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382" r:id="rId2"/>
    <p:sldId id="524" r:id="rId3"/>
    <p:sldId id="533" r:id="rId4"/>
    <p:sldId id="534" r:id="rId5"/>
    <p:sldId id="526" r:id="rId6"/>
    <p:sldId id="536" r:id="rId7"/>
    <p:sldId id="535" r:id="rId8"/>
    <p:sldId id="540" r:id="rId9"/>
    <p:sldId id="538" r:id="rId10"/>
    <p:sldId id="539" r:id="rId11"/>
    <p:sldId id="542" r:id="rId12"/>
    <p:sldId id="537" r:id="rId13"/>
    <p:sldId id="543" r:id="rId14"/>
    <p:sldId id="563" r:id="rId15"/>
    <p:sldId id="551" r:id="rId16"/>
    <p:sldId id="562" r:id="rId17"/>
    <p:sldId id="557" r:id="rId18"/>
    <p:sldId id="553" r:id="rId19"/>
    <p:sldId id="559" r:id="rId20"/>
    <p:sldId id="564" r:id="rId21"/>
    <p:sldId id="565" r:id="rId22"/>
    <p:sldId id="556" r:id="rId23"/>
    <p:sldId id="546" r:id="rId24"/>
  </p:sldIdLst>
  <p:sldSz cx="9144000" cy="6858000" type="screen4x3"/>
  <p:notesSz cx="7099300" cy="10223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83382" autoAdjust="0"/>
  </p:normalViewPr>
  <p:slideViewPr>
    <p:cSldViewPr>
      <p:cViewPr varScale="1">
        <p:scale>
          <a:sx n="92" d="100"/>
          <a:sy n="92" d="100"/>
        </p:scale>
        <p:origin x="168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82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D:\Dropbox\D-Drive%20Uni\Teaching\Nova\Investments\MFB%20Investment%2018-19\Lectures%20MFB\Data%20for%20slide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cat>
            <c:numRef>
              <c:f>'MKT or normal'!$A$3:$A$182</c:f>
              <c:numCache>
                <c:formatCode>General</c:formatCode>
                <c:ptCount val="180"/>
                <c:pt idx="0">
                  <c:v>200001</c:v>
                </c:pt>
                <c:pt idx="1">
                  <c:v>200002</c:v>
                </c:pt>
                <c:pt idx="2">
                  <c:v>200003</c:v>
                </c:pt>
                <c:pt idx="3">
                  <c:v>200004</c:v>
                </c:pt>
                <c:pt idx="4">
                  <c:v>200005</c:v>
                </c:pt>
                <c:pt idx="5">
                  <c:v>200006</c:v>
                </c:pt>
                <c:pt idx="6">
                  <c:v>200007</c:v>
                </c:pt>
                <c:pt idx="7">
                  <c:v>200008</c:v>
                </c:pt>
                <c:pt idx="8">
                  <c:v>200009</c:v>
                </c:pt>
                <c:pt idx="9">
                  <c:v>200010</c:v>
                </c:pt>
                <c:pt idx="10">
                  <c:v>200011</c:v>
                </c:pt>
                <c:pt idx="11">
                  <c:v>200012</c:v>
                </c:pt>
                <c:pt idx="12">
                  <c:v>200101</c:v>
                </c:pt>
                <c:pt idx="13">
                  <c:v>200102</c:v>
                </c:pt>
                <c:pt idx="14">
                  <c:v>200103</c:v>
                </c:pt>
                <c:pt idx="15">
                  <c:v>200104</c:v>
                </c:pt>
                <c:pt idx="16">
                  <c:v>200105</c:v>
                </c:pt>
                <c:pt idx="17">
                  <c:v>200106</c:v>
                </c:pt>
                <c:pt idx="18">
                  <c:v>200107</c:v>
                </c:pt>
                <c:pt idx="19">
                  <c:v>200108</c:v>
                </c:pt>
                <c:pt idx="20">
                  <c:v>200109</c:v>
                </c:pt>
                <c:pt idx="21">
                  <c:v>200110</c:v>
                </c:pt>
                <c:pt idx="22">
                  <c:v>200111</c:v>
                </c:pt>
                <c:pt idx="23">
                  <c:v>200112</c:v>
                </c:pt>
                <c:pt idx="24">
                  <c:v>200201</c:v>
                </c:pt>
                <c:pt idx="25">
                  <c:v>200202</c:v>
                </c:pt>
                <c:pt idx="26">
                  <c:v>200203</c:v>
                </c:pt>
                <c:pt idx="27">
                  <c:v>200204</c:v>
                </c:pt>
                <c:pt idx="28">
                  <c:v>200205</c:v>
                </c:pt>
                <c:pt idx="29">
                  <c:v>200206</c:v>
                </c:pt>
                <c:pt idx="30">
                  <c:v>200207</c:v>
                </c:pt>
                <c:pt idx="31">
                  <c:v>200208</c:v>
                </c:pt>
                <c:pt idx="32">
                  <c:v>200209</c:v>
                </c:pt>
                <c:pt idx="33">
                  <c:v>200210</c:v>
                </c:pt>
                <c:pt idx="34">
                  <c:v>200211</c:v>
                </c:pt>
                <c:pt idx="35">
                  <c:v>200212</c:v>
                </c:pt>
                <c:pt idx="36">
                  <c:v>200301</c:v>
                </c:pt>
                <c:pt idx="37">
                  <c:v>200302</c:v>
                </c:pt>
                <c:pt idx="38">
                  <c:v>200303</c:v>
                </c:pt>
                <c:pt idx="39">
                  <c:v>200304</c:v>
                </c:pt>
                <c:pt idx="40">
                  <c:v>200305</c:v>
                </c:pt>
                <c:pt idx="41">
                  <c:v>200306</c:v>
                </c:pt>
                <c:pt idx="42">
                  <c:v>200307</c:v>
                </c:pt>
                <c:pt idx="43">
                  <c:v>200308</c:v>
                </c:pt>
                <c:pt idx="44">
                  <c:v>200309</c:v>
                </c:pt>
                <c:pt idx="45">
                  <c:v>200310</c:v>
                </c:pt>
                <c:pt idx="46">
                  <c:v>200311</c:v>
                </c:pt>
                <c:pt idx="47">
                  <c:v>200312</c:v>
                </c:pt>
                <c:pt idx="48">
                  <c:v>200401</c:v>
                </c:pt>
                <c:pt idx="49">
                  <c:v>200402</c:v>
                </c:pt>
                <c:pt idx="50">
                  <c:v>200403</c:v>
                </c:pt>
                <c:pt idx="51">
                  <c:v>200404</c:v>
                </c:pt>
                <c:pt idx="52">
                  <c:v>200405</c:v>
                </c:pt>
                <c:pt idx="53">
                  <c:v>200406</c:v>
                </c:pt>
                <c:pt idx="54">
                  <c:v>200407</c:v>
                </c:pt>
                <c:pt idx="55">
                  <c:v>200408</c:v>
                </c:pt>
                <c:pt idx="56">
                  <c:v>200409</c:v>
                </c:pt>
                <c:pt idx="57">
                  <c:v>200410</c:v>
                </c:pt>
                <c:pt idx="58">
                  <c:v>200411</c:v>
                </c:pt>
                <c:pt idx="59">
                  <c:v>200412</c:v>
                </c:pt>
                <c:pt idx="60">
                  <c:v>200501</c:v>
                </c:pt>
                <c:pt idx="61">
                  <c:v>200502</c:v>
                </c:pt>
                <c:pt idx="62">
                  <c:v>200503</c:v>
                </c:pt>
                <c:pt idx="63">
                  <c:v>200504</c:v>
                </c:pt>
                <c:pt idx="64">
                  <c:v>200505</c:v>
                </c:pt>
                <c:pt idx="65">
                  <c:v>200506</c:v>
                </c:pt>
                <c:pt idx="66">
                  <c:v>200507</c:v>
                </c:pt>
                <c:pt idx="67">
                  <c:v>200508</c:v>
                </c:pt>
                <c:pt idx="68">
                  <c:v>200509</c:v>
                </c:pt>
                <c:pt idx="69">
                  <c:v>200510</c:v>
                </c:pt>
                <c:pt idx="70">
                  <c:v>200511</c:v>
                </c:pt>
                <c:pt idx="71">
                  <c:v>200512</c:v>
                </c:pt>
                <c:pt idx="72">
                  <c:v>200601</c:v>
                </c:pt>
                <c:pt idx="73">
                  <c:v>200602</c:v>
                </c:pt>
                <c:pt idx="74">
                  <c:v>200603</c:v>
                </c:pt>
                <c:pt idx="75">
                  <c:v>200604</c:v>
                </c:pt>
                <c:pt idx="76">
                  <c:v>200605</c:v>
                </c:pt>
                <c:pt idx="77">
                  <c:v>200606</c:v>
                </c:pt>
                <c:pt idx="78">
                  <c:v>200607</c:v>
                </c:pt>
                <c:pt idx="79">
                  <c:v>200608</c:v>
                </c:pt>
                <c:pt idx="80">
                  <c:v>200609</c:v>
                </c:pt>
                <c:pt idx="81">
                  <c:v>200610</c:v>
                </c:pt>
                <c:pt idx="82">
                  <c:v>200611</c:v>
                </c:pt>
                <c:pt idx="83">
                  <c:v>200612</c:v>
                </c:pt>
                <c:pt idx="84">
                  <c:v>200701</c:v>
                </c:pt>
                <c:pt idx="85">
                  <c:v>200702</c:v>
                </c:pt>
                <c:pt idx="86">
                  <c:v>200703</c:v>
                </c:pt>
                <c:pt idx="87">
                  <c:v>200704</c:v>
                </c:pt>
                <c:pt idx="88">
                  <c:v>200705</c:v>
                </c:pt>
                <c:pt idx="89">
                  <c:v>200706</c:v>
                </c:pt>
                <c:pt idx="90">
                  <c:v>200707</c:v>
                </c:pt>
                <c:pt idx="91">
                  <c:v>200708</c:v>
                </c:pt>
                <c:pt idx="92">
                  <c:v>200709</c:v>
                </c:pt>
                <c:pt idx="93">
                  <c:v>200710</c:v>
                </c:pt>
                <c:pt idx="94">
                  <c:v>200711</c:v>
                </c:pt>
                <c:pt idx="95">
                  <c:v>200712</c:v>
                </c:pt>
                <c:pt idx="96">
                  <c:v>200801</c:v>
                </c:pt>
                <c:pt idx="97">
                  <c:v>200802</c:v>
                </c:pt>
                <c:pt idx="98">
                  <c:v>200803</c:v>
                </c:pt>
                <c:pt idx="99">
                  <c:v>200804</c:v>
                </c:pt>
                <c:pt idx="100">
                  <c:v>200805</c:v>
                </c:pt>
                <c:pt idx="101">
                  <c:v>200806</c:v>
                </c:pt>
                <c:pt idx="102">
                  <c:v>200807</c:v>
                </c:pt>
                <c:pt idx="103">
                  <c:v>200808</c:v>
                </c:pt>
                <c:pt idx="104">
                  <c:v>200809</c:v>
                </c:pt>
                <c:pt idx="105">
                  <c:v>200810</c:v>
                </c:pt>
                <c:pt idx="106">
                  <c:v>200811</c:v>
                </c:pt>
                <c:pt idx="107">
                  <c:v>200812</c:v>
                </c:pt>
                <c:pt idx="108">
                  <c:v>200901</c:v>
                </c:pt>
                <c:pt idx="109">
                  <c:v>200902</c:v>
                </c:pt>
                <c:pt idx="110">
                  <c:v>200903</c:v>
                </c:pt>
                <c:pt idx="111">
                  <c:v>200904</c:v>
                </c:pt>
                <c:pt idx="112">
                  <c:v>200905</c:v>
                </c:pt>
                <c:pt idx="113">
                  <c:v>200906</c:v>
                </c:pt>
                <c:pt idx="114">
                  <c:v>200907</c:v>
                </c:pt>
                <c:pt idx="115">
                  <c:v>200908</c:v>
                </c:pt>
                <c:pt idx="116">
                  <c:v>200909</c:v>
                </c:pt>
                <c:pt idx="117">
                  <c:v>200910</c:v>
                </c:pt>
                <c:pt idx="118">
                  <c:v>200911</c:v>
                </c:pt>
                <c:pt idx="119">
                  <c:v>200912</c:v>
                </c:pt>
                <c:pt idx="120">
                  <c:v>201001</c:v>
                </c:pt>
                <c:pt idx="121">
                  <c:v>201002</c:v>
                </c:pt>
                <c:pt idx="122">
                  <c:v>201003</c:v>
                </c:pt>
                <c:pt idx="123">
                  <c:v>201004</c:v>
                </c:pt>
                <c:pt idx="124">
                  <c:v>201005</c:v>
                </c:pt>
                <c:pt idx="125">
                  <c:v>201006</c:v>
                </c:pt>
                <c:pt idx="126">
                  <c:v>201007</c:v>
                </c:pt>
                <c:pt idx="127">
                  <c:v>201008</c:v>
                </c:pt>
                <c:pt idx="128">
                  <c:v>201009</c:v>
                </c:pt>
                <c:pt idx="129">
                  <c:v>201010</c:v>
                </c:pt>
                <c:pt idx="130">
                  <c:v>201011</c:v>
                </c:pt>
                <c:pt idx="131">
                  <c:v>201012</c:v>
                </c:pt>
                <c:pt idx="132">
                  <c:v>201101</c:v>
                </c:pt>
                <c:pt idx="133">
                  <c:v>201102</c:v>
                </c:pt>
                <c:pt idx="134">
                  <c:v>201103</c:v>
                </c:pt>
                <c:pt idx="135">
                  <c:v>201104</c:v>
                </c:pt>
                <c:pt idx="136">
                  <c:v>201105</c:v>
                </c:pt>
                <c:pt idx="137">
                  <c:v>201106</c:v>
                </c:pt>
                <c:pt idx="138">
                  <c:v>201107</c:v>
                </c:pt>
                <c:pt idx="139">
                  <c:v>201108</c:v>
                </c:pt>
                <c:pt idx="140">
                  <c:v>201109</c:v>
                </c:pt>
                <c:pt idx="141">
                  <c:v>201110</c:v>
                </c:pt>
                <c:pt idx="142">
                  <c:v>201111</c:v>
                </c:pt>
                <c:pt idx="143">
                  <c:v>201112</c:v>
                </c:pt>
                <c:pt idx="144">
                  <c:v>201201</c:v>
                </c:pt>
                <c:pt idx="145">
                  <c:v>201202</c:v>
                </c:pt>
                <c:pt idx="146">
                  <c:v>201203</c:v>
                </c:pt>
                <c:pt idx="147">
                  <c:v>201204</c:v>
                </c:pt>
                <c:pt idx="148">
                  <c:v>201205</c:v>
                </c:pt>
                <c:pt idx="149">
                  <c:v>201206</c:v>
                </c:pt>
                <c:pt idx="150">
                  <c:v>201207</c:v>
                </c:pt>
                <c:pt idx="151">
                  <c:v>201208</c:v>
                </c:pt>
                <c:pt idx="152">
                  <c:v>201209</c:v>
                </c:pt>
                <c:pt idx="153">
                  <c:v>201210</c:v>
                </c:pt>
                <c:pt idx="154">
                  <c:v>201211</c:v>
                </c:pt>
                <c:pt idx="155">
                  <c:v>201212</c:v>
                </c:pt>
                <c:pt idx="156">
                  <c:v>201301</c:v>
                </c:pt>
                <c:pt idx="157">
                  <c:v>201302</c:v>
                </c:pt>
                <c:pt idx="158">
                  <c:v>201303</c:v>
                </c:pt>
                <c:pt idx="159">
                  <c:v>201304</c:v>
                </c:pt>
                <c:pt idx="160">
                  <c:v>201305</c:v>
                </c:pt>
                <c:pt idx="161">
                  <c:v>201306</c:v>
                </c:pt>
                <c:pt idx="162">
                  <c:v>201307</c:v>
                </c:pt>
                <c:pt idx="163">
                  <c:v>201308</c:v>
                </c:pt>
                <c:pt idx="164">
                  <c:v>201309</c:v>
                </c:pt>
                <c:pt idx="165">
                  <c:v>201310</c:v>
                </c:pt>
                <c:pt idx="166">
                  <c:v>201311</c:v>
                </c:pt>
                <c:pt idx="167">
                  <c:v>201312</c:v>
                </c:pt>
                <c:pt idx="168">
                  <c:v>201401</c:v>
                </c:pt>
                <c:pt idx="169">
                  <c:v>201402</c:v>
                </c:pt>
                <c:pt idx="170">
                  <c:v>201403</c:v>
                </c:pt>
                <c:pt idx="171">
                  <c:v>201404</c:v>
                </c:pt>
                <c:pt idx="172">
                  <c:v>201405</c:v>
                </c:pt>
                <c:pt idx="173">
                  <c:v>201406</c:v>
                </c:pt>
                <c:pt idx="174">
                  <c:v>201407</c:v>
                </c:pt>
                <c:pt idx="175">
                  <c:v>201408</c:v>
                </c:pt>
                <c:pt idx="176">
                  <c:v>201409</c:v>
                </c:pt>
                <c:pt idx="177">
                  <c:v>201410</c:v>
                </c:pt>
                <c:pt idx="178">
                  <c:v>201411</c:v>
                </c:pt>
                <c:pt idx="179">
                  <c:v>201412</c:v>
                </c:pt>
              </c:numCache>
            </c:numRef>
          </c:cat>
          <c:val>
            <c:numRef>
              <c:f>'MKT or normal'!$H$3:$H$182</c:f>
              <c:numCache>
                <c:formatCode>General</c:formatCode>
                <c:ptCount val="180"/>
                <c:pt idx="0">
                  <c:v>0.9526</c:v>
                </c:pt>
                <c:pt idx="1">
                  <c:v>0.97593869999999994</c:v>
                </c:pt>
                <c:pt idx="2">
                  <c:v>1.0266875123999999</c:v>
                </c:pt>
                <c:pt idx="3">
                  <c:v>0.96097951160639983</c:v>
                </c:pt>
                <c:pt idx="4">
                  <c:v>0.91850421719339692</c:v>
                </c:pt>
                <c:pt idx="5">
                  <c:v>0.96112281287117052</c:v>
                </c:pt>
                <c:pt idx="6">
                  <c:v>0.93699863026810415</c:v>
                </c:pt>
                <c:pt idx="7">
                  <c:v>1.002869633975952</c:v>
                </c:pt>
                <c:pt idx="8">
                  <c:v>0.94821323892426257</c:v>
                </c:pt>
                <c:pt idx="9">
                  <c:v>0.92204255352995301</c:v>
                </c:pt>
                <c:pt idx="10">
                  <c:v>0.82319959179154212</c:v>
                </c:pt>
                <c:pt idx="11">
                  <c:v>0.83299566693386151</c:v>
                </c:pt>
                <c:pt idx="12">
                  <c:v>0.85906843130889143</c:v>
                </c:pt>
                <c:pt idx="13">
                  <c:v>0.77273205396234779</c:v>
                </c:pt>
                <c:pt idx="14">
                  <c:v>0.71663170684468136</c:v>
                </c:pt>
                <c:pt idx="15">
                  <c:v>0.77353226436814904</c:v>
                </c:pt>
                <c:pt idx="16">
                  <c:v>0.77910169667159979</c:v>
                </c:pt>
                <c:pt idx="17">
                  <c:v>0.76398712375617073</c:v>
                </c:pt>
                <c:pt idx="18">
                  <c:v>0.74771419802016426</c:v>
                </c:pt>
                <c:pt idx="19">
                  <c:v>0.69941186082806162</c:v>
                </c:pt>
                <c:pt idx="20">
                  <c:v>0.63471626370146594</c:v>
                </c:pt>
                <c:pt idx="21">
                  <c:v>0.65033028378852198</c:v>
                </c:pt>
                <c:pt idx="22">
                  <c:v>0.69936518718617646</c:v>
                </c:pt>
                <c:pt idx="23">
                  <c:v>0.71062496669987396</c:v>
                </c:pt>
                <c:pt idx="24">
                  <c:v>0.70039196717939578</c:v>
                </c:pt>
                <c:pt idx="25">
                  <c:v>0.68435299113098758</c:v>
                </c:pt>
                <c:pt idx="26">
                  <c:v>0.71336955795494139</c:v>
                </c:pt>
                <c:pt idx="27">
                  <c:v>0.67627434094128436</c:v>
                </c:pt>
                <c:pt idx="28">
                  <c:v>0.6669417550362946</c:v>
                </c:pt>
                <c:pt idx="29">
                  <c:v>0.61885525449817769</c:v>
                </c:pt>
                <c:pt idx="30">
                  <c:v>0.56823289468022675</c:v>
                </c:pt>
                <c:pt idx="31">
                  <c:v>0.57107405915362786</c:v>
                </c:pt>
                <c:pt idx="32">
                  <c:v>0.51196789403122733</c:v>
                </c:pt>
                <c:pt idx="33">
                  <c:v>0.55210617692327557</c:v>
                </c:pt>
                <c:pt idx="34">
                  <c:v>0.5850117050679029</c:v>
                </c:pt>
                <c:pt idx="35">
                  <c:v>0.55131503085599165</c:v>
                </c:pt>
                <c:pt idx="36">
                  <c:v>0.5371462345629926</c:v>
                </c:pt>
                <c:pt idx="37">
                  <c:v>0.52704788535320835</c:v>
                </c:pt>
                <c:pt idx="38">
                  <c:v>0.53279270730355832</c:v>
                </c:pt>
                <c:pt idx="39">
                  <c:v>0.57658826784391082</c:v>
                </c:pt>
                <c:pt idx="40">
                  <c:v>0.61147185804846738</c:v>
                </c:pt>
                <c:pt idx="41">
                  <c:v>0.62015475843275558</c:v>
                </c:pt>
                <c:pt idx="42">
                  <c:v>0.63472839525592539</c:v>
                </c:pt>
                <c:pt idx="43">
                  <c:v>0.6495810397049141</c:v>
                </c:pt>
                <c:pt idx="44">
                  <c:v>0.6415262348125732</c:v>
                </c:pt>
                <c:pt idx="45">
                  <c:v>0.68053102988917769</c:v>
                </c:pt>
                <c:pt idx="46">
                  <c:v>0.68971819879268159</c:v>
                </c:pt>
                <c:pt idx="47">
                  <c:v>0.71930710952088761</c:v>
                </c:pt>
                <c:pt idx="48">
                  <c:v>0.73477221237558676</c:v>
                </c:pt>
                <c:pt idx="49">
                  <c:v>0.745059023348845</c:v>
                </c:pt>
                <c:pt idx="50">
                  <c:v>0.73522424424064026</c:v>
                </c:pt>
                <c:pt idx="51">
                  <c:v>0.72176964057103654</c:v>
                </c:pt>
                <c:pt idx="52">
                  <c:v>0.73021434536571772</c:v>
                </c:pt>
                <c:pt idx="53">
                  <c:v>0.74379633218952002</c:v>
                </c:pt>
                <c:pt idx="54">
                  <c:v>0.71359820110262551</c:v>
                </c:pt>
                <c:pt idx="55">
                  <c:v>0.71416907966350751</c:v>
                </c:pt>
                <c:pt idx="56">
                  <c:v>0.7255957849381236</c:v>
                </c:pt>
                <c:pt idx="57">
                  <c:v>0.7359718046627387</c:v>
                </c:pt>
                <c:pt idx="58">
                  <c:v>0.76938492459442709</c:v>
                </c:pt>
                <c:pt idx="59">
                  <c:v>0.79577482750801598</c:v>
                </c:pt>
                <c:pt idx="60">
                  <c:v>0.77381144226879472</c:v>
                </c:pt>
                <c:pt idx="61">
                  <c:v>0.78843647852767484</c:v>
                </c:pt>
                <c:pt idx="62">
                  <c:v>0.77290427990067956</c:v>
                </c:pt>
                <c:pt idx="63">
                  <c:v>0.75273147819527186</c:v>
                </c:pt>
                <c:pt idx="64">
                  <c:v>0.78020617714939922</c:v>
                </c:pt>
                <c:pt idx="65">
                  <c:v>0.78465335235915079</c:v>
                </c:pt>
                <c:pt idx="66">
                  <c:v>0.81541176377162938</c:v>
                </c:pt>
                <c:pt idx="67">
                  <c:v>0.80546374025361556</c:v>
                </c:pt>
                <c:pt idx="68">
                  <c:v>0.80941051258085817</c:v>
                </c:pt>
                <c:pt idx="69">
                  <c:v>0.79306042022672485</c:v>
                </c:pt>
                <c:pt idx="70">
                  <c:v>0.82168990139690967</c:v>
                </c:pt>
                <c:pt idx="71">
                  <c:v>0.81963567664341741</c:v>
                </c:pt>
                <c:pt idx="72">
                  <c:v>0.84455260121337727</c:v>
                </c:pt>
                <c:pt idx="73">
                  <c:v>0.84201894340973715</c:v>
                </c:pt>
                <c:pt idx="74">
                  <c:v>0.85431241998351926</c:v>
                </c:pt>
                <c:pt idx="75">
                  <c:v>0.86054890064939904</c:v>
                </c:pt>
                <c:pt idx="76">
                  <c:v>0.82982730489621548</c:v>
                </c:pt>
                <c:pt idx="77">
                  <c:v>0.82692290932907875</c:v>
                </c:pt>
                <c:pt idx="78">
                  <c:v>0.82047291063631189</c:v>
                </c:pt>
                <c:pt idx="79">
                  <c:v>0.83712851072222905</c:v>
                </c:pt>
                <c:pt idx="80">
                  <c:v>0.85253167531951801</c:v>
                </c:pt>
                <c:pt idx="81">
                  <c:v>0.88006844843233845</c:v>
                </c:pt>
                <c:pt idx="82">
                  <c:v>0.89511761890053132</c:v>
                </c:pt>
                <c:pt idx="83">
                  <c:v>0.90290514218496587</c:v>
                </c:pt>
                <c:pt idx="84">
                  <c:v>0.91554581417555536</c:v>
                </c:pt>
                <c:pt idx="85">
                  <c:v>0.89760111621771455</c:v>
                </c:pt>
                <c:pt idx="86">
                  <c:v>0.90370480380799489</c:v>
                </c:pt>
                <c:pt idx="87">
                  <c:v>0.93524410146089387</c:v>
                </c:pt>
                <c:pt idx="88">
                  <c:v>0.96554601034822685</c:v>
                </c:pt>
                <c:pt idx="89">
                  <c:v>0.94662130854540161</c:v>
                </c:pt>
                <c:pt idx="90">
                  <c:v>0.9113123337366581</c:v>
                </c:pt>
                <c:pt idx="91">
                  <c:v>0.91969640720703549</c:v>
                </c:pt>
                <c:pt idx="92">
                  <c:v>0.949310631519102</c:v>
                </c:pt>
                <c:pt idx="93">
                  <c:v>0.96639822288644583</c:v>
                </c:pt>
                <c:pt idx="94">
                  <c:v>0.91972118872103048</c:v>
                </c:pt>
                <c:pt idx="95">
                  <c:v>0.91171961437915749</c:v>
                </c:pt>
                <c:pt idx="96">
                  <c:v>0.85373424690464306</c:v>
                </c:pt>
                <c:pt idx="97">
                  <c:v>0.82735385867528954</c:v>
                </c:pt>
                <c:pt idx="98">
                  <c:v>0.81965946778960941</c:v>
                </c:pt>
                <c:pt idx="99">
                  <c:v>0.85736380330793149</c:v>
                </c:pt>
                <c:pt idx="100">
                  <c:v>0.87331077004945901</c:v>
                </c:pt>
                <c:pt idx="101">
                  <c:v>0.79960334105728459</c:v>
                </c:pt>
                <c:pt idx="102">
                  <c:v>0.79344639533114347</c:v>
                </c:pt>
                <c:pt idx="103">
                  <c:v>0.80558612517971007</c:v>
                </c:pt>
                <c:pt idx="104">
                  <c:v>0.73114996721310488</c:v>
                </c:pt>
                <c:pt idx="105">
                  <c:v>0.60517282786228688</c:v>
                </c:pt>
                <c:pt idx="106">
                  <c:v>0.55760624359231115</c:v>
                </c:pt>
                <c:pt idx="107">
                  <c:v>0.56730859223081742</c:v>
                </c:pt>
                <c:pt idx="108">
                  <c:v>0.52124313454167504</c:v>
                </c:pt>
                <c:pt idx="109">
                  <c:v>0.46859757795296586</c:v>
                </c:pt>
                <c:pt idx="110">
                  <c:v>0.51053706117975628</c:v>
                </c:pt>
                <c:pt idx="111">
                  <c:v>0.56256078771397344</c:v>
                </c:pt>
                <c:pt idx="112">
                  <c:v>0.59187020475387153</c:v>
                </c:pt>
                <c:pt idx="113">
                  <c:v>0.59441524663431311</c:v>
                </c:pt>
                <c:pt idx="114">
                  <c:v>0.64030410367448209</c:v>
                </c:pt>
                <c:pt idx="115">
                  <c:v>0.66162623032684242</c:v>
                </c:pt>
                <c:pt idx="116">
                  <c:v>0.68862058052417752</c:v>
                </c:pt>
                <c:pt idx="117">
                  <c:v>0.67078530748860132</c:v>
                </c:pt>
                <c:pt idx="118">
                  <c:v>0.70808097058496766</c:v>
                </c:pt>
                <c:pt idx="119">
                  <c:v>0.72755319727605428</c:v>
                </c:pt>
                <c:pt idx="120">
                  <c:v>0.70310740984757891</c:v>
                </c:pt>
                <c:pt idx="121">
                  <c:v>0.72701306178239666</c:v>
                </c:pt>
                <c:pt idx="122">
                  <c:v>0.77288758598086582</c:v>
                </c:pt>
                <c:pt idx="123">
                  <c:v>0.78834533770048321</c:v>
                </c:pt>
                <c:pt idx="124">
                  <c:v>0.72614489055591513</c:v>
                </c:pt>
                <c:pt idx="125">
                  <c:v>0.68577123464100631</c:v>
                </c:pt>
                <c:pt idx="126">
                  <c:v>0.73329518120162795</c:v>
                </c:pt>
                <c:pt idx="127">
                  <c:v>0.69831700105831029</c:v>
                </c:pt>
                <c:pt idx="128">
                  <c:v>0.7649364429592731</c:v>
                </c:pt>
                <c:pt idx="129">
                  <c:v>0.79461597694609287</c:v>
                </c:pt>
                <c:pt idx="130">
                  <c:v>0.79938367280776945</c:v>
                </c:pt>
                <c:pt idx="131">
                  <c:v>0.85390163929325935</c:v>
                </c:pt>
                <c:pt idx="132">
                  <c:v>0.87089428191519525</c:v>
                </c:pt>
                <c:pt idx="133">
                  <c:v>0.90128849235403552</c:v>
                </c:pt>
                <c:pt idx="134">
                  <c:v>0.90534429056962862</c:v>
                </c:pt>
                <c:pt idx="135">
                  <c:v>0.93159927499614781</c:v>
                </c:pt>
                <c:pt idx="136">
                  <c:v>0.91976796420369666</c:v>
                </c:pt>
                <c:pt idx="137">
                  <c:v>0.90367202483013198</c:v>
                </c:pt>
                <c:pt idx="138">
                  <c:v>0.88234536504414096</c:v>
                </c:pt>
                <c:pt idx="139">
                  <c:v>0.82949287767799695</c:v>
                </c:pt>
                <c:pt idx="140">
                  <c:v>0.76653436826223698</c:v>
                </c:pt>
                <c:pt idx="141">
                  <c:v>0.85353601906000087</c:v>
                </c:pt>
                <c:pt idx="142">
                  <c:v>0.85114611820663288</c:v>
                </c:pt>
                <c:pt idx="143">
                  <c:v>0.85744459948136198</c:v>
                </c:pt>
                <c:pt idx="144">
                  <c:v>0.90074555175517079</c:v>
                </c:pt>
                <c:pt idx="145">
                  <c:v>0.9405585051427493</c:v>
                </c:pt>
                <c:pt idx="146">
                  <c:v>0.96980987465268875</c:v>
                </c:pt>
                <c:pt idx="147">
                  <c:v>0.96156649071814093</c:v>
                </c:pt>
                <c:pt idx="148">
                  <c:v>0.90204552494268808</c:v>
                </c:pt>
                <c:pt idx="149">
                  <c:v>0.93713509586295862</c:v>
                </c:pt>
                <c:pt idx="150">
                  <c:v>0.94453846312027601</c:v>
                </c:pt>
                <c:pt idx="151">
                  <c:v>0.96862419392984311</c:v>
                </c:pt>
                <c:pt idx="152">
                  <c:v>0.99506763442412793</c:v>
                </c:pt>
                <c:pt idx="153">
                  <c:v>0.97755444405826331</c:v>
                </c:pt>
                <c:pt idx="154">
                  <c:v>0.9851793687219178</c:v>
                </c:pt>
                <c:pt idx="155">
                  <c:v>0.99680448527283649</c:v>
                </c:pt>
                <c:pt idx="156">
                  <c:v>1.0523264951025335</c:v>
                </c:pt>
                <c:pt idx="157">
                  <c:v>1.065901506889356</c:v>
                </c:pt>
                <c:pt idx="158">
                  <c:v>1.108857337616997</c:v>
                </c:pt>
                <c:pt idx="159">
                  <c:v>1.1261555120838223</c:v>
                </c:pt>
                <c:pt idx="160">
                  <c:v>1.1576878664221693</c:v>
                </c:pt>
                <c:pt idx="161">
                  <c:v>1.1437956120251032</c:v>
                </c:pt>
                <c:pt idx="162">
                  <c:v>1.2084200641045215</c:v>
                </c:pt>
                <c:pt idx="163">
                  <c:v>1.175671880367289</c:v>
                </c:pt>
                <c:pt idx="164">
                  <c:v>1.2199947102571358</c:v>
                </c:pt>
                <c:pt idx="165">
                  <c:v>1.2709904891458841</c:v>
                </c:pt>
                <c:pt idx="166">
                  <c:v>1.3106453924072354</c:v>
                </c:pt>
                <c:pt idx="167">
                  <c:v>1.3474745279338787</c:v>
                </c:pt>
                <c:pt idx="168">
                  <c:v>1.3027383736064739</c:v>
                </c:pt>
                <c:pt idx="169">
                  <c:v>1.3633157079791749</c:v>
                </c:pt>
                <c:pt idx="170">
                  <c:v>1.3691779655234853</c:v>
                </c:pt>
                <c:pt idx="171">
                  <c:v>1.3665765273889907</c:v>
                </c:pt>
                <c:pt idx="172">
                  <c:v>1.3947280038532039</c:v>
                </c:pt>
                <c:pt idx="173">
                  <c:v>1.4311304047537725</c:v>
                </c:pt>
                <c:pt idx="174">
                  <c:v>1.4019353444967957</c:v>
                </c:pt>
                <c:pt idx="175">
                  <c:v>1.46123720956901</c:v>
                </c:pt>
                <c:pt idx="176">
                  <c:v>1.4324508365405004</c:v>
                </c:pt>
                <c:pt idx="177">
                  <c:v>1.4685485976213208</c:v>
                </c:pt>
                <c:pt idx="178">
                  <c:v>1.5059965868606646</c:v>
                </c:pt>
                <c:pt idx="179">
                  <c:v>1.5050929889085483</c:v>
                </c:pt>
              </c:numCache>
            </c:numRef>
          </c:val>
          <c:smooth val="0"/>
          <c:extLst>
            <c:ext xmlns:c16="http://schemas.microsoft.com/office/drawing/2014/chart" uri="{C3380CC4-5D6E-409C-BE32-E72D297353CC}">
              <c16:uniqueId val="{00000000-8C74-464C-8273-DE2B1A008045}"/>
            </c:ext>
          </c:extLst>
        </c:ser>
        <c:ser>
          <c:idx val="1"/>
          <c:order val="1"/>
          <c:spPr>
            <a:ln w="28575" cap="rnd">
              <a:solidFill>
                <a:schemeClr val="accent2"/>
              </a:solidFill>
              <a:round/>
            </a:ln>
            <a:effectLst/>
          </c:spPr>
          <c:marker>
            <c:symbol val="none"/>
          </c:marker>
          <c:cat>
            <c:numRef>
              <c:f>'MKT or normal'!$A$3:$A$182</c:f>
              <c:numCache>
                <c:formatCode>General</c:formatCode>
                <c:ptCount val="180"/>
                <c:pt idx="0">
                  <c:v>200001</c:v>
                </c:pt>
                <c:pt idx="1">
                  <c:v>200002</c:v>
                </c:pt>
                <c:pt idx="2">
                  <c:v>200003</c:v>
                </c:pt>
                <c:pt idx="3">
                  <c:v>200004</c:v>
                </c:pt>
                <c:pt idx="4">
                  <c:v>200005</c:v>
                </c:pt>
                <c:pt idx="5">
                  <c:v>200006</c:v>
                </c:pt>
                <c:pt idx="6">
                  <c:v>200007</c:v>
                </c:pt>
                <c:pt idx="7">
                  <c:v>200008</c:v>
                </c:pt>
                <c:pt idx="8">
                  <c:v>200009</c:v>
                </c:pt>
                <c:pt idx="9">
                  <c:v>200010</c:v>
                </c:pt>
                <c:pt idx="10">
                  <c:v>200011</c:v>
                </c:pt>
                <c:pt idx="11">
                  <c:v>200012</c:v>
                </c:pt>
                <c:pt idx="12">
                  <c:v>200101</c:v>
                </c:pt>
                <c:pt idx="13">
                  <c:v>200102</c:v>
                </c:pt>
                <c:pt idx="14">
                  <c:v>200103</c:v>
                </c:pt>
                <c:pt idx="15">
                  <c:v>200104</c:v>
                </c:pt>
                <c:pt idx="16">
                  <c:v>200105</c:v>
                </c:pt>
                <c:pt idx="17">
                  <c:v>200106</c:v>
                </c:pt>
                <c:pt idx="18">
                  <c:v>200107</c:v>
                </c:pt>
                <c:pt idx="19">
                  <c:v>200108</c:v>
                </c:pt>
                <c:pt idx="20">
                  <c:v>200109</c:v>
                </c:pt>
                <c:pt idx="21">
                  <c:v>200110</c:v>
                </c:pt>
                <c:pt idx="22">
                  <c:v>200111</c:v>
                </c:pt>
                <c:pt idx="23">
                  <c:v>200112</c:v>
                </c:pt>
                <c:pt idx="24">
                  <c:v>200201</c:v>
                </c:pt>
                <c:pt idx="25">
                  <c:v>200202</c:v>
                </c:pt>
                <c:pt idx="26">
                  <c:v>200203</c:v>
                </c:pt>
                <c:pt idx="27">
                  <c:v>200204</c:v>
                </c:pt>
                <c:pt idx="28">
                  <c:v>200205</c:v>
                </c:pt>
                <c:pt idx="29">
                  <c:v>200206</c:v>
                </c:pt>
                <c:pt idx="30">
                  <c:v>200207</c:v>
                </c:pt>
                <c:pt idx="31">
                  <c:v>200208</c:v>
                </c:pt>
                <c:pt idx="32">
                  <c:v>200209</c:v>
                </c:pt>
                <c:pt idx="33">
                  <c:v>200210</c:v>
                </c:pt>
                <c:pt idx="34">
                  <c:v>200211</c:v>
                </c:pt>
                <c:pt idx="35">
                  <c:v>200212</c:v>
                </c:pt>
                <c:pt idx="36">
                  <c:v>200301</c:v>
                </c:pt>
                <c:pt idx="37">
                  <c:v>200302</c:v>
                </c:pt>
                <c:pt idx="38">
                  <c:v>200303</c:v>
                </c:pt>
                <c:pt idx="39">
                  <c:v>200304</c:v>
                </c:pt>
                <c:pt idx="40">
                  <c:v>200305</c:v>
                </c:pt>
                <c:pt idx="41">
                  <c:v>200306</c:v>
                </c:pt>
                <c:pt idx="42">
                  <c:v>200307</c:v>
                </c:pt>
                <c:pt idx="43">
                  <c:v>200308</c:v>
                </c:pt>
                <c:pt idx="44">
                  <c:v>200309</c:v>
                </c:pt>
                <c:pt idx="45">
                  <c:v>200310</c:v>
                </c:pt>
                <c:pt idx="46">
                  <c:v>200311</c:v>
                </c:pt>
                <c:pt idx="47">
                  <c:v>200312</c:v>
                </c:pt>
                <c:pt idx="48">
                  <c:v>200401</c:v>
                </c:pt>
                <c:pt idx="49">
                  <c:v>200402</c:v>
                </c:pt>
                <c:pt idx="50">
                  <c:v>200403</c:v>
                </c:pt>
                <c:pt idx="51">
                  <c:v>200404</c:v>
                </c:pt>
                <c:pt idx="52">
                  <c:v>200405</c:v>
                </c:pt>
                <c:pt idx="53">
                  <c:v>200406</c:v>
                </c:pt>
                <c:pt idx="54">
                  <c:v>200407</c:v>
                </c:pt>
                <c:pt idx="55">
                  <c:v>200408</c:v>
                </c:pt>
                <c:pt idx="56">
                  <c:v>200409</c:v>
                </c:pt>
                <c:pt idx="57">
                  <c:v>200410</c:v>
                </c:pt>
                <c:pt idx="58">
                  <c:v>200411</c:v>
                </c:pt>
                <c:pt idx="59">
                  <c:v>200412</c:v>
                </c:pt>
                <c:pt idx="60">
                  <c:v>200501</c:v>
                </c:pt>
                <c:pt idx="61">
                  <c:v>200502</c:v>
                </c:pt>
                <c:pt idx="62">
                  <c:v>200503</c:v>
                </c:pt>
                <c:pt idx="63">
                  <c:v>200504</c:v>
                </c:pt>
                <c:pt idx="64">
                  <c:v>200505</c:v>
                </c:pt>
                <c:pt idx="65">
                  <c:v>200506</c:v>
                </c:pt>
                <c:pt idx="66">
                  <c:v>200507</c:v>
                </c:pt>
                <c:pt idx="67">
                  <c:v>200508</c:v>
                </c:pt>
                <c:pt idx="68">
                  <c:v>200509</c:v>
                </c:pt>
                <c:pt idx="69">
                  <c:v>200510</c:v>
                </c:pt>
                <c:pt idx="70">
                  <c:v>200511</c:v>
                </c:pt>
                <c:pt idx="71">
                  <c:v>200512</c:v>
                </c:pt>
                <c:pt idx="72">
                  <c:v>200601</c:v>
                </c:pt>
                <c:pt idx="73">
                  <c:v>200602</c:v>
                </c:pt>
                <c:pt idx="74">
                  <c:v>200603</c:v>
                </c:pt>
                <c:pt idx="75">
                  <c:v>200604</c:v>
                </c:pt>
                <c:pt idx="76">
                  <c:v>200605</c:v>
                </c:pt>
                <c:pt idx="77">
                  <c:v>200606</c:v>
                </c:pt>
                <c:pt idx="78">
                  <c:v>200607</c:v>
                </c:pt>
                <c:pt idx="79">
                  <c:v>200608</c:v>
                </c:pt>
                <c:pt idx="80">
                  <c:v>200609</c:v>
                </c:pt>
                <c:pt idx="81">
                  <c:v>200610</c:v>
                </c:pt>
                <c:pt idx="82">
                  <c:v>200611</c:v>
                </c:pt>
                <c:pt idx="83">
                  <c:v>200612</c:v>
                </c:pt>
                <c:pt idx="84">
                  <c:v>200701</c:v>
                </c:pt>
                <c:pt idx="85">
                  <c:v>200702</c:v>
                </c:pt>
                <c:pt idx="86">
                  <c:v>200703</c:v>
                </c:pt>
                <c:pt idx="87">
                  <c:v>200704</c:v>
                </c:pt>
                <c:pt idx="88">
                  <c:v>200705</c:v>
                </c:pt>
                <c:pt idx="89">
                  <c:v>200706</c:v>
                </c:pt>
                <c:pt idx="90">
                  <c:v>200707</c:v>
                </c:pt>
                <c:pt idx="91">
                  <c:v>200708</c:v>
                </c:pt>
                <c:pt idx="92">
                  <c:v>200709</c:v>
                </c:pt>
                <c:pt idx="93">
                  <c:v>200710</c:v>
                </c:pt>
                <c:pt idx="94">
                  <c:v>200711</c:v>
                </c:pt>
                <c:pt idx="95">
                  <c:v>200712</c:v>
                </c:pt>
                <c:pt idx="96">
                  <c:v>200801</c:v>
                </c:pt>
                <c:pt idx="97">
                  <c:v>200802</c:v>
                </c:pt>
                <c:pt idx="98">
                  <c:v>200803</c:v>
                </c:pt>
                <c:pt idx="99">
                  <c:v>200804</c:v>
                </c:pt>
                <c:pt idx="100">
                  <c:v>200805</c:v>
                </c:pt>
                <c:pt idx="101">
                  <c:v>200806</c:v>
                </c:pt>
                <c:pt idx="102">
                  <c:v>200807</c:v>
                </c:pt>
                <c:pt idx="103">
                  <c:v>200808</c:v>
                </c:pt>
                <c:pt idx="104">
                  <c:v>200809</c:v>
                </c:pt>
                <c:pt idx="105">
                  <c:v>200810</c:v>
                </c:pt>
                <c:pt idx="106">
                  <c:v>200811</c:v>
                </c:pt>
                <c:pt idx="107">
                  <c:v>200812</c:v>
                </c:pt>
                <c:pt idx="108">
                  <c:v>200901</c:v>
                </c:pt>
                <c:pt idx="109">
                  <c:v>200902</c:v>
                </c:pt>
                <c:pt idx="110">
                  <c:v>200903</c:v>
                </c:pt>
                <c:pt idx="111">
                  <c:v>200904</c:v>
                </c:pt>
                <c:pt idx="112">
                  <c:v>200905</c:v>
                </c:pt>
                <c:pt idx="113">
                  <c:v>200906</c:v>
                </c:pt>
                <c:pt idx="114">
                  <c:v>200907</c:v>
                </c:pt>
                <c:pt idx="115">
                  <c:v>200908</c:v>
                </c:pt>
                <c:pt idx="116">
                  <c:v>200909</c:v>
                </c:pt>
                <c:pt idx="117">
                  <c:v>200910</c:v>
                </c:pt>
                <c:pt idx="118">
                  <c:v>200911</c:v>
                </c:pt>
                <c:pt idx="119">
                  <c:v>200912</c:v>
                </c:pt>
                <c:pt idx="120">
                  <c:v>201001</c:v>
                </c:pt>
                <c:pt idx="121">
                  <c:v>201002</c:v>
                </c:pt>
                <c:pt idx="122">
                  <c:v>201003</c:v>
                </c:pt>
                <c:pt idx="123">
                  <c:v>201004</c:v>
                </c:pt>
                <c:pt idx="124">
                  <c:v>201005</c:v>
                </c:pt>
                <c:pt idx="125">
                  <c:v>201006</c:v>
                </c:pt>
                <c:pt idx="126">
                  <c:v>201007</c:v>
                </c:pt>
                <c:pt idx="127">
                  <c:v>201008</c:v>
                </c:pt>
                <c:pt idx="128">
                  <c:v>201009</c:v>
                </c:pt>
                <c:pt idx="129">
                  <c:v>201010</c:v>
                </c:pt>
                <c:pt idx="130">
                  <c:v>201011</c:v>
                </c:pt>
                <c:pt idx="131">
                  <c:v>201012</c:v>
                </c:pt>
                <c:pt idx="132">
                  <c:v>201101</c:v>
                </c:pt>
                <c:pt idx="133">
                  <c:v>201102</c:v>
                </c:pt>
                <c:pt idx="134">
                  <c:v>201103</c:v>
                </c:pt>
                <c:pt idx="135">
                  <c:v>201104</c:v>
                </c:pt>
                <c:pt idx="136">
                  <c:v>201105</c:v>
                </c:pt>
                <c:pt idx="137">
                  <c:v>201106</c:v>
                </c:pt>
                <c:pt idx="138">
                  <c:v>201107</c:v>
                </c:pt>
                <c:pt idx="139">
                  <c:v>201108</c:v>
                </c:pt>
                <c:pt idx="140">
                  <c:v>201109</c:v>
                </c:pt>
                <c:pt idx="141">
                  <c:v>201110</c:v>
                </c:pt>
                <c:pt idx="142">
                  <c:v>201111</c:v>
                </c:pt>
                <c:pt idx="143">
                  <c:v>201112</c:v>
                </c:pt>
                <c:pt idx="144">
                  <c:v>201201</c:v>
                </c:pt>
                <c:pt idx="145">
                  <c:v>201202</c:v>
                </c:pt>
                <c:pt idx="146">
                  <c:v>201203</c:v>
                </c:pt>
                <c:pt idx="147">
                  <c:v>201204</c:v>
                </c:pt>
                <c:pt idx="148">
                  <c:v>201205</c:v>
                </c:pt>
                <c:pt idx="149">
                  <c:v>201206</c:v>
                </c:pt>
                <c:pt idx="150">
                  <c:v>201207</c:v>
                </c:pt>
                <c:pt idx="151">
                  <c:v>201208</c:v>
                </c:pt>
                <c:pt idx="152">
                  <c:v>201209</c:v>
                </c:pt>
                <c:pt idx="153">
                  <c:v>201210</c:v>
                </c:pt>
                <c:pt idx="154">
                  <c:v>201211</c:v>
                </c:pt>
                <c:pt idx="155">
                  <c:v>201212</c:v>
                </c:pt>
                <c:pt idx="156">
                  <c:v>201301</c:v>
                </c:pt>
                <c:pt idx="157">
                  <c:v>201302</c:v>
                </c:pt>
                <c:pt idx="158">
                  <c:v>201303</c:v>
                </c:pt>
                <c:pt idx="159">
                  <c:v>201304</c:v>
                </c:pt>
                <c:pt idx="160">
                  <c:v>201305</c:v>
                </c:pt>
                <c:pt idx="161">
                  <c:v>201306</c:v>
                </c:pt>
                <c:pt idx="162">
                  <c:v>201307</c:v>
                </c:pt>
                <c:pt idx="163">
                  <c:v>201308</c:v>
                </c:pt>
                <c:pt idx="164">
                  <c:v>201309</c:v>
                </c:pt>
                <c:pt idx="165">
                  <c:v>201310</c:v>
                </c:pt>
                <c:pt idx="166">
                  <c:v>201311</c:v>
                </c:pt>
                <c:pt idx="167">
                  <c:v>201312</c:v>
                </c:pt>
                <c:pt idx="168">
                  <c:v>201401</c:v>
                </c:pt>
                <c:pt idx="169">
                  <c:v>201402</c:v>
                </c:pt>
                <c:pt idx="170">
                  <c:v>201403</c:v>
                </c:pt>
                <c:pt idx="171">
                  <c:v>201404</c:v>
                </c:pt>
                <c:pt idx="172">
                  <c:v>201405</c:v>
                </c:pt>
                <c:pt idx="173">
                  <c:v>201406</c:v>
                </c:pt>
                <c:pt idx="174">
                  <c:v>201407</c:v>
                </c:pt>
                <c:pt idx="175">
                  <c:v>201408</c:v>
                </c:pt>
                <c:pt idx="176">
                  <c:v>201409</c:v>
                </c:pt>
                <c:pt idx="177">
                  <c:v>201410</c:v>
                </c:pt>
                <c:pt idx="178">
                  <c:v>201411</c:v>
                </c:pt>
                <c:pt idx="179">
                  <c:v>201412</c:v>
                </c:pt>
              </c:numCache>
            </c:numRef>
          </c:cat>
          <c:val>
            <c:numRef>
              <c:f>'MKT or normal'!$I$3:$I$182</c:f>
              <c:numCache>
                <c:formatCode>General</c:formatCode>
                <c:ptCount val="180"/>
                <c:pt idx="0">
                  <c:v>1.0272359717897499</c:v>
                </c:pt>
                <c:pt idx="1">
                  <c:v>1.0180062949381914</c:v>
                </c:pt>
                <c:pt idx="2">
                  <c:v>1.0872797975561241</c:v>
                </c:pt>
                <c:pt idx="3">
                  <c:v>1.1438174486101025</c:v>
                </c:pt>
                <c:pt idx="4">
                  <c:v>1.1877564838687025</c:v>
                </c:pt>
                <c:pt idx="5">
                  <c:v>1.1345284206173836</c:v>
                </c:pt>
                <c:pt idx="6">
                  <c:v>1.1468843701713325</c:v>
                </c:pt>
                <c:pt idx="7">
                  <c:v>1.1328098396209814</c:v>
                </c:pt>
                <c:pt idx="8">
                  <c:v>1.109905934517484</c:v>
                </c:pt>
                <c:pt idx="9">
                  <c:v>1.0990179760931769</c:v>
                </c:pt>
                <c:pt idx="10">
                  <c:v>1.1287015436237937</c:v>
                </c:pt>
                <c:pt idx="11">
                  <c:v>1.1448539834773179</c:v>
                </c:pt>
                <c:pt idx="12">
                  <c:v>1.1755245423095877</c:v>
                </c:pt>
                <c:pt idx="13">
                  <c:v>1.1396371836216563</c:v>
                </c:pt>
                <c:pt idx="14">
                  <c:v>1.1734625169473019</c:v>
                </c:pt>
                <c:pt idx="15">
                  <c:v>1.2223330079002823</c:v>
                </c:pt>
                <c:pt idx="16">
                  <c:v>1.1346733647525373</c:v>
                </c:pt>
                <c:pt idx="17">
                  <c:v>1.1229796038687843</c:v>
                </c:pt>
                <c:pt idx="18">
                  <c:v>1.1573205463202563</c:v>
                </c:pt>
                <c:pt idx="19">
                  <c:v>1.0934762118622019</c:v>
                </c:pt>
                <c:pt idx="20">
                  <c:v>0.97588287480523728</c:v>
                </c:pt>
                <c:pt idx="21">
                  <c:v>1.0143017596677519</c:v>
                </c:pt>
                <c:pt idx="22">
                  <c:v>1.0410441363852374</c:v>
                </c:pt>
                <c:pt idx="23">
                  <c:v>0.99739282032107823</c:v>
                </c:pt>
                <c:pt idx="24">
                  <c:v>1.0255781540092015</c:v>
                </c:pt>
                <c:pt idx="25">
                  <c:v>0.92948276914899364</c:v>
                </c:pt>
                <c:pt idx="26">
                  <c:v>0.97872578978484537</c:v>
                </c:pt>
                <c:pt idx="27">
                  <c:v>0.97986266819596102</c:v>
                </c:pt>
                <c:pt idx="28">
                  <c:v>0.99916188082825363</c:v>
                </c:pt>
                <c:pt idx="29">
                  <c:v>1.06990325496084</c:v>
                </c:pt>
                <c:pt idx="30">
                  <c:v>1.1547463207837798</c:v>
                </c:pt>
                <c:pt idx="31">
                  <c:v>1.1941791336545631</c:v>
                </c:pt>
                <c:pt idx="32">
                  <c:v>1.2693237921683578</c:v>
                </c:pt>
                <c:pt idx="33">
                  <c:v>1.3687785287036094</c:v>
                </c:pt>
                <c:pt idx="34">
                  <c:v>1.2867301785948455</c:v>
                </c:pt>
                <c:pt idx="35">
                  <c:v>1.3072662065150067</c:v>
                </c:pt>
                <c:pt idx="36">
                  <c:v>1.2170294902437184</c:v>
                </c:pt>
                <c:pt idx="37">
                  <c:v>1.2373495476620708</c:v>
                </c:pt>
                <c:pt idx="38">
                  <c:v>1.2831177344501521</c:v>
                </c:pt>
                <c:pt idx="39">
                  <c:v>1.292981201218911</c:v>
                </c:pt>
                <c:pt idx="40">
                  <c:v>1.3031182578997418</c:v>
                </c:pt>
                <c:pt idx="41">
                  <c:v>1.2501264456645886</c:v>
                </c:pt>
                <c:pt idx="42">
                  <c:v>1.2244245248492538</c:v>
                </c:pt>
                <c:pt idx="43">
                  <c:v>1.2734519605546522</c:v>
                </c:pt>
                <c:pt idx="44">
                  <c:v>1.2808268040173902</c:v>
                </c:pt>
                <c:pt idx="45">
                  <c:v>1.3433087903641856</c:v>
                </c:pt>
                <c:pt idx="46">
                  <c:v>1.3974884288219407</c:v>
                </c:pt>
                <c:pt idx="47">
                  <c:v>1.4258615368136276</c:v>
                </c:pt>
                <c:pt idx="48">
                  <c:v>1.3529540042488077</c:v>
                </c:pt>
                <c:pt idx="49">
                  <c:v>1.331019049019496</c:v>
                </c:pt>
                <c:pt idx="50">
                  <c:v>1.3276565537498413</c:v>
                </c:pt>
                <c:pt idx="51">
                  <c:v>1.4475184172458047</c:v>
                </c:pt>
                <c:pt idx="52">
                  <c:v>1.4041101359323855</c:v>
                </c:pt>
                <c:pt idx="53">
                  <c:v>1.5353718534885676</c:v>
                </c:pt>
                <c:pt idx="54">
                  <c:v>1.5802817867784218</c:v>
                </c:pt>
                <c:pt idx="55">
                  <c:v>1.7008737436040104</c:v>
                </c:pt>
                <c:pt idx="56">
                  <c:v>1.6247187712599791</c:v>
                </c:pt>
                <c:pt idx="57">
                  <c:v>1.5621947644254297</c:v>
                </c:pt>
                <c:pt idx="58">
                  <c:v>1.5186662053475071</c:v>
                </c:pt>
                <c:pt idx="59">
                  <c:v>1.4368934345731805</c:v>
                </c:pt>
                <c:pt idx="60">
                  <c:v>1.3371159251716631</c:v>
                </c:pt>
                <c:pt idx="61">
                  <c:v>1.2618768118002637</c:v>
                </c:pt>
                <c:pt idx="62">
                  <c:v>1.2719557577062266</c:v>
                </c:pt>
                <c:pt idx="63">
                  <c:v>1.3672922671764116</c:v>
                </c:pt>
                <c:pt idx="64">
                  <c:v>1.372478685473306</c:v>
                </c:pt>
                <c:pt idx="65">
                  <c:v>1.3946994630488847</c:v>
                </c:pt>
                <c:pt idx="66">
                  <c:v>1.3927900739492558</c:v>
                </c:pt>
                <c:pt idx="67">
                  <c:v>1.3215731873735383</c:v>
                </c:pt>
                <c:pt idx="68">
                  <c:v>1.2911903446695143</c:v>
                </c:pt>
                <c:pt idx="69">
                  <c:v>1.3597552687491339</c:v>
                </c:pt>
                <c:pt idx="70">
                  <c:v>1.4073456583294834</c:v>
                </c:pt>
                <c:pt idx="71">
                  <c:v>1.3845335199662772</c:v>
                </c:pt>
                <c:pt idx="72">
                  <c:v>1.4305776868270219</c:v>
                </c:pt>
                <c:pt idx="73">
                  <c:v>1.3896806585469463</c:v>
                </c:pt>
                <c:pt idx="74">
                  <c:v>1.3460627544699113</c:v>
                </c:pt>
                <c:pt idx="75">
                  <c:v>1.3187543462779063</c:v>
                </c:pt>
                <c:pt idx="76">
                  <c:v>1.3035288111924339</c:v>
                </c:pt>
                <c:pt idx="77">
                  <c:v>1.2599514194662593</c:v>
                </c:pt>
                <c:pt idx="78">
                  <c:v>1.2667993872754182</c:v>
                </c:pt>
                <c:pt idx="79">
                  <c:v>1.2630224965856671</c:v>
                </c:pt>
                <c:pt idx="80">
                  <c:v>1.1588797953992851</c:v>
                </c:pt>
                <c:pt idx="81">
                  <c:v>1.1898402655950508</c:v>
                </c:pt>
                <c:pt idx="82">
                  <c:v>1.2018943546186425</c:v>
                </c:pt>
                <c:pt idx="83">
                  <c:v>1.2117745859605833</c:v>
                </c:pt>
                <c:pt idx="84">
                  <c:v>1.1637096996915242</c:v>
                </c:pt>
                <c:pt idx="85">
                  <c:v>1.1672176392310452</c:v>
                </c:pt>
                <c:pt idx="86">
                  <c:v>1.2275104693940773</c:v>
                </c:pt>
                <c:pt idx="87">
                  <c:v>1.1911621048958534</c:v>
                </c:pt>
                <c:pt idx="88">
                  <c:v>1.1247790904185087</c:v>
                </c:pt>
                <c:pt idx="89">
                  <c:v>1.0886105720233521</c:v>
                </c:pt>
                <c:pt idx="90">
                  <c:v>1.143535784876673</c:v>
                </c:pt>
                <c:pt idx="91">
                  <c:v>1.1576506757468426</c:v>
                </c:pt>
                <c:pt idx="92">
                  <c:v>1.2204940678830398</c:v>
                </c:pt>
                <c:pt idx="93">
                  <c:v>1.1822540056534683</c:v>
                </c:pt>
                <c:pt idx="94">
                  <c:v>1.1354565813460387</c:v>
                </c:pt>
                <c:pt idx="95">
                  <c:v>1.1623881891455199</c:v>
                </c:pt>
                <c:pt idx="96">
                  <c:v>1.1857931520560125</c:v>
                </c:pt>
                <c:pt idx="97">
                  <c:v>1.0830410694414792</c:v>
                </c:pt>
                <c:pt idx="98">
                  <c:v>1.0472366012234571</c:v>
                </c:pt>
                <c:pt idx="99">
                  <c:v>1.0715559434050028</c:v>
                </c:pt>
                <c:pt idx="100">
                  <c:v>1.0275661038565733</c:v>
                </c:pt>
                <c:pt idx="101">
                  <c:v>1.0145839702274511</c:v>
                </c:pt>
                <c:pt idx="102">
                  <c:v>0.97667442831927564</c:v>
                </c:pt>
                <c:pt idx="103">
                  <c:v>1.0365383689830567</c:v>
                </c:pt>
                <c:pt idx="104">
                  <c:v>1.0634588605811135</c:v>
                </c:pt>
                <c:pt idx="105">
                  <c:v>1.0317392393079545</c:v>
                </c:pt>
                <c:pt idx="106">
                  <c:v>1.023411932433667</c:v>
                </c:pt>
                <c:pt idx="107">
                  <c:v>1.0467691654066982</c:v>
                </c:pt>
                <c:pt idx="108">
                  <c:v>1.0862870813264252</c:v>
                </c:pt>
                <c:pt idx="109">
                  <c:v>1.0594040742531461</c:v>
                </c:pt>
                <c:pt idx="110">
                  <c:v>1.0120004925428343</c:v>
                </c:pt>
                <c:pt idx="111">
                  <c:v>1.0307115691578361</c:v>
                </c:pt>
                <c:pt idx="112">
                  <c:v>1.0786019359208143</c:v>
                </c:pt>
                <c:pt idx="113">
                  <c:v>1.089128473947494</c:v>
                </c:pt>
                <c:pt idx="114">
                  <c:v>1.0811155337775868</c:v>
                </c:pt>
                <c:pt idx="115">
                  <c:v>1.1091641032140014</c:v>
                </c:pt>
                <c:pt idx="116">
                  <c:v>1.0592851124051836</c:v>
                </c:pt>
                <c:pt idx="117">
                  <c:v>1.1161039308782792</c:v>
                </c:pt>
                <c:pt idx="118">
                  <c:v>1.2179075708134321</c:v>
                </c:pt>
                <c:pt idx="119">
                  <c:v>1.1193032216742065</c:v>
                </c:pt>
                <c:pt idx="120">
                  <c:v>1.1145899229487173</c:v>
                </c:pt>
                <c:pt idx="121">
                  <c:v>1.0469840096064889</c:v>
                </c:pt>
                <c:pt idx="122">
                  <c:v>1.0530626823520524</c:v>
                </c:pt>
                <c:pt idx="123">
                  <c:v>1.121564424799677</c:v>
                </c:pt>
                <c:pt idx="124">
                  <c:v>1.0360773615378849</c:v>
                </c:pt>
                <c:pt idx="125">
                  <c:v>1.0593278689733789</c:v>
                </c:pt>
                <c:pt idx="126">
                  <c:v>1.0773832020084519</c:v>
                </c:pt>
                <c:pt idx="127">
                  <c:v>1.1545008394696676</c:v>
                </c:pt>
                <c:pt idx="128">
                  <c:v>1.1736724144765509</c:v>
                </c:pt>
                <c:pt idx="129">
                  <c:v>1.223830316177895</c:v>
                </c:pt>
                <c:pt idx="130">
                  <c:v>1.2333632983619733</c:v>
                </c:pt>
                <c:pt idx="131">
                  <c:v>1.2303564055722644</c:v>
                </c:pt>
                <c:pt idx="132">
                  <c:v>1.1639197572336748</c:v>
                </c:pt>
                <c:pt idx="133">
                  <c:v>1.2156531564597077</c:v>
                </c:pt>
                <c:pt idx="134">
                  <c:v>1.2369430831335473</c:v>
                </c:pt>
                <c:pt idx="135">
                  <c:v>1.2527123459540153</c:v>
                </c:pt>
                <c:pt idx="136">
                  <c:v>1.19189949075753</c:v>
                </c:pt>
                <c:pt idx="137">
                  <c:v>1.2548626301870944</c:v>
                </c:pt>
                <c:pt idx="138">
                  <c:v>1.2238539434530589</c:v>
                </c:pt>
                <c:pt idx="139">
                  <c:v>1.2320684799938939</c:v>
                </c:pt>
                <c:pt idx="140">
                  <c:v>1.2667416233087161</c:v>
                </c:pt>
                <c:pt idx="141">
                  <c:v>1.1721994891556313</c:v>
                </c:pt>
                <c:pt idx="142">
                  <c:v>1.1197341782367933</c:v>
                </c:pt>
                <c:pt idx="143">
                  <c:v>1.0751202723555167</c:v>
                </c:pt>
                <c:pt idx="144">
                  <c:v>1.1253786938649732</c:v>
                </c:pt>
                <c:pt idx="145">
                  <c:v>1.1038674896841443</c:v>
                </c:pt>
                <c:pt idx="146">
                  <c:v>1.0995584494684227</c:v>
                </c:pt>
                <c:pt idx="147">
                  <c:v>1.1444059979056214</c:v>
                </c:pt>
                <c:pt idx="148">
                  <c:v>1.214994219655765</c:v>
                </c:pt>
                <c:pt idx="149">
                  <c:v>1.2004495650685987</c:v>
                </c:pt>
                <c:pt idx="150">
                  <c:v>1.0394228257185574</c:v>
                </c:pt>
                <c:pt idx="151">
                  <c:v>1.0781864445796498</c:v>
                </c:pt>
                <c:pt idx="152">
                  <c:v>1.0067938209085976</c:v>
                </c:pt>
                <c:pt idx="153">
                  <c:v>1.0773017210398921</c:v>
                </c:pt>
                <c:pt idx="154">
                  <c:v>1.1082365235613609</c:v>
                </c:pt>
                <c:pt idx="155">
                  <c:v>1.2128363818993237</c:v>
                </c:pt>
                <c:pt idx="156">
                  <c:v>1.2038783850420394</c:v>
                </c:pt>
                <c:pt idx="157">
                  <c:v>1.1679648863453034</c:v>
                </c:pt>
                <c:pt idx="158">
                  <c:v>1.2130273544720636</c:v>
                </c:pt>
                <c:pt idx="159">
                  <c:v>1.2015011964959139</c:v>
                </c:pt>
                <c:pt idx="160">
                  <c:v>1.2120494111094191</c:v>
                </c:pt>
                <c:pt idx="161">
                  <c:v>1.1928738526799543</c:v>
                </c:pt>
                <c:pt idx="162">
                  <c:v>1.1933770057362298</c:v>
                </c:pt>
                <c:pt idx="163">
                  <c:v>1.3448236255319532</c:v>
                </c:pt>
                <c:pt idx="164">
                  <c:v>1.4338636261031432</c:v>
                </c:pt>
                <c:pt idx="165">
                  <c:v>1.4499528012996579</c:v>
                </c:pt>
                <c:pt idx="166">
                  <c:v>1.4757634718112391</c:v>
                </c:pt>
                <c:pt idx="167">
                  <c:v>1.4548701409078486</c:v>
                </c:pt>
                <c:pt idx="168">
                  <c:v>1.4177481883296175</c:v>
                </c:pt>
                <c:pt idx="169">
                  <c:v>1.4576349310806169</c:v>
                </c:pt>
                <c:pt idx="170">
                  <c:v>1.3869266863893535</c:v>
                </c:pt>
                <c:pt idx="171">
                  <c:v>1.4142023736013023</c:v>
                </c:pt>
                <c:pt idx="172">
                  <c:v>1.470707525395015</c:v>
                </c:pt>
                <c:pt idx="173">
                  <c:v>1.4186207126875421</c:v>
                </c:pt>
                <c:pt idx="174">
                  <c:v>1.4449639603736875</c:v>
                </c:pt>
                <c:pt idx="175">
                  <c:v>1.4859322800834041</c:v>
                </c:pt>
                <c:pt idx="176">
                  <c:v>1.4536815672526737</c:v>
                </c:pt>
                <c:pt idx="177">
                  <c:v>1.4968777406891749</c:v>
                </c:pt>
                <c:pt idx="178">
                  <c:v>1.5513993089289844</c:v>
                </c:pt>
                <c:pt idx="179">
                  <c:v>1.7018477849314912</c:v>
                </c:pt>
              </c:numCache>
            </c:numRef>
          </c:val>
          <c:smooth val="0"/>
          <c:extLst>
            <c:ext xmlns:c16="http://schemas.microsoft.com/office/drawing/2014/chart" uri="{C3380CC4-5D6E-409C-BE32-E72D297353CC}">
              <c16:uniqueId val="{00000001-8C74-464C-8273-DE2B1A008045}"/>
            </c:ext>
          </c:extLst>
        </c:ser>
        <c:ser>
          <c:idx val="2"/>
          <c:order val="2"/>
          <c:spPr>
            <a:ln w="28575" cap="rnd">
              <a:solidFill>
                <a:schemeClr val="accent3"/>
              </a:solidFill>
              <a:round/>
            </a:ln>
            <a:effectLst/>
          </c:spPr>
          <c:marker>
            <c:symbol val="none"/>
          </c:marker>
          <c:cat>
            <c:numRef>
              <c:f>'MKT or normal'!$A$3:$A$182</c:f>
              <c:numCache>
                <c:formatCode>General</c:formatCode>
                <c:ptCount val="180"/>
                <c:pt idx="0">
                  <c:v>200001</c:v>
                </c:pt>
                <c:pt idx="1">
                  <c:v>200002</c:v>
                </c:pt>
                <c:pt idx="2">
                  <c:v>200003</c:v>
                </c:pt>
                <c:pt idx="3">
                  <c:v>200004</c:v>
                </c:pt>
                <c:pt idx="4">
                  <c:v>200005</c:v>
                </c:pt>
                <c:pt idx="5">
                  <c:v>200006</c:v>
                </c:pt>
                <c:pt idx="6">
                  <c:v>200007</c:v>
                </c:pt>
                <c:pt idx="7">
                  <c:v>200008</c:v>
                </c:pt>
                <c:pt idx="8">
                  <c:v>200009</c:v>
                </c:pt>
                <c:pt idx="9">
                  <c:v>200010</c:v>
                </c:pt>
                <c:pt idx="10">
                  <c:v>200011</c:v>
                </c:pt>
                <c:pt idx="11">
                  <c:v>200012</c:v>
                </c:pt>
                <c:pt idx="12">
                  <c:v>200101</c:v>
                </c:pt>
                <c:pt idx="13">
                  <c:v>200102</c:v>
                </c:pt>
                <c:pt idx="14">
                  <c:v>200103</c:v>
                </c:pt>
                <c:pt idx="15">
                  <c:v>200104</c:v>
                </c:pt>
                <c:pt idx="16">
                  <c:v>200105</c:v>
                </c:pt>
                <c:pt idx="17">
                  <c:v>200106</c:v>
                </c:pt>
                <c:pt idx="18">
                  <c:v>200107</c:v>
                </c:pt>
                <c:pt idx="19">
                  <c:v>200108</c:v>
                </c:pt>
                <c:pt idx="20">
                  <c:v>200109</c:v>
                </c:pt>
                <c:pt idx="21">
                  <c:v>200110</c:v>
                </c:pt>
                <c:pt idx="22">
                  <c:v>200111</c:v>
                </c:pt>
                <c:pt idx="23">
                  <c:v>200112</c:v>
                </c:pt>
                <c:pt idx="24">
                  <c:v>200201</c:v>
                </c:pt>
                <c:pt idx="25">
                  <c:v>200202</c:v>
                </c:pt>
                <c:pt idx="26">
                  <c:v>200203</c:v>
                </c:pt>
                <c:pt idx="27">
                  <c:v>200204</c:v>
                </c:pt>
                <c:pt idx="28">
                  <c:v>200205</c:v>
                </c:pt>
                <c:pt idx="29">
                  <c:v>200206</c:v>
                </c:pt>
                <c:pt idx="30">
                  <c:v>200207</c:v>
                </c:pt>
                <c:pt idx="31">
                  <c:v>200208</c:v>
                </c:pt>
                <c:pt idx="32">
                  <c:v>200209</c:v>
                </c:pt>
                <c:pt idx="33">
                  <c:v>200210</c:v>
                </c:pt>
                <c:pt idx="34">
                  <c:v>200211</c:v>
                </c:pt>
                <c:pt idx="35">
                  <c:v>200212</c:v>
                </c:pt>
                <c:pt idx="36">
                  <c:v>200301</c:v>
                </c:pt>
                <c:pt idx="37">
                  <c:v>200302</c:v>
                </c:pt>
                <c:pt idx="38">
                  <c:v>200303</c:v>
                </c:pt>
                <c:pt idx="39">
                  <c:v>200304</c:v>
                </c:pt>
                <c:pt idx="40">
                  <c:v>200305</c:v>
                </c:pt>
                <c:pt idx="41">
                  <c:v>200306</c:v>
                </c:pt>
                <c:pt idx="42">
                  <c:v>200307</c:v>
                </c:pt>
                <c:pt idx="43">
                  <c:v>200308</c:v>
                </c:pt>
                <c:pt idx="44">
                  <c:v>200309</c:v>
                </c:pt>
                <c:pt idx="45">
                  <c:v>200310</c:v>
                </c:pt>
                <c:pt idx="46">
                  <c:v>200311</c:v>
                </c:pt>
                <c:pt idx="47">
                  <c:v>200312</c:v>
                </c:pt>
                <c:pt idx="48">
                  <c:v>200401</c:v>
                </c:pt>
                <c:pt idx="49">
                  <c:v>200402</c:v>
                </c:pt>
                <c:pt idx="50">
                  <c:v>200403</c:v>
                </c:pt>
                <c:pt idx="51">
                  <c:v>200404</c:v>
                </c:pt>
                <c:pt idx="52">
                  <c:v>200405</c:v>
                </c:pt>
                <c:pt idx="53">
                  <c:v>200406</c:v>
                </c:pt>
                <c:pt idx="54">
                  <c:v>200407</c:v>
                </c:pt>
                <c:pt idx="55">
                  <c:v>200408</c:v>
                </c:pt>
                <c:pt idx="56">
                  <c:v>200409</c:v>
                </c:pt>
                <c:pt idx="57">
                  <c:v>200410</c:v>
                </c:pt>
                <c:pt idx="58">
                  <c:v>200411</c:v>
                </c:pt>
                <c:pt idx="59">
                  <c:v>200412</c:v>
                </c:pt>
                <c:pt idx="60">
                  <c:v>200501</c:v>
                </c:pt>
                <c:pt idx="61">
                  <c:v>200502</c:v>
                </c:pt>
                <c:pt idx="62">
                  <c:v>200503</c:v>
                </c:pt>
                <c:pt idx="63">
                  <c:v>200504</c:v>
                </c:pt>
                <c:pt idx="64">
                  <c:v>200505</c:v>
                </c:pt>
                <c:pt idx="65">
                  <c:v>200506</c:v>
                </c:pt>
                <c:pt idx="66">
                  <c:v>200507</c:v>
                </c:pt>
                <c:pt idx="67">
                  <c:v>200508</c:v>
                </c:pt>
                <c:pt idx="68">
                  <c:v>200509</c:v>
                </c:pt>
                <c:pt idx="69">
                  <c:v>200510</c:v>
                </c:pt>
                <c:pt idx="70">
                  <c:v>200511</c:v>
                </c:pt>
                <c:pt idx="71">
                  <c:v>200512</c:v>
                </c:pt>
                <c:pt idx="72">
                  <c:v>200601</c:v>
                </c:pt>
                <c:pt idx="73">
                  <c:v>200602</c:v>
                </c:pt>
                <c:pt idx="74">
                  <c:v>200603</c:v>
                </c:pt>
                <c:pt idx="75">
                  <c:v>200604</c:v>
                </c:pt>
                <c:pt idx="76">
                  <c:v>200605</c:v>
                </c:pt>
                <c:pt idx="77">
                  <c:v>200606</c:v>
                </c:pt>
                <c:pt idx="78">
                  <c:v>200607</c:v>
                </c:pt>
                <c:pt idx="79">
                  <c:v>200608</c:v>
                </c:pt>
                <c:pt idx="80">
                  <c:v>200609</c:v>
                </c:pt>
                <c:pt idx="81">
                  <c:v>200610</c:v>
                </c:pt>
                <c:pt idx="82">
                  <c:v>200611</c:v>
                </c:pt>
                <c:pt idx="83">
                  <c:v>200612</c:v>
                </c:pt>
                <c:pt idx="84">
                  <c:v>200701</c:v>
                </c:pt>
                <c:pt idx="85">
                  <c:v>200702</c:v>
                </c:pt>
                <c:pt idx="86">
                  <c:v>200703</c:v>
                </c:pt>
                <c:pt idx="87">
                  <c:v>200704</c:v>
                </c:pt>
                <c:pt idx="88">
                  <c:v>200705</c:v>
                </c:pt>
                <c:pt idx="89">
                  <c:v>200706</c:v>
                </c:pt>
                <c:pt idx="90">
                  <c:v>200707</c:v>
                </c:pt>
                <c:pt idx="91">
                  <c:v>200708</c:v>
                </c:pt>
                <c:pt idx="92">
                  <c:v>200709</c:v>
                </c:pt>
                <c:pt idx="93">
                  <c:v>200710</c:v>
                </c:pt>
                <c:pt idx="94">
                  <c:v>200711</c:v>
                </c:pt>
                <c:pt idx="95">
                  <c:v>200712</c:v>
                </c:pt>
                <c:pt idx="96">
                  <c:v>200801</c:v>
                </c:pt>
                <c:pt idx="97">
                  <c:v>200802</c:v>
                </c:pt>
                <c:pt idx="98">
                  <c:v>200803</c:v>
                </c:pt>
                <c:pt idx="99">
                  <c:v>200804</c:v>
                </c:pt>
                <c:pt idx="100">
                  <c:v>200805</c:v>
                </c:pt>
                <c:pt idx="101">
                  <c:v>200806</c:v>
                </c:pt>
                <c:pt idx="102">
                  <c:v>200807</c:v>
                </c:pt>
                <c:pt idx="103">
                  <c:v>200808</c:v>
                </c:pt>
                <c:pt idx="104">
                  <c:v>200809</c:v>
                </c:pt>
                <c:pt idx="105">
                  <c:v>200810</c:v>
                </c:pt>
                <c:pt idx="106">
                  <c:v>200811</c:v>
                </c:pt>
                <c:pt idx="107">
                  <c:v>200812</c:v>
                </c:pt>
                <c:pt idx="108">
                  <c:v>200901</c:v>
                </c:pt>
                <c:pt idx="109">
                  <c:v>200902</c:v>
                </c:pt>
                <c:pt idx="110">
                  <c:v>200903</c:v>
                </c:pt>
                <c:pt idx="111">
                  <c:v>200904</c:v>
                </c:pt>
                <c:pt idx="112">
                  <c:v>200905</c:v>
                </c:pt>
                <c:pt idx="113">
                  <c:v>200906</c:v>
                </c:pt>
                <c:pt idx="114">
                  <c:v>200907</c:v>
                </c:pt>
                <c:pt idx="115">
                  <c:v>200908</c:v>
                </c:pt>
                <c:pt idx="116">
                  <c:v>200909</c:v>
                </c:pt>
                <c:pt idx="117">
                  <c:v>200910</c:v>
                </c:pt>
                <c:pt idx="118">
                  <c:v>200911</c:v>
                </c:pt>
                <c:pt idx="119">
                  <c:v>200912</c:v>
                </c:pt>
                <c:pt idx="120">
                  <c:v>201001</c:v>
                </c:pt>
                <c:pt idx="121">
                  <c:v>201002</c:v>
                </c:pt>
                <c:pt idx="122">
                  <c:v>201003</c:v>
                </c:pt>
                <c:pt idx="123">
                  <c:v>201004</c:v>
                </c:pt>
                <c:pt idx="124">
                  <c:v>201005</c:v>
                </c:pt>
                <c:pt idx="125">
                  <c:v>201006</c:v>
                </c:pt>
                <c:pt idx="126">
                  <c:v>201007</c:v>
                </c:pt>
                <c:pt idx="127">
                  <c:v>201008</c:v>
                </c:pt>
                <c:pt idx="128">
                  <c:v>201009</c:v>
                </c:pt>
                <c:pt idx="129">
                  <c:v>201010</c:v>
                </c:pt>
                <c:pt idx="130">
                  <c:v>201011</c:v>
                </c:pt>
                <c:pt idx="131">
                  <c:v>201012</c:v>
                </c:pt>
                <c:pt idx="132">
                  <c:v>201101</c:v>
                </c:pt>
                <c:pt idx="133">
                  <c:v>201102</c:v>
                </c:pt>
                <c:pt idx="134">
                  <c:v>201103</c:v>
                </c:pt>
                <c:pt idx="135">
                  <c:v>201104</c:v>
                </c:pt>
                <c:pt idx="136">
                  <c:v>201105</c:v>
                </c:pt>
                <c:pt idx="137">
                  <c:v>201106</c:v>
                </c:pt>
                <c:pt idx="138">
                  <c:v>201107</c:v>
                </c:pt>
                <c:pt idx="139">
                  <c:v>201108</c:v>
                </c:pt>
                <c:pt idx="140">
                  <c:v>201109</c:v>
                </c:pt>
                <c:pt idx="141">
                  <c:v>201110</c:v>
                </c:pt>
                <c:pt idx="142">
                  <c:v>201111</c:v>
                </c:pt>
                <c:pt idx="143">
                  <c:v>201112</c:v>
                </c:pt>
                <c:pt idx="144">
                  <c:v>201201</c:v>
                </c:pt>
                <c:pt idx="145">
                  <c:v>201202</c:v>
                </c:pt>
                <c:pt idx="146">
                  <c:v>201203</c:v>
                </c:pt>
                <c:pt idx="147">
                  <c:v>201204</c:v>
                </c:pt>
                <c:pt idx="148">
                  <c:v>201205</c:v>
                </c:pt>
                <c:pt idx="149">
                  <c:v>201206</c:v>
                </c:pt>
                <c:pt idx="150">
                  <c:v>201207</c:v>
                </c:pt>
                <c:pt idx="151">
                  <c:v>201208</c:v>
                </c:pt>
                <c:pt idx="152">
                  <c:v>201209</c:v>
                </c:pt>
                <c:pt idx="153">
                  <c:v>201210</c:v>
                </c:pt>
                <c:pt idx="154">
                  <c:v>201211</c:v>
                </c:pt>
                <c:pt idx="155">
                  <c:v>201212</c:v>
                </c:pt>
                <c:pt idx="156">
                  <c:v>201301</c:v>
                </c:pt>
                <c:pt idx="157">
                  <c:v>201302</c:v>
                </c:pt>
                <c:pt idx="158">
                  <c:v>201303</c:v>
                </c:pt>
                <c:pt idx="159">
                  <c:v>201304</c:v>
                </c:pt>
                <c:pt idx="160">
                  <c:v>201305</c:v>
                </c:pt>
                <c:pt idx="161">
                  <c:v>201306</c:v>
                </c:pt>
                <c:pt idx="162">
                  <c:v>201307</c:v>
                </c:pt>
                <c:pt idx="163">
                  <c:v>201308</c:v>
                </c:pt>
                <c:pt idx="164">
                  <c:v>201309</c:v>
                </c:pt>
                <c:pt idx="165">
                  <c:v>201310</c:v>
                </c:pt>
                <c:pt idx="166">
                  <c:v>201311</c:v>
                </c:pt>
                <c:pt idx="167">
                  <c:v>201312</c:v>
                </c:pt>
                <c:pt idx="168">
                  <c:v>201401</c:v>
                </c:pt>
                <c:pt idx="169">
                  <c:v>201402</c:v>
                </c:pt>
                <c:pt idx="170">
                  <c:v>201403</c:v>
                </c:pt>
                <c:pt idx="171">
                  <c:v>201404</c:v>
                </c:pt>
                <c:pt idx="172">
                  <c:v>201405</c:v>
                </c:pt>
                <c:pt idx="173">
                  <c:v>201406</c:v>
                </c:pt>
                <c:pt idx="174">
                  <c:v>201407</c:v>
                </c:pt>
                <c:pt idx="175">
                  <c:v>201408</c:v>
                </c:pt>
                <c:pt idx="176">
                  <c:v>201409</c:v>
                </c:pt>
                <c:pt idx="177">
                  <c:v>201410</c:v>
                </c:pt>
                <c:pt idx="178">
                  <c:v>201411</c:v>
                </c:pt>
                <c:pt idx="179">
                  <c:v>201412</c:v>
                </c:pt>
              </c:numCache>
            </c:numRef>
          </c:cat>
          <c:val>
            <c:numRef>
              <c:f>'MKT or normal'!$J$3:$J$182</c:f>
              <c:numCache>
                <c:formatCode>General</c:formatCode>
                <c:ptCount val="180"/>
                <c:pt idx="0">
                  <c:v>0.98144123072741396</c:v>
                </c:pt>
                <c:pt idx="1">
                  <c:v>0.97387651852683743</c:v>
                </c:pt>
                <c:pt idx="2">
                  <c:v>0.93270529041613803</c:v>
                </c:pt>
                <c:pt idx="3">
                  <c:v>0.98259993292754189</c:v>
                </c:pt>
                <c:pt idx="4">
                  <c:v>1.0389290147315855</c:v>
                </c:pt>
                <c:pt idx="5">
                  <c:v>1.0907683949525853</c:v>
                </c:pt>
                <c:pt idx="6">
                  <c:v>1.0627991070021994</c:v>
                </c:pt>
                <c:pt idx="7">
                  <c:v>1.0246023312806132</c:v>
                </c:pt>
                <c:pt idx="8">
                  <c:v>1.0053320984705874</c:v>
                </c:pt>
                <c:pt idx="9">
                  <c:v>1.0489354184714117</c:v>
                </c:pt>
                <c:pt idx="10">
                  <c:v>1.1134249630739497</c:v>
                </c:pt>
                <c:pt idx="11">
                  <c:v>1.0839268541844971</c:v>
                </c:pt>
                <c:pt idx="12">
                  <c:v>1.0883514224837179</c:v>
                </c:pt>
                <c:pt idx="13">
                  <c:v>1.0660796671216108</c:v>
                </c:pt>
                <c:pt idx="14">
                  <c:v>1.0389367115325685</c:v>
                </c:pt>
                <c:pt idx="15">
                  <c:v>1.1240996942727963</c:v>
                </c:pt>
                <c:pt idx="16">
                  <c:v>1.1174331345915329</c:v>
                </c:pt>
                <c:pt idx="17">
                  <c:v>1.2055489874616609</c:v>
                </c:pt>
                <c:pt idx="18">
                  <c:v>1.2071988344194924</c:v>
                </c:pt>
                <c:pt idx="19">
                  <c:v>1.2401033669697352</c:v>
                </c:pt>
                <c:pt idx="20">
                  <c:v>1.236422318533408</c:v>
                </c:pt>
                <c:pt idx="21">
                  <c:v>1.4094994503012312</c:v>
                </c:pt>
                <c:pt idx="22">
                  <c:v>1.257172541485259</c:v>
                </c:pt>
                <c:pt idx="23">
                  <c:v>1.2897229486689827</c:v>
                </c:pt>
                <c:pt idx="24">
                  <c:v>1.3037961254506978</c:v>
                </c:pt>
                <c:pt idx="25">
                  <c:v>1.3787126882590692</c:v>
                </c:pt>
                <c:pt idx="26">
                  <c:v>1.3710767683508542</c:v>
                </c:pt>
                <c:pt idx="27">
                  <c:v>1.3834084719191142</c:v>
                </c:pt>
                <c:pt idx="28">
                  <c:v>1.4036084542138503</c:v>
                </c:pt>
                <c:pt idx="29">
                  <c:v>1.4238748766978684</c:v>
                </c:pt>
                <c:pt idx="30">
                  <c:v>1.3179958147687549</c:v>
                </c:pt>
                <c:pt idx="31">
                  <c:v>1.3934043968499521</c:v>
                </c:pt>
                <c:pt idx="32">
                  <c:v>1.5130544936779098</c:v>
                </c:pt>
                <c:pt idx="33">
                  <c:v>1.5517105278294052</c:v>
                </c:pt>
                <c:pt idx="34">
                  <c:v>1.505425146960228</c:v>
                </c:pt>
                <c:pt idx="35">
                  <c:v>1.4736376201066201</c:v>
                </c:pt>
                <c:pt idx="36">
                  <c:v>1.3484279093929008</c:v>
                </c:pt>
                <c:pt idx="37">
                  <c:v>1.3306377751311385</c:v>
                </c:pt>
                <c:pt idx="38">
                  <c:v>1.3072826202471013</c:v>
                </c:pt>
                <c:pt idx="39">
                  <c:v>1.3622365823519031</c:v>
                </c:pt>
                <c:pt idx="40">
                  <c:v>1.4107851298670282</c:v>
                </c:pt>
                <c:pt idx="41">
                  <c:v>1.3652329313022333</c:v>
                </c:pt>
                <c:pt idx="42">
                  <c:v>1.4171647339226314</c:v>
                </c:pt>
                <c:pt idx="43">
                  <c:v>1.3728647309207811</c:v>
                </c:pt>
                <c:pt idx="44">
                  <c:v>1.4106450918114337</c:v>
                </c:pt>
                <c:pt idx="45">
                  <c:v>1.3105042315184678</c:v>
                </c:pt>
                <c:pt idx="46">
                  <c:v>1.408724031299379</c:v>
                </c:pt>
                <c:pt idx="47">
                  <c:v>1.3378892157828446</c:v>
                </c:pt>
                <c:pt idx="48">
                  <c:v>1.2518927874223176</c:v>
                </c:pt>
                <c:pt idx="49">
                  <c:v>1.180680196317258</c:v>
                </c:pt>
                <c:pt idx="50">
                  <c:v>1.1864829857450601</c:v>
                </c:pt>
                <c:pt idx="51">
                  <c:v>1.1786472004676787</c:v>
                </c:pt>
                <c:pt idx="52">
                  <c:v>1.1565906389203389</c:v>
                </c:pt>
                <c:pt idx="53">
                  <c:v>1.2029964254989465</c:v>
                </c:pt>
                <c:pt idx="54">
                  <c:v>1.2404768296560607</c:v>
                </c:pt>
                <c:pt idx="55">
                  <c:v>1.3086126278298715</c:v>
                </c:pt>
                <c:pt idx="56">
                  <c:v>1.2104221410177745</c:v>
                </c:pt>
                <c:pt idx="57">
                  <c:v>1.1843005329408405</c:v>
                </c:pt>
                <c:pt idx="58">
                  <c:v>1.2610149589052009</c:v>
                </c:pt>
                <c:pt idx="59">
                  <c:v>1.2469740756514933</c:v>
                </c:pt>
                <c:pt idx="60">
                  <c:v>1.298246143004943</c:v>
                </c:pt>
                <c:pt idx="61">
                  <c:v>1.2785193976663289</c:v>
                </c:pt>
                <c:pt idx="62">
                  <c:v>1.3187214443421271</c:v>
                </c:pt>
                <c:pt idx="63">
                  <c:v>1.3289602132550415</c:v>
                </c:pt>
                <c:pt idx="64">
                  <c:v>1.2983600660815984</c:v>
                </c:pt>
                <c:pt idx="65">
                  <c:v>1.340904794589987</c:v>
                </c:pt>
                <c:pt idx="66">
                  <c:v>1.303744568191507</c:v>
                </c:pt>
                <c:pt idx="67">
                  <c:v>1.274089472748847</c:v>
                </c:pt>
                <c:pt idx="68">
                  <c:v>1.2327061335001965</c:v>
                </c:pt>
                <c:pt idx="69">
                  <c:v>1.1826758084985916</c:v>
                </c:pt>
                <c:pt idx="70">
                  <c:v>1.1601661061102673</c:v>
                </c:pt>
                <c:pt idx="71">
                  <c:v>1.1661296408305415</c:v>
                </c:pt>
                <c:pt idx="72">
                  <c:v>1.1376061678969855</c:v>
                </c:pt>
                <c:pt idx="73">
                  <c:v>1.1323688255275819</c:v>
                </c:pt>
                <c:pt idx="74">
                  <c:v>1.1383740027350009</c:v>
                </c:pt>
                <c:pt idx="75">
                  <c:v>1.0339960685941854</c:v>
                </c:pt>
                <c:pt idx="76">
                  <c:v>1.0431224822111478</c:v>
                </c:pt>
                <c:pt idx="77">
                  <c:v>1.0707504310887681</c:v>
                </c:pt>
                <c:pt idx="78">
                  <c:v>1.0961150928432222</c:v>
                </c:pt>
                <c:pt idx="79">
                  <c:v>1.0793498810013025</c:v>
                </c:pt>
                <c:pt idx="80">
                  <c:v>1.0989721497298632</c:v>
                </c:pt>
                <c:pt idx="81">
                  <c:v>1.0669767479521515</c:v>
                </c:pt>
                <c:pt idx="82">
                  <c:v>1.1181075288381492</c:v>
                </c:pt>
                <c:pt idx="83">
                  <c:v>1.0312466392092317</c:v>
                </c:pt>
                <c:pt idx="84">
                  <c:v>1.0708507540157544</c:v>
                </c:pt>
                <c:pt idx="85">
                  <c:v>1.0615182545241248</c:v>
                </c:pt>
                <c:pt idx="86">
                  <c:v>1.0618156004883743</c:v>
                </c:pt>
                <c:pt idx="87">
                  <c:v>1.0242494221549967</c:v>
                </c:pt>
                <c:pt idx="88">
                  <c:v>0.95738209403183328</c:v>
                </c:pt>
                <c:pt idx="89">
                  <c:v>0.897808359852167</c:v>
                </c:pt>
                <c:pt idx="90">
                  <c:v>0.90925579672973289</c:v>
                </c:pt>
                <c:pt idx="91">
                  <c:v>0.92475116853200179</c:v>
                </c:pt>
                <c:pt idx="92">
                  <c:v>0.90270671928589041</c:v>
                </c:pt>
                <c:pt idx="93">
                  <c:v>0.95035239332074084</c:v>
                </c:pt>
                <c:pt idx="94">
                  <c:v>0.92221729100597349</c:v>
                </c:pt>
                <c:pt idx="95">
                  <c:v>0.90964043809612039</c:v>
                </c:pt>
                <c:pt idx="96">
                  <c:v>0.93267911358818933</c:v>
                </c:pt>
                <c:pt idx="97">
                  <c:v>0.90467930064007573</c:v>
                </c:pt>
                <c:pt idx="98">
                  <c:v>0.86386601996561141</c:v>
                </c:pt>
                <c:pt idx="99">
                  <c:v>0.85322176009690387</c:v>
                </c:pt>
                <c:pt idx="100">
                  <c:v>0.90990244637035966</c:v>
                </c:pt>
                <c:pt idx="101">
                  <c:v>0.9492796185813942</c:v>
                </c:pt>
                <c:pt idx="102">
                  <c:v>0.96212823576734385</c:v>
                </c:pt>
                <c:pt idx="103">
                  <c:v>0.93301854878677348</c:v>
                </c:pt>
                <c:pt idx="104">
                  <c:v>0.96968580527845827</c:v>
                </c:pt>
                <c:pt idx="105">
                  <c:v>0.92202039183479612</c:v>
                </c:pt>
                <c:pt idx="106">
                  <c:v>0.84375998015403719</c:v>
                </c:pt>
                <c:pt idx="107">
                  <c:v>0.79678480863983225</c:v>
                </c:pt>
                <c:pt idx="108">
                  <c:v>0.7225151852265731</c:v>
                </c:pt>
                <c:pt idx="109">
                  <c:v>0.72614088830224666</c:v>
                </c:pt>
                <c:pt idx="110">
                  <c:v>0.68763501319710296</c:v>
                </c:pt>
                <c:pt idx="111">
                  <c:v>0.64416568389812978</c:v>
                </c:pt>
                <c:pt idx="112">
                  <c:v>0.64363540992577506</c:v>
                </c:pt>
                <c:pt idx="113">
                  <c:v>0.61394421731893001</c:v>
                </c:pt>
                <c:pt idx="114">
                  <c:v>0.59698042747369184</c:v>
                </c:pt>
                <c:pt idx="115">
                  <c:v>0.57736584406674973</c:v>
                </c:pt>
                <c:pt idx="116">
                  <c:v>0.59993929669404067</c:v>
                </c:pt>
                <c:pt idx="117">
                  <c:v>0.62215113316905946</c:v>
                </c:pt>
                <c:pt idx="118">
                  <c:v>0.64504658918446867</c:v>
                </c:pt>
                <c:pt idx="119">
                  <c:v>0.68090742674136184</c:v>
                </c:pt>
                <c:pt idx="120">
                  <c:v>0.68135466949654888</c:v>
                </c:pt>
                <c:pt idx="121">
                  <c:v>0.68145710886318223</c:v>
                </c:pt>
                <c:pt idx="122">
                  <c:v>0.70798761534357235</c:v>
                </c:pt>
                <c:pt idx="123">
                  <c:v>0.67140615142270355</c:v>
                </c:pt>
                <c:pt idx="124">
                  <c:v>0.63327677003192839</c:v>
                </c:pt>
                <c:pt idx="125">
                  <c:v>0.65106329766751925</c:v>
                </c:pt>
                <c:pt idx="126">
                  <c:v>0.66473155272221907</c:v>
                </c:pt>
                <c:pt idx="127">
                  <c:v>0.67754412071420922</c:v>
                </c:pt>
                <c:pt idx="128">
                  <c:v>0.70475931618764687</c:v>
                </c:pt>
                <c:pt idx="129">
                  <c:v>0.73892104560799621</c:v>
                </c:pt>
                <c:pt idx="130">
                  <c:v>0.7443396556893106</c:v>
                </c:pt>
                <c:pt idx="131">
                  <c:v>0.78788136467043723</c:v>
                </c:pt>
                <c:pt idx="132">
                  <c:v>0.74163483984533196</c:v>
                </c:pt>
                <c:pt idx="133">
                  <c:v>0.67474867315485554</c:v>
                </c:pt>
                <c:pt idx="134">
                  <c:v>0.67986118481971647</c:v>
                </c:pt>
                <c:pt idx="135">
                  <c:v>0.6994493189003359</c:v>
                </c:pt>
                <c:pt idx="136">
                  <c:v>0.66129216032386584</c:v>
                </c:pt>
                <c:pt idx="137">
                  <c:v>0.64734587480975381</c:v>
                </c:pt>
                <c:pt idx="138">
                  <c:v>0.67704267527386319</c:v>
                </c:pt>
                <c:pt idx="139">
                  <c:v>0.66916015519999383</c:v>
                </c:pt>
                <c:pt idx="140">
                  <c:v>0.69346149724757289</c:v>
                </c:pt>
                <c:pt idx="141">
                  <c:v>0.68537631442369495</c:v>
                </c:pt>
                <c:pt idx="142">
                  <c:v>0.66494483304858676</c:v>
                </c:pt>
                <c:pt idx="143">
                  <c:v>0.66171643920935164</c:v>
                </c:pt>
                <c:pt idx="144">
                  <c:v>0.6334683866519456</c:v>
                </c:pt>
                <c:pt idx="145">
                  <c:v>0.68197881905768931</c:v>
                </c:pt>
                <c:pt idx="146">
                  <c:v>0.69069249760809093</c:v>
                </c:pt>
                <c:pt idx="147">
                  <c:v>0.64767273793554558</c:v>
                </c:pt>
                <c:pt idx="148">
                  <c:v>0.60116326482544324</c:v>
                </c:pt>
                <c:pt idx="149">
                  <c:v>0.64261035913077957</c:v>
                </c:pt>
                <c:pt idx="150">
                  <c:v>0.62514099562300063</c:v>
                </c:pt>
                <c:pt idx="151">
                  <c:v>0.61171642095895629</c:v>
                </c:pt>
                <c:pt idx="152">
                  <c:v>0.69116396205431985</c:v>
                </c:pt>
                <c:pt idx="153">
                  <c:v>0.66472058622675401</c:v>
                </c:pt>
                <c:pt idx="154">
                  <c:v>0.68460575172608162</c:v>
                </c:pt>
                <c:pt idx="155">
                  <c:v>0.71077476117827232</c:v>
                </c:pt>
                <c:pt idx="156">
                  <c:v>0.73194819008523004</c:v>
                </c:pt>
                <c:pt idx="157">
                  <c:v>0.71457942767196847</c:v>
                </c:pt>
                <c:pt idx="158">
                  <c:v>0.73009216460883841</c:v>
                </c:pt>
                <c:pt idx="159">
                  <c:v>0.66357195002205638</c:v>
                </c:pt>
                <c:pt idx="160">
                  <c:v>0.65974974916371232</c:v>
                </c:pt>
                <c:pt idx="161">
                  <c:v>0.66359022426032155</c:v>
                </c:pt>
                <c:pt idx="162">
                  <c:v>0.69538818987165285</c:v>
                </c:pt>
                <c:pt idx="163">
                  <c:v>0.80300561962995165</c:v>
                </c:pt>
                <c:pt idx="164">
                  <c:v>0.87082286930793973</c:v>
                </c:pt>
                <c:pt idx="165">
                  <c:v>0.93832962315632407</c:v>
                </c:pt>
                <c:pt idx="166">
                  <c:v>0.96229891321977357</c:v>
                </c:pt>
                <c:pt idx="167">
                  <c:v>0.92232587399937649</c:v>
                </c:pt>
                <c:pt idx="168">
                  <c:v>0.89087717491225626</c:v>
                </c:pt>
                <c:pt idx="169">
                  <c:v>0.82227447259962294</c:v>
                </c:pt>
                <c:pt idx="170">
                  <c:v>0.83952918600022675</c:v>
                </c:pt>
                <c:pt idx="171">
                  <c:v>0.84063665026147794</c:v>
                </c:pt>
                <c:pt idx="172">
                  <c:v>0.7833015913837037</c:v>
                </c:pt>
                <c:pt idx="173">
                  <c:v>0.77728717578115081</c:v>
                </c:pt>
                <c:pt idx="174">
                  <c:v>0.7318718078808184</c:v>
                </c:pt>
                <c:pt idx="175">
                  <c:v>0.70322608847125301</c:v>
                </c:pt>
                <c:pt idx="176">
                  <c:v>0.67357668582450092</c:v>
                </c:pt>
                <c:pt idx="177">
                  <c:v>0.64394642207139763</c:v>
                </c:pt>
                <c:pt idx="178">
                  <c:v>0.64901082296653423</c:v>
                </c:pt>
                <c:pt idx="179">
                  <c:v>0.63353083591177184</c:v>
                </c:pt>
              </c:numCache>
            </c:numRef>
          </c:val>
          <c:smooth val="0"/>
          <c:extLst>
            <c:ext xmlns:c16="http://schemas.microsoft.com/office/drawing/2014/chart" uri="{C3380CC4-5D6E-409C-BE32-E72D297353CC}">
              <c16:uniqueId val="{00000002-8C74-464C-8273-DE2B1A008045}"/>
            </c:ext>
          </c:extLst>
        </c:ser>
        <c:dLbls>
          <c:showLegendKey val="0"/>
          <c:showVal val="0"/>
          <c:showCatName val="0"/>
          <c:showSerName val="0"/>
          <c:showPercent val="0"/>
          <c:showBubbleSize val="0"/>
        </c:dLbls>
        <c:smooth val="0"/>
        <c:axId val="1512199791"/>
        <c:axId val="1512191055"/>
      </c:lineChart>
      <c:catAx>
        <c:axId val="1512199791"/>
        <c:scaling>
          <c:orientation val="minMax"/>
        </c:scaling>
        <c:delete val="1"/>
        <c:axPos val="b"/>
        <c:numFmt formatCode="General" sourceLinked="1"/>
        <c:majorTickMark val="none"/>
        <c:minorTickMark val="none"/>
        <c:tickLblPos val="nextTo"/>
        <c:crossAx val="1512191055"/>
        <c:crosses val="autoZero"/>
        <c:auto val="1"/>
        <c:lblAlgn val="ctr"/>
        <c:lblOffset val="100"/>
        <c:noMultiLvlLbl val="0"/>
      </c:catAx>
      <c:valAx>
        <c:axId val="15121910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L"/>
          </a:p>
        </c:txPr>
        <c:crossAx val="15121997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L"/>
        </a:p>
      </c:txPr>
    </c:legend>
    <c:plotVisOnly val="1"/>
    <c:dispBlanksAs val="gap"/>
    <c:showDLblsOverMax val="0"/>
  </c:chart>
  <c:spPr>
    <a:noFill/>
    <a:ln>
      <a:noFill/>
    </a:ln>
    <a:effectLst/>
  </c:spPr>
  <c:txPr>
    <a:bodyPr/>
    <a:lstStyle/>
    <a:p>
      <a:pPr>
        <a:defRPr/>
      </a:pPr>
      <a:endParaRPr lang="en-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72" cy="510499"/>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4021088" y="0"/>
            <a:ext cx="3076672" cy="510499"/>
          </a:xfrm>
          <a:prstGeom prst="rect">
            <a:avLst/>
          </a:prstGeom>
        </p:spPr>
        <p:txBody>
          <a:bodyPr vert="horz" lIns="91440" tIns="45720" rIns="91440" bIns="45720" rtlCol="0"/>
          <a:lstStyle>
            <a:lvl1pPr algn="r">
              <a:defRPr sz="1200"/>
            </a:lvl1pPr>
          </a:lstStyle>
          <a:p>
            <a:fld id="{4804172E-BA99-43DF-B985-F5C5FBA8B19C}" type="datetimeFigureOut">
              <a:rPr lang="en-US" smtClean="0"/>
              <a:pPr/>
              <a:t>3/31/2025</a:t>
            </a:fld>
            <a:endParaRPr lang="en-US" dirty="0"/>
          </a:p>
        </p:txBody>
      </p:sp>
      <p:sp>
        <p:nvSpPr>
          <p:cNvPr id="4" name="Footer Placeholder 3"/>
          <p:cNvSpPr>
            <a:spLocks noGrp="1"/>
          </p:cNvSpPr>
          <p:nvPr>
            <p:ph type="ftr" sz="quarter" idx="2"/>
          </p:nvPr>
        </p:nvSpPr>
        <p:spPr>
          <a:xfrm>
            <a:off x="0" y="9711312"/>
            <a:ext cx="3076672" cy="510499"/>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1088" y="9711312"/>
            <a:ext cx="3076672" cy="510499"/>
          </a:xfrm>
          <a:prstGeom prst="rect">
            <a:avLst/>
          </a:prstGeom>
        </p:spPr>
        <p:txBody>
          <a:bodyPr vert="horz" lIns="91440" tIns="45720" rIns="91440" bIns="45720" rtlCol="0" anchor="b"/>
          <a:lstStyle>
            <a:lvl1pPr algn="r">
              <a:defRPr sz="1200"/>
            </a:lvl1pPr>
          </a:lstStyle>
          <a:p>
            <a:fld id="{96F39FAA-FE56-4FDB-AF5C-AF56F758BE79}" type="slidenum">
              <a:rPr lang="en-US" smtClean="0"/>
              <a:pPr/>
              <a:t>‹#›</a:t>
            </a:fld>
            <a:endParaRPr lang="en-US" dirty="0"/>
          </a:p>
        </p:txBody>
      </p:sp>
    </p:spTree>
    <p:extLst>
      <p:ext uri="{BB962C8B-B14F-4D97-AF65-F5344CB8AC3E}">
        <p14:creationId xmlns:p14="http://schemas.microsoft.com/office/powerpoint/2010/main" val="132158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6363" cy="511175"/>
          </a:xfrm>
          <a:prstGeom prst="rect">
            <a:avLst/>
          </a:prstGeom>
        </p:spPr>
        <p:txBody>
          <a:bodyPr vert="horz" lIns="96659" tIns="48330" rIns="96659" bIns="48330" rtlCol="0"/>
          <a:lstStyle>
            <a:lvl1pPr algn="l">
              <a:defRPr sz="1400"/>
            </a:lvl1pPr>
          </a:lstStyle>
          <a:p>
            <a:endParaRPr lang="en-US" dirty="0"/>
          </a:p>
        </p:txBody>
      </p:sp>
      <p:sp>
        <p:nvSpPr>
          <p:cNvPr id="3" name="Date Placeholder 2"/>
          <p:cNvSpPr>
            <a:spLocks noGrp="1"/>
          </p:cNvSpPr>
          <p:nvPr>
            <p:ph type="dt" idx="1"/>
          </p:nvPr>
        </p:nvSpPr>
        <p:spPr>
          <a:xfrm>
            <a:off x="4021295" y="0"/>
            <a:ext cx="3076363" cy="511175"/>
          </a:xfrm>
          <a:prstGeom prst="rect">
            <a:avLst/>
          </a:prstGeom>
        </p:spPr>
        <p:txBody>
          <a:bodyPr vert="horz" lIns="96659" tIns="48330" rIns="96659" bIns="48330" rtlCol="0"/>
          <a:lstStyle>
            <a:lvl1pPr algn="r">
              <a:defRPr sz="1400"/>
            </a:lvl1pPr>
          </a:lstStyle>
          <a:p>
            <a:fld id="{00F579E3-68D4-4C1F-93D0-176F93F587D7}" type="datetimeFigureOut">
              <a:rPr lang="en-US" smtClean="0"/>
              <a:pPr/>
              <a:t>3/31/2025</a:t>
            </a:fld>
            <a:endParaRPr lang="en-US" dirty="0"/>
          </a:p>
        </p:txBody>
      </p:sp>
      <p:sp>
        <p:nvSpPr>
          <p:cNvPr id="4" name="Slide Image Placeholder 3"/>
          <p:cNvSpPr>
            <a:spLocks noGrp="1" noRot="1" noChangeAspect="1"/>
          </p:cNvSpPr>
          <p:nvPr>
            <p:ph type="sldImg" idx="2"/>
          </p:nvPr>
        </p:nvSpPr>
        <p:spPr>
          <a:xfrm>
            <a:off x="993775" y="766763"/>
            <a:ext cx="5111750" cy="3833812"/>
          </a:xfrm>
          <a:prstGeom prst="rect">
            <a:avLst/>
          </a:prstGeom>
          <a:noFill/>
          <a:ln w="12700">
            <a:solidFill>
              <a:prstClr val="black"/>
            </a:solidFill>
          </a:ln>
        </p:spPr>
        <p:txBody>
          <a:bodyPr vert="horz" lIns="96659" tIns="48330" rIns="96659" bIns="48330" rtlCol="0" anchor="ctr"/>
          <a:lstStyle/>
          <a:p>
            <a:endParaRPr lang="en-US" dirty="0"/>
          </a:p>
        </p:txBody>
      </p:sp>
      <p:sp>
        <p:nvSpPr>
          <p:cNvPr id="5" name="Notes Placeholder 4"/>
          <p:cNvSpPr>
            <a:spLocks noGrp="1"/>
          </p:cNvSpPr>
          <p:nvPr>
            <p:ph type="body" sz="quarter" idx="3"/>
          </p:nvPr>
        </p:nvSpPr>
        <p:spPr>
          <a:xfrm>
            <a:off x="709930" y="4856163"/>
            <a:ext cx="5679440" cy="4600575"/>
          </a:xfrm>
          <a:prstGeom prst="rect">
            <a:avLst/>
          </a:prstGeom>
        </p:spPr>
        <p:txBody>
          <a:bodyPr vert="horz" lIns="96659" tIns="48330" rIns="96659" bIns="4833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710551"/>
            <a:ext cx="3076363" cy="511175"/>
          </a:xfrm>
          <a:prstGeom prst="rect">
            <a:avLst/>
          </a:prstGeom>
        </p:spPr>
        <p:txBody>
          <a:bodyPr vert="horz" lIns="96659" tIns="48330" rIns="96659" bIns="48330" rtlCol="0" anchor="b"/>
          <a:lstStyle>
            <a:lvl1pPr algn="l">
              <a:defRPr sz="1400"/>
            </a:lvl1pPr>
          </a:lstStyle>
          <a:p>
            <a:endParaRPr lang="en-US" dirty="0"/>
          </a:p>
        </p:txBody>
      </p:sp>
      <p:sp>
        <p:nvSpPr>
          <p:cNvPr id="7" name="Slide Number Placeholder 6"/>
          <p:cNvSpPr>
            <a:spLocks noGrp="1"/>
          </p:cNvSpPr>
          <p:nvPr>
            <p:ph type="sldNum" sz="quarter" idx="5"/>
          </p:nvPr>
        </p:nvSpPr>
        <p:spPr>
          <a:xfrm>
            <a:off x="4021295" y="9710551"/>
            <a:ext cx="3076363" cy="511175"/>
          </a:xfrm>
          <a:prstGeom prst="rect">
            <a:avLst/>
          </a:prstGeom>
        </p:spPr>
        <p:txBody>
          <a:bodyPr vert="horz" lIns="96659" tIns="48330" rIns="96659" bIns="48330" rtlCol="0" anchor="b"/>
          <a:lstStyle>
            <a:lvl1pPr algn="r">
              <a:defRPr sz="1400"/>
            </a:lvl1pPr>
          </a:lstStyle>
          <a:p>
            <a:fld id="{3FCF04A4-E17C-4950-83D6-AC24C8F054EF}" type="slidenum">
              <a:rPr lang="en-US" smtClean="0"/>
              <a:pPr/>
              <a:t>‹#›</a:t>
            </a:fld>
            <a:endParaRPr lang="en-US" dirty="0"/>
          </a:p>
        </p:txBody>
      </p:sp>
    </p:spTree>
    <p:extLst>
      <p:ext uri="{BB962C8B-B14F-4D97-AF65-F5344CB8AC3E}">
        <p14:creationId xmlns:p14="http://schemas.microsoft.com/office/powerpoint/2010/main" val="2631508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CF04A4-E17C-4950-83D6-AC24C8F054EF}" type="slidenum">
              <a:rPr lang="en-US" smtClean="0"/>
              <a:pPr/>
              <a:t>7</a:t>
            </a:fld>
            <a:endParaRPr lang="en-US" dirty="0"/>
          </a:p>
        </p:txBody>
      </p:sp>
    </p:spTree>
    <p:extLst>
      <p:ext uri="{BB962C8B-B14F-4D97-AF65-F5344CB8AC3E}">
        <p14:creationId xmlns:p14="http://schemas.microsoft.com/office/powerpoint/2010/main" val="568922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Bid (to buy) 50 49 48 ask (to sell) 51 52 53, hit ask, price up</a:t>
            </a:r>
            <a:r>
              <a:rPr lang="en-US"/>
              <a:t>, later refill</a:t>
            </a:r>
          </a:p>
        </p:txBody>
      </p:sp>
      <p:sp>
        <p:nvSpPr>
          <p:cNvPr id="4" name="Slide Number Placeholder 3"/>
          <p:cNvSpPr>
            <a:spLocks noGrp="1"/>
          </p:cNvSpPr>
          <p:nvPr>
            <p:ph type="sldNum" sz="quarter" idx="5"/>
          </p:nvPr>
        </p:nvSpPr>
        <p:spPr/>
        <p:txBody>
          <a:bodyPr/>
          <a:lstStyle/>
          <a:p>
            <a:fld id="{3FCF04A4-E17C-4950-83D6-AC24C8F054EF}" type="slidenum">
              <a:rPr lang="en-US" smtClean="0"/>
              <a:pPr/>
              <a:t>8</a:t>
            </a:fld>
            <a:endParaRPr lang="en-US" dirty="0"/>
          </a:p>
        </p:txBody>
      </p:sp>
    </p:spTree>
    <p:extLst>
      <p:ext uri="{BB962C8B-B14F-4D97-AF65-F5344CB8AC3E}">
        <p14:creationId xmlns:p14="http://schemas.microsoft.com/office/powerpoint/2010/main" val="775411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8"/>
          <p:cNvSpPr/>
          <p:nvPr userDrawn="1"/>
        </p:nvSpPr>
        <p:spPr>
          <a:xfrm>
            <a:off x="609600" y="609600"/>
            <a:ext cx="7924800" cy="5638800"/>
          </a:xfrm>
          <a:prstGeom prst="rect">
            <a:avLst/>
          </a:prstGeom>
          <a:noFill/>
          <a:ln w="9525">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40EBE9-9D4E-4CA6-A76A-D0CBC6BC72D6}" type="datetimeFigureOut">
              <a:rPr lang="en-US" smtClean="0"/>
              <a:pPr/>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2A122-817D-41F3-8885-5DB718F7066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40EBE9-9D4E-4CA6-A76A-D0CBC6BC72D6}" type="datetimeFigureOut">
              <a:rPr lang="en-US" smtClean="0"/>
              <a:pPr/>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2A122-817D-41F3-8885-5DB718F7066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40EBE9-9D4E-4CA6-A76A-D0CBC6BC72D6}" type="datetimeFigureOut">
              <a:rPr lang="en-US" smtClean="0"/>
              <a:pPr/>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2A122-817D-41F3-8885-5DB718F7066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40EBE9-9D4E-4CA6-A76A-D0CBC6BC72D6}" type="datetimeFigureOut">
              <a:rPr lang="en-US" smtClean="0"/>
              <a:pPr/>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2A122-817D-41F3-8885-5DB718F7066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40EBE9-9D4E-4CA6-A76A-D0CBC6BC72D6}" type="datetimeFigureOut">
              <a:rPr lang="en-US" smtClean="0"/>
              <a:pPr/>
              <a:t>3/31/2025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2A122-817D-41F3-8885-5DB718F7066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40EBE9-9D4E-4CA6-A76A-D0CBC6BC72D6}" type="datetimeFigureOut">
              <a:rPr lang="en-US" smtClean="0"/>
              <a:pPr/>
              <a:t>3/31/2025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12A122-817D-41F3-8885-5DB718F7066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40EBE9-9D4E-4CA6-A76A-D0CBC6BC72D6}" type="datetimeFigureOut">
              <a:rPr lang="en-US" smtClean="0"/>
              <a:pPr/>
              <a:t>3/31/2025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12A122-817D-41F3-8885-5DB718F7066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801784" y="6477000"/>
            <a:ext cx="2133600" cy="244475"/>
          </a:xfrm>
        </p:spPr>
        <p:txBody>
          <a:bodyPr/>
          <a:lstStyle/>
          <a:p>
            <a:fld id="{4A12A122-817D-41F3-8885-5DB718F70662}" type="slidenum">
              <a:rPr lang="en-US" smtClean="0"/>
              <a:pPr/>
              <a:t>‹#›</a:t>
            </a:fld>
            <a:endParaRPr lang="en-US" dirty="0"/>
          </a:p>
        </p:txBody>
      </p:sp>
      <p:cxnSp>
        <p:nvCxnSpPr>
          <p:cNvPr id="5" name="Straight Connector 4"/>
          <p:cNvCxnSpPr/>
          <p:nvPr userDrawn="1"/>
        </p:nvCxnSpPr>
        <p:spPr>
          <a:xfrm rot="16200000" flipH="1">
            <a:off x="-3059905" y="3429794"/>
            <a:ext cx="6704012" cy="0"/>
          </a:xfrm>
          <a:prstGeom prst="line">
            <a:avLst/>
          </a:prstGeom>
          <a:ln>
            <a:solidFill>
              <a:srgbClr val="AA9C8F"/>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76200" y="762000"/>
            <a:ext cx="8763000" cy="1588"/>
          </a:xfrm>
          <a:prstGeom prst="line">
            <a:avLst/>
          </a:prstGeom>
          <a:ln w="9525">
            <a:solidFill>
              <a:srgbClr val="AA9C8F"/>
            </a:solidFill>
          </a:ln>
        </p:spPr>
        <p:style>
          <a:lnRef idx="1">
            <a:schemeClr val="accent1"/>
          </a:lnRef>
          <a:fillRef idx="0">
            <a:schemeClr val="accent1"/>
          </a:fillRef>
          <a:effectRef idx="0">
            <a:schemeClr val="accent1"/>
          </a:effectRef>
          <a:fontRef idx="minor">
            <a:schemeClr val="tx1"/>
          </a:fontRef>
        </p:style>
      </p:cxnSp>
      <p:cxnSp>
        <p:nvCxnSpPr>
          <p:cNvPr id="8" name="Straight Connector 4"/>
          <p:cNvCxnSpPr/>
          <p:nvPr userDrawn="1"/>
        </p:nvCxnSpPr>
        <p:spPr>
          <a:xfrm>
            <a:off x="76200" y="6503988"/>
            <a:ext cx="8763000" cy="1587"/>
          </a:xfrm>
          <a:prstGeom prst="line">
            <a:avLst/>
          </a:prstGeom>
          <a:ln w="9525">
            <a:solidFill>
              <a:srgbClr val="AA9C8F"/>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15200" y="13855"/>
            <a:ext cx="1725168" cy="673894"/>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40EBE9-9D4E-4CA6-A76A-D0CBC6BC72D6}" type="datetimeFigureOut">
              <a:rPr lang="en-US" smtClean="0"/>
              <a:pPr/>
              <a:t>3/31/2025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2A122-817D-41F3-8885-5DB718F7066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40EBE9-9D4E-4CA6-A76A-D0CBC6BC72D6}" type="datetimeFigureOut">
              <a:rPr lang="en-US" smtClean="0"/>
              <a:pPr/>
              <a:t>3/31/2025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2A122-817D-41F3-8885-5DB718F7066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40EBE9-9D4E-4CA6-A76A-D0CBC6BC72D6}" type="datetimeFigureOut">
              <a:rPr lang="en-US" smtClean="0"/>
              <a:pPr/>
              <a:t>3/31/2025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2A122-817D-41F3-8885-5DB718F7066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apers.ssrn.com/sol3/papers.cfm?abstract_id=4941708" TargetMode="External"/><Relationship Id="rId2" Type="http://schemas.openxmlformats.org/officeDocument/2006/relationships/hyperlink" Target="https://business.rice.edu/sites/default/files/Stock-Picking-Skills-of-SEC-Employees.PDF"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onlinelibrary.wiley.com/doi/10.1111/jofi.13268"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papers.ssrn.com/sol3/papers.cfm?abstract_id=3197185"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609600"/>
            <a:ext cx="7924800" cy="5638800"/>
          </a:xfrm>
          <a:prstGeom prst="rect">
            <a:avLst/>
          </a:prstGeom>
          <a:noFill/>
          <a:ln w="9525">
            <a:solidFill>
              <a:srgbClr val="AA9C8F"/>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TextBox 11"/>
          <p:cNvSpPr txBox="1"/>
          <p:nvPr/>
        </p:nvSpPr>
        <p:spPr>
          <a:xfrm>
            <a:off x="1981200" y="1295400"/>
            <a:ext cx="5143500" cy="769441"/>
          </a:xfrm>
          <a:prstGeom prst="rect">
            <a:avLst/>
          </a:prstGeom>
          <a:noFill/>
        </p:spPr>
        <p:txBody>
          <a:bodyPr wrap="square" rtlCol="0">
            <a:spAutoFit/>
          </a:bodyPr>
          <a:lstStyle/>
          <a:p>
            <a:pPr algn="ctr"/>
            <a:r>
              <a:rPr lang="en-US" sz="4400" b="1" dirty="0">
                <a:latin typeface="Arial" pitchFamily="34" charset="0"/>
                <a:cs typeface="Arial" pitchFamily="34" charset="0"/>
              </a:rPr>
              <a:t>Investments</a:t>
            </a:r>
          </a:p>
        </p:txBody>
      </p:sp>
      <p:sp>
        <p:nvSpPr>
          <p:cNvPr id="13" name="Rectangle 3"/>
          <p:cNvSpPr txBox="1">
            <a:spLocks noChangeArrowheads="1"/>
          </p:cNvSpPr>
          <p:nvPr/>
        </p:nvSpPr>
        <p:spPr>
          <a:xfrm>
            <a:off x="685800" y="3124200"/>
            <a:ext cx="7772400" cy="1219200"/>
          </a:xfrm>
          <a:prstGeom prst="rect">
            <a:avLst/>
          </a:prstGeom>
        </p:spPr>
        <p:txBody>
          <a:bodyPr/>
          <a:lstStyle/>
          <a:p>
            <a:pPr marL="342900" marR="0" lvl="0" indent="-342900" algn="ctr" defTabSz="914400" rtl="0" eaLnBrk="1" fontAlgn="auto" latinLnBrk="0" hangingPunct="1">
              <a:lnSpc>
                <a:spcPct val="100000"/>
              </a:lnSpc>
              <a:spcBef>
                <a:spcPct val="20000"/>
              </a:spcBef>
              <a:spcAft>
                <a:spcPts val="0"/>
              </a:spcAft>
              <a:buClrTx/>
              <a:buSzTx/>
              <a:tabLst/>
              <a:defRPr/>
            </a:pPr>
            <a:r>
              <a:rPr lang="en-US" sz="3200" b="1" noProof="0" dirty="0">
                <a:latin typeface="Arial" pitchFamily="34" charset="0"/>
                <a:cs typeface="Arial" pitchFamily="34" charset="0"/>
              </a:rPr>
              <a:t>Masters in Finance</a:t>
            </a: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3200" b="1" i="0" u="none" strike="noStrike" kern="1200" cap="none" spc="0" normalizeH="0" baseline="0" dirty="0">
              <a:ln>
                <a:noFill/>
              </a:ln>
              <a:effectLst/>
              <a:uLnTx/>
              <a:uFillTx/>
              <a:latin typeface="Arial" pitchFamily="34" charset="0"/>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3200" b="1" i="0" u="none" strike="noStrike" kern="1200" cap="none" spc="0" normalizeH="0" baseline="0" noProof="0" dirty="0">
              <a:ln>
                <a:noFill/>
              </a:ln>
              <a:effectLst/>
              <a:uLnTx/>
              <a:uFillTx/>
              <a:latin typeface="Arial" pitchFamily="34" charset="0"/>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a:ln>
                  <a:noFill/>
                </a:ln>
                <a:effectLst/>
                <a:uLnTx/>
                <a:uFillTx/>
                <a:latin typeface="Arial" pitchFamily="34" charset="0"/>
                <a:cs typeface="Arial" pitchFamily="34" charset="0"/>
              </a:rPr>
              <a:t>Spring 2025, Martijn Boons</a:t>
            </a:r>
          </a:p>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a:ln>
                  <a:noFill/>
                </a:ln>
                <a:effectLst/>
                <a:uLnTx/>
                <a:uFillTx/>
                <a:latin typeface="Arial" pitchFamily="34" charset="0"/>
                <a:cs typeface="Arial" pitchFamily="34" charset="0"/>
              </a:rPr>
              <a:t>Chapters 11, 12, 13</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1800" y="3657600"/>
            <a:ext cx="2895600" cy="113109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10</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Strong form (private information) (1/2)</a:t>
            </a:r>
          </a:p>
        </p:txBody>
      </p:sp>
      <p:sp>
        <p:nvSpPr>
          <p:cNvPr id="5" name="TextBox 4"/>
          <p:cNvSpPr txBox="1"/>
          <p:nvPr/>
        </p:nvSpPr>
        <p:spPr>
          <a:xfrm>
            <a:off x="284816" y="838200"/>
            <a:ext cx="8630584" cy="5410200"/>
          </a:xfrm>
          <a:prstGeom prst="rect">
            <a:avLst/>
          </a:prstGeom>
          <a:noFill/>
        </p:spPr>
        <p:txBody>
          <a:bodyPr wrap="square" rtlCol="0">
            <a:noAutofit/>
          </a:bodyPr>
          <a:lstStyle/>
          <a:p>
            <a:pPr marL="342900" indent="-342900">
              <a:buClr>
                <a:schemeClr val="tx1"/>
              </a:buClr>
              <a:buFont typeface="Arial" panose="020B0604020202020204" pitchFamily="34" charset="0"/>
              <a:buChar char="•"/>
            </a:pPr>
            <a:r>
              <a:rPr lang="en-US" dirty="0">
                <a:latin typeface="Arial" pitchFamily="34" charset="0"/>
                <a:cs typeface="Arial" pitchFamily="34" charset="0"/>
              </a:rPr>
              <a:t>Postulates that current prices fully reflect all information, public and private</a:t>
            </a:r>
          </a:p>
          <a:p>
            <a:pPr marL="342900" indent="-342900">
              <a:buClr>
                <a:schemeClr val="tx1"/>
              </a:buClr>
              <a:buFont typeface="Arial" panose="020B0604020202020204" pitchFamily="34" charset="0"/>
              <a:buChar char="•"/>
            </a:pPr>
            <a:endParaRPr lang="en-US" dirty="0">
              <a:latin typeface="Arial" pitchFamily="34" charset="0"/>
              <a:cs typeface="Arial" pitchFamily="34" charset="0"/>
            </a:endParaRPr>
          </a:p>
          <a:p>
            <a:pPr marL="342900" indent="-342900">
              <a:buClr>
                <a:schemeClr val="tx1"/>
              </a:buClr>
              <a:buFont typeface="Arial" panose="020B0604020202020204" pitchFamily="34" charset="0"/>
              <a:buChar char="•"/>
            </a:pPr>
            <a:r>
              <a:rPr lang="en-US" dirty="0">
                <a:latin typeface="Arial" pitchFamily="34" charset="0"/>
                <a:cs typeface="Arial" pitchFamily="34" charset="0"/>
              </a:rPr>
              <a:t>Strong-form efficiency says that insider trading will not produce profits</a:t>
            </a:r>
          </a:p>
          <a:p>
            <a:pPr marL="800100" lvl="1" indent="-342900">
              <a:buClr>
                <a:schemeClr val="tx1"/>
              </a:buClr>
              <a:buFont typeface="Wingdings" panose="05000000000000000000" pitchFamily="2" charset="2"/>
              <a:buChar char="Ø"/>
            </a:pPr>
            <a:endParaRPr lang="en-US" dirty="0">
              <a:latin typeface="Arial" pitchFamily="34" charset="0"/>
              <a:cs typeface="Arial" pitchFamily="34" charset="0"/>
            </a:endParaRPr>
          </a:p>
          <a:p>
            <a:pPr marL="800100" lvl="1" indent="-342900">
              <a:buClr>
                <a:schemeClr val="tx1"/>
              </a:buClr>
              <a:buFont typeface="Wingdings" panose="05000000000000000000" pitchFamily="2" charset="2"/>
              <a:buChar char="Ø"/>
            </a:pPr>
            <a:r>
              <a:rPr lang="en-US" dirty="0">
                <a:latin typeface="Arial" pitchFamily="34" charset="0"/>
                <a:cs typeface="Arial" pitchFamily="34" charset="0"/>
              </a:rPr>
              <a:t>For instance, knowing that a merger will take place before it is publicly announced will not produce profits</a:t>
            </a:r>
          </a:p>
          <a:p>
            <a:pPr>
              <a:buClr>
                <a:schemeClr val="tx1"/>
              </a:buClr>
            </a:pPr>
            <a:endParaRPr lang="en-US" dirty="0">
              <a:latin typeface="Arial" pitchFamily="34" charset="0"/>
              <a:cs typeface="Arial" pitchFamily="34" charset="0"/>
            </a:endParaRPr>
          </a:p>
          <a:p>
            <a:pPr marL="342900" indent="-342900">
              <a:buClr>
                <a:schemeClr val="tx1"/>
              </a:buClr>
              <a:buFont typeface="Arial" panose="020B0604020202020204" pitchFamily="34" charset="0"/>
              <a:buChar char="•"/>
            </a:pPr>
            <a:r>
              <a:rPr lang="en-US" dirty="0">
                <a:latin typeface="Arial" pitchFamily="34" charset="0"/>
                <a:cs typeface="Arial" pitchFamily="34" charset="0"/>
              </a:rPr>
              <a:t>Lots of evidence against this form of market efficiency</a:t>
            </a:r>
          </a:p>
          <a:p>
            <a:pPr marL="800100" lvl="1" indent="-342900">
              <a:buClr>
                <a:schemeClr val="tx1"/>
              </a:buClr>
              <a:buFont typeface="Wingdings" panose="05000000000000000000" pitchFamily="2" charset="2"/>
              <a:buChar char="Ø"/>
            </a:pPr>
            <a:r>
              <a:rPr lang="en-US" dirty="0">
                <a:latin typeface="Arial" pitchFamily="34" charset="0"/>
                <a:cs typeface="Arial" pitchFamily="34" charset="0"/>
              </a:rPr>
              <a:t>Prices move before public announcements, suggesting insider information (see next slide)</a:t>
            </a:r>
          </a:p>
          <a:p>
            <a:pPr marL="800100" lvl="1" indent="-342900">
              <a:buClr>
                <a:schemeClr val="tx1"/>
              </a:buClr>
              <a:buFont typeface="Wingdings" panose="05000000000000000000" pitchFamily="2" charset="2"/>
              <a:buChar char="Ø"/>
            </a:pPr>
            <a:endParaRPr lang="en-US" dirty="0">
              <a:latin typeface="Arial" pitchFamily="34" charset="0"/>
              <a:cs typeface="Arial" pitchFamily="34" charset="0"/>
            </a:endParaRPr>
          </a:p>
          <a:p>
            <a:pPr marL="800100" lvl="1" indent="-342900">
              <a:buClr>
                <a:schemeClr val="tx1"/>
              </a:buClr>
              <a:buFont typeface="Wingdings" panose="05000000000000000000" pitchFamily="2" charset="2"/>
              <a:buChar char="Ø"/>
            </a:pPr>
            <a:r>
              <a:rPr lang="en-US" dirty="0">
                <a:latin typeface="Arial" pitchFamily="34" charset="0"/>
                <a:cs typeface="Arial" pitchFamily="34" charset="0"/>
              </a:rPr>
              <a:t>Known insider-information cases generated high payoffs… excluding jail time…</a:t>
            </a:r>
          </a:p>
          <a:p>
            <a:pPr marL="800100" lvl="1" indent="-342900">
              <a:buClr>
                <a:schemeClr val="tx1"/>
              </a:buClr>
              <a:buFont typeface="Wingdings" panose="05000000000000000000" pitchFamily="2" charset="2"/>
              <a:buChar char="Ø"/>
            </a:pPr>
            <a:endParaRPr lang="en-US" dirty="0">
              <a:latin typeface="Arial" pitchFamily="34" charset="0"/>
              <a:cs typeface="Arial" pitchFamily="34" charset="0"/>
            </a:endParaRPr>
          </a:p>
          <a:p>
            <a:pPr marL="800100" lvl="1" indent="-342900">
              <a:buClr>
                <a:schemeClr val="tx1"/>
              </a:buClr>
              <a:buFont typeface="Wingdings" panose="05000000000000000000" pitchFamily="2" charset="2"/>
              <a:buChar char="Ø"/>
            </a:pPr>
            <a:r>
              <a:rPr lang="en-US" dirty="0">
                <a:latin typeface="Arial" pitchFamily="34" charset="0"/>
                <a:cs typeface="Arial" pitchFamily="34" charset="0"/>
              </a:rPr>
              <a:t>Even </a:t>
            </a:r>
            <a:r>
              <a:rPr lang="en-US" dirty="0">
                <a:latin typeface="Arial" pitchFamily="34" charset="0"/>
                <a:cs typeface="Arial" pitchFamily="34" charset="0"/>
                <a:hlinkClick r:id="rId2"/>
              </a:rPr>
              <a:t>SEC employees </a:t>
            </a:r>
            <a:r>
              <a:rPr lang="en-US" dirty="0">
                <a:latin typeface="Arial" pitchFamily="34" charset="0"/>
                <a:cs typeface="Arial" pitchFamily="34" charset="0"/>
              </a:rPr>
              <a:t>were allowed to trade stocks of the firms they were investigating</a:t>
            </a:r>
          </a:p>
          <a:p>
            <a:pPr marL="1257300" lvl="2" indent="-342900">
              <a:buClr>
                <a:schemeClr val="tx1"/>
              </a:buClr>
              <a:buFont typeface="Wingdings" panose="05000000000000000000" pitchFamily="2" charset="2"/>
              <a:buChar char="Ø"/>
            </a:pPr>
            <a:r>
              <a:rPr lang="en-US" dirty="0">
                <a:latin typeface="Arial" pitchFamily="34" charset="0"/>
                <a:cs typeface="Arial" pitchFamily="34" charset="0"/>
                <a:hlinkClick r:id="rId3"/>
              </a:rPr>
              <a:t>Tracking</a:t>
            </a:r>
            <a:r>
              <a:rPr lang="en-US" dirty="0">
                <a:latin typeface="Arial" pitchFamily="34" charset="0"/>
                <a:cs typeface="Arial" pitchFamily="34" charset="0"/>
              </a:rPr>
              <a:t> SEC employees’ cell phones to know which firms they are targeting  </a:t>
            </a:r>
          </a:p>
          <a:p>
            <a:pPr marL="1257300" lvl="2" indent="-342900">
              <a:buClr>
                <a:schemeClr val="tx1"/>
              </a:buClr>
              <a:buFont typeface="Wingdings" panose="05000000000000000000" pitchFamily="2" charset="2"/>
              <a:buChar char="Ø"/>
            </a:pPr>
            <a:endParaRPr lang="en-US" dirty="0">
              <a:latin typeface="Arial" pitchFamily="34" charset="0"/>
              <a:cs typeface="Arial" pitchFamily="34" charset="0"/>
            </a:endParaRPr>
          </a:p>
          <a:p>
            <a:pPr marL="800100" lvl="1" indent="-342900">
              <a:buClr>
                <a:schemeClr val="tx1"/>
              </a:buClr>
              <a:buFont typeface="Wingdings" panose="05000000000000000000" pitchFamily="2" charset="2"/>
              <a:buChar char="Ø"/>
            </a:pPr>
            <a:r>
              <a:rPr lang="en-US" dirty="0">
                <a:latin typeface="Arial" pitchFamily="34" charset="0"/>
                <a:cs typeface="Arial" pitchFamily="34" charset="0"/>
              </a:rPr>
              <a:t>What about political insiders?</a:t>
            </a:r>
          </a:p>
          <a:p>
            <a:pPr marL="800100" lvl="1"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lvl="2">
              <a:buClr>
                <a:schemeClr val="tx1"/>
              </a:buClr>
            </a:pPr>
            <a:endParaRPr lang="en-US" sz="2000" dirty="0">
              <a:latin typeface="Arial" pitchFamily="34" charset="0"/>
              <a:cs typeface="Arial" pitchFamily="34" charset="0"/>
            </a:endParaRPr>
          </a:p>
          <a:p>
            <a:pPr lvl="2">
              <a:buClr>
                <a:schemeClr val="tx1"/>
              </a:buClr>
            </a:pPr>
            <a:endParaRPr lang="en-US" sz="2000" dirty="0">
              <a:latin typeface="Arial" pitchFamily="34" charset="0"/>
              <a:cs typeface="Arial" pitchFamily="34" charset="0"/>
            </a:endParaRPr>
          </a:p>
          <a:p>
            <a:pPr marL="800100" lvl="1"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342900" indent="-342900">
              <a:buClr>
                <a:schemeClr val="tx1"/>
              </a:buClr>
              <a:buFont typeface="Arial" panose="020B0604020202020204" pitchFamily="34" charset="0"/>
              <a:buChar char="•"/>
            </a:pPr>
            <a:endParaRPr lang="en-US" sz="2000" dirty="0">
              <a:latin typeface="Arial" pitchFamily="34" charset="0"/>
              <a:cs typeface="Arial" pitchFamily="34" charset="0"/>
            </a:endParaRPr>
          </a:p>
        </p:txBody>
      </p:sp>
    </p:spTree>
    <p:extLst>
      <p:ext uri="{BB962C8B-B14F-4D97-AF65-F5344CB8AC3E}">
        <p14:creationId xmlns:p14="http://schemas.microsoft.com/office/powerpoint/2010/main" val="3305220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11</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Strong form (private information) (2/2)</a:t>
            </a:r>
          </a:p>
        </p:txBody>
      </p:sp>
      <p:pic>
        <p:nvPicPr>
          <p:cNvPr id="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78106" y="865094"/>
            <a:ext cx="5669280" cy="5537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715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12</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Why might markets not be efficient?</a:t>
            </a:r>
          </a:p>
        </p:txBody>
      </p:sp>
      <p:sp>
        <p:nvSpPr>
          <p:cNvPr id="5" name="TextBox 4"/>
          <p:cNvSpPr txBox="1"/>
          <p:nvPr/>
        </p:nvSpPr>
        <p:spPr>
          <a:xfrm>
            <a:off x="303726" y="821651"/>
            <a:ext cx="8630584" cy="5486400"/>
          </a:xfrm>
          <a:prstGeom prst="rect">
            <a:avLst/>
          </a:prstGeom>
          <a:noFill/>
        </p:spPr>
        <p:txBody>
          <a:bodyPr wrap="square" rtlCol="0">
            <a:noAutofit/>
          </a:bodyPr>
          <a:lstStyle/>
          <a:p>
            <a:pPr marL="457200" indent="-457200">
              <a:buClr>
                <a:schemeClr val="tx1"/>
              </a:buClr>
              <a:buFont typeface="+mj-lt"/>
              <a:buAutoNum type="arabicPeriod"/>
            </a:pPr>
            <a:r>
              <a:rPr lang="en-US" sz="2000" dirty="0">
                <a:latin typeface="Arial" pitchFamily="34" charset="0"/>
                <a:cs typeface="Arial" pitchFamily="34" charset="0"/>
              </a:rPr>
              <a:t>Grossman-Stiglitz paradox: if prices reflect all information, why does anyone bother?</a:t>
            </a:r>
          </a:p>
          <a:p>
            <a:pPr marL="914400" lvl="1" indent="-457200">
              <a:buClr>
                <a:schemeClr val="tx1"/>
              </a:buClr>
              <a:buFont typeface="Arial" panose="020B0604020202020204" pitchFamily="34" charset="0"/>
              <a:buChar char="•"/>
            </a:pPr>
            <a:r>
              <a:rPr lang="en-US" sz="2000" dirty="0">
                <a:latin typeface="Arial" pitchFamily="34" charset="0"/>
                <a:cs typeface="Arial" pitchFamily="34" charset="0"/>
              </a:rPr>
              <a:t>You need arbitrageurs to make prices efficient. </a:t>
            </a:r>
          </a:p>
          <a:p>
            <a:pPr marL="914400" lvl="1" indent="-457200">
              <a:buClr>
                <a:schemeClr val="tx1"/>
              </a:buClr>
              <a:buFont typeface="Arial" panose="020B0604020202020204" pitchFamily="34" charset="0"/>
              <a:buChar char="•"/>
            </a:pPr>
            <a:r>
              <a:rPr lang="en-US" sz="2000" dirty="0">
                <a:latin typeface="Arial" pitchFamily="34" charset="0"/>
                <a:cs typeface="Arial" pitchFamily="34" charset="0"/>
              </a:rPr>
              <a:t>Arbitrageurs require compensation for their efforts</a:t>
            </a:r>
          </a:p>
          <a:p>
            <a:pPr marL="800100" lvl="1" indent="-342900">
              <a:buClr>
                <a:schemeClr val="tx1"/>
              </a:buClr>
              <a:buFont typeface="Arial" panose="020B0604020202020204" pitchFamily="34" charset="0"/>
              <a:buChar char="•"/>
            </a:pPr>
            <a:endParaRPr lang="en-US" sz="2000" dirty="0">
              <a:latin typeface="Arial" pitchFamily="34" charset="0"/>
              <a:cs typeface="Arial" pitchFamily="34" charset="0"/>
            </a:endParaRPr>
          </a:p>
          <a:p>
            <a:pPr marL="457200" indent="-457200">
              <a:buClr>
                <a:schemeClr val="tx1"/>
              </a:buClr>
              <a:buFont typeface="+mj-lt"/>
              <a:buAutoNum type="arabicPeriod"/>
            </a:pPr>
            <a:r>
              <a:rPr lang="en-US" sz="2000" dirty="0">
                <a:latin typeface="Arial" pitchFamily="34" charset="0"/>
                <a:cs typeface="Arial" pitchFamily="34" charset="0"/>
              </a:rPr>
              <a:t>Behavioral biases and limits to arbitrage</a:t>
            </a:r>
          </a:p>
          <a:p>
            <a:pPr marL="914400" lvl="1" indent="-457200">
              <a:buClr>
                <a:schemeClr val="tx1"/>
              </a:buClr>
              <a:buFont typeface="Arial" panose="020B0604020202020204" pitchFamily="34" charset="0"/>
              <a:buChar char="•"/>
            </a:pPr>
            <a:r>
              <a:rPr lang="en-US" sz="2000" dirty="0">
                <a:latin typeface="Arial" pitchFamily="34" charset="0"/>
                <a:cs typeface="Arial" pitchFamily="34" charset="0"/>
              </a:rPr>
              <a:t>People make mistakes and correcting them takes time and money:  inefficiencies may last a while</a:t>
            </a:r>
          </a:p>
          <a:p>
            <a:pPr marL="1257300" lvl="2" indent="-342900">
              <a:buClr>
                <a:schemeClr val="tx1"/>
              </a:buClr>
              <a:buFont typeface="Arial" panose="020B0604020202020204" pitchFamily="34" charset="0"/>
              <a:buChar char="•"/>
            </a:pPr>
            <a:r>
              <a:rPr lang="en-US" sz="2000" dirty="0">
                <a:latin typeface="Arial" pitchFamily="34" charset="0"/>
                <a:cs typeface="Arial" pitchFamily="34" charset="0"/>
              </a:rPr>
              <a:t>Familiarity bias and home bias: investors hold few stocks, from their own firm or country</a:t>
            </a:r>
          </a:p>
          <a:p>
            <a:pPr marL="1257300" lvl="2" indent="-342900">
              <a:buClr>
                <a:schemeClr val="tx1"/>
              </a:buClr>
              <a:buFont typeface="Arial" panose="020B0604020202020204" pitchFamily="34" charset="0"/>
              <a:buChar char="•"/>
            </a:pPr>
            <a:r>
              <a:rPr lang="en-US" sz="2000" dirty="0">
                <a:latin typeface="Arial" pitchFamily="34" charset="0"/>
                <a:cs typeface="Arial" pitchFamily="34" charset="0"/>
              </a:rPr>
              <a:t>Overconfidence and sensation seeking</a:t>
            </a:r>
          </a:p>
          <a:p>
            <a:pPr marL="1257300" lvl="2" indent="-342900">
              <a:buClr>
                <a:schemeClr val="tx1"/>
              </a:buClr>
              <a:buFont typeface="Arial" panose="020B0604020202020204" pitchFamily="34" charset="0"/>
              <a:buChar char="•"/>
            </a:pPr>
            <a:r>
              <a:rPr lang="en-US" sz="2000" dirty="0">
                <a:latin typeface="Arial" pitchFamily="34" charset="0"/>
                <a:cs typeface="Arial" pitchFamily="34" charset="0"/>
              </a:rPr>
              <a:t>Confirmation bias</a:t>
            </a:r>
          </a:p>
          <a:p>
            <a:pPr>
              <a:buClr>
                <a:schemeClr val="tx1"/>
              </a:buClr>
            </a:pPr>
            <a:r>
              <a:rPr lang="en-US" sz="2000" dirty="0">
                <a:latin typeface="Arial" pitchFamily="34" charset="0"/>
                <a:cs typeface="Arial" pitchFamily="34" charset="0"/>
              </a:rPr>
              <a:t> </a:t>
            </a:r>
          </a:p>
          <a:p>
            <a:pPr>
              <a:buClr>
                <a:schemeClr val="tx1"/>
              </a:buClr>
            </a:pPr>
            <a:r>
              <a:rPr lang="en-US" sz="2000" dirty="0">
                <a:latin typeface="Arial" pitchFamily="34" charset="0"/>
                <a:cs typeface="Arial" pitchFamily="34" charset="0"/>
              </a:rPr>
              <a:t>I believe the amount of inefficiency is likely not huge, because:	</a:t>
            </a:r>
          </a:p>
          <a:p>
            <a:pPr marL="1371600" lvl="2" indent="-457200">
              <a:buClr>
                <a:schemeClr val="tx1"/>
              </a:buClr>
              <a:buFont typeface="+mj-lt"/>
              <a:buAutoNum type="arabicPeriod"/>
            </a:pPr>
            <a:r>
              <a:rPr lang="en-US" sz="2000" dirty="0">
                <a:latin typeface="Arial" pitchFamily="34" charset="0"/>
                <a:cs typeface="Arial" pitchFamily="34" charset="0"/>
              </a:rPr>
              <a:t>professional traders are quite unbiased and able</a:t>
            </a:r>
          </a:p>
          <a:p>
            <a:pPr marL="1371600" lvl="2" indent="-457200">
              <a:buClr>
                <a:schemeClr val="tx1"/>
              </a:buClr>
              <a:buFont typeface="+mj-lt"/>
              <a:buAutoNum type="arabicPeriod"/>
            </a:pPr>
            <a:r>
              <a:rPr lang="en-US" sz="2000" dirty="0">
                <a:latin typeface="Arial" pitchFamily="34" charset="0"/>
                <a:cs typeface="Arial" pitchFamily="34" charset="0"/>
              </a:rPr>
              <a:t>``economic survival of the fittest:’’ markets ultimately dominated by traders with fewer biases, as these make better investment decisions</a:t>
            </a:r>
          </a:p>
          <a:p>
            <a:pPr>
              <a:buClr>
                <a:schemeClr val="tx1"/>
              </a:buClr>
            </a:pPr>
            <a:endParaRPr lang="en-US" sz="2000" dirty="0">
              <a:latin typeface="Arial" pitchFamily="34" charset="0"/>
              <a:cs typeface="Arial" pitchFamily="34" charset="0"/>
            </a:endParaRPr>
          </a:p>
        </p:txBody>
      </p:sp>
    </p:spTree>
    <p:extLst>
      <p:ext uri="{BB962C8B-B14F-4D97-AF65-F5344CB8AC3E}">
        <p14:creationId xmlns:p14="http://schemas.microsoft.com/office/powerpoint/2010/main" val="58122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1" end="1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13</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The real effects of stock market (in-) efficiency</a:t>
            </a:r>
          </a:p>
        </p:txBody>
      </p:sp>
      <p:sp>
        <p:nvSpPr>
          <p:cNvPr id="6" name="Content Placeholder 3"/>
          <p:cNvSpPr txBox="1">
            <a:spLocks/>
          </p:cNvSpPr>
          <p:nvPr/>
        </p:nvSpPr>
        <p:spPr>
          <a:xfrm>
            <a:off x="457200" y="914400"/>
            <a:ext cx="8229600" cy="52117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1800" dirty="0">
                <a:latin typeface="Arial" panose="020B0604020202020204" pitchFamily="34" charset="0"/>
                <a:cs typeface="Arial" panose="020B0604020202020204" pitchFamily="34" charset="0"/>
              </a:rPr>
              <a:t>If markets were very inefficient, resources would be importantly misallocated. </a:t>
            </a:r>
          </a:p>
          <a:p>
            <a:endParaRPr lang="en-US" altLang="en-US" sz="1800" dirty="0">
              <a:latin typeface="Arial" panose="020B0604020202020204" pitchFamily="34" charset="0"/>
              <a:cs typeface="Arial" panose="020B0604020202020204" pitchFamily="34" charset="0"/>
            </a:endParaRPr>
          </a:p>
          <a:p>
            <a:pPr marL="628650" lvl="1" indent="-266700"/>
            <a:r>
              <a:rPr lang="en-US" altLang="en-US" sz="1800" dirty="0">
                <a:latin typeface="Arial" panose="020B0604020202020204" pitchFamily="34" charset="0"/>
                <a:cs typeface="Arial" panose="020B0604020202020204" pitchFamily="34" charset="0"/>
              </a:rPr>
              <a:t>Firm with overvalued securities can raise capital too cheaply</a:t>
            </a:r>
          </a:p>
          <a:p>
            <a:pPr marL="628650" lvl="1" indent="-266700"/>
            <a:endParaRPr lang="en-US" altLang="en-US" sz="1800" dirty="0">
              <a:latin typeface="Arial" panose="020B0604020202020204" pitchFamily="34" charset="0"/>
              <a:cs typeface="Arial" panose="020B0604020202020204" pitchFamily="34" charset="0"/>
            </a:endParaRPr>
          </a:p>
          <a:p>
            <a:pPr marL="628650" lvl="1" indent="-266700"/>
            <a:r>
              <a:rPr lang="en-US" altLang="en-US" sz="1800" dirty="0">
                <a:latin typeface="Arial" panose="020B0604020202020204" pitchFamily="34" charset="0"/>
                <a:cs typeface="Arial" panose="020B0604020202020204" pitchFamily="34" charset="0"/>
              </a:rPr>
              <a:t>Firm with undervalued securities may have to pass up profitable opportunities because cost of capital is too high</a:t>
            </a:r>
          </a:p>
          <a:p>
            <a:pPr marL="628650" lvl="1" indent="-266700"/>
            <a:endParaRPr lang="en-US" altLang="en-US" sz="1800" dirty="0">
              <a:latin typeface="Arial" panose="020B0604020202020204" pitchFamily="34" charset="0"/>
              <a:cs typeface="Arial" panose="020B0604020202020204" pitchFamily="34" charset="0"/>
            </a:endParaRPr>
          </a:p>
          <a:p>
            <a:pPr marL="228600" indent="-266700"/>
            <a:r>
              <a:rPr lang="en-US" altLang="en-US" sz="1800" dirty="0">
                <a:latin typeface="Arial" panose="020B0604020202020204" pitchFamily="34" charset="0"/>
                <a:cs typeface="Arial" panose="020B0604020202020204" pitchFamily="34" charset="0"/>
              </a:rPr>
              <a:t>Finance as a discipline is becoming more and more important, because society at large is increasingly aware of these real effects.</a:t>
            </a:r>
          </a:p>
          <a:p>
            <a:pPr marL="628650" lvl="1" indent="-266700"/>
            <a:endParaRPr lang="en-US" altLang="en-US" sz="1800" dirty="0">
              <a:latin typeface="Arial" panose="020B0604020202020204" pitchFamily="34" charset="0"/>
              <a:cs typeface="Arial" panose="020B0604020202020204" pitchFamily="34" charset="0"/>
            </a:endParaRPr>
          </a:p>
          <a:p>
            <a:pPr marL="228600" indent="-266700"/>
            <a:r>
              <a:rPr lang="en-US" altLang="en-US" sz="1800" dirty="0">
                <a:latin typeface="Arial" panose="020B0604020202020204" pitchFamily="34" charset="0"/>
                <a:cs typeface="Arial" panose="020B0604020202020204" pitchFamily="34" charset="0"/>
              </a:rPr>
              <a:t>Efficient market ≠ perfect foresight market: even rational forecasts incorporating all currently available information may be (very) wrong</a:t>
            </a:r>
          </a:p>
          <a:p>
            <a:pPr marL="1028700" lvl="2" indent="-266700"/>
            <a:endParaRPr lang="en-US"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3826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14</a:t>
            </a:fld>
            <a:endParaRPr lang="en-US" sz="2000" dirty="0"/>
          </a:p>
        </p:txBody>
      </p:sp>
      <p:sp>
        <p:nvSpPr>
          <p:cNvPr id="3" name="TextBox 2"/>
          <p:cNvSpPr txBox="1"/>
          <p:nvPr/>
        </p:nvSpPr>
        <p:spPr>
          <a:xfrm>
            <a:off x="304800" y="101898"/>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Concept check</a:t>
            </a:r>
          </a:p>
        </p:txBody>
      </p:sp>
      <p:sp>
        <p:nvSpPr>
          <p:cNvPr id="6" name="Content Placeholder 3"/>
          <p:cNvSpPr txBox="1">
            <a:spLocks/>
          </p:cNvSpPr>
          <p:nvPr/>
        </p:nvSpPr>
        <p:spPr>
          <a:xfrm>
            <a:off x="457200" y="914400"/>
            <a:ext cx="8229600" cy="52117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28700" lvl="2" indent="-266700"/>
            <a:endParaRPr lang="en-US" altLang="en-US" sz="1400" dirty="0">
              <a:latin typeface="Arial" panose="020B0604020202020204" pitchFamily="34" charset="0"/>
              <a:cs typeface="Arial" panose="020B0604020202020204" pitchFamily="34" charset="0"/>
            </a:endParaRPr>
          </a:p>
          <a:p>
            <a:pPr marL="1028700" lvl="2" indent="-266700"/>
            <a:endParaRPr lang="en-US" altLang="en-US" sz="1400" dirty="0">
              <a:latin typeface="Arial" panose="020B0604020202020204" pitchFamily="34" charset="0"/>
              <a:cs typeface="Arial" panose="020B0604020202020204" pitchFamily="34" charset="0"/>
            </a:endParaRPr>
          </a:p>
          <a:p>
            <a:pPr marL="1028700" lvl="2" indent="-266700"/>
            <a:endParaRPr lang="en-US" altLang="en-US" sz="1400" dirty="0">
              <a:latin typeface="Arial" panose="020B0604020202020204" pitchFamily="34" charset="0"/>
              <a:cs typeface="Arial" panose="020B0604020202020204" pitchFamily="34" charset="0"/>
            </a:endParaRPr>
          </a:p>
          <a:p>
            <a:pPr marL="1028700" lvl="2" indent="-266700"/>
            <a:endParaRPr lang="en-US" altLang="en-US" sz="1400" dirty="0">
              <a:latin typeface="Arial" panose="020B0604020202020204" pitchFamily="34" charset="0"/>
              <a:cs typeface="Arial" panose="020B0604020202020204" pitchFamily="34" charset="0"/>
            </a:endParaRPr>
          </a:p>
          <a:p>
            <a:pPr marL="1028700" lvl="2" indent="-266700"/>
            <a:endParaRPr lang="en-US" altLang="en-US" sz="1400" dirty="0">
              <a:latin typeface="Arial" panose="020B0604020202020204" pitchFamily="34" charset="0"/>
              <a:cs typeface="Arial" panose="020B0604020202020204" pitchFamily="34" charset="0"/>
            </a:endParaRPr>
          </a:p>
          <a:p>
            <a:pPr marL="1028700" lvl="2" indent="-266700"/>
            <a:endParaRPr lang="en-US" altLang="en-US" sz="1400" dirty="0">
              <a:latin typeface="Arial" panose="020B0604020202020204" pitchFamily="34" charset="0"/>
              <a:cs typeface="Arial" panose="020B0604020202020204" pitchFamily="34" charset="0"/>
            </a:endParaRPr>
          </a:p>
          <a:p>
            <a:pPr marL="1028700" lvl="2" indent="-266700"/>
            <a:endParaRPr lang="en-US" altLang="en-US" sz="1400" dirty="0">
              <a:latin typeface="Arial" panose="020B0604020202020204" pitchFamily="34" charset="0"/>
              <a:cs typeface="Arial" panose="020B0604020202020204" pitchFamily="34" charset="0"/>
            </a:endParaRPr>
          </a:p>
          <a:p>
            <a:pPr marL="1028700" lvl="2" indent="-266700"/>
            <a:endParaRPr lang="en-US" altLang="en-US" sz="1400" dirty="0">
              <a:latin typeface="Arial" panose="020B0604020202020204" pitchFamily="34" charset="0"/>
              <a:cs typeface="Arial" panose="020B0604020202020204" pitchFamily="34" charset="0"/>
            </a:endParaRPr>
          </a:p>
          <a:p>
            <a:pPr marL="762000" lvl="2" indent="0">
              <a:buNone/>
            </a:pPr>
            <a:endParaRPr lang="en-US" altLang="en-US" sz="1400" dirty="0">
              <a:latin typeface="Arial" panose="020B0604020202020204" pitchFamily="34" charset="0"/>
              <a:cs typeface="Arial" panose="020B0604020202020204" pitchFamily="34" charset="0"/>
            </a:endParaRPr>
          </a:p>
          <a:p>
            <a:pPr marL="1028700" lvl="2" indent="-266700"/>
            <a:endParaRPr lang="en-US" altLang="en-US" sz="14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a. The market risk premium moves countercyclical to the economy, peaking in recessions. A violation of the efficient market hypothesis would imply that investors could take advantage of this predictability and earn excess risk adjusted returns. However, several studies show that successfully timing the changes have eluded professional investors thus far. Moreover a changing risk premium implies changing required rates of return for stocks rather than an inefficiency with the market. So, no.</a:t>
            </a:r>
          </a:p>
          <a:p>
            <a:pPr marL="0" indent="0">
              <a:buNone/>
            </a:pPr>
            <a:r>
              <a:rPr lang="en-US" sz="1600" dirty="0">
                <a:latin typeface="Arial" panose="020B0604020202020204" pitchFamily="34" charset="0"/>
                <a:cs typeface="Arial" panose="020B0604020202020204" pitchFamily="34" charset="0"/>
              </a:rPr>
              <a:t>b. As the market risk premium increases during a recession, stocks prices tend to fall. As the economy recovers, the market risk premium falls, and stock prices tend to rise. These changes could give investors the impression that markets overreact, especially if the underlying changes in the market risk premium are small but cumulative.</a:t>
            </a:r>
          </a:p>
          <a:p>
            <a:pPr marL="228600" indent="-266700"/>
            <a:endParaRPr lang="en-US" altLang="en-US" sz="1400"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stretch>
            <a:fillRect/>
          </a:stretch>
        </p:blipFill>
        <p:spPr>
          <a:xfrm>
            <a:off x="342900" y="901700"/>
            <a:ext cx="8611921" cy="2410320"/>
          </a:xfrm>
          <a:prstGeom prst="rect">
            <a:avLst/>
          </a:prstGeom>
        </p:spPr>
      </p:pic>
    </p:spTree>
    <p:extLst>
      <p:ext uri="{BB962C8B-B14F-4D97-AF65-F5344CB8AC3E}">
        <p14:creationId xmlns:p14="http://schemas.microsoft.com/office/powerpoint/2010/main" val="282659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15</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Thinking about anomalies </a:t>
            </a:r>
          </a:p>
        </p:txBody>
      </p:sp>
      <p:sp>
        <p:nvSpPr>
          <p:cNvPr id="5" name="TextBox 4"/>
          <p:cNvSpPr txBox="1"/>
          <p:nvPr/>
        </p:nvSpPr>
        <p:spPr>
          <a:xfrm>
            <a:off x="303726" y="914400"/>
            <a:ext cx="8630584" cy="4495800"/>
          </a:xfrm>
          <a:prstGeom prst="rect">
            <a:avLst/>
          </a:prstGeom>
          <a:noFill/>
        </p:spPr>
        <p:txBody>
          <a:bodyPr wrap="square" rtlCol="0">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In an efficient market, equilibrium E(r)’s are determined by systematic risk </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Anomalies are strategies that provide an abnormal return that is seemingly not justified by the risk the strategy provides to investors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Whenever we talk about anomalies, we need to ask ourselves the following questions: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914400" lvl="1" indent="-457200">
              <a:buFont typeface="+mj-lt"/>
              <a:buAutoNum type="arabicPeriod"/>
            </a:pPr>
            <a:r>
              <a:rPr lang="en-US" dirty="0">
                <a:latin typeface="Arial" panose="020B0604020202020204" pitchFamily="34" charset="0"/>
                <a:cs typeface="Arial" panose="020B0604020202020204" pitchFamily="34" charset="0"/>
              </a:rPr>
              <a:t>The strategy may provide a CAPM alpha, but does it provide an alpha relative to broader measures of risk in multi-factor models, such as the FF3M or FF5M?</a:t>
            </a:r>
          </a:p>
          <a:p>
            <a:pPr marL="914400" lvl="1" indent="-457200">
              <a:buFont typeface="+mj-lt"/>
              <a:buAutoNum type="arabicPeriod"/>
            </a:pPr>
            <a:r>
              <a:rPr lang="en-US" dirty="0">
                <a:latin typeface="Arial" panose="020B0604020202020204" pitchFamily="34" charset="0"/>
                <a:cs typeface="Arial" panose="020B0604020202020204" pitchFamily="34" charset="0"/>
              </a:rPr>
              <a:t>If there is still alpha, is it market inefficiency/mispricing or data-mining?</a:t>
            </a:r>
          </a:p>
          <a:p>
            <a:pPr marL="914400" lvl="1" indent="-457200">
              <a:buFont typeface="+mj-lt"/>
              <a:buAutoNum type="arabicPeriod"/>
            </a:pPr>
            <a:r>
              <a:rPr lang="en-US" dirty="0">
                <a:latin typeface="Arial" panose="020B0604020202020204" pitchFamily="34" charset="0"/>
                <a:cs typeface="Arial" panose="020B0604020202020204" pitchFamily="34" charset="0"/>
              </a:rPr>
              <a:t>If not data-mining, is the strategy profitable taking into account transaction costs and other limits to arbitrage? </a:t>
            </a:r>
          </a:p>
          <a:p>
            <a:pPr marL="914400" lvl="1" indent="-457200">
              <a:buFont typeface="+mj-lt"/>
              <a:buAutoNum type="arabicPeriod"/>
            </a:pPr>
            <a:r>
              <a:rPr lang="en-US" dirty="0">
                <a:latin typeface="Arial" panose="020B0604020202020204" pitchFamily="34" charset="0"/>
                <a:cs typeface="Arial" panose="020B0604020202020204" pitchFamily="34" charset="0"/>
              </a:rPr>
              <a:t>If the strategy is profitable, it should not persist over time. </a:t>
            </a:r>
          </a:p>
          <a:p>
            <a:pPr marL="1371600" lvl="2" indent="-457200">
              <a:buFont typeface="Arial" panose="020B0604020202020204" pitchFamily="34" charset="0"/>
              <a:buChar char="•"/>
            </a:pPr>
            <a:r>
              <a:rPr lang="en-US" dirty="0">
                <a:latin typeface="Arial" panose="020B0604020202020204" pitchFamily="34" charset="0"/>
                <a:cs typeface="Arial" panose="020B0604020202020204" pitchFamily="34" charset="0"/>
              </a:rPr>
              <a:t>If it does persist, why are people not trading? What is the risk? </a:t>
            </a:r>
          </a:p>
          <a:p>
            <a:pPr lvl="2"/>
            <a:r>
              <a:rPr lang="en-US" dirty="0">
                <a:latin typeface="Arial" panose="020B0604020202020204" pitchFamily="34" charset="0"/>
                <a:cs typeface="Arial" panose="020B0604020202020204" pitchFamily="34" charset="0"/>
                <a:sym typeface="Wingdings" panose="05000000000000000000" pitchFamily="2" charset="2"/>
              </a:rPr>
              <a:t> </a:t>
            </a:r>
            <a:r>
              <a:rPr lang="en-US" dirty="0">
                <a:latin typeface="Arial" panose="020B0604020202020204" pitchFamily="34" charset="0"/>
                <a:cs typeface="Arial" panose="020B0604020202020204" pitchFamily="34" charset="0"/>
              </a:rPr>
              <a:t>[Back to 1.]</a:t>
            </a:r>
          </a:p>
          <a:p>
            <a:pPr lvl="1"/>
            <a:endParaRPr lang="en-US" dirty="0">
              <a:latin typeface="Arial" panose="020B0604020202020204" pitchFamily="34" charset="0"/>
              <a:cs typeface="Arial" panose="020B0604020202020204" pitchFamily="34" charset="0"/>
            </a:endParaRPr>
          </a:p>
          <a:p>
            <a:pPr lvl="3"/>
            <a:endParaRPr lang="en-US" dirty="0">
              <a:latin typeface="Arial" panose="020B0604020202020204" pitchFamily="34" charset="0"/>
              <a:cs typeface="Arial" panose="020B0604020202020204" pitchFamily="34" charset="0"/>
            </a:endParaRPr>
          </a:p>
          <a:p>
            <a:pPr marL="800100" lvl="1" indent="-342900">
              <a:buClr>
                <a:schemeClr val="tx1"/>
              </a:buCl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3233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16</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Curious anomalies</a:t>
            </a:r>
          </a:p>
        </p:txBody>
      </p:sp>
      <p:sp>
        <p:nvSpPr>
          <p:cNvPr id="6" name="Rectangle 2"/>
          <p:cNvSpPr txBox="1">
            <a:spLocks noChangeArrowheads="1"/>
          </p:cNvSpPr>
          <p:nvPr/>
        </p:nvSpPr>
        <p:spPr>
          <a:xfrm>
            <a:off x="533400" y="914400"/>
            <a:ext cx="8229600" cy="4525963"/>
          </a:xfrm>
          <a:prstGeom prst="rect">
            <a:avLst/>
          </a:prstGeom>
        </p:spPr>
        <p:txBody>
          <a:bodyPr lIns="90488" tIns="44450" rIns="90488" bIns="44450"/>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1700" dirty="0">
                <a:latin typeface="Arial" panose="020B0604020202020204" pitchFamily="34" charset="0"/>
                <a:cs typeface="Arial" panose="020B0604020202020204" pitchFamily="34" charset="0"/>
              </a:rPr>
              <a:t>There is a whole range of documented anomalies that we are not going to talk about</a:t>
            </a:r>
          </a:p>
          <a:p>
            <a:pPr lvl="1"/>
            <a:r>
              <a:rPr lang="en-US" altLang="en-US" sz="1700" dirty="0">
                <a:latin typeface="Arial" panose="020B0604020202020204" pitchFamily="34" charset="0"/>
                <a:cs typeface="Arial" panose="020B0604020202020204" pitchFamily="34" charset="0"/>
              </a:rPr>
              <a:t>E.g., seasonal effects: </a:t>
            </a:r>
          </a:p>
          <a:p>
            <a:pPr lvl="2"/>
            <a:r>
              <a:rPr lang="en-US" altLang="en-US" sz="1700" dirty="0">
                <a:latin typeface="Arial" panose="020B0604020202020204" pitchFamily="34" charset="0"/>
                <a:cs typeface="Arial" panose="020B0604020202020204" pitchFamily="34" charset="0"/>
              </a:rPr>
              <a:t>Returns are on average negative on Monday</a:t>
            </a:r>
          </a:p>
          <a:p>
            <a:pPr lvl="2"/>
            <a:r>
              <a:rPr lang="en-US" altLang="en-US" sz="1700" dirty="0">
                <a:latin typeface="Arial" panose="020B0604020202020204" pitchFamily="34" charset="0"/>
                <a:cs typeface="Arial" panose="020B0604020202020204" pitchFamily="34" charset="0"/>
              </a:rPr>
              <a:t>Returns are on average positive Wednesday-Friday</a:t>
            </a:r>
          </a:p>
          <a:p>
            <a:pPr lvl="2"/>
            <a:r>
              <a:rPr lang="en-US" altLang="en-US" sz="1700" dirty="0">
                <a:latin typeface="Arial" panose="020B0604020202020204" pitchFamily="34" charset="0"/>
                <a:cs typeface="Arial" panose="020B0604020202020204" pitchFamily="34" charset="0"/>
              </a:rPr>
              <a:t>Returns are lower in summers than in winters</a:t>
            </a:r>
          </a:p>
          <a:p>
            <a:pPr lvl="1"/>
            <a:r>
              <a:rPr lang="en-US" altLang="en-US" sz="1700" dirty="0">
                <a:latin typeface="Arial" panose="020B0604020202020204" pitchFamily="34" charset="0"/>
                <a:cs typeface="Arial" panose="020B0604020202020204" pitchFamily="34" charset="0"/>
              </a:rPr>
              <a:t>Returns on announcement vs non-announcement days (macro- or firm-specific) </a:t>
            </a:r>
          </a:p>
          <a:p>
            <a:pPr lvl="1"/>
            <a:r>
              <a:rPr lang="en-US" altLang="en-US" sz="1700" dirty="0">
                <a:latin typeface="Arial" panose="020B0604020202020204" pitchFamily="34" charset="0"/>
                <a:cs typeface="Arial" panose="020B0604020202020204" pitchFamily="34" charset="0"/>
              </a:rPr>
              <a:t>Returns from opening to close vs from close to opening</a:t>
            </a:r>
          </a:p>
          <a:p>
            <a:endParaRPr lang="en-US" altLang="en-US" sz="1700" dirty="0">
              <a:latin typeface="Arial" panose="020B0604020202020204" pitchFamily="34" charset="0"/>
              <a:cs typeface="Arial" panose="020B0604020202020204" pitchFamily="34" charset="0"/>
            </a:endParaRPr>
          </a:p>
          <a:p>
            <a:r>
              <a:rPr lang="en-US" altLang="en-US" sz="1700" dirty="0">
                <a:latin typeface="Arial" panose="020B0604020202020204" pitchFamily="34" charset="0"/>
                <a:cs typeface="Arial" panose="020B0604020202020204" pitchFamily="34" charset="0"/>
              </a:rPr>
              <a:t>Why ignore them? </a:t>
            </a:r>
          </a:p>
          <a:p>
            <a:pPr lvl="1"/>
            <a:r>
              <a:rPr lang="en-US" altLang="en-US" sz="1700" dirty="0">
                <a:latin typeface="Arial" panose="020B0604020202020204" pitchFamily="34" charset="0"/>
                <a:cs typeface="Arial" panose="020B0604020202020204" pitchFamily="34" charset="0"/>
              </a:rPr>
              <a:t>Economic: We (still) don’t really know where they come from</a:t>
            </a:r>
          </a:p>
          <a:p>
            <a:pPr lvl="1"/>
            <a:r>
              <a:rPr lang="en-US" altLang="en-US" sz="1700" dirty="0">
                <a:latin typeface="Arial" panose="020B0604020202020204" pitchFamily="34" charset="0"/>
                <a:cs typeface="Arial" panose="020B0604020202020204" pitchFamily="34" charset="0"/>
              </a:rPr>
              <a:t>Practice:</a:t>
            </a:r>
          </a:p>
          <a:p>
            <a:pPr lvl="2"/>
            <a:r>
              <a:rPr lang="en-US" altLang="en-US" sz="1700" dirty="0">
                <a:latin typeface="Arial" panose="020B0604020202020204" pitchFamily="34" charset="0"/>
                <a:cs typeface="Arial" panose="020B0604020202020204" pitchFamily="34" charset="0"/>
              </a:rPr>
              <a:t>We don’t know if they will persist</a:t>
            </a:r>
          </a:p>
          <a:p>
            <a:pPr lvl="3"/>
            <a:r>
              <a:rPr lang="en-US" altLang="en-US" sz="1700" dirty="0">
                <a:latin typeface="Arial" panose="020B0604020202020204" pitchFamily="34" charset="0"/>
                <a:cs typeface="Arial" panose="020B0604020202020204" pitchFamily="34" charset="0"/>
              </a:rPr>
              <a:t>Many seasonal effects disappeared after discovery</a:t>
            </a:r>
          </a:p>
          <a:p>
            <a:pPr lvl="3"/>
            <a:r>
              <a:rPr lang="en-US" altLang="en-US" sz="1700" dirty="0">
                <a:latin typeface="Arial" panose="020B0604020202020204" pitchFamily="34" charset="0"/>
                <a:cs typeface="Arial" panose="020B0604020202020204" pitchFamily="34" charset="0"/>
              </a:rPr>
              <a:t>State-of-the-art factor pricing models have increased the bar considerably for something to be called an anomaly</a:t>
            </a:r>
          </a:p>
          <a:p>
            <a:pPr lvl="2"/>
            <a:r>
              <a:rPr lang="en-US" altLang="en-US" sz="1700" dirty="0">
                <a:latin typeface="Arial" panose="020B0604020202020204" pitchFamily="34" charset="0"/>
                <a:cs typeface="Arial" panose="020B0604020202020204" pitchFamily="34" charset="0"/>
              </a:rPr>
              <a:t>We don’t know if they are investible</a:t>
            </a:r>
          </a:p>
        </p:txBody>
      </p:sp>
    </p:spTree>
    <p:extLst>
      <p:ext uri="{BB962C8B-B14F-4D97-AF65-F5344CB8AC3E}">
        <p14:creationId xmlns:p14="http://schemas.microsoft.com/office/powerpoint/2010/main" val="12515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8" end="8"/>
                                            </p:txEl>
                                          </p:spTgt>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499"/>
                                          </p:stCondLst>
                                        </p:cTn>
                                        <p:tgtEl>
                                          <p:spTgt spid="6">
                                            <p:txEl>
                                              <p:pRg st="9" end="9"/>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9" end="9"/>
                                            </p:txEl>
                                          </p:spTgt>
                                        </p:tgtEl>
                                        <p:attrNameLst>
                                          <p:attrName>ppt_c</p:attrName>
                                        </p:attrNameLst>
                                      </p:cBhvr>
                                      <p:to>
                                        <a:schemeClr val="tx1"/>
                                      </p:to>
                                    </p:animClr>
                                  </p:subTnLst>
                                </p:cTn>
                              </p:par>
                              <p:par>
                                <p:cTn id="9" presetID="1" presetClass="entr" presetSubtype="0" fill="hold" grpId="0" nodeType="withEffect">
                                  <p:stCondLst>
                                    <p:cond delay="0"/>
                                  </p:stCondLst>
                                  <p:childTnLst>
                                    <p:set>
                                      <p:cBhvr>
                                        <p:cTn id="10" dur="1" fill="hold">
                                          <p:stCondLst>
                                            <p:cond delay="499"/>
                                          </p:stCondLst>
                                        </p:cTn>
                                        <p:tgtEl>
                                          <p:spTgt spid="6">
                                            <p:txEl>
                                              <p:pRg st="10" end="1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0" end="10"/>
                                            </p:txEl>
                                          </p:spTgt>
                                        </p:tgtEl>
                                        <p:attrNameLst>
                                          <p:attrName>ppt_c</p:attrName>
                                        </p:attrNameLst>
                                      </p:cBhvr>
                                      <p:to>
                                        <a:schemeClr val="tx1"/>
                                      </p:to>
                                    </p:animClr>
                                  </p:subTnLst>
                                </p:cTn>
                              </p:par>
                              <p:par>
                                <p:cTn id="11" presetID="1" presetClass="entr" presetSubtype="0" fill="hold" grpId="0" nodeType="withEffect">
                                  <p:stCondLst>
                                    <p:cond delay="0"/>
                                  </p:stCondLst>
                                  <p:childTnLst>
                                    <p:set>
                                      <p:cBhvr>
                                        <p:cTn id="12" dur="1" fill="hold">
                                          <p:stCondLst>
                                            <p:cond delay="499"/>
                                          </p:stCondLst>
                                        </p:cTn>
                                        <p:tgtEl>
                                          <p:spTgt spid="6">
                                            <p:txEl>
                                              <p:pRg st="11" end="11"/>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1" end="11"/>
                                            </p:txEl>
                                          </p:spTgt>
                                        </p:tgtEl>
                                        <p:attrNameLst>
                                          <p:attrName>ppt_c</p:attrName>
                                        </p:attrNameLst>
                                      </p:cBhvr>
                                      <p:to>
                                        <a:schemeClr val="tx1"/>
                                      </p:to>
                                    </p:animClr>
                                  </p:subTnLst>
                                </p:cTn>
                              </p:par>
                              <p:par>
                                <p:cTn id="13" presetID="1" presetClass="entr" presetSubtype="0" fill="hold" grpId="0" nodeType="withEffect">
                                  <p:stCondLst>
                                    <p:cond delay="0"/>
                                  </p:stCondLst>
                                  <p:childTnLst>
                                    <p:set>
                                      <p:cBhvr>
                                        <p:cTn id="14" dur="1" fill="hold">
                                          <p:stCondLst>
                                            <p:cond delay="499"/>
                                          </p:stCondLst>
                                        </p:cTn>
                                        <p:tgtEl>
                                          <p:spTgt spid="6">
                                            <p:txEl>
                                              <p:pRg st="12" end="12"/>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2" end="12"/>
                                            </p:txEl>
                                          </p:spTgt>
                                        </p:tgtEl>
                                        <p:attrNameLst>
                                          <p:attrName>ppt_c</p:attrName>
                                        </p:attrNameLst>
                                      </p:cBhvr>
                                      <p:to>
                                        <a:schemeClr val="tx1"/>
                                      </p:to>
                                    </p:animClr>
                                  </p:subTnLst>
                                </p:cTn>
                              </p:par>
                              <p:par>
                                <p:cTn id="15" presetID="1" presetClass="entr" presetSubtype="0" fill="hold" grpId="0" nodeType="withEffect">
                                  <p:stCondLst>
                                    <p:cond delay="0"/>
                                  </p:stCondLst>
                                  <p:childTnLst>
                                    <p:set>
                                      <p:cBhvr>
                                        <p:cTn id="16" dur="1" fill="hold">
                                          <p:stCondLst>
                                            <p:cond delay="499"/>
                                          </p:stCondLst>
                                        </p:cTn>
                                        <p:tgtEl>
                                          <p:spTgt spid="6">
                                            <p:txEl>
                                              <p:pRg st="13" end="13"/>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3" end="13"/>
                                            </p:txEl>
                                          </p:spTgt>
                                        </p:tgtEl>
                                        <p:attrNameLst>
                                          <p:attrName>ppt_c</p:attrName>
                                        </p:attrNameLst>
                                      </p:cBhvr>
                                      <p:to>
                                        <a:schemeClr val="tx1"/>
                                      </p:to>
                                    </p:animClr>
                                  </p:subTnLst>
                                </p:cTn>
                              </p:par>
                              <p:par>
                                <p:cTn id="17" presetID="1" presetClass="entr" presetSubtype="0" fill="hold" grpId="0" nodeType="withEffect">
                                  <p:stCondLst>
                                    <p:cond delay="0"/>
                                  </p:stCondLst>
                                  <p:childTnLst>
                                    <p:set>
                                      <p:cBhvr>
                                        <p:cTn id="18" dur="1" fill="hold">
                                          <p:stCondLst>
                                            <p:cond delay="499"/>
                                          </p:stCondLst>
                                        </p:cTn>
                                        <p:tgtEl>
                                          <p:spTgt spid="6">
                                            <p:txEl>
                                              <p:pRg st="14" end="14"/>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4" end="14"/>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17</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Anomalies into factors</a:t>
            </a:r>
          </a:p>
        </p:txBody>
      </p:sp>
      <p:sp>
        <p:nvSpPr>
          <p:cNvPr id="5" name="TextBox 4"/>
          <p:cNvSpPr txBox="1"/>
          <p:nvPr/>
        </p:nvSpPr>
        <p:spPr>
          <a:xfrm>
            <a:off x="304800" y="838200"/>
            <a:ext cx="8630584" cy="5638800"/>
          </a:xfrm>
          <a:prstGeom prst="rect">
            <a:avLst/>
          </a:prstGeom>
          <a:noFill/>
        </p:spPr>
        <p:txBody>
          <a:bodyPr wrap="square" rtlCol="0">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Let us focus the discussion on anomalies in stocks</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Representative of other asset classes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We have already discussed early examples of anomalies:</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Size, book-to-market, and momentum: Small, high book-to-market, and recent winner stocks tend to outperform the CAPM</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Multi-factor models then included SMB, HML, and WML as factors, following APT reasoning</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Are we just going to keep converting anomalies into risk factors?</a:t>
            </a:r>
          </a:p>
          <a:p>
            <a:pPr marL="1200150" lvl="2" indent="-285750">
              <a:buFont typeface="Arial" panose="020B0604020202020204" pitchFamily="34" charset="0"/>
              <a:buChar char="•"/>
            </a:pPr>
            <a:r>
              <a:rPr lang="en-US" dirty="0">
                <a:latin typeface="Arial" panose="020B0604020202020204" pitchFamily="34" charset="0"/>
                <a:cs typeface="Arial" panose="020B0604020202020204" pitchFamily="34" charset="0"/>
              </a:rPr>
              <a:t>Although these factors show some relation to bad ``times’’, it is still very much an open question whether risk is the whole story: </a:t>
            </a:r>
          </a:p>
          <a:p>
            <a:pPr marL="1828800" lvl="3" indent="-457200">
              <a:buFont typeface="+mj-lt"/>
              <a:buAutoNum type="arabicPeriod"/>
            </a:pPr>
            <a:r>
              <a:rPr lang="en-US" dirty="0">
                <a:latin typeface="Arial" panose="020B0604020202020204" pitchFamily="34" charset="0"/>
                <a:cs typeface="Arial" panose="020B0604020202020204" pitchFamily="34" charset="0"/>
              </a:rPr>
              <a:t>Can risk fully explain the 20% annual alpha of the WML strategy? </a:t>
            </a:r>
          </a:p>
          <a:p>
            <a:pPr marL="2286000" lvl="4" indent="-457200">
              <a:buFont typeface="Arial" panose="020B0604020202020204" pitchFamily="34" charset="0"/>
              <a:buChar char="•"/>
            </a:pPr>
            <a:r>
              <a:rPr lang="en-US" dirty="0">
                <a:latin typeface="Arial" panose="020B0604020202020204" pitchFamily="34" charset="0"/>
                <a:cs typeface="Arial" panose="020B0604020202020204" pitchFamily="34" charset="0"/>
              </a:rPr>
              <a:t>Or at least the alpha after transaction costs? Momentum is a high turnover, costly strategy (</a:t>
            </a:r>
            <a:r>
              <a:rPr lang="en-US" dirty="0" err="1">
                <a:latin typeface="Arial" panose="020B0604020202020204" pitchFamily="34" charset="0"/>
                <a:cs typeface="Arial" panose="020B0604020202020204" pitchFamily="34" charset="0"/>
              </a:rPr>
              <a:t>Novy</a:t>
            </a:r>
            <a:r>
              <a:rPr lang="en-US" dirty="0">
                <a:latin typeface="Arial" panose="020B0604020202020204" pitchFamily="34" charset="0"/>
                <a:cs typeface="Arial" panose="020B0604020202020204" pitchFamily="34" charset="0"/>
              </a:rPr>
              <a:t>-Marx and </a:t>
            </a:r>
            <a:r>
              <a:rPr lang="en-US" dirty="0" err="1">
                <a:latin typeface="Arial" panose="020B0604020202020204" pitchFamily="34" charset="0"/>
                <a:cs typeface="Arial" panose="020B0604020202020204" pitchFamily="34" charset="0"/>
              </a:rPr>
              <a:t>Velikov</a:t>
            </a:r>
            <a:r>
              <a:rPr lang="en-US" dirty="0">
                <a:latin typeface="Arial" panose="020B0604020202020204" pitchFamily="34" charset="0"/>
                <a:cs typeface="Arial" panose="020B0604020202020204" pitchFamily="34" charset="0"/>
              </a:rPr>
              <a:t> (2016))</a:t>
            </a:r>
          </a:p>
          <a:p>
            <a:pPr marL="1828800" lvl="3" indent="-457200">
              <a:buFont typeface="+mj-lt"/>
              <a:buAutoNum type="arabicPeriod"/>
            </a:pPr>
            <a:r>
              <a:rPr lang="en-US" altLang="en-US" dirty="0">
                <a:latin typeface="Arial" panose="020B0604020202020204" pitchFamily="34" charset="0"/>
                <a:cs typeface="Arial" panose="020B0604020202020204" pitchFamily="34" charset="0"/>
              </a:rPr>
              <a:t>EMH taken too seriously may paradoxically sustain anomalies.</a:t>
            </a:r>
          </a:p>
          <a:p>
            <a:pPr marL="2114550" lvl="4" indent="-285750">
              <a:buFont typeface="Arial" panose="020B0604020202020204" pitchFamily="34" charset="0"/>
              <a:buChar char="•"/>
            </a:pPr>
            <a:r>
              <a:rPr lang="en-US" altLang="en-US" dirty="0">
                <a:latin typeface="Arial" panose="020B0604020202020204" pitchFamily="34" charset="0"/>
                <a:cs typeface="Arial" panose="020B0604020202020204" pitchFamily="34" charset="0"/>
              </a:rPr>
              <a:t>“High return must be risky, so I am not trading it.”</a:t>
            </a:r>
          </a:p>
          <a:p>
            <a:pPr marL="1200150" lvl="2"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3"/>
            <a:endParaRPr lang="en-US" dirty="0">
              <a:latin typeface="Arial" panose="020B0604020202020204" pitchFamily="34" charset="0"/>
              <a:cs typeface="Arial" panose="020B0604020202020204" pitchFamily="34" charset="0"/>
            </a:endParaRPr>
          </a:p>
          <a:p>
            <a:pPr marL="800100" lvl="1" indent="-342900">
              <a:buClr>
                <a:schemeClr val="tx1"/>
              </a:buCl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726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18</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Small-scale factor models</a:t>
            </a:r>
          </a:p>
        </p:txBody>
      </p:sp>
      <p:sp>
        <p:nvSpPr>
          <p:cNvPr id="5" name="TextBox 4"/>
          <p:cNvSpPr txBox="1"/>
          <p:nvPr/>
        </p:nvSpPr>
        <p:spPr>
          <a:xfrm>
            <a:off x="304800" y="838200"/>
            <a:ext cx="8630584" cy="5638800"/>
          </a:xfrm>
          <a:prstGeom prst="rect">
            <a:avLst/>
          </a:prstGeom>
          <a:noFill/>
        </p:spPr>
        <p:txBody>
          <a:bodyPr wrap="square" rtlCol="0">
            <a:noAutofit/>
          </a:bodyPr>
          <a:lstStyle/>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Recent research shows that out of the hundreds of additional anomalies that have been discovered in the cross section of stocks, </a:t>
            </a:r>
            <a:r>
              <a:rPr lang="en-US" sz="2000" u="sng" dirty="0">
                <a:latin typeface="Arial" panose="020B0604020202020204" pitchFamily="34" charset="0"/>
                <a:cs typeface="Arial" panose="020B0604020202020204" pitchFamily="34" charset="0"/>
              </a:rPr>
              <a:t>few</a:t>
            </a:r>
            <a:r>
              <a:rPr lang="en-US" sz="2000" dirty="0">
                <a:latin typeface="Arial" panose="020B0604020202020204" pitchFamily="34" charset="0"/>
                <a:cs typeface="Arial" panose="020B0604020202020204" pitchFamily="34" charset="0"/>
              </a:rPr>
              <a:t> provide an alpha relative to the five-factor model (+momentum)</a:t>
            </a:r>
          </a:p>
          <a:p>
            <a:endParaRPr lang="en-US" sz="20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2000" u="sng" dirty="0">
                <a:latin typeface="Arial" panose="020B0604020202020204" pitchFamily="34" charset="0"/>
                <a:cs typeface="Arial" panose="020B0604020202020204" pitchFamily="34" charset="0"/>
              </a:rPr>
              <a:t>Very </a:t>
            </a:r>
            <a:r>
              <a:rPr lang="en-US" sz="2000" u="sng" dirty="0" err="1">
                <a:latin typeface="Arial" panose="020B0604020202020204" pitchFamily="34" charset="0"/>
                <a:cs typeface="Arial" panose="020B0604020202020204" pitchFamily="34" charset="0"/>
              </a:rPr>
              <a:t>very</a:t>
            </a:r>
            <a:r>
              <a:rPr lang="en-US" sz="2000" u="sng" dirty="0">
                <a:latin typeface="Arial" panose="020B0604020202020204" pitchFamily="34" charset="0"/>
                <a:cs typeface="Arial" panose="020B0604020202020204" pitchFamily="34" charset="0"/>
              </a:rPr>
              <a:t> few</a:t>
            </a:r>
            <a:r>
              <a:rPr lang="en-US" sz="2000" dirty="0">
                <a:latin typeface="Arial" panose="020B0604020202020204" pitchFamily="34" charset="0"/>
                <a:cs typeface="Arial" panose="020B0604020202020204" pitchFamily="34" charset="0"/>
              </a:rPr>
              <a:t>: After further correction for transaction costs and a host of statistical issues (data-mining, multiple hypothesis testing)</a:t>
            </a:r>
          </a:p>
          <a:p>
            <a:pPr marL="742950" lvl="1"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Similarly, new big data and machine learning techniques show that a handful of firm characteristics contain most relevant information about expected stock returns in the cross section (Kelly, Pruitt, Su (2020); DeMiguel et al. (2020); Jensen, Kelly, Malamud, Pedersen (2025))</a:t>
            </a:r>
          </a:p>
          <a:p>
            <a:pPr marL="1200150" lvl="2"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1200150" lvl="2"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Remember: Buffett’s alpha is also mostly determined by selecting stocks on a handful of firm characteristics (rather than selecting stocks within the subset of all firms with those characteristics)</a:t>
            </a: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lvl="1"/>
            <a:endParaRPr lang="en-US" sz="2000" dirty="0">
              <a:latin typeface="Arial" panose="020B0604020202020204" pitchFamily="34" charset="0"/>
              <a:cs typeface="Arial" panose="020B0604020202020204" pitchFamily="34" charset="0"/>
            </a:endParaRPr>
          </a:p>
          <a:p>
            <a:pPr lvl="3"/>
            <a:endParaRPr lang="en-US" sz="2000" dirty="0">
              <a:latin typeface="Arial" panose="020B0604020202020204" pitchFamily="34" charset="0"/>
              <a:cs typeface="Arial" panose="020B0604020202020204" pitchFamily="34" charset="0"/>
            </a:endParaRPr>
          </a:p>
          <a:p>
            <a:pPr marL="800100" lvl="1" indent="-342900">
              <a:buClr>
                <a:schemeClr val="tx1"/>
              </a:buClr>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6343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19</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Factor investing</a:t>
            </a:r>
          </a:p>
        </p:txBody>
      </p:sp>
      <mc:AlternateContent xmlns:mc="http://schemas.openxmlformats.org/markup-compatibility/2006" xmlns:a14="http://schemas.microsoft.com/office/drawing/2010/main">
        <mc:Choice Requires="a14">
          <p:sp>
            <p:nvSpPr>
              <p:cNvPr id="5" name="TextBox 4"/>
              <p:cNvSpPr txBox="1"/>
              <p:nvPr/>
            </p:nvSpPr>
            <p:spPr>
              <a:xfrm>
                <a:off x="304800" y="838200"/>
                <a:ext cx="8630584" cy="5638800"/>
              </a:xfrm>
              <a:prstGeom prst="rect">
                <a:avLst/>
              </a:prstGeom>
              <a:noFill/>
            </p:spPr>
            <p:txBody>
              <a:bodyPr wrap="square" rtlCol="0">
                <a:noAutofit/>
              </a:bodyPr>
              <a:lstStyle/>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Implication for practitioners is that </a:t>
                </a:r>
                <a:r>
                  <a:rPr lang="en-US" sz="2000" u="sng" dirty="0">
                    <a:latin typeface="Arial" panose="020B0604020202020204" pitchFamily="34" charset="0"/>
                    <a:cs typeface="Arial" panose="020B0604020202020204" pitchFamily="34" charset="0"/>
                  </a:rPr>
                  <a:t>factor investing</a:t>
                </a:r>
                <a:r>
                  <a:rPr lang="en-US" sz="2000" dirty="0">
                    <a:latin typeface="Arial" panose="020B0604020202020204" pitchFamily="34" charset="0"/>
                    <a:cs typeface="Arial" panose="020B0604020202020204" pitchFamily="34" charset="0"/>
                  </a:rPr>
                  <a:t> should be attractive: </a:t>
                </a: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Convert the handful of relevant long-short factors into ETF’s</a:t>
                </a:r>
              </a:p>
              <a:p>
                <a:pPr marL="742950" lvl="1"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Investors decide how to optimally weight them</a:t>
                </a:r>
              </a:p>
              <a:p>
                <a:pPr marL="742950" lvl="1"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There is no need for complication, even equal-weighted combinations of factors perform quite well:</a:t>
                </a:r>
              </a:p>
              <a:p>
                <a:pPr marL="742950" lvl="1"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Consider mixing value and momentum (the AQR recipe)</a:t>
                </a:r>
              </a:p>
              <a:p>
                <a:pPr marL="742950" lvl="1"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Both value and momentum are known to lose a lot at times, but these bad times do not completely overlap</a:t>
                </a:r>
              </a:p>
              <a:p>
                <a:pPr marL="742950" lvl="1"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Monthly correlation </a:t>
                </a:r>
                <a14:m>
                  <m:oMath xmlns:m="http://schemas.openxmlformats.org/officeDocument/2006/math">
                    <m:sSubSup>
                      <m:sSubSupPr>
                        <m:ctrlPr>
                          <a:rPr lang="en-US" sz="2000" i="1">
                            <a:latin typeface="Cambria Math" panose="02040503050406030204" pitchFamily="18" charset="0"/>
                            <a:sym typeface="Wingdings" panose="05000000000000000000" pitchFamily="2" charset="2"/>
                          </a:rPr>
                        </m:ctrlPr>
                      </m:sSubSupPr>
                      <m:e>
                        <m:r>
                          <a:rPr lang="en-US" sz="2000" i="1">
                            <a:latin typeface="Cambria Math" panose="02040503050406030204" pitchFamily="18" charset="0"/>
                            <a:sym typeface="Wingdings" panose="05000000000000000000" pitchFamily="2" charset="2"/>
                          </a:rPr>
                          <m:t>𝑟</m:t>
                        </m:r>
                      </m:e>
                      <m:sub>
                        <m:r>
                          <a:rPr lang="en-US" sz="2000" i="1">
                            <a:latin typeface="Cambria Math" panose="02040503050406030204" pitchFamily="18" charset="0"/>
                            <a:sym typeface="Wingdings" panose="05000000000000000000" pitchFamily="2" charset="2"/>
                          </a:rPr>
                          <m:t>𝐻𝑀𝐿</m:t>
                        </m:r>
                        <m:r>
                          <a:rPr lang="en-US" sz="2000" i="1">
                            <a:latin typeface="Cambria Math" panose="02040503050406030204" pitchFamily="18" charset="0"/>
                            <a:sym typeface="Wingdings" panose="05000000000000000000" pitchFamily="2" charset="2"/>
                          </a:rPr>
                          <m:t>,</m:t>
                        </m:r>
                        <m:r>
                          <a:rPr lang="en-US" sz="2000" i="1">
                            <a:latin typeface="Cambria Math" panose="02040503050406030204" pitchFamily="18" charset="0"/>
                            <a:sym typeface="Wingdings" panose="05000000000000000000" pitchFamily="2" charset="2"/>
                          </a:rPr>
                          <m:t>𝑡</m:t>
                        </m:r>
                      </m:sub>
                      <m:sup>
                        <m:r>
                          <a:rPr lang="en-US" sz="2000" i="1">
                            <a:latin typeface="Cambria Math" panose="02040503050406030204" pitchFamily="18" charset="0"/>
                            <a:sym typeface="Wingdings" panose="05000000000000000000" pitchFamily="2" charset="2"/>
                          </a:rPr>
                          <m:t>𝑒</m:t>
                        </m:r>
                      </m:sup>
                    </m:sSubSup>
                  </m:oMath>
                </a14:m>
                <a:r>
                  <a:rPr lang="en-US" sz="2000" dirty="0">
                    <a:latin typeface="Arial" panose="020B0604020202020204" pitchFamily="34" charset="0"/>
                    <a:cs typeface="Arial" panose="020B0604020202020204" pitchFamily="34" charset="0"/>
                  </a:rPr>
                  <a:t> and </a:t>
                </a:r>
                <a14:m>
                  <m:oMath xmlns:m="http://schemas.openxmlformats.org/officeDocument/2006/math">
                    <m:sSubSup>
                      <m:sSubSupPr>
                        <m:ctrlPr>
                          <a:rPr lang="en-US" sz="2000" i="1">
                            <a:latin typeface="Cambria Math" panose="02040503050406030204" pitchFamily="18" charset="0"/>
                            <a:sym typeface="Wingdings" panose="05000000000000000000" pitchFamily="2" charset="2"/>
                          </a:rPr>
                        </m:ctrlPr>
                      </m:sSubSupPr>
                      <m:e>
                        <m:r>
                          <a:rPr lang="en-US" sz="2000" i="1">
                            <a:latin typeface="Cambria Math" panose="02040503050406030204" pitchFamily="18" charset="0"/>
                            <a:sym typeface="Wingdings" panose="05000000000000000000" pitchFamily="2" charset="2"/>
                          </a:rPr>
                          <m:t>𝑟</m:t>
                        </m:r>
                      </m:e>
                      <m:sub>
                        <m:r>
                          <a:rPr lang="en-US" sz="2000" i="1">
                            <a:latin typeface="Cambria Math" panose="02040503050406030204" pitchFamily="18" charset="0"/>
                            <a:sym typeface="Wingdings" panose="05000000000000000000" pitchFamily="2" charset="2"/>
                          </a:rPr>
                          <m:t>𝑊𝑀𝐿</m:t>
                        </m:r>
                        <m:r>
                          <a:rPr lang="en-US" sz="2000" i="1">
                            <a:latin typeface="Cambria Math" panose="02040503050406030204" pitchFamily="18" charset="0"/>
                            <a:sym typeface="Wingdings" panose="05000000000000000000" pitchFamily="2" charset="2"/>
                          </a:rPr>
                          <m:t>,</m:t>
                        </m:r>
                        <m:r>
                          <a:rPr lang="en-US" sz="2000" i="1">
                            <a:latin typeface="Cambria Math" panose="02040503050406030204" pitchFamily="18" charset="0"/>
                            <a:sym typeface="Wingdings" panose="05000000000000000000" pitchFamily="2" charset="2"/>
                          </a:rPr>
                          <m:t>𝑡</m:t>
                        </m:r>
                        <m:r>
                          <a:rPr lang="en-US" sz="2000" i="1">
                            <a:latin typeface="Cambria Math" panose="02040503050406030204" pitchFamily="18" charset="0"/>
                            <a:sym typeface="Wingdings" panose="05000000000000000000" pitchFamily="2" charset="2"/>
                          </a:rPr>
                          <m:t>+1</m:t>
                        </m:r>
                      </m:sub>
                      <m:sup>
                        <m:r>
                          <a:rPr lang="en-US" sz="2000" i="1">
                            <a:latin typeface="Cambria Math" panose="02040503050406030204" pitchFamily="18" charset="0"/>
                            <a:sym typeface="Wingdings" panose="05000000000000000000" pitchFamily="2" charset="2"/>
                          </a:rPr>
                          <m:t>𝑒</m:t>
                        </m:r>
                      </m:sup>
                    </m:sSubSup>
                  </m:oMath>
                </a14:m>
                <a:r>
                  <a:rPr lang="en-US" sz="2000" dirty="0">
                    <a:latin typeface="Arial" panose="020B0604020202020204" pitchFamily="34" charset="0"/>
                    <a:cs typeface="Arial" panose="020B0604020202020204" pitchFamily="34" charset="0"/>
                  </a:rPr>
                  <a:t> from 1963 to 2021:  -0.21 (!)</a:t>
                </a:r>
              </a:p>
              <a:p>
                <a:pPr marL="742950" lvl="1"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Consequently:</a:t>
                </a:r>
              </a:p>
              <a:p>
                <a:pPr marL="742950" lvl="1"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lvl="1"/>
                <a:endParaRPr lang="en-US" sz="2000" dirty="0">
                  <a:latin typeface="Arial" panose="020B0604020202020204" pitchFamily="34" charset="0"/>
                  <a:cs typeface="Arial" panose="020B0604020202020204" pitchFamily="34" charset="0"/>
                </a:endParaRPr>
              </a:p>
              <a:p>
                <a:pPr lvl="3"/>
                <a:endParaRPr lang="en-US" sz="2000" dirty="0">
                  <a:latin typeface="Arial" panose="020B0604020202020204" pitchFamily="34" charset="0"/>
                  <a:cs typeface="Arial" panose="020B0604020202020204" pitchFamily="34" charset="0"/>
                </a:endParaRPr>
              </a:p>
              <a:p>
                <a:pPr marL="800100" lvl="1" indent="-342900">
                  <a:buClr>
                    <a:schemeClr val="tx1"/>
                  </a:buClr>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04800" y="838200"/>
                <a:ext cx="8630584" cy="5638800"/>
              </a:xfrm>
              <a:prstGeom prst="rect">
                <a:avLst/>
              </a:prstGeom>
              <a:blipFill>
                <a:blip r:embed="rId2"/>
                <a:stretch>
                  <a:fillRect l="-636" t="-541"/>
                </a:stretch>
              </a:blipFill>
            </p:spPr>
            <p:txBody>
              <a:bodyPr/>
              <a:lstStyle/>
              <a:p>
                <a:r>
                  <a:rPr lang="en-GB">
                    <a:noFill/>
                  </a:rPr>
                  <a:t> </a:t>
                </a:r>
              </a:p>
            </p:txBody>
          </p:sp>
        </mc:Fallback>
      </mc:AlternateContent>
      <p:graphicFrame>
        <p:nvGraphicFramePr>
          <p:cNvPr id="6" name="Table 5"/>
          <p:cNvGraphicFramePr>
            <a:graphicFrameLocks noGrp="1"/>
          </p:cNvGraphicFramePr>
          <p:nvPr>
            <p:extLst>
              <p:ext uri="{D42A27DB-BD31-4B8C-83A1-F6EECF244321}">
                <p14:modId xmlns:p14="http://schemas.microsoft.com/office/powerpoint/2010/main" val="1463616888"/>
              </p:ext>
            </p:extLst>
          </p:nvPr>
        </p:nvGraphicFramePr>
        <p:xfrm>
          <a:off x="2638892" y="5181600"/>
          <a:ext cx="3962400" cy="1013460"/>
        </p:xfrm>
        <a:graphic>
          <a:graphicData uri="http://schemas.openxmlformats.org/drawingml/2006/table">
            <a:tbl>
              <a:tblPr>
                <a:tableStyleId>{5C22544A-7EE6-4342-B048-85BDC9FD1C3A}</a:tableStyleId>
              </a:tblPr>
              <a:tblGrid>
                <a:gridCol w="974735">
                  <a:extLst>
                    <a:ext uri="{9D8B030D-6E8A-4147-A177-3AD203B41FA5}">
                      <a16:colId xmlns:a16="http://schemas.microsoft.com/office/drawing/2014/main" val="2007159684"/>
                    </a:ext>
                  </a:extLst>
                </a:gridCol>
                <a:gridCol w="974735">
                  <a:extLst>
                    <a:ext uri="{9D8B030D-6E8A-4147-A177-3AD203B41FA5}">
                      <a16:colId xmlns:a16="http://schemas.microsoft.com/office/drawing/2014/main" val="3584196796"/>
                    </a:ext>
                  </a:extLst>
                </a:gridCol>
                <a:gridCol w="974735">
                  <a:extLst>
                    <a:ext uri="{9D8B030D-6E8A-4147-A177-3AD203B41FA5}">
                      <a16:colId xmlns:a16="http://schemas.microsoft.com/office/drawing/2014/main" val="1883337132"/>
                    </a:ext>
                  </a:extLst>
                </a:gridCol>
                <a:gridCol w="1038195">
                  <a:extLst>
                    <a:ext uri="{9D8B030D-6E8A-4147-A177-3AD203B41FA5}">
                      <a16:colId xmlns:a16="http://schemas.microsoft.com/office/drawing/2014/main" val="947645545"/>
                    </a:ext>
                  </a:extLst>
                </a:gridCol>
              </a:tblGrid>
              <a:tr h="190500">
                <a:tc>
                  <a:txBody>
                    <a:bodyPr/>
                    <a:lstStyle/>
                    <a:p>
                      <a:pPr algn="ctr" fontAlgn="b"/>
                      <a:endParaRPr lang="en-US" sz="1600" b="0" i="0" u="none" strike="noStrike" dirty="0">
                        <a:solidFill>
                          <a:srgbClr val="000000"/>
                        </a:solidFill>
                        <a:effectLst/>
                        <a:latin typeface="+mn-lt"/>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latin typeface="+mn-lt"/>
                        </a:rPr>
                        <a:t>HML</a:t>
                      </a:r>
                      <a:endParaRPr lang="en-US" sz="1600" b="0" i="0" u="none" strike="noStrike" dirty="0">
                        <a:solidFill>
                          <a:srgbClr val="000000"/>
                        </a:solidFill>
                        <a:effectLst/>
                        <a:latin typeface="+mn-lt"/>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latin typeface="+mn-lt"/>
                        </a:rPr>
                        <a:t>WML</a:t>
                      </a:r>
                      <a:endParaRPr lang="en-US" sz="1600" b="0" i="0" u="none" strike="noStrike" dirty="0">
                        <a:solidFill>
                          <a:srgbClr val="000000"/>
                        </a:solidFill>
                        <a:effectLst/>
                        <a:latin typeface="+mn-lt"/>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latin typeface="+mn-lt"/>
                        </a:rPr>
                        <a:t>5050MIX</a:t>
                      </a:r>
                      <a:endParaRPr lang="en-US" sz="1600" b="0" i="0" u="none" strike="noStrike" dirty="0">
                        <a:solidFill>
                          <a:srgbClr val="000000"/>
                        </a:solidFill>
                        <a:effectLst/>
                        <a:latin typeface="+mn-lt"/>
                      </a:endParaRPr>
                    </a:p>
                  </a:txBody>
                  <a:tcPr marL="9525" marR="9525" marT="9525"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1338479"/>
                  </a:ext>
                </a:extLst>
              </a:tr>
              <a:tr h="190500">
                <a:tc>
                  <a:txBody>
                    <a:bodyPr/>
                    <a:lstStyle/>
                    <a:p>
                      <a:pPr algn="ctr" fontAlgn="b"/>
                      <a:r>
                        <a:rPr lang="en-US" sz="1600" u="none" strike="noStrike" dirty="0">
                          <a:effectLst/>
                          <a:latin typeface="+mn-lt"/>
                        </a:rPr>
                        <a:t>Avg. Ret.</a:t>
                      </a:r>
                      <a:endParaRPr lang="en-US" sz="1600" b="0" i="0" u="none" strike="noStrike" dirty="0">
                        <a:solidFill>
                          <a:srgbClr val="000000"/>
                        </a:solidFill>
                        <a:effectLst/>
                        <a:latin typeface="+mn-lt"/>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GB" sz="1600" u="none" strike="noStrike" kern="1200" dirty="0">
                          <a:solidFill>
                            <a:schemeClr val="dk1"/>
                          </a:solidFill>
                          <a:effectLst/>
                          <a:latin typeface="+mn-lt"/>
                          <a:ea typeface="+mn-ea"/>
                          <a:cs typeface="+mn-cs"/>
                        </a:rPr>
                        <a:t>3.30%</a:t>
                      </a:r>
                    </a:p>
                  </a:txBody>
                  <a:tcPr marL="0" marR="0" marT="0" marB="0" anchor="b">
                    <a:lnT w="12700" cap="flat" cmpd="sng" algn="ctr">
                      <a:solidFill>
                        <a:schemeClr val="tx1"/>
                      </a:solidFill>
                      <a:prstDash val="solid"/>
                      <a:round/>
                      <a:headEnd type="none" w="med" len="med"/>
                      <a:tailEnd type="none" w="med" len="med"/>
                    </a:lnT>
                  </a:tcPr>
                </a:tc>
                <a:tc>
                  <a:txBody>
                    <a:bodyPr/>
                    <a:lstStyle/>
                    <a:p>
                      <a:pPr algn="ctr" fontAlgn="b"/>
                      <a:r>
                        <a:rPr lang="en-GB" sz="1600" u="none" strike="noStrike" kern="1200">
                          <a:solidFill>
                            <a:schemeClr val="dk1"/>
                          </a:solidFill>
                          <a:effectLst/>
                          <a:latin typeface="+mn-lt"/>
                          <a:ea typeface="+mn-ea"/>
                          <a:cs typeface="+mn-cs"/>
                        </a:rPr>
                        <a:t>7.45%</a:t>
                      </a:r>
                    </a:p>
                  </a:txBody>
                  <a:tcPr marL="0" marR="0" marT="0" marB="0" anchor="b">
                    <a:lnT w="12700" cap="flat" cmpd="sng" algn="ctr">
                      <a:solidFill>
                        <a:schemeClr val="tx1"/>
                      </a:solidFill>
                      <a:prstDash val="solid"/>
                      <a:round/>
                      <a:headEnd type="none" w="med" len="med"/>
                      <a:tailEnd type="none" w="med" len="med"/>
                    </a:lnT>
                  </a:tcPr>
                </a:tc>
                <a:tc>
                  <a:txBody>
                    <a:bodyPr/>
                    <a:lstStyle/>
                    <a:p>
                      <a:pPr algn="ctr" fontAlgn="b"/>
                      <a:r>
                        <a:rPr lang="en-GB" sz="1600" u="none" strike="noStrike" kern="1200">
                          <a:solidFill>
                            <a:schemeClr val="dk1"/>
                          </a:solidFill>
                          <a:effectLst/>
                          <a:latin typeface="+mn-lt"/>
                          <a:ea typeface="+mn-ea"/>
                          <a:cs typeface="+mn-cs"/>
                        </a:rPr>
                        <a:t>5.38%</a:t>
                      </a:r>
                    </a:p>
                  </a:txBody>
                  <a:tcPr marL="0" marR="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56200432"/>
                  </a:ext>
                </a:extLst>
              </a:tr>
              <a:tr h="190500">
                <a:tc>
                  <a:txBody>
                    <a:bodyPr/>
                    <a:lstStyle/>
                    <a:p>
                      <a:pPr algn="ctr" fontAlgn="b"/>
                      <a:r>
                        <a:rPr lang="en-US" sz="1600" u="none" strike="noStrike">
                          <a:effectLst/>
                          <a:latin typeface="+mn-lt"/>
                        </a:rPr>
                        <a:t>St. Dev.</a:t>
                      </a:r>
                      <a:endParaRPr lang="en-US" sz="1600" b="0" i="0" u="none" strike="noStrike">
                        <a:solidFill>
                          <a:srgbClr val="000000"/>
                        </a:solidFill>
                        <a:effectLst/>
                        <a:latin typeface="+mn-lt"/>
                      </a:endParaRPr>
                    </a:p>
                  </a:txBody>
                  <a:tcPr marL="9525" marR="9525" marT="9525" marB="0" anchor="b"/>
                </a:tc>
                <a:tc>
                  <a:txBody>
                    <a:bodyPr/>
                    <a:lstStyle/>
                    <a:p>
                      <a:pPr algn="ctr" fontAlgn="b"/>
                      <a:r>
                        <a:rPr lang="en-GB" sz="1600" u="none" strike="noStrike" kern="1200">
                          <a:solidFill>
                            <a:schemeClr val="dk1"/>
                          </a:solidFill>
                          <a:effectLst/>
                          <a:latin typeface="+mn-lt"/>
                          <a:ea typeface="+mn-ea"/>
                          <a:cs typeface="+mn-cs"/>
                        </a:rPr>
                        <a:t>10.00%</a:t>
                      </a:r>
                    </a:p>
                  </a:txBody>
                  <a:tcPr marL="0" marR="0" marT="0" marB="0" anchor="b"/>
                </a:tc>
                <a:tc>
                  <a:txBody>
                    <a:bodyPr/>
                    <a:lstStyle/>
                    <a:p>
                      <a:pPr algn="ctr" fontAlgn="b"/>
                      <a:r>
                        <a:rPr lang="en-GB" sz="1600" u="none" strike="noStrike" kern="1200" dirty="0">
                          <a:solidFill>
                            <a:schemeClr val="dk1"/>
                          </a:solidFill>
                          <a:effectLst/>
                          <a:latin typeface="+mn-lt"/>
                          <a:ea typeface="+mn-ea"/>
                          <a:cs typeface="+mn-cs"/>
                        </a:rPr>
                        <a:t>14.63%</a:t>
                      </a:r>
                    </a:p>
                  </a:txBody>
                  <a:tcPr marL="0" marR="0" marT="0" marB="0" anchor="b"/>
                </a:tc>
                <a:tc>
                  <a:txBody>
                    <a:bodyPr/>
                    <a:lstStyle/>
                    <a:p>
                      <a:pPr algn="ctr" fontAlgn="b"/>
                      <a:r>
                        <a:rPr lang="en-GB" sz="1600" u="none" strike="noStrike" kern="1200" dirty="0">
                          <a:solidFill>
                            <a:schemeClr val="dk1"/>
                          </a:solidFill>
                          <a:effectLst/>
                          <a:latin typeface="+mn-lt"/>
                          <a:ea typeface="+mn-ea"/>
                          <a:cs typeface="+mn-cs"/>
                        </a:rPr>
                        <a:t>7.94%</a:t>
                      </a:r>
                    </a:p>
                  </a:txBody>
                  <a:tcPr marL="0" marR="0" marT="0" marB="0" anchor="b"/>
                </a:tc>
                <a:extLst>
                  <a:ext uri="{0D108BD9-81ED-4DB2-BD59-A6C34878D82A}">
                    <a16:rowId xmlns:a16="http://schemas.microsoft.com/office/drawing/2014/main" val="3105513358"/>
                  </a:ext>
                </a:extLst>
              </a:tr>
              <a:tr h="190500">
                <a:tc>
                  <a:txBody>
                    <a:bodyPr/>
                    <a:lstStyle/>
                    <a:p>
                      <a:pPr algn="ctr" fontAlgn="b"/>
                      <a:r>
                        <a:rPr lang="en-US" sz="1600" u="none" strike="noStrike" dirty="0">
                          <a:effectLst/>
                          <a:latin typeface="+mn-lt"/>
                        </a:rPr>
                        <a:t>Sharpe</a:t>
                      </a:r>
                      <a:endParaRPr lang="en-US" sz="1600" b="0" i="0" u="none" strike="noStrike" dirty="0">
                        <a:solidFill>
                          <a:srgbClr val="000000"/>
                        </a:solidFill>
                        <a:effectLst/>
                        <a:latin typeface="+mn-lt"/>
                      </a:endParaRPr>
                    </a:p>
                  </a:txBody>
                  <a:tcPr marL="9525" marR="9525" marT="9525" marB="0" anchor="b"/>
                </a:tc>
                <a:tc>
                  <a:txBody>
                    <a:bodyPr/>
                    <a:lstStyle/>
                    <a:p>
                      <a:pPr algn="ctr" fontAlgn="b"/>
                      <a:r>
                        <a:rPr lang="en-GB" sz="1600" u="none" strike="noStrike" kern="1200" dirty="0">
                          <a:solidFill>
                            <a:schemeClr val="dk1"/>
                          </a:solidFill>
                          <a:effectLst/>
                          <a:latin typeface="+mn-lt"/>
                          <a:ea typeface="+mn-ea"/>
                          <a:cs typeface="+mn-cs"/>
                        </a:rPr>
                        <a:t>0.33</a:t>
                      </a:r>
                    </a:p>
                  </a:txBody>
                  <a:tcPr marL="0" marR="0" marT="0" marB="0" anchor="b"/>
                </a:tc>
                <a:tc>
                  <a:txBody>
                    <a:bodyPr/>
                    <a:lstStyle/>
                    <a:p>
                      <a:pPr algn="ctr" fontAlgn="b"/>
                      <a:r>
                        <a:rPr lang="en-GB" sz="1600" u="none" strike="noStrike" kern="1200" dirty="0">
                          <a:solidFill>
                            <a:schemeClr val="dk1"/>
                          </a:solidFill>
                          <a:effectLst/>
                          <a:latin typeface="+mn-lt"/>
                          <a:ea typeface="+mn-ea"/>
                          <a:cs typeface="+mn-cs"/>
                        </a:rPr>
                        <a:t>0.51</a:t>
                      </a:r>
                    </a:p>
                  </a:txBody>
                  <a:tcPr marL="0" marR="0" marT="0" marB="0" anchor="b"/>
                </a:tc>
                <a:tc>
                  <a:txBody>
                    <a:bodyPr/>
                    <a:lstStyle/>
                    <a:p>
                      <a:pPr algn="ctr" fontAlgn="b"/>
                      <a:r>
                        <a:rPr lang="en-GB" sz="1600" u="none" strike="noStrike" kern="1200" dirty="0">
                          <a:solidFill>
                            <a:schemeClr val="dk1"/>
                          </a:solidFill>
                          <a:effectLst/>
                          <a:latin typeface="+mn-lt"/>
                          <a:ea typeface="+mn-ea"/>
                          <a:cs typeface="+mn-cs"/>
                        </a:rPr>
                        <a:t>0.68</a:t>
                      </a:r>
                    </a:p>
                  </a:txBody>
                  <a:tcPr marL="0" marR="0" marT="0" marB="0" anchor="b"/>
                </a:tc>
                <a:extLst>
                  <a:ext uri="{0D108BD9-81ED-4DB2-BD59-A6C34878D82A}">
                    <a16:rowId xmlns:a16="http://schemas.microsoft.com/office/drawing/2014/main" val="3254790658"/>
                  </a:ext>
                </a:extLst>
              </a:tr>
            </a:tbl>
          </a:graphicData>
        </a:graphic>
      </p:graphicFrame>
    </p:spTree>
    <p:extLst>
      <p:ext uri="{BB962C8B-B14F-4D97-AF65-F5344CB8AC3E}">
        <p14:creationId xmlns:p14="http://schemas.microsoft.com/office/powerpoint/2010/main" val="3625247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2</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What is market efficiency?</a:t>
            </a:r>
          </a:p>
        </p:txBody>
      </p:sp>
      <mc:AlternateContent xmlns:mc="http://schemas.openxmlformats.org/markup-compatibility/2006" xmlns:a14="http://schemas.microsoft.com/office/drawing/2010/main">
        <mc:Choice Requires="a14">
          <p:sp>
            <p:nvSpPr>
              <p:cNvPr id="5" name="TextBox 4"/>
              <p:cNvSpPr txBox="1"/>
              <p:nvPr/>
            </p:nvSpPr>
            <p:spPr>
              <a:xfrm>
                <a:off x="304800" y="609600"/>
                <a:ext cx="8630584" cy="4495800"/>
              </a:xfrm>
              <a:prstGeom prst="rect">
                <a:avLst/>
              </a:prstGeom>
              <a:noFill/>
            </p:spPr>
            <p:txBody>
              <a:bodyPr wrap="square" rtlCol="0">
                <a:noAutofit/>
              </a:bodyPr>
              <a:lstStyle/>
              <a:p>
                <a:pPr marL="342900" indent="-342900">
                  <a:buClr>
                    <a:schemeClr val="tx1"/>
                  </a:buClr>
                  <a:buFont typeface="Arial" panose="020B0604020202020204" pitchFamily="34" charset="0"/>
                  <a:buChar char="•"/>
                </a:pPr>
                <a:endParaRPr lang="en-US" sz="2000" dirty="0">
                  <a:latin typeface="Arial" pitchFamily="34" charset="0"/>
                  <a:cs typeface="Arial" pitchFamily="34" charset="0"/>
                </a:endParaRPr>
              </a:p>
              <a:p>
                <a:pPr marL="342900" indent="-342900">
                  <a:buClr>
                    <a:schemeClr val="tx1"/>
                  </a:buClr>
                  <a:buFont typeface="Arial" panose="020B0604020202020204" pitchFamily="34" charset="0"/>
                  <a:buChar char="•"/>
                </a:pPr>
                <a:r>
                  <a:rPr lang="en-US" sz="2000" dirty="0">
                    <a:latin typeface="Arial" pitchFamily="34" charset="0"/>
                    <a:cs typeface="Arial" pitchFamily="34" charset="0"/>
                  </a:rPr>
                  <a:t>Prices are correct and fully reflect all available information</a:t>
                </a:r>
              </a:p>
              <a:p>
                <a:pPr marL="342900" indent="-342900">
                  <a:buClr>
                    <a:schemeClr val="tx1"/>
                  </a:buClr>
                  <a:buFont typeface="Arial" panose="020B0604020202020204" pitchFamily="34" charset="0"/>
                  <a:buChar char="•"/>
                </a:pPr>
                <a:endParaRPr lang="en-US" sz="2000" dirty="0">
                  <a:latin typeface="Arial" pitchFamily="34" charset="0"/>
                  <a:cs typeface="Arial" pitchFamily="34" charset="0"/>
                </a:endParaRPr>
              </a:p>
              <a:p>
                <a:pPr>
                  <a:buClr>
                    <a:schemeClr val="tx1"/>
                  </a:buClr>
                </a:pPr>
                <a14:m>
                  <m:oMathPara xmlns:m="http://schemas.openxmlformats.org/officeDocument/2006/math">
                    <m:oMathParaPr>
                      <m:jc m:val="centerGroup"/>
                    </m:oMathParaPr>
                    <m:oMath xmlns:m="http://schemas.openxmlformats.org/officeDocument/2006/math">
                      <m:sSub>
                        <m:sSubPr>
                          <m:ctrlPr>
                            <a:rPr lang="en-US" sz="2000" i="1">
                              <a:latin typeface="Cambria Math" panose="02040503050406030204" pitchFamily="18" charset="0"/>
                              <a:ea typeface="Cambria Math" panose="02040503050406030204" pitchFamily="18" charset="0"/>
                              <a:cs typeface="Arial" pitchFamily="34" charset="0"/>
                            </a:rPr>
                          </m:ctrlPr>
                        </m:sSubPr>
                        <m:e>
                          <m:r>
                            <a:rPr lang="en-US" sz="2000" i="1">
                              <a:latin typeface="Cambria Math" panose="02040503050406030204" pitchFamily="18" charset="0"/>
                              <a:ea typeface="Cambria Math" panose="02040503050406030204" pitchFamily="18" charset="0"/>
                              <a:cs typeface="Arial" pitchFamily="34" charset="0"/>
                            </a:rPr>
                            <m:t>𝑃</m:t>
                          </m:r>
                        </m:e>
                        <m:sub>
                          <m:r>
                            <a:rPr lang="en-US" sz="2000" i="1">
                              <a:latin typeface="Cambria Math" panose="02040503050406030204" pitchFamily="18" charset="0"/>
                              <a:ea typeface="Cambria Math" panose="02040503050406030204" pitchFamily="18" charset="0"/>
                              <a:cs typeface="Arial" pitchFamily="34" charset="0"/>
                            </a:rPr>
                            <m:t>𝑡</m:t>
                          </m:r>
                        </m:sub>
                      </m:sSub>
                      <m:r>
                        <a:rPr lang="en-US" sz="2000" i="1">
                          <a:latin typeface="Cambria Math" panose="02040503050406030204" pitchFamily="18" charset="0"/>
                          <a:ea typeface="Cambria Math" panose="02040503050406030204" pitchFamily="18" charset="0"/>
                          <a:cs typeface="Arial" pitchFamily="34" charset="0"/>
                        </a:rPr>
                        <m:t>=</m:t>
                      </m:r>
                      <m:f>
                        <m:fPr>
                          <m:ctrlPr>
                            <a:rPr lang="en-US" sz="2000" i="1">
                              <a:latin typeface="Cambria Math" panose="02040503050406030204" pitchFamily="18" charset="0"/>
                              <a:ea typeface="Cambria Math" panose="02040503050406030204" pitchFamily="18" charset="0"/>
                              <a:cs typeface="Arial" pitchFamily="34" charset="0"/>
                            </a:rPr>
                          </m:ctrlPr>
                        </m:fPr>
                        <m:num>
                          <m:sSub>
                            <m:sSubPr>
                              <m:ctrlPr>
                                <a:rPr lang="en-US" sz="2000" i="1">
                                  <a:latin typeface="Cambria Math" panose="02040503050406030204" pitchFamily="18" charset="0"/>
                                  <a:ea typeface="Cambria Math" panose="02040503050406030204" pitchFamily="18" charset="0"/>
                                  <a:cs typeface="Arial" pitchFamily="34" charset="0"/>
                                </a:rPr>
                              </m:ctrlPr>
                            </m:sSubPr>
                            <m:e>
                              <m:r>
                                <a:rPr lang="en-US" sz="2000" i="1">
                                  <a:latin typeface="Cambria Math" panose="02040503050406030204" pitchFamily="18" charset="0"/>
                                  <a:ea typeface="Cambria Math" panose="02040503050406030204" pitchFamily="18" charset="0"/>
                                  <a:cs typeface="Arial" pitchFamily="34" charset="0"/>
                                </a:rPr>
                                <m:t>𝐸</m:t>
                              </m:r>
                            </m:e>
                            <m:sub>
                              <m:r>
                                <a:rPr lang="en-US" sz="2000" i="1">
                                  <a:latin typeface="Cambria Math" panose="02040503050406030204" pitchFamily="18" charset="0"/>
                                  <a:ea typeface="Cambria Math" panose="02040503050406030204" pitchFamily="18" charset="0"/>
                                  <a:cs typeface="Arial" pitchFamily="34" charset="0"/>
                                </a:rPr>
                                <m:t>𝑡</m:t>
                              </m:r>
                            </m:sub>
                          </m:sSub>
                          <m:d>
                            <m:dPr>
                              <m:begChr m:val="["/>
                              <m:endChr m:val="]"/>
                              <m:ctrlPr>
                                <a:rPr lang="en-US" sz="2000" i="1">
                                  <a:latin typeface="Cambria Math" panose="02040503050406030204" pitchFamily="18" charset="0"/>
                                  <a:ea typeface="Cambria Math" panose="02040503050406030204" pitchFamily="18" charset="0"/>
                                  <a:cs typeface="Arial" pitchFamily="34" charset="0"/>
                                </a:rPr>
                              </m:ctrlPr>
                            </m:dPr>
                            <m:e>
                              <m:sSub>
                                <m:sSubPr>
                                  <m:ctrlPr>
                                    <a:rPr lang="en-US" sz="2000" i="1">
                                      <a:latin typeface="Cambria Math" panose="02040503050406030204" pitchFamily="18" charset="0"/>
                                      <a:cs typeface="Arial" pitchFamily="34" charset="0"/>
                                    </a:rPr>
                                  </m:ctrlPr>
                                </m:sSubPr>
                                <m:e>
                                  <m:r>
                                    <a:rPr lang="en-US" sz="2000" b="0" i="1" smtClean="0">
                                      <a:latin typeface="Cambria Math" panose="02040503050406030204" pitchFamily="18" charset="0"/>
                                      <a:cs typeface="Arial" pitchFamily="34" charset="0"/>
                                    </a:rPr>
                                    <m:t>𝐶</m:t>
                                  </m:r>
                                </m:e>
                                <m:sub>
                                  <m:r>
                                    <a:rPr lang="en-US" sz="2000" i="1">
                                      <a:latin typeface="Cambria Math" panose="02040503050406030204" pitchFamily="18" charset="0"/>
                                      <a:cs typeface="Arial" pitchFamily="34" charset="0"/>
                                    </a:rPr>
                                    <m:t>𝑡</m:t>
                                  </m:r>
                                  <m:r>
                                    <a:rPr lang="en-US" sz="2000" i="1">
                                      <a:latin typeface="Cambria Math" panose="02040503050406030204" pitchFamily="18" charset="0"/>
                                      <a:cs typeface="Arial" pitchFamily="34" charset="0"/>
                                    </a:rPr>
                                    <m:t>+1</m:t>
                                  </m:r>
                                </m:sub>
                              </m:sSub>
                            </m:e>
                          </m:d>
                        </m:num>
                        <m:den>
                          <m:r>
                            <a:rPr lang="en-US" sz="2000" i="1">
                              <a:latin typeface="Cambria Math" panose="02040503050406030204" pitchFamily="18" charset="0"/>
                              <a:ea typeface="Cambria Math" panose="02040503050406030204" pitchFamily="18" charset="0"/>
                              <a:cs typeface="Arial" pitchFamily="34" charset="0"/>
                            </a:rPr>
                            <m:t>1+</m:t>
                          </m:r>
                          <m:r>
                            <a:rPr lang="en-US" sz="2000" i="1">
                              <a:latin typeface="Cambria Math" panose="02040503050406030204" pitchFamily="18" charset="0"/>
                              <a:ea typeface="Cambria Math" panose="02040503050406030204" pitchFamily="18" charset="0"/>
                              <a:cs typeface="Arial" pitchFamily="34" charset="0"/>
                            </a:rPr>
                            <m:t>𝑘</m:t>
                          </m:r>
                        </m:den>
                      </m:f>
                      <m:r>
                        <a:rPr lang="en-US" sz="2000" i="1">
                          <a:latin typeface="Cambria Math" panose="02040503050406030204" pitchFamily="18" charset="0"/>
                          <a:ea typeface="Cambria Math" panose="02040503050406030204" pitchFamily="18" charset="0"/>
                          <a:cs typeface="Arial" pitchFamily="34" charset="0"/>
                        </a:rPr>
                        <m:t>+</m:t>
                      </m:r>
                      <m:f>
                        <m:fPr>
                          <m:ctrlPr>
                            <a:rPr lang="en-US" sz="2000" i="1">
                              <a:latin typeface="Cambria Math" panose="02040503050406030204" pitchFamily="18" charset="0"/>
                              <a:ea typeface="Cambria Math" panose="02040503050406030204" pitchFamily="18" charset="0"/>
                              <a:cs typeface="Arial" pitchFamily="34" charset="0"/>
                            </a:rPr>
                          </m:ctrlPr>
                        </m:fPr>
                        <m:num>
                          <m:sSub>
                            <m:sSubPr>
                              <m:ctrlPr>
                                <a:rPr lang="en-US" sz="2000" i="1">
                                  <a:latin typeface="Cambria Math" panose="02040503050406030204" pitchFamily="18" charset="0"/>
                                  <a:ea typeface="Cambria Math" panose="02040503050406030204" pitchFamily="18" charset="0"/>
                                  <a:cs typeface="Arial" pitchFamily="34" charset="0"/>
                                </a:rPr>
                              </m:ctrlPr>
                            </m:sSubPr>
                            <m:e>
                              <m:r>
                                <a:rPr lang="en-US" sz="2000" i="1">
                                  <a:latin typeface="Cambria Math" panose="02040503050406030204" pitchFamily="18" charset="0"/>
                                  <a:ea typeface="Cambria Math" panose="02040503050406030204" pitchFamily="18" charset="0"/>
                                  <a:cs typeface="Arial" pitchFamily="34" charset="0"/>
                                </a:rPr>
                                <m:t>𝐸</m:t>
                              </m:r>
                            </m:e>
                            <m:sub>
                              <m:r>
                                <a:rPr lang="en-US" sz="2000" i="1">
                                  <a:latin typeface="Cambria Math" panose="02040503050406030204" pitchFamily="18" charset="0"/>
                                  <a:ea typeface="Cambria Math" panose="02040503050406030204" pitchFamily="18" charset="0"/>
                                  <a:cs typeface="Arial" pitchFamily="34" charset="0"/>
                                </a:rPr>
                                <m:t>𝑡</m:t>
                              </m:r>
                            </m:sub>
                          </m:sSub>
                          <m:d>
                            <m:dPr>
                              <m:begChr m:val="["/>
                              <m:endChr m:val="]"/>
                              <m:ctrlPr>
                                <a:rPr lang="en-US" sz="2000" i="1">
                                  <a:latin typeface="Cambria Math" panose="02040503050406030204" pitchFamily="18" charset="0"/>
                                  <a:ea typeface="Cambria Math" panose="02040503050406030204" pitchFamily="18" charset="0"/>
                                  <a:cs typeface="Arial" pitchFamily="34" charset="0"/>
                                </a:rPr>
                              </m:ctrlPr>
                            </m:dPr>
                            <m:e>
                              <m:sSub>
                                <m:sSubPr>
                                  <m:ctrlPr>
                                    <a:rPr lang="en-US" sz="2000" i="1">
                                      <a:latin typeface="Cambria Math" panose="02040503050406030204" pitchFamily="18" charset="0"/>
                                      <a:cs typeface="Arial" pitchFamily="34" charset="0"/>
                                    </a:rPr>
                                  </m:ctrlPr>
                                </m:sSubPr>
                                <m:e>
                                  <m:r>
                                    <a:rPr lang="en-US" sz="2000" b="0" i="1" smtClean="0">
                                      <a:latin typeface="Cambria Math" panose="02040503050406030204" pitchFamily="18" charset="0"/>
                                      <a:cs typeface="Arial" pitchFamily="34" charset="0"/>
                                    </a:rPr>
                                    <m:t>𝐶</m:t>
                                  </m:r>
                                </m:e>
                                <m:sub>
                                  <m:r>
                                    <a:rPr lang="en-US" sz="2000" i="1">
                                      <a:latin typeface="Cambria Math" panose="02040503050406030204" pitchFamily="18" charset="0"/>
                                      <a:cs typeface="Arial" pitchFamily="34" charset="0"/>
                                    </a:rPr>
                                    <m:t>𝑡</m:t>
                                  </m:r>
                                  <m:r>
                                    <a:rPr lang="en-US" sz="2000" i="1">
                                      <a:latin typeface="Cambria Math" panose="02040503050406030204" pitchFamily="18" charset="0"/>
                                      <a:cs typeface="Arial" pitchFamily="34" charset="0"/>
                                    </a:rPr>
                                    <m:t>+2</m:t>
                                  </m:r>
                                </m:sub>
                              </m:sSub>
                            </m:e>
                          </m:d>
                        </m:num>
                        <m:den>
                          <m:sSup>
                            <m:sSupPr>
                              <m:ctrlPr>
                                <a:rPr lang="en-US" sz="2000" i="1">
                                  <a:latin typeface="Cambria Math" panose="02040503050406030204" pitchFamily="18" charset="0"/>
                                  <a:cs typeface="Arial" pitchFamily="34" charset="0"/>
                                </a:rPr>
                              </m:ctrlPr>
                            </m:sSupPr>
                            <m:e>
                              <m:d>
                                <m:dPr>
                                  <m:ctrlPr>
                                    <a:rPr lang="en-US" sz="2000" i="1">
                                      <a:latin typeface="Cambria Math" panose="02040503050406030204" pitchFamily="18" charset="0"/>
                                      <a:cs typeface="Arial" pitchFamily="34" charset="0"/>
                                    </a:rPr>
                                  </m:ctrlPr>
                                </m:dPr>
                                <m:e>
                                  <m:r>
                                    <a:rPr lang="en-US" sz="2000" i="1">
                                      <a:latin typeface="Cambria Math" panose="02040503050406030204" pitchFamily="18" charset="0"/>
                                      <a:ea typeface="Cambria Math" panose="02040503050406030204" pitchFamily="18" charset="0"/>
                                      <a:cs typeface="Arial" pitchFamily="34" charset="0"/>
                                    </a:rPr>
                                    <m:t>1+</m:t>
                                  </m:r>
                                  <m:r>
                                    <a:rPr lang="en-US" sz="2000" i="1">
                                      <a:latin typeface="Cambria Math" panose="02040503050406030204" pitchFamily="18" charset="0"/>
                                      <a:ea typeface="Cambria Math" panose="02040503050406030204" pitchFamily="18" charset="0"/>
                                      <a:cs typeface="Arial" pitchFamily="34" charset="0"/>
                                    </a:rPr>
                                    <m:t>𝑘</m:t>
                                  </m:r>
                                </m:e>
                              </m:d>
                            </m:e>
                            <m:sup>
                              <m:r>
                                <a:rPr lang="en-US" sz="2000" i="1">
                                  <a:latin typeface="Cambria Math" panose="02040503050406030204" pitchFamily="18" charset="0"/>
                                  <a:cs typeface="Arial" pitchFamily="34" charset="0"/>
                                </a:rPr>
                                <m:t>2</m:t>
                              </m:r>
                            </m:sup>
                          </m:sSup>
                        </m:den>
                      </m:f>
                      <m:r>
                        <a:rPr lang="en-US" sz="2000" b="0" i="1" smtClean="0">
                          <a:latin typeface="Cambria Math" panose="02040503050406030204" pitchFamily="18" charset="0"/>
                          <a:cs typeface="Arial" pitchFamily="34" charset="0"/>
                        </a:rPr>
                        <m:t>+</m:t>
                      </m:r>
                      <m:f>
                        <m:fPr>
                          <m:ctrlPr>
                            <a:rPr lang="en-US" sz="2000" i="1">
                              <a:latin typeface="Cambria Math" panose="02040503050406030204" pitchFamily="18" charset="0"/>
                              <a:ea typeface="Cambria Math" panose="02040503050406030204" pitchFamily="18" charset="0"/>
                              <a:cs typeface="Arial" pitchFamily="34" charset="0"/>
                            </a:rPr>
                          </m:ctrlPr>
                        </m:fPr>
                        <m:num>
                          <m:sSub>
                            <m:sSubPr>
                              <m:ctrlPr>
                                <a:rPr lang="en-US" sz="2000" i="1">
                                  <a:latin typeface="Cambria Math" panose="02040503050406030204" pitchFamily="18" charset="0"/>
                                  <a:ea typeface="Cambria Math" panose="02040503050406030204" pitchFamily="18" charset="0"/>
                                  <a:cs typeface="Arial" pitchFamily="34" charset="0"/>
                                </a:rPr>
                              </m:ctrlPr>
                            </m:sSubPr>
                            <m:e>
                              <m:r>
                                <a:rPr lang="en-US" sz="2000" i="1">
                                  <a:latin typeface="Cambria Math" panose="02040503050406030204" pitchFamily="18" charset="0"/>
                                  <a:ea typeface="Cambria Math" panose="02040503050406030204" pitchFamily="18" charset="0"/>
                                  <a:cs typeface="Arial" pitchFamily="34" charset="0"/>
                                </a:rPr>
                                <m:t>𝐸</m:t>
                              </m:r>
                            </m:e>
                            <m:sub>
                              <m:r>
                                <a:rPr lang="en-US" sz="2000" i="1">
                                  <a:latin typeface="Cambria Math" panose="02040503050406030204" pitchFamily="18" charset="0"/>
                                  <a:ea typeface="Cambria Math" panose="02040503050406030204" pitchFamily="18" charset="0"/>
                                  <a:cs typeface="Arial" pitchFamily="34" charset="0"/>
                                </a:rPr>
                                <m:t>𝑡</m:t>
                              </m:r>
                            </m:sub>
                          </m:sSub>
                          <m:d>
                            <m:dPr>
                              <m:begChr m:val="["/>
                              <m:endChr m:val="]"/>
                              <m:ctrlPr>
                                <a:rPr lang="en-US" sz="2000" i="1">
                                  <a:latin typeface="Cambria Math" panose="02040503050406030204" pitchFamily="18" charset="0"/>
                                  <a:ea typeface="Cambria Math" panose="02040503050406030204" pitchFamily="18" charset="0"/>
                                  <a:cs typeface="Arial" pitchFamily="34" charset="0"/>
                                </a:rPr>
                              </m:ctrlPr>
                            </m:dPr>
                            <m:e>
                              <m:sSub>
                                <m:sSubPr>
                                  <m:ctrlPr>
                                    <a:rPr lang="en-US" sz="2000" i="1">
                                      <a:latin typeface="Cambria Math" panose="02040503050406030204" pitchFamily="18" charset="0"/>
                                      <a:cs typeface="Arial" pitchFamily="34" charset="0"/>
                                    </a:rPr>
                                  </m:ctrlPr>
                                </m:sSubPr>
                                <m:e>
                                  <m:r>
                                    <a:rPr lang="en-US" sz="2000" b="0" i="1" smtClean="0">
                                      <a:latin typeface="Cambria Math" panose="02040503050406030204" pitchFamily="18" charset="0"/>
                                      <a:cs typeface="Arial" pitchFamily="34" charset="0"/>
                                    </a:rPr>
                                    <m:t>𝐶</m:t>
                                  </m:r>
                                </m:e>
                                <m:sub>
                                  <m:r>
                                    <a:rPr lang="en-US" sz="2000" i="1">
                                      <a:latin typeface="Cambria Math" panose="02040503050406030204" pitchFamily="18" charset="0"/>
                                      <a:cs typeface="Arial" pitchFamily="34" charset="0"/>
                                    </a:rPr>
                                    <m:t>𝑡</m:t>
                                  </m:r>
                                  <m:r>
                                    <a:rPr lang="en-US" sz="2000" i="1">
                                      <a:latin typeface="Cambria Math" panose="02040503050406030204" pitchFamily="18" charset="0"/>
                                      <a:cs typeface="Arial" pitchFamily="34" charset="0"/>
                                    </a:rPr>
                                    <m:t>+3</m:t>
                                  </m:r>
                                </m:sub>
                              </m:sSub>
                            </m:e>
                          </m:d>
                        </m:num>
                        <m:den>
                          <m:sSup>
                            <m:sSupPr>
                              <m:ctrlPr>
                                <a:rPr lang="en-US" sz="2000" i="1">
                                  <a:latin typeface="Cambria Math" panose="02040503050406030204" pitchFamily="18" charset="0"/>
                                  <a:cs typeface="Arial" pitchFamily="34" charset="0"/>
                                </a:rPr>
                              </m:ctrlPr>
                            </m:sSupPr>
                            <m:e>
                              <m:d>
                                <m:dPr>
                                  <m:ctrlPr>
                                    <a:rPr lang="en-US" sz="2000" i="1">
                                      <a:latin typeface="Cambria Math" panose="02040503050406030204" pitchFamily="18" charset="0"/>
                                      <a:cs typeface="Arial" pitchFamily="34" charset="0"/>
                                    </a:rPr>
                                  </m:ctrlPr>
                                </m:dPr>
                                <m:e>
                                  <m:r>
                                    <a:rPr lang="en-US" sz="2000" i="1">
                                      <a:latin typeface="Cambria Math" panose="02040503050406030204" pitchFamily="18" charset="0"/>
                                      <a:ea typeface="Cambria Math" panose="02040503050406030204" pitchFamily="18" charset="0"/>
                                      <a:cs typeface="Arial" pitchFamily="34" charset="0"/>
                                    </a:rPr>
                                    <m:t>1+</m:t>
                                  </m:r>
                                  <m:r>
                                    <a:rPr lang="en-US" sz="2000" i="1">
                                      <a:latin typeface="Cambria Math" panose="02040503050406030204" pitchFamily="18" charset="0"/>
                                      <a:ea typeface="Cambria Math" panose="02040503050406030204" pitchFamily="18" charset="0"/>
                                      <a:cs typeface="Arial" pitchFamily="34" charset="0"/>
                                    </a:rPr>
                                    <m:t>𝑘</m:t>
                                  </m:r>
                                </m:e>
                              </m:d>
                            </m:e>
                            <m:sup>
                              <m:r>
                                <a:rPr lang="en-US" sz="2000" b="0" i="1" smtClean="0">
                                  <a:latin typeface="Cambria Math" panose="02040503050406030204" pitchFamily="18" charset="0"/>
                                  <a:ea typeface="Cambria Math" panose="02040503050406030204" pitchFamily="18" charset="0"/>
                                  <a:cs typeface="Arial" pitchFamily="34" charset="0"/>
                                </a:rPr>
                                <m:t>3</m:t>
                              </m:r>
                            </m:sup>
                          </m:sSup>
                        </m:den>
                      </m:f>
                      <m:r>
                        <a:rPr lang="en-US" sz="2000" b="0" i="0" smtClean="0">
                          <a:latin typeface="Cambria Math" panose="02040503050406030204" pitchFamily="18" charset="0"/>
                          <a:cs typeface="Arial" pitchFamily="34" charset="0"/>
                        </a:rPr>
                        <m:t>+…</m:t>
                      </m:r>
                    </m:oMath>
                  </m:oMathPara>
                </a14:m>
                <a:endParaRPr lang="en-US" sz="2000" b="0" dirty="0">
                  <a:latin typeface="Arial" pitchFamily="34" charset="0"/>
                  <a:cs typeface="Arial" pitchFamily="34" charset="0"/>
                </a:endParaRPr>
              </a:p>
              <a:p>
                <a:pPr>
                  <a:buClr>
                    <a:schemeClr val="tx1"/>
                  </a:buClr>
                </a:pPr>
                <a:endParaRPr lang="en-US" sz="2000" dirty="0">
                  <a:latin typeface="Arial" pitchFamily="34" charset="0"/>
                  <a:cs typeface="Arial" pitchFamily="34" charset="0"/>
                </a:endParaRPr>
              </a:p>
              <a:p>
                <a:pPr marL="342900" indent="-342900">
                  <a:buClr>
                    <a:schemeClr val="tx1"/>
                  </a:buClr>
                  <a:buFont typeface="Arial" panose="020B0604020202020204" pitchFamily="34" charset="0"/>
                  <a:buChar char="•"/>
                </a:pPr>
                <a:r>
                  <a:rPr lang="en-US" sz="2000" dirty="0">
                    <a:latin typeface="Arial" pitchFamily="34" charset="0"/>
                    <a:cs typeface="Arial" pitchFamily="34" charset="0"/>
                  </a:rPr>
                  <a:t>Investors use all available information in forming expectations about future cash flows and they compete to invest in assets that they think are underpriced</a:t>
                </a:r>
              </a:p>
              <a:p>
                <a:pPr marL="342900" indent="-342900">
                  <a:buClr>
                    <a:schemeClr val="tx1"/>
                  </a:buClr>
                  <a:buFont typeface="Arial" panose="020B0604020202020204" pitchFamily="34" charset="0"/>
                  <a:buChar char="•"/>
                </a:pPr>
                <a:endParaRPr lang="en-US" sz="2000" dirty="0">
                  <a:latin typeface="Arial" pitchFamily="34" charset="0"/>
                  <a:cs typeface="Arial" pitchFamily="34" charset="0"/>
                </a:endParaRPr>
              </a:p>
              <a:p>
                <a:pPr marL="342900" indent="-342900">
                  <a:buClr>
                    <a:schemeClr val="tx1"/>
                  </a:buClr>
                  <a:buFont typeface="Arial" panose="020B0604020202020204" pitchFamily="34" charset="0"/>
                  <a:buChar char="•"/>
                </a:pPr>
                <a:r>
                  <a:rPr lang="en-US" sz="2000" dirty="0">
                    <a:latin typeface="Arial" pitchFamily="34" charset="0"/>
                    <a:cs typeface="Arial" pitchFamily="34" charset="0"/>
                  </a:rPr>
                  <a:t>Consequently, any mispricing is quickly corrected</a:t>
                </a:r>
              </a:p>
              <a:p>
                <a:pPr marL="342900" indent="-342900">
                  <a:buClr>
                    <a:schemeClr val="tx1"/>
                  </a:buClr>
                  <a:buFont typeface="Arial" panose="020B0604020202020204" pitchFamily="34" charset="0"/>
                  <a:buChar char="•"/>
                </a:pPr>
                <a:endParaRPr lang="en-US" sz="2000" dirty="0">
                  <a:latin typeface="Arial" pitchFamily="34" charset="0"/>
                  <a:cs typeface="Arial" pitchFamily="34" charset="0"/>
                </a:endParaRPr>
              </a:p>
              <a:p>
                <a:pPr marL="342900" indent="-342900">
                  <a:buClr>
                    <a:schemeClr val="tx1"/>
                  </a:buClr>
                  <a:buFont typeface="Arial" panose="020B0604020202020204" pitchFamily="34" charset="0"/>
                  <a:buChar char="•"/>
                </a:pPr>
                <a:endParaRPr lang="en-US" sz="2000" dirty="0">
                  <a:latin typeface="Arial" pitchFamily="34" charset="0"/>
                  <a:cs typeface="Arial" pitchFamily="34" charset="0"/>
                </a:endParaRPr>
              </a:p>
              <a:p>
                <a:pPr marL="342900" indent="-342900">
                  <a:buClr>
                    <a:schemeClr val="tx1"/>
                  </a:buClr>
                  <a:buFont typeface="Arial" panose="020B0604020202020204" pitchFamily="34" charset="0"/>
                  <a:buChar char="•"/>
                </a:pPr>
                <a:r>
                  <a:rPr lang="en-US" sz="2000" dirty="0">
                    <a:latin typeface="Arial" pitchFamily="34" charset="0"/>
                    <a:cs typeface="Arial" pitchFamily="34" charset="0"/>
                  </a:rPr>
                  <a:t>The discount rate is right for the risk of the cash flows</a:t>
                </a:r>
              </a:p>
              <a:p>
                <a:pPr>
                  <a:buClr>
                    <a:schemeClr val="tx1"/>
                  </a:buClr>
                </a:pPr>
                <a:endParaRPr lang="en-US" sz="2000" dirty="0">
                  <a:latin typeface="Arial" pitchFamily="34" charset="0"/>
                  <a:cs typeface="Arial" pitchFamily="34" charset="0"/>
                </a:endParaRPr>
              </a:p>
              <a:p>
                <a:pPr>
                  <a:buClr>
                    <a:schemeClr val="tx1"/>
                  </a:buClr>
                </a:pPr>
                <a:endParaRPr lang="en-US" sz="2000" dirty="0">
                  <a:latin typeface="Arial" pitchFamily="34" charset="0"/>
                  <a:cs typeface="Arial" pitchFamily="34" charset="0"/>
                </a:endParaRPr>
              </a:p>
              <a:p>
                <a:pPr marL="342900" indent="-342900">
                  <a:buClr>
                    <a:schemeClr val="tx1"/>
                  </a:buClr>
                  <a:buFont typeface="Arial" panose="020B0604020202020204" pitchFamily="34" charset="0"/>
                  <a:buChar char="•"/>
                </a:pPr>
                <a:r>
                  <a:rPr lang="en-US" sz="2000" dirty="0">
                    <a:latin typeface="Arial" pitchFamily="34" charset="0"/>
                    <a:cs typeface="Arial" pitchFamily="34" charset="0"/>
                  </a:rPr>
                  <a:t>Prices react to new information quickly and to the right extent: P↑ implies news arrived that D↑ or k↓</a:t>
                </a:r>
              </a:p>
            </p:txBody>
          </p:sp>
        </mc:Choice>
        <mc:Fallback xmlns="">
          <p:sp>
            <p:nvSpPr>
              <p:cNvPr id="5" name="TextBox 4"/>
              <p:cNvSpPr txBox="1">
                <a:spLocks noRot="1" noChangeAspect="1" noMove="1" noResize="1" noEditPoints="1" noAdjustHandles="1" noChangeArrowheads="1" noChangeShapeType="1" noTextEdit="1"/>
              </p:cNvSpPr>
              <p:nvPr/>
            </p:nvSpPr>
            <p:spPr>
              <a:xfrm>
                <a:off x="304800" y="609600"/>
                <a:ext cx="8630584" cy="4495800"/>
              </a:xfrm>
              <a:prstGeom prst="rect">
                <a:avLst/>
              </a:prstGeom>
              <a:blipFill>
                <a:blip r:embed="rId2"/>
                <a:stretch>
                  <a:fillRect l="-636" b="-27100"/>
                </a:stretch>
              </a:blipFill>
            </p:spPr>
            <p:txBody>
              <a:bodyPr/>
              <a:lstStyle/>
              <a:p>
                <a:r>
                  <a:rPr lang="en-NL">
                    <a:noFill/>
                  </a:rPr>
                  <a:t> </a:t>
                </a:r>
              </a:p>
            </p:txBody>
          </p:sp>
        </mc:Fallback>
      </mc:AlternateContent>
    </p:spTree>
    <p:extLst>
      <p:ext uri="{BB962C8B-B14F-4D97-AF65-F5344CB8AC3E}">
        <p14:creationId xmlns:p14="http://schemas.microsoft.com/office/powerpoint/2010/main" val="3015182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533400"/>
          </a:xfrm>
        </p:spPr>
        <p:txBody>
          <a:bodyPr>
            <a:normAutofit fontScale="90000"/>
          </a:bodyPr>
          <a:lstStyle/>
          <a:p>
            <a:pPr algn="l">
              <a:tabLst>
                <a:tab pos="968375" algn="l"/>
              </a:tabLst>
            </a:pPr>
            <a:r>
              <a:rPr lang="en-US" sz="3200" b="1" dirty="0">
                <a:latin typeface="Arial" pitchFamily="34" charset="0"/>
                <a:cs typeface="Arial" pitchFamily="34" charset="0"/>
              </a:rPr>
              <a:t>Factor investing (Simple)</a:t>
            </a:r>
          </a:p>
        </p:txBody>
      </p:sp>
      <p:sp>
        <p:nvSpPr>
          <p:cNvPr id="3" name="Content Placeholder 2"/>
          <p:cNvSpPr>
            <a:spLocks noGrp="1"/>
          </p:cNvSpPr>
          <p:nvPr>
            <p:ph sz="quarter" idx="1"/>
          </p:nvPr>
        </p:nvSpPr>
        <p:spPr>
          <a:xfrm>
            <a:off x="457200" y="846138"/>
            <a:ext cx="7467600" cy="5330952"/>
          </a:xfrm>
        </p:spPr>
        <p:txBody>
          <a:bodyPr>
            <a:normAutofit/>
          </a:bodyPr>
          <a:lstStyle/>
          <a:p>
            <a:pPr marL="0" indent="0">
              <a:buNone/>
            </a:pPr>
            <a:r>
              <a:rPr lang="en-US" sz="1800" dirty="0">
                <a:latin typeface="Arial" panose="020B0604020202020204" pitchFamily="34" charset="0"/>
                <a:cs typeface="Arial" panose="020B0604020202020204" pitchFamily="34" charset="0"/>
              </a:rPr>
              <a:t>Consider the following information on 5 equally large stocks that are ranked on value and momentum. Suppose an investor allocates +5% (-5%) to the top-2 (bottom-2) value and momentum stocks (relative to their “market value” of 20%). Note, 1=top, 5=bottom. Complete the hidden part of the table, using portfolio weights: </a:t>
            </a:r>
          </a:p>
          <a:p>
            <a:r>
              <a:rPr lang="en-US" sz="1800" dirty="0">
                <a:latin typeface="Arial" panose="020B0604020202020204" pitchFamily="34" charset="0"/>
                <a:cs typeface="Arial" panose="020B0604020202020204" pitchFamily="34" charset="0"/>
              </a:rPr>
              <a:t>“Tilt”=increase/decrease relative to “market value” </a:t>
            </a:r>
          </a:p>
          <a:p>
            <a:r>
              <a:rPr lang="en-US" sz="1800" dirty="0">
                <a:latin typeface="Arial" panose="020B0604020202020204" pitchFamily="34" charset="0"/>
                <a:cs typeface="Arial" panose="020B0604020202020204" pitchFamily="34" charset="0"/>
              </a:rPr>
              <a:t>“Characteristics Tilted Portfolio=CTP”=“market value” + “tilt”. </a:t>
            </a:r>
          </a:p>
          <a:p>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294967295"/>
          </p:nvPr>
        </p:nvSpPr>
        <p:spPr/>
        <p:txBody>
          <a:bodyPr/>
          <a:lstStyle/>
          <a:p>
            <a:fld id="{385208F0-8062-4BE5-9CA3-7355E7717905}" type="slidenum">
              <a:rPr lang="en-US" smtClean="0"/>
              <a:t>20</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544278589"/>
              </p:ext>
            </p:extLst>
          </p:nvPr>
        </p:nvGraphicFramePr>
        <p:xfrm>
          <a:off x="307688" y="3352800"/>
          <a:ext cx="7539610" cy="3235832"/>
        </p:xfrm>
        <a:graphic>
          <a:graphicData uri="http://schemas.openxmlformats.org/drawingml/2006/table">
            <a:tbl>
              <a:tblPr/>
              <a:tblGrid>
                <a:gridCol w="1838325">
                  <a:extLst>
                    <a:ext uri="{9D8B030D-6E8A-4147-A177-3AD203B41FA5}">
                      <a16:colId xmlns:a16="http://schemas.microsoft.com/office/drawing/2014/main" val="1110187461"/>
                    </a:ext>
                  </a:extLst>
                </a:gridCol>
                <a:gridCol w="641350">
                  <a:extLst>
                    <a:ext uri="{9D8B030D-6E8A-4147-A177-3AD203B41FA5}">
                      <a16:colId xmlns:a16="http://schemas.microsoft.com/office/drawing/2014/main" val="3658904598"/>
                    </a:ext>
                  </a:extLst>
                </a:gridCol>
                <a:gridCol w="717550">
                  <a:extLst>
                    <a:ext uri="{9D8B030D-6E8A-4147-A177-3AD203B41FA5}">
                      <a16:colId xmlns:a16="http://schemas.microsoft.com/office/drawing/2014/main" val="1440705035"/>
                    </a:ext>
                  </a:extLst>
                </a:gridCol>
                <a:gridCol w="717550">
                  <a:extLst>
                    <a:ext uri="{9D8B030D-6E8A-4147-A177-3AD203B41FA5}">
                      <a16:colId xmlns:a16="http://schemas.microsoft.com/office/drawing/2014/main" val="79877385"/>
                    </a:ext>
                  </a:extLst>
                </a:gridCol>
                <a:gridCol w="717550">
                  <a:extLst>
                    <a:ext uri="{9D8B030D-6E8A-4147-A177-3AD203B41FA5}">
                      <a16:colId xmlns:a16="http://schemas.microsoft.com/office/drawing/2014/main" val="2568737474"/>
                    </a:ext>
                  </a:extLst>
                </a:gridCol>
                <a:gridCol w="717550">
                  <a:extLst>
                    <a:ext uri="{9D8B030D-6E8A-4147-A177-3AD203B41FA5}">
                      <a16:colId xmlns:a16="http://schemas.microsoft.com/office/drawing/2014/main" val="2878633755"/>
                    </a:ext>
                  </a:extLst>
                </a:gridCol>
                <a:gridCol w="772097">
                  <a:extLst>
                    <a:ext uri="{9D8B030D-6E8A-4147-A177-3AD203B41FA5}">
                      <a16:colId xmlns:a16="http://schemas.microsoft.com/office/drawing/2014/main" val="47139071"/>
                    </a:ext>
                  </a:extLst>
                </a:gridCol>
                <a:gridCol w="630238">
                  <a:extLst>
                    <a:ext uri="{9D8B030D-6E8A-4147-A177-3AD203B41FA5}">
                      <a16:colId xmlns:a16="http://schemas.microsoft.com/office/drawing/2014/main" val="1936188530"/>
                    </a:ext>
                  </a:extLst>
                </a:gridCol>
                <a:gridCol w="787400">
                  <a:extLst>
                    <a:ext uri="{9D8B030D-6E8A-4147-A177-3AD203B41FA5}">
                      <a16:colId xmlns:a16="http://schemas.microsoft.com/office/drawing/2014/main" val="507371257"/>
                    </a:ext>
                  </a:extLst>
                </a:gridCol>
              </a:tblGrid>
              <a:tr h="265828">
                <a:tc>
                  <a:txBody>
                    <a:bodyPr/>
                    <a:lstStyle/>
                    <a:p>
                      <a:pPr algn="l" fontAlgn="b"/>
                      <a:r>
                        <a:rPr lang="en-US" sz="1600" b="1" i="0" u="none" strike="noStrike" dirty="0">
                          <a:solidFill>
                            <a:srgbClr val="000000"/>
                          </a:solidFill>
                          <a:effectLst/>
                          <a:latin typeface="+mn-lt"/>
                        </a:rPr>
                        <a:t>Stock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mn-lt"/>
                        </a:rPr>
                        <a:t>1</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mn-lt"/>
                        </a:rPr>
                        <a:t>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mn-lt"/>
                        </a:rPr>
                        <a:t>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mn-lt"/>
                        </a:rPr>
                        <a:t>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mn-lt"/>
                        </a:rPr>
                        <a:t>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mn-lt"/>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mn-lt"/>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mn-lt"/>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8127203"/>
                  </a:ext>
                </a:extLst>
              </a:tr>
              <a:tr h="265828">
                <a:tc>
                  <a:txBody>
                    <a:bodyPr/>
                    <a:lstStyle/>
                    <a:p>
                      <a:pPr algn="l" fontAlgn="b"/>
                      <a:r>
                        <a:rPr lang="en-US" sz="1600" b="1" i="0" u="none" strike="noStrike" dirty="0">
                          <a:solidFill>
                            <a:srgbClr val="000000"/>
                          </a:solidFill>
                          <a:effectLst/>
                          <a:latin typeface="+mn-lt"/>
                        </a:rPr>
                        <a:t>Exp. Exc. Ret.</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dirty="0">
                          <a:solidFill>
                            <a:srgbClr val="000000"/>
                          </a:solidFill>
                          <a:effectLst/>
                          <a:latin typeface="+mn-lt"/>
                        </a:rPr>
                        <a:t>2.5%</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10.0%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10.0%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2.5%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03900795"/>
                  </a:ext>
                </a:extLst>
              </a:tr>
              <a:tr h="265828">
                <a:tc>
                  <a:txBody>
                    <a:bodyPr/>
                    <a:lstStyle/>
                    <a:p>
                      <a:pPr algn="l" fontAlgn="b"/>
                      <a:r>
                        <a:rPr lang="en-US" sz="1600" b="1" i="0" u="none" strike="noStrike">
                          <a:solidFill>
                            <a:srgbClr val="000000"/>
                          </a:solidFill>
                          <a:effectLst/>
                          <a:latin typeface="+mn-lt"/>
                        </a:rPr>
                        <a:t>Market Beta</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effectLst/>
                          <a:latin typeface="+mn-lt"/>
                        </a:rPr>
                        <a:t>0.80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600" b="0" i="0" u="none" strike="noStrike">
                          <a:solidFill>
                            <a:srgbClr val="000000"/>
                          </a:solidFill>
                          <a:effectLst/>
                          <a:latin typeface="+mn-lt"/>
                        </a:rPr>
                        <a:t>1.20</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mn-lt"/>
                        </a:rPr>
                        <a:t>0.80</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mn-lt"/>
                        </a:rPr>
                        <a:t>0.80</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mn-lt"/>
                        </a:rPr>
                        <a:t>1.40</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a:noFill/>
                    </a:lnT>
                    <a:lnB>
                      <a:noFill/>
                    </a:lnB>
                  </a:tcPr>
                </a:tc>
                <a:extLst>
                  <a:ext uri="{0D108BD9-81ED-4DB2-BD59-A6C34878D82A}">
                    <a16:rowId xmlns:a16="http://schemas.microsoft.com/office/drawing/2014/main" val="1052048521"/>
                  </a:ext>
                </a:extLst>
              </a:tr>
              <a:tr h="265828">
                <a:tc>
                  <a:txBody>
                    <a:bodyPr/>
                    <a:lstStyle/>
                    <a:p>
                      <a:pPr algn="l" fontAlgn="b"/>
                      <a:r>
                        <a:rPr lang="en-US" sz="1600" b="1" i="0" u="none" strike="noStrike" dirty="0">
                          <a:solidFill>
                            <a:srgbClr val="000000"/>
                          </a:solidFill>
                          <a:effectLst/>
                          <a:latin typeface="+mn-lt"/>
                        </a:rPr>
                        <a:t>Market value</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dirty="0">
                          <a:solidFill>
                            <a:srgbClr val="000000"/>
                          </a:solidFill>
                          <a:effectLst/>
                          <a:latin typeface="+mn-lt"/>
                        </a:rPr>
                        <a:t>20.0%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600" b="0" i="0" u="none" strike="noStrike" dirty="0">
                          <a:solidFill>
                            <a:srgbClr val="000000"/>
                          </a:solidFill>
                          <a:effectLst/>
                          <a:latin typeface="+mn-lt"/>
                        </a:rPr>
                        <a:t>20.0%</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mn-lt"/>
                        </a:rPr>
                        <a:t>20.0%</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mn-lt"/>
                        </a:rPr>
                        <a:t>20.0%</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mn-lt"/>
                        </a:rPr>
                        <a:t>20.0%</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a:noFill/>
                    </a:lnT>
                    <a:lnB>
                      <a:noFill/>
                    </a:lnB>
                  </a:tcPr>
                </a:tc>
                <a:extLst>
                  <a:ext uri="{0D108BD9-81ED-4DB2-BD59-A6C34878D82A}">
                    <a16:rowId xmlns:a16="http://schemas.microsoft.com/office/drawing/2014/main" val="1640064338"/>
                  </a:ext>
                </a:extLst>
              </a:tr>
              <a:tr h="265828">
                <a:tc>
                  <a:txBody>
                    <a:bodyPr/>
                    <a:lstStyle/>
                    <a:p>
                      <a:pPr algn="l" fontAlgn="b"/>
                      <a:r>
                        <a:rPr lang="en-US" sz="1600" b="1" i="0" u="none" strike="noStrike" dirty="0">
                          <a:solidFill>
                            <a:srgbClr val="000000"/>
                          </a:solidFill>
                          <a:effectLst/>
                          <a:latin typeface="+mn-lt"/>
                        </a:rPr>
                        <a:t>Value rank</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effectLst/>
                          <a:latin typeface="+mn-lt"/>
                        </a:rPr>
                        <a:t>3</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600" b="0" i="0" u="none" strike="noStrike">
                          <a:solidFill>
                            <a:srgbClr val="000000"/>
                          </a:solidFill>
                          <a:effectLst/>
                          <a:latin typeface="+mn-lt"/>
                        </a:rPr>
                        <a:t>2</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mn-lt"/>
                        </a:rPr>
                        <a:t>4</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mn-lt"/>
                        </a:rPr>
                        <a:t>1</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mn-lt"/>
                        </a:rPr>
                        <a:t>5</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a:noFill/>
                    </a:lnT>
                    <a:lnB>
                      <a:noFill/>
                    </a:lnB>
                  </a:tcPr>
                </a:tc>
                <a:extLst>
                  <a:ext uri="{0D108BD9-81ED-4DB2-BD59-A6C34878D82A}">
                    <a16:rowId xmlns:a16="http://schemas.microsoft.com/office/drawing/2014/main" val="562163464"/>
                  </a:ext>
                </a:extLst>
              </a:tr>
              <a:tr h="265828">
                <a:tc>
                  <a:txBody>
                    <a:bodyPr/>
                    <a:lstStyle/>
                    <a:p>
                      <a:pPr algn="l" fontAlgn="b"/>
                      <a:r>
                        <a:rPr lang="en-US" sz="1600" b="1" i="0" u="none" strike="noStrike">
                          <a:solidFill>
                            <a:srgbClr val="000000"/>
                          </a:solidFill>
                          <a:effectLst/>
                          <a:latin typeface="+mn-lt"/>
                        </a:rPr>
                        <a:t>Momentum rank</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effectLst/>
                          <a:latin typeface="+mn-lt"/>
                        </a:rPr>
                        <a:t>4</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600" b="0" i="0" u="none" strike="noStrike" dirty="0">
                          <a:solidFill>
                            <a:srgbClr val="000000"/>
                          </a:solidFill>
                          <a:effectLst/>
                          <a:latin typeface="+mn-lt"/>
                        </a:rPr>
                        <a:t>1</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mn-lt"/>
                        </a:rPr>
                        <a:t>5</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mn-lt"/>
                        </a:rPr>
                        <a:t>2</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mn-lt"/>
                        </a:rPr>
                        <a:t>3</a:t>
                      </a:r>
                    </a:p>
                  </a:txBody>
                  <a:tcPr marL="9525" marR="9525" marT="9525"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mn-lt"/>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a:noFill/>
                    </a:lnT>
                    <a:lnB>
                      <a:noFill/>
                    </a:lnB>
                  </a:tcPr>
                </a:tc>
                <a:extLst>
                  <a:ext uri="{0D108BD9-81ED-4DB2-BD59-A6C34878D82A}">
                    <a16:rowId xmlns:a16="http://schemas.microsoft.com/office/drawing/2014/main" val="2174776341"/>
                  </a:ext>
                </a:extLst>
              </a:tr>
              <a:tr h="779643">
                <a:tc>
                  <a:txBody>
                    <a:bodyPr/>
                    <a:lstStyle/>
                    <a:p>
                      <a:pPr algn="l" fontAlgn="b"/>
                      <a:r>
                        <a:rPr lang="en-US" sz="1600" b="1" i="0" u="none" strike="noStrike">
                          <a:solidFill>
                            <a:srgbClr val="000000"/>
                          </a:solidFill>
                          <a:effectLst/>
                          <a:latin typeface="+mn-lt"/>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mn-lt"/>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mn-lt"/>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mn-lt"/>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mn-lt"/>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mn-lt"/>
                        </a:rPr>
                        <a:t>Exp. Exc. Ret.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mn-lt"/>
                        </a:rPr>
                        <a:t>Beta</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a:solidFill>
                            <a:srgbClr val="000000"/>
                          </a:solidFill>
                          <a:effectLst/>
                          <a:latin typeface="+mn-lt"/>
                        </a:rPr>
                        <a:t>CAPM Alpha</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2487978"/>
                  </a:ext>
                </a:extLst>
              </a:tr>
              <a:tr h="265828">
                <a:tc>
                  <a:txBody>
                    <a:bodyPr/>
                    <a:lstStyle/>
                    <a:p>
                      <a:pPr algn="l" fontAlgn="b"/>
                      <a:r>
                        <a:rPr lang="en-US" sz="1600" b="1" i="0" u="none" strike="noStrike" dirty="0">
                          <a:solidFill>
                            <a:srgbClr val="000000"/>
                          </a:solidFill>
                          <a:effectLst/>
                          <a:latin typeface="+mn-lt"/>
                        </a:rPr>
                        <a:t>Market</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0.20</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0.20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0.20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0.20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0.20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5.0%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dirty="0">
                          <a:solidFill>
                            <a:srgbClr val="000000"/>
                          </a:solidFill>
                          <a:effectLst/>
                          <a:latin typeface="+mn-lt"/>
                        </a:rPr>
                        <a:t>1.00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0.00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3020053"/>
                  </a:ext>
                </a:extLst>
              </a:tr>
              <a:tr h="265828">
                <a:tc>
                  <a:txBody>
                    <a:bodyPr/>
                    <a:lstStyle/>
                    <a:p>
                      <a:pPr algn="l" fontAlgn="b"/>
                      <a:r>
                        <a:rPr lang="en-US" sz="1600" b="1" i="0" u="none" strike="noStrike" dirty="0">
                          <a:solidFill>
                            <a:srgbClr val="000000"/>
                          </a:solidFill>
                          <a:effectLst/>
                          <a:latin typeface="+mn-lt"/>
                        </a:rPr>
                        <a:t>Tilt</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400" b="0" i="0" u="none" strike="noStrike" dirty="0">
                          <a:solidFill>
                            <a:srgbClr val="FF0000"/>
                          </a:solidFill>
                          <a:effectLst/>
                          <a:latin typeface="Calibri" panose="020F0502020204030204" pitchFamily="34" charset="0"/>
                        </a:rPr>
                        <a:t>-0.05</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r" fontAlgn="b"/>
                      <a:r>
                        <a:rPr lang="en-US" sz="1400" b="0" i="0" u="none" strike="noStrike" dirty="0">
                          <a:solidFill>
                            <a:srgbClr val="FF0000"/>
                          </a:solidFill>
                          <a:effectLst/>
                          <a:latin typeface="Calibri" panose="020F0502020204030204" pitchFamily="34" charset="0"/>
                        </a:rPr>
                        <a:t>0.10</a:t>
                      </a:r>
                    </a:p>
                  </a:txBody>
                  <a:tcPr marL="7620" marR="7620" marT="7620" marB="0" anchor="b">
                    <a:lnL>
                      <a:noFill/>
                    </a:lnL>
                    <a:lnR>
                      <a:noFill/>
                    </a:lnR>
                    <a:lnT>
                      <a:noFill/>
                    </a:lnT>
                    <a:lnB>
                      <a:noFill/>
                    </a:lnB>
                    <a:solidFill>
                      <a:srgbClr val="FFFF00"/>
                    </a:solidFill>
                  </a:tcPr>
                </a:tc>
                <a:tc>
                  <a:txBody>
                    <a:bodyPr/>
                    <a:lstStyle/>
                    <a:p>
                      <a:pPr algn="r" fontAlgn="b"/>
                      <a:r>
                        <a:rPr lang="en-US" sz="1400" b="0" i="0" u="none" strike="noStrike" dirty="0">
                          <a:solidFill>
                            <a:srgbClr val="FF0000"/>
                          </a:solidFill>
                          <a:effectLst/>
                          <a:latin typeface="Calibri" panose="020F0502020204030204" pitchFamily="34" charset="0"/>
                        </a:rPr>
                        <a:t>-0.1</a:t>
                      </a:r>
                    </a:p>
                  </a:txBody>
                  <a:tcPr marL="7620" marR="7620" marT="7620" marB="0" anchor="b">
                    <a:lnL>
                      <a:noFill/>
                    </a:lnL>
                    <a:lnR>
                      <a:noFill/>
                    </a:lnR>
                    <a:lnT>
                      <a:noFill/>
                    </a:lnT>
                    <a:lnB>
                      <a:noFill/>
                    </a:lnB>
                    <a:solidFill>
                      <a:srgbClr val="FFFF00"/>
                    </a:solidFill>
                  </a:tcPr>
                </a:tc>
                <a:tc>
                  <a:txBody>
                    <a:bodyPr/>
                    <a:lstStyle/>
                    <a:p>
                      <a:pPr algn="r" fontAlgn="b"/>
                      <a:r>
                        <a:rPr lang="en-US" sz="1400" b="0" i="0" u="none" strike="noStrike" dirty="0">
                          <a:solidFill>
                            <a:srgbClr val="FF0000"/>
                          </a:solidFill>
                          <a:effectLst/>
                          <a:latin typeface="Calibri" panose="020F0502020204030204" pitchFamily="34" charset="0"/>
                        </a:rPr>
                        <a:t>0.10</a:t>
                      </a:r>
                    </a:p>
                  </a:txBody>
                  <a:tcPr marL="7620" marR="7620" marT="7620" marB="0" anchor="b">
                    <a:lnL>
                      <a:noFill/>
                    </a:lnL>
                    <a:lnR>
                      <a:noFill/>
                    </a:lnR>
                    <a:lnT>
                      <a:noFill/>
                    </a:lnT>
                    <a:lnB>
                      <a:noFill/>
                    </a:lnB>
                    <a:solidFill>
                      <a:srgbClr val="FFFF00"/>
                    </a:solidFill>
                  </a:tcPr>
                </a:tc>
                <a:tc>
                  <a:txBody>
                    <a:bodyPr/>
                    <a:lstStyle/>
                    <a:p>
                      <a:pPr algn="r" fontAlgn="b"/>
                      <a:r>
                        <a:rPr lang="en-US" sz="1400" b="0" i="0" u="none" strike="noStrike" dirty="0">
                          <a:solidFill>
                            <a:srgbClr val="FF0000"/>
                          </a:solidFill>
                          <a:effectLst/>
                          <a:latin typeface="Calibri" panose="020F0502020204030204" pitchFamily="34" charset="0"/>
                        </a:rPr>
                        <a:t>-0.05</a:t>
                      </a:r>
                    </a:p>
                  </a:txBody>
                  <a:tcPr marL="7620" marR="7620" marT="7620" marB="0" anchor="b">
                    <a:lnL>
                      <a:noFill/>
                    </a:lnL>
                    <a:lnR>
                      <a:noFill/>
                    </a:lnR>
                    <a:lnT>
                      <a:noFill/>
                    </a:lnT>
                    <a:lnB>
                      <a:noFill/>
                    </a:lnB>
                    <a:solidFill>
                      <a:srgbClr val="FFFF00"/>
                    </a:solidFill>
                  </a:tcPr>
                </a:tc>
                <a:tc>
                  <a:txBody>
                    <a:bodyPr/>
                    <a:lstStyle/>
                    <a:p>
                      <a:pPr algn="r" fontAlgn="b"/>
                      <a:r>
                        <a:rPr lang="en-US" sz="1400" b="0" i="0" u="none" strike="noStrike" dirty="0">
                          <a:solidFill>
                            <a:srgbClr val="FF0000"/>
                          </a:solidFill>
                          <a:effectLst/>
                          <a:latin typeface="Calibri" panose="020F0502020204030204" pitchFamily="34" charset="0"/>
                        </a:rPr>
                        <a:t>1.8%</a:t>
                      </a:r>
                    </a:p>
                  </a:txBody>
                  <a:tcPr marL="7620" marR="7620" marT="7620" marB="0" anchor="b">
                    <a:lnL>
                      <a:noFill/>
                    </a:lnL>
                    <a:lnR>
                      <a:noFill/>
                    </a:lnR>
                    <a:lnT>
                      <a:noFill/>
                    </a:lnT>
                    <a:lnB>
                      <a:noFill/>
                    </a:lnB>
                    <a:solidFill>
                      <a:srgbClr val="FFFF00"/>
                    </a:solidFill>
                  </a:tcPr>
                </a:tc>
                <a:tc>
                  <a:txBody>
                    <a:bodyPr/>
                    <a:lstStyle/>
                    <a:p>
                      <a:pPr algn="r" fontAlgn="b"/>
                      <a:r>
                        <a:rPr lang="en-US" sz="1400" b="0" i="0" u="none" strike="noStrike" dirty="0">
                          <a:solidFill>
                            <a:srgbClr val="FF0000"/>
                          </a:solidFill>
                          <a:effectLst/>
                          <a:latin typeface="Calibri" panose="020F0502020204030204" pitchFamily="34" charset="0"/>
                        </a:rPr>
                        <a:t>0.01</a:t>
                      </a:r>
                    </a:p>
                  </a:txBody>
                  <a:tcPr marL="7620" marR="7620" marT="7620" marB="0" anchor="b">
                    <a:lnL>
                      <a:noFill/>
                    </a:lnL>
                    <a:lnR>
                      <a:noFill/>
                    </a:lnR>
                    <a:lnT>
                      <a:noFill/>
                    </a:lnT>
                    <a:lnB>
                      <a:noFill/>
                    </a:lnB>
                    <a:solidFill>
                      <a:srgbClr val="FFFF00"/>
                    </a:solidFill>
                  </a:tcPr>
                </a:tc>
                <a:tc>
                  <a:txBody>
                    <a:bodyPr/>
                    <a:lstStyle/>
                    <a:p>
                      <a:pPr algn="r" fontAlgn="b"/>
                      <a:r>
                        <a:rPr lang="en-US" sz="1400" b="0" i="0" u="none" strike="noStrike" dirty="0">
                          <a:solidFill>
                            <a:srgbClr val="FF0000"/>
                          </a:solidFill>
                          <a:effectLst/>
                          <a:latin typeface="Calibri" panose="020F0502020204030204" pitchFamily="34" charset="0"/>
                        </a:rPr>
                        <a:t>1.70%</a:t>
                      </a:r>
                    </a:p>
                  </a:txBody>
                  <a:tcPr marL="7620" marR="7620" marT="7620" marB="0" anchor="b">
                    <a:lnL>
                      <a:noFill/>
                    </a:lnL>
                    <a:lnR>
                      <a:noFill/>
                    </a:lnR>
                    <a:lnT>
                      <a:noFill/>
                    </a:lnT>
                    <a:lnB>
                      <a:noFill/>
                    </a:lnB>
                    <a:solidFill>
                      <a:srgbClr val="FFFF00"/>
                    </a:solidFill>
                  </a:tcPr>
                </a:tc>
                <a:extLst>
                  <a:ext uri="{0D108BD9-81ED-4DB2-BD59-A6C34878D82A}">
                    <a16:rowId xmlns:a16="http://schemas.microsoft.com/office/drawing/2014/main" val="40022002"/>
                  </a:ext>
                </a:extLst>
              </a:tr>
              <a:tr h="329565">
                <a:tc>
                  <a:txBody>
                    <a:bodyPr/>
                    <a:lstStyle/>
                    <a:p>
                      <a:pPr algn="l" fontAlgn="b"/>
                      <a:r>
                        <a:rPr lang="en-US" sz="1600" b="1" i="0" u="none" strike="noStrike" dirty="0">
                          <a:solidFill>
                            <a:srgbClr val="000000"/>
                          </a:solidFill>
                          <a:effectLst/>
                          <a:latin typeface="+mn-lt"/>
                        </a:rPr>
                        <a:t>CTP</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400" b="0" i="0" u="none" strike="noStrike">
                          <a:solidFill>
                            <a:srgbClr val="FF0000"/>
                          </a:solidFill>
                          <a:effectLst/>
                          <a:latin typeface="Calibri" panose="020F0502020204030204" pitchFamily="34" charset="0"/>
                        </a:rPr>
                        <a:t>0.15</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r" fontAlgn="b"/>
                      <a:r>
                        <a:rPr lang="en-US" sz="1400" b="0" i="0" u="none" strike="noStrike" dirty="0">
                          <a:solidFill>
                            <a:srgbClr val="FF0000"/>
                          </a:solidFill>
                          <a:effectLst/>
                          <a:latin typeface="Calibri" panose="020F0502020204030204" pitchFamily="34" charset="0"/>
                        </a:rPr>
                        <a:t>0.30</a:t>
                      </a:r>
                    </a:p>
                  </a:txBody>
                  <a:tcPr marL="7620" marR="7620" marT="7620" marB="0" anchor="b">
                    <a:lnL>
                      <a:noFill/>
                    </a:lnL>
                    <a:lnR>
                      <a:noFill/>
                    </a:lnR>
                    <a:lnT>
                      <a:noFill/>
                    </a:lnT>
                    <a:lnB>
                      <a:noFill/>
                    </a:lnB>
                    <a:solidFill>
                      <a:srgbClr val="FFFF00"/>
                    </a:solidFill>
                  </a:tcPr>
                </a:tc>
                <a:tc>
                  <a:txBody>
                    <a:bodyPr/>
                    <a:lstStyle/>
                    <a:p>
                      <a:pPr algn="r" fontAlgn="b"/>
                      <a:r>
                        <a:rPr lang="en-US" sz="1400" b="0" i="0" u="none" strike="noStrike" dirty="0">
                          <a:solidFill>
                            <a:srgbClr val="FF0000"/>
                          </a:solidFill>
                          <a:effectLst/>
                          <a:latin typeface="Calibri" panose="020F0502020204030204" pitchFamily="34" charset="0"/>
                        </a:rPr>
                        <a:t>0.10</a:t>
                      </a:r>
                    </a:p>
                  </a:txBody>
                  <a:tcPr marL="7620" marR="7620" marT="7620" marB="0" anchor="b">
                    <a:lnL>
                      <a:noFill/>
                    </a:lnL>
                    <a:lnR>
                      <a:noFill/>
                    </a:lnR>
                    <a:lnT>
                      <a:noFill/>
                    </a:lnT>
                    <a:lnB>
                      <a:noFill/>
                    </a:lnB>
                    <a:solidFill>
                      <a:srgbClr val="FFFF00"/>
                    </a:solidFill>
                  </a:tcPr>
                </a:tc>
                <a:tc>
                  <a:txBody>
                    <a:bodyPr/>
                    <a:lstStyle/>
                    <a:p>
                      <a:pPr algn="r" fontAlgn="b"/>
                      <a:r>
                        <a:rPr lang="en-US" sz="1400" b="0" i="0" u="none" strike="noStrike" dirty="0">
                          <a:solidFill>
                            <a:srgbClr val="FF0000"/>
                          </a:solidFill>
                          <a:effectLst/>
                          <a:latin typeface="Calibri" panose="020F0502020204030204" pitchFamily="34" charset="0"/>
                        </a:rPr>
                        <a:t>0.30</a:t>
                      </a:r>
                    </a:p>
                  </a:txBody>
                  <a:tcPr marL="7620" marR="7620" marT="7620" marB="0" anchor="b">
                    <a:lnL>
                      <a:noFill/>
                    </a:lnL>
                    <a:lnR>
                      <a:noFill/>
                    </a:lnR>
                    <a:lnT>
                      <a:noFill/>
                    </a:lnT>
                    <a:lnB>
                      <a:noFill/>
                    </a:lnB>
                    <a:solidFill>
                      <a:srgbClr val="FFFF00"/>
                    </a:solidFill>
                  </a:tcPr>
                </a:tc>
                <a:tc>
                  <a:txBody>
                    <a:bodyPr/>
                    <a:lstStyle/>
                    <a:p>
                      <a:pPr algn="r" fontAlgn="b"/>
                      <a:r>
                        <a:rPr lang="en-US" sz="1400" b="0" i="0" u="none" strike="noStrike" dirty="0">
                          <a:solidFill>
                            <a:srgbClr val="FF0000"/>
                          </a:solidFill>
                          <a:effectLst/>
                          <a:latin typeface="Calibri" panose="020F0502020204030204" pitchFamily="34" charset="0"/>
                        </a:rPr>
                        <a:t>0.15</a:t>
                      </a:r>
                    </a:p>
                  </a:txBody>
                  <a:tcPr marL="7620" marR="7620" marT="7620" marB="0" anchor="b">
                    <a:lnL>
                      <a:noFill/>
                    </a:lnL>
                    <a:lnR>
                      <a:noFill/>
                    </a:lnR>
                    <a:lnT>
                      <a:noFill/>
                    </a:lnT>
                    <a:lnB>
                      <a:noFill/>
                    </a:lnB>
                    <a:solidFill>
                      <a:srgbClr val="FFFF00"/>
                    </a:solidFill>
                  </a:tcPr>
                </a:tc>
                <a:tc>
                  <a:txBody>
                    <a:bodyPr/>
                    <a:lstStyle/>
                    <a:p>
                      <a:pPr algn="r" fontAlgn="b"/>
                      <a:r>
                        <a:rPr lang="en-US" sz="1400" b="0" i="0" u="none" strike="noStrike" dirty="0">
                          <a:solidFill>
                            <a:srgbClr val="FF0000"/>
                          </a:solidFill>
                          <a:effectLst/>
                          <a:latin typeface="Calibri" panose="020F0502020204030204" pitchFamily="34" charset="0"/>
                        </a:rPr>
                        <a:t>6.8%</a:t>
                      </a:r>
                    </a:p>
                  </a:txBody>
                  <a:tcPr marL="7620" marR="7620" marT="7620" marB="0" anchor="b">
                    <a:lnL>
                      <a:noFill/>
                    </a:lnL>
                    <a:lnR>
                      <a:noFill/>
                    </a:lnR>
                    <a:lnT>
                      <a:noFill/>
                    </a:lnT>
                    <a:lnB>
                      <a:noFill/>
                    </a:lnB>
                    <a:solidFill>
                      <a:srgbClr val="FFFF00"/>
                    </a:solidFill>
                  </a:tcPr>
                </a:tc>
                <a:tc>
                  <a:txBody>
                    <a:bodyPr/>
                    <a:lstStyle/>
                    <a:p>
                      <a:pPr algn="r" fontAlgn="b"/>
                      <a:r>
                        <a:rPr lang="en-US" sz="1400" b="0" i="0" u="none" strike="noStrike" dirty="0">
                          <a:solidFill>
                            <a:srgbClr val="FF0000"/>
                          </a:solidFill>
                          <a:effectLst/>
                          <a:latin typeface="Calibri" panose="020F0502020204030204" pitchFamily="34" charset="0"/>
                        </a:rPr>
                        <a:t>1.01</a:t>
                      </a:r>
                    </a:p>
                  </a:txBody>
                  <a:tcPr marL="7620" marR="7620" marT="7620" marB="0" anchor="b">
                    <a:lnL>
                      <a:noFill/>
                    </a:lnL>
                    <a:lnR>
                      <a:noFill/>
                    </a:lnR>
                    <a:lnT>
                      <a:noFill/>
                    </a:lnT>
                    <a:lnB>
                      <a:noFill/>
                    </a:lnB>
                    <a:solidFill>
                      <a:srgbClr val="FFFF00"/>
                    </a:solidFill>
                  </a:tcPr>
                </a:tc>
                <a:tc>
                  <a:txBody>
                    <a:bodyPr/>
                    <a:lstStyle/>
                    <a:p>
                      <a:pPr algn="r" fontAlgn="b"/>
                      <a:r>
                        <a:rPr lang="en-US" sz="1400" b="0" i="0" u="none" strike="noStrike" dirty="0">
                          <a:solidFill>
                            <a:srgbClr val="FF0000"/>
                          </a:solidFill>
                          <a:effectLst/>
                          <a:latin typeface="Calibri" panose="020F0502020204030204" pitchFamily="34" charset="0"/>
                        </a:rPr>
                        <a:t>1.70%</a:t>
                      </a:r>
                    </a:p>
                  </a:txBody>
                  <a:tcPr marL="7620" marR="7620" marT="7620" marB="0" anchor="b">
                    <a:lnL>
                      <a:noFill/>
                    </a:lnL>
                    <a:lnR>
                      <a:noFill/>
                    </a:lnR>
                    <a:lnT>
                      <a:noFill/>
                    </a:lnT>
                    <a:lnB>
                      <a:noFill/>
                    </a:lnB>
                    <a:solidFill>
                      <a:srgbClr val="FFFF00"/>
                    </a:solidFill>
                  </a:tcPr>
                </a:tc>
                <a:extLst>
                  <a:ext uri="{0D108BD9-81ED-4DB2-BD59-A6C34878D82A}">
                    <a16:rowId xmlns:a16="http://schemas.microsoft.com/office/drawing/2014/main" val="3875338174"/>
                  </a:ext>
                </a:extLst>
              </a:tr>
            </a:tbl>
          </a:graphicData>
        </a:graphic>
      </p:graphicFrame>
      <p:sp>
        <p:nvSpPr>
          <p:cNvPr id="5" name="Rectangle 4"/>
          <p:cNvSpPr/>
          <p:nvPr/>
        </p:nvSpPr>
        <p:spPr bwMode="auto">
          <a:xfrm>
            <a:off x="5867400" y="6019800"/>
            <a:ext cx="2057400" cy="533400"/>
          </a:xfrm>
          <a:prstGeom prst="rect">
            <a:avLst/>
          </a:prstGeom>
          <a:solidFill>
            <a:schemeClr val="tx2"/>
          </a:solidFill>
          <a:ln w="9525" algn="ctr">
            <a:solidFill>
              <a:schemeClr val="tx1"/>
            </a:solidFill>
            <a:miter lim="800000"/>
            <a:headEnd/>
            <a:tailEnd/>
          </a:ln>
        </p:spPr>
        <p:txBody>
          <a:bodyPr rtlCol="0" anchor="ctr"/>
          <a:lstStyle/>
          <a:p>
            <a:pPr algn="ctr">
              <a:buFontTx/>
              <a:buNone/>
            </a:pPr>
            <a:endParaRPr lang="en-US" sz="2000" b="1" dirty="0" err="1">
              <a:latin typeface="Arial" pitchFamily="34" charset="0"/>
              <a:cs typeface="Arial" pitchFamily="34" charset="0"/>
            </a:endParaRPr>
          </a:p>
        </p:txBody>
      </p:sp>
      <p:sp>
        <p:nvSpPr>
          <p:cNvPr id="7" name="Rectangle 6"/>
          <p:cNvSpPr/>
          <p:nvPr/>
        </p:nvSpPr>
        <p:spPr bwMode="auto">
          <a:xfrm>
            <a:off x="2362200" y="6019800"/>
            <a:ext cx="3427698" cy="533400"/>
          </a:xfrm>
          <a:prstGeom prst="rect">
            <a:avLst/>
          </a:prstGeom>
          <a:solidFill>
            <a:schemeClr val="tx2"/>
          </a:solidFill>
          <a:ln w="9525" algn="ctr">
            <a:solidFill>
              <a:schemeClr val="tx1"/>
            </a:solidFill>
            <a:miter lim="800000"/>
            <a:headEnd/>
            <a:tailEnd/>
          </a:ln>
        </p:spPr>
        <p:txBody>
          <a:bodyPr rtlCol="0" anchor="ctr"/>
          <a:lstStyle/>
          <a:p>
            <a:pPr algn="ctr">
              <a:buFontTx/>
              <a:buNone/>
            </a:pPr>
            <a:endParaRPr lang="en-US" sz="2000" b="1" dirty="0" err="1">
              <a:latin typeface="Arial" pitchFamily="34" charset="0"/>
              <a:cs typeface="Arial" pitchFamily="34" charset="0"/>
            </a:endParaRPr>
          </a:p>
        </p:txBody>
      </p:sp>
    </p:spTree>
    <p:extLst>
      <p:ext uri="{BB962C8B-B14F-4D97-AF65-F5344CB8AC3E}">
        <p14:creationId xmlns:p14="http://schemas.microsoft.com/office/powerpoint/2010/main" val="808694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61962-3D5C-E272-973B-390B3E59A0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668C58-A40E-7D2B-E5C7-D4837FB153A3}"/>
              </a:ext>
            </a:extLst>
          </p:cNvPr>
          <p:cNvSpPr>
            <a:spLocks noGrp="1"/>
          </p:cNvSpPr>
          <p:nvPr>
            <p:ph type="title"/>
          </p:nvPr>
        </p:nvSpPr>
        <p:spPr>
          <a:xfrm>
            <a:off x="457200" y="274638"/>
            <a:ext cx="8153400" cy="533400"/>
          </a:xfrm>
        </p:spPr>
        <p:txBody>
          <a:bodyPr>
            <a:normAutofit fontScale="90000"/>
          </a:bodyPr>
          <a:lstStyle/>
          <a:p>
            <a:pPr algn="l">
              <a:tabLst>
                <a:tab pos="968375" algn="l"/>
              </a:tabLst>
            </a:pPr>
            <a:r>
              <a:rPr lang="en-US" sz="3200" b="1" dirty="0">
                <a:latin typeface="Arial" pitchFamily="34" charset="0"/>
                <a:cs typeface="Arial" pitchFamily="34" charset="0"/>
              </a:rPr>
              <a:t>Factor investing (Advanced)</a:t>
            </a:r>
          </a:p>
        </p:txBody>
      </p:sp>
      <p:sp>
        <p:nvSpPr>
          <p:cNvPr id="3" name="Content Placeholder 2">
            <a:extLst>
              <a:ext uri="{FF2B5EF4-FFF2-40B4-BE49-F238E27FC236}">
                <a16:creationId xmlns:a16="http://schemas.microsoft.com/office/drawing/2014/main" id="{1CE3C68C-375F-919B-324D-E2B8EA47A851}"/>
              </a:ext>
            </a:extLst>
          </p:cNvPr>
          <p:cNvSpPr>
            <a:spLocks noGrp="1"/>
          </p:cNvSpPr>
          <p:nvPr>
            <p:ph sz="quarter" idx="1"/>
          </p:nvPr>
        </p:nvSpPr>
        <p:spPr>
          <a:xfrm>
            <a:off x="457200" y="846138"/>
            <a:ext cx="7467600" cy="5330952"/>
          </a:xfrm>
        </p:spPr>
        <p:txBody>
          <a:bodyPr>
            <a:normAutofit lnSpcReduction="10000"/>
          </a:bodyPr>
          <a:lstStyle/>
          <a:p>
            <a:pPr marL="0" indent="0">
              <a:buNone/>
            </a:pPr>
            <a:r>
              <a:rPr lang="en-US" sz="1800" dirty="0">
                <a:latin typeface="Arial" panose="020B0604020202020204" pitchFamily="34" charset="0"/>
                <a:cs typeface="Arial" panose="020B0604020202020204" pitchFamily="34" charset="0"/>
              </a:rPr>
              <a:t>Consider the following information on five equally large stocks that are ranked on value and momentum. Suppose an investor wants to create a zero-cost and zero-beta portfolio of these five stocks that maximizes CAPM alpha. The portfolio volatility cannot be larger than 10%, while the volatility of the equal-weighted market portfolio of the five stocks equals 20%. </a:t>
            </a: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What are the investor’s optimal weights in the five stocks? How do they compare to the “Tilt” from the previous slide? </a:t>
            </a:r>
          </a:p>
          <a:p>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Answer easily found using Excel Solver; weights are in same direction as before, but a lot more aggressive!</a:t>
            </a:r>
          </a:p>
        </p:txBody>
      </p:sp>
      <p:sp>
        <p:nvSpPr>
          <p:cNvPr id="4" name="Slide Number Placeholder 3">
            <a:extLst>
              <a:ext uri="{FF2B5EF4-FFF2-40B4-BE49-F238E27FC236}">
                <a16:creationId xmlns:a16="http://schemas.microsoft.com/office/drawing/2014/main" id="{037C2404-3AD6-C44D-A707-9BFD531ABCF1}"/>
              </a:ext>
            </a:extLst>
          </p:cNvPr>
          <p:cNvSpPr>
            <a:spLocks noGrp="1"/>
          </p:cNvSpPr>
          <p:nvPr>
            <p:ph type="sldNum" sz="quarter" idx="4294967295"/>
          </p:nvPr>
        </p:nvSpPr>
        <p:spPr/>
        <p:txBody>
          <a:bodyPr/>
          <a:lstStyle/>
          <a:p>
            <a:fld id="{385208F0-8062-4BE5-9CA3-7355E7717905}" type="slidenum">
              <a:rPr lang="en-US" smtClean="0"/>
              <a:t>21</a:t>
            </a:fld>
            <a:endParaRPr lang="en-US"/>
          </a:p>
        </p:txBody>
      </p:sp>
      <p:graphicFrame>
        <p:nvGraphicFramePr>
          <p:cNvPr id="8" name="Table 7">
            <a:extLst>
              <a:ext uri="{FF2B5EF4-FFF2-40B4-BE49-F238E27FC236}">
                <a16:creationId xmlns:a16="http://schemas.microsoft.com/office/drawing/2014/main" id="{F16B393B-73D5-94FE-C8C0-7058E882A379}"/>
              </a:ext>
            </a:extLst>
          </p:cNvPr>
          <p:cNvGraphicFramePr>
            <a:graphicFrameLocks noGrp="1"/>
          </p:cNvGraphicFramePr>
          <p:nvPr>
            <p:extLst>
              <p:ext uri="{D42A27DB-BD31-4B8C-83A1-F6EECF244321}">
                <p14:modId xmlns:p14="http://schemas.microsoft.com/office/powerpoint/2010/main" val="4011395329"/>
              </p:ext>
            </p:extLst>
          </p:nvPr>
        </p:nvGraphicFramePr>
        <p:xfrm>
          <a:off x="990600" y="3429000"/>
          <a:ext cx="6175439" cy="1773555"/>
        </p:xfrm>
        <a:graphic>
          <a:graphicData uri="http://schemas.openxmlformats.org/drawingml/2006/table">
            <a:tbl>
              <a:tblPr/>
              <a:tblGrid>
                <a:gridCol w="1891792">
                  <a:extLst>
                    <a:ext uri="{9D8B030D-6E8A-4147-A177-3AD203B41FA5}">
                      <a16:colId xmlns:a16="http://schemas.microsoft.com/office/drawing/2014/main" val="132999633"/>
                    </a:ext>
                  </a:extLst>
                </a:gridCol>
                <a:gridCol w="641350">
                  <a:extLst>
                    <a:ext uri="{9D8B030D-6E8A-4147-A177-3AD203B41FA5}">
                      <a16:colId xmlns:a16="http://schemas.microsoft.com/office/drawing/2014/main" val="365826792"/>
                    </a:ext>
                  </a:extLst>
                </a:gridCol>
                <a:gridCol w="717550">
                  <a:extLst>
                    <a:ext uri="{9D8B030D-6E8A-4147-A177-3AD203B41FA5}">
                      <a16:colId xmlns:a16="http://schemas.microsoft.com/office/drawing/2014/main" val="3083658289"/>
                    </a:ext>
                  </a:extLst>
                </a:gridCol>
                <a:gridCol w="717550">
                  <a:extLst>
                    <a:ext uri="{9D8B030D-6E8A-4147-A177-3AD203B41FA5}">
                      <a16:colId xmlns:a16="http://schemas.microsoft.com/office/drawing/2014/main" val="839469158"/>
                    </a:ext>
                  </a:extLst>
                </a:gridCol>
                <a:gridCol w="717550">
                  <a:extLst>
                    <a:ext uri="{9D8B030D-6E8A-4147-A177-3AD203B41FA5}">
                      <a16:colId xmlns:a16="http://schemas.microsoft.com/office/drawing/2014/main" val="865129511"/>
                    </a:ext>
                  </a:extLst>
                </a:gridCol>
                <a:gridCol w="717550">
                  <a:extLst>
                    <a:ext uri="{9D8B030D-6E8A-4147-A177-3AD203B41FA5}">
                      <a16:colId xmlns:a16="http://schemas.microsoft.com/office/drawing/2014/main" val="3676879038"/>
                    </a:ext>
                  </a:extLst>
                </a:gridCol>
                <a:gridCol w="772097">
                  <a:extLst>
                    <a:ext uri="{9D8B030D-6E8A-4147-A177-3AD203B41FA5}">
                      <a16:colId xmlns:a16="http://schemas.microsoft.com/office/drawing/2014/main" val="2287172983"/>
                    </a:ext>
                  </a:extLst>
                </a:gridCol>
              </a:tblGrid>
              <a:tr h="233427">
                <a:tc>
                  <a:txBody>
                    <a:bodyPr/>
                    <a:lstStyle/>
                    <a:p>
                      <a:pPr algn="l" fontAlgn="b"/>
                      <a:r>
                        <a:rPr lang="en-US" sz="1600" b="1" i="0" u="none" strike="noStrike" dirty="0">
                          <a:solidFill>
                            <a:srgbClr val="000000"/>
                          </a:solidFill>
                          <a:effectLst/>
                          <a:latin typeface="+mn-lt"/>
                        </a:rPr>
                        <a:t>Stock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mn-lt"/>
                        </a:rPr>
                        <a:t>1</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mn-lt"/>
                        </a:rPr>
                        <a:t>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mn-lt"/>
                        </a:rPr>
                        <a:t>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mn-lt"/>
                        </a:rPr>
                        <a:t>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mn-lt"/>
                        </a:rPr>
                        <a:t>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mn-lt"/>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0275920"/>
                  </a:ext>
                </a:extLst>
              </a:tr>
              <a:tr h="233427">
                <a:tc>
                  <a:txBody>
                    <a:bodyPr/>
                    <a:lstStyle/>
                    <a:p>
                      <a:pPr algn="l" fontAlgn="b"/>
                      <a:r>
                        <a:rPr lang="en-US" sz="1600" b="1" i="0" u="none" strike="noStrike" dirty="0">
                          <a:solidFill>
                            <a:srgbClr val="000000"/>
                          </a:solidFill>
                          <a:effectLst/>
                          <a:latin typeface="+mn-lt"/>
                        </a:rPr>
                        <a:t>Exp. Exc. Ret.</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dirty="0">
                          <a:solidFill>
                            <a:srgbClr val="000000"/>
                          </a:solidFill>
                          <a:effectLst/>
                          <a:latin typeface="+mn-lt"/>
                        </a:rPr>
                        <a:t>2.5%</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10.0%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10.0%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mn-lt"/>
                        </a:rPr>
                        <a:t>2.5%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90799175"/>
                  </a:ext>
                </a:extLst>
              </a:tr>
              <a:tr h="233427">
                <a:tc>
                  <a:txBody>
                    <a:bodyPr/>
                    <a:lstStyle/>
                    <a:p>
                      <a:pPr algn="l" fontAlgn="b"/>
                      <a:r>
                        <a:rPr lang="en-US" sz="1600" b="1" i="0" u="none" strike="noStrike" dirty="0">
                          <a:solidFill>
                            <a:srgbClr val="000000"/>
                          </a:solidFill>
                          <a:effectLst/>
                          <a:latin typeface="+mn-lt"/>
                        </a:rPr>
                        <a:t>Market Beta</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effectLst/>
                          <a:latin typeface="+mn-lt"/>
                        </a:rPr>
                        <a:t>0.80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600" b="0" i="0" u="none" strike="noStrike">
                          <a:solidFill>
                            <a:srgbClr val="000000"/>
                          </a:solidFill>
                          <a:effectLst/>
                          <a:latin typeface="+mn-lt"/>
                        </a:rPr>
                        <a:t>1.20</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mn-lt"/>
                        </a:rPr>
                        <a:t>0.80</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mn-lt"/>
                        </a:rPr>
                        <a:t>0.80</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mn-lt"/>
                        </a:rPr>
                        <a:t>1.40</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a:noFill/>
                    </a:lnT>
                    <a:lnB>
                      <a:noFill/>
                    </a:lnB>
                  </a:tcPr>
                </a:tc>
                <a:extLst>
                  <a:ext uri="{0D108BD9-81ED-4DB2-BD59-A6C34878D82A}">
                    <a16:rowId xmlns:a16="http://schemas.microsoft.com/office/drawing/2014/main" val="1430850827"/>
                  </a:ext>
                </a:extLst>
              </a:tr>
              <a:tr h="233427">
                <a:tc>
                  <a:txBody>
                    <a:bodyPr/>
                    <a:lstStyle/>
                    <a:p>
                      <a:pPr algn="l" fontAlgn="b"/>
                      <a:r>
                        <a:rPr lang="en-US" sz="1600" b="1" i="0" u="none" strike="noStrike" dirty="0">
                          <a:solidFill>
                            <a:srgbClr val="000000"/>
                          </a:solidFill>
                          <a:effectLst/>
                          <a:latin typeface="+mn-lt"/>
                        </a:rPr>
                        <a:t>Market value</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dirty="0">
                          <a:solidFill>
                            <a:srgbClr val="000000"/>
                          </a:solidFill>
                          <a:effectLst/>
                          <a:latin typeface="+mn-lt"/>
                        </a:rPr>
                        <a:t>20.0%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600" b="0" i="0" u="none" strike="noStrike" dirty="0">
                          <a:solidFill>
                            <a:srgbClr val="000000"/>
                          </a:solidFill>
                          <a:effectLst/>
                          <a:latin typeface="+mn-lt"/>
                        </a:rPr>
                        <a:t>20.0%</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mn-lt"/>
                        </a:rPr>
                        <a:t>20.0%</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mn-lt"/>
                        </a:rPr>
                        <a:t>20.0%</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mn-lt"/>
                        </a:rPr>
                        <a:t>20.0%</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a:noFill/>
                    </a:lnT>
                    <a:lnB>
                      <a:noFill/>
                    </a:lnB>
                  </a:tcPr>
                </a:tc>
                <a:extLst>
                  <a:ext uri="{0D108BD9-81ED-4DB2-BD59-A6C34878D82A}">
                    <a16:rowId xmlns:a16="http://schemas.microsoft.com/office/drawing/2014/main" val="571596626"/>
                  </a:ext>
                </a:extLst>
              </a:tr>
              <a:tr h="233427">
                <a:tc>
                  <a:txBody>
                    <a:bodyPr/>
                    <a:lstStyle/>
                    <a:p>
                      <a:pPr algn="l" fontAlgn="b"/>
                      <a:r>
                        <a:rPr lang="en-US" sz="1600" b="1" i="0" u="none" strike="noStrike" dirty="0">
                          <a:solidFill>
                            <a:srgbClr val="000000"/>
                          </a:solidFill>
                          <a:effectLst/>
                          <a:latin typeface="+mn-lt"/>
                        </a:rPr>
                        <a:t>Value rank</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dirty="0">
                          <a:solidFill>
                            <a:srgbClr val="000000"/>
                          </a:solidFill>
                          <a:effectLst/>
                          <a:latin typeface="+mn-lt"/>
                        </a:rPr>
                        <a:t>3</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600" b="0" i="0" u="none" strike="noStrike">
                          <a:solidFill>
                            <a:srgbClr val="000000"/>
                          </a:solidFill>
                          <a:effectLst/>
                          <a:latin typeface="+mn-lt"/>
                        </a:rPr>
                        <a:t>2</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mn-lt"/>
                        </a:rPr>
                        <a:t>4</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mn-lt"/>
                        </a:rPr>
                        <a:t>1</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mn-lt"/>
                        </a:rPr>
                        <a:t>5</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mn-lt"/>
                      </a:endParaRPr>
                    </a:p>
                  </a:txBody>
                  <a:tcPr marL="9525" marR="9525" marT="9525" marB="0" anchor="b">
                    <a:lnL>
                      <a:noFill/>
                    </a:lnL>
                    <a:lnR>
                      <a:noFill/>
                    </a:lnR>
                    <a:lnT>
                      <a:noFill/>
                    </a:lnT>
                    <a:lnB>
                      <a:noFill/>
                    </a:lnB>
                  </a:tcPr>
                </a:tc>
                <a:extLst>
                  <a:ext uri="{0D108BD9-81ED-4DB2-BD59-A6C34878D82A}">
                    <a16:rowId xmlns:a16="http://schemas.microsoft.com/office/drawing/2014/main" val="3929480525"/>
                  </a:ext>
                </a:extLst>
              </a:tr>
              <a:tr h="233427">
                <a:tc>
                  <a:txBody>
                    <a:bodyPr/>
                    <a:lstStyle/>
                    <a:p>
                      <a:pPr algn="l" fontAlgn="b"/>
                      <a:r>
                        <a:rPr lang="en-US" sz="1600" b="1" i="0" u="none" strike="noStrike" dirty="0">
                          <a:solidFill>
                            <a:srgbClr val="000000"/>
                          </a:solidFill>
                          <a:effectLst/>
                          <a:latin typeface="+mn-lt"/>
                        </a:rPr>
                        <a:t>Momentum rank</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effectLst/>
                          <a:latin typeface="+mn-lt"/>
                        </a:rPr>
                        <a:t>4</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600" b="0" i="0" u="none" strike="noStrike" dirty="0">
                          <a:solidFill>
                            <a:srgbClr val="000000"/>
                          </a:solidFill>
                          <a:effectLst/>
                          <a:latin typeface="+mn-lt"/>
                        </a:rPr>
                        <a:t>1</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mn-lt"/>
                        </a:rPr>
                        <a:t>5</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mn-lt"/>
                        </a:rPr>
                        <a:t>2</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mn-lt"/>
                        </a:rPr>
                        <a:t>3</a:t>
                      </a:r>
                    </a:p>
                  </a:txBody>
                  <a:tcPr marL="9525" marR="9525" marT="9525"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mn-lt"/>
                      </a:endParaRPr>
                    </a:p>
                  </a:txBody>
                  <a:tcPr marL="9525" marR="9525" marT="9525" marB="0" anchor="b">
                    <a:lnL>
                      <a:noFill/>
                    </a:lnL>
                    <a:lnR>
                      <a:noFill/>
                    </a:lnR>
                    <a:lnT>
                      <a:noFill/>
                    </a:lnT>
                    <a:lnB>
                      <a:noFill/>
                    </a:lnB>
                  </a:tcPr>
                </a:tc>
                <a:extLst>
                  <a:ext uri="{0D108BD9-81ED-4DB2-BD59-A6C34878D82A}">
                    <a16:rowId xmlns:a16="http://schemas.microsoft.com/office/drawing/2014/main" val="266163367"/>
                  </a:ext>
                </a:extLst>
              </a:tr>
              <a:tr h="156210">
                <a:tc>
                  <a:txBody>
                    <a:bodyPr/>
                    <a:lstStyle/>
                    <a:p>
                      <a:pPr algn="l" fontAlgn="b"/>
                      <a:r>
                        <a:rPr lang="en-US" sz="1600" b="1" i="0" u="none" strike="noStrike" kern="1200" dirty="0">
                          <a:solidFill>
                            <a:srgbClr val="000000"/>
                          </a:solidFill>
                          <a:effectLst/>
                          <a:latin typeface="+mn-lt"/>
                          <a:ea typeface="+mn-ea"/>
                          <a:cs typeface="+mn-cs"/>
                        </a:rPr>
                        <a:t>Idiosyncratic volatility</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marL="0" algn="r" defTabSz="914400" rtl="0" eaLnBrk="1" fontAlgn="b" latinLnBrk="0" hangingPunct="1"/>
                      <a:r>
                        <a:rPr lang="en-US" sz="1600" b="0" i="0" u="none" strike="noStrike" kern="1200" dirty="0">
                          <a:solidFill>
                            <a:srgbClr val="000000"/>
                          </a:solidFill>
                          <a:effectLst/>
                          <a:latin typeface="+mn-lt"/>
                          <a:ea typeface="+mn-ea"/>
                          <a:cs typeface="+mn-cs"/>
                        </a:rPr>
                        <a:t>10</a:t>
                      </a:r>
                      <a:r>
                        <a:rPr lang="en-NL" sz="1600" b="0" i="0" u="none" strike="noStrike" kern="1200" dirty="0">
                          <a:solidFill>
                            <a:srgbClr val="000000"/>
                          </a:solidFill>
                          <a:effectLst/>
                          <a:latin typeface="+mn-lt"/>
                          <a:ea typeface="+mn-ea"/>
                          <a:cs typeface="+mn-cs"/>
                        </a:rPr>
                        <a:t>%</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r" defTabSz="914400" rtl="0" eaLnBrk="1" fontAlgn="b" latinLnBrk="0" hangingPunct="1"/>
                      <a:r>
                        <a:rPr lang="en-US" sz="1600" b="0" i="0" u="none" strike="noStrike" kern="1200" dirty="0">
                          <a:solidFill>
                            <a:srgbClr val="000000"/>
                          </a:solidFill>
                          <a:effectLst/>
                          <a:latin typeface="+mn-lt"/>
                          <a:ea typeface="+mn-ea"/>
                          <a:cs typeface="+mn-cs"/>
                        </a:rPr>
                        <a:t>10</a:t>
                      </a:r>
                      <a:r>
                        <a:rPr lang="en-NL" sz="1600" b="0" i="0" u="none" strike="noStrike" kern="1200" dirty="0">
                          <a:solidFill>
                            <a:srgbClr val="000000"/>
                          </a:solidFill>
                          <a:effectLst/>
                          <a:latin typeface="+mn-lt"/>
                          <a:ea typeface="+mn-ea"/>
                          <a:cs typeface="+mn-cs"/>
                        </a:rPr>
                        <a:t>%</a:t>
                      </a:r>
                    </a:p>
                  </a:txBody>
                  <a:tcPr marL="0" marR="0" marT="0" marB="0" anchor="b">
                    <a:lnL>
                      <a:noFill/>
                    </a:lnL>
                    <a:lnR>
                      <a:noFill/>
                    </a:lnR>
                    <a:lnT>
                      <a:noFill/>
                    </a:lnT>
                    <a:lnB>
                      <a:noFill/>
                    </a:lnB>
                  </a:tcPr>
                </a:tc>
                <a:tc>
                  <a:txBody>
                    <a:bodyPr/>
                    <a:lstStyle/>
                    <a:p>
                      <a:pPr marL="0" algn="r" defTabSz="914400" rtl="0" eaLnBrk="1" fontAlgn="b" latinLnBrk="0" hangingPunct="1"/>
                      <a:r>
                        <a:rPr lang="en-US" sz="1600" b="0" i="0" u="none" strike="noStrike" kern="1200" dirty="0">
                          <a:solidFill>
                            <a:srgbClr val="000000"/>
                          </a:solidFill>
                          <a:effectLst/>
                          <a:latin typeface="+mn-lt"/>
                          <a:ea typeface="+mn-ea"/>
                          <a:cs typeface="+mn-cs"/>
                        </a:rPr>
                        <a:t>10</a:t>
                      </a:r>
                      <a:r>
                        <a:rPr lang="en-NL" sz="1600" b="0" i="0" u="none" strike="noStrike" kern="1200" dirty="0">
                          <a:solidFill>
                            <a:srgbClr val="000000"/>
                          </a:solidFill>
                          <a:effectLst/>
                          <a:latin typeface="+mn-lt"/>
                          <a:ea typeface="+mn-ea"/>
                          <a:cs typeface="+mn-cs"/>
                        </a:rPr>
                        <a:t>%</a:t>
                      </a:r>
                    </a:p>
                  </a:txBody>
                  <a:tcPr marL="0" marR="0" marT="0" marB="0" anchor="b">
                    <a:lnL>
                      <a:noFill/>
                    </a:lnL>
                    <a:lnR>
                      <a:noFill/>
                    </a:lnR>
                    <a:lnT>
                      <a:noFill/>
                    </a:lnT>
                    <a:lnB>
                      <a:noFill/>
                    </a:lnB>
                  </a:tcPr>
                </a:tc>
                <a:tc>
                  <a:txBody>
                    <a:bodyPr/>
                    <a:lstStyle/>
                    <a:p>
                      <a:pPr marL="0" algn="r" defTabSz="914400" rtl="0" eaLnBrk="1" fontAlgn="b" latinLnBrk="0" hangingPunct="1"/>
                      <a:r>
                        <a:rPr lang="en-US" sz="1600" b="0" i="0" u="none" strike="noStrike" kern="1200" dirty="0">
                          <a:solidFill>
                            <a:srgbClr val="000000"/>
                          </a:solidFill>
                          <a:effectLst/>
                          <a:latin typeface="+mn-lt"/>
                          <a:ea typeface="+mn-ea"/>
                          <a:cs typeface="+mn-cs"/>
                        </a:rPr>
                        <a:t>10</a:t>
                      </a:r>
                      <a:r>
                        <a:rPr lang="en-NL" sz="1600" b="0" i="0" u="none" strike="noStrike" kern="1200" dirty="0">
                          <a:solidFill>
                            <a:srgbClr val="000000"/>
                          </a:solidFill>
                          <a:effectLst/>
                          <a:latin typeface="+mn-lt"/>
                          <a:ea typeface="+mn-ea"/>
                          <a:cs typeface="+mn-cs"/>
                        </a:rPr>
                        <a:t>%</a:t>
                      </a:r>
                    </a:p>
                  </a:txBody>
                  <a:tcPr marL="0" marR="0" marT="0" marB="0" anchor="b">
                    <a:lnL>
                      <a:noFill/>
                    </a:lnL>
                    <a:lnR>
                      <a:noFill/>
                    </a:lnR>
                    <a:lnT>
                      <a:noFill/>
                    </a:lnT>
                    <a:lnB>
                      <a:noFill/>
                    </a:lnB>
                  </a:tcPr>
                </a:tc>
                <a:tc>
                  <a:txBody>
                    <a:bodyPr/>
                    <a:lstStyle/>
                    <a:p>
                      <a:pPr marL="0" algn="r" defTabSz="914400" rtl="0" eaLnBrk="1" fontAlgn="b" latinLnBrk="0" hangingPunct="1"/>
                      <a:r>
                        <a:rPr lang="en-US" sz="1600" b="0" i="0" u="none" strike="noStrike" kern="1200" dirty="0">
                          <a:solidFill>
                            <a:srgbClr val="000000"/>
                          </a:solidFill>
                          <a:effectLst/>
                          <a:latin typeface="+mn-lt"/>
                          <a:ea typeface="+mn-ea"/>
                          <a:cs typeface="+mn-cs"/>
                        </a:rPr>
                        <a:t>10</a:t>
                      </a:r>
                      <a:r>
                        <a:rPr lang="en-NL" sz="1600" b="0" i="0" u="none" strike="noStrike" kern="1200" dirty="0">
                          <a:solidFill>
                            <a:srgbClr val="000000"/>
                          </a:solidFill>
                          <a:effectLst/>
                          <a:latin typeface="+mn-lt"/>
                          <a:ea typeface="+mn-ea"/>
                          <a:cs typeface="+mn-cs"/>
                        </a:rPr>
                        <a:t>%</a:t>
                      </a:r>
                    </a:p>
                  </a:txBody>
                  <a:tcPr marL="0" marR="0" marT="0" marB="0" anchor="b">
                    <a:lnL>
                      <a:noFill/>
                    </a:lnL>
                    <a:lnR>
                      <a:noFill/>
                    </a:lnR>
                    <a:lnT>
                      <a:noFill/>
                    </a:lnT>
                    <a:lnB>
                      <a:noFill/>
                    </a:lnB>
                  </a:tcPr>
                </a:tc>
                <a:tc>
                  <a:txBody>
                    <a:bodyPr/>
                    <a:lstStyle/>
                    <a:p>
                      <a:pPr marL="0" algn="r" defTabSz="914400" rtl="0" eaLnBrk="1" fontAlgn="b" latinLnBrk="0" hangingPunct="1"/>
                      <a:endParaRPr lang="en-US" sz="1600" b="0" i="0" u="none" strike="noStrike" kern="1200" dirty="0">
                        <a:solidFill>
                          <a:srgbClr val="000000"/>
                        </a:solidFill>
                        <a:effectLst/>
                        <a:latin typeface="+mn-lt"/>
                        <a:ea typeface="+mn-ea"/>
                        <a:cs typeface="+mn-cs"/>
                      </a:endParaRPr>
                    </a:p>
                  </a:txBody>
                  <a:tcPr marL="9525" marR="9525" marT="9525" marB="0" anchor="b">
                    <a:lnL>
                      <a:noFill/>
                    </a:lnL>
                    <a:lnR>
                      <a:noFill/>
                    </a:lnR>
                    <a:lnT>
                      <a:noFill/>
                    </a:lnT>
                    <a:lnB>
                      <a:noFill/>
                    </a:lnB>
                  </a:tcPr>
                </a:tc>
                <a:extLst>
                  <a:ext uri="{0D108BD9-81ED-4DB2-BD59-A6C34878D82A}">
                    <a16:rowId xmlns:a16="http://schemas.microsoft.com/office/drawing/2014/main" val="1025536514"/>
                  </a:ext>
                </a:extLst>
              </a:tr>
            </a:tbl>
          </a:graphicData>
        </a:graphic>
      </p:graphicFrame>
    </p:spTree>
    <p:extLst>
      <p:ext uri="{BB962C8B-B14F-4D97-AF65-F5344CB8AC3E}">
        <p14:creationId xmlns:p14="http://schemas.microsoft.com/office/powerpoint/2010/main" val="1806129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22</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Other asset classes</a:t>
            </a:r>
          </a:p>
        </p:txBody>
      </p:sp>
      <p:sp>
        <p:nvSpPr>
          <p:cNvPr id="5" name="TextBox 4"/>
          <p:cNvSpPr txBox="1"/>
          <p:nvPr/>
        </p:nvSpPr>
        <p:spPr>
          <a:xfrm>
            <a:off x="304800" y="838200"/>
            <a:ext cx="8630584" cy="5638800"/>
          </a:xfrm>
          <a:prstGeom prst="rect">
            <a:avLst/>
          </a:prstGeom>
          <a:noFill/>
        </p:spPr>
        <p:txBody>
          <a:bodyPr wrap="square" rtlCol="0">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Growing literature (</a:t>
            </a:r>
            <a:r>
              <a:rPr lang="en-US" dirty="0" err="1">
                <a:latin typeface="Arial" panose="020B0604020202020204" pitchFamily="34" charset="0"/>
                <a:cs typeface="Arial" panose="020B0604020202020204" pitchFamily="34" charset="0"/>
              </a:rPr>
              <a:t>Asness</a:t>
            </a:r>
            <a:r>
              <a:rPr lang="en-US" dirty="0">
                <a:latin typeface="Arial" panose="020B0604020202020204" pitchFamily="34" charset="0"/>
                <a:cs typeface="Arial" panose="020B0604020202020204" pitchFamily="34" charset="0"/>
              </a:rPr>
              <a:t>, Moskowitz, Pedersen (2011, 2013), </a:t>
            </a:r>
            <a:r>
              <a:rPr lang="en-US" dirty="0" err="1">
                <a:latin typeface="Arial" panose="020B0604020202020204" pitchFamily="34" charset="0"/>
                <a:cs typeface="Arial" panose="020B0604020202020204" pitchFamily="34" charset="0"/>
              </a:rPr>
              <a:t>Koijen</a:t>
            </a:r>
            <a:r>
              <a:rPr lang="en-US" dirty="0">
                <a:latin typeface="Arial" panose="020B0604020202020204" pitchFamily="34" charset="0"/>
                <a:cs typeface="Arial" panose="020B0604020202020204" pitchFamily="34" charset="0"/>
              </a:rPr>
              <a:t> et al (2017), Boons and Prado (2019), Baba-Yara, Boons, </a:t>
            </a:r>
            <a:r>
              <a:rPr lang="en-US" dirty="0" err="1">
                <a:latin typeface="Arial" panose="020B0604020202020204" pitchFamily="34" charset="0"/>
                <a:cs typeface="Arial" panose="020B0604020202020204" pitchFamily="34" charset="0"/>
              </a:rPr>
              <a:t>Tamoni</a:t>
            </a:r>
            <a:r>
              <a:rPr lang="en-US" dirty="0">
                <a:latin typeface="Arial" panose="020B0604020202020204" pitchFamily="34" charset="0"/>
                <a:cs typeface="Arial" panose="020B0604020202020204" pitchFamily="34" charset="0"/>
              </a:rPr>
              <a:t> (2021)) shows similar patterns in returns in other asset classes</a:t>
            </a:r>
          </a:p>
          <a:p>
            <a:pPr marL="742950" lvl="1"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E.g.: Value and momentum everywhere</a:t>
            </a:r>
          </a:p>
          <a:p>
            <a:pPr marL="1200150" lvl="2" indent="-285750">
              <a:buFont typeface="Arial" panose="020B0604020202020204" pitchFamily="34" charset="0"/>
              <a:buChar char="•"/>
            </a:pPr>
            <a:r>
              <a:rPr lang="en-US" dirty="0">
                <a:latin typeface="Arial" panose="020B0604020202020204" pitchFamily="34" charset="0"/>
                <a:cs typeface="Arial" panose="020B0604020202020204" pitchFamily="34" charset="0"/>
              </a:rPr>
              <a:t>Individual stocks across the globe</a:t>
            </a:r>
          </a:p>
          <a:p>
            <a:pPr marL="1200150" lvl="2" indent="-285750">
              <a:buFont typeface="Arial" panose="020B0604020202020204" pitchFamily="34" charset="0"/>
              <a:buChar char="•"/>
            </a:pPr>
            <a:r>
              <a:rPr lang="en-US" altLang="en-US" dirty="0">
                <a:latin typeface="Arial" panose="020B0604020202020204" pitchFamily="34" charset="0"/>
                <a:ea typeface="ヒラギノ角ゴ Pro W3" charset="-128"/>
                <a:cs typeface="Arial" panose="020B0604020202020204" pitchFamily="34" charset="0"/>
              </a:rPr>
              <a:t>Country indexes</a:t>
            </a:r>
          </a:p>
          <a:p>
            <a:pPr marL="1200150" lvl="2" indent="-285750">
              <a:buFont typeface="Arial" panose="020B0604020202020204" pitchFamily="34" charset="0"/>
              <a:buChar char="•"/>
            </a:pPr>
            <a:r>
              <a:rPr lang="en-US" altLang="en-US" dirty="0">
                <a:latin typeface="Arial" panose="020B0604020202020204" pitchFamily="34" charset="0"/>
                <a:ea typeface="ヒラギノ角ゴ Pro W3" charset="-128"/>
                <a:cs typeface="Arial" panose="020B0604020202020204" pitchFamily="34" charset="0"/>
              </a:rPr>
              <a:t>Commodity futures</a:t>
            </a:r>
          </a:p>
          <a:p>
            <a:pPr marL="1200150" lvl="2" indent="-285750">
              <a:buFont typeface="Arial" panose="020B0604020202020204" pitchFamily="34" charset="0"/>
              <a:buChar char="•"/>
            </a:pPr>
            <a:r>
              <a:rPr lang="en-US" altLang="en-US" dirty="0">
                <a:latin typeface="Arial" panose="020B0604020202020204" pitchFamily="34" charset="0"/>
                <a:ea typeface="ヒラギノ角ゴ Pro W3" charset="-128"/>
                <a:cs typeface="Arial" panose="020B0604020202020204" pitchFamily="34" charset="0"/>
              </a:rPr>
              <a:t>Currencies</a:t>
            </a:r>
          </a:p>
          <a:p>
            <a:pPr marL="1200150" lvl="2" indent="-285750">
              <a:buFont typeface="Arial" panose="020B0604020202020204" pitchFamily="34" charset="0"/>
              <a:buChar char="•"/>
            </a:pPr>
            <a:r>
              <a:rPr lang="en-US" altLang="en-US" dirty="0">
                <a:latin typeface="Arial" panose="020B0604020202020204" pitchFamily="34" charset="0"/>
                <a:ea typeface="ヒラギノ角ゴ Pro W3" charset="-128"/>
                <a:cs typeface="Arial" panose="020B0604020202020204" pitchFamily="34" charset="0"/>
              </a:rPr>
              <a:t>Government bonds</a:t>
            </a:r>
          </a:p>
          <a:p>
            <a:pPr marL="1200150" lvl="2" indent="-285750">
              <a:buFont typeface="Arial" panose="020B0604020202020204" pitchFamily="34" charset="0"/>
              <a:buChar char="•"/>
            </a:pPr>
            <a:r>
              <a:rPr lang="en-US" altLang="en-US" dirty="0">
                <a:latin typeface="Arial" panose="020B0604020202020204" pitchFamily="34" charset="0"/>
                <a:ea typeface="ヒラギノ角ゴ Pro W3" charset="-128"/>
                <a:cs typeface="Arial" panose="020B0604020202020204" pitchFamily="34" charset="0"/>
              </a:rPr>
              <a:t>Corporate bonds</a:t>
            </a:r>
          </a:p>
          <a:p>
            <a:pPr marL="285750" indent="-285750">
              <a:buFont typeface="Arial" panose="020B0604020202020204" pitchFamily="34" charset="0"/>
              <a:buChar char="•"/>
            </a:pPr>
            <a:endParaRPr lang="en-US" altLang="en-US" dirty="0">
              <a:latin typeface="Arial" panose="020B0604020202020204" pitchFamily="34" charset="0"/>
              <a:ea typeface="ヒラギノ角ゴ Pro W3" charset="-128"/>
              <a:cs typeface="Arial" panose="020B0604020202020204" pitchFamily="34" charset="0"/>
            </a:endParaRPr>
          </a:p>
          <a:p>
            <a:pPr marL="285750" indent="-285750">
              <a:buFont typeface="Arial" panose="020B0604020202020204" pitchFamily="34" charset="0"/>
              <a:buChar char="•"/>
            </a:pPr>
            <a:r>
              <a:rPr lang="en-US" altLang="en-US" dirty="0">
                <a:latin typeface="Arial" panose="020B0604020202020204" pitchFamily="34" charset="0"/>
                <a:ea typeface="ヒラギノ角ゴ Pro W3" charset="-128"/>
                <a:cs typeface="Arial" panose="020B0604020202020204" pitchFamily="34" charset="0"/>
              </a:rPr>
              <a:t>Consequently, we have seen the same trends in all asset classes:</a:t>
            </a:r>
          </a:p>
          <a:p>
            <a:pPr marL="914400" lvl="1" indent="-457200">
              <a:buFont typeface="+mj-lt"/>
              <a:buAutoNum type="arabicPeriod"/>
            </a:pPr>
            <a:endParaRPr lang="en-US" altLang="en-US" dirty="0">
              <a:latin typeface="Arial" panose="020B0604020202020204" pitchFamily="34" charset="0"/>
              <a:ea typeface="ヒラギノ角ゴ Pro W3" charset="-128"/>
              <a:cs typeface="Arial" panose="020B0604020202020204" pitchFamily="34" charset="0"/>
            </a:endParaRPr>
          </a:p>
          <a:p>
            <a:pPr marL="914400" lvl="1" indent="-457200">
              <a:buFont typeface="+mj-lt"/>
              <a:buAutoNum type="arabicPeriod"/>
            </a:pPr>
            <a:r>
              <a:rPr lang="en-US" altLang="en-US" dirty="0">
                <a:latin typeface="Arial" panose="020B0604020202020204" pitchFamily="34" charset="0"/>
                <a:ea typeface="ヒラギノ角ゴ Pro W3" charset="-128"/>
                <a:cs typeface="Arial" panose="020B0604020202020204" pitchFamily="34" charset="0"/>
              </a:rPr>
              <a:t>Factor investing: construct long-short factor strategies to capture few relevant return patterns</a:t>
            </a:r>
          </a:p>
          <a:p>
            <a:pPr marL="914400" lvl="1" indent="-457200">
              <a:buFont typeface="+mj-lt"/>
              <a:buAutoNum type="arabicPeriod"/>
            </a:pPr>
            <a:endParaRPr lang="en-US" altLang="en-US" dirty="0">
              <a:latin typeface="Arial" panose="020B0604020202020204" pitchFamily="34" charset="0"/>
              <a:ea typeface="ヒラギノ角ゴ Pro W3" charset="-128"/>
              <a:cs typeface="Arial" panose="020B0604020202020204" pitchFamily="34" charset="0"/>
            </a:endParaRPr>
          </a:p>
          <a:p>
            <a:pPr marL="914400" lvl="1" indent="-457200">
              <a:buFont typeface="+mj-lt"/>
              <a:buAutoNum type="arabicPeriod"/>
            </a:pPr>
            <a:r>
              <a:rPr lang="en-US" altLang="en-US" dirty="0">
                <a:latin typeface="Arial" panose="020B0604020202020204" pitchFamily="34" charset="0"/>
                <a:ea typeface="ヒラギノ角ゴ Pro W3" charset="-128"/>
                <a:cs typeface="Arial" panose="020B0604020202020204" pitchFamily="34" charset="0"/>
              </a:rPr>
              <a:t>Factor models: predict returns and evaluate performance using APT-type models that include a market portfolio and a few long-short factors</a:t>
            </a:r>
          </a:p>
          <a:p>
            <a:pPr lvl="2"/>
            <a:endParaRPr lang="en-US" altLang="en-US" dirty="0">
              <a:latin typeface="Arial" panose="020B0604020202020204" pitchFamily="34" charset="0"/>
              <a:ea typeface="ヒラギノ角ゴ Pro W3" charset="-128"/>
              <a:cs typeface="Arial" panose="020B0604020202020204" pitchFamily="34" charset="0"/>
            </a:endParaRPr>
          </a:p>
          <a:p>
            <a:pPr marL="285750" indent="-285750">
              <a:buFont typeface="Arial" panose="020B0604020202020204" pitchFamily="34" charset="0"/>
              <a:buChar char="•"/>
            </a:pPr>
            <a:endParaRPr lang="en-US" altLang="en-US" dirty="0">
              <a:latin typeface="Arial" panose="020B0604020202020204" pitchFamily="34" charset="0"/>
              <a:ea typeface="ヒラギノ角ゴ Pro W3" charset="-128"/>
              <a:cs typeface="Arial" panose="020B0604020202020204" pitchFamily="34" charset="0"/>
            </a:endParaRPr>
          </a:p>
          <a:p>
            <a:pPr marL="742950" lvl="1"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3"/>
            <a:endParaRPr lang="en-US" dirty="0">
              <a:latin typeface="Arial" panose="020B0604020202020204" pitchFamily="34" charset="0"/>
              <a:cs typeface="Arial" panose="020B0604020202020204" pitchFamily="34" charset="0"/>
            </a:endParaRPr>
          </a:p>
          <a:p>
            <a:pPr marL="800100" lvl="1" indent="-342900">
              <a:buClr>
                <a:schemeClr val="tx1"/>
              </a:buCl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03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2" end="1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23</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Interpreting the evidence on anomalies</a:t>
            </a:r>
          </a:p>
        </p:txBody>
      </p:sp>
      <p:sp>
        <p:nvSpPr>
          <p:cNvPr id="6" name="Rectangle 3"/>
          <p:cNvSpPr txBox="1">
            <a:spLocks noChangeArrowheads="1"/>
          </p:cNvSpPr>
          <p:nvPr/>
        </p:nvSpPr>
        <p:spPr>
          <a:xfrm>
            <a:off x="381000" y="859751"/>
            <a:ext cx="8229600" cy="5410200"/>
          </a:xfrm>
          <a:prstGeom prst="rect">
            <a:avLst/>
          </a:prstGeom>
        </p:spPr>
        <p:txBody>
          <a:bodyPr lIns="90488" tIns="44450" rIns="90488" bIns="44450"/>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23850" indent="-361950">
              <a:buFont typeface="+mj-lt"/>
              <a:buAutoNum type="arabicPeriod"/>
            </a:pPr>
            <a:r>
              <a:rPr lang="en-US" altLang="en-US" sz="1800" dirty="0">
                <a:latin typeface="Arial" panose="020B0604020202020204" pitchFamily="34" charset="0"/>
                <a:cs typeface="Arial" panose="020B0604020202020204" pitchFamily="34" charset="0"/>
              </a:rPr>
              <a:t>Some anomalies have disappeared on their own </a:t>
            </a:r>
          </a:p>
          <a:p>
            <a:pPr marL="323850" indent="-361950">
              <a:buFont typeface="+mj-lt"/>
              <a:buAutoNum type="arabicPeriod"/>
            </a:pPr>
            <a:endParaRPr lang="en-US" altLang="en-US" sz="1800" dirty="0">
              <a:latin typeface="Arial" panose="020B0604020202020204" pitchFamily="34" charset="0"/>
              <a:cs typeface="Arial" panose="020B0604020202020204" pitchFamily="34" charset="0"/>
            </a:endParaRPr>
          </a:p>
          <a:p>
            <a:pPr marL="323850" indent="-361950">
              <a:buFont typeface="+mj-lt"/>
              <a:buAutoNum type="arabicPeriod"/>
            </a:pPr>
            <a:r>
              <a:rPr lang="en-US" altLang="en-US" sz="1800" dirty="0">
                <a:latin typeface="Arial" panose="020B0604020202020204" pitchFamily="34" charset="0"/>
                <a:cs typeface="Arial" panose="020B0604020202020204" pitchFamily="34" charset="0"/>
              </a:rPr>
              <a:t>Some anomalies have persisted </a:t>
            </a:r>
          </a:p>
          <a:p>
            <a:pPr marL="723900" lvl="1" indent="-361950"/>
            <a:r>
              <a:rPr lang="en-US" altLang="en-US" sz="1800" dirty="0">
                <a:latin typeface="Arial" panose="020B0604020202020204" pitchFamily="34" charset="0"/>
                <a:cs typeface="Arial" panose="020B0604020202020204" pitchFamily="34" charset="0"/>
              </a:rPr>
              <a:t>A few of them have been “chosen” to be converted into factors</a:t>
            </a:r>
          </a:p>
          <a:p>
            <a:pPr marL="723900" lvl="1" indent="-361950"/>
            <a:r>
              <a:rPr lang="en-US" altLang="en-US" sz="1800" dirty="0">
                <a:latin typeface="Arial" panose="020B0604020202020204" pitchFamily="34" charset="0"/>
                <a:cs typeface="Arial" panose="020B0604020202020204" pitchFamily="34" charset="0"/>
              </a:rPr>
              <a:t>While it is a stretch to claim that the full premium captured by these factors is </a:t>
            </a:r>
            <a:r>
              <a:rPr lang="en-US" altLang="en-US" sz="1800" b="1" u="sng" dirty="0">
                <a:latin typeface="Arial" panose="020B0604020202020204" pitchFamily="34" charset="0"/>
                <a:cs typeface="Arial" panose="020B0604020202020204" pitchFamily="34" charset="0"/>
              </a:rPr>
              <a:t>risk</a:t>
            </a:r>
            <a:r>
              <a:rPr lang="en-US" altLang="en-US" sz="1800" dirty="0">
                <a:latin typeface="Arial" panose="020B0604020202020204" pitchFamily="34" charset="0"/>
                <a:cs typeface="Arial" panose="020B0604020202020204" pitchFamily="34" charset="0"/>
              </a:rPr>
              <a:t>, the factors do perform really well in asset pricing tests and capture many patterns that were previously deemed anomalies</a:t>
            </a:r>
          </a:p>
          <a:p>
            <a:pPr marL="1123950" lvl="2" indent="-361950"/>
            <a:r>
              <a:rPr lang="en-US" altLang="en-US" sz="1800" dirty="0">
                <a:latin typeface="Arial" panose="020B0604020202020204" pitchFamily="34" charset="0"/>
                <a:cs typeface="Arial" panose="020B0604020202020204" pitchFamily="34" charset="0"/>
              </a:rPr>
              <a:t>Most money managers do not outperform these factors</a:t>
            </a:r>
          </a:p>
          <a:p>
            <a:pPr marL="723900" lvl="1" indent="-361950"/>
            <a:r>
              <a:rPr lang="en-US" altLang="en-US" sz="1800" dirty="0">
                <a:latin typeface="Arial" panose="020B0604020202020204" pitchFamily="34" charset="0"/>
                <a:cs typeface="Arial" panose="020B0604020202020204" pitchFamily="34" charset="0"/>
              </a:rPr>
              <a:t>With current improved trading technology, investors should be able to profitably trade on some of these factors (</a:t>
            </a:r>
            <a:r>
              <a:rPr lang="en-US" altLang="en-US" sz="1800" dirty="0" err="1">
                <a:latin typeface="Arial" panose="020B0604020202020204" pitchFamily="34" charset="0"/>
                <a:cs typeface="Arial" panose="020B0604020202020204" pitchFamily="34" charset="0"/>
              </a:rPr>
              <a:t>Novy</a:t>
            </a:r>
            <a:r>
              <a:rPr lang="en-US" altLang="en-US" sz="1800" dirty="0">
                <a:latin typeface="Arial" panose="020B0604020202020204" pitchFamily="34" charset="0"/>
                <a:cs typeface="Arial" panose="020B0604020202020204" pitchFamily="34" charset="0"/>
              </a:rPr>
              <a:t>-Marx and </a:t>
            </a:r>
            <a:r>
              <a:rPr lang="en-US" altLang="en-US" sz="1800" dirty="0" err="1">
                <a:latin typeface="Arial" panose="020B0604020202020204" pitchFamily="34" charset="0"/>
                <a:cs typeface="Arial" panose="020B0604020202020204" pitchFamily="34" charset="0"/>
              </a:rPr>
              <a:t>Velikov</a:t>
            </a:r>
            <a:r>
              <a:rPr lang="en-US" altLang="en-US" sz="1800" dirty="0">
                <a:latin typeface="Arial" panose="020B0604020202020204" pitchFamily="34" charset="0"/>
                <a:cs typeface="Arial" panose="020B0604020202020204" pitchFamily="34" charset="0"/>
              </a:rPr>
              <a:t> (2016))</a:t>
            </a:r>
          </a:p>
          <a:p>
            <a:pPr marL="1123950" lvl="2" indent="-361950"/>
            <a:r>
              <a:rPr lang="en-US" altLang="en-US" sz="1800" b="1" dirty="0">
                <a:latin typeface="Arial" panose="020B0604020202020204" pitchFamily="34" charset="0"/>
                <a:cs typeface="Arial" panose="020B0604020202020204" pitchFamily="34" charset="0"/>
              </a:rPr>
              <a:t>Practitioner concern: what is the risk in factor crowding?</a:t>
            </a:r>
          </a:p>
          <a:p>
            <a:pPr marL="1123950" lvl="2" indent="-361950"/>
            <a:endParaRPr lang="en-US" altLang="en-US" sz="1800" dirty="0">
              <a:latin typeface="Arial" panose="020B0604020202020204" pitchFamily="34" charset="0"/>
              <a:cs typeface="Arial" panose="020B0604020202020204" pitchFamily="34" charset="0"/>
            </a:endParaRPr>
          </a:p>
          <a:p>
            <a:pPr marL="323850" indent="-361950">
              <a:buFont typeface="+mj-lt"/>
              <a:buAutoNum type="arabicPeriod"/>
            </a:pPr>
            <a:r>
              <a:rPr lang="en-US" altLang="en-US" sz="1800" dirty="0">
                <a:latin typeface="Arial" panose="020B0604020202020204" pitchFamily="34" charset="0"/>
                <a:cs typeface="Arial" panose="020B0604020202020204" pitchFamily="34" charset="0"/>
              </a:rPr>
              <a:t>Some anomalies have not been discovered yet</a:t>
            </a:r>
          </a:p>
          <a:p>
            <a:pPr marL="723900" lvl="1" indent="-361950"/>
            <a:r>
              <a:rPr lang="en-US" altLang="en-US" sz="1800" dirty="0">
                <a:latin typeface="Arial" panose="020B0604020202020204" pitchFamily="34" charset="0"/>
                <a:cs typeface="Arial" panose="020B0604020202020204" pitchFamily="34" charset="0"/>
              </a:rPr>
              <a:t>There are many (!) hedge funds out there and they are probably not all trading the same small set of factors</a:t>
            </a:r>
          </a:p>
          <a:p>
            <a:pPr marL="0" indent="0">
              <a:buNone/>
            </a:pPr>
            <a:endParaRPr lang="en-US" altLang="en-US" sz="1800" dirty="0">
              <a:latin typeface="Arial" panose="020B0604020202020204" pitchFamily="34" charset="0"/>
              <a:cs typeface="Arial" panose="020B0604020202020204" pitchFamily="34" charset="0"/>
            </a:endParaRPr>
          </a:p>
          <a:p>
            <a:pPr marL="0" indent="0">
              <a:buNone/>
            </a:pPr>
            <a:r>
              <a:rPr lang="en-US" altLang="en-US" sz="1800" b="1" dirty="0">
                <a:latin typeface="Arial" panose="020B0604020202020204" pitchFamily="34" charset="0"/>
                <a:cs typeface="Arial" panose="020B0604020202020204" pitchFamily="34" charset="0"/>
              </a:rPr>
              <a:t>Conclusion: The market is not fully efficient, but certainly quite efficient</a:t>
            </a:r>
          </a:p>
          <a:p>
            <a:pPr marL="723900" lvl="1" indent="-361950"/>
            <a:endParaRPr lang="en-US" altLang="en-US" sz="1800" dirty="0">
              <a:latin typeface="Arial" panose="020B0604020202020204" pitchFamily="34" charset="0"/>
              <a:cs typeface="Arial" panose="020B0604020202020204" pitchFamily="34" charset="0"/>
            </a:endParaRPr>
          </a:p>
          <a:p>
            <a:pPr marL="723900" lvl="1" indent="-361950"/>
            <a:endParaRPr lang="en-US" altLang="en-US" sz="1800" dirty="0">
              <a:latin typeface="Arial" panose="020B0604020202020204" pitchFamily="34" charset="0"/>
              <a:cs typeface="Arial" panose="020B0604020202020204" pitchFamily="34" charset="0"/>
            </a:endParaRPr>
          </a:p>
          <a:p>
            <a:pPr>
              <a:buFontTx/>
              <a:buNone/>
            </a:pPr>
            <a:endParaRPr lang="en-US" alt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5652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3</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The </a:t>
            </a:r>
            <a:r>
              <a:rPr lang="en-US" sz="2400" b="1" u="sng" dirty="0">
                <a:latin typeface="Arial" pitchFamily="34" charset="0"/>
                <a:cs typeface="Arial" pitchFamily="34" charset="0"/>
              </a:rPr>
              <a:t>E</a:t>
            </a:r>
            <a:r>
              <a:rPr lang="en-US" sz="2400" b="1" dirty="0">
                <a:latin typeface="Arial" pitchFamily="34" charset="0"/>
                <a:cs typeface="Arial" pitchFamily="34" charset="0"/>
              </a:rPr>
              <a:t>fficient </a:t>
            </a:r>
            <a:r>
              <a:rPr lang="en-US" sz="2400" b="1" u="sng" dirty="0">
                <a:latin typeface="Arial" pitchFamily="34" charset="0"/>
                <a:cs typeface="Arial" pitchFamily="34" charset="0"/>
              </a:rPr>
              <a:t>M</a:t>
            </a:r>
            <a:r>
              <a:rPr lang="en-US" sz="2400" b="1" dirty="0">
                <a:latin typeface="Arial" pitchFamily="34" charset="0"/>
                <a:cs typeface="Arial" pitchFamily="34" charset="0"/>
              </a:rPr>
              <a:t>arket </a:t>
            </a:r>
            <a:r>
              <a:rPr lang="en-US" sz="2400" b="1" u="sng" dirty="0">
                <a:latin typeface="Arial" pitchFamily="34" charset="0"/>
                <a:cs typeface="Arial" pitchFamily="34" charset="0"/>
              </a:rPr>
              <a:t>H</a:t>
            </a:r>
            <a:r>
              <a:rPr lang="en-US" sz="2400" b="1" dirty="0">
                <a:latin typeface="Arial" pitchFamily="34" charset="0"/>
                <a:cs typeface="Arial" pitchFamily="34" charset="0"/>
              </a:rPr>
              <a:t>ypothesis</a:t>
            </a:r>
          </a:p>
        </p:txBody>
      </p:sp>
      <p:sp>
        <p:nvSpPr>
          <p:cNvPr id="5" name="TextBox 4"/>
          <p:cNvSpPr txBox="1"/>
          <p:nvPr/>
        </p:nvSpPr>
        <p:spPr>
          <a:xfrm>
            <a:off x="304800" y="609600"/>
            <a:ext cx="8630584" cy="4495800"/>
          </a:xfrm>
          <a:prstGeom prst="rect">
            <a:avLst/>
          </a:prstGeom>
          <a:noFill/>
        </p:spPr>
        <p:txBody>
          <a:bodyPr wrap="square" rtlCol="0">
            <a:noAutofit/>
          </a:bodyPr>
          <a:lstStyle/>
          <a:p>
            <a:pPr marL="342900" indent="-342900">
              <a:buClr>
                <a:schemeClr val="tx1"/>
              </a:buClr>
              <a:buFont typeface="Arial" panose="020B0604020202020204" pitchFamily="34" charset="0"/>
              <a:buChar char="•"/>
            </a:pPr>
            <a:endParaRPr lang="en-US" sz="2000" dirty="0">
              <a:latin typeface="Arial" pitchFamily="34" charset="0"/>
              <a:cs typeface="Arial" pitchFamily="34" charset="0"/>
            </a:endParaRPr>
          </a:p>
          <a:p>
            <a:pPr marL="342900" indent="-342900">
              <a:buClr>
                <a:schemeClr val="tx1"/>
              </a:buClr>
              <a:buFont typeface="Arial" panose="020B0604020202020204" pitchFamily="34" charset="0"/>
              <a:buChar char="•"/>
            </a:pPr>
            <a:r>
              <a:rPr lang="en-US" sz="2000" dirty="0">
                <a:latin typeface="Arial" pitchFamily="34" charset="0"/>
                <a:cs typeface="Arial" pitchFamily="34" charset="0"/>
              </a:rPr>
              <a:t>The only way you can get higher returns is by taking on more risk</a:t>
            </a:r>
          </a:p>
          <a:p>
            <a:pPr>
              <a:buClr>
                <a:schemeClr val="tx1"/>
              </a:buClr>
            </a:pPr>
            <a:endParaRPr lang="en-US" sz="2000" dirty="0">
              <a:latin typeface="Arial" pitchFamily="34" charset="0"/>
              <a:cs typeface="Arial" pitchFamily="34" charset="0"/>
            </a:endParaRPr>
          </a:p>
          <a:p>
            <a:pPr marL="342900" indent="-342900">
              <a:buClr>
                <a:schemeClr val="tx1"/>
              </a:buClr>
              <a:buFont typeface="Arial" panose="020B0604020202020204" pitchFamily="34" charset="0"/>
              <a:buChar char="•"/>
            </a:pPr>
            <a:r>
              <a:rPr lang="en-US" sz="2000" dirty="0">
                <a:latin typeface="Arial" pitchFamily="34" charset="0"/>
                <a:cs typeface="Arial" pitchFamily="34" charset="0"/>
              </a:rPr>
              <a:t>There is no information out there that can be used to construct strategies that earn returns higher than what is justified by their risk</a:t>
            </a:r>
          </a:p>
          <a:p>
            <a:pPr>
              <a:buClr>
                <a:schemeClr val="tx1"/>
              </a:buClr>
            </a:pPr>
            <a:endParaRPr lang="en-US" sz="2000" dirty="0">
              <a:latin typeface="Arial" pitchFamily="34" charset="0"/>
              <a:cs typeface="Arial" pitchFamily="34" charset="0"/>
            </a:endParaRPr>
          </a:p>
          <a:p>
            <a:pPr marL="342900" indent="-342900">
              <a:buClr>
                <a:schemeClr val="tx1"/>
              </a:buClr>
              <a:buFont typeface="Arial" panose="020B0604020202020204" pitchFamily="34" charset="0"/>
              <a:buChar char="•"/>
            </a:pPr>
            <a:r>
              <a:rPr lang="en-US" sz="2000" dirty="0">
                <a:latin typeface="Arial" pitchFamily="34" charset="0"/>
                <a:cs typeface="Arial" pitchFamily="34" charset="0"/>
              </a:rPr>
              <a:t>When we say “prices are correct”, we are implicitly stating what “correct” is: we assume an asset pricing model to go from risk </a:t>
            </a:r>
            <a:r>
              <a:rPr lang="en-US" sz="2000" dirty="0">
                <a:latin typeface="Arial" pitchFamily="34" charset="0"/>
                <a:cs typeface="Arial" pitchFamily="34" charset="0"/>
                <a:sym typeface="Wingdings" panose="05000000000000000000" pitchFamily="2" charset="2"/>
              </a:rPr>
              <a:t></a:t>
            </a:r>
            <a:r>
              <a:rPr lang="en-US" sz="2000" dirty="0">
                <a:latin typeface="Arial" pitchFamily="34" charset="0"/>
                <a:cs typeface="Arial" pitchFamily="34" charset="0"/>
              </a:rPr>
              <a:t> discount rate</a:t>
            </a:r>
          </a:p>
          <a:p>
            <a:pPr marL="800100" lvl="1" indent="-342900">
              <a:buClr>
                <a:schemeClr val="tx1"/>
              </a:buClr>
              <a:buFont typeface="Wingdings" panose="05000000000000000000" pitchFamily="2" charset="2"/>
              <a:buChar char="Ø"/>
            </a:pPr>
            <a:r>
              <a:rPr lang="en-US" sz="2000" dirty="0">
                <a:latin typeface="Arial" pitchFamily="34" charset="0"/>
                <a:cs typeface="Arial" pitchFamily="34" charset="0"/>
              </a:rPr>
              <a:t>Joint hypothesis problem: suppose a stock provides an alpha relative to the CAPM</a:t>
            </a:r>
          </a:p>
          <a:p>
            <a:pPr marL="1257300" lvl="2" indent="-342900">
              <a:buClr>
                <a:schemeClr val="tx1"/>
              </a:buClr>
              <a:buFont typeface="Wingdings" panose="05000000000000000000" pitchFamily="2" charset="2"/>
              <a:buChar char="Ø"/>
            </a:pPr>
            <a:r>
              <a:rPr lang="en-US" sz="2000" dirty="0">
                <a:latin typeface="Arial" pitchFamily="34" charset="0"/>
                <a:cs typeface="Arial" pitchFamily="34" charset="0"/>
              </a:rPr>
              <a:t>Is the EMH wrong?</a:t>
            </a:r>
          </a:p>
          <a:p>
            <a:pPr marL="1257300" lvl="2" indent="-342900">
              <a:buClr>
                <a:schemeClr val="tx1"/>
              </a:buClr>
              <a:buFont typeface="Wingdings" panose="05000000000000000000" pitchFamily="2" charset="2"/>
              <a:buChar char="Ø"/>
            </a:pPr>
            <a:r>
              <a:rPr lang="en-US" sz="2000" dirty="0">
                <a:latin typeface="Arial" pitchFamily="34" charset="0"/>
                <a:cs typeface="Arial" pitchFamily="34" charset="0"/>
              </a:rPr>
              <a:t>Is the CAPM wrong?</a:t>
            </a:r>
          </a:p>
          <a:p>
            <a:pPr>
              <a:buClr>
                <a:schemeClr val="tx1"/>
              </a:buClr>
            </a:pPr>
            <a:endParaRPr lang="en-US" sz="2000" dirty="0">
              <a:latin typeface="Arial" pitchFamily="34" charset="0"/>
              <a:cs typeface="Arial" pitchFamily="34" charset="0"/>
            </a:endParaRPr>
          </a:p>
          <a:p>
            <a:pPr marL="800100" lvl="1" indent="-342900">
              <a:buClr>
                <a:schemeClr val="tx1"/>
              </a:buClr>
              <a:buFont typeface="Arial" panose="020B0604020202020204" pitchFamily="34" charset="0"/>
              <a:buChar char="•"/>
            </a:pPr>
            <a:endParaRPr lang="en-US" sz="2000" dirty="0">
              <a:latin typeface="Arial" pitchFamily="34" charset="0"/>
              <a:cs typeface="Arial" pitchFamily="34" charset="0"/>
            </a:endParaRPr>
          </a:p>
        </p:txBody>
      </p:sp>
    </p:spTree>
    <p:extLst>
      <p:ext uri="{BB962C8B-B14F-4D97-AF65-F5344CB8AC3E}">
        <p14:creationId xmlns:p14="http://schemas.microsoft.com/office/powerpoint/2010/main" val="327299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4</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Random Walks</a:t>
            </a:r>
          </a:p>
        </p:txBody>
      </p:sp>
      <mc:AlternateContent xmlns:mc="http://schemas.openxmlformats.org/markup-compatibility/2006" xmlns:a14="http://schemas.microsoft.com/office/drawing/2010/main">
        <mc:Choice Requires="a14">
          <p:sp>
            <p:nvSpPr>
              <p:cNvPr id="5" name="TextBox 4"/>
              <p:cNvSpPr txBox="1"/>
              <p:nvPr/>
            </p:nvSpPr>
            <p:spPr>
              <a:xfrm>
                <a:off x="304800" y="609600"/>
                <a:ext cx="8630584" cy="4495800"/>
              </a:xfrm>
              <a:prstGeom prst="rect">
                <a:avLst/>
              </a:prstGeom>
              <a:noFill/>
            </p:spPr>
            <p:txBody>
              <a:bodyPr wrap="square" rtlCol="0">
                <a:noAutofit/>
              </a:bodyPr>
              <a:lstStyle/>
              <a:p>
                <a:pPr>
                  <a:buClr>
                    <a:schemeClr val="tx1"/>
                  </a:buClr>
                </a:pPr>
                <a:endParaRPr lang="en-US" dirty="0">
                  <a:latin typeface="Arial" pitchFamily="34" charset="0"/>
                  <a:cs typeface="Arial" pitchFamily="34" charset="0"/>
                </a:endParaRPr>
              </a:p>
              <a:p>
                <a:pPr marL="342900" indent="-342900">
                  <a:buClr>
                    <a:schemeClr val="tx1"/>
                  </a:buClr>
                  <a:buFont typeface="Arial" panose="020B0604020202020204" pitchFamily="34" charset="0"/>
                  <a:buChar char="•"/>
                </a:pPr>
                <a:r>
                  <a:rPr lang="en-US" dirty="0">
                    <a:latin typeface="Arial" pitchFamily="34" charset="0"/>
                    <a:cs typeface="Arial" pitchFamily="34" charset="0"/>
                  </a:rPr>
                  <a:t>Initially, EMH synonymous with idea that </a:t>
                </a:r>
                <a:r>
                  <a:rPr lang="en-US" dirty="0">
                    <a:latin typeface="Arial" pitchFamily="34" charset="0"/>
                    <a:cs typeface="Arial" pitchFamily="34" charset="0"/>
                    <a:sym typeface="Wingdings" panose="05000000000000000000" pitchFamily="2" charset="2"/>
                  </a:rPr>
                  <a:t>prices follow a random walk: </a:t>
                </a:r>
                <a:r>
                  <a:rPr lang="en-US" dirty="0">
                    <a:latin typeface="Arial" pitchFamily="34" charset="0"/>
                    <a:cs typeface="Arial" pitchFamily="34" charset="0"/>
                  </a:rPr>
                  <a:t>the best forecast of future price is today’s price.</a:t>
                </a:r>
              </a:p>
              <a:p>
                <a:pPr marL="342900" indent="-342900">
                  <a:buClr>
                    <a:schemeClr val="tx1"/>
                  </a:buClr>
                  <a:buFont typeface="Arial" panose="020B0604020202020204" pitchFamily="34" charset="0"/>
                  <a:buChar char="•"/>
                </a:pPr>
                <a:r>
                  <a:rPr lang="en-US" dirty="0">
                    <a:latin typeface="Arial" pitchFamily="34" charset="0"/>
                    <a:cs typeface="Arial" pitchFamily="34" charset="0"/>
                  </a:rPr>
                  <a:t>Why? </a:t>
                </a:r>
              </a:p>
              <a:p>
                <a:pPr marL="800100" lvl="1" indent="-342900">
                  <a:buClr>
                    <a:schemeClr val="tx1"/>
                  </a:buClr>
                  <a:buFont typeface="Arial" panose="020B0604020202020204" pitchFamily="34" charset="0"/>
                  <a:buChar char="•"/>
                </a:pPr>
                <a:r>
                  <a:rPr lang="en-US" dirty="0">
                    <a:latin typeface="Arial" pitchFamily="34" charset="0"/>
                    <a:cs typeface="Arial" pitchFamily="34" charset="0"/>
                  </a:rPr>
                  <a:t>If we all thought that the price of an asset was going up significantly in the future </a:t>
                </a:r>
                <a:r>
                  <a:rPr lang="en-US" dirty="0">
                    <a:latin typeface="Arial" pitchFamily="34" charset="0"/>
                    <a:cs typeface="Arial" pitchFamily="34" charset="0"/>
                    <a:sym typeface="Wingdings" panose="05000000000000000000" pitchFamily="2" charset="2"/>
                  </a:rPr>
                  <a:t></a:t>
                </a:r>
                <a:r>
                  <a:rPr lang="en-US" dirty="0">
                    <a:latin typeface="Arial" pitchFamily="34" charset="0"/>
                    <a:cs typeface="Arial" pitchFamily="34" charset="0"/>
                  </a:rPr>
                  <a:t> we would start buying today </a:t>
                </a:r>
                <a:r>
                  <a:rPr lang="en-US" dirty="0">
                    <a:latin typeface="Arial" pitchFamily="34" charset="0"/>
                    <a:cs typeface="Arial" pitchFamily="34" charset="0"/>
                    <a:sym typeface="Wingdings" panose="05000000000000000000" pitchFamily="2" charset="2"/>
                  </a:rPr>
                  <a:t> price would go up immediately!</a:t>
                </a:r>
              </a:p>
              <a:p>
                <a:pPr marL="800100" lvl="1" indent="-342900">
                  <a:buClr>
                    <a:schemeClr val="tx1"/>
                  </a:buClr>
                  <a:buFont typeface="Arial" panose="020B0604020202020204" pitchFamily="34" charset="0"/>
                  <a:buChar char="•"/>
                </a:pPr>
                <a:r>
                  <a:rPr lang="en-US" dirty="0">
                    <a:latin typeface="Arial" pitchFamily="34" charset="0"/>
                    <a:cs typeface="Arial" pitchFamily="34" charset="0"/>
                    <a:sym typeface="Wingdings" panose="05000000000000000000" pitchFamily="2" charset="2"/>
                  </a:rPr>
                  <a:t>Thus, over short time frames returns should look random.</a:t>
                </a:r>
              </a:p>
              <a:p>
                <a:pPr marL="342900" indent="-342900">
                  <a:buClr>
                    <a:schemeClr val="tx1"/>
                  </a:buClr>
                  <a:buFont typeface="Arial" panose="020B0604020202020204" pitchFamily="34" charset="0"/>
                  <a:buChar char="•"/>
                </a:pPr>
                <a:endParaRPr lang="en-US" dirty="0">
                  <a:latin typeface="Arial" pitchFamily="34" charset="0"/>
                  <a:cs typeface="Arial" pitchFamily="34" charset="0"/>
                  <a:sym typeface="Wingdings" panose="05000000000000000000" pitchFamily="2" charset="2"/>
                </a:endParaRPr>
              </a:p>
              <a:p>
                <a:pPr marL="342900" indent="-342900">
                  <a:buClr>
                    <a:schemeClr val="tx1"/>
                  </a:buClr>
                  <a:buFont typeface="Arial" panose="020B0604020202020204" pitchFamily="34" charset="0"/>
                  <a:buChar char="•"/>
                </a:pPr>
                <a:r>
                  <a:rPr lang="en-US" dirty="0">
                    <a:latin typeface="Arial" pitchFamily="34" charset="0"/>
                    <a:cs typeface="Arial" pitchFamily="34" charset="0"/>
                    <a:sym typeface="Wingdings" panose="05000000000000000000" pitchFamily="2" charset="2"/>
                  </a:rPr>
                  <a:t>However </a:t>
                </a:r>
              </a:p>
              <a:p>
                <a:pPr marL="914400" lvl="1" indent="-457200">
                  <a:buClr>
                    <a:schemeClr val="tx1"/>
                  </a:buClr>
                  <a:buFont typeface="+mj-lt"/>
                  <a:buAutoNum type="arabicPeriod"/>
                </a:pPr>
                <a:r>
                  <a:rPr lang="en-US" dirty="0">
                    <a:latin typeface="Arial" pitchFamily="34" charset="0"/>
                    <a:cs typeface="Arial" pitchFamily="34" charset="0"/>
                    <a:sym typeface="Wingdings" panose="05000000000000000000" pitchFamily="2" charset="2"/>
                  </a:rPr>
                  <a:t>Some drift may exist: Consider an asset that is expected to pay a single 1$ dividend in 10 years. </a:t>
                </a:r>
              </a:p>
              <a:p>
                <a:pPr marL="1371600" lvl="2" indent="-457200">
                  <a:buClr>
                    <a:schemeClr val="tx1"/>
                  </a:buClr>
                  <a:buFont typeface="Arial" panose="020B0604020202020204" pitchFamily="34" charset="0"/>
                  <a:buChar char="•"/>
                </a:pPr>
                <a:r>
                  <a:rPr lang="en-US" dirty="0">
                    <a:latin typeface="Arial" pitchFamily="34" charset="0"/>
                    <a:cs typeface="Arial" pitchFamily="34" charset="0"/>
                    <a:sym typeface="Wingdings" panose="05000000000000000000" pitchFamily="2" charset="2"/>
                  </a:rPr>
                  <a:t> </a:t>
                </a:r>
                <a14:m>
                  <m:oMath xmlns:m="http://schemas.openxmlformats.org/officeDocument/2006/math">
                    <m:r>
                      <m:rPr>
                        <m:sty m:val="p"/>
                      </m:rPr>
                      <a:rPr lang="en-US" b="0" i="0" dirty="0" smtClean="0">
                        <a:latin typeface="Cambria Math" panose="02040503050406030204" pitchFamily="18" charset="0"/>
                        <a:cs typeface="Arial" pitchFamily="34" charset="0"/>
                        <a:sym typeface="Wingdings" panose="05000000000000000000" pitchFamily="2" charset="2"/>
                      </a:rPr>
                      <m:t>P</m:t>
                    </m:r>
                    <m:r>
                      <a:rPr lang="en-US" b="0" i="0" dirty="0" smtClean="0">
                        <a:latin typeface="Cambria Math" panose="02040503050406030204" pitchFamily="18" charset="0"/>
                        <a:cs typeface="Arial" pitchFamily="34" charset="0"/>
                        <a:sym typeface="Wingdings" panose="05000000000000000000" pitchFamily="2" charset="2"/>
                      </a:rPr>
                      <m:t>=</m:t>
                    </m:r>
                    <m:f>
                      <m:fPr>
                        <m:ctrlPr>
                          <a:rPr lang="en-US" i="1" dirty="0" smtClean="0">
                            <a:latin typeface="Cambria Math" panose="02040503050406030204" pitchFamily="18" charset="0"/>
                            <a:cs typeface="Arial" pitchFamily="34" charset="0"/>
                            <a:sym typeface="Wingdings" panose="05000000000000000000" pitchFamily="2" charset="2"/>
                          </a:rPr>
                        </m:ctrlPr>
                      </m:fPr>
                      <m:num>
                        <m:r>
                          <a:rPr lang="en-US" b="0" i="1" dirty="0" smtClean="0">
                            <a:latin typeface="Cambria Math" panose="02040503050406030204" pitchFamily="18" charset="0"/>
                            <a:cs typeface="Arial" pitchFamily="34" charset="0"/>
                            <a:sym typeface="Wingdings" panose="05000000000000000000" pitchFamily="2" charset="2"/>
                          </a:rPr>
                          <m:t>1</m:t>
                        </m:r>
                      </m:num>
                      <m:den>
                        <m:sSup>
                          <m:sSupPr>
                            <m:ctrlPr>
                              <a:rPr lang="en-US" i="1" dirty="0" smtClean="0">
                                <a:latin typeface="Cambria Math" panose="02040503050406030204" pitchFamily="18" charset="0"/>
                                <a:cs typeface="Arial" pitchFamily="34" charset="0"/>
                                <a:sym typeface="Wingdings" panose="05000000000000000000" pitchFamily="2" charset="2"/>
                              </a:rPr>
                            </m:ctrlPr>
                          </m:sSupPr>
                          <m:e>
                            <m:r>
                              <a:rPr lang="en-US" i="1" dirty="0">
                                <a:latin typeface="Cambria Math" panose="02040503050406030204" pitchFamily="18" charset="0"/>
                                <a:cs typeface="Arial" pitchFamily="34" charset="0"/>
                                <a:sym typeface="Wingdings" panose="05000000000000000000" pitchFamily="2" charset="2"/>
                              </a:rPr>
                              <m:t>(1+</m:t>
                            </m:r>
                            <m:r>
                              <a:rPr lang="en-US" b="0" i="1" dirty="0" smtClean="0">
                                <a:latin typeface="Cambria Math" panose="02040503050406030204" pitchFamily="18" charset="0"/>
                                <a:cs typeface="Arial" pitchFamily="34" charset="0"/>
                                <a:sym typeface="Wingdings" panose="05000000000000000000" pitchFamily="2" charset="2"/>
                              </a:rPr>
                              <m:t>𝑘</m:t>
                            </m:r>
                            <m:r>
                              <a:rPr lang="en-US" i="1" dirty="0">
                                <a:latin typeface="Cambria Math" panose="02040503050406030204" pitchFamily="18" charset="0"/>
                                <a:cs typeface="Arial" pitchFamily="34" charset="0"/>
                                <a:sym typeface="Wingdings" panose="05000000000000000000" pitchFamily="2" charset="2"/>
                              </a:rPr>
                              <m:t>)</m:t>
                            </m:r>
                          </m:e>
                          <m:sup>
                            <m:r>
                              <a:rPr lang="en-US" b="0" i="1" dirty="0" smtClean="0">
                                <a:latin typeface="Cambria Math" panose="02040503050406030204" pitchFamily="18" charset="0"/>
                                <a:cs typeface="Arial" pitchFamily="34" charset="0"/>
                                <a:sym typeface="Wingdings" panose="05000000000000000000" pitchFamily="2" charset="2"/>
                              </a:rPr>
                              <m:t>10</m:t>
                            </m:r>
                          </m:sup>
                        </m:sSup>
                      </m:den>
                    </m:f>
                    <m:r>
                      <a:rPr lang="en-US" b="0" i="1" dirty="0" smtClean="0">
                        <a:latin typeface="Cambria Math" panose="02040503050406030204" pitchFamily="18" charset="0"/>
                        <a:cs typeface="Arial" pitchFamily="34" charset="0"/>
                        <a:sym typeface="Wingdings" panose="05000000000000000000" pitchFamily="2" charset="2"/>
                      </a:rPr>
                      <m:t>;</m:t>
                    </m:r>
                    <m:r>
                      <a:rPr lang="en-US" b="0" i="1" dirty="0" smtClean="0">
                        <a:latin typeface="Cambria Math" panose="02040503050406030204" pitchFamily="18" charset="0"/>
                        <a:cs typeface="Arial" pitchFamily="34" charset="0"/>
                        <a:sym typeface="Wingdings" panose="05000000000000000000" pitchFamily="2" charset="2"/>
                      </a:rPr>
                      <m:t>𝐸</m:t>
                    </m:r>
                    <m:d>
                      <m:dPr>
                        <m:ctrlPr>
                          <a:rPr lang="en-US" b="0" i="1" dirty="0" smtClean="0">
                            <a:latin typeface="Cambria Math" panose="02040503050406030204" pitchFamily="18" charset="0"/>
                            <a:cs typeface="Arial" pitchFamily="34" charset="0"/>
                            <a:sym typeface="Wingdings" panose="05000000000000000000" pitchFamily="2" charset="2"/>
                          </a:rPr>
                        </m:ctrlPr>
                      </m:dPr>
                      <m:e>
                        <m:r>
                          <a:rPr lang="en-US" b="0" i="1" dirty="0" smtClean="0">
                            <a:latin typeface="Cambria Math" panose="02040503050406030204" pitchFamily="18" charset="0"/>
                            <a:cs typeface="Arial" pitchFamily="34" charset="0"/>
                            <a:sym typeface="Wingdings" panose="05000000000000000000" pitchFamily="2" charset="2"/>
                          </a:rPr>
                          <m:t>𝑟</m:t>
                        </m:r>
                      </m:e>
                    </m:d>
                    <m:r>
                      <a:rPr lang="en-US" b="0" i="1" dirty="0" smtClean="0">
                        <a:latin typeface="Cambria Math" panose="02040503050406030204" pitchFamily="18" charset="0"/>
                        <a:cs typeface="Arial" pitchFamily="34" charset="0"/>
                        <a:sym typeface="Wingdings" panose="05000000000000000000" pitchFamily="2" charset="2"/>
                      </a:rPr>
                      <m:t>=</m:t>
                    </m:r>
                    <m:r>
                      <a:rPr lang="en-US" b="0" i="1" dirty="0" smtClean="0">
                        <a:latin typeface="Cambria Math" panose="02040503050406030204" pitchFamily="18" charset="0"/>
                        <a:cs typeface="Arial" pitchFamily="34" charset="0"/>
                        <a:sym typeface="Wingdings" panose="05000000000000000000" pitchFamily="2" charset="2"/>
                      </a:rPr>
                      <m:t>𝑘</m:t>
                    </m:r>
                  </m:oMath>
                </a14:m>
                <a:r>
                  <a:rPr lang="en-US" dirty="0">
                    <a:latin typeface="Arial" pitchFamily="34" charset="0"/>
                    <a:cs typeface="Arial" pitchFamily="34" charset="0"/>
                    <a:sym typeface="Wingdings" panose="05000000000000000000" pitchFamily="2" charset="2"/>
                  </a:rPr>
                  <a:t>, a constant </a:t>
                </a:r>
              </a:p>
              <a:p>
                <a:pPr marL="914400" lvl="1" indent="-457200">
                  <a:buClr>
                    <a:schemeClr val="tx1"/>
                  </a:buClr>
                  <a:buFont typeface="+mj-lt"/>
                  <a:buAutoNum type="arabicPeriod"/>
                </a:pPr>
                <a:r>
                  <a:rPr lang="en-US" dirty="0">
                    <a:latin typeface="Arial" pitchFamily="34" charset="0"/>
                    <a:cs typeface="Arial" pitchFamily="34" charset="0"/>
                    <a:sym typeface="Wingdings" panose="05000000000000000000" pitchFamily="2" charset="2"/>
                  </a:rPr>
                  <a:t>Only strictly true if the discount rate does not change over time, e.g., dividend yield predictability</a:t>
                </a:r>
              </a:p>
              <a:p>
                <a:pPr marL="1371600" lvl="2" indent="-457200">
                  <a:buClr>
                    <a:schemeClr val="tx1"/>
                  </a:buClr>
                  <a:buFont typeface="Arial" panose="020B0604020202020204" pitchFamily="34" charset="0"/>
                  <a:buChar char="•"/>
                </a:pPr>
                <a:r>
                  <a:rPr lang="en-US" dirty="0">
                    <a:latin typeface="Arial" pitchFamily="34" charset="0"/>
                    <a:cs typeface="Arial" pitchFamily="34" charset="0"/>
                    <a:sym typeface="Wingdings" panose="05000000000000000000" pitchFamily="2" charset="2"/>
                  </a:rPr>
                  <a:t>If a stock’s discount rate </a:t>
                </a:r>
                <a:r>
                  <a:rPr lang="en-US" dirty="0">
                    <a:latin typeface="Arial" pitchFamily="34" charset="0"/>
                    <a:cs typeface="Arial" pitchFamily="34" charset="0"/>
                  </a:rPr>
                  <a:t>k↓, today D</a:t>
                </a:r>
                <a:r>
                  <a:rPr lang="en-US" dirty="0">
                    <a:latin typeface="Arial" pitchFamily="34" charset="0"/>
                    <a:cs typeface="Arial" pitchFamily="34" charset="0"/>
                    <a:sym typeface="Wingdings" panose="05000000000000000000" pitchFamily="2" charset="2"/>
                  </a:rPr>
                  <a:t>/P</a:t>
                </a:r>
                <a:r>
                  <a:rPr lang="en-US" dirty="0">
                    <a:latin typeface="Arial" pitchFamily="34" charset="0"/>
                    <a:cs typeface="Arial" pitchFamily="34" charset="0"/>
                  </a:rPr>
                  <a:t>↓ and this contains information that</a:t>
                </a:r>
                <a14:m>
                  <m:oMath xmlns:m="http://schemas.openxmlformats.org/officeDocument/2006/math">
                    <m:r>
                      <a:rPr lang="en-GB" b="0" i="0" dirty="0" smtClean="0">
                        <a:latin typeface="Cambria Math" panose="02040503050406030204" pitchFamily="18" charset="0"/>
                        <a:cs typeface="Arial" pitchFamily="34" charset="0"/>
                        <a:sym typeface="Wingdings" panose="05000000000000000000" pitchFamily="2" charset="2"/>
                      </a:rPr>
                      <m:t> </m:t>
                    </m:r>
                    <m:r>
                      <a:rPr lang="en-US" i="1" dirty="0">
                        <a:latin typeface="Cambria Math" panose="02040503050406030204" pitchFamily="18" charset="0"/>
                        <a:cs typeface="Arial" pitchFamily="34" charset="0"/>
                        <a:sym typeface="Wingdings" panose="05000000000000000000" pitchFamily="2" charset="2"/>
                      </a:rPr>
                      <m:t>𝐸</m:t>
                    </m:r>
                    <m:d>
                      <m:dPr>
                        <m:ctrlPr>
                          <a:rPr lang="en-US" i="1" dirty="0">
                            <a:latin typeface="Cambria Math" panose="02040503050406030204" pitchFamily="18" charset="0"/>
                            <a:cs typeface="Arial" pitchFamily="34" charset="0"/>
                            <a:sym typeface="Wingdings" panose="05000000000000000000" pitchFamily="2" charset="2"/>
                          </a:rPr>
                        </m:ctrlPr>
                      </m:dPr>
                      <m:e>
                        <m:r>
                          <a:rPr lang="en-US" i="1" dirty="0">
                            <a:latin typeface="Cambria Math" panose="02040503050406030204" pitchFamily="18" charset="0"/>
                            <a:cs typeface="Arial" pitchFamily="34" charset="0"/>
                            <a:sym typeface="Wingdings" panose="05000000000000000000" pitchFamily="2" charset="2"/>
                          </a:rPr>
                          <m:t>𝑟</m:t>
                        </m:r>
                      </m:e>
                    </m:d>
                  </m:oMath>
                </a14:m>
                <a:r>
                  <a:rPr lang="en-US" dirty="0">
                    <a:latin typeface="Arial" pitchFamily="34" charset="0"/>
                    <a:cs typeface="Arial" pitchFamily="34" charset="0"/>
                    <a:sym typeface="Wingdings" panose="05000000000000000000" pitchFamily="2" charset="2"/>
                  </a:rPr>
                  <a:t> is lower in the future</a:t>
                </a:r>
              </a:p>
              <a:p>
                <a:pPr>
                  <a:buClr>
                    <a:schemeClr val="tx1"/>
                  </a:buClr>
                </a:pPr>
                <a:endParaRPr lang="en-US" dirty="0">
                  <a:latin typeface="Arial" pitchFamily="34" charset="0"/>
                  <a:cs typeface="Arial" pitchFamily="34" charset="0"/>
                  <a:sym typeface="Wingdings" panose="05000000000000000000" pitchFamily="2" charset="2"/>
                </a:endParaRPr>
              </a:p>
              <a:p>
                <a:pPr>
                  <a:buClr>
                    <a:schemeClr val="tx1"/>
                  </a:buClr>
                </a:pPr>
                <a:r>
                  <a:rPr lang="en-US" dirty="0">
                    <a:latin typeface="Arial" pitchFamily="34" charset="0"/>
                    <a:cs typeface="Arial" pitchFamily="34" charset="0"/>
                    <a:sym typeface="Wingdings" panose="05000000000000000000" pitchFamily="2" charset="2"/>
                  </a:rPr>
                  <a:t>Given plentiful evidence for time-varying risk premia, EMH now synonymous with idea that prices follow a random walk with (potentially time-varying) drift.</a:t>
                </a:r>
              </a:p>
              <a:p>
                <a:pPr marL="342900" indent="-342900">
                  <a:buClr>
                    <a:schemeClr val="tx1"/>
                  </a:buClr>
                  <a:buFont typeface="Arial" panose="020B0604020202020204" pitchFamily="34" charset="0"/>
                  <a:buChar char="•"/>
                </a:pPr>
                <a:endParaRPr lang="en-US" dirty="0">
                  <a:latin typeface="Arial" pitchFamily="34" charset="0"/>
                  <a:cs typeface="Arial" pitchFamily="34"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04800" y="609600"/>
                <a:ext cx="8630584" cy="4495800"/>
              </a:xfrm>
              <a:prstGeom prst="rect">
                <a:avLst/>
              </a:prstGeom>
              <a:blipFill>
                <a:blip r:embed="rId2"/>
                <a:stretch>
                  <a:fillRect l="-565" b="-23442"/>
                </a:stretch>
              </a:blipFill>
            </p:spPr>
            <p:txBody>
              <a:bodyPr/>
              <a:lstStyle/>
              <a:p>
                <a:r>
                  <a:rPr lang="en-GB">
                    <a:noFill/>
                  </a:rPr>
                  <a:t> </a:t>
                </a:r>
              </a:p>
            </p:txBody>
          </p:sp>
        </mc:Fallback>
      </mc:AlternateContent>
    </p:spTree>
    <p:extLst>
      <p:ext uri="{BB962C8B-B14F-4D97-AF65-F5344CB8AC3E}">
        <p14:creationId xmlns:p14="http://schemas.microsoft.com/office/powerpoint/2010/main" val="3960032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5</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Efficient </a:t>
            </a:r>
            <a:r>
              <a:rPr lang="en-US" sz="2400" b="1" dirty="0" err="1">
                <a:latin typeface="Arial" pitchFamily="34" charset="0"/>
                <a:cs typeface="Arial" pitchFamily="34" charset="0"/>
              </a:rPr>
              <a:t>wrt</a:t>
            </a:r>
            <a:r>
              <a:rPr lang="en-US" sz="2400" b="1" dirty="0">
                <a:latin typeface="Arial" pitchFamily="34" charset="0"/>
                <a:cs typeface="Arial" pitchFamily="34" charset="0"/>
              </a:rPr>
              <a:t> which information set?</a:t>
            </a:r>
          </a:p>
        </p:txBody>
      </p:sp>
      <p:grpSp>
        <p:nvGrpSpPr>
          <p:cNvPr id="13" name="Group 12"/>
          <p:cNvGrpSpPr/>
          <p:nvPr/>
        </p:nvGrpSpPr>
        <p:grpSpPr>
          <a:xfrm>
            <a:off x="1143000" y="2451402"/>
            <a:ext cx="6934200" cy="3021925"/>
            <a:chOff x="609600" y="1371600"/>
            <a:chExt cx="6934200" cy="3021925"/>
          </a:xfrm>
        </p:grpSpPr>
        <p:sp>
          <p:nvSpPr>
            <p:cNvPr id="4" name="TextBox 3"/>
            <p:cNvSpPr txBox="1"/>
            <p:nvPr/>
          </p:nvSpPr>
          <p:spPr>
            <a:xfrm>
              <a:off x="609600" y="1371600"/>
              <a:ext cx="2667000" cy="400110"/>
            </a:xfrm>
            <a:prstGeom prst="rect">
              <a:avLst/>
            </a:prstGeom>
            <a:solidFill>
              <a:schemeClr val="bg1">
                <a:lumMod val="85000"/>
              </a:schemeClr>
            </a:solidFill>
          </p:spPr>
          <p:txBody>
            <a:bodyPr wrap="square" rtlCol="0">
              <a:spAutoFit/>
            </a:bodyPr>
            <a:lstStyle/>
            <a:p>
              <a:pPr algn="ctr"/>
              <a:r>
                <a:rPr lang="en-US" sz="2000" b="1" dirty="0">
                  <a:latin typeface="Arial" pitchFamily="34" charset="0"/>
                  <a:cs typeface="Arial" pitchFamily="34" charset="0"/>
                </a:rPr>
                <a:t>Type of information</a:t>
              </a:r>
            </a:p>
          </p:txBody>
        </p:sp>
        <p:sp>
          <p:nvSpPr>
            <p:cNvPr id="6" name="TextBox 5"/>
            <p:cNvSpPr txBox="1"/>
            <p:nvPr/>
          </p:nvSpPr>
          <p:spPr>
            <a:xfrm>
              <a:off x="4876800" y="1371600"/>
              <a:ext cx="2667000" cy="400110"/>
            </a:xfrm>
            <a:prstGeom prst="rect">
              <a:avLst/>
            </a:prstGeom>
            <a:solidFill>
              <a:schemeClr val="bg1">
                <a:lumMod val="85000"/>
              </a:schemeClr>
            </a:solidFill>
          </p:spPr>
          <p:txBody>
            <a:bodyPr wrap="square" rtlCol="0">
              <a:spAutoFit/>
            </a:bodyPr>
            <a:lstStyle/>
            <a:p>
              <a:pPr algn="ctr"/>
              <a:r>
                <a:rPr lang="en-US" sz="2000" b="1" dirty="0">
                  <a:latin typeface="Arial" pitchFamily="34" charset="0"/>
                  <a:cs typeface="Arial" pitchFamily="34" charset="0"/>
                </a:rPr>
                <a:t>Form of efficiency</a:t>
              </a:r>
            </a:p>
          </p:txBody>
        </p:sp>
        <p:sp>
          <p:nvSpPr>
            <p:cNvPr id="7" name="TextBox 6"/>
            <p:cNvSpPr txBox="1"/>
            <p:nvPr/>
          </p:nvSpPr>
          <p:spPr>
            <a:xfrm>
              <a:off x="838200" y="2362200"/>
              <a:ext cx="2362200" cy="2031325"/>
            </a:xfrm>
            <a:prstGeom prst="rect">
              <a:avLst/>
            </a:prstGeom>
            <a:noFill/>
          </p:spPr>
          <p:txBody>
            <a:bodyPr wrap="square" rtlCol="0">
              <a:spAutoFit/>
            </a:bodyPr>
            <a:lstStyle/>
            <a:p>
              <a:pPr algn="ctr"/>
              <a:r>
                <a:rPr lang="en-US" b="1" dirty="0">
                  <a:latin typeface="Arial" pitchFamily="34" charset="0"/>
                  <a:cs typeface="Arial" pitchFamily="34" charset="0"/>
                </a:rPr>
                <a:t>Past Prices</a:t>
              </a:r>
            </a:p>
            <a:p>
              <a:pPr algn="ctr"/>
              <a:endParaRPr lang="en-US" b="1" dirty="0">
                <a:latin typeface="Arial" pitchFamily="34" charset="0"/>
                <a:cs typeface="Arial" pitchFamily="34" charset="0"/>
              </a:endParaRPr>
            </a:p>
            <a:p>
              <a:pPr algn="ctr"/>
              <a:endParaRPr lang="en-US" b="1" dirty="0">
                <a:latin typeface="Arial" pitchFamily="34" charset="0"/>
                <a:cs typeface="Arial" pitchFamily="34" charset="0"/>
              </a:endParaRPr>
            </a:p>
            <a:p>
              <a:pPr algn="ctr"/>
              <a:r>
                <a:rPr lang="en-US" b="1" dirty="0">
                  <a:latin typeface="Arial" pitchFamily="34" charset="0"/>
                  <a:cs typeface="Arial" pitchFamily="34" charset="0"/>
                </a:rPr>
                <a:t>Public</a:t>
              </a:r>
            </a:p>
            <a:p>
              <a:pPr algn="ctr"/>
              <a:endParaRPr lang="en-US" b="1" dirty="0">
                <a:latin typeface="Arial" pitchFamily="34" charset="0"/>
                <a:cs typeface="Arial" pitchFamily="34" charset="0"/>
              </a:endParaRPr>
            </a:p>
            <a:p>
              <a:pPr algn="ctr"/>
              <a:endParaRPr lang="en-US" b="1" dirty="0">
                <a:latin typeface="Arial" pitchFamily="34" charset="0"/>
                <a:cs typeface="Arial" pitchFamily="34" charset="0"/>
              </a:endParaRPr>
            </a:p>
            <a:p>
              <a:pPr algn="ctr"/>
              <a:r>
                <a:rPr lang="en-US" b="1" dirty="0">
                  <a:latin typeface="Arial" pitchFamily="34" charset="0"/>
                  <a:cs typeface="Arial" pitchFamily="34" charset="0"/>
                </a:rPr>
                <a:t>Private</a:t>
              </a:r>
            </a:p>
          </p:txBody>
        </p:sp>
        <p:sp>
          <p:nvSpPr>
            <p:cNvPr id="8" name="TextBox 7"/>
            <p:cNvSpPr txBox="1"/>
            <p:nvPr/>
          </p:nvSpPr>
          <p:spPr>
            <a:xfrm>
              <a:off x="5105400" y="2362200"/>
              <a:ext cx="2362200" cy="2031325"/>
            </a:xfrm>
            <a:prstGeom prst="rect">
              <a:avLst/>
            </a:prstGeom>
            <a:noFill/>
          </p:spPr>
          <p:txBody>
            <a:bodyPr wrap="square" rtlCol="0">
              <a:spAutoFit/>
            </a:bodyPr>
            <a:lstStyle/>
            <a:p>
              <a:pPr algn="ctr"/>
              <a:r>
                <a:rPr lang="en-US" b="1" dirty="0">
                  <a:latin typeface="Arial" pitchFamily="34" charset="0"/>
                  <a:cs typeface="Arial" pitchFamily="34" charset="0"/>
                </a:rPr>
                <a:t>Weak</a:t>
              </a:r>
            </a:p>
            <a:p>
              <a:pPr algn="ctr"/>
              <a:endParaRPr lang="en-US" b="1" dirty="0">
                <a:latin typeface="Arial" pitchFamily="34" charset="0"/>
                <a:cs typeface="Arial" pitchFamily="34" charset="0"/>
              </a:endParaRPr>
            </a:p>
            <a:p>
              <a:pPr algn="ctr"/>
              <a:endParaRPr lang="en-US" b="1" dirty="0">
                <a:latin typeface="Arial" pitchFamily="34" charset="0"/>
                <a:cs typeface="Arial" pitchFamily="34" charset="0"/>
              </a:endParaRPr>
            </a:p>
            <a:p>
              <a:pPr algn="ctr"/>
              <a:r>
                <a:rPr lang="en-US" b="1" dirty="0">
                  <a:latin typeface="Arial" pitchFamily="34" charset="0"/>
                  <a:cs typeface="Arial" pitchFamily="34" charset="0"/>
                </a:rPr>
                <a:t>Semi-strong</a:t>
              </a:r>
            </a:p>
            <a:p>
              <a:pPr algn="ctr"/>
              <a:endParaRPr lang="en-US" b="1" dirty="0">
                <a:latin typeface="Arial" pitchFamily="34" charset="0"/>
                <a:cs typeface="Arial" pitchFamily="34" charset="0"/>
              </a:endParaRPr>
            </a:p>
            <a:p>
              <a:pPr algn="ctr"/>
              <a:endParaRPr lang="en-US" b="1" dirty="0">
                <a:latin typeface="Arial" pitchFamily="34" charset="0"/>
                <a:cs typeface="Arial" pitchFamily="34" charset="0"/>
              </a:endParaRPr>
            </a:p>
            <a:p>
              <a:pPr algn="ctr"/>
              <a:r>
                <a:rPr lang="en-US" b="1" dirty="0">
                  <a:latin typeface="Arial" pitchFamily="34" charset="0"/>
                  <a:cs typeface="Arial" pitchFamily="34" charset="0"/>
                </a:rPr>
                <a:t>Strong</a:t>
              </a:r>
            </a:p>
          </p:txBody>
        </p:sp>
        <p:cxnSp>
          <p:nvCxnSpPr>
            <p:cNvPr id="10" name="Straight Arrow Connector 9"/>
            <p:cNvCxnSpPr/>
            <p:nvPr/>
          </p:nvCxnSpPr>
          <p:spPr>
            <a:xfrm>
              <a:off x="3276600" y="2514600"/>
              <a:ext cx="1752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276600" y="3361765"/>
              <a:ext cx="1752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276600" y="4226859"/>
              <a:ext cx="1752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533400" y="1110456"/>
            <a:ext cx="8305800" cy="646331"/>
          </a:xfrm>
          <a:prstGeom prst="rect">
            <a:avLst/>
          </a:prstGeom>
          <a:noFill/>
        </p:spPr>
        <p:txBody>
          <a:bodyPr wrap="square" rtlCol="0">
            <a:spAutoFit/>
          </a:bodyPr>
          <a:lstStyle/>
          <a:p>
            <a:r>
              <a:rPr lang="en-US" dirty="0">
                <a:latin typeface="Arial" pitchFamily="34" charset="0"/>
                <a:cs typeface="Arial" pitchFamily="34" charset="0"/>
              </a:rPr>
              <a:t>What is the information set implicit in the stock’s market price, i.e., that is used to correctly discount the stock’s dividends given their systematic risk?</a:t>
            </a:r>
          </a:p>
        </p:txBody>
      </p:sp>
    </p:spTree>
    <p:extLst>
      <p:ext uri="{BB962C8B-B14F-4D97-AF65-F5344CB8AC3E}">
        <p14:creationId xmlns:p14="http://schemas.microsoft.com/office/powerpoint/2010/main" val="507461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6</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Weak form (past prices) (1/2)</a:t>
            </a:r>
          </a:p>
        </p:txBody>
      </p:sp>
      <p:sp>
        <p:nvSpPr>
          <p:cNvPr id="5" name="TextBox 4"/>
          <p:cNvSpPr txBox="1"/>
          <p:nvPr/>
        </p:nvSpPr>
        <p:spPr>
          <a:xfrm>
            <a:off x="284816" y="838200"/>
            <a:ext cx="8630584" cy="5410200"/>
          </a:xfrm>
          <a:prstGeom prst="rect">
            <a:avLst/>
          </a:prstGeom>
          <a:noFill/>
        </p:spPr>
        <p:txBody>
          <a:bodyPr wrap="square" rtlCol="0">
            <a:noAutofit/>
          </a:bodyPr>
          <a:lstStyle/>
          <a:p>
            <a:pPr marL="342900" indent="-342900">
              <a:buClr>
                <a:schemeClr val="tx1"/>
              </a:buClr>
              <a:buFont typeface="Arial" panose="020B0604020202020204" pitchFamily="34" charset="0"/>
              <a:buChar char="•"/>
            </a:pPr>
            <a:r>
              <a:rPr lang="en-US" sz="2000" dirty="0">
                <a:latin typeface="Arial" pitchFamily="34" charset="0"/>
                <a:cs typeface="Arial" pitchFamily="34" charset="0"/>
              </a:rPr>
              <a:t>Postulates that current prices fully reflect all information in past prices</a:t>
            </a:r>
          </a:p>
          <a:p>
            <a:pPr marL="800100" lvl="1"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800100" lvl="1" indent="-342900">
              <a:buClr>
                <a:schemeClr val="tx1"/>
              </a:buClr>
              <a:buFont typeface="Wingdings" panose="05000000000000000000" pitchFamily="2" charset="2"/>
              <a:buChar char="Ø"/>
            </a:pPr>
            <a:r>
              <a:rPr lang="en-US" sz="2000" dirty="0">
                <a:latin typeface="Arial" pitchFamily="34" charset="0"/>
                <a:cs typeface="Arial" pitchFamily="34" charset="0"/>
              </a:rPr>
              <a:t>Using past prices, volatility, returns will produce no predictable patterns that can be exploited to yield abnormal returns in the future</a:t>
            </a:r>
          </a:p>
          <a:p>
            <a:pPr marL="800100" lvl="1"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800100" lvl="1" indent="-342900">
              <a:buClr>
                <a:schemeClr val="tx1"/>
              </a:buClr>
              <a:buFont typeface="Wingdings" panose="05000000000000000000" pitchFamily="2" charset="2"/>
              <a:buChar char="Ø"/>
            </a:pPr>
            <a:r>
              <a:rPr lang="en-US" sz="2000" dirty="0">
                <a:latin typeface="Arial" pitchFamily="34" charset="0"/>
                <a:cs typeface="Arial" pitchFamily="34" charset="0"/>
              </a:rPr>
              <a:t>Observed patterns in data merely due to data mining and in-sample predictive power will not repeat out-of-sample</a:t>
            </a:r>
          </a:p>
          <a:p>
            <a:pPr>
              <a:buClr>
                <a:schemeClr val="tx1"/>
              </a:buClr>
            </a:pPr>
            <a:endParaRPr lang="en-US" sz="2000" dirty="0">
              <a:latin typeface="Arial" pitchFamily="34" charset="0"/>
              <a:cs typeface="Arial" pitchFamily="34" charset="0"/>
            </a:endParaRPr>
          </a:p>
          <a:p>
            <a:pPr marL="342900" indent="-342900">
              <a:buClr>
                <a:schemeClr val="tx1"/>
              </a:buClr>
              <a:buFont typeface="Arial" panose="020B0604020202020204" pitchFamily="34" charset="0"/>
              <a:buChar char="•"/>
            </a:pPr>
            <a:r>
              <a:rPr lang="en-US" sz="2000" u="sng" dirty="0">
                <a:latin typeface="Arial" pitchFamily="34" charset="0"/>
                <a:cs typeface="Arial" pitchFamily="34" charset="0"/>
              </a:rPr>
              <a:t>Technical analysis</a:t>
            </a:r>
            <a:r>
              <a:rPr lang="en-US" sz="2000" dirty="0">
                <a:latin typeface="Arial" pitchFamily="34" charset="0"/>
                <a:cs typeface="Arial" pitchFamily="34" charset="0"/>
              </a:rPr>
              <a:t>:</a:t>
            </a:r>
          </a:p>
          <a:p>
            <a:pPr marL="342900" indent="-342900">
              <a:buClr>
                <a:schemeClr val="tx1"/>
              </a:buClr>
              <a:buFont typeface="Arial" panose="020B0604020202020204" pitchFamily="34" charset="0"/>
              <a:buChar char="•"/>
            </a:pPr>
            <a:endParaRPr lang="en-US" sz="2000" dirty="0">
              <a:latin typeface="Arial" pitchFamily="34" charset="0"/>
              <a:cs typeface="Arial" pitchFamily="34" charset="0"/>
            </a:endParaRPr>
          </a:p>
          <a:p>
            <a:pPr marL="800100" lvl="1" indent="-342900">
              <a:buClr>
                <a:schemeClr val="tx1"/>
              </a:buClr>
              <a:buFont typeface="Wingdings" panose="05000000000000000000" pitchFamily="2" charset="2"/>
              <a:buChar char="Ø"/>
            </a:pPr>
            <a:r>
              <a:rPr lang="en-US" sz="2000" dirty="0">
                <a:latin typeface="Arial" pitchFamily="34" charset="0"/>
                <a:cs typeface="Arial" pitchFamily="34" charset="0"/>
              </a:rPr>
              <a:t>Search for recurring and predictable patterns in prices</a:t>
            </a:r>
          </a:p>
          <a:p>
            <a:pPr marL="800100" lvl="1"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800100" lvl="1" indent="-342900">
              <a:buClr>
                <a:schemeClr val="tx1"/>
              </a:buClr>
              <a:buFont typeface="Wingdings" panose="05000000000000000000" pitchFamily="2" charset="2"/>
              <a:buChar char="Ø"/>
            </a:pPr>
            <a:r>
              <a:rPr lang="en-US" sz="2000" dirty="0">
                <a:latin typeface="Arial" pitchFamily="34" charset="0"/>
                <a:cs typeface="Arial" pitchFamily="34" charset="0"/>
              </a:rPr>
              <a:t>Believe in slow response of prices to fundamentals, such that even weak-form EMH is violated</a:t>
            </a:r>
          </a:p>
          <a:p>
            <a:pPr marL="800100" lvl="1"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800100" lvl="1" indent="-342900">
              <a:buClr>
                <a:schemeClr val="tx1"/>
              </a:buClr>
              <a:buFont typeface="Wingdings" panose="05000000000000000000" pitchFamily="2" charset="2"/>
              <a:buChar char="Ø"/>
            </a:pPr>
            <a:r>
              <a:rPr lang="en-US" sz="2000" dirty="0">
                <a:latin typeface="Arial" pitchFamily="34" charset="0"/>
                <a:cs typeface="Arial" pitchFamily="34" charset="0"/>
              </a:rPr>
              <a:t>Called “chartists” because they study charts of past stock prices and volumes</a:t>
            </a:r>
          </a:p>
          <a:p>
            <a:pPr marL="1257300" lvl="2" indent="-342900">
              <a:buClr>
                <a:schemeClr val="tx1"/>
              </a:buClr>
              <a:buFont typeface="Wingdings" panose="05000000000000000000" pitchFamily="2" charset="2"/>
              <a:buChar char="ü"/>
            </a:pPr>
            <a:r>
              <a:rPr lang="en-US" sz="2000" dirty="0">
                <a:latin typeface="Arial" pitchFamily="34" charset="0"/>
                <a:cs typeface="Arial" pitchFamily="34" charset="0"/>
              </a:rPr>
              <a:t>Moving averages, patterns (e.g., head and shoulders) </a:t>
            </a:r>
          </a:p>
          <a:p>
            <a:pPr lvl="2">
              <a:buClr>
                <a:schemeClr val="tx1"/>
              </a:buClr>
            </a:pPr>
            <a:endParaRPr lang="en-US" sz="2000" dirty="0">
              <a:latin typeface="Arial" pitchFamily="34" charset="0"/>
              <a:cs typeface="Arial" pitchFamily="34" charset="0"/>
            </a:endParaRPr>
          </a:p>
        </p:txBody>
      </p:sp>
    </p:spTree>
    <p:extLst>
      <p:ext uri="{BB962C8B-B14F-4D97-AF65-F5344CB8AC3E}">
        <p14:creationId xmlns:p14="http://schemas.microsoft.com/office/powerpoint/2010/main" val="3167646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2" end="1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7</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Quiz – MKT or random?</a:t>
            </a:r>
          </a:p>
        </p:txBody>
      </p:sp>
      <p:graphicFrame>
        <p:nvGraphicFramePr>
          <p:cNvPr id="5" name="Chart 4"/>
          <p:cNvGraphicFramePr>
            <a:graphicFrameLocks/>
          </p:cNvGraphicFramePr>
          <p:nvPr>
            <p:extLst>
              <p:ext uri="{D42A27DB-BD31-4B8C-83A1-F6EECF244321}">
                <p14:modId xmlns:p14="http://schemas.microsoft.com/office/powerpoint/2010/main" val="1352198736"/>
              </p:ext>
            </p:extLst>
          </p:nvPr>
        </p:nvGraphicFramePr>
        <p:xfrm>
          <a:off x="838200" y="990600"/>
          <a:ext cx="7467600" cy="3581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57200" y="4909898"/>
            <a:ext cx="8153400" cy="1477328"/>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itchFamily="34" charset="0"/>
                <a:cs typeface="Arial" pitchFamily="34" charset="0"/>
              </a:rPr>
              <a:t>Hint: the sample period is from 2000 to 2014</a:t>
            </a:r>
          </a:p>
          <a:p>
            <a:pPr marL="285750" indent="-285750">
              <a:buFont typeface="Arial" panose="020B0604020202020204" pitchFamily="34" charset="0"/>
              <a:buChar char="•"/>
            </a:pPr>
            <a:r>
              <a:rPr lang="en-US" dirty="0">
                <a:latin typeface="Arial" pitchFamily="34" charset="0"/>
                <a:cs typeface="Arial" pitchFamily="34" charset="0"/>
              </a:rPr>
              <a:t>MKT=Blue, others are random with same mean and variance.</a:t>
            </a:r>
          </a:p>
          <a:p>
            <a:pPr marL="285750" indent="-285750">
              <a:buFont typeface="Arial" panose="020B0604020202020204" pitchFamily="34" charset="0"/>
              <a:buChar char="•"/>
            </a:pPr>
            <a:r>
              <a:rPr lang="en-US" b="1" dirty="0">
                <a:latin typeface="Arial" pitchFamily="34" charset="0"/>
                <a:cs typeface="Arial" pitchFamily="34" charset="0"/>
              </a:rPr>
              <a:t>Do you believe that technical traders can get an alpha by identifying heads-and-shoulders in these types of graphs? </a:t>
            </a:r>
          </a:p>
          <a:p>
            <a:pPr marL="742950" lvl="1" indent="-285750">
              <a:buFont typeface="Arial" panose="020B0604020202020204" pitchFamily="34" charset="0"/>
              <a:buChar char="•"/>
            </a:pPr>
            <a:r>
              <a:rPr lang="en-US" dirty="0">
                <a:latin typeface="Arial" pitchFamily="34" charset="0"/>
                <a:cs typeface="Arial" pitchFamily="34" charset="0"/>
                <a:hlinkClick r:id="rId4"/>
              </a:rPr>
              <a:t>I don’t think so, but maybe a machine can… </a:t>
            </a:r>
            <a:endParaRPr lang="en-US" dirty="0">
              <a:latin typeface="Arial" pitchFamily="34" charset="0"/>
              <a:cs typeface="Arial" pitchFamily="34" charset="0"/>
            </a:endParaRPr>
          </a:p>
        </p:txBody>
      </p:sp>
    </p:spTree>
    <p:extLst>
      <p:ext uri="{BB962C8B-B14F-4D97-AF65-F5344CB8AC3E}">
        <p14:creationId xmlns:p14="http://schemas.microsoft.com/office/powerpoint/2010/main" val="370566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8</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Weak form (past prices) (2/2)</a:t>
            </a:r>
          </a:p>
        </p:txBody>
      </p:sp>
      <p:sp>
        <p:nvSpPr>
          <p:cNvPr id="5" name="TextBox 4"/>
          <p:cNvSpPr txBox="1"/>
          <p:nvPr/>
        </p:nvSpPr>
        <p:spPr>
          <a:xfrm>
            <a:off x="284816" y="838200"/>
            <a:ext cx="8859184" cy="5410200"/>
          </a:xfrm>
          <a:prstGeom prst="rect">
            <a:avLst/>
          </a:prstGeom>
          <a:noFill/>
        </p:spPr>
        <p:txBody>
          <a:bodyPr wrap="square" rtlCol="0">
            <a:noAutofit/>
          </a:bodyPr>
          <a:lstStyle/>
          <a:p>
            <a:pPr marL="342900" indent="-342900">
              <a:buClr>
                <a:schemeClr val="tx1"/>
              </a:buClr>
              <a:buFont typeface="Arial" panose="020B0604020202020204" pitchFamily="34" charset="0"/>
              <a:buChar char="•"/>
            </a:pPr>
            <a:r>
              <a:rPr lang="en-US" sz="2000" dirty="0">
                <a:latin typeface="Arial" pitchFamily="34" charset="0"/>
                <a:cs typeface="Arial" pitchFamily="34" charset="0"/>
              </a:rPr>
              <a:t>Even if there are patterns, they are self-destructing</a:t>
            </a:r>
          </a:p>
          <a:p>
            <a:pPr marL="800100" lvl="1"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800100" lvl="1" indent="-342900">
              <a:buClr>
                <a:schemeClr val="tx1"/>
              </a:buClr>
              <a:buFont typeface="Wingdings" panose="05000000000000000000" pitchFamily="2" charset="2"/>
              <a:buChar char="Ø"/>
            </a:pPr>
            <a:r>
              <a:rPr lang="en-US" sz="2000" dirty="0">
                <a:latin typeface="Arial" pitchFamily="34" charset="0"/>
                <a:cs typeface="Arial" pitchFamily="34" charset="0"/>
              </a:rPr>
              <a:t>Discovery leads to exploitation and ultimately invalidation</a:t>
            </a:r>
          </a:p>
          <a:p>
            <a:pPr>
              <a:buClr>
                <a:schemeClr val="tx1"/>
              </a:buClr>
            </a:pPr>
            <a:endParaRPr lang="en-US" sz="2000" dirty="0">
              <a:latin typeface="Arial" pitchFamily="34" charset="0"/>
              <a:cs typeface="Arial" pitchFamily="34" charset="0"/>
            </a:endParaRPr>
          </a:p>
          <a:p>
            <a:pPr marL="342900" indent="-342900">
              <a:buClr>
                <a:schemeClr val="tx1"/>
              </a:buClr>
              <a:buFont typeface="Arial" panose="020B0604020202020204" pitchFamily="34" charset="0"/>
              <a:buChar char="•"/>
            </a:pPr>
            <a:r>
              <a:rPr lang="en-US" sz="2000" dirty="0">
                <a:latin typeface="Arial" pitchFamily="34" charset="0"/>
                <a:cs typeface="Arial" pitchFamily="34" charset="0"/>
              </a:rPr>
              <a:t>Big picture </a:t>
            </a:r>
          </a:p>
          <a:p>
            <a:pPr marL="800100" lvl="1"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800100" lvl="1" indent="-342900">
              <a:buClr>
                <a:schemeClr val="tx1"/>
              </a:buClr>
              <a:buFont typeface="Wingdings" panose="05000000000000000000" pitchFamily="2" charset="2"/>
              <a:buChar char="Ø"/>
            </a:pPr>
            <a:r>
              <a:rPr lang="en-US" sz="2000" dirty="0">
                <a:latin typeface="Arial" pitchFamily="34" charset="0"/>
                <a:cs typeface="Arial" pitchFamily="34" charset="0"/>
              </a:rPr>
              <a:t>Evidence of return predictability based on past prices is rather weak</a:t>
            </a:r>
          </a:p>
          <a:p>
            <a:pPr marL="1257300" lvl="2"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1257300" lvl="2" indent="-342900">
              <a:buClr>
                <a:schemeClr val="tx1"/>
              </a:buClr>
              <a:buFont typeface="Wingdings" panose="05000000000000000000" pitchFamily="2" charset="2"/>
              <a:buChar char="Ø"/>
            </a:pPr>
            <a:r>
              <a:rPr lang="en-US" sz="2000" dirty="0">
                <a:latin typeface="Arial" pitchFamily="34" charset="0"/>
                <a:cs typeface="Arial" pitchFamily="34" charset="0"/>
              </a:rPr>
              <a:t>Many discoveries do not replicate out-of-sample</a:t>
            </a:r>
          </a:p>
          <a:p>
            <a:pPr marL="1257300" lvl="2" indent="-342900">
              <a:buClr>
                <a:schemeClr val="tx1"/>
              </a:buClr>
              <a:buFont typeface="Wingdings" panose="05000000000000000000" pitchFamily="2" charset="2"/>
              <a:buChar char="Ø"/>
            </a:pPr>
            <a:r>
              <a:rPr lang="en-US" sz="2000" dirty="0">
                <a:latin typeface="Arial" pitchFamily="34" charset="0"/>
                <a:cs typeface="Arial" pitchFamily="34" charset="0"/>
              </a:rPr>
              <a:t>Many believe that the strategies that do work (e.g., momentum) are risky, costly to trade, and have low capacity.</a:t>
            </a:r>
          </a:p>
          <a:p>
            <a:pPr marL="1257300" lvl="2"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1714500" lvl="3"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800100" lvl="1" indent="-342900">
              <a:buClr>
                <a:schemeClr val="tx1"/>
              </a:buClr>
              <a:buFont typeface="Wingdings" panose="05000000000000000000" pitchFamily="2" charset="2"/>
              <a:buChar char="Ø"/>
            </a:pPr>
            <a:r>
              <a:rPr lang="en-US" sz="2000" dirty="0">
                <a:latin typeface="Arial" pitchFamily="34" charset="0"/>
                <a:cs typeface="Arial" pitchFamily="34" charset="0"/>
              </a:rPr>
              <a:t>Just for the lucky few algorithmic traders located close to exchanges? (E.g., </a:t>
            </a:r>
            <a:r>
              <a:rPr lang="en-US" sz="2000" dirty="0" err="1">
                <a:latin typeface="Arial" pitchFamily="34" charset="0"/>
                <a:cs typeface="Arial" pitchFamily="34" charset="0"/>
              </a:rPr>
              <a:t>Rentec</a:t>
            </a:r>
            <a:r>
              <a:rPr lang="en-US" sz="2000" dirty="0">
                <a:latin typeface="Arial" pitchFamily="34" charset="0"/>
                <a:cs typeface="Arial" pitchFamily="34" charset="0"/>
              </a:rPr>
              <a:t>, Flow Traders, Citadel, etc.)</a:t>
            </a:r>
          </a:p>
          <a:p>
            <a:pPr marL="1257300" lvl="2"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1257300" lvl="2" indent="-342900">
              <a:buClr>
                <a:schemeClr val="tx1"/>
              </a:buClr>
              <a:buFont typeface="Wingdings" panose="05000000000000000000" pitchFamily="2" charset="2"/>
              <a:buChar char="Ø"/>
            </a:pPr>
            <a:r>
              <a:rPr lang="en-US" sz="2000" dirty="0">
                <a:latin typeface="Arial" pitchFamily="34" charset="0"/>
                <a:cs typeface="Arial" pitchFamily="34" charset="0"/>
              </a:rPr>
              <a:t>Interpretation: algorithmic traders keep markets weak form efficient and they are compensated for doing so.</a:t>
            </a:r>
          </a:p>
          <a:p>
            <a:pPr marL="800100" lvl="1"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lvl="1">
              <a:buClr>
                <a:schemeClr val="tx1"/>
              </a:buClr>
            </a:pPr>
            <a:endParaRPr lang="en-US" sz="2000" dirty="0">
              <a:latin typeface="Arial" pitchFamily="34" charset="0"/>
              <a:cs typeface="Arial" pitchFamily="34" charset="0"/>
            </a:endParaRPr>
          </a:p>
          <a:p>
            <a:pPr marL="800100" lvl="1"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800100" lvl="1" indent="-342900">
              <a:buClr>
                <a:schemeClr val="tx1"/>
              </a:buClr>
              <a:buFont typeface="Wingdings" panose="05000000000000000000" pitchFamily="2" charset="2"/>
              <a:buChar char="Ø"/>
            </a:pPr>
            <a:endParaRPr lang="en-US" sz="2000" dirty="0">
              <a:latin typeface="Arial" pitchFamily="34" charset="0"/>
              <a:cs typeface="Arial" pitchFamily="34" charset="0"/>
            </a:endParaRPr>
          </a:p>
        </p:txBody>
      </p:sp>
    </p:spTree>
    <p:extLst>
      <p:ext uri="{BB962C8B-B14F-4D97-AF65-F5344CB8AC3E}">
        <p14:creationId xmlns:p14="http://schemas.microsoft.com/office/powerpoint/2010/main" val="1904905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9</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Semi-strong form (public information)</a:t>
            </a:r>
          </a:p>
        </p:txBody>
      </p:sp>
      <p:sp>
        <p:nvSpPr>
          <p:cNvPr id="5" name="TextBox 4"/>
          <p:cNvSpPr txBox="1"/>
          <p:nvPr/>
        </p:nvSpPr>
        <p:spPr>
          <a:xfrm>
            <a:off x="284816" y="838200"/>
            <a:ext cx="8630584" cy="5410200"/>
          </a:xfrm>
          <a:prstGeom prst="rect">
            <a:avLst/>
          </a:prstGeom>
          <a:noFill/>
        </p:spPr>
        <p:txBody>
          <a:bodyPr wrap="square" rtlCol="0">
            <a:noAutofit/>
          </a:bodyPr>
          <a:lstStyle/>
          <a:p>
            <a:pPr marL="342900" indent="-342900">
              <a:buClr>
                <a:schemeClr val="tx1"/>
              </a:buClr>
              <a:buFont typeface="Arial" panose="020B0604020202020204" pitchFamily="34" charset="0"/>
              <a:buChar char="•"/>
            </a:pPr>
            <a:r>
              <a:rPr lang="en-US" sz="2000" dirty="0">
                <a:latin typeface="Arial" pitchFamily="34" charset="0"/>
                <a:cs typeface="Arial" pitchFamily="34" charset="0"/>
              </a:rPr>
              <a:t>Postulates that current prices fully reflect all information in past prices AND all publicly available information</a:t>
            </a:r>
          </a:p>
          <a:p>
            <a:pPr>
              <a:buClr>
                <a:schemeClr val="tx1"/>
              </a:buClr>
            </a:pPr>
            <a:endParaRPr lang="en-US" sz="2000" dirty="0">
              <a:latin typeface="Arial" pitchFamily="34" charset="0"/>
              <a:cs typeface="Arial" pitchFamily="34" charset="0"/>
            </a:endParaRPr>
          </a:p>
          <a:p>
            <a:pPr marL="342900" indent="-342900">
              <a:buClr>
                <a:schemeClr val="tx1"/>
              </a:buClr>
              <a:buFont typeface="Arial" panose="020B0604020202020204" pitchFamily="34" charset="0"/>
              <a:buChar char="•"/>
            </a:pPr>
            <a:r>
              <a:rPr lang="en-US" sz="2000" u="sng" dirty="0">
                <a:latin typeface="Arial" pitchFamily="34" charset="0"/>
                <a:cs typeface="Arial" pitchFamily="34" charset="0"/>
              </a:rPr>
              <a:t>Fundamental analysis</a:t>
            </a:r>
            <a:r>
              <a:rPr lang="en-US" sz="2000" dirty="0">
                <a:latin typeface="Arial" pitchFamily="34" charset="0"/>
                <a:cs typeface="Arial" pitchFamily="34" charset="0"/>
              </a:rPr>
              <a:t> does not add value</a:t>
            </a:r>
          </a:p>
          <a:p>
            <a:pPr marL="800100" lvl="1"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800100" lvl="1" indent="-342900">
              <a:buClr>
                <a:schemeClr val="tx1"/>
              </a:buClr>
              <a:buFont typeface="Wingdings" panose="05000000000000000000" pitchFamily="2" charset="2"/>
              <a:buChar char="Ø"/>
            </a:pPr>
            <a:r>
              <a:rPr lang="en-US" sz="2000" dirty="0">
                <a:latin typeface="Arial" pitchFamily="34" charset="0"/>
                <a:cs typeface="Arial" pitchFamily="34" charset="0"/>
              </a:rPr>
              <a:t>Sorting through income statements</a:t>
            </a:r>
          </a:p>
          <a:p>
            <a:pPr marL="800100" lvl="1" indent="-342900">
              <a:buClr>
                <a:schemeClr val="tx1"/>
              </a:buClr>
              <a:buFont typeface="Wingdings" panose="05000000000000000000" pitchFamily="2" charset="2"/>
              <a:buChar char="Ø"/>
            </a:pPr>
            <a:r>
              <a:rPr lang="en-US" sz="2000" dirty="0">
                <a:latin typeface="Arial" pitchFamily="34" charset="0"/>
                <a:cs typeface="Arial" pitchFamily="34" charset="0"/>
              </a:rPr>
              <a:t>Studying industries and the </a:t>
            </a:r>
            <a:r>
              <a:rPr lang="en-US" sz="2000" dirty="0" err="1">
                <a:latin typeface="Arial" pitchFamily="34" charset="0"/>
                <a:cs typeface="Arial" pitchFamily="34" charset="0"/>
              </a:rPr>
              <a:t>macroeconomy</a:t>
            </a:r>
            <a:endParaRPr lang="en-US" sz="2000" dirty="0">
              <a:latin typeface="Arial" pitchFamily="34" charset="0"/>
              <a:cs typeface="Arial" pitchFamily="34" charset="0"/>
            </a:endParaRPr>
          </a:p>
          <a:p>
            <a:pPr marL="800100" lvl="1"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342900" indent="-342900">
              <a:buClr>
                <a:schemeClr val="tx1"/>
              </a:buClr>
              <a:buFont typeface="Arial" panose="020B0604020202020204" pitchFamily="34" charset="0"/>
              <a:buChar char="•"/>
            </a:pPr>
            <a:r>
              <a:rPr lang="en-US" sz="2000" dirty="0">
                <a:latin typeface="Arial" pitchFamily="34" charset="0"/>
                <a:cs typeface="Arial" pitchFamily="34" charset="0"/>
              </a:rPr>
              <a:t>Some evidence for semi-strong efficiency</a:t>
            </a:r>
          </a:p>
          <a:p>
            <a:pPr marL="800100" lvl="1" indent="-342900">
              <a:buClr>
                <a:schemeClr val="tx1"/>
              </a:buClr>
              <a:buFont typeface="Wingdings" panose="05000000000000000000" pitchFamily="2" charset="2"/>
              <a:buChar char="Ø"/>
            </a:pPr>
            <a:endParaRPr lang="en-US" sz="2000" dirty="0">
              <a:latin typeface="Arial" pitchFamily="34" charset="0"/>
              <a:cs typeface="Arial" pitchFamily="34" charset="0"/>
            </a:endParaRPr>
          </a:p>
          <a:p>
            <a:pPr marL="800100" lvl="1" indent="-342900">
              <a:buClr>
                <a:schemeClr val="tx1"/>
              </a:buClr>
              <a:buFont typeface="Wingdings" panose="05000000000000000000" pitchFamily="2" charset="2"/>
              <a:buChar char="Ø"/>
            </a:pPr>
            <a:r>
              <a:rPr lang="en-US" sz="2000" dirty="0">
                <a:latin typeface="Arial" pitchFamily="34" charset="0"/>
                <a:cs typeface="Arial" pitchFamily="34" charset="0"/>
              </a:rPr>
              <a:t>Most stock-picking strategies do not provide an alpha over popular factor models</a:t>
            </a:r>
          </a:p>
          <a:p>
            <a:pPr marL="1257300" lvl="2" indent="-342900">
              <a:buClr>
                <a:schemeClr val="tx1"/>
              </a:buClr>
              <a:buFont typeface="Wingdings" panose="05000000000000000000" pitchFamily="2" charset="2"/>
              <a:buChar char="Ø"/>
            </a:pPr>
            <a:r>
              <a:rPr lang="en-US" sz="2000" dirty="0">
                <a:latin typeface="Arial" pitchFamily="34" charset="0"/>
                <a:cs typeface="Arial" pitchFamily="34" charset="0"/>
              </a:rPr>
              <a:t>Talking to the firm’s manager doesn’t give valuable info over knowing that the company is high book-to-market, profitable, past winner etc. (</a:t>
            </a:r>
            <a:r>
              <a:rPr lang="en-US" sz="2000" i="1" dirty="0">
                <a:latin typeface="Arial" pitchFamily="34" charset="0"/>
                <a:cs typeface="Arial" pitchFamily="34" charset="0"/>
              </a:rPr>
              <a:t>see </a:t>
            </a:r>
            <a:r>
              <a:rPr lang="en-US" sz="2000" i="1" dirty="0" err="1">
                <a:latin typeface="Arial" pitchFamily="34" charset="0"/>
                <a:cs typeface="Arial" pitchFamily="34" charset="0"/>
                <a:hlinkClick r:id="rId2"/>
              </a:rPr>
              <a:t>Frazzini</a:t>
            </a:r>
            <a:r>
              <a:rPr lang="en-US" sz="2000" i="1" dirty="0">
                <a:latin typeface="Arial" pitchFamily="34" charset="0"/>
                <a:cs typeface="Arial" pitchFamily="34" charset="0"/>
                <a:hlinkClick r:id="rId2"/>
              </a:rPr>
              <a:t> et al. 2013: Buffet’s Alpha</a:t>
            </a:r>
            <a:r>
              <a:rPr lang="en-US" sz="2000" dirty="0">
                <a:latin typeface="Arial" pitchFamily="34" charset="0"/>
                <a:cs typeface="Arial" pitchFamily="34" charset="0"/>
              </a:rPr>
              <a:t>)</a:t>
            </a:r>
          </a:p>
          <a:p>
            <a:pPr marL="800100" lvl="1" indent="-342900">
              <a:buClr>
                <a:schemeClr val="tx1"/>
              </a:buClr>
              <a:buFont typeface="Wingdings" panose="05000000000000000000" pitchFamily="2" charset="2"/>
              <a:buChar char="Ø"/>
            </a:pPr>
            <a:r>
              <a:rPr lang="en-US" sz="2000" dirty="0">
                <a:latin typeface="Arial" pitchFamily="34" charset="0"/>
                <a:cs typeface="Arial" pitchFamily="34" charset="0"/>
              </a:rPr>
              <a:t>We already saw that professional money managers do not consistently generate alpha</a:t>
            </a:r>
          </a:p>
        </p:txBody>
      </p:sp>
    </p:spTree>
    <p:extLst>
      <p:ext uri="{BB962C8B-B14F-4D97-AF65-F5344CB8AC3E}">
        <p14:creationId xmlns:p14="http://schemas.microsoft.com/office/powerpoint/2010/main" val="3943477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lgn="ctr">
          <a:solidFill>
            <a:schemeClr val="tx1"/>
          </a:solidFill>
          <a:miter lim="800000"/>
          <a:headEnd/>
          <a:tailEnd/>
        </a:ln>
      </a:spPr>
      <a:bodyPr anchor="ctr"/>
      <a:lstStyle>
        <a:defPPr>
          <a:buFontTx/>
          <a:buNone/>
          <a:defRPr sz="2000" b="1" dirty="0" err="1">
            <a:latin typeface="Arial" pitchFamily="34" charset="0"/>
            <a:cs typeface="Arial" pitchFamily="34" charset="0"/>
          </a:defRPr>
        </a:defPPr>
      </a:lstStyle>
    </a:spDef>
    <a:txDef>
      <a:spPr>
        <a:noFill/>
      </a:spPr>
      <a:bodyPr wrap="square" rtlCol="0">
        <a:spAutoFit/>
      </a:bodyPr>
      <a:lstStyle>
        <a:defPPr>
          <a:defRPr dirty="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2708</Words>
  <Application>Microsoft Office PowerPoint</Application>
  <PresentationFormat>On-screen Show (4:3)</PresentationFormat>
  <Paragraphs>461</Paragraphs>
  <Slides>23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Cambria Math</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Factor investing (Simple)</vt:lpstr>
      <vt:lpstr>Factor investing (Advanced)</vt:lpstr>
      <vt:lpstr>PowerPoint Presentation</vt:lpstr>
      <vt:lpstr>PowerPoint Presentation</vt:lpstr>
    </vt:vector>
  </TitlesOfParts>
  <Company>The University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AnjosF</dc:creator>
  <cp:lastModifiedBy>Martijn Boons</cp:lastModifiedBy>
  <cp:revision>626</cp:revision>
  <cp:lastPrinted>2017-10-24T12:48:46Z</cp:lastPrinted>
  <dcterms:created xsi:type="dcterms:W3CDTF">2009-10-06T18:48:49Z</dcterms:created>
  <dcterms:modified xsi:type="dcterms:W3CDTF">2025-03-31T11:27:40Z</dcterms:modified>
</cp:coreProperties>
</file>