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0" r:id="rId2"/>
    <p:sldId id="675" r:id="rId3"/>
    <p:sldId id="869" r:id="rId4"/>
    <p:sldId id="845" r:id="rId5"/>
    <p:sldId id="846" r:id="rId6"/>
    <p:sldId id="874" r:id="rId7"/>
    <p:sldId id="862" r:id="rId8"/>
    <p:sldId id="863" r:id="rId9"/>
    <p:sldId id="864" r:id="rId10"/>
    <p:sldId id="870" r:id="rId11"/>
    <p:sldId id="871" r:id="rId12"/>
    <p:sldId id="872" r:id="rId13"/>
    <p:sldId id="873" r:id="rId14"/>
  </p:sldIdLst>
  <p:sldSz cx="9144000" cy="6858000" type="screen4x3"/>
  <p:notesSz cx="7102475" cy="10234613"/>
  <p:defaultTextStyle>
    <a:defPPr>
      <a:defRPr lang="pt-PT"/>
    </a:defPPr>
    <a:lvl1pPr algn="ctr" defTabSz="457200" rtl="0" eaLnBrk="0" fontAlgn="base" hangingPunct="0">
      <a:spcBef>
        <a:spcPct val="50000"/>
      </a:spcBef>
      <a:spcAft>
        <a:spcPct val="0"/>
      </a:spcAft>
      <a:buChar char="•"/>
      <a:defRPr sz="2400" kern="1200">
        <a:solidFill>
          <a:srgbClr val="FFFFFF"/>
        </a:solidFill>
        <a:latin typeface="Times New Roman" pitchFamily="18" charset="0"/>
        <a:ea typeface="Geneva"/>
        <a:cs typeface="Geneva"/>
      </a:defRPr>
    </a:lvl1pPr>
    <a:lvl2pPr marL="457200" algn="ctr" defTabSz="457200" rtl="0" eaLnBrk="0" fontAlgn="base" hangingPunct="0">
      <a:spcBef>
        <a:spcPct val="50000"/>
      </a:spcBef>
      <a:spcAft>
        <a:spcPct val="0"/>
      </a:spcAft>
      <a:buChar char="•"/>
      <a:defRPr sz="2400" kern="1200">
        <a:solidFill>
          <a:srgbClr val="FFFFFF"/>
        </a:solidFill>
        <a:latin typeface="Times New Roman" pitchFamily="18" charset="0"/>
        <a:ea typeface="Geneva"/>
        <a:cs typeface="Geneva"/>
      </a:defRPr>
    </a:lvl2pPr>
    <a:lvl3pPr marL="914400" algn="ctr" defTabSz="457200" rtl="0" eaLnBrk="0" fontAlgn="base" hangingPunct="0">
      <a:spcBef>
        <a:spcPct val="50000"/>
      </a:spcBef>
      <a:spcAft>
        <a:spcPct val="0"/>
      </a:spcAft>
      <a:buChar char="•"/>
      <a:defRPr sz="2400" kern="1200">
        <a:solidFill>
          <a:srgbClr val="FFFFFF"/>
        </a:solidFill>
        <a:latin typeface="Times New Roman" pitchFamily="18" charset="0"/>
        <a:ea typeface="Geneva"/>
        <a:cs typeface="Geneva"/>
      </a:defRPr>
    </a:lvl3pPr>
    <a:lvl4pPr marL="1371600" algn="ctr" defTabSz="457200" rtl="0" eaLnBrk="0" fontAlgn="base" hangingPunct="0">
      <a:spcBef>
        <a:spcPct val="50000"/>
      </a:spcBef>
      <a:spcAft>
        <a:spcPct val="0"/>
      </a:spcAft>
      <a:buChar char="•"/>
      <a:defRPr sz="2400" kern="1200">
        <a:solidFill>
          <a:srgbClr val="FFFFFF"/>
        </a:solidFill>
        <a:latin typeface="Times New Roman" pitchFamily="18" charset="0"/>
        <a:ea typeface="Geneva"/>
        <a:cs typeface="Geneva"/>
      </a:defRPr>
    </a:lvl4pPr>
    <a:lvl5pPr marL="1828800" algn="ctr" defTabSz="457200" rtl="0" eaLnBrk="0" fontAlgn="base" hangingPunct="0">
      <a:spcBef>
        <a:spcPct val="50000"/>
      </a:spcBef>
      <a:spcAft>
        <a:spcPct val="0"/>
      </a:spcAft>
      <a:buChar char="•"/>
      <a:defRPr sz="2400" kern="1200">
        <a:solidFill>
          <a:srgbClr val="FFFFFF"/>
        </a:solidFill>
        <a:latin typeface="Times New Roman" pitchFamily="18" charset="0"/>
        <a:ea typeface="Geneva"/>
        <a:cs typeface="Geneva"/>
      </a:defRPr>
    </a:lvl5pPr>
    <a:lvl6pPr marL="22860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Geneva"/>
        <a:cs typeface="Geneva"/>
      </a:defRPr>
    </a:lvl6pPr>
    <a:lvl7pPr marL="27432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Geneva"/>
        <a:cs typeface="Geneva"/>
      </a:defRPr>
    </a:lvl7pPr>
    <a:lvl8pPr marL="32004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Geneva"/>
        <a:cs typeface="Geneva"/>
      </a:defRPr>
    </a:lvl8pPr>
    <a:lvl9pPr marL="36576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Geneva"/>
        <a:cs typeface="Genev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60023"/>
    <a:srgbClr val="00A6EB"/>
    <a:srgbClr val="E00026"/>
    <a:srgbClr val="888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83972" autoAdjust="0"/>
  </p:normalViewPr>
  <p:slideViewPr>
    <p:cSldViewPr snapToGrid="0" snapToObjects="1">
      <p:cViewPr varScale="1">
        <p:scale>
          <a:sx n="93" d="100"/>
          <a:sy n="93" d="100"/>
        </p:scale>
        <p:origin x="212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6" d="100"/>
          <a:sy n="56" d="100"/>
        </p:scale>
        <p:origin x="3312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>
            <a:lvl1pPr algn="l" defTabSz="474663" eaLnBrk="1" hangingPunct="1"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>
            <a:lvl1pPr algn="r" defTabSz="474663" eaLnBrk="1" hangingPunct="1"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13ADD34B-0F48-4DD9-91E0-8F3E641B5812}" type="datetimeFigureOut">
              <a:rPr lang="en-GB"/>
              <a:pPr>
                <a:defRPr/>
              </a:pPr>
              <a:t>29/04/2025</a:t>
            </a:fld>
            <a:endParaRPr lang="en-GB"/>
          </a:p>
        </p:txBody>
      </p:sp>
      <p:sp>
        <p:nvSpPr>
          <p:cNvPr id="293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81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60" tIns="49530" rIns="99060" bIns="49530" numCol="1" anchor="b" anchorCtr="0" compatLnSpc="1">
            <a:prstTxWarp prst="textNoShape">
              <a:avLst/>
            </a:prstTxWarp>
          </a:bodyPr>
          <a:lstStyle>
            <a:lvl1pPr algn="l" defTabSz="474663" eaLnBrk="1" hangingPunct="1"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3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81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60" tIns="49530" rIns="99060" bIns="49530" numCol="1" anchor="b" anchorCtr="0" compatLnSpc="1">
            <a:prstTxWarp prst="textNoShape">
              <a:avLst/>
            </a:prstTxWarp>
          </a:bodyPr>
          <a:lstStyle>
            <a:lvl1pPr algn="r" defTabSz="474663" eaLnBrk="1" hangingPunct="1"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A850C34-F271-4026-9307-E9218DE613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4426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>
            <a:lvl1pPr algn="l" defTabSz="474663" eaLnBrk="1" hangingPunct="1"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4022725" y="0"/>
            <a:ext cx="30781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>
            <a:lvl1pPr algn="r" defTabSz="474663" eaLnBrk="1" hangingPunct="1"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EEF35F9-E4DB-412A-BD3F-0DB07AA8F6D9}" type="datetimeFigureOut">
              <a:rPr lang="pt-PT"/>
              <a:pPr>
                <a:defRPr/>
              </a:pPr>
              <a:t>29/04/2025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pPr lvl="0"/>
            <a:endParaRPr lang="pt-PT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9613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60" tIns="49530" rIns="99060" bIns="495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pt-PT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720263"/>
            <a:ext cx="30781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60" tIns="49530" rIns="99060" bIns="49530" numCol="1" anchor="b" anchorCtr="0" compatLnSpc="1">
            <a:prstTxWarp prst="textNoShape">
              <a:avLst/>
            </a:prstTxWarp>
          </a:bodyPr>
          <a:lstStyle>
            <a:lvl1pPr algn="l" defTabSz="474663" eaLnBrk="1" hangingPunct="1"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4022725" y="9720263"/>
            <a:ext cx="30781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60" tIns="49530" rIns="99060" bIns="49530" numCol="1" anchor="b" anchorCtr="0" compatLnSpc="1">
            <a:prstTxWarp prst="textNoShape">
              <a:avLst/>
            </a:prstTxWarp>
          </a:bodyPr>
          <a:lstStyle>
            <a:lvl1pPr algn="r" defTabSz="474663" eaLnBrk="1" hangingPunct="1">
              <a:spcBef>
                <a:spcPct val="0"/>
              </a:spcBef>
              <a:buFontTx/>
              <a:buNone/>
              <a:defRPr sz="13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8777D8B9-8DE3-49CB-B76C-EAB86881EEA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515682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74663"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1pPr>
            <a:lvl2pPr marL="742950" indent="-285750" defTabSz="474663"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2pPr>
            <a:lvl3pPr marL="1143000" indent="-228600" defTabSz="474663"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3pPr>
            <a:lvl4pPr marL="1600200" indent="-228600" defTabSz="474663"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4pPr>
            <a:lvl5pPr marL="2057400" indent="-228600" defTabSz="474663"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5pPr>
            <a:lvl6pPr marL="2514600" indent="-228600" algn="ctr" defTabSz="47466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6pPr>
            <a:lvl7pPr marL="2971800" indent="-228600" algn="ctr" defTabSz="47466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7pPr>
            <a:lvl8pPr marL="3429000" indent="-228600" algn="ctr" defTabSz="47466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8pPr>
            <a:lvl9pPr marL="3886200" indent="-228600" algn="ctr" defTabSz="47466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9pPr>
          </a:lstStyle>
          <a:p>
            <a:fld id="{A68ED8F2-8311-420D-96E8-D64865E57A1D}" type="slidenum">
              <a:rPr lang="pt-PT" altLang="en-US" sz="1300" smtClean="0">
                <a:solidFill>
                  <a:schemeClr val="tx1"/>
                </a:solidFill>
                <a:latin typeface="Arial" pitchFamily="34" charset="0"/>
              </a:rPr>
              <a:pPr/>
              <a:t>1</a:t>
            </a:fld>
            <a:endParaRPr lang="pt-PT" altLang="en-US" sz="130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2725" y="9721850"/>
            <a:ext cx="3078163" cy="5111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74663"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1pPr>
            <a:lvl2pPr marL="742950" indent="-285750" defTabSz="474663"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2pPr>
            <a:lvl3pPr marL="1143000" indent="-228600" defTabSz="474663"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3pPr>
            <a:lvl4pPr marL="1600200" indent="-228600" defTabSz="474663"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4pPr>
            <a:lvl5pPr marL="2057400" indent="-228600" defTabSz="474663"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5pPr>
            <a:lvl6pPr marL="2514600" indent="-228600" algn="ctr" defTabSz="47466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6pPr>
            <a:lvl7pPr marL="2971800" indent="-228600" algn="ctr" defTabSz="47466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7pPr>
            <a:lvl8pPr marL="3429000" indent="-228600" algn="ctr" defTabSz="47466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8pPr>
            <a:lvl9pPr marL="3886200" indent="-228600" algn="ctr" defTabSz="47466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9pPr>
          </a:lstStyle>
          <a:p>
            <a:fld id="{852CC5FD-6764-4251-953B-244A07EF534A}" type="slidenum">
              <a:rPr lang="en-GB" altLang="en-US" sz="1300" smtClean="0">
                <a:solidFill>
                  <a:schemeClr val="tx1"/>
                </a:solidFill>
                <a:latin typeface="Arial" pitchFamily="34" charset="0"/>
              </a:rPr>
              <a:pPr/>
              <a:t>4</a:t>
            </a:fld>
            <a:endParaRPr lang="en-GB" altLang="en-US" sz="13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0463" y="892175"/>
            <a:ext cx="4783137" cy="35877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2725" y="9721850"/>
            <a:ext cx="3078163" cy="5111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74663"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1pPr>
            <a:lvl2pPr marL="742950" indent="-285750" defTabSz="474663"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2pPr>
            <a:lvl3pPr marL="1143000" indent="-228600" defTabSz="474663"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3pPr>
            <a:lvl4pPr marL="1600200" indent="-228600" defTabSz="474663"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4pPr>
            <a:lvl5pPr marL="2057400" indent="-228600" defTabSz="474663"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5pPr>
            <a:lvl6pPr marL="2514600" indent="-228600" algn="ctr" defTabSz="47466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6pPr>
            <a:lvl7pPr marL="2971800" indent="-228600" algn="ctr" defTabSz="47466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7pPr>
            <a:lvl8pPr marL="3429000" indent="-228600" algn="ctr" defTabSz="47466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8pPr>
            <a:lvl9pPr marL="3886200" indent="-228600" algn="ctr" defTabSz="47466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9pPr>
          </a:lstStyle>
          <a:p>
            <a:fld id="{ED310184-DBC7-4204-8B62-8AB39C36DE19}" type="slidenum">
              <a:rPr lang="en-GB" altLang="en-US" sz="1300" smtClean="0">
                <a:solidFill>
                  <a:schemeClr val="tx1"/>
                </a:solidFill>
                <a:latin typeface="Arial" pitchFamily="34" charset="0"/>
              </a:rPr>
              <a:pPr/>
              <a:t>7</a:t>
            </a:fld>
            <a:endParaRPr lang="en-GB" altLang="en-US" sz="13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0463" y="892175"/>
            <a:ext cx="4783137" cy="35877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2725" y="9721850"/>
            <a:ext cx="3078163" cy="5111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74663"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1pPr>
            <a:lvl2pPr marL="742950" indent="-285750" defTabSz="474663"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2pPr>
            <a:lvl3pPr marL="1143000" indent="-228600" defTabSz="474663"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3pPr>
            <a:lvl4pPr marL="1600200" indent="-228600" defTabSz="474663"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4pPr>
            <a:lvl5pPr marL="2057400" indent="-228600" defTabSz="474663"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5pPr>
            <a:lvl6pPr marL="2514600" indent="-228600" algn="ctr" defTabSz="47466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6pPr>
            <a:lvl7pPr marL="2971800" indent="-228600" algn="ctr" defTabSz="47466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7pPr>
            <a:lvl8pPr marL="3429000" indent="-228600" algn="ctr" defTabSz="47466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8pPr>
            <a:lvl9pPr marL="3886200" indent="-228600" algn="ctr" defTabSz="47466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9pPr>
          </a:lstStyle>
          <a:p>
            <a:fld id="{42BBB84F-CADE-4145-BF4D-B6DF337780DC}" type="slidenum">
              <a:rPr lang="en-GB" altLang="en-US" sz="1300" smtClean="0">
                <a:solidFill>
                  <a:schemeClr val="tx1"/>
                </a:solidFill>
                <a:latin typeface="Arial" pitchFamily="34" charset="0"/>
              </a:rPr>
              <a:pPr/>
              <a:t>8</a:t>
            </a:fld>
            <a:endParaRPr lang="en-GB" altLang="en-US" sz="13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0463" y="892175"/>
            <a:ext cx="4783137" cy="35877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2725" y="9721850"/>
            <a:ext cx="3078163" cy="5111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74663"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1pPr>
            <a:lvl2pPr marL="742950" indent="-285750" defTabSz="474663"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2pPr>
            <a:lvl3pPr marL="1143000" indent="-228600" defTabSz="474663"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3pPr>
            <a:lvl4pPr marL="1600200" indent="-228600" defTabSz="474663"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4pPr>
            <a:lvl5pPr marL="2057400" indent="-228600" defTabSz="474663"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5pPr>
            <a:lvl6pPr marL="2514600" indent="-228600" algn="ctr" defTabSz="47466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6pPr>
            <a:lvl7pPr marL="2971800" indent="-228600" algn="ctr" defTabSz="47466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7pPr>
            <a:lvl8pPr marL="3429000" indent="-228600" algn="ctr" defTabSz="47466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8pPr>
            <a:lvl9pPr marL="3886200" indent="-228600" algn="ctr" defTabSz="47466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Times New Roman" pitchFamily="18" charset="0"/>
                <a:ea typeface="Geneva"/>
                <a:cs typeface="Geneva"/>
              </a:defRPr>
            </a:lvl9pPr>
          </a:lstStyle>
          <a:p>
            <a:fld id="{35A5EAD1-7A30-4390-BB4D-E21A11CCFB66}" type="slidenum">
              <a:rPr lang="en-GB" altLang="en-US" sz="1300" smtClean="0">
                <a:solidFill>
                  <a:schemeClr val="tx1"/>
                </a:solidFill>
                <a:latin typeface="Arial" pitchFamily="34" charset="0"/>
              </a:rPr>
              <a:pPr/>
              <a:t>9</a:t>
            </a:fld>
            <a:endParaRPr lang="en-GB" altLang="en-US" sz="13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0463" y="892175"/>
            <a:ext cx="4783137" cy="35877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042" y="115888"/>
            <a:ext cx="8349149" cy="655637"/>
          </a:xfrm>
        </p:spPr>
        <p:txBody>
          <a:bodyPr/>
          <a:lstStyle>
            <a:lvl1pPr algn="l"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043" y="947652"/>
            <a:ext cx="8346757" cy="5178512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pt-B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768F57-4FB1-F834-23C9-E75E17F7CF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4167" y="182960"/>
            <a:ext cx="1335024" cy="521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816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 rot="16200000" flipH="1">
            <a:off x="-3059905" y="3429794"/>
            <a:ext cx="6704012" cy="0"/>
          </a:xfrm>
          <a:prstGeom prst="line">
            <a:avLst/>
          </a:prstGeom>
          <a:ln>
            <a:solidFill>
              <a:srgbClr val="AA9C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76200" y="762000"/>
            <a:ext cx="8763000" cy="1588"/>
          </a:xfrm>
          <a:prstGeom prst="line">
            <a:avLst/>
          </a:prstGeom>
          <a:ln w="9525">
            <a:solidFill>
              <a:srgbClr val="AA9C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896" y="119460"/>
            <a:ext cx="1335024" cy="521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78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pt-BR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pitchFamily="-112" charset="-128"/>
          <a:cs typeface="Geneva" pitchFamily="-112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  <a:ea typeface="Geneva" pitchFamily="-112" charset="-128"/>
          <a:cs typeface="Geneva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Geneva" pitchFamily="-112" charset="-128"/>
          <a:cs typeface="Geneva" pitchFamily="-112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Geneva" pitchFamily="-112" charset="-128"/>
          <a:cs typeface="Genev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Geneva" pitchFamily="-112" charset="-128"/>
          <a:cs typeface="Genev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Geneva" pitchFamily="-112" charset="-128"/>
          <a:cs typeface="Genev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Geneva" pitchFamily="-112" charset="-128"/>
          <a:cs typeface="Genev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faculty.chicagobooth.edu/pietro.veronesi/research/Credit_Risk_Lab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>
          <a:xfrm>
            <a:off x="965200" y="825500"/>
            <a:ext cx="5965825" cy="3814763"/>
          </a:xfrm>
        </p:spPr>
        <p:txBody>
          <a:bodyPr anchor="t"/>
          <a:lstStyle/>
          <a:p>
            <a:pPr indent="-342900"/>
            <a:r>
              <a:rPr lang="pt-BR" altLang="en-US" b="1" dirty="0">
                <a:solidFill>
                  <a:srgbClr val="00A6EB"/>
                </a:solidFill>
                <a:ea typeface="Geneva"/>
              </a:rPr>
              <a:t>Investments meets Corporate Finance</a:t>
            </a:r>
            <a:br>
              <a:rPr lang="pt-BR" altLang="en-US" b="1" dirty="0">
                <a:solidFill>
                  <a:srgbClr val="00A6EB"/>
                </a:solidFill>
                <a:ea typeface="Geneva"/>
              </a:rPr>
            </a:br>
            <a:br>
              <a:rPr lang="pt-BR" altLang="en-US" b="1" dirty="0">
                <a:solidFill>
                  <a:srgbClr val="00A6EB"/>
                </a:solidFill>
                <a:ea typeface="Geneva"/>
              </a:rPr>
            </a:br>
            <a:r>
              <a:rPr lang="pt-BR" altLang="en-US" sz="2800" dirty="0">
                <a:solidFill>
                  <a:srgbClr val="00A6EB"/>
                </a:solidFill>
                <a:ea typeface="Geneva"/>
              </a:rPr>
              <a:t>Stocks and bonds as options</a:t>
            </a:r>
            <a:br>
              <a:rPr lang="pt-BR" altLang="en-US" b="1" dirty="0">
                <a:solidFill>
                  <a:srgbClr val="00A6EB"/>
                </a:solidFill>
                <a:ea typeface="Geneva"/>
              </a:rPr>
            </a:br>
            <a:br>
              <a:rPr lang="pt-BR" altLang="en-US" b="1" dirty="0">
                <a:solidFill>
                  <a:srgbClr val="00A6EB"/>
                </a:solidFill>
                <a:ea typeface="Geneva"/>
              </a:rPr>
            </a:br>
            <a:r>
              <a:rPr lang="pt-BR" altLang="en-US" sz="2400" dirty="0">
                <a:ea typeface="Geneva"/>
              </a:rPr>
              <a:t>Martijn Boons</a:t>
            </a:r>
            <a:br>
              <a:rPr lang="pt-BR" altLang="en-US" sz="2400" dirty="0">
                <a:ea typeface="Geneva"/>
              </a:rPr>
            </a:br>
            <a:r>
              <a:rPr lang="pt-BR" altLang="en-US" sz="2400" dirty="0">
                <a:ea typeface="Geneva"/>
              </a:rPr>
              <a:t>Spring 2025</a:t>
            </a:r>
            <a:br>
              <a:rPr lang="pt-BR" altLang="en-US" sz="3200" b="1" dirty="0">
                <a:ea typeface="Geneva"/>
              </a:rPr>
            </a:br>
            <a:endParaRPr lang="pt-BR" altLang="en-US" sz="3200" b="1" dirty="0">
              <a:ea typeface="Genev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7325" y="6102350"/>
            <a:ext cx="1598613" cy="6318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PT" sz="1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2973916" y="6288881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pt-BR" dirty="0"/>
              <a:t>Corporate Finance #7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Risky debt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ea typeface="ヒラギノ角ゴ Pro W3" charset="-128"/>
              </a:rPr>
              <a:t>Understanding the valuation of risky debt</a:t>
            </a:r>
          </a:p>
          <a:p>
            <a:pPr marL="857250" lvl="1" indent="-457200">
              <a:buFont typeface="+mj-lt"/>
              <a:buAutoNum type="arabicPeriod"/>
              <a:defRPr/>
            </a:pPr>
            <a:r>
              <a:rPr lang="pt-PT" altLang="en-US" sz="2400" dirty="0" err="1">
                <a:ea typeface="Geneva"/>
              </a:rPr>
              <a:t>Risk</a:t>
            </a:r>
            <a:r>
              <a:rPr lang="pt-PT" altLang="en-US" sz="2400" dirty="0">
                <a:ea typeface="Geneva"/>
              </a:rPr>
              <a:t>-free </a:t>
            </a:r>
            <a:r>
              <a:rPr lang="pt-PT" altLang="en-US" sz="2400" dirty="0" err="1">
                <a:ea typeface="Geneva"/>
              </a:rPr>
              <a:t>bond</a:t>
            </a:r>
            <a:r>
              <a:rPr lang="pt-PT" altLang="en-US" sz="2400" dirty="0">
                <a:ea typeface="Geneva"/>
              </a:rPr>
              <a:t> </a:t>
            </a:r>
            <a:r>
              <a:rPr lang="pt-PT" altLang="en-US" sz="2400" dirty="0" err="1">
                <a:ea typeface="Geneva"/>
              </a:rPr>
              <a:t>with</a:t>
            </a:r>
            <a:r>
              <a:rPr lang="pt-PT" altLang="en-US" sz="2400" dirty="0">
                <a:ea typeface="Geneva"/>
              </a:rPr>
              <a:t> </a:t>
            </a:r>
            <a:r>
              <a:rPr lang="pt-PT" altLang="en-US" sz="2400" dirty="0" err="1">
                <a:ea typeface="Geneva"/>
              </a:rPr>
              <a:t>payment</a:t>
            </a:r>
            <a:r>
              <a:rPr lang="pt-PT" altLang="en-US" sz="2400" dirty="0">
                <a:ea typeface="Geneva"/>
              </a:rPr>
              <a:t> </a:t>
            </a:r>
            <a:r>
              <a:rPr lang="pt-PT" altLang="en-US" sz="2400" dirty="0" err="1">
                <a:ea typeface="Geneva"/>
              </a:rPr>
              <a:t>at</a:t>
            </a:r>
            <a:r>
              <a:rPr lang="pt-PT" altLang="en-US" sz="2400" dirty="0">
                <a:ea typeface="Geneva"/>
              </a:rPr>
              <a:t> </a:t>
            </a:r>
            <a:r>
              <a:rPr lang="pt-PT" altLang="en-US" sz="2400" dirty="0" err="1">
                <a:ea typeface="Geneva"/>
              </a:rPr>
              <a:t>maturity</a:t>
            </a:r>
            <a:r>
              <a:rPr lang="pt-PT" altLang="en-US" sz="2400" dirty="0">
                <a:ea typeface="Geneva"/>
              </a:rPr>
              <a:t> B = 106</a:t>
            </a:r>
          </a:p>
          <a:p>
            <a:pPr marL="857250" lvl="1" indent="-457200">
              <a:buFont typeface="+mj-lt"/>
              <a:buAutoNum type="arabicPeriod"/>
              <a:defRPr/>
            </a:pPr>
            <a:r>
              <a:rPr lang="pt-PT" altLang="en-US" sz="2400" dirty="0">
                <a:ea typeface="Geneva"/>
              </a:rPr>
              <a:t>Short </a:t>
            </a:r>
            <a:r>
              <a:rPr lang="pt-PT" altLang="en-US" sz="2400" dirty="0" err="1">
                <a:ea typeface="Geneva"/>
              </a:rPr>
              <a:t>put</a:t>
            </a:r>
            <a:r>
              <a:rPr lang="pt-PT" altLang="en-US" sz="2400" dirty="0">
                <a:ea typeface="Geneva"/>
              </a:rPr>
              <a:t> </a:t>
            </a:r>
            <a:r>
              <a:rPr lang="pt-PT" altLang="en-US" sz="2400" dirty="0" err="1">
                <a:ea typeface="Geneva"/>
              </a:rPr>
              <a:t>option</a:t>
            </a:r>
            <a:r>
              <a:rPr lang="pt-PT" altLang="en-US" sz="2400" dirty="0">
                <a:ea typeface="Geneva"/>
              </a:rPr>
              <a:t> </a:t>
            </a:r>
            <a:r>
              <a:rPr lang="pt-PT" altLang="en-US" sz="2400" dirty="0" err="1">
                <a:ea typeface="Geneva"/>
              </a:rPr>
              <a:t>on</a:t>
            </a:r>
            <a:r>
              <a:rPr lang="pt-PT" altLang="en-US" sz="2400" dirty="0">
                <a:ea typeface="Geneva"/>
              </a:rPr>
              <a:t> </a:t>
            </a:r>
            <a:r>
              <a:rPr lang="pt-PT" altLang="en-US" sz="2400" dirty="0" err="1">
                <a:ea typeface="Geneva"/>
              </a:rPr>
              <a:t>firm</a:t>
            </a:r>
            <a:r>
              <a:rPr lang="pt-PT" altLang="en-US" sz="2400" dirty="0">
                <a:ea typeface="Geneva"/>
              </a:rPr>
              <a:t> </a:t>
            </a:r>
            <a:r>
              <a:rPr lang="pt-PT" altLang="en-US" sz="2400" dirty="0" err="1">
                <a:ea typeface="Geneva"/>
              </a:rPr>
              <a:t>with</a:t>
            </a:r>
            <a:r>
              <a:rPr lang="pt-PT" altLang="en-US" sz="2400" dirty="0">
                <a:ea typeface="Geneva"/>
              </a:rPr>
              <a:t> </a:t>
            </a:r>
            <a:r>
              <a:rPr lang="pt-PT" altLang="en-US" sz="2400" dirty="0" err="1">
                <a:ea typeface="Geneva"/>
              </a:rPr>
              <a:t>exercise</a:t>
            </a:r>
            <a:r>
              <a:rPr lang="pt-PT" altLang="en-US" sz="2400" dirty="0">
                <a:ea typeface="Geneva"/>
              </a:rPr>
              <a:t> </a:t>
            </a:r>
            <a:r>
              <a:rPr lang="pt-PT" altLang="en-US" sz="2400" dirty="0" err="1">
                <a:ea typeface="Geneva"/>
              </a:rPr>
              <a:t>price</a:t>
            </a:r>
            <a:r>
              <a:rPr lang="pt-PT" altLang="en-US" sz="2400" dirty="0">
                <a:ea typeface="Geneva"/>
              </a:rPr>
              <a:t> B=106</a:t>
            </a:r>
          </a:p>
          <a:p>
            <a:pPr lvl="2">
              <a:defRPr/>
            </a:pPr>
            <a:r>
              <a:rPr lang="pt-PT" altLang="en-US" dirty="0" err="1">
                <a:ea typeface="Geneva"/>
              </a:rPr>
              <a:t>Only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if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the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value</a:t>
            </a:r>
            <a:r>
              <a:rPr lang="pt-PT" altLang="en-US" dirty="0">
                <a:ea typeface="Geneva"/>
              </a:rPr>
              <a:t> of </a:t>
            </a:r>
            <a:r>
              <a:rPr lang="pt-PT" altLang="en-US" dirty="0" err="1">
                <a:ea typeface="Geneva"/>
              </a:rPr>
              <a:t>the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firm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falls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below</a:t>
            </a:r>
            <a:r>
              <a:rPr lang="pt-PT" altLang="en-US" dirty="0">
                <a:ea typeface="Geneva"/>
              </a:rPr>
              <a:t> B, </a:t>
            </a:r>
            <a:r>
              <a:rPr lang="pt-PT" altLang="en-US" dirty="0" err="1">
                <a:ea typeface="Geneva"/>
              </a:rPr>
              <a:t>shareholders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will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exercise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their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put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option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and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effectively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sell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the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firm</a:t>
            </a:r>
            <a:r>
              <a:rPr lang="pt-PT" altLang="en-US" dirty="0">
                <a:ea typeface="Geneva"/>
              </a:rPr>
              <a:t> to </a:t>
            </a:r>
            <a:r>
              <a:rPr lang="pt-PT" altLang="en-US" dirty="0" err="1">
                <a:ea typeface="Geneva"/>
              </a:rPr>
              <a:t>the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bondholders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at</a:t>
            </a:r>
            <a:r>
              <a:rPr lang="pt-PT" altLang="en-US" dirty="0">
                <a:ea typeface="Geneva"/>
              </a:rPr>
              <a:t> a </a:t>
            </a:r>
            <a:r>
              <a:rPr lang="pt-PT" altLang="en-US" dirty="0" err="1">
                <a:ea typeface="Geneva"/>
              </a:rPr>
              <a:t>price</a:t>
            </a:r>
            <a:r>
              <a:rPr lang="pt-PT" altLang="en-US" dirty="0">
                <a:ea typeface="Geneva"/>
              </a:rPr>
              <a:t> FV</a:t>
            </a:r>
            <a:r>
              <a:rPr lang="pt-PT" altLang="en-US" baseline="-25000" dirty="0">
                <a:ea typeface="Geneva"/>
              </a:rPr>
              <a:t>T,D</a:t>
            </a:r>
            <a:r>
              <a:rPr lang="pt-PT" altLang="en-US" sz="1800" dirty="0">
                <a:ea typeface="Geneva"/>
              </a:rPr>
              <a:t> &lt;</a:t>
            </a:r>
            <a:r>
              <a:rPr lang="pt-PT" altLang="en-US" dirty="0">
                <a:ea typeface="Geneva"/>
              </a:rPr>
              <a:t>B. In </a:t>
            </a:r>
            <a:r>
              <a:rPr lang="pt-PT" altLang="en-US" dirty="0" err="1">
                <a:ea typeface="Geneva"/>
              </a:rPr>
              <a:t>other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words</a:t>
            </a:r>
            <a:r>
              <a:rPr lang="pt-PT" altLang="en-US" dirty="0">
                <a:ea typeface="Geneva"/>
              </a:rPr>
              <a:t>, </a:t>
            </a:r>
            <a:r>
              <a:rPr lang="pt-PT" altLang="en-US" dirty="0" err="1">
                <a:ea typeface="Geneva"/>
              </a:rPr>
              <a:t>the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firm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defaults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on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the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debt</a:t>
            </a:r>
            <a:r>
              <a:rPr lang="pt-PT" altLang="en-US" dirty="0">
                <a:ea typeface="Geneva"/>
              </a:rPr>
              <a:t>. </a:t>
            </a:r>
          </a:p>
          <a:p>
            <a:pPr lvl="2">
              <a:defRPr/>
            </a:pPr>
            <a:r>
              <a:rPr lang="pt-PT" altLang="en-US" sz="2400" dirty="0" err="1">
                <a:ea typeface="Geneva"/>
              </a:rPr>
              <a:t>The</a:t>
            </a:r>
            <a:r>
              <a:rPr lang="pt-PT" altLang="en-US" sz="2400" dirty="0">
                <a:ea typeface="Geneva"/>
              </a:rPr>
              <a:t> </a:t>
            </a:r>
            <a:r>
              <a:rPr lang="pt-PT" altLang="en-US" sz="2400" dirty="0" err="1">
                <a:ea typeface="Geneva"/>
              </a:rPr>
              <a:t>bondholders</a:t>
            </a:r>
            <a:r>
              <a:rPr lang="pt-PT" altLang="en-US" sz="2400" dirty="0">
                <a:ea typeface="Geneva"/>
              </a:rPr>
              <a:t> </a:t>
            </a:r>
            <a:r>
              <a:rPr lang="pt-PT" altLang="en-US" sz="2400" dirty="0" err="1">
                <a:ea typeface="Geneva"/>
              </a:rPr>
              <a:t>own</a:t>
            </a:r>
            <a:r>
              <a:rPr lang="pt-PT" altLang="en-US" sz="2400" dirty="0">
                <a:ea typeface="Geneva"/>
              </a:rPr>
              <a:t> a </a:t>
            </a:r>
            <a:r>
              <a:rPr lang="pt-PT" altLang="en-US" sz="2400" dirty="0" err="1">
                <a:ea typeface="Geneva"/>
              </a:rPr>
              <a:t>default</a:t>
            </a:r>
            <a:r>
              <a:rPr lang="pt-PT" altLang="en-US" sz="2400" dirty="0">
                <a:ea typeface="Geneva"/>
              </a:rPr>
              <a:t>-free </a:t>
            </a:r>
            <a:r>
              <a:rPr lang="pt-PT" altLang="en-US" sz="2400" dirty="0" err="1">
                <a:ea typeface="Geneva"/>
              </a:rPr>
              <a:t>bond</a:t>
            </a:r>
            <a:r>
              <a:rPr lang="pt-PT" altLang="en-US" sz="2400" dirty="0">
                <a:ea typeface="Geneva"/>
              </a:rPr>
              <a:t> </a:t>
            </a:r>
            <a:r>
              <a:rPr lang="pt-PT" altLang="en-US" sz="2400" dirty="0" err="1">
                <a:ea typeface="Geneva"/>
              </a:rPr>
              <a:t>and</a:t>
            </a:r>
            <a:r>
              <a:rPr lang="pt-PT" altLang="en-US" sz="2400" dirty="0">
                <a:ea typeface="Geneva"/>
              </a:rPr>
              <a:t> </a:t>
            </a:r>
            <a:r>
              <a:rPr lang="pt-PT" altLang="en-US" sz="2400" dirty="0" err="1">
                <a:ea typeface="Geneva"/>
              </a:rPr>
              <a:t>sell</a:t>
            </a:r>
            <a:r>
              <a:rPr lang="pt-PT" altLang="en-US" sz="2400" dirty="0">
                <a:ea typeface="Geneva"/>
              </a:rPr>
              <a:t> </a:t>
            </a:r>
            <a:r>
              <a:rPr lang="pt-PT" altLang="en-US" sz="2400" dirty="0" err="1">
                <a:ea typeface="Geneva"/>
              </a:rPr>
              <a:t>shareholders</a:t>
            </a:r>
            <a:r>
              <a:rPr lang="pt-PT" altLang="en-US" sz="2400" dirty="0">
                <a:ea typeface="Geneva"/>
              </a:rPr>
              <a:t> </a:t>
            </a:r>
            <a:r>
              <a:rPr lang="pt-PT" altLang="en-US" sz="2400" dirty="0" err="1">
                <a:ea typeface="Geneva"/>
              </a:rPr>
              <a:t>an</a:t>
            </a:r>
            <a:r>
              <a:rPr lang="pt-PT" altLang="en-US" sz="2400" dirty="0">
                <a:ea typeface="Geneva"/>
              </a:rPr>
              <a:t> </a:t>
            </a:r>
            <a:r>
              <a:rPr lang="pt-PT" altLang="en-US" sz="2400" dirty="0" err="1">
                <a:ea typeface="Geneva"/>
              </a:rPr>
              <a:t>option</a:t>
            </a:r>
            <a:r>
              <a:rPr lang="pt-PT" altLang="en-US" sz="2400" dirty="0">
                <a:ea typeface="Geneva"/>
              </a:rPr>
              <a:t> to </a:t>
            </a:r>
            <a:r>
              <a:rPr lang="pt-PT" altLang="en-US" sz="2400" dirty="0" err="1">
                <a:ea typeface="Geneva"/>
              </a:rPr>
              <a:t>default</a:t>
            </a:r>
            <a:r>
              <a:rPr lang="pt-PT" altLang="en-US" sz="2400" dirty="0">
                <a:ea typeface="Genev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9628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Cost of debt versus yield to maturity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1600" dirty="0"/>
                  <a:t>In our example, the coupon rate differs from the yield to maturity to make clear the effect of default risk.</a:t>
                </a:r>
              </a:p>
              <a:p>
                <a:endParaRPr lang="en-US" sz="1600" dirty="0"/>
              </a:p>
              <a:p>
                <a:r>
                  <a:rPr lang="en-US" sz="1600" dirty="0"/>
                  <a:t>Yield to maturity: discount rate that sets the price of the debt equal to the present value of the </a:t>
                </a:r>
                <a:r>
                  <a:rPr lang="en-US" sz="1600" dirty="0" err="1"/>
                  <a:t>coupons+principal</a:t>
                </a:r>
                <a:endParaRPr lang="en-US" sz="1600" dirty="0"/>
              </a:p>
              <a:p>
                <a:pPr lvl="1"/>
                <a:r>
                  <a:rPr lang="en-US" sz="1600" dirty="0"/>
                  <a:t>Value of debt = B/(1+</a:t>
                </a:r>
                <a:r>
                  <a:rPr lang="pt-PT" altLang="en-US" sz="1600" dirty="0">
                    <a:ea typeface="Geneva"/>
                  </a:rPr>
                  <a:t>y</a:t>
                </a:r>
                <a:r>
                  <a:rPr lang="pt-PT" altLang="en-US" sz="1600" baseline="-25000" dirty="0">
                    <a:ea typeface="Geneva"/>
                  </a:rPr>
                  <a:t>B</a:t>
                </a:r>
                <a:r>
                  <a:rPr lang="en-US" sz="1600" dirty="0"/>
                  <a:t>) </a:t>
                </a:r>
                <a:r>
                  <a:rPr lang="en-US" sz="1600" dirty="0">
                    <a:sym typeface="Wingdings" panose="05000000000000000000" pitchFamily="2" charset="2"/>
                  </a:rPr>
                  <a:t> 76.75 = 106</a:t>
                </a:r>
                <a:r>
                  <a:rPr lang="en-US" sz="1600" dirty="0"/>
                  <a:t>/(1+</a:t>
                </a:r>
                <a:r>
                  <a:rPr lang="pt-PT" altLang="en-US" sz="1600" dirty="0">
                    <a:ea typeface="Geneva"/>
                  </a:rPr>
                  <a:t>y</a:t>
                </a:r>
                <a:r>
                  <a:rPr lang="pt-PT" altLang="en-US" sz="1600" baseline="-25000" dirty="0">
                    <a:ea typeface="Geneva"/>
                  </a:rPr>
                  <a:t>B</a:t>
                </a:r>
                <a:r>
                  <a:rPr lang="en-US" sz="1600" dirty="0"/>
                  <a:t>) and </a:t>
                </a:r>
                <a:r>
                  <a:rPr lang="pt-PT" altLang="en-US" sz="1600" dirty="0">
                    <a:ea typeface="Geneva"/>
                  </a:rPr>
                  <a:t>y</a:t>
                </a:r>
                <a:r>
                  <a:rPr lang="pt-PT" altLang="en-US" sz="1600" baseline="-25000" dirty="0">
                    <a:ea typeface="Geneva"/>
                  </a:rPr>
                  <a:t>B</a:t>
                </a:r>
                <a:r>
                  <a:rPr lang="pt-PT" altLang="en-US" sz="1600" dirty="0">
                    <a:ea typeface="Geneva"/>
                  </a:rPr>
                  <a:t>=38%.</a:t>
                </a:r>
                <a:endParaRPr lang="en-US" sz="1600" dirty="0"/>
              </a:p>
              <a:p>
                <a:pPr marL="0" indent="0">
                  <a:buNone/>
                </a:pPr>
                <a:endParaRPr lang="en-US" sz="1600" dirty="0"/>
              </a:p>
              <a:p>
                <a:r>
                  <a:rPr lang="en-US" sz="1600" dirty="0"/>
                  <a:t>In practice, firms take care to issue bonds at (close to) par and offer an interest/coupon rate that is equal to the yield to maturity of the bonds to be sold.</a:t>
                </a:r>
              </a:p>
              <a:p>
                <a:pPr lvl="1"/>
                <a:r>
                  <a:rPr lang="en-US" sz="1600" dirty="0"/>
                  <a:t>Thus, if the firm were to issue new bonds, they would issue them with a coupon rate of 38%.</a:t>
                </a:r>
              </a:p>
              <a:p>
                <a:pPr lvl="1"/>
                <a:r>
                  <a:rPr lang="en-US" sz="1600" dirty="0"/>
                  <a:t>This is why the yield to maturity can be used as the cost of debt in WACC calculations.</a:t>
                </a:r>
              </a:p>
              <a:p>
                <a:endParaRPr lang="en-US" sz="1600" dirty="0"/>
              </a:p>
              <a:p>
                <a:r>
                  <a:rPr lang="en-US" sz="1600" dirty="0"/>
                  <a:t>The yield to maturity is not the expected return on the bonds, however.</a:t>
                </a:r>
              </a:p>
              <a:p>
                <a:pPr lvl="1"/>
                <a:r>
                  <a:rPr lang="en-US" sz="1600" dirty="0"/>
                  <a:t>Suppose the beta of the firm is 1, then the beta of the equity will be: (0.44*100*1)/23.25 = 1.89;</a:t>
                </a:r>
              </a:p>
              <a:p>
                <a:pPr lvl="1"/>
                <a:r>
                  <a:rPr lang="en-US" sz="1600" dirty="0"/>
                  <a:t>The beta of the debt will be: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1600" b="0" i="0" smtClean="0">
                            <a:latin typeface="Cambria Math" panose="02040503050406030204" pitchFamily="18" charset="0"/>
                            <a:ea typeface="Cambria Math"/>
                          </a:rPr>
                          <m:t>100∗0</m:t>
                        </m:r>
                        <m:r>
                          <a:rPr lang="en-US" altLang="en-US" sz="1600" b="0" i="0" smtClean="0">
                            <a:latin typeface="Cambria Math" panose="02040503050406030204" pitchFamily="18" charset="0"/>
                            <a:ea typeface="Cambria Math"/>
                          </a:rPr>
                          <m:t>+</m:t>
                        </m:r>
                        <m:r>
                          <a:rPr lang="en-US" altLang="en-US" sz="1600" i="1">
                            <a:latin typeface="Cambria Math" panose="02040503050406030204" pitchFamily="18" charset="0"/>
                            <a:ea typeface="Cambria Math"/>
                          </a:rPr>
                          <m:t>0.56</m:t>
                        </m:r>
                        <m:r>
                          <a:rPr lang="en-US" altLang="en-US" sz="1600" b="0" i="0" smtClean="0">
                            <a:latin typeface="Cambria Math" panose="02040503050406030204" pitchFamily="18" charset="0"/>
                            <a:ea typeface="Cambria Math"/>
                          </a:rPr>
                          <m:t>∗100∗1−79.25∗0</m:t>
                        </m:r>
                      </m:num>
                      <m:den>
                        <m:r>
                          <a:rPr lang="en-US" altLang="en-US" sz="1600" b="0" i="0" smtClean="0">
                            <a:latin typeface="Cambria Math" panose="02040503050406030204" pitchFamily="18" charset="0"/>
                            <a:ea typeface="Cambria Math"/>
                          </a:rPr>
                          <m:t>76.75</m:t>
                        </m:r>
                      </m:den>
                    </m:f>
                    <m:r>
                      <a:rPr lang="en-US" altLang="en-US" sz="1600" b="0" i="0" smtClean="0">
                        <a:latin typeface="Cambria Math" panose="02040503050406030204" pitchFamily="18" charset="0"/>
                        <a:ea typeface="Cambria Math"/>
                      </a:rPr>
                      <m:t>=0.73</m:t>
                    </m:r>
                  </m:oMath>
                </a14:m>
                <a:r>
                  <a:rPr lang="en-US" sz="1600" dirty="0"/>
                  <a:t> (check: </a:t>
                </a:r>
                <a:r>
                  <a:rPr lang="en-US" sz="1600" dirty="0" err="1"/>
                  <a:t>beta_firm</a:t>
                </a:r>
                <a:r>
                  <a:rPr lang="en-US" sz="1600" dirty="0"/>
                  <a:t> = 1 = (76.75*0.73+23.25*1.89) / 100)</a:t>
                </a:r>
              </a:p>
              <a:p>
                <a:pPr lvl="1"/>
                <a:r>
                  <a:rPr lang="en-US" sz="1600" dirty="0"/>
                  <a:t>So, the expected return on the debt will be 6%+0.73*MRP &lt;&lt; 38%!</a:t>
                </a:r>
              </a:p>
              <a:p>
                <a:pPr lvl="1"/>
                <a:endParaRPr lang="en-US" sz="1600" dirty="0"/>
              </a:p>
              <a:p>
                <a:pPr lvl="1"/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92" t="-353" r="-950" b="-11176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636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more realistic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900" dirty="0"/>
              <a:t>Suppose a new firm is going to be set up to buy oil for a period of three years. The total investment (</a:t>
            </a:r>
            <a:r>
              <a:rPr lang="en-US" sz="1900" dirty="0" err="1"/>
              <a:t>debt+equity</a:t>
            </a:r>
            <a:r>
              <a:rPr lang="en-US" sz="1900" dirty="0"/>
              <a:t>) in the firm is 100 million. The debt is raised by selling 10% annual coupon bonds with a maturity of three years and face value of 50 million. The risk-free rate is 5%.</a:t>
            </a:r>
          </a:p>
          <a:p>
            <a:pPr lvl="1"/>
            <a:r>
              <a:rPr lang="en-US" sz="1900" dirty="0"/>
              <a:t>Coupons won’t push firm into bankruptcy: coupons are like risk-free dividends.</a:t>
            </a:r>
          </a:p>
          <a:p>
            <a:pPr lvl="1"/>
            <a:r>
              <a:rPr lang="en-US" sz="1900" dirty="0"/>
              <a:t>Covenants block shareholders from paying themselves a liquidating dividend before final coupon payment: Option is European.</a:t>
            </a:r>
          </a:p>
          <a:p>
            <a:endParaRPr lang="en-US" sz="1900" dirty="0"/>
          </a:p>
          <a:p>
            <a:r>
              <a:rPr lang="en-US" sz="1900" dirty="0"/>
              <a:t>The implied volatility of oil “OVX” (the oil-equivalent of the VIX) is currently at 55%.</a:t>
            </a:r>
          </a:p>
          <a:p>
            <a:pPr lvl="1"/>
            <a:r>
              <a:rPr lang="en-US" sz="1900" dirty="0"/>
              <a:t>(If, alternatively, the firm would also sell the oil at an expected profit margin of 10%, the volatility of the firm value would be 0.10*55%.)</a:t>
            </a:r>
          </a:p>
          <a:p>
            <a:endParaRPr lang="en-US" sz="1900" dirty="0"/>
          </a:p>
          <a:p>
            <a:r>
              <a:rPr lang="en-US" sz="1900" dirty="0"/>
              <a:t>Approximate the market value of the firm’s equity and debt. What is the yield to maturity on the debt and the firm’s rating? </a:t>
            </a:r>
          </a:p>
          <a:p>
            <a:pPr lvl="1"/>
            <a:endParaRPr lang="en-US" sz="1900" dirty="0"/>
          </a:p>
          <a:p>
            <a:endParaRPr lang="en-US" sz="1900" dirty="0"/>
          </a:p>
          <a:p>
            <a:endParaRPr lang="en-US" sz="1900" dirty="0"/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884906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dirty="0"/>
                  <a:t>Equity is a three-year European call option on the (coupon-adjusted) assets of the firm, with strike price = 50*(1+10%). </a:t>
                </a:r>
              </a:p>
              <a:p>
                <a:r>
                  <a:rPr lang="en-US" sz="2000" dirty="0"/>
                  <a:t>Adjust Black-Scholes to discrete dividends:</a:t>
                </a:r>
              </a:p>
              <a:p>
                <a:pPr marL="0" lvl="1" indent="0" algn="ctr">
                  <a:spcBef>
                    <a:spcPct val="50000"/>
                  </a:spcBef>
                  <a:buClr>
                    <a:schemeClr val="accent2"/>
                  </a:buClr>
                  <a:buSzPct val="6000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800" i="1">
                            <a:latin typeface="Cambria Math" panose="02040503050406030204" pitchFamily="18" charset="0"/>
                            <a:ea typeface="ヒラギノ角ゴ Pro W3" charset="-128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en-US" sz="1800" i="1">
                            <a:latin typeface="Cambria Math" panose="02040503050406030204" pitchFamily="18" charset="0"/>
                            <a:ea typeface="ヒラギノ角ゴ Pro W3" charset="-128"/>
                            <a:sym typeface="Wingdings" panose="05000000000000000000" pitchFamily="2" charset="2"/>
                          </a:rPr>
                          <m:t>𝑐</m:t>
                        </m:r>
                      </m:e>
                      <m:sub>
                        <m:r>
                          <a:rPr lang="en-US" altLang="en-US" sz="1800" i="1">
                            <a:latin typeface="Cambria Math" panose="02040503050406030204" pitchFamily="18" charset="0"/>
                            <a:ea typeface="ヒラギノ角ゴ Pro W3" charset="-128"/>
                            <a:sym typeface="Wingdings" panose="05000000000000000000" pitchFamily="2" charset="2"/>
                          </a:rPr>
                          <m:t>0</m:t>
                        </m:r>
                      </m:sub>
                    </m:sSub>
                    <m:r>
                      <a:rPr lang="en-US" altLang="en-US" sz="1800" i="1">
                        <a:latin typeface="Cambria Math" panose="02040503050406030204" pitchFamily="18" charset="0"/>
                        <a:ea typeface="ヒラギノ角ゴ Pro W3" charset="-128"/>
                        <a:sym typeface="Wingdings" panose="05000000000000000000" pitchFamily="2" charset="2"/>
                      </a:rPr>
                      <m:t>=</m:t>
                    </m:r>
                    <m:sSub>
                      <m:sSubPr>
                        <m:ctrlPr>
                          <a:rPr lang="en-US" altLang="en-US" sz="1800" i="1">
                            <a:latin typeface="Cambria Math" panose="02040503050406030204" pitchFamily="18" charset="0"/>
                            <a:ea typeface="ヒラギノ角ゴ Pro W3" charset="-128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en-US" sz="1800" b="0" i="1" smtClean="0">
                            <a:latin typeface="Cambria Math" panose="02040503050406030204" pitchFamily="18" charset="0"/>
                            <a:ea typeface="ヒラギノ角ゴ Pro W3" charset="-128"/>
                            <a:sym typeface="Wingdings" panose="05000000000000000000" pitchFamily="2" charset="2"/>
                          </a:rPr>
                          <m:t>[</m:t>
                        </m:r>
                        <m:r>
                          <a:rPr lang="en-US" altLang="en-US" sz="1800" b="0" i="1" smtClean="0">
                            <a:latin typeface="Cambria Math" panose="02040503050406030204" pitchFamily="18" charset="0"/>
                            <a:ea typeface="ヒラギノ角ゴ Pro W3" charset="-128"/>
                            <a:sym typeface="Wingdings" panose="05000000000000000000" pitchFamily="2" charset="2"/>
                          </a:rPr>
                          <m:t>𝐹</m:t>
                        </m:r>
                      </m:e>
                      <m:sub>
                        <m:r>
                          <a:rPr lang="en-US" altLang="en-US" sz="1800" i="1">
                            <a:latin typeface="Cambria Math" panose="02040503050406030204" pitchFamily="18" charset="0"/>
                            <a:ea typeface="ヒラギノ角ゴ Pro W3" charset="-128"/>
                            <a:sym typeface="Wingdings" panose="05000000000000000000" pitchFamily="2" charset="2"/>
                          </a:rPr>
                          <m:t>0</m:t>
                        </m:r>
                      </m:sub>
                    </m:sSub>
                    <m:r>
                      <a:rPr lang="en-US" altLang="en-US" sz="1800" b="0" i="1" smtClean="0">
                        <a:latin typeface="Cambria Math" panose="02040503050406030204" pitchFamily="18" charset="0"/>
                        <a:ea typeface="ヒラギノ角ゴ Pro W3" charset="-128"/>
                        <a:sym typeface="Wingdings" panose="05000000000000000000" pitchFamily="2" charset="2"/>
                      </a:rPr>
                      <m:t>−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  <a:ea typeface="ヒラギノ角ゴ Pro W3" charset="-128"/>
                        <a:sym typeface="Wingdings" panose="05000000000000000000" pitchFamily="2" charset="2"/>
                      </a:rPr>
                      <m:t>𝑃𝑉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  <a:ea typeface="ヒラギノ角ゴ Pro W3" charset="-128"/>
                        <a:sym typeface="Wingdings" panose="05000000000000000000" pitchFamily="2" charset="2"/>
                      </a:rPr>
                      <m:t>(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  <a:ea typeface="ヒラギノ角ゴ Pro W3" charset="-128"/>
                        <a:sym typeface="Wingdings" panose="05000000000000000000" pitchFamily="2" charset="2"/>
                      </a:rPr>
                      <m:t>𝑐𝑜𝑢𝑝𝑜𝑛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  <a:ea typeface="ヒラギノ角ゴ Pro W3" charset="-128"/>
                        <a:sym typeface="Wingdings" panose="05000000000000000000" pitchFamily="2" charset="2"/>
                      </a:rPr>
                      <m:t> 1&amp;2)]</m:t>
                    </m:r>
                    <m:r>
                      <a:rPr lang="en-US" altLang="en-US" sz="1800" i="1">
                        <a:latin typeface="Cambria Math" panose="02040503050406030204" pitchFamily="18" charset="0"/>
                        <a:ea typeface="ヒラギノ角ゴ Pro W3" charset="-128"/>
                        <a:sym typeface="Wingdings" panose="05000000000000000000" pitchFamily="2" charset="2"/>
                      </a:rPr>
                      <m:t>𝑁</m:t>
                    </m:r>
                    <m:r>
                      <a:rPr lang="en-US" altLang="en-US" sz="1800" i="1">
                        <a:latin typeface="Cambria Math" panose="02040503050406030204" pitchFamily="18" charset="0"/>
                        <a:ea typeface="ヒラギノ角ゴ Pro W3" charset="-128"/>
                        <a:sym typeface="Wingdings" panose="05000000000000000000" pitchFamily="2" charset="2"/>
                      </a:rPr>
                      <m:t>(</m:t>
                    </m:r>
                    <m:sSub>
                      <m:sSubPr>
                        <m:ctrlPr>
                          <a:rPr lang="en-US" altLang="en-US" sz="1800" i="1">
                            <a:latin typeface="Cambria Math" panose="02040503050406030204" pitchFamily="18" charset="0"/>
                            <a:ea typeface="ヒラギノ角ゴ Pro W3" charset="-128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en-US" sz="1800" i="1">
                            <a:latin typeface="Cambria Math" panose="02040503050406030204" pitchFamily="18" charset="0"/>
                            <a:ea typeface="ヒラギノ角ゴ Pro W3" charset="-128"/>
                            <a:sym typeface="Wingdings" panose="05000000000000000000" pitchFamily="2" charset="2"/>
                          </a:rPr>
                          <m:t>𝑑</m:t>
                        </m:r>
                      </m:e>
                      <m:sub>
                        <m:r>
                          <a:rPr lang="en-US" altLang="en-US" sz="1800" i="1">
                            <a:latin typeface="Cambria Math" panose="02040503050406030204" pitchFamily="18" charset="0"/>
                            <a:ea typeface="ヒラギノ角ゴ Pro W3" charset="-128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  <m:r>
                      <a:rPr lang="en-US" altLang="en-US" sz="1800" i="1">
                        <a:latin typeface="Cambria Math" panose="02040503050406030204" pitchFamily="18" charset="0"/>
                        <a:ea typeface="ヒラギノ角ゴ Pro W3" charset="-128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altLang="en-US" sz="1800" dirty="0">
                    <a:ea typeface="ヒラギノ角ゴ Pro W3" charset="-128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1800" i="1">
                        <a:latin typeface="Cambria Math" panose="02040503050406030204" pitchFamily="18" charset="0"/>
                        <a:ea typeface="ヒラギノ角ゴ Pro W3" charset="-128"/>
                        <a:sym typeface="Wingdings" panose="05000000000000000000" pitchFamily="2" charset="2"/>
                      </a:rPr>
                      <m:t>−</m:t>
                    </m:r>
                    <m:r>
                      <a:rPr lang="en-US" altLang="en-US" sz="1800" i="1">
                        <a:latin typeface="Cambria Math" panose="02040503050406030204" pitchFamily="18" charset="0"/>
                        <a:ea typeface="ヒラギノ角ゴ Pro W3" charset="-128"/>
                        <a:sym typeface="Wingdings" panose="05000000000000000000" pitchFamily="2" charset="2"/>
                      </a:rPr>
                      <m:t>𝐾</m:t>
                    </m:r>
                    <m:sSup>
                      <m:sSupPr>
                        <m:ctrlPr>
                          <a:rPr lang="en-US" altLang="en-US" sz="1800" i="1">
                            <a:latin typeface="Cambria Math" panose="02040503050406030204" pitchFamily="18" charset="0"/>
                            <a:ea typeface="ヒラギノ角ゴ Pro W3" charset="-128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en-US" sz="1800" i="1">
                            <a:latin typeface="Cambria Math" panose="02040503050406030204" pitchFamily="18" charset="0"/>
                            <a:ea typeface="ヒラギノ角ゴ Pro W3" charset="-128"/>
                            <a:sym typeface="Wingdings" panose="05000000000000000000" pitchFamily="2" charset="2"/>
                          </a:rPr>
                          <m:t>𝑒</m:t>
                        </m:r>
                      </m:e>
                      <m:sup>
                        <m:r>
                          <a:rPr lang="en-US" altLang="en-US" sz="1800" i="1">
                            <a:latin typeface="Cambria Math" panose="02040503050406030204" pitchFamily="18" charset="0"/>
                            <a:ea typeface="ヒラギノ角ゴ Pro W3" charset="-128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en-US" altLang="en-US" sz="1800" i="1">
                            <a:latin typeface="Cambria Math" panose="02040503050406030204" pitchFamily="18" charset="0"/>
                            <a:ea typeface="ヒラギノ角ゴ Pro W3" charset="-128"/>
                            <a:sym typeface="Wingdings" panose="05000000000000000000" pitchFamily="2" charset="2"/>
                          </a:rPr>
                          <m:t>𝑟𝑇</m:t>
                        </m:r>
                      </m:sup>
                    </m:sSup>
                    <m:r>
                      <a:rPr lang="en-US" altLang="en-US" sz="1800" i="1">
                        <a:latin typeface="Cambria Math" panose="02040503050406030204" pitchFamily="18" charset="0"/>
                        <a:ea typeface="ヒラギノ角ゴ Pro W3" charset="-128"/>
                        <a:sym typeface="Wingdings" panose="05000000000000000000" pitchFamily="2" charset="2"/>
                      </a:rPr>
                      <m:t>𝑁</m:t>
                    </m:r>
                    <m:r>
                      <a:rPr lang="en-US" altLang="en-US" sz="1800" i="1">
                        <a:latin typeface="Cambria Math" panose="02040503050406030204" pitchFamily="18" charset="0"/>
                        <a:ea typeface="ヒラギノ角ゴ Pro W3" charset="-128"/>
                        <a:sym typeface="Wingdings" panose="05000000000000000000" pitchFamily="2" charset="2"/>
                      </a:rPr>
                      <m:t>(</m:t>
                    </m:r>
                    <m:sSub>
                      <m:sSubPr>
                        <m:ctrlPr>
                          <a:rPr lang="en-US" altLang="en-US" sz="1800" i="1">
                            <a:latin typeface="Cambria Math" panose="02040503050406030204" pitchFamily="18" charset="0"/>
                            <a:ea typeface="ヒラギノ角ゴ Pro W3" charset="-128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en-US" sz="1800" i="1">
                            <a:latin typeface="Cambria Math" panose="02040503050406030204" pitchFamily="18" charset="0"/>
                            <a:ea typeface="ヒラギノ角ゴ Pro W3" charset="-128"/>
                            <a:sym typeface="Wingdings" panose="05000000000000000000" pitchFamily="2" charset="2"/>
                          </a:rPr>
                          <m:t>𝑑</m:t>
                        </m:r>
                      </m:e>
                      <m:sub>
                        <m:r>
                          <a:rPr lang="en-US" altLang="en-US" sz="1800" i="1">
                            <a:latin typeface="Cambria Math" panose="02040503050406030204" pitchFamily="18" charset="0"/>
                            <a:ea typeface="ヒラギノ角ゴ Pro W3" charset="-128"/>
                            <a:sym typeface="Wingdings" panose="05000000000000000000" pitchFamily="2" charset="2"/>
                          </a:rPr>
                          <m:t>2</m:t>
                        </m:r>
                      </m:sub>
                    </m:sSub>
                    <m:r>
                      <a:rPr lang="en-US" altLang="en-US" sz="1800" i="1">
                        <a:latin typeface="Cambria Math" panose="02040503050406030204" pitchFamily="18" charset="0"/>
                        <a:ea typeface="ヒラギノ角ゴ Pro W3" charset="-128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altLang="en-US" sz="1800" dirty="0">
                    <a:ea typeface="ヒラギノ角ゴ Pro W3" charset="-128"/>
                    <a:sym typeface="Wingdings" panose="05000000000000000000" pitchFamily="2" charset="2"/>
                  </a:rPr>
                  <a:t>; </a:t>
                </a:r>
              </a:p>
              <a:p>
                <a:pPr marL="0" lvl="1" indent="0" algn="ctr">
                  <a:spcBef>
                    <a:spcPct val="50000"/>
                  </a:spcBef>
                  <a:buClr>
                    <a:schemeClr val="accent2"/>
                  </a:buClr>
                  <a:buSzPct val="6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sz="1800" i="1">
                              <a:latin typeface="Cambria Math" panose="02040503050406030204" pitchFamily="18" charset="0"/>
                              <a:ea typeface="ヒラギノ角ゴ Pro W3" charset="-128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altLang="en-US" sz="1800" i="1">
                              <a:latin typeface="Cambria Math" panose="02040503050406030204" pitchFamily="18" charset="0"/>
                              <a:ea typeface="ヒラギノ角ゴ Pro W3" charset="-128"/>
                              <a:sym typeface="Wingdings" panose="05000000000000000000" pitchFamily="2" charset="2"/>
                            </a:rPr>
                            <m:t>𝑑</m:t>
                          </m:r>
                        </m:e>
                        <m:sub>
                          <m:r>
                            <a:rPr lang="en-US" altLang="en-US" sz="1800" i="1">
                              <a:latin typeface="Cambria Math" panose="02040503050406030204" pitchFamily="18" charset="0"/>
                              <a:ea typeface="ヒラギノ角ゴ Pro W3" charset="-128"/>
                              <a:sym typeface="Wingdings" panose="05000000000000000000" pitchFamily="2" charset="2"/>
                            </a:rPr>
                            <m:t>1</m:t>
                          </m:r>
                        </m:sub>
                      </m:sSub>
                      <m:r>
                        <a:rPr lang="en-US" altLang="en-US" sz="1800" i="1">
                          <a:latin typeface="Cambria Math" panose="02040503050406030204" pitchFamily="18" charset="0"/>
                          <a:ea typeface="ヒラギノ角ゴ Pro W3" charset="-128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altLang="en-US" sz="1800" i="1">
                              <a:latin typeface="Cambria Math" panose="02040503050406030204" pitchFamily="18" charset="0"/>
                              <a:ea typeface="ヒラギノ角ゴ Pro W3" charset="-128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altLang="en-US" sz="1800" i="1">
                                  <a:latin typeface="Cambria Math" panose="02040503050406030204" pitchFamily="18" charset="0"/>
                                  <a:ea typeface="ヒラギノ角ゴ Pro W3" charset="-128"/>
                                  <a:sym typeface="Wingdings" panose="05000000000000000000" pitchFamily="2" charset="2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en-US" sz="1800">
                                  <a:latin typeface="Cambria Math" panose="02040503050406030204" pitchFamily="18" charset="0"/>
                                  <a:ea typeface="ヒラギノ角ゴ Pro W3" charset="-128"/>
                                  <a:sym typeface="Wingdings" panose="05000000000000000000" pitchFamily="2" charset="2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en-US" sz="1800" i="1">
                                      <a:latin typeface="Cambria Math" panose="02040503050406030204" pitchFamily="18" charset="0"/>
                                      <a:ea typeface="ヒラギノ角ゴ Pro W3" charset="-128"/>
                                      <a:sym typeface="Wingdings" panose="05000000000000000000" pitchFamily="2" charset="2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altLang="en-US" sz="1800" i="1">
                                          <a:latin typeface="Cambria Math" panose="02040503050406030204" pitchFamily="18" charset="0"/>
                                          <a:ea typeface="ヒラギノ角ゴ Pro W3" charset="-128"/>
                                          <a:sym typeface="Wingdings" panose="05000000000000000000" pitchFamily="2" charset="2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altLang="en-US" sz="1800" i="1">
                                              <a:latin typeface="Cambria Math" panose="02040503050406030204" pitchFamily="18" charset="0"/>
                                              <a:ea typeface="ヒラギノ角ゴ Pro W3" charset="-128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en-US" sz="1800" i="1">
                                              <a:latin typeface="Cambria Math" panose="02040503050406030204" pitchFamily="18" charset="0"/>
                                              <a:ea typeface="ヒラギノ角ゴ Pro W3" charset="-128"/>
                                              <a:sym typeface="Wingdings" panose="05000000000000000000" pitchFamily="2" charset="2"/>
                                            </a:rPr>
                                            <m:t>[</m:t>
                                          </m:r>
                                          <m:r>
                                            <a:rPr lang="en-US" altLang="en-US" sz="1800" b="0" i="1" smtClean="0">
                                              <a:latin typeface="Cambria Math" panose="02040503050406030204" pitchFamily="18" charset="0"/>
                                              <a:ea typeface="ヒラギノ角ゴ Pro W3" charset="-128"/>
                                              <a:sym typeface="Wingdings" panose="05000000000000000000" pitchFamily="2" charset="2"/>
                                            </a:rPr>
                                            <m:t>𝐹</m:t>
                                          </m:r>
                                        </m:e>
                                        <m:sub>
                                          <m:r>
                                            <a:rPr lang="en-US" altLang="en-US" sz="1800" i="1">
                                              <a:latin typeface="Cambria Math" panose="02040503050406030204" pitchFamily="18" charset="0"/>
                                              <a:ea typeface="ヒラギノ角ゴ Pro W3" charset="-128"/>
                                              <a:sym typeface="Wingdings" panose="05000000000000000000" pitchFamily="2" charset="2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n-US" altLang="en-US" sz="1800" i="1">
                                          <a:latin typeface="Cambria Math" panose="02040503050406030204" pitchFamily="18" charset="0"/>
                                          <a:ea typeface="ヒラギノ角ゴ Pro W3" charset="-128"/>
                                          <a:sym typeface="Wingdings" panose="05000000000000000000" pitchFamily="2" charset="2"/>
                                        </a:rPr>
                                        <m:t>−</m:t>
                                      </m:r>
                                      <m:r>
                                        <a:rPr lang="en-US" altLang="en-US" sz="1800" i="1">
                                          <a:latin typeface="Cambria Math" panose="02040503050406030204" pitchFamily="18" charset="0"/>
                                          <a:ea typeface="ヒラギノ角ゴ Pro W3" charset="-128"/>
                                          <a:sym typeface="Wingdings" panose="05000000000000000000" pitchFamily="2" charset="2"/>
                                        </a:rPr>
                                        <m:t>𝑃𝑉</m:t>
                                      </m:r>
                                      <m:r>
                                        <a:rPr lang="en-US" altLang="en-US" sz="1800" i="1">
                                          <a:latin typeface="Cambria Math" panose="02040503050406030204" pitchFamily="18" charset="0"/>
                                          <a:ea typeface="ヒラギノ角ゴ Pro W3" charset="-128"/>
                                          <a:sym typeface="Wingdings" panose="05000000000000000000" pitchFamily="2" charset="2"/>
                                        </a:rPr>
                                        <m:t>(</m:t>
                                      </m:r>
                                      <m:r>
                                        <a:rPr lang="en-US" altLang="en-US" sz="1800" i="1">
                                          <a:latin typeface="Cambria Math" panose="02040503050406030204" pitchFamily="18" charset="0"/>
                                          <a:ea typeface="ヒラギノ角ゴ Pro W3" charset="-128"/>
                                          <a:sym typeface="Wingdings" panose="05000000000000000000" pitchFamily="2" charset="2"/>
                                        </a:rPr>
                                        <m:t>𝑐𝑜𝑢𝑝𝑜𝑛</m:t>
                                      </m:r>
                                      <m:r>
                                        <a:rPr lang="en-US" altLang="en-US" sz="1800" i="1">
                                          <a:latin typeface="Cambria Math" panose="02040503050406030204" pitchFamily="18" charset="0"/>
                                          <a:ea typeface="ヒラギノ角ゴ Pro W3" charset="-128"/>
                                          <a:sym typeface="Wingdings" panose="05000000000000000000" pitchFamily="2" charset="2"/>
                                        </a:rPr>
                                        <m:t> 1&amp;2)]</m:t>
                                      </m:r>
                                    </m:num>
                                    <m:den>
                                      <m:r>
                                        <a:rPr lang="en-US" altLang="en-US" sz="1800" i="1">
                                          <a:latin typeface="Cambria Math" panose="02040503050406030204" pitchFamily="18" charset="0"/>
                                          <a:ea typeface="ヒラギノ角ゴ Pro W3" charset="-128"/>
                                          <a:sym typeface="Wingdings" panose="05000000000000000000" pitchFamily="2" charset="2"/>
                                        </a:rPr>
                                        <m:t>𝐾</m:t>
                                      </m:r>
                                      <m:sSup>
                                        <m:sSupPr>
                                          <m:ctrlPr>
                                            <a:rPr lang="en-US" altLang="en-US" sz="1800" i="1">
                                              <a:latin typeface="Cambria Math" panose="02040503050406030204" pitchFamily="18" charset="0"/>
                                              <a:ea typeface="ヒラギノ角ゴ Pro W3" charset="-128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en-US" sz="1800" i="1">
                                              <a:latin typeface="Cambria Math" panose="02040503050406030204" pitchFamily="18" charset="0"/>
                                              <a:ea typeface="ヒラギノ角ゴ Pro W3" charset="-128"/>
                                              <a:sym typeface="Wingdings" panose="05000000000000000000" pitchFamily="2" charset="2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en-US" altLang="en-US" sz="1800" i="1">
                                              <a:latin typeface="Cambria Math" panose="02040503050406030204" pitchFamily="18" charset="0"/>
                                              <a:ea typeface="ヒラギノ角ゴ Pro W3" charset="-128"/>
                                              <a:sym typeface="Wingdings" panose="05000000000000000000" pitchFamily="2" charset="2"/>
                                            </a:rPr>
                                            <m:t>−</m:t>
                                          </m:r>
                                          <m:r>
                                            <a:rPr lang="en-US" altLang="en-US" sz="1800" i="1">
                                              <a:latin typeface="Cambria Math" panose="02040503050406030204" pitchFamily="18" charset="0"/>
                                              <a:ea typeface="ヒラギノ角ゴ Pro W3" charset="-128"/>
                                              <a:sym typeface="Wingdings" panose="05000000000000000000" pitchFamily="2" charset="2"/>
                                            </a:rPr>
                                            <m:t>𝑟𝑇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</m:e>
                          </m:func>
                        </m:num>
                        <m:den>
                          <m:r>
                            <a:rPr lang="en-US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𝜎</m:t>
                          </m:r>
                          <m:rad>
                            <m:radPr>
                              <m:degHide m:val="on"/>
                              <m:ctrlPr>
                                <a:rPr lang="en-US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𝑇</m:t>
                              </m:r>
                            </m:e>
                          </m:rad>
                        </m:den>
                      </m:f>
                      <m:r>
                        <a:rPr lang="en-US" altLang="en-US" sz="1800" i="1">
                          <a:latin typeface="Cambria Math" panose="02040503050406030204" pitchFamily="18" charset="0"/>
                          <a:ea typeface="ヒラギノ角ゴ Pro W3" charset="-128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altLang="en-US" sz="1800" i="1">
                              <a:latin typeface="Cambria Math" panose="02040503050406030204" pitchFamily="18" charset="0"/>
                              <a:ea typeface="ヒラギノ角ゴ Pro W3" charset="-128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𝜎</m:t>
                          </m:r>
                          <m:rad>
                            <m:radPr>
                              <m:degHide m:val="on"/>
                              <m:ctrlPr>
                                <a:rPr lang="en-US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𝑇</m:t>
                              </m:r>
                            </m:e>
                          </m:rad>
                        </m:num>
                        <m:den>
                          <m:r>
                            <a:rPr lang="en-US" altLang="en-US" sz="1800" i="1">
                              <a:latin typeface="Cambria Math" panose="02040503050406030204" pitchFamily="18" charset="0"/>
                              <a:ea typeface="ヒラギノ角ゴ Pro W3" charset="-128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altLang="en-US" sz="1800">
                          <a:latin typeface="Cambria Math" panose="02040503050406030204" pitchFamily="18" charset="0"/>
                          <a:ea typeface="ヒラギノ角ゴ Pro W3" charset="-128"/>
                          <a:sym typeface="Wingdings" panose="05000000000000000000" pitchFamily="2" charset="2"/>
                        </a:rPr>
                        <m:t>,</m:t>
                      </m:r>
                      <m:sSub>
                        <m:sSubPr>
                          <m:ctrlPr>
                            <a:rPr lang="en-US" altLang="en-US" sz="1800" i="1">
                              <a:latin typeface="Cambria Math" panose="02040503050406030204" pitchFamily="18" charset="0"/>
                              <a:ea typeface="ヒラギノ角ゴ Pro W3" charset="-128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altLang="en-US" sz="1800" i="1">
                              <a:latin typeface="Cambria Math" panose="02040503050406030204" pitchFamily="18" charset="0"/>
                              <a:ea typeface="ヒラギノ角ゴ Pro W3" charset="-128"/>
                              <a:sym typeface="Wingdings" panose="05000000000000000000" pitchFamily="2" charset="2"/>
                            </a:rPr>
                            <m:t>𝑑</m:t>
                          </m:r>
                        </m:e>
                        <m:sub>
                          <m:r>
                            <a:rPr lang="en-US" altLang="en-US" sz="1800" i="1">
                              <a:latin typeface="Cambria Math" panose="02040503050406030204" pitchFamily="18" charset="0"/>
                              <a:ea typeface="ヒラギノ角ゴ Pro W3" charset="-128"/>
                              <a:sym typeface="Wingdings" panose="05000000000000000000" pitchFamily="2" charset="2"/>
                            </a:rPr>
                            <m:t>2</m:t>
                          </m:r>
                        </m:sub>
                      </m:sSub>
                      <m:r>
                        <a:rPr lang="en-US" altLang="en-US" sz="1800" i="1">
                          <a:latin typeface="Cambria Math" panose="02040503050406030204" pitchFamily="18" charset="0"/>
                          <a:ea typeface="ヒラギノ角ゴ Pro W3" charset="-128"/>
                          <a:sym typeface="Wingdings" panose="05000000000000000000" pitchFamily="2" charset="2"/>
                        </a:rPr>
                        <m:t>=</m:t>
                      </m:r>
                      <m:sSub>
                        <m:sSubPr>
                          <m:ctrlPr>
                            <a:rPr lang="en-US" altLang="en-US" sz="1800" i="1">
                              <a:latin typeface="Cambria Math" panose="02040503050406030204" pitchFamily="18" charset="0"/>
                              <a:ea typeface="ヒラギノ角ゴ Pro W3" charset="-128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altLang="en-US" sz="1800" i="1">
                              <a:latin typeface="Cambria Math" panose="02040503050406030204" pitchFamily="18" charset="0"/>
                              <a:ea typeface="ヒラギノ角ゴ Pro W3" charset="-128"/>
                              <a:sym typeface="Wingdings" panose="05000000000000000000" pitchFamily="2" charset="2"/>
                            </a:rPr>
                            <m:t>𝑑</m:t>
                          </m:r>
                        </m:e>
                        <m:sub>
                          <m:r>
                            <a:rPr lang="en-US" altLang="en-US" sz="1800" i="1">
                              <a:latin typeface="Cambria Math" panose="02040503050406030204" pitchFamily="18" charset="0"/>
                              <a:ea typeface="ヒラギノ角ゴ Pro W3" charset="-128"/>
                              <a:sym typeface="Wingdings" panose="05000000000000000000" pitchFamily="2" charset="2"/>
                            </a:rPr>
                            <m:t>1</m:t>
                          </m:r>
                        </m:sub>
                      </m:sSub>
                      <m:r>
                        <a:rPr lang="en-US" altLang="en-US" sz="1800" i="1">
                          <a:latin typeface="Cambria Math" panose="02040503050406030204" pitchFamily="18" charset="0"/>
                          <a:ea typeface="ヒラギノ角ゴ Pro W3" charset="-128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alt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𝜎</m:t>
                      </m:r>
                      <m:rad>
                        <m:radPr>
                          <m:degHide m:val="on"/>
                          <m:ctrlPr>
                            <a:rPr lang="en-US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radPr>
                        <m:deg/>
                        <m:e>
                          <m:r>
                            <a:rPr lang="en-US" alt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𝑇</m:t>
                          </m:r>
                        </m:e>
                      </m:rad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  <a:p>
                <a:r>
                  <a:rPr lang="en-US" sz="2000" dirty="0"/>
                  <a:t>Equity=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000" i="1">
                            <a:latin typeface="Cambria Math" panose="02040503050406030204" pitchFamily="18" charset="0"/>
                            <a:ea typeface="ヒラギノ角ゴ Pro W3" charset="-128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altLang="en-US" sz="2000" i="1">
                            <a:latin typeface="Cambria Math" panose="02040503050406030204" pitchFamily="18" charset="0"/>
                            <a:ea typeface="ヒラギノ角ゴ Pro W3" charset="-128"/>
                            <a:sym typeface="Wingdings" panose="05000000000000000000" pitchFamily="2" charset="2"/>
                          </a:rPr>
                          <m:t>𝑐</m:t>
                        </m:r>
                      </m:e>
                      <m:sub>
                        <m:r>
                          <a:rPr lang="en-US" altLang="en-US" sz="2000" i="1">
                            <a:latin typeface="Cambria Math" panose="02040503050406030204" pitchFamily="18" charset="0"/>
                            <a:ea typeface="ヒラギノ角ゴ Pro W3" charset="-128"/>
                            <a:sym typeface="Wingdings" panose="05000000000000000000" pitchFamily="2" charset="2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/>
                  <a:t>=52 million; so Debt must be worth 100-52=48 million.</a:t>
                </a:r>
              </a:p>
              <a:p>
                <a:r>
                  <a:rPr lang="en-US" sz="2000" dirty="0"/>
                  <a:t>Yield to maturity on the Debt solves: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48 = 5 * </a:t>
                </a:r>
                <a:r>
                  <a:rPr lang="en-US" sz="2000" dirty="0" err="1"/>
                  <a:t>exp</a:t>
                </a:r>
                <a:r>
                  <a:rPr lang="en-US" sz="2000" dirty="0"/>
                  <a:t>(-</a:t>
                </a:r>
                <a:r>
                  <a:rPr lang="en-US" sz="2000" dirty="0" err="1"/>
                  <a:t>ytm</a:t>
                </a:r>
                <a:r>
                  <a:rPr lang="en-US" sz="2000" dirty="0"/>
                  <a:t>) + 5 * </a:t>
                </a:r>
                <a:r>
                  <a:rPr lang="en-US" sz="2000" dirty="0" err="1"/>
                  <a:t>exp</a:t>
                </a:r>
                <a:r>
                  <a:rPr lang="en-US" sz="2000" dirty="0"/>
                  <a:t>(-</a:t>
                </a:r>
                <a:r>
                  <a:rPr lang="en-US" sz="2000" dirty="0" err="1"/>
                  <a:t>ytm</a:t>
                </a:r>
                <a:r>
                  <a:rPr lang="en-US" sz="2000" dirty="0"/>
                  <a:t>*2) + 55 * </a:t>
                </a:r>
                <a:r>
                  <a:rPr lang="en-US" sz="2000" dirty="0" err="1"/>
                  <a:t>exp</a:t>
                </a:r>
                <a:r>
                  <a:rPr lang="en-US" sz="2000" dirty="0"/>
                  <a:t>(-</a:t>
                </a:r>
                <a:r>
                  <a:rPr lang="en-US" sz="2000" dirty="0" err="1"/>
                  <a:t>ytm</a:t>
                </a:r>
                <a:r>
                  <a:rPr lang="en-US" sz="2000" dirty="0"/>
                  <a:t>*3) </a:t>
                </a:r>
                <a:r>
                  <a:rPr lang="en-US" sz="2000" dirty="0">
                    <a:sym typeface="Wingdings" panose="05000000000000000000" pitchFamily="2" charset="2"/>
                  </a:rPr>
                  <a:t> </a:t>
                </a:r>
                <a:r>
                  <a:rPr lang="en-US" sz="2000" dirty="0" err="1">
                    <a:sym typeface="Wingdings" panose="05000000000000000000" pitchFamily="2" charset="2"/>
                  </a:rPr>
                  <a:t>ytm</a:t>
                </a:r>
                <a:r>
                  <a:rPr lang="en-US" sz="2000" dirty="0">
                    <a:sym typeface="Wingdings" panose="05000000000000000000" pitchFamily="2" charset="2"/>
                  </a:rPr>
                  <a:t> = 11%</a:t>
                </a:r>
              </a:p>
              <a:p>
                <a:endParaRPr lang="en-US" sz="2000" dirty="0">
                  <a:sym typeface="Wingdings" panose="05000000000000000000" pitchFamily="2" charset="2"/>
                </a:endParaRPr>
              </a:p>
              <a:p>
                <a:r>
                  <a:rPr lang="en-US" sz="2000" dirty="0">
                    <a:sym typeface="Wingdings" panose="05000000000000000000" pitchFamily="2" charset="2"/>
                  </a:rPr>
                  <a:t>Default spread over the risk-free rate for the firm is 11% - 5% = 6%, which puts the firm between the B- and C rating category!</a:t>
                </a:r>
                <a:endParaRPr lang="en-US" sz="2000" dirty="0"/>
              </a:p>
              <a:p>
                <a:endParaRPr lang="en-US" sz="2000" dirty="0"/>
              </a:p>
              <a:p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04" t="-471" b="-1529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8693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Image result for corporate bond spread by rat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60717"/>
            <a:ext cx="7139897" cy="4563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4446" y="167789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  <a:tabLst>
                <a:tab pos="968375" algn="l"/>
              </a:tabLst>
            </a:pP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Yield spread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04446" y="5505271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Yield spread =  yield to maturity risky bond – yield to maturity risk-free government bond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year CAA yield = 600 bps + 13 bps= 6.13% vs 0.18% for AAA</a:t>
            </a:r>
          </a:p>
        </p:txBody>
      </p:sp>
    </p:spTree>
    <p:extLst>
      <p:ext uri="{BB962C8B-B14F-4D97-AF65-F5344CB8AC3E}">
        <p14:creationId xmlns:p14="http://schemas.microsoft.com/office/powerpoint/2010/main" val="326019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Today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Interpret stocks and bonds of a firm in the context of options to value risky debt, i.e., debt of a firm that might go bankrupt.</a:t>
            </a:r>
          </a:p>
          <a:p>
            <a:pPr lvl="1"/>
            <a:r>
              <a:rPr lang="en-US" sz="2000" dirty="0"/>
              <a:t>Stockholders’ payoff is a European call option on firm value, as they only get paid at maturity if firm value &gt; promised payment to debtholders (=strike price)</a:t>
            </a:r>
          </a:p>
          <a:p>
            <a:pPr lvl="1"/>
            <a:r>
              <a:rPr lang="en-US" sz="2000" dirty="0"/>
              <a:t>Use put-call-parity to interpret bondholders as having given an option to default to stockholders</a:t>
            </a:r>
          </a:p>
          <a:p>
            <a:r>
              <a:rPr lang="en-US" sz="2000" dirty="0"/>
              <a:t>Theory + Examples</a:t>
            </a:r>
          </a:p>
          <a:p>
            <a:r>
              <a:rPr lang="en-US" sz="2000" dirty="0"/>
              <a:t>Main ideas are underlying recent research into credit risk and the pricing of debt instruments (see, e.g., </a:t>
            </a:r>
            <a:r>
              <a:rPr lang="en-US" sz="2000" dirty="0">
                <a:hlinkClick r:id="rId2"/>
              </a:rPr>
              <a:t>http://faculty.chicagobooth.edu/pietro.veronesi/research/Credit_Risk_Lab/</a:t>
            </a:r>
            <a:r>
              <a:rPr lang="en-US" sz="2000" dirty="0"/>
              <a:t> ) 	</a:t>
            </a:r>
          </a:p>
          <a:p>
            <a:pPr lvl="1"/>
            <a:r>
              <a:rPr lang="en-US" sz="2000" dirty="0"/>
              <a:t>Suppose you are pricing the debt of a firm that trades in oil: use prices of oil derivatives to figure out how risky is the firm, what should be the yield on their bonds, </a:t>
            </a:r>
            <a:r>
              <a:rPr lang="en-US" sz="2000" dirty="0" err="1"/>
              <a:t>etc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2973916" y="6288881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pt-BR"/>
              <a:t>Corporate Finance #7</a:t>
            </a:r>
          </a:p>
        </p:txBody>
      </p:sp>
    </p:spTree>
    <p:extLst>
      <p:ext uri="{BB962C8B-B14F-4D97-AF65-F5344CB8AC3E}">
        <p14:creationId xmlns:p14="http://schemas.microsoft.com/office/powerpoint/2010/main" val="3027635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115888"/>
            <a:ext cx="8350250" cy="655637"/>
          </a:xfrm>
        </p:spPr>
        <p:txBody>
          <a:bodyPr/>
          <a:lstStyle/>
          <a:p>
            <a:r>
              <a:rPr lang="en-GB" altLang="en-US">
                <a:ea typeface="Geneva"/>
              </a:rPr>
              <a:t>The value of a firm and options</a:t>
            </a:r>
          </a:p>
        </p:txBody>
      </p:sp>
      <p:sp>
        <p:nvSpPr>
          <p:cNvPr id="12292" name="Line 3"/>
          <p:cNvSpPr>
            <a:spLocks noChangeShapeType="1"/>
          </p:cNvSpPr>
          <p:nvPr/>
        </p:nvSpPr>
        <p:spPr bwMode="auto">
          <a:xfrm flipV="1">
            <a:off x="1381124" y="5713415"/>
            <a:ext cx="6306785" cy="47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3906780" y="5751436"/>
            <a:ext cx="12554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Font typeface="Arial" pitchFamily="34" charset="0"/>
              <a:defRPr sz="32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1pPr>
            <a:lvl2pPr marL="742950" indent="-285750" algn="l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2pPr>
            <a:lvl3pPr marL="1143000" indent="-228600" algn="l">
              <a:spcBef>
                <a:spcPct val="20000"/>
              </a:spcBef>
              <a:buFont typeface="Arial" pitchFamily="34" charset="0"/>
              <a:defRPr sz="24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3pPr>
            <a:lvl4pPr marL="1600200" indent="-228600" algn="l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4pPr>
            <a:lvl5pPr marL="2057400" indent="-228600" algn="l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Arial" pitchFamily="34" charset="0"/>
              </a:rPr>
              <a:t>B=1000</a:t>
            </a: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5602466" y="2164063"/>
            <a:ext cx="7040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Font typeface="Arial" pitchFamily="34" charset="0"/>
              <a:defRPr sz="32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1pPr>
            <a:lvl2pPr marL="742950" indent="-285750" algn="l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2pPr>
            <a:lvl3pPr marL="1143000" indent="-228600" algn="l">
              <a:spcBef>
                <a:spcPct val="20000"/>
              </a:spcBef>
              <a:buFont typeface="Arial" pitchFamily="34" charset="0"/>
              <a:defRPr sz="24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3pPr>
            <a:lvl4pPr marL="1600200" indent="-228600" algn="l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4pPr>
            <a:lvl5pPr marL="2057400" indent="-228600" algn="l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92D050"/>
                </a:solidFill>
                <a:latin typeface="Times New Roman" pitchFamily="18" charset="0"/>
              </a:rPr>
              <a:t>FV</a:t>
            </a:r>
            <a:r>
              <a:rPr lang="en-US" altLang="en-US" sz="2400" baseline="-25000" dirty="0">
                <a:solidFill>
                  <a:srgbClr val="92D050"/>
                </a:solidFill>
                <a:latin typeface="Times New Roman" pitchFamily="18" charset="0"/>
              </a:rPr>
              <a:t>T</a:t>
            </a:r>
            <a:endParaRPr lang="en-US" altLang="en-US" sz="2400" dirty="0">
              <a:solidFill>
                <a:srgbClr val="92D050"/>
              </a:solidFill>
              <a:latin typeface="Arial" pitchFamily="34" charset="0"/>
            </a:endParaRPr>
          </a:p>
        </p:txBody>
      </p:sp>
      <p:grpSp>
        <p:nvGrpSpPr>
          <p:cNvPr id="12295" name="Group 6"/>
          <p:cNvGrpSpPr>
            <a:grpSpLocks/>
          </p:cNvGrpSpPr>
          <p:nvPr/>
        </p:nvGrpSpPr>
        <p:grpSpPr bwMode="auto">
          <a:xfrm>
            <a:off x="4626328" y="2994670"/>
            <a:ext cx="3683001" cy="2732088"/>
            <a:chOff x="2947" y="1878"/>
            <a:chExt cx="2320" cy="1721"/>
          </a:xfrm>
        </p:grpSpPr>
        <p:sp>
          <p:nvSpPr>
            <p:cNvPr id="12306" name="Line 7"/>
            <p:cNvSpPr>
              <a:spLocks noChangeShapeType="1"/>
            </p:cNvSpPr>
            <p:nvPr/>
          </p:nvSpPr>
          <p:spPr bwMode="auto">
            <a:xfrm flipV="1">
              <a:off x="2947" y="1878"/>
              <a:ext cx="2301" cy="1721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Text Box 8"/>
            <p:cNvSpPr txBox="1">
              <a:spLocks noChangeArrowheads="1"/>
            </p:cNvSpPr>
            <p:nvPr/>
          </p:nvSpPr>
          <p:spPr bwMode="auto">
            <a:xfrm>
              <a:off x="3852" y="2810"/>
              <a:ext cx="141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algn="l">
                <a:spcBef>
                  <a:spcPct val="20000"/>
                </a:spcBef>
                <a:buFont typeface="Arial" pitchFamily="34" charset="0"/>
                <a:defRPr sz="32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defRPr sz="24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9pPr>
            </a:lstStyle>
            <a:p>
              <a:pPr algn="ctr">
                <a:spcBef>
                  <a:spcPct val="50000"/>
                </a:spcBef>
                <a:buNone/>
              </a:pPr>
              <a:r>
                <a:rPr lang="en-US" altLang="en-US" sz="2400" dirty="0">
                  <a:solidFill>
                    <a:schemeClr val="hlink"/>
                  </a:solidFill>
                  <a:latin typeface="Arial" pitchFamily="34" charset="0"/>
                </a:rPr>
                <a:t>S</a:t>
              </a:r>
              <a:r>
                <a:rPr lang="en-US" altLang="en-US" sz="2400" baseline="-25000" dirty="0">
                  <a:solidFill>
                    <a:schemeClr val="hlink"/>
                  </a:solidFill>
                  <a:latin typeface="Arial" pitchFamily="34" charset="0"/>
                </a:rPr>
                <a:t>T</a:t>
              </a:r>
              <a:r>
                <a:rPr lang="en-US" altLang="en-US" sz="2400" dirty="0">
                  <a:solidFill>
                    <a:schemeClr val="hlink"/>
                  </a:solidFill>
                  <a:latin typeface="Arial" pitchFamily="34" charset="0"/>
                </a:rPr>
                <a:t>= </a:t>
              </a:r>
              <a:r>
                <a:rPr lang="en-US" altLang="en-US" sz="2400" dirty="0">
                  <a:solidFill>
                    <a:srgbClr val="92D050"/>
                  </a:solidFill>
                  <a:latin typeface="Times New Roman" pitchFamily="18" charset="0"/>
                </a:rPr>
                <a:t>FV</a:t>
              </a:r>
              <a:r>
                <a:rPr lang="en-US" altLang="en-US" sz="2400" baseline="-25000" dirty="0">
                  <a:solidFill>
                    <a:srgbClr val="92D050"/>
                  </a:solidFill>
                  <a:latin typeface="Times New Roman" pitchFamily="18" charset="0"/>
                </a:rPr>
                <a:t>T </a:t>
              </a:r>
              <a:r>
                <a:rPr lang="en-US" altLang="en-US" sz="2400" dirty="0">
                  <a:solidFill>
                    <a:schemeClr val="hlink"/>
                  </a:solidFill>
                  <a:latin typeface="Arial" pitchFamily="34" charset="0"/>
                </a:rPr>
                <a:t>- </a:t>
              </a:r>
              <a:r>
                <a:rPr lang="en-US" altLang="en-US" sz="2400" dirty="0">
                  <a:solidFill>
                    <a:srgbClr val="C60023"/>
                  </a:solidFill>
                  <a:latin typeface="Times New Roman" pitchFamily="18" charset="0"/>
                </a:rPr>
                <a:t>B</a:t>
              </a:r>
              <a:r>
                <a:rPr lang="en-US" altLang="en-US" sz="2400" baseline="-25000" dirty="0">
                  <a:solidFill>
                    <a:srgbClr val="C60023"/>
                  </a:solidFill>
                  <a:latin typeface="Times New Roman" pitchFamily="18" charset="0"/>
                </a:rPr>
                <a:t>T</a:t>
              </a:r>
              <a:endParaRPr lang="en-US" altLang="en-US" sz="2400" dirty="0">
                <a:solidFill>
                  <a:schemeClr val="hlink"/>
                </a:solidFill>
                <a:latin typeface="Arial" pitchFamily="34" charset="0"/>
              </a:endParaRPr>
            </a:p>
          </p:txBody>
        </p:sp>
      </p:grpSp>
      <p:sp>
        <p:nvSpPr>
          <p:cNvPr id="12296" name="Line 9"/>
          <p:cNvSpPr>
            <a:spLocks noChangeShapeType="1"/>
          </p:cNvSpPr>
          <p:nvPr/>
        </p:nvSpPr>
        <p:spPr bwMode="auto">
          <a:xfrm flipV="1">
            <a:off x="4626328" y="2630310"/>
            <a:ext cx="0" cy="3083719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297" name="Group 11"/>
          <p:cNvGrpSpPr>
            <a:grpSpLocks/>
          </p:cNvGrpSpPr>
          <p:nvPr/>
        </p:nvGrpSpPr>
        <p:grpSpPr bwMode="auto">
          <a:xfrm>
            <a:off x="1389238" y="5179657"/>
            <a:ext cx="3237090" cy="579438"/>
            <a:chOff x="884" y="3258"/>
            <a:chExt cx="2034" cy="365"/>
          </a:xfrm>
        </p:grpSpPr>
        <p:sp>
          <p:nvSpPr>
            <p:cNvPr id="12304" name="Text Box 12"/>
            <p:cNvSpPr txBox="1">
              <a:spLocks noChangeArrowheads="1"/>
            </p:cNvSpPr>
            <p:nvPr/>
          </p:nvSpPr>
          <p:spPr bwMode="auto">
            <a:xfrm>
              <a:off x="1227" y="3258"/>
              <a:ext cx="96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algn="l">
                <a:spcBef>
                  <a:spcPct val="20000"/>
                </a:spcBef>
                <a:buFont typeface="Arial" pitchFamily="34" charset="0"/>
                <a:defRPr sz="32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defRPr sz="24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400" dirty="0">
                  <a:solidFill>
                    <a:schemeClr val="hlink"/>
                  </a:solidFill>
                  <a:latin typeface="Arial" pitchFamily="34" charset="0"/>
                </a:rPr>
                <a:t>S</a:t>
              </a:r>
              <a:r>
                <a:rPr lang="en-US" altLang="en-US" sz="2400" baseline="-25000" dirty="0">
                  <a:solidFill>
                    <a:schemeClr val="hlink"/>
                  </a:solidFill>
                  <a:latin typeface="Arial" pitchFamily="34" charset="0"/>
                </a:rPr>
                <a:t>T</a:t>
              </a:r>
              <a:r>
                <a:rPr lang="en-US" altLang="en-US" sz="2400" dirty="0">
                  <a:solidFill>
                    <a:schemeClr val="hlink"/>
                  </a:solidFill>
                  <a:latin typeface="Arial" pitchFamily="34" charset="0"/>
                </a:rPr>
                <a:t>=0</a:t>
              </a:r>
            </a:p>
          </p:txBody>
        </p:sp>
        <p:sp>
          <p:nvSpPr>
            <p:cNvPr id="12305" name="Line 13"/>
            <p:cNvSpPr>
              <a:spLocks noChangeShapeType="1"/>
            </p:cNvSpPr>
            <p:nvPr/>
          </p:nvSpPr>
          <p:spPr bwMode="auto">
            <a:xfrm flipH="1">
              <a:off x="884" y="3611"/>
              <a:ext cx="2034" cy="1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8" name="AutoShape 14"/>
          <p:cNvSpPr>
            <a:spLocks noChangeArrowheads="1"/>
          </p:cNvSpPr>
          <p:nvPr/>
        </p:nvSpPr>
        <p:spPr bwMode="auto">
          <a:xfrm>
            <a:off x="1969810" y="2506132"/>
            <a:ext cx="2354264" cy="1150937"/>
          </a:xfrm>
          <a:prstGeom prst="leftArrow">
            <a:avLst>
              <a:gd name="adj1" fmla="val 50000"/>
              <a:gd name="adj2" fmla="val 52523"/>
            </a:avLst>
          </a:prstGeom>
          <a:solidFill>
            <a:srgbClr val="00A6EB"/>
          </a:solidFill>
          <a:ln w="9525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algn="l">
              <a:spcBef>
                <a:spcPct val="20000"/>
              </a:spcBef>
              <a:buFont typeface="Arial" pitchFamily="34" charset="0"/>
              <a:defRPr sz="32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1pPr>
            <a:lvl2pPr marL="742950" indent="-285750" algn="l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2pPr>
            <a:lvl3pPr marL="1143000" indent="-228600" algn="l">
              <a:spcBef>
                <a:spcPct val="20000"/>
              </a:spcBef>
              <a:buFont typeface="Arial" pitchFamily="34" charset="0"/>
              <a:defRPr sz="24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3pPr>
            <a:lvl4pPr marL="1600200" indent="-228600" algn="l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4pPr>
            <a:lvl5pPr marL="2057400" indent="-228600" algn="l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 dirty="0">
                <a:solidFill>
                  <a:srgbClr val="000099"/>
                </a:solidFill>
                <a:latin typeface="Times New Roman" pitchFamily="18" charset="0"/>
              </a:rPr>
              <a:t>Bankrupt at T</a:t>
            </a:r>
            <a:endParaRPr lang="en-GB" altLang="en-US" sz="2000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2299" name="Line 15"/>
          <p:cNvSpPr>
            <a:spLocks noChangeShapeType="1"/>
          </p:cNvSpPr>
          <p:nvPr/>
        </p:nvSpPr>
        <p:spPr bwMode="auto">
          <a:xfrm flipV="1">
            <a:off x="1381125" y="2506133"/>
            <a:ext cx="11112" cy="322791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Line 16"/>
          <p:cNvSpPr>
            <a:spLocks noChangeShapeType="1"/>
          </p:cNvSpPr>
          <p:nvPr/>
        </p:nvSpPr>
        <p:spPr bwMode="auto">
          <a:xfrm flipV="1">
            <a:off x="1381125" y="2506132"/>
            <a:ext cx="4191002" cy="3227916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Rectangle 18"/>
          <p:cNvSpPr>
            <a:spLocks noChangeArrowheads="1"/>
          </p:cNvSpPr>
          <p:nvPr/>
        </p:nvSpPr>
        <p:spPr bwMode="auto">
          <a:xfrm>
            <a:off x="2590344" y="3941336"/>
            <a:ext cx="1207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Font typeface="Arial" pitchFamily="34" charset="0"/>
              <a:defRPr sz="32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1pPr>
            <a:lvl2pPr marL="742950" indent="-285750" algn="l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2pPr>
            <a:lvl3pPr marL="1143000" indent="-228600" algn="l">
              <a:spcBef>
                <a:spcPct val="20000"/>
              </a:spcBef>
              <a:buFont typeface="Arial" pitchFamily="34" charset="0"/>
              <a:defRPr sz="24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3pPr>
            <a:lvl4pPr marL="1600200" indent="-228600" algn="l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4pPr>
            <a:lvl5pPr marL="2057400" indent="-228600" algn="l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60023"/>
                </a:solidFill>
                <a:latin typeface="Times New Roman" pitchFamily="18" charset="0"/>
              </a:rPr>
              <a:t>B</a:t>
            </a:r>
            <a:r>
              <a:rPr lang="en-US" altLang="en-US" sz="2400" baseline="-25000" dirty="0">
                <a:solidFill>
                  <a:srgbClr val="C60023"/>
                </a:solidFill>
                <a:latin typeface="Times New Roman" pitchFamily="18" charset="0"/>
              </a:rPr>
              <a:t>T</a:t>
            </a:r>
            <a:r>
              <a:rPr lang="en-US" altLang="en-US" sz="2400" dirty="0">
                <a:solidFill>
                  <a:srgbClr val="C60023"/>
                </a:solidFill>
                <a:latin typeface="Times New Roman" pitchFamily="18" charset="0"/>
              </a:rPr>
              <a:t>=</a:t>
            </a:r>
            <a:r>
              <a:rPr lang="en-US" altLang="en-US" sz="2400" dirty="0">
                <a:solidFill>
                  <a:srgbClr val="92D050"/>
                </a:solidFill>
                <a:latin typeface="Times New Roman" pitchFamily="18" charset="0"/>
              </a:rPr>
              <a:t>FV</a:t>
            </a:r>
            <a:r>
              <a:rPr lang="en-US" altLang="en-US" sz="2400" baseline="-25000" dirty="0">
                <a:solidFill>
                  <a:srgbClr val="92D050"/>
                </a:solidFill>
                <a:latin typeface="Times New Roman" pitchFamily="18" charset="0"/>
              </a:rPr>
              <a:t>T</a:t>
            </a:r>
            <a:endParaRPr lang="en-GB" altLang="en-US" sz="2400" baseline="-25000" dirty="0">
              <a:solidFill>
                <a:srgbClr val="00FF00"/>
              </a:solidFill>
              <a:latin typeface="Times New Roman" pitchFamily="18" charset="0"/>
            </a:endParaRPr>
          </a:p>
        </p:txBody>
      </p:sp>
      <p:sp>
        <p:nvSpPr>
          <p:cNvPr id="12303" name="Rectangle 19"/>
          <p:cNvSpPr>
            <a:spLocks noChangeArrowheads="1"/>
          </p:cNvSpPr>
          <p:nvPr/>
        </p:nvSpPr>
        <p:spPr bwMode="auto">
          <a:xfrm>
            <a:off x="5777915" y="2778611"/>
            <a:ext cx="1453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Font typeface="Arial" pitchFamily="34" charset="0"/>
              <a:defRPr sz="32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1pPr>
            <a:lvl2pPr marL="742950" indent="-285750" algn="l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2pPr>
            <a:lvl3pPr marL="1143000" indent="-228600" algn="l">
              <a:spcBef>
                <a:spcPct val="20000"/>
              </a:spcBef>
              <a:buFont typeface="Arial" pitchFamily="34" charset="0"/>
              <a:defRPr sz="24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3pPr>
            <a:lvl4pPr marL="1600200" indent="-228600" algn="l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4pPr>
            <a:lvl5pPr marL="2057400" indent="-228600" algn="l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C60023"/>
                </a:solidFill>
                <a:latin typeface="Times New Roman" pitchFamily="18" charset="0"/>
              </a:rPr>
              <a:t>B</a:t>
            </a:r>
            <a:r>
              <a:rPr lang="en-US" altLang="en-US" sz="2400" baseline="-25000" dirty="0">
                <a:solidFill>
                  <a:srgbClr val="C60023"/>
                </a:solidFill>
                <a:latin typeface="Times New Roman" pitchFamily="18" charset="0"/>
              </a:rPr>
              <a:t>T</a:t>
            </a:r>
            <a:r>
              <a:rPr lang="en-US" altLang="en-US" sz="2400" dirty="0">
                <a:solidFill>
                  <a:srgbClr val="C60023"/>
                </a:solidFill>
                <a:latin typeface="Times New Roman" pitchFamily="18" charset="0"/>
              </a:rPr>
              <a:t> = 1000</a:t>
            </a:r>
            <a:endParaRPr lang="en-GB" altLang="en-US" sz="2400" dirty="0">
              <a:solidFill>
                <a:srgbClr val="C60023"/>
              </a:solidFill>
              <a:latin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626328" y="3257608"/>
            <a:ext cx="3189992" cy="0"/>
          </a:xfrm>
          <a:prstGeom prst="line">
            <a:avLst/>
          </a:prstGeom>
          <a:ln>
            <a:solidFill>
              <a:srgbClr val="C600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2300" idx="0"/>
          </p:cNvCxnSpPr>
          <p:nvPr/>
        </p:nvCxnSpPr>
        <p:spPr>
          <a:xfrm flipV="1">
            <a:off x="1381125" y="3257610"/>
            <a:ext cx="3245203" cy="2476438"/>
          </a:xfrm>
          <a:prstGeom prst="line">
            <a:avLst/>
          </a:prstGeom>
          <a:ln>
            <a:solidFill>
              <a:srgbClr val="C600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49792" y="771525"/>
            <a:ext cx="75485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defRPr/>
            </a:pPr>
            <a:r>
              <a:rPr lang="pt-PT" altLang="en-US" sz="2000" dirty="0" err="1">
                <a:solidFill>
                  <a:schemeClr val="tx1"/>
                </a:solidFill>
              </a:rPr>
              <a:t>Consider</a:t>
            </a:r>
            <a:r>
              <a:rPr lang="pt-PT" altLang="en-US" sz="2000" dirty="0">
                <a:solidFill>
                  <a:schemeClr val="tx1"/>
                </a:solidFill>
              </a:rPr>
              <a:t> a </a:t>
            </a:r>
            <a:r>
              <a:rPr lang="pt-PT" altLang="en-US" sz="2000" dirty="0" err="1">
                <a:solidFill>
                  <a:schemeClr val="tx1"/>
                </a:solidFill>
              </a:rPr>
              <a:t>one</a:t>
            </a:r>
            <a:r>
              <a:rPr lang="pt-PT" altLang="en-US" sz="2000" dirty="0">
                <a:solidFill>
                  <a:schemeClr val="tx1"/>
                </a:solidFill>
              </a:rPr>
              <a:t> </a:t>
            </a:r>
            <a:r>
              <a:rPr lang="pt-PT" altLang="en-US" sz="2000" dirty="0" err="1">
                <a:solidFill>
                  <a:schemeClr val="tx1"/>
                </a:solidFill>
              </a:rPr>
              <a:t>period</a:t>
            </a:r>
            <a:r>
              <a:rPr lang="pt-PT" altLang="en-US" sz="2000" dirty="0">
                <a:solidFill>
                  <a:schemeClr val="tx1"/>
                </a:solidFill>
              </a:rPr>
              <a:t> </a:t>
            </a:r>
            <a:r>
              <a:rPr lang="pt-PT" altLang="en-US" sz="2000" dirty="0" err="1">
                <a:solidFill>
                  <a:schemeClr val="tx1"/>
                </a:solidFill>
              </a:rPr>
              <a:t>world</a:t>
            </a:r>
            <a:r>
              <a:rPr lang="pt-PT" altLang="en-US" sz="2000" dirty="0">
                <a:solidFill>
                  <a:schemeClr val="tx1"/>
                </a:solidFill>
              </a:rPr>
              <a:t>, </a:t>
            </a:r>
            <a:r>
              <a:rPr lang="pt-PT" altLang="en-US" sz="2000" dirty="0" err="1">
                <a:solidFill>
                  <a:schemeClr val="tx1"/>
                </a:solidFill>
              </a:rPr>
              <a:t>where</a:t>
            </a:r>
            <a:r>
              <a:rPr lang="pt-PT" altLang="en-US" sz="2000" dirty="0">
                <a:solidFill>
                  <a:schemeClr val="tx1"/>
                </a:solidFill>
              </a:rPr>
              <a:t> a </a:t>
            </a:r>
            <a:r>
              <a:rPr lang="pt-PT" altLang="en-US" sz="2000" dirty="0" err="1">
                <a:solidFill>
                  <a:schemeClr val="tx1"/>
                </a:solidFill>
              </a:rPr>
              <a:t>firm</a:t>
            </a:r>
            <a:r>
              <a:rPr lang="pt-PT" altLang="en-US" sz="2000" dirty="0">
                <a:solidFill>
                  <a:schemeClr val="tx1"/>
                </a:solidFill>
              </a:rPr>
              <a:t> </a:t>
            </a:r>
            <a:r>
              <a:rPr lang="pt-PT" altLang="en-US" sz="2000" dirty="0" err="1">
                <a:solidFill>
                  <a:schemeClr val="tx1"/>
                </a:solidFill>
              </a:rPr>
              <a:t>has</a:t>
            </a:r>
            <a:r>
              <a:rPr lang="pt-PT" altLang="en-US" sz="2000" dirty="0">
                <a:solidFill>
                  <a:schemeClr val="tx1"/>
                </a:solidFill>
              </a:rPr>
              <a:t> zero-coupon </a:t>
            </a:r>
            <a:r>
              <a:rPr lang="pt-PT" altLang="en-US" sz="2000" dirty="0" err="1">
                <a:solidFill>
                  <a:schemeClr val="tx1"/>
                </a:solidFill>
              </a:rPr>
              <a:t>debt</a:t>
            </a:r>
            <a:r>
              <a:rPr lang="pt-PT" altLang="en-US" sz="2000" dirty="0">
                <a:solidFill>
                  <a:schemeClr val="tx1"/>
                </a:solidFill>
              </a:rPr>
              <a:t> </a:t>
            </a:r>
            <a:r>
              <a:rPr lang="pt-PT" altLang="en-US" sz="2000" dirty="0" err="1">
                <a:solidFill>
                  <a:schemeClr val="tx1"/>
                </a:solidFill>
              </a:rPr>
              <a:t>with</a:t>
            </a:r>
            <a:r>
              <a:rPr lang="pt-PT" altLang="en-US" sz="2000" dirty="0">
                <a:solidFill>
                  <a:schemeClr val="tx1"/>
                </a:solidFill>
              </a:rPr>
              <a:t> a par </a:t>
            </a:r>
            <a:r>
              <a:rPr lang="pt-PT" altLang="en-US" sz="2000" dirty="0" err="1">
                <a:solidFill>
                  <a:schemeClr val="tx1"/>
                </a:solidFill>
              </a:rPr>
              <a:t>value</a:t>
            </a:r>
            <a:r>
              <a:rPr lang="pt-PT" altLang="en-US" sz="2000" dirty="0">
                <a:solidFill>
                  <a:schemeClr val="tx1"/>
                </a:solidFill>
              </a:rPr>
              <a:t> B=1000 </a:t>
            </a:r>
          </a:p>
          <a:p>
            <a:pPr algn="l">
              <a:defRPr/>
            </a:pPr>
            <a:r>
              <a:rPr lang="pt-PT" altLang="en-US" sz="2000" dirty="0" err="1">
                <a:solidFill>
                  <a:schemeClr val="tx1"/>
                </a:solidFill>
              </a:rPr>
              <a:t>What</a:t>
            </a:r>
            <a:r>
              <a:rPr lang="pt-PT" altLang="en-US" sz="2000" dirty="0">
                <a:solidFill>
                  <a:schemeClr val="tx1"/>
                </a:solidFill>
              </a:rPr>
              <a:t> are </a:t>
            </a:r>
            <a:r>
              <a:rPr lang="pt-PT" altLang="en-US" sz="2000" dirty="0" err="1">
                <a:solidFill>
                  <a:schemeClr val="tx1"/>
                </a:solidFill>
              </a:rPr>
              <a:t>the</a:t>
            </a:r>
            <a:r>
              <a:rPr lang="pt-PT" altLang="en-US" sz="2000" dirty="0">
                <a:solidFill>
                  <a:schemeClr val="tx1"/>
                </a:solidFill>
              </a:rPr>
              <a:t> </a:t>
            </a:r>
            <a:r>
              <a:rPr lang="pt-PT" altLang="en-US" sz="2000" dirty="0" err="1">
                <a:solidFill>
                  <a:schemeClr val="tx1"/>
                </a:solidFill>
              </a:rPr>
              <a:t>payoffs</a:t>
            </a:r>
            <a:r>
              <a:rPr lang="pt-PT" altLang="en-US" sz="2000" dirty="0">
                <a:solidFill>
                  <a:schemeClr val="tx1"/>
                </a:solidFill>
              </a:rPr>
              <a:t> to </a:t>
            </a:r>
            <a:r>
              <a:rPr lang="pt-PT" altLang="en-US" sz="2000" dirty="0" err="1">
                <a:solidFill>
                  <a:schemeClr val="tx1"/>
                </a:solidFill>
              </a:rPr>
              <a:t>debt</a:t>
            </a:r>
            <a:r>
              <a:rPr lang="pt-PT" altLang="en-US" sz="2000" dirty="0">
                <a:solidFill>
                  <a:schemeClr val="tx1"/>
                </a:solidFill>
              </a:rPr>
              <a:t>- </a:t>
            </a:r>
            <a:r>
              <a:rPr lang="pt-PT" altLang="en-US" sz="2000" dirty="0" err="1">
                <a:solidFill>
                  <a:schemeClr val="tx1"/>
                </a:solidFill>
              </a:rPr>
              <a:t>and</a:t>
            </a:r>
            <a:r>
              <a:rPr lang="pt-PT" altLang="en-US" sz="2000" dirty="0">
                <a:solidFill>
                  <a:schemeClr val="tx1"/>
                </a:solidFill>
              </a:rPr>
              <a:t> </a:t>
            </a:r>
            <a:r>
              <a:rPr lang="pt-PT" altLang="en-US" sz="2000" dirty="0" err="1">
                <a:solidFill>
                  <a:schemeClr val="tx1"/>
                </a:solidFill>
              </a:rPr>
              <a:t>equityholders</a:t>
            </a:r>
            <a:r>
              <a:rPr lang="pt-PT" altLang="en-US" sz="2000" dirty="0">
                <a:solidFill>
                  <a:schemeClr val="tx1"/>
                </a:solidFill>
              </a:rPr>
              <a:t>?</a:t>
            </a:r>
          </a:p>
          <a:p>
            <a:pPr algn="l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40109" y="5641620"/>
            <a:ext cx="1049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FV</a:t>
            </a:r>
            <a:r>
              <a:rPr lang="en-US" baseline="-25000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9725" y="2013420"/>
            <a:ext cx="1929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>
                <a:solidFill>
                  <a:srgbClr val="92D050"/>
                </a:solidFill>
              </a:rPr>
              <a:t>FV</a:t>
            </a:r>
            <a:r>
              <a:rPr lang="en-US" baseline="-25000" dirty="0">
                <a:solidFill>
                  <a:srgbClr val="92D050"/>
                </a:solidFill>
              </a:rPr>
              <a:t>T</a:t>
            </a:r>
            <a:r>
              <a:rPr lang="en-US" baseline="-25000" dirty="0">
                <a:solidFill>
                  <a:schemeClr val="tx1"/>
                </a:solidFill>
              </a:rPr>
              <a:t>,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baseline="-25000" dirty="0">
                <a:solidFill>
                  <a:srgbClr val="C00000"/>
                </a:solidFill>
              </a:rPr>
              <a:t>T</a:t>
            </a:r>
            <a:r>
              <a:rPr lang="en-US" baseline="-25000" dirty="0">
                <a:solidFill>
                  <a:schemeClr val="tx1"/>
                </a:solidFill>
              </a:rPr>
              <a:t>,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S</a:t>
            </a:r>
            <a:r>
              <a:rPr lang="en-US" baseline="-25000" dirty="0">
                <a:solidFill>
                  <a:schemeClr val="tx2"/>
                </a:solidFill>
              </a:rPr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  <p:bldP spid="12293" grpId="0"/>
      <p:bldP spid="12294" grpId="0"/>
      <p:bldP spid="12296" grpId="0" animBg="1"/>
      <p:bldP spid="12298" grpId="0" animBg="1"/>
      <p:bldP spid="12299" grpId="0" animBg="1"/>
      <p:bldP spid="12300" grpId="0" animBg="1"/>
      <p:bldP spid="12302" grpId="0"/>
      <p:bldP spid="12303" grpId="0"/>
      <p:bldP spid="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115888"/>
            <a:ext cx="8350250" cy="655637"/>
          </a:xfrm>
        </p:spPr>
        <p:txBody>
          <a:bodyPr/>
          <a:lstStyle/>
          <a:p>
            <a:r>
              <a:rPr lang="pt-PT" altLang="en-US" dirty="0" err="1">
                <a:ea typeface="Geneva"/>
              </a:rPr>
              <a:t>Equity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expressed</a:t>
            </a:r>
            <a:r>
              <a:rPr lang="pt-PT" altLang="en-US" dirty="0">
                <a:ea typeface="Geneva"/>
              </a:rPr>
              <a:t> as a </a:t>
            </a:r>
            <a:r>
              <a:rPr lang="pt-PT" altLang="en-US" dirty="0" err="1">
                <a:ea typeface="Geneva"/>
              </a:rPr>
              <a:t>call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option</a:t>
            </a:r>
            <a:endParaRPr lang="pt-PT" altLang="en-US" dirty="0">
              <a:ea typeface="Geneva"/>
            </a:endParaRPr>
          </a:p>
        </p:txBody>
      </p:sp>
      <p:sp>
        <p:nvSpPr>
          <p:cNvPr id="1261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2413" y="927642"/>
            <a:ext cx="8891587" cy="5327650"/>
          </a:xfrm>
        </p:spPr>
        <p:txBody>
          <a:bodyPr/>
          <a:lstStyle/>
          <a:p>
            <a:pPr marL="457200" indent="-457200">
              <a:buFontTx/>
              <a:buNone/>
              <a:defRPr/>
            </a:pPr>
            <a:r>
              <a:rPr lang="pt-PT" altLang="en-US" sz="2000" dirty="0">
                <a:ea typeface="Geneva"/>
              </a:rPr>
              <a:t>The </a:t>
            </a:r>
            <a:r>
              <a:rPr lang="pt-PT" altLang="en-US" sz="2000" u="sng" dirty="0" err="1">
                <a:ea typeface="Geneva"/>
              </a:rPr>
              <a:t>shareholders</a:t>
            </a:r>
            <a:r>
              <a:rPr lang="pt-PT" altLang="en-US" sz="2000" dirty="0">
                <a:ea typeface="Geneva"/>
              </a:rPr>
              <a:t> of </a:t>
            </a:r>
            <a:r>
              <a:rPr lang="pt-PT" altLang="en-US" sz="2000" dirty="0" err="1">
                <a:ea typeface="Geneva"/>
              </a:rPr>
              <a:t>the</a:t>
            </a:r>
            <a:r>
              <a:rPr lang="pt-PT" altLang="en-US" sz="2000" dirty="0">
                <a:ea typeface="Geneva"/>
              </a:rPr>
              <a:t> </a:t>
            </a:r>
            <a:r>
              <a:rPr lang="pt-PT" altLang="en-US" sz="2000" dirty="0" err="1">
                <a:ea typeface="Geneva"/>
              </a:rPr>
              <a:t>company</a:t>
            </a:r>
            <a:r>
              <a:rPr lang="pt-PT" altLang="en-US" sz="2000" dirty="0">
                <a:ea typeface="Geneva"/>
              </a:rPr>
              <a:t> </a:t>
            </a:r>
            <a:r>
              <a:rPr lang="pt-PT" altLang="en-US" sz="2000" dirty="0" err="1">
                <a:ea typeface="Geneva"/>
              </a:rPr>
              <a:t>have</a:t>
            </a:r>
            <a:r>
              <a:rPr lang="pt-PT" altLang="en-US" sz="2000" dirty="0">
                <a:ea typeface="Geneva"/>
              </a:rPr>
              <a:t> a </a:t>
            </a:r>
            <a:r>
              <a:rPr lang="pt-PT" altLang="en-US" sz="2000" dirty="0" err="1">
                <a:ea typeface="Geneva"/>
              </a:rPr>
              <a:t>European</a:t>
            </a:r>
            <a:r>
              <a:rPr lang="pt-PT" altLang="en-US" sz="2000" dirty="0">
                <a:ea typeface="Geneva"/>
              </a:rPr>
              <a:t> </a:t>
            </a:r>
            <a:r>
              <a:rPr lang="pt-PT" altLang="en-US" sz="2000" dirty="0" err="1">
                <a:ea typeface="Geneva"/>
              </a:rPr>
              <a:t>call</a:t>
            </a:r>
            <a:r>
              <a:rPr lang="pt-PT" altLang="en-US" sz="2000" dirty="0">
                <a:ea typeface="Geneva"/>
              </a:rPr>
              <a:t> </a:t>
            </a:r>
            <a:r>
              <a:rPr lang="pt-PT" altLang="en-US" sz="2000" dirty="0" err="1">
                <a:ea typeface="Geneva"/>
              </a:rPr>
              <a:t>option</a:t>
            </a:r>
            <a:r>
              <a:rPr lang="pt-PT" altLang="en-US" sz="2000" dirty="0">
                <a:ea typeface="Geneva"/>
              </a:rPr>
              <a:t> </a:t>
            </a:r>
            <a:r>
              <a:rPr lang="pt-PT" altLang="en-US" sz="2000" dirty="0" err="1">
                <a:ea typeface="Geneva"/>
              </a:rPr>
              <a:t>on</a:t>
            </a:r>
            <a:r>
              <a:rPr lang="pt-PT" altLang="en-US" sz="2000" dirty="0">
                <a:ea typeface="Geneva"/>
              </a:rPr>
              <a:t> </a:t>
            </a:r>
            <a:r>
              <a:rPr lang="pt-PT" altLang="en-US" sz="2000" dirty="0" err="1">
                <a:ea typeface="Geneva"/>
              </a:rPr>
              <a:t>the</a:t>
            </a:r>
            <a:r>
              <a:rPr lang="pt-PT" altLang="en-US" sz="2000" dirty="0">
                <a:ea typeface="Geneva"/>
              </a:rPr>
              <a:t> </a:t>
            </a:r>
            <a:r>
              <a:rPr lang="pt-PT" altLang="en-US" sz="2000" dirty="0" err="1">
                <a:ea typeface="Geneva"/>
              </a:rPr>
              <a:t>firm</a:t>
            </a:r>
            <a:r>
              <a:rPr lang="pt-PT" altLang="en-US" sz="2000" dirty="0">
                <a:ea typeface="Geneva"/>
              </a:rPr>
              <a:t> (S</a:t>
            </a:r>
            <a:r>
              <a:rPr lang="pt-PT" altLang="en-US" sz="2000" baseline="-25000" dirty="0">
                <a:ea typeface="Geneva"/>
              </a:rPr>
              <a:t>T </a:t>
            </a:r>
            <a:r>
              <a:rPr lang="pt-PT" altLang="en-US" sz="2000" dirty="0">
                <a:ea typeface="Geneva"/>
              </a:rPr>
              <a:t>= Max(0,FV</a:t>
            </a:r>
            <a:r>
              <a:rPr lang="pt-PT" altLang="en-US" sz="2000" baseline="-25000" dirty="0">
                <a:ea typeface="Geneva"/>
              </a:rPr>
              <a:t>T</a:t>
            </a:r>
            <a:r>
              <a:rPr lang="pt-PT" altLang="en-US" sz="2000" dirty="0">
                <a:ea typeface="Geneva"/>
              </a:rPr>
              <a:t>-1000)) </a:t>
            </a:r>
            <a:r>
              <a:rPr lang="pt-PT" altLang="en-US" sz="2000" dirty="0" err="1">
                <a:ea typeface="Geneva"/>
              </a:rPr>
              <a:t>with</a:t>
            </a:r>
            <a:r>
              <a:rPr lang="pt-PT" altLang="en-US" sz="2000" dirty="0">
                <a:ea typeface="Geneva"/>
              </a:rPr>
              <a:t> </a:t>
            </a:r>
            <a:r>
              <a:rPr lang="pt-PT" altLang="en-US" sz="2000" dirty="0" err="1">
                <a:ea typeface="Geneva"/>
              </a:rPr>
              <a:t>an</a:t>
            </a:r>
            <a:r>
              <a:rPr lang="pt-PT" altLang="en-US" sz="2000" dirty="0">
                <a:ea typeface="Geneva"/>
              </a:rPr>
              <a:t> </a:t>
            </a:r>
            <a:r>
              <a:rPr lang="pt-PT" altLang="en-US" sz="2000" dirty="0" err="1">
                <a:ea typeface="Geneva"/>
              </a:rPr>
              <a:t>exercise</a:t>
            </a:r>
            <a:r>
              <a:rPr lang="pt-PT" altLang="en-US" sz="2000" dirty="0">
                <a:ea typeface="Geneva"/>
              </a:rPr>
              <a:t> </a:t>
            </a:r>
            <a:r>
              <a:rPr lang="pt-PT" altLang="en-US" sz="2000" dirty="0" err="1">
                <a:ea typeface="Geneva"/>
              </a:rPr>
              <a:t>price</a:t>
            </a:r>
            <a:r>
              <a:rPr lang="pt-PT" altLang="en-US" sz="2000" dirty="0">
                <a:ea typeface="Geneva"/>
              </a:rPr>
              <a:t> of 1000 (=B=</a:t>
            </a:r>
            <a:r>
              <a:rPr lang="pt-PT" altLang="en-US" sz="2000" dirty="0" err="1">
                <a:ea typeface="Geneva"/>
              </a:rPr>
              <a:t>promised</a:t>
            </a:r>
            <a:r>
              <a:rPr lang="pt-PT" altLang="en-US" sz="2000" dirty="0">
                <a:ea typeface="Geneva"/>
              </a:rPr>
              <a:t> </a:t>
            </a:r>
            <a:r>
              <a:rPr lang="pt-PT" altLang="en-US" sz="2000" dirty="0" err="1">
                <a:ea typeface="Geneva"/>
              </a:rPr>
              <a:t>payment</a:t>
            </a:r>
            <a:r>
              <a:rPr lang="pt-PT" altLang="en-US" sz="2000" dirty="0">
                <a:ea typeface="Geneva"/>
              </a:rPr>
              <a:t> to </a:t>
            </a:r>
            <a:r>
              <a:rPr lang="pt-PT" altLang="en-US" sz="2000" dirty="0" err="1">
                <a:ea typeface="Geneva"/>
              </a:rPr>
              <a:t>debtholders</a:t>
            </a:r>
            <a:r>
              <a:rPr lang="pt-PT" altLang="en-US" sz="2000" dirty="0">
                <a:ea typeface="Geneva"/>
              </a:rPr>
              <a:t>)</a:t>
            </a:r>
          </a:p>
          <a:p>
            <a:pPr marL="838200" lvl="1" indent="-381000">
              <a:defRPr/>
            </a:pPr>
            <a:r>
              <a:rPr lang="pt-PT" altLang="en-US" sz="2000" dirty="0" err="1">
                <a:ea typeface="Geneva"/>
              </a:rPr>
              <a:t>If</a:t>
            </a:r>
            <a:r>
              <a:rPr lang="pt-PT" altLang="en-US" sz="2000" dirty="0">
                <a:ea typeface="Geneva"/>
              </a:rPr>
              <a:t> </a:t>
            </a:r>
            <a:r>
              <a:rPr lang="pt-PT" altLang="en-US" sz="2000" dirty="0" err="1">
                <a:ea typeface="Geneva"/>
              </a:rPr>
              <a:t>firm</a:t>
            </a:r>
            <a:r>
              <a:rPr lang="pt-PT" altLang="en-US" sz="2000" dirty="0">
                <a:ea typeface="Geneva"/>
              </a:rPr>
              <a:t> </a:t>
            </a:r>
            <a:r>
              <a:rPr lang="pt-PT" altLang="en-US" sz="2000" dirty="0" err="1">
                <a:ea typeface="Geneva"/>
              </a:rPr>
              <a:t>value</a:t>
            </a:r>
            <a:r>
              <a:rPr lang="pt-PT" altLang="en-US" sz="2000" dirty="0">
                <a:ea typeface="Geneva"/>
              </a:rPr>
              <a:t> &gt; 1000, </a:t>
            </a:r>
            <a:r>
              <a:rPr lang="pt-PT" altLang="en-US" sz="2000" dirty="0" err="1">
                <a:ea typeface="Geneva"/>
              </a:rPr>
              <a:t>stockholders</a:t>
            </a:r>
            <a:r>
              <a:rPr lang="pt-PT" altLang="en-US" sz="2000" dirty="0">
                <a:ea typeface="Geneva"/>
              </a:rPr>
              <a:t> “</a:t>
            </a:r>
            <a:r>
              <a:rPr lang="pt-PT" altLang="en-US" sz="2000" dirty="0" err="1">
                <a:ea typeface="Geneva"/>
              </a:rPr>
              <a:t>exercise</a:t>
            </a:r>
            <a:r>
              <a:rPr lang="pt-PT" altLang="en-US" sz="2000" dirty="0">
                <a:ea typeface="Geneva"/>
              </a:rPr>
              <a:t>”  </a:t>
            </a:r>
            <a:r>
              <a:rPr lang="pt-PT" altLang="en-US" sz="2000" dirty="0" err="1">
                <a:ea typeface="Geneva"/>
              </a:rPr>
              <a:t>and</a:t>
            </a:r>
            <a:r>
              <a:rPr lang="pt-PT" altLang="en-US" sz="2000" dirty="0">
                <a:ea typeface="Geneva"/>
              </a:rPr>
              <a:t> </a:t>
            </a:r>
            <a:r>
              <a:rPr lang="pt-PT" altLang="en-US" sz="2000" dirty="0" err="1">
                <a:ea typeface="Geneva"/>
              </a:rPr>
              <a:t>obtain</a:t>
            </a:r>
            <a:r>
              <a:rPr lang="pt-PT" altLang="en-US" sz="2000" dirty="0">
                <a:ea typeface="Geneva"/>
              </a:rPr>
              <a:t> </a:t>
            </a:r>
            <a:r>
              <a:rPr lang="pt-PT" altLang="en-US" sz="2000" dirty="0" err="1">
                <a:ea typeface="Geneva"/>
              </a:rPr>
              <a:t>the</a:t>
            </a:r>
            <a:r>
              <a:rPr lang="pt-PT" altLang="en-US" sz="2000" dirty="0">
                <a:ea typeface="Geneva"/>
              </a:rPr>
              <a:t> residual </a:t>
            </a:r>
            <a:r>
              <a:rPr lang="pt-PT" altLang="en-US" sz="2000" dirty="0" err="1">
                <a:ea typeface="Geneva"/>
              </a:rPr>
              <a:t>firm</a:t>
            </a:r>
            <a:r>
              <a:rPr lang="pt-PT" altLang="en-US" sz="2000" dirty="0">
                <a:ea typeface="Geneva"/>
              </a:rPr>
              <a:t> </a:t>
            </a:r>
            <a:r>
              <a:rPr lang="pt-PT" altLang="en-US" sz="2000" dirty="0" err="1">
                <a:ea typeface="Geneva"/>
              </a:rPr>
              <a:t>value</a:t>
            </a:r>
            <a:r>
              <a:rPr lang="pt-PT" altLang="en-US" sz="2000" dirty="0">
                <a:ea typeface="Geneva"/>
              </a:rPr>
              <a:t> (S</a:t>
            </a:r>
            <a:r>
              <a:rPr lang="pt-PT" altLang="en-US" sz="2000" baseline="-25000" dirty="0">
                <a:ea typeface="Geneva"/>
              </a:rPr>
              <a:t>T</a:t>
            </a:r>
            <a:r>
              <a:rPr lang="pt-PT" altLang="en-US" sz="2000" dirty="0">
                <a:ea typeface="Geneva"/>
              </a:rPr>
              <a:t> = FV</a:t>
            </a:r>
            <a:r>
              <a:rPr lang="pt-PT" altLang="en-US" sz="2000" baseline="-25000" dirty="0">
                <a:ea typeface="Geneva"/>
              </a:rPr>
              <a:t>T</a:t>
            </a:r>
            <a:r>
              <a:rPr lang="pt-PT" altLang="en-US" sz="2000" dirty="0">
                <a:ea typeface="Geneva"/>
              </a:rPr>
              <a:t>-1000) </a:t>
            </a:r>
          </a:p>
          <a:p>
            <a:pPr marL="838200" lvl="1" indent="-381000">
              <a:defRPr/>
            </a:pPr>
            <a:r>
              <a:rPr lang="pt-PT" altLang="en-US" sz="2000" dirty="0" err="1">
                <a:ea typeface="Geneva"/>
              </a:rPr>
              <a:t>If</a:t>
            </a:r>
            <a:r>
              <a:rPr lang="pt-PT" altLang="en-US" sz="2000" dirty="0">
                <a:ea typeface="Geneva"/>
              </a:rPr>
              <a:t> </a:t>
            </a:r>
            <a:r>
              <a:rPr lang="pt-PT" altLang="en-US" sz="2000" dirty="0" err="1">
                <a:ea typeface="Geneva"/>
              </a:rPr>
              <a:t>firm</a:t>
            </a:r>
            <a:r>
              <a:rPr lang="pt-PT" altLang="en-US" sz="2000" dirty="0">
                <a:ea typeface="Geneva"/>
              </a:rPr>
              <a:t> </a:t>
            </a:r>
            <a:r>
              <a:rPr lang="pt-PT" altLang="en-US" sz="2000" dirty="0" err="1">
                <a:ea typeface="Geneva"/>
              </a:rPr>
              <a:t>value</a:t>
            </a:r>
            <a:r>
              <a:rPr lang="pt-PT" altLang="en-US" sz="2000" dirty="0">
                <a:ea typeface="Geneva"/>
              </a:rPr>
              <a:t> &lt; 1000, </a:t>
            </a:r>
            <a:r>
              <a:rPr lang="pt-PT" altLang="en-US" sz="2000" dirty="0" err="1">
                <a:ea typeface="Geneva"/>
              </a:rPr>
              <a:t>stockholders</a:t>
            </a:r>
            <a:r>
              <a:rPr lang="pt-PT" altLang="en-US" sz="2000" dirty="0">
                <a:ea typeface="Geneva"/>
              </a:rPr>
              <a:t> </a:t>
            </a:r>
            <a:r>
              <a:rPr lang="pt-PT" altLang="en-US" sz="2000" dirty="0" err="1">
                <a:ea typeface="Geneva"/>
              </a:rPr>
              <a:t>don’t</a:t>
            </a:r>
            <a:r>
              <a:rPr lang="pt-PT" altLang="en-US" sz="2000" dirty="0">
                <a:ea typeface="Geneva"/>
              </a:rPr>
              <a:t> </a:t>
            </a:r>
            <a:r>
              <a:rPr lang="pt-PT" altLang="en-US" sz="2000" dirty="0" err="1">
                <a:ea typeface="Geneva"/>
              </a:rPr>
              <a:t>exercise</a:t>
            </a:r>
            <a:r>
              <a:rPr lang="pt-PT" altLang="en-US" sz="2000" dirty="0">
                <a:ea typeface="Geneva"/>
              </a:rPr>
              <a:t> </a:t>
            </a:r>
            <a:r>
              <a:rPr lang="pt-PT" altLang="en-US" sz="2000" dirty="0" err="1">
                <a:ea typeface="Geneva"/>
              </a:rPr>
              <a:t>and</a:t>
            </a:r>
            <a:r>
              <a:rPr lang="pt-PT" altLang="en-US" sz="2000" dirty="0">
                <a:ea typeface="Geneva"/>
              </a:rPr>
              <a:t> </a:t>
            </a:r>
            <a:r>
              <a:rPr lang="pt-PT" altLang="en-US" sz="2000" dirty="0" err="1">
                <a:ea typeface="Geneva"/>
              </a:rPr>
              <a:t>obtain</a:t>
            </a:r>
            <a:r>
              <a:rPr lang="pt-PT" altLang="en-US" sz="2000" dirty="0">
                <a:ea typeface="Geneva"/>
              </a:rPr>
              <a:t> a </a:t>
            </a:r>
            <a:r>
              <a:rPr lang="pt-PT" altLang="en-US" sz="2000" dirty="0" err="1">
                <a:ea typeface="Geneva"/>
              </a:rPr>
              <a:t>payoff</a:t>
            </a:r>
            <a:r>
              <a:rPr lang="pt-PT" altLang="en-US" sz="2000" dirty="0">
                <a:ea typeface="Geneva"/>
              </a:rPr>
              <a:t> S</a:t>
            </a:r>
            <a:r>
              <a:rPr lang="pt-PT" altLang="en-US" sz="2000" baseline="-25000" dirty="0">
                <a:ea typeface="Geneva"/>
              </a:rPr>
              <a:t>T </a:t>
            </a:r>
            <a:r>
              <a:rPr lang="pt-PT" altLang="en-US" sz="2000" dirty="0">
                <a:ea typeface="Geneva"/>
              </a:rPr>
              <a:t>= 0 </a:t>
            </a:r>
          </a:p>
          <a:p>
            <a:pPr marL="838200" lvl="1" indent="-381000">
              <a:defRPr/>
            </a:pPr>
            <a:endParaRPr lang="pt-PT" altLang="en-US" sz="2000" dirty="0">
              <a:ea typeface="Geneva"/>
            </a:endParaRPr>
          </a:p>
          <a:p>
            <a:pPr marL="438150" indent="-381000">
              <a:defRPr/>
            </a:pPr>
            <a:endParaRPr lang="en-US" altLang="en-US" sz="2000" dirty="0"/>
          </a:p>
          <a:p>
            <a:pPr marL="438150" indent="-381000">
              <a:defRPr/>
            </a:pPr>
            <a:r>
              <a:rPr lang="en-US" altLang="en-US" sz="2000" dirty="0"/>
              <a:t>Before: call option with the stock (S</a:t>
            </a:r>
            <a:r>
              <a:rPr lang="en-US" altLang="en-US" sz="2000" baseline="-25000" dirty="0"/>
              <a:t>0</a:t>
            </a:r>
            <a:r>
              <a:rPr lang="en-US" altLang="en-US" sz="2000" dirty="0"/>
              <a:t>) as underlying</a:t>
            </a:r>
          </a:p>
          <a:p>
            <a:pPr marL="438150" indent="-381000">
              <a:defRPr/>
            </a:pPr>
            <a:endParaRPr lang="en-US" altLang="en-US" sz="2000" dirty="0"/>
          </a:p>
          <a:p>
            <a:pPr marL="438150" indent="-381000">
              <a:defRPr/>
            </a:pPr>
            <a:r>
              <a:rPr lang="en-US" altLang="en-US" sz="2000" dirty="0"/>
              <a:t>Now: relating value of stocks to the value of a call option with the firm’s assets (FV</a:t>
            </a:r>
            <a:r>
              <a:rPr lang="en-US" altLang="en-US" sz="2000" baseline="-25000" dirty="0"/>
              <a:t>0</a:t>
            </a:r>
            <a:r>
              <a:rPr lang="en-US" altLang="en-US" sz="2000" dirty="0"/>
              <a:t>) as underlying.</a:t>
            </a:r>
          </a:p>
          <a:p>
            <a:pPr marL="438150" indent="-381000">
              <a:defRPr/>
            </a:pPr>
            <a:endParaRPr lang="pt-PT" altLang="en-US" sz="2000" dirty="0">
              <a:ea typeface="Geneva"/>
            </a:endParaRPr>
          </a:p>
          <a:p>
            <a:pPr marL="838200" lvl="1" indent="-381000">
              <a:defRPr/>
            </a:pPr>
            <a:endParaRPr lang="en-US" altLang="en-US" sz="2000" dirty="0"/>
          </a:p>
          <a:p>
            <a:pPr marL="438150" indent="-381000">
              <a:defRPr/>
            </a:pPr>
            <a:endParaRPr lang="pt-PT" altLang="en-US" sz="2000" dirty="0">
              <a:ea typeface="Geneva"/>
            </a:endParaRPr>
          </a:p>
          <a:p>
            <a:pPr marL="838200" lvl="1" indent="-381000">
              <a:defRPr/>
            </a:pPr>
            <a:endParaRPr lang="pt-PT" altLang="en-US" sz="2000" dirty="0">
              <a:ea typeface="Geneva"/>
            </a:endParaRPr>
          </a:p>
          <a:p>
            <a:pPr marL="457200" lvl="1" indent="0">
              <a:buNone/>
              <a:defRPr/>
            </a:pPr>
            <a:r>
              <a:rPr lang="pt-PT" altLang="en-US" sz="2000" dirty="0">
                <a:ea typeface="Geneva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1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1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115888"/>
            <a:ext cx="8350250" cy="655637"/>
          </a:xfrm>
        </p:spPr>
        <p:txBody>
          <a:bodyPr/>
          <a:lstStyle/>
          <a:p>
            <a:r>
              <a:rPr lang="pt-PT" altLang="en-US" dirty="0" err="1">
                <a:ea typeface="Geneva"/>
              </a:rPr>
              <a:t>Debt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expressed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using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options</a:t>
            </a:r>
            <a:endParaRPr lang="pt-PT" altLang="en-US" dirty="0">
              <a:ea typeface="Genev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6157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52413" y="771525"/>
                <a:ext cx="8891587" cy="5327650"/>
              </a:xfrm>
            </p:spPr>
            <p:txBody>
              <a:bodyPr/>
              <a:lstStyle/>
              <a:p>
                <a:pPr marL="438150" indent="-381000">
                  <a:defRPr/>
                </a:pPr>
                <a:r>
                  <a:rPr lang="pt-PT" sz="1700" dirty="0">
                    <a:sym typeface="Wingdings" panose="05000000000000000000" pitchFamily="2" charset="2"/>
                  </a:rPr>
                  <a:t>Since FV=Equity+Debt </a:t>
                </a:r>
                <a:r>
                  <a:rPr lang="pt-PT" altLang="en-US" sz="1700" dirty="0">
                    <a:ea typeface="Geneva"/>
                  </a:rPr>
                  <a:t>and Equity = c, we can view the </a:t>
                </a:r>
                <a:r>
                  <a:rPr lang="pt-PT" altLang="en-US" sz="1700" u="sng" dirty="0">
                    <a:ea typeface="Geneva"/>
                  </a:rPr>
                  <a:t>bondholders</a:t>
                </a:r>
                <a:r>
                  <a:rPr lang="pt-PT" altLang="en-US" sz="1700" dirty="0">
                    <a:ea typeface="Geneva"/>
                  </a:rPr>
                  <a:t> as owners of the firm that have written the call option: </a:t>
                </a:r>
              </a:p>
              <a:p>
                <a:pPr marL="57150" indent="0" algn="ctr">
                  <a:buNone/>
                  <a:defRPr/>
                </a:pPr>
                <a:endParaRPr lang="pt-PT" altLang="en-US" sz="1700" dirty="0">
                  <a:ea typeface="Geneva"/>
                </a:endParaRPr>
              </a:p>
              <a:p>
                <a:pPr marL="57150" indent="0" algn="ctr">
                  <a:buNone/>
                  <a:defRPr/>
                </a:pPr>
                <a:r>
                  <a:rPr lang="pt-PT" altLang="en-US" sz="1700" dirty="0">
                    <a:ea typeface="Geneva"/>
                  </a:rPr>
                  <a:t>B</a:t>
                </a:r>
                <a:r>
                  <a:rPr lang="pt-PT" altLang="en-US" sz="1700" baseline="-25000" dirty="0">
                    <a:ea typeface="Geneva"/>
                  </a:rPr>
                  <a:t>T </a:t>
                </a:r>
                <a:r>
                  <a:rPr lang="pt-PT" altLang="en-US" sz="1700" dirty="0">
                    <a:ea typeface="Geneva"/>
                  </a:rPr>
                  <a:t>= FV</a:t>
                </a:r>
                <a:r>
                  <a:rPr lang="pt-PT" altLang="en-US" sz="1700" baseline="-25000" dirty="0">
                    <a:ea typeface="Geneva"/>
                  </a:rPr>
                  <a:t>T</a:t>
                </a:r>
                <a:r>
                  <a:rPr lang="pt-PT" altLang="en-US" sz="1700" dirty="0">
                    <a:ea typeface="Geneva"/>
                  </a:rPr>
                  <a:t> – Max(0,FV</a:t>
                </a:r>
                <a:r>
                  <a:rPr lang="pt-PT" altLang="en-US" sz="1700" baseline="-25000" dirty="0">
                    <a:ea typeface="Geneva"/>
                  </a:rPr>
                  <a:t>T</a:t>
                </a:r>
                <a:r>
                  <a:rPr lang="pt-PT" altLang="en-US" sz="1700" dirty="0">
                    <a:ea typeface="Geneva"/>
                  </a:rPr>
                  <a:t>-1000)</a:t>
                </a:r>
              </a:p>
              <a:p>
                <a:pPr marL="438150" indent="-381000">
                  <a:defRPr/>
                </a:pPr>
                <a:endParaRPr lang="en-US" altLang="en-US" sz="1700" dirty="0"/>
              </a:p>
              <a:p>
                <a:pPr marL="438150" indent="-381000">
                  <a:defRPr/>
                </a:pPr>
                <a:r>
                  <a:rPr lang="en-US" altLang="en-US" sz="1700" dirty="0"/>
                  <a:t>Or, rewriting put-call parity to this new setting: </a:t>
                </a:r>
              </a:p>
              <a:p>
                <a:pPr marL="57150" indent="0" algn="ctr">
                  <a:buNone/>
                  <a:defRPr/>
                </a:pPr>
                <a:r>
                  <a:rPr lang="pt-PT" sz="1700" dirty="0"/>
                  <a:t>		</a:t>
                </a:r>
              </a:p>
              <a:p>
                <a:pPr marL="57150" indent="0" algn="ctr">
                  <a:buNone/>
                  <a:defRPr/>
                </a:pPr>
                <a:r>
                  <a:rPr lang="en-US" sz="1700" dirty="0" err="1"/>
                  <a:t>c+PV</a:t>
                </a:r>
                <a:r>
                  <a:rPr lang="en-US" sz="1700" dirty="0"/>
                  <a:t>(K)=</a:t>
                </a:r>
                <a:r>
                  <a:rPr lang="en-US" sz="1700" dirty="0" err="1"/>
                  <a:t>p+S</a:t>
                </a:r>
                <a:r>
                  <a:rPr lang="pt-PT" sz="1700" dirty="0">
                    <a:sym typeface="Wingdings" panose="05000000000000000000" pitchFamily="2" charset="2"/>
                  </a:rPr>
                  <a:t>  c+1000/(1+r)=p+FV</a:t>
                </a:r>
                <a:endParaRPr lang="pt-PT" sz="1700" baseline="-25000" dirty="0"/>
              </a:p>
              <a:p>
                <a:pPr marL="438150" indent="-381000">
                  <a:defRPr/>
                </a:pPr>
                <a:endParaRPr lang="pt-PT" altLang="en-US" sz="1700" dirty="0">
                  <a:ea typeface="Geneva"/>
                </a:endParaRPr>
              </a:p>
              <a:p>
                <a:pPr marL="57150" indent="0">
                  <a:buNone/>
                  <a:defRPr/>
                </a:pPr>
                <a:r>
                  <a:rPr lang="pt-PT" altLang="en-US" sz="1700" dirty="0">
                    <a:ea typeface="Geneva"/>
                  </a:rPr>
                  <a:t>we have that bondholders own a risk-free bond and have written a put option:</a:t>
                </a:r>
              </a:p>
              <a:p>
                <a:pPr marL="457200" lvl="1" indent="0" algn="ctr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pt-PT" sz="1700" i="1" dirty="0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pt-PT" sz="1700" i="1" dirty="0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groupChrPr>
                            <m:e>
                              <m:f>
                                <m:fPr>
                                  <m:ctrlPr>
                                    <a:rPr lang="en-US" sz="1700" b="0" i="1" dirty="0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700" b="0" i="1" dirty="0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100</m:t>
                                  </m:r>
                                </m:num>
                                <m:den>
                                  <m:r>
                                    <a:rPr lang="en-US" sz="1700" b="0" i="1" dirty="0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1+</m:t>
                                  </m:r>
                                  <m:r>
                                    <a:rPr lang="en-US" sz="1700" b="0" i="1" dirty="0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𝑟</m:t>
                                  </m:r>
                                </m:den>
                              </m:f>
                              <m:r>
                                <a:rPr lang="en-US" sz="1700" b="0" i="1" dirty="0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700" b="0" i="1" dirty="0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𝑝</m:t>
                              </m:r>
                            </m:e>
                          </m:groupChr>
                        </m:e>
                        <m:lim>
                          <m:r>
                            <a:rPr lang="en-US" sz="1700" b="0" i="1" dirty="0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𝑉𝑎𝑙𝑢𝑒</m:t>
                          </m:r>
                          <m:r>
                            <a:rPr lang="en-US" sz="1700" b="0" i="1" dirty="0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 </m:t>
                          </m:r>
                          <m:r>
                            <a:rPr lang="en-US" sz="1700" b="0" i="1" dirty="0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𝑜𝑓</m:t>
                          </m:r>
                          <m:r>
                            <a:rPr lang="en-US" sz="1700" b="0" i="1" dirty="0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 </m:t>
                          </m:r>
                          <m:r>
                            <a:rPr lang="en-US" sz="1700" b="0" i="1" dirty="0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𝑑𝑒𝑏𝑡</m:t>
                          </m:r>
                        </m:lim>
                      </m:limLow>
                      <m:r>
                        <a:rPr lang="en-US" sz="1700" b="0" i="1" dirty="0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limLow>
                        <m:limLowPr>
                          <m:ctrlPr>
                            <a:rPr lang="pt-PT" sz="1700" i="1" dirty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pt-PT" sz="1700" i="1" dirty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groupChrPr>
                            <m:e>
                              <m:r>
                                <a:rPr lang="en-US" sz="1700" b="0" i="1" dirty="0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𝐹𝑉</m:t>
                              </m:r>
                              <m:r>
                                <a:rPr lang="en-US" sz="1700" i="1" dirty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700" b="0" i="1" dirty="0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𝑐</m:t>
                              </m:r>
                            </m:e>
                          </m:groupChr>
                        </m:e>
                        <m:lim>
                          <m:r>
                            <a:rPr lang="en-US" sz="1700" i="1" dirty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𝑉𝑎𝑙𝑢𝑒</m:t>
                          </m:r>
                          <m:r>
                            <a:rPr lang="en-US" sz="1700" i="1" dirty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 </m:t>
                          </m:r>
                          <m:r>
                            <a:rPr lang="en-US" sz="1700" i="1" dirty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𝑜𝑓</m:t>
                          </m:r>
                          <m:r>
                            <a:rPr lang="en-US" sz="1700" i="1" dirty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 </m:t>
                          </m:r>
                          <m:r>
                            <a:rPr lang="en-US" sz="1700" b="0" i="1" dirty="0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𝑡h𝑒</m:t>
                          </m:r>
                          <m:r>
                            <a:rPr lang="en-US" sz="1700" b="0" i="1" dirty="0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 </m:t>
                          </m:r>
                          <m:r>
                            <a:rPr lang="en-US" sz="1700" b="0" i="1" dirty="0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𝑓𝑖𝑟𝑚</m:t>
                          </m:r>
                          <m:r>
                            <a:rPr lang="en-US" sz="1700" b="0" i="1" dirty="0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 −</m:t>
                          </m:r>
                          <m:r>
                            <a:rPr lang="en-US" sz="1700" b="0" i="1" dirty="0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𝑣𝑎𝑙𝑢𝑒</m:t>
                          </m:r>
                          <m:r>
                            <a:rPr lang="en-US" sz="1700" b="0" i="1" dirty="0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 </m:t>
                          </m:r>
                          <m:r>
                            <a:rPr lang="en-US" sz="1700" b="0" i="1" dirty="0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𝑜𝑓</m:t>
                          </m:r>
                          <m:r>
                            <a:rPr lang="en-US" sz="1700" b="0" i="1" dirty="0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 </m:t>
                          </m:r>
                          <m:r>
                            <a:rPr lang="en-US" sz="1700" b="0" i="1" dirty="0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𝑒𝑞𝑢𝑖𝑡𝑦</m:t>
                          </m:r>
                        </m:lim>
                      </m:limLow>
                    </m:oMath>
                  </m:oMathPara>
                </a14:m>
                <a:endParaRPr lang="en-US" altLang="en-US" sz="1700" dirty="0"/>
              </a:p>
              <a:p>
                <a:pPr lvl="1">
                  <a:defRPr/>
                </a:pPr>
                <a:r>
                  <a:rPr lang="en-US" altLang="en-US" sz="1700" dirty="0"/>
                  <a:t>The put option represents the default risk of the corporate bond. The yield of the bond will not be the risk-free rate!</a:t>
                </a:r>
              </a:p>
              <a:p>
                <a:pPr lvl="1">
                  <a:defRPr/>
                </a:pPr>
                <a:endParaRPr lang="en-US" altLang="en-US" sz="1700" dirty="0"/>
              </a:p>
              <a:p>
                <a:pPr>
                  <a:defRPr/>
                </a:pPr>
                <a:r>
                  <a:rPr lang="en-US" altLang="en-US" sz="1700" dirty="0"/>
                  <a:t>If the firm issues a coupon bond, we can treat these coupons like dividends and adjust put-call parity</a:t>
                </a:r>
              </a:p>
              <a:p>
                <a:pPr lvl="1">
                  <a:defRPr/>
                </a:pPr>
                <a:r>
                  <a:rPr lang="en-US" altLang="en-US" sz="1700" dirty="0"/>
                  <a:t>Assumption: the coupons are risk-free, as they will not cause the firm to go bankrupt.</a:t>
                </a:r>
              </a:p>
              <a:p>
                <a:pPr marL="838200" lvl="1" indent="-381000">
                  <a:defRPr/>
                </a:pPr>
                <a:endParaRPr lang="pt-PT" altLang="en-US" sz="1700" dirty="0">
                  <a:ea typeface="Geneva"/>
                </a:endParaRPr>
              </a:p>
              <a:p>
                <a:pPr marL="457200" lvl="1" indent="0">
                  <a:buNone/>
                  <a:defRPr/>
                </a:pPr>
                <a:r>
                  <a:rPr lang="pt-PT" altLang="en-US" sz="1700" dirty="0">
                    <a:ea typeface="Geneva"/>
                  </a:rPr>
                  <a:t>	</a:t>
                </a:r>
              </a:p>
            </p:txBody>
          </p:sp>
        </mc:Choice>
        <mc:Fallback xmlns="">
          <p:sp>
            <p:nvSpPr>
              <p:cNvPr id="12615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52413" y="771525"/>
                <a:ext cx="8891587" cy="5327650"/>
              </a:xfrm>
              <a:blipFill>
                <a:blip r:embed="rId2"/>
                <a:stretch>
                  <a:fillRect l="-343" t="-458" r="-206" b="-11442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61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1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15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15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115888"/>
            <a:ext cx="8350250" cy="655637"/>
          </a:xfrm>
        </p:spPr>
        <p:txBody>
          <a:bodyPr/>
          <a:lstStyle/>
          <a:p>
            <a:r>
              <a:rPr lang="pt-PT" altLang="en-US" dirty="0" err="1">
                <a:ea typeface="Geneva"/>
              </a:rPr>
              <a:t>Using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options</a:t>
            </a:r>
            <a:r>
              <a:rPr lang="pt-PT" altLang="en-US" dirty="0">
                <a:ea typeface="Geneva"/>
              </a:rPr>
              <a:t> to </a:t>
            </a:r>
            <a:r>
              <a:rPr lang="pt-PT" altLang="en-US" dirty="0" err="1">
                <a:ea typeface="Geneva"/>
              </a:rPr>
              <a:t>value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risky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debt</a:t>
            </a:r>
            <a:r>
              <a:rPr lang="pt-PT" altLang="en-US" dirty="0">
                <a:ea typeface="Geneva"/>
              </a:rPr>
              <a:t>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36" name="Content Placeholder 17"/>
              <p:cNvSpPr>
                <a:spLocks noGrp="1"/>
              </p:cNvSpPr>
              <p:nvPr>
                <p:ph idx="1"/>
              </p:nvPr>
            </p:nvSpPr>
            <p:spPr>
              <a:xfrm>
                <a:off x="339725" y="771525"/>
                <a:ext cx="8347075" cy="5178425"/>
              </a:xfrm>
            </p:spPr>
            <p:txBody>
              <a:bodyPr/>
              <a:lstStyle/>
              <a:p>
                <a:pPr>
                  <a:defRPr/>
                </a:pPr>
                <a:r>
                  <a:rPr lang="pt-PT" altLang="en-US" sz="1900" dirty="0">
                    <a:ea typeface="Geneva"/>
                  </a:rPr>
                  <a:t>The </a:t>
                </a:r>
                <a:r>
                  <a:rPr lang="pt-PT" altLang="en-US" sz="1900" dirty="0" err="1">
                    <a:ea typeface="Geneva"/>
                  </a:rPr>
                  <a:t>put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option</a:t>
                </a:r>
                <a:r>
                  <a:rPr lang="pt-PT" altLang="en-US" sz="1900" dirty="0">
                    <a:ea typeface="Geneva"/>
                  </a:rPr>
                  <a:t> in </a:t>
                </a:r>
                <a:r>
                  <a:rPr lang="pt-PT" altLang="en-US" sz="1900" dirty="0" err="1">
                    <a:ea typeface="Geneva"/>
                  </a:rPr>
                  <a:t>this</a:t>
                </a:r>
                <a:r>
                  <a:rPr lang="pt-PT" altLang="en-US" sz="1900" dirty="0">
                    <a:ea typeface="Geneva"/>
                  </a:rPr>
                  <a:t> capital </a:t>
                </a:r>
                <a:r>
                  <a:rPr lang="pt-PT" altLang="en-US" sz="1900" dirty="0" err="1">
                    <a:ea typeface="Geneva"/>
                  </a:rPr>
                  <a:t>structure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setting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is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valuable</a:t>
                </a:r>
                <a:r>
                  <a:rPr lang="pt-PT" altLang="en-US" sz="1900" dirty="0">
                    <a:ea typeface="Geneva"/>
                  </a:rPr>
                  <a:t>, </a:t>
                </a:r>
                <a:r>
                  <a:rPr lang="pt-PT" altLang="en-US" sz="1900" dirty="0" err="1">
                    <a:ea typeface="Geneva"/>
                  </a:rPr>
                  <a:t>because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debt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is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risky</a:t>
                </a:r>
                <a:r>
                  <a:rPr lang="pt-PT" altLang="en-US" sz="1900" dirty="0">
                    <a:ea typeface="Geneva"/>
                  </a:rPr>
                  <a:t>, i.e., </a:t>
                </a:r>
                <a:r>
                  <a:rPr lang="pt-PT" altLang="en-US" sz="1900" dirty="0" err="1">
                    <a:ea typeface="Geneva"/>
                  </a:rPr>
                  <a:t>the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firm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may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go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bankrupt</a:t>
                </a:r>
                <a:r>
                  <a:rPr lang="pt-PT" altLang="en-US" sz="1900" dirty="0">
                    <a:ea typeface="Geneva"/>
                  </a:rPr>
                  <a:t>!</a:t>
                </a:r>
              </a:p>
              <a:p>
                <a:pPr>
                  <a:defRPr/>
                </a:pPr>
                <a:r>
                  <a:rPr lang="pt-PT" altLang="en-US" sz="1900" dirty="0" err="1">
                    <a:ea typeface="Geneva"/>
                  </a:rPr>
                  <a:t>Let’s</a:t>
                </a:r>
                <a:r>
                  <a:rPr lang="pt-PT" altLang="en-US" sz="1900" dirty="0">
                    <a:ea typeface="Geneva"/>
                  </a:rPr>
                  <a:t> assume a </a:t>
                </a:r>
                <a:r>
                  <a:rPr lang="pt-PT" altLang="en-US" sz="1900" dirty="0" err="1">
                    <a:ea typeface="Geneva"/>
                  </a:rPr>
                  <a:t>firm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is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issuing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debt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with</a:t>
                </a:r>
                <a:r>
                  <a:rPr lang="pt-PT" altLang="en-US" sz="1900" dirty="0">
                    <a:ea typeface="Geneva"/>
                  </a:rPr>
                  <a:t> principal 100 </a:t>
                </a:r>
                <a:r>
                  <a:rPr lang="pt-PT" altLang="en-US" sz="1900" dirty="0" err="1">
                    <a:ea typeface="Geneva"/>
                  </a:rPr>
                  <a:t>with</a:t>
                </a:r>
                <a:r>
                  <a:rPr lang="pt-PT" altLang="en-US" sz="1900" dirty="0">
                    <a:ea typeface="Geneva"/>
                  </a:rPr>
                  <a:t> 1 </a:t>
                </a:r>
                <a:r>
                  <a:rPr lang="pt-PT" altLang="en-US" sz="1900" dirty="0" err="1">
                    <a:ea typeface="Geneva"/>
                  </a:rPr>
                  <a:t>year</a:t>
                </a:r>
                <a:r>
                  <a:rPr lang="pt-PT" altLang="en-US" sz="1900" dirty="0">
                    <a:ea typeface="Geneva"/>
                  </a:rPr>
                  <a:t> to </a:t>
                </a:r>
                <a:r>
                  <a:rPr lang="pt-PT" altLang="en-US" sz="1900" dirty="0" err="1">
                    <a:ea typeface="Geneva"/>
                  </a:rPr>
                  <a:t>maturity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and</a:t>
                </a:r>
                <a:r>
                  <a:rPr lang="pt-PT" altLang="en-US" sz="1900" dirty="0">
                    <a:ea typeface="Geneva"/>
                  </a:rPr>
                  <a:t> coupon rate </a:t>
                </a:r>
                <a:r>
                  <a:rPr lang="pt-PT" altLang="en-US" sz="1900" dirty="0" err="1">
                    <a:ea typeface="Geneva"/>
                  </a:rPr>
                  <a:t>of</a:t>
                </a:r>
                <a:r>
                  <a:rPr lang="pt-PT" altLang="en-US" sz="1900" dirty="0">
                    <a:ea typeface="Geneva"/>
                  </a:rPr>
                  <a:t> 6%, </a:t>
                </a:r>
                <a:r>
                  <a:rPr lang="pt-PT" altLang="en-US" sz="1900" dirty="0" err="1">
                    <a:ea typeface="Geneva"/>
                  </a:rPr>
                  <a:t>which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is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also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the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risk</a:t>
                </a:r>
                <a:r>
                  <a:rPr lang="pt-PT" altLang="en-US" sz="1900" dirty="0">
                    <a:ea typeface="Geneva"/>
                  </a:rPr>
                  <a:t>-free rate </a:t>
                </a:r>
                <a:r>
                  <a:rPr lang="pt-PT" altLang="en-US" sz="1900" dirty="0" err="1">
                    <a:ea typeface="Geneva"/>
                  </a:rPr>
                  <a:t>of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interest</a:t>
                </a:r>
                <a:r>
                  <a:rPr lang="pt-PT" altLang="en-US" sz="1900" dirty="0">
                    <a:ea typeface="Geneva"/>
                  </a:rPr>
                  <a:t> (i.e., B=106). </a:t>
                </a:r>
                <a:r>
                  <a:rPr lang="pt-PT" altLang="en-US" sz="1900" dirty="0" err="1">
                    <a:ea typeface="Geneva"/>
                  </a:rPr>
                  <a:t>The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firm’s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value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today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is</a:t>
                </a:r>
                <a:r>
                  <a:rPr lang="pt-PT" altLang="en-US" sz="1900" dirty="0">
                    <a:ea typeface="Geneva"/>
                  </a:rPr>
                  <a:t> FV</a:t>
                </a:r>
                <a:r>
                  <a:rPr lang="pt-PT" altLang="en-US" sz="1900" baseline="-25000" dirty="0">
                    <a:ea typeface="Geneva"/>
                  </a:rPr>
                  <a:t>0</a:t>
                </a:r>
                <a:r>
                  <a:rPr lang="pt-PT" altLang="en-US" sz="1900" dirty="0">
                    <a:ea typeface="Geneva"/>
                  </a:rPr>
                  <a:t>=100, </a:t>
                </a:r>
                <a:r>
                  <a:rPr lang="pt-PT" altLang="en-US" sz="1900" dirty="0" err="1">
                    <a:ea typeface="Geneva"/>
                  </a:rPr>
                  <a:t>and</a:t>
                </a:r>
                <a:r>
                  <a:rPr lang="pt-PT" altLang="en-US" sz="1900" dirty="0">
                    <a:ea typeface="Geneva"/>
                  </a:rPr>
                  <a:t> in </a:t>
                </a:r>
                <a:r>
                  <a:rPr lang="pt-PT" altLang="en-US" sz="1900" dirty="0" err="1">
                    <a:ea typeface="Geneva"/>
                  </a:rPr>
                  <a:t>one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year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it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could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have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the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value</a:t>
                </a:r>
                <a:r>
                  <a:rPr lang="pt-PT" altLang="en-US" sz="1900" dirty="0">
                    <a:ea typeface="Geneva"/>
                  </a:rPr>
                  <a:t> FV</a:t>
                </a:r>
                <a:r>
                  <a:rPr lang="pt-PT" altLang="en-US" sz="1900" baseline="-25000" dirty="0">
                    <a:ea typeface="Geneva"/>
                  </a:rPr>
                  <a:t>T,U</a:t>
                </a:r>
                <a:r>
                  <a:rPr lang="pt-PT" altLang="en-US" sz="1900" dirty="0">
                    <a:ea typeface="Geneva"/>
                  </a:rPr>
                  <a:t>=150 </a:t>
                </a:r>
                <a:r>
                  <a:rPr lang="pt-PT" altLang="en-US" sz="1900" dirty="0" err="1">
                    <a:ea typeface="Geneva"/>
                  </a:rPr>
                  <a:t>or</a:t>
                </a:r>
                <a:r>
                  <a:rPr lang="pt-PT" altLang="en-US" sz="1900" dirty="0">
                    <a:ea typeface="Geneva"/>
                  </a:rPr>
                  <a:t> FV</a:t>
                </a:r>
                <a:r>
                  <a:rPr lang="pt-PT" altLang="en-US" sz="1900" baseline="-25000" dirty="0">
                    <a:ea typeface="Geneva"/>
                  </a:rPr>
                  <a:t>T,D</a:t>
                </a:r>
                <a:r>
                  <a:rPr lang="pt-PT" altLang="en-US" sz="1900" dirty="0">
                    <a:ea typeface="Geneva"/>
                  </a:rPr>
                  <a:t>=50</a:t>
                </a:r>
              </a:p>
              <a:p>
                <a:pPr>
                  <a:defRPr/>
                </a:pPr>
                <a:r>
                  <a:rPr lang="pt-PT" altLang="en-US" sz="1900" dirty="0" err="1">
                    <a:ea typeface="Geneva"/>
                  </a:rPr>
                  <a:t>Hence</a:t>
                </a:r>
                <a:r>
                  <a:rPr lang="pt-PT" altLang="en-US" sz="1900" dirty="0">
                    <a:ea typeface="Geneva"/>
                  </a:rPr>
                  <a:t>, </a:t>
                </a:r>
                <a:r>
                  <a:rPr lang="pt-PT" altLang="en-US" sz="1900" dirty="0" err="1">
                    <a:ea typeface="Geneva"/>
                  </a:rPr>
                  <a:t>the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firm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defaults</a:t>
                </a:r>
                <a:r>
                  <a:rPr lang="pt-PT" altLang="en-US" sz="1900" dirty="0">
                    <a:ea typeface="Geneva"/>
                  </a:rPr>
                  <a:t> in </a:t>
                </a:r>
                <a:r>
                  <a:rPr lang="pt-PT" altLang="en-US" sz="1900" dirty="0" err="1">
                    <a:ea typeface="Geneva"/>
                  </a:rPr>
                  <a:t>bad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state</a:t>
                </a:r>
                <a:r>
                  <a:rPr lang="pt-PT" altLang="en-US" sz="1900" dirty="0">
                    <a:ea typeface="Geneva"/>
                  </a:rPr>
                  <a:t>:</a:t>
                </a:r>
              </a:p>
              <a:p>
                <a:pPr>
                  <a:defRPr/>
                </a:pPr>
                <a:endParaRPr lang="pt-PT" altLang="en-US" sz="1900" dirty="0">
                  <a:ea typeface="Geneva"/>
                </a:endParaRPr>
              </a:p>
              <a:p>
                <a:pPr>
                  <a:defRPr/>
                </a:pPr>
                <a:endParaRPr lang="pt-PT" altLang="en-US" sz="1900" dirty="0">
                  <a:ea typeface="Geneva"/>
                </a:endParaRPr>
              </a:p>
              <a:p>
                <a:pPr marL="0" indent="0">
                  <a:buNone/>
                  <a:defRPr/>
                </a:pPr>
                <a:endParaRPr lang="pt-PT" altLang="en-US" sz="1900" dirty="0">
                  <a:ea typeface="Geneva"/>
                </a:endParaRPr>
              </a:p>
              <a:p>
                <a:pPr>
                  <a:defRPr/>
                </a:pPr>
                <a:r>
                  <a:rPr lang="pt-PT" altLang="en-US" sz="1900" dirty="0" err="1">
                    <a:ea typeface="Geneva"/>
                  </a:rPr>
                  <a:t>Value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the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risky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debt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and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equity</a:t>
                </a:r>
                <a:r>
                  <a:rPr lang="pt-PT" altLang="en-US" sz="1900" dirty="0">
                    <a:ea typeface="Geneva"/>
                  </a:rPr>
                  <a:t> of </a:t>
                </a:r>
                <a:r>
                  <a:rPr lang="pt-PT" altLang="en-US" sz="1900" dirty="0" err="1">
                    <a:ea typeface="Geneva"/>
                  </a:rPr>
                  <a:t>this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firm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today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using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replication</a:t>
                </a:r>
                <a:endParaRPr lang="pt-PT" altLang="en-US" sz="1900" dirty="0">
                  <a:ea typeface="Geneva"/>
                </a:endParaRPr>
              </a:p>
              <a:p>
                <a:pPr lvl="1">
                  <a:defRPr/>
                </a:pPr>
                <a:r>
                  <a:rPr lang="pt-PT" altLang="en-US" sz="1900" dirty="0" err="1">
                    <a:ea typeface="Geneva"/>
                  </a:rPr>
                  <a:t>Equity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is</a:t>
                </a:r>
                <a:r>
                  <a:rPr lang="pt-PT" altLang="en-US" sz="1900" dirty="0">
                    <a:ea typeface="Geneva"/>
                  </a:rPr>
                  <a:t> a </a:t>
                </a:r>
                <a:r>
                  <a:rPr lang="pt-PT" altLang="en-US" sz="1900" dirty="0" err="1">
                    <a:ea typeface="Geneva"/>
                  </a:rPr>
                  <a:t>call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option</a:t>
                </a:r>
                <a:r>
                  <a:rPr lang="pt-PT" altLang="en-US" sz="1900" dirty="0">
                    <a:ea typeface="Geneva"/>
                  </a:rPr>
                  <a:t>, </a:t>
                </a:r>
                <a:r>
                  <a:rPr lang="pt-PT" altLang="en-US" sz="1900" dirty="0" err="1">
                    <a:ea typeface="Geneva"/>
                  </a:rPr>
                  <a:t>and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valued</a:t>
                </a:r>
                <a:r>
                  <a:rPr lang="pt-PT" altLang="en-US" sz="1900" dirty="0">
                    <a:ea typeface="Geneva"/>
                  </a:rPr>
                  <a:t> </a:t>
                </a:r>
                <a:r>
                  <a:rPr lang="pt-PT" altLang="en-US" sz="1900" dirty="0" err="1">
                    <a:ea typeface="Geneva"/>
                  </a:rPr>
                  <a:t>using</a:t>
                </a:r>
                <a:r>
                  <a:rPr lang="pt-PT" altLang="en-US" sz="1900" dirty="0">
                    <a:ea typeface="Geneva"/>
                  </a:rPr>
                  <a:t> </a:t>
                </a:r>
                <a:endParaRPr lang="en-US" altLang="en-US" sz="1900" dirty="0">
                  <a:ea typeface="Cambria Math"/>
                </a:endParaRPr>
              </a:p>
              <a:p>
                <a:pPr marL="457200" lvl="1" indent="0">
                  <a:buNone/>
                  <a:defRPr/>
                </a:pPr>
                <a:r>
                  <a:rPr lang="en-US" altLang="en-US" sz="1900" dirty="0">
                    <a:ea typeface="ヒラギノ角ゴ Pro W3" charset="-128"/>
                  </a:rPr>
                  <a:t>S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en-US" sz="1900" baseline="-25000" dirty="0">
                        <a:ea typeface="ヒラギノ角ゴ Pro W3" charset="-128"/>
                      </a:rPr>
                      <m:t>0</m:t>
                    </m:r>
                  </m:oMath>
                </a14:m>
                <a:r>
                  <a:rPr lang="en-US" altLang="en-US" sz="1900" dirty="0">
                    <a:ea typeface="ヒラギノ角ゴ Pro W3" charset="-128"/>
                  </a:rPr>
                  <a:t>=</a:t>
                </a:r>
                <a:r>
                  <a:rPr lang="en-US" altLang="en-US" sz="19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1900" i="0">
                        <a:latin typeface="Cambria Math"/>
                        <a:ea typeface="Cambria Math"/>
                      </a:rPr>
                      <m:t>∆</m:t>
                    </m:r>
                    <m:r>
                      <m:rPr>
                        <m:nor/>
                      </m:rPr>
                      <a:rPr lang="en-US" altLang="en-US" sz="1900" b="0" i="0" smtClean="0">
                        <a:ea typeface="Cambria Math"/>
                      </a:rPr>
                      <m:t>F</m:t>
                    </m:r>
                    <m:r>
                      <m:rPr>
                        <m:nor/>
                      </m:rPr>
                      <a:rPr lang="en-US" altLang="en-US" sz="1900" dirty="0">
                        <a:ea typeface="ヒラギノ角ゴ Pro W3" charset="-128"/>
                      </a:rPr>
                      <m:t>V</m:t>
                    </m:r>
                    <m:r>
                      <m:rPr>
                        <m:nor/>
                      </m:rPr>
                      <a:rPr lang="en-US" altLang="en-US" sz="1900" baseline="-25000" dirty="0">
                        <a:ea typeface="ヒラギノ角ゴ Pro W3" charset="-128"/>
                      </a:rPr>
                      <m:t>0</m:t>
                    </m:r>
                  </m:oMath>
                </a14:m>
                <a:r>
                  <a:rPr lang="en-US" altLang="en-US" sz="1900" dirty="0">
                    <a:ea typeface="ヒラギノ角ゴ Pro W3" charset="-128"/>
                  </a:rPr>
                  <a:t>+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sz="1900" dirty="0">
                        <a:latin typeface="Cambria Math" panose="02040503050406030204" pitchFamily="18" charset="0"/>
                        <a:ea typeface="Cambria Math"/>
                      </a:rPr>
                      <m:t>B</m:t>
                    </m:r>
                    <m:r>
                      <a:rPr lang="en-US" altLang="en-US" sz="1900" i="0" baseline="30000" dirty="0">
                        <a:latin typeface="Cambria Math"/>
                        <a:ea typeface="Cambria Math"/>
                      </a:rPr>
                      <m:t>∗</m:t>
                    </m:r>
                  </m:oMath>
                </a14:m>
                <a:r>
                  <a:rPr lang="pt-PT" altLang="en-US" sz="1900" dirty="0">
                    <a:ea typeface="Geneva"/>
                  </a:rPr>
                  <a:t>, </a:t>
                </a:r>
                <a:r>
                  <a:rPr lang="pt-PT" altLang="en-US" sz="1900" dirty="0" err="1">
                    <a:ea typeface="Geneva"/>
                  </a:rPr>
                  <a:t>where</a:t>
                </a:r>
                <a:r>
                  <a:rPr lang="pt-PT" altLang="en-US" sz="1900" dirty="0">
                    <a:ea typeface="Geneva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1900" i="0">
                        <a:latin typeface="Cambria Math"/>
                        <a:ea typeface="Cambria Math"/>
                      </a:rPr>
                      <m:t>∆=</m:t>
                    </m:r>
                    <m:f>
                      <m:fPr>
                        <m:ctrlPr>
                          <a:rPr lang="en-US" altLang="en-US" sz="19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pt-PT" altLang="en-US" sz="1900" dirty="0"/>
                          <m:t>S</m:t>
                        </m:r>
                        <m:r>
                          <m:rPr>
                            <m:nor/>
                          </m:rPr>
                          <a:rPr lang="pt-PT" altLang="en-US" sz="1900" baseline="-25000" dirty="0"/>
                          <m:t>T</m:t>
                        </m:r>
                        <m:r>
                          <m:rPr>
                            <m:nor/>
                          </m:rPr>
                          <a:rPr lang="pt-PT" altLang="en-US" sz="1900" baseline="-25000" dirty="0"/>
                          <m:t>,</m:t>
                        </m:r>
                        <m:r>
                          <m:rPr>
                            <m:nor/>
                          </m:rPr>
                          <a:rPr lang="pt-PT" altLang="en-US" sz="1900" baseline="-25000" dirty="0"/>
                          <m:t>U</m:t>
                        </m:r>
                        <m:r>
                          <a:rPr lang="en-US" altLang="en-US" sz="1900" i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pt-PT" altLang="en-US" sz="1900" dirty="0"/>
                          <m:t>S</m:t>
                        </m:r>
                        <m:r>
                          <m:rPr>
                            <m:nor/>
                          </m:rPr>
                          <a:rPr lang="pt-PT" altLang="en-US" sz="1900" baseline="-25000" dirty="0"/>
                          <m:t>T</m:t>
                        </m:r>
                        <m:r>
                          <m:rPr>
                            <m:nor/>
                          </m:rPr>
                          <a:rPr lang="en-US" altLang="en-US" sz="1900" b="0" i="0" baseline="-25000" dirty="0" smtClean="0"/>
                          <m:t>,</m:t>
                        </m:r>
                        <m:r>
                          <m:rPr>
                            <m:nor/>
                          </m:rPr>
                          <a:rPr lang="en-US" altLang="en-US" sz="1900" b="0" i="0" baseline="-25000" dirty="0" smtClean="0"/>
                          <m:t>D</m:t>
                        </m:r>
                        <m:r>
                          <a:rPr lang="en-US" altLang="en-US" sz="1900" b="0" i="1" baseline="-25000" dirty="0" smtClean="0"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en-US" sz="1900" b="0" i="0" smtClean="0">
                            <a:ea typeface="Cambria Math"/>
                          </a:rPr>
                          <m:t>F</m:t>
                        </m:r>
                        <m:r>
                          <m:rPr>
                            <m:nor/>
                          </m:rPr>
                          <a:rPr lang="en-US" altLang="en-US" sz="1900" b="0" smtClean="0">
                            <a:ea typeface="Cambria Math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pt-PT" altLang="en-US" sz="1900" baseline="-25000" dirty="0"/>
                          <m:t>T</m:t>
                        </m:r>
                        <m:r>
                          <m:rPr>
                            <m:nor/>
                          </m:rPr>
                          <a:rPr lang="pt-PT" altLang="en-US" sz="1900" baseline="-25000" dirty="0"/>
                          <m:t>,</m:t>
                        </m:r>
                        <m:r>
                          <m:rPr>
                            <m:nor/>
                          </m:rPr>
                          <a:rPr lang="pt-PT" altLang="en-US" sz="1900" baseline="-25000" dirty="0"/>
                          <m:t>U</m:t>
                        </m:r>
                        <m:r>
                          <a:rPr lang="en-US" altLang="en-US" sz="1900" i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altLang="en-US" sz="1900" b="0" i="0" dirty="0" smtClean="0"/>
                          <m:t>FV</m:t>
                        </m:r>
                        <m:r>
                          <m:rPr>
                            <m:nor/>
                          </m:rPr>
                          <a:rPr lang="pt-PT" altLang="en-US" sz="1900" baseline="-25000" dirty="0"/>
                          <m:t>T</m:t>
                        </m:r>
                        <m:r>
                          <m:rPr>
                            <m:nor/>
                          </m:rPr>
                          <a:rPr lang="en-US" altLang="en-US" sz="1900" b="0" i="0" baseline="-25000" dirty="0" smtClean="0"/>
                          <m:t>,</m:t>
                        </m:r>
                        <m:r>
                          <m:rPr>
                            <m:nor/>
                          </m:rPr>
                          <a:rPr lang="en-US" altLang="en-US" sz="1900" b="0" i="0" baseline="-25000" dirty="0" smtClean="0"/>
                          <m:t>D</m:t>
                        </m:r>
                      </m:den>
                    </m:f>
                  </m:oMath>
                </a14:m>
                <a:r>
                  <a:rPr lang="en-US" altLang="en-US" sz="1900" dirty="0">
                    <a:ea typeface="ヒラギノ角ゴ Pro W3" charset="-128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sz="1900" i="0" dirty="0" smtClean="0">
                        <a:latin typeface="Cambria Math"/>
                        <a:ea typeface="Cambria Math"/>
                      </a:rPr>
                      <m:t>B</m:t>
                    </m:r>
                    <m:r>
                      <a:rPr lang="en-US" altLang="en-US" sz="1900" b="0" i="0" baseline="30000" dirty="0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en-US" altLang="en-US" sz="1900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altLang="en-US" sz="19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pt-PT" altLang="en-US" sz="1900" dirty="0"/>
                          <m:t>S</m:t>
                        </m:r>
                        <m:r>
                          <m:rPr>
                            <m:nor/>
                          </m:rPr>
                          <a:rPr lang="pt-PT" altLang="en-US" sz="1900" baseline="-25000" dirty="0"/>
                          <m:t>T</m:t>
                        </m:r>
                        <m:r>
                          <m:rPr>
                            <m:nor/>
                          </m:rPr>
                          <a:rPr lang="en-US" altLang="en-US" sz="1900" baseline="-25000" dirty="0"/>
                          <m:t>,</m:t>
                        </m:r>
                        <m:r>
                          <m:rPr>
                            <m:nor/>
                          </m:rPr>
                          <a:rPr lang="en-US" altLang="en-US" sz="1900" baseline="-25000" dirty="0"/>
                          <m:t>D</m:t>
                        </m:r>
                        <m:r>
                          <a:rPr lang="en-US" altLang="en-US" sz="1900" i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altLang="en-US" sz="1900" dirty="0"/>
                          <m:t>FV</m:t>
                        </m:r>
                        <m:r>
                          <m:rPr>
                            <m:nor/>
                          </m:rPr>
                          <a:rPr lang="pt-PT" altLang="en-US" sz="1900" baseline="-25000" dirty="0"/>
                          <m:t>T</m:t>
                        </m:r>
                        <m:r>
                          <m:rPr>
                            <m:nor/>
                          </m:rPr>
                          <a:rPr lang="en-US" altLang="en-US" sz="1900" baseline="-25000" dirty="0"/>
                          <m:t>,</m:t>
                        </m:r>
                        <m:r>
                          <m:rPr>
                            <m:nor/>
                          </m:rPr>
                          <a:rPr lang="en-US" altLang="en-US" sz="1900" baseline="-25000" dirty="0"/>
                          <m:t>D</m:t>
                        </m:r>
                        <m:r>
                          <a:rPr lang="en-US" altLang="en-US" sz="1900" i="0">
                            <a:latin typeface="Cambria Math"/>
                            <a:ea typeface="Cambria Math"/>
                          </a:rPr>
                          <m:t>∆</m:t>
                        </m:r>
                      </m:num>
                      <m:den>
                        <m:r>
                          <a:rPr lang="en-US" altLang="en-US" sz="1900" i="0">
                            <a:latin typeface="Cambria Math"/>
                            <a:ea typeface="Cambria Math"/>
                          </a:rPr>
                          <m:t>1+</m:t>
                        </m:r>
                        <m:sSub>
                          <m:sSubPr>
                            <m:ctrlPr>
                              <a:rPr lang="en-US" altLang="en-US" sz="19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en-US" sz="1900" i="0">
                                <a:latin typeface="Cambria Math"/>
                                <a:ea typeface="Cambria Math"/>
                              </a:rPr>
                              <m:t>r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en-US" sz="1900" i="0">
                                <a:latin typeface="Cambria Math"/>
                                <a:ea typeface="Cambria Math"/>
                              </a:rPr>
                              <m:t>f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en-US" sz="1900" dirty="0">
                    <a:ea typeface="ヒラギノ角ゴ Pro W3" charset="-128"/>
                  </a:rPr>
                  <a:t> </a:t>
                </a:r>
              </a:p>
              <a:p>
                <a:pPr lvl="1">
                  <a:defRPr/>
                </a:pPr>
                <a:r>
                  <a:rPr lang="pt-PT" altLang="en-US" sz="1900" dirty="0">
                    <a:ea typeface="Geneva"/>
                  </a:rPr>
                  <a:t>Debt is valued as a risk-free bond minus a put option (=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en-US" sz="1900" b="0" i="0" smtClean="0">
                        <a:ea typeface="Cambria Math"/>
                      </a:rPr>
                      <m:t>F</m:t>
                    </m:r>
                    <m:r>
                      <m:rPr>
                        <m:nor/>
                      </m:rPr>
                      <a:rPr lang="en-US" altLang="en-US" sz="1900" dirty="0" smtClean="0">
                        <a:ea typeface="ヒラギノ角ゴ Pro W3" charset="-128"/>
                      </a:rPr>
                      <m:t>V</m:t>
                    </m:r>
                    <m:r>
                      <m:rPr>
                        <m:nor/>
                      </m:rPr>
                      <a:rPr lang="en-US" altLang="en-US" sz="1900" baseline="-25000" dirty="0" smtClean="0">
                        <a:ea typeface="ヒラギノ角ゴ Pro W3" charset="-128"/>
                      </a:rPr>
                      <m:t>0</m:t>
                    </m:r>
                  </m:oMath>
                </a14:m>
                <a:r>
                  <a:rPr lang="pt-PT" altLang="en-US" sz="1900" dirty="0">
                    <a:ea typeface="Geneva"/>
                  </a:rPr>
                  <a:t>-</a:t>
                </a:r>
                <a:r>
                  <a:rPr lang="en-US" altLang="en-US" sz="1900" dirty="0">
                    <a:ea typeface="ヒラギノ角ゴ Pro W3" charset="-128"/>
                  </a:rPr>
                  <a:t> S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en-US" sz="1900" baseline="-25000" dirty="0">
                        <a:ea typeface="ヒラギノ角ゴ Pro W3" charset="-128"/>
                      </a:rPr>
                      <m:t>0</m:t>
                    </m:r>
                  </m:oMath>
                </a14:m>
                <a:r>
                  <a:rPr lang="pt-PT" altLang="en-US" sz="1900" dirty="0">
                    <a:ea typeface="Geneva"/>
                  </a:rPr>
                  <a:t>)</a:t>
                </a:r>
              </a:p>
              <a:p>
                <a:pPr lvl="1">
                  <a:buFont typeface="Wingdings" pitchFamily="2" charset="2"/>
                  <a:buNone/>
                  <a:defRPr/>
                </a:pPr>
                <a:endParaRPr lang="pt-PT" altLang="en-US" sz="1900" baseline="-25000" dirty="0">
                  <a:ea typeface="Geneva"/>
                </a:endParaRPr>
              </a:p>
              <a:p>
                <a:pPr lvl="1">
                  <a:buFont typeface="Wingdings" pitchFamily="2" charset="2"/>
                  <a:buNone/>
                  <a:defRPr/>
                </a:pPr>
                <a:endParaRPr lang="pt-PT" altLang="en-US" sz="1900" dirty="0">
                  <a:ea typeface="Geneva"/>
                </a:endParaRPr>
              </a:p>
              <a:p>
                <a:pPr marL="0" indent="0">
                  <a:buFont typeface="Arial" pitchFamily="34" charset="0"/>
                  <a:buNone/>
                  <a:defRPr/>
                </a:pPr>
                <a:endParaRPr lang="pt-PT" altLang="en-US" sz="1900" dirty="0">
                  <a:ea typeface="Geneva"/>
                </a:endParaRPr>
              </a:p>
            </p:txBody>
          </p:sp>
        </mc:Choice>
        <mc:Fallback xmlns="">
          <p:sp>
            <p:nvSpPr>
              <p:cNvPr id="18436" name="Content Placeholder 1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9725" y="771525"/>
                <a:ext cx="8347075" cy="5178425"/>
              </a:xfrm>
              <a:blipFill>
                <a:blip r:embed="rId3"/>
                <a:stretch>
                  <a:fillRect l="-584" t="-707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946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4685956"/>
              </p:ext>
            </p:extLst>
          </p:nvPr>
        </p:nvGraphicFramePr>
        <p:xfrm>
          <a:off x="1243013" y="3148013"/>
          <a:ext cx="6156325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400120" imgH="241200" progId="Equation.3">
                  <p:embed/>
                </p:oleObj>
              </mc:Choice>
              <mc:Fallback>
                <p:oleObj name="Equation" r:id="rId4" imgW="2400120" imgH="241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3013" y="3148013"/>
                        <a:ext cx="6156325" cy="671512"/>
                      </a:xfrm>
                      <a:prstGeom prst="rect">
                        <a:avLst/>
                      </a:prstGeom>
                      <a:solidFill>
                        <a:srgbClr val="00A6EB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115888"/>
            <a:ext cx="8350250" cy="655637"/>
          </a:xfrm>
        </p:spPr>
        <p:txBody>
          <a:bodyPr/>
          <a:lstStyle/>
          <a:p>
            <a:r>
              <a:rPr lang="pt-PT" altLang="en-US" dirty="0" err="1">
                <a:ea typeface="Geneva"/>
              </a:rPr>
              <a:t>Risky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debt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and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equity</a:t>
            </a:r>
            <a:endParaRPr lang="pt-PT" altLang="en-US" dirty="0">
              <a:ea typeface="Geneva"/>
            </a:endParaRP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175" y="4111538"/>
            <a:ext cx="8507413" cy="2420937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pt-PT" altLang="en-US" sz="2000" dirty="0">
                <a:ea typeface="Geneva"/>
              </a:rPr>
              <a:t>The owner of the bond gets (only) the promised cashflow (106, the strike price of the put / call on firm value) if the firm value increases; and gets the total value of the firm if the firm’s value decreases to FV</a:t>
            </a:r>
            <a:r>
              <a:rPr lang="pt-PT" altLang="en-US" sz="2000" baseline="-25000" dirty="0">
                <a:ea typeface="Geneva"/>
              </a:rPr>
              <a:t>T,D</a:t>
            </a:r>
            <a:r>
              <a:rPr lang="pt-PT" altLang="en-US" sz="2000" dirty="0">
                <a:ea typeface="Geneva"/>
              </a:rPr>
              <a:t> &lt; B (in which case the firm defaults on its debt). </a:t>
            </a:r>
          </a:p>
          <a:p>
            <a:pPr>
              <a:lnSpc>
                <a:spcPct val="110000"/>
              </a:lnSpc>
            </a:pPr>
            <a:r>
              <a:rPr lang="pt-PT" altLang="en-US" sz="2000" dirty="0">
                <a:ea typeface="Geneva"/>
              </a:rPr>
              <a:t>The yield to maturity of debt (y</a:t>
            </a:r>
            <a:r>
              <a:rPr lang="pt-PT" altLang="en-US" sz="2000" baseline="-25000" dirty="0">
                <a:ea typeface="Geneva"/>
              </a:rPr>
              <a:t>B</a:t>
            </a:r>
            <a:r>
              <a:rPr lang="pt-PT" altLang="en-US" sz="2000" dirty="0">
                <a:ea typeface="Geneva"/>
              </a:rPr>
              <a:t>) will not be the risk-free rate of interest r</a:t>
            </a:r>
            <a:r>
              <a:rPr lang="pt-PT" altLang="en-US" sz="2000" baseline="-25000" dirty="0">
                <a:ea typeface="Geneva"/>
              </a:rPr>
              <a:t>F</a:t>
            </a:r>
            <a:r>
              <a:rPr lang="pt-PT" altLang="en-US" sz="2000" dirty="0">
                <a:ea typeface="Geneva"/>
              </a:rPr>
              <a:t>=6%!</a:t>
            </a:r>
          </a:p>
        </p:txBody>
      </p:sp>
      <p:grpSp>
        <p:nvGrpSpPr>
          <p:cNvPr id="20485" name="Group 4"/>
          <p:cNvGrpSpPr>
            <a:grpSpLocks/>
          </p:cNvGrpSpPr>
          <p:nvPr/>
        </p:nvGrpSpPr>
        <p:grpSpPr bwMode="auto">
          <a:xfrm>
            <a:off x="367140" y="1732757"/>
            <a:ext cx="2372031" cy="2132972"/>
            <a:chOff x="231" y="1008"/>
            <a:chExt cx="2248" cy="1531"/>
          </a:xfrm>
        </p:grpSpPr>
        <p:sp>
          <p:nvSpPr>
            <p:cNvPr id="20493" name="Text Box 5"/>
            <p:cNvSpPr txBox="1">
              <a:spLocks noChangeArrowheads="1"/>
            </p:cNvSpPr>
            <p:nvPr/>
          </p:nvSpPr>
          <p:spPr bwMode="auto">
            <a:xfrm>
              <a:off x="1709" y="2208"/>
              <a:ext cx="661" cy="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Font typeface="Arial" pitchFamily="34" charset="0"/>
                <a:defRPr sz="32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defRPr sz="24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pt-PT" altLang="en-US" sz="2400" dirty="0">
                  <a:latin typeface="Arial" pitchFamily="34" charset="0"/>
                </a:rPr>
                <a:t>  50</a:t>
              </a:r>
              <a:endParaRPr lang="en-GB" altLang="en-US" sz="2400" baseline="-25000" dirty="0">
                <a:latin typeface="Arial" pitchFamily="34" charset="0"/>
              </a:endParaRPr>
            </a:p>
          </p:txBody>
        </p:sp>
        <p:sp>
          <p:nvSpPr>
            <p:cNvPr id="20494" name="Line 6"/>
            <p:cNvSpPr>
              <a:spLocks noChangeShapeType="1"/>
            </p:cNvSpPr>
            <p:nvPr/>
          </p:nvSpPr>
          <p:spPr bwMode="auto">
            <a:xfrm flipV="1">
              <a:off x="1056" y="1296"/>
              <a:ext cx="1056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5" name="Line 7"/>
            <p:cNvSpPr>
              <a:spLocks noChangeShapeType="1"/>
            </p:cNvSpPr>
            <p:nvPr/>
          </p:nvSpPr>
          <p:spPr bwMode="auto">
            <a:xfrm>
              <a:off x="1056" y="1728"/>
              <a:ext cx="1056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6" name="Text Box 8"/>
            <p:cNvSpPr txBox="1">
              <a:spLocks noChangeArrowheads="1"/>
            </p:cNvSpPr>
            <p:nvPr/>
          </p:nvSpPr>
          <p:spPr bwMode="auto">
            <a:xfrm>
              <a:off x="231" y="1632"/>
              <a:ext cx="824" cy="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Font typeface="Arial" pitchFamily="34" charset="0"/>
                <a:defRPr sz="32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defRPr sz="24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pt-PT" altLang="en-US" sz="2400" dirty="0">
                  <a:latin typeface="Arial" pitchFamily="34" charset="0"/>
                </a:rPr>
                <a:t>  100</a:t>
              </a:r>
              <a:endParaRPr lang="en-GB" altLang="en-US" sz="2400" baseline="-25000" dirty="0">
                <a:latin typeface="Arial" pitchFamily="34" charset="0"/>
              </a:endParaRPr>
            </a:p>
          </p:txBody>
        </p:sp>
        <p:sp>
          <p:nvSpPr>
            <p:cNvPr id="20497" name="Text Box 9"/>
            <p:cNvSpPr txBox="1">
              <a:spLocks noChangeArrowheads="1"/>
            </p:cNvSpPr>
            <p:nvPr/>
          </p:nvSpPr>
          <p:spPr bwMode="auto">
            <a:xfrm>
              <a:off x="1253" y="1008"/>
              <a:ext cx="1226" cy="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Font typeface="Arial" pitchFamily="34" charset="0"/>
                <a:defRPr sz="32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defRPr sz="24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pt-PT" altLang="en-US" sz="2400" dirty="0">
                  <a:latin typeface="Arial" pitchFamily="34" charset="0"/>
                </a:rPr>
                <a:t>       150</a:t>
              </a:r>
              <a:endParaRPr lang="en-GB" altLang="en-US" sz="2400" baseline="-25000" dirty="0">
                <a:latin typeface="Arial" pitchFamily="34" charset="0"/>
              </a:endParaRPr>
            </a:p>
          </p:txBody>
        </p:sp>
      </p:grpSp>
      <p:grpSp>
        <p:nvGrpSpPr>
          <p:cNvPr id="20486" name="Group 10"/>
          <p:cNvGrpSpPr>
            <a:grpSpLocks/>
          </p:cNvGrpSpPr>
          <p:nvPr/>
        </p:nvGrpSpPr>
        <p:grpSpPr bwMode="auto">
          <a:xfrm>
            <a:off x="3388823" y="1732757"/>
            <a:ext cx="1626124" cy="2200815"/>
            <a:chOff x="3504" y="1008"/>
            <a:chExt cx="1371" cy="1490"/>
          </a:xfrm>
        </p:grpSpPr>
        <p:sp>
          <p:nvSpPr>
            <p:cNvPr id="20489" name="Line 11"/>
            <p:cNvSpPr>
              <a:spLocks noChangeShapeType="1"/>
            </p:cNvSpPr>
            <p:nvPr/>
          </p:nvSpPr>
          <p:spPr bwMode="auto">
            <a:xfrm flipV="1">
              <a:off x="3504" y="1344"/>
              <a:ext cx="1056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0" name="Line 12"/>
            <p:cNvSpPr>
              <a:spLocks noChangeShapeType="1"/>
            </p:cNvSpPr>
            <p:nvPr/>
          </p:nvSpPr>
          <p:spPr bwMode="auto">
            <a:xfrm>
              <a:off x="3504" y="1776"/>
              <a:ext cx="1056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1" name="Text Box 13"/>
            <p:cNvSpPr txBox="1">
              <a:spLocks noChangeArrowheads="1"/>
            </p:cNvSpPr>
            <p:nvPr/>
          </p:nvSpPr>
          <p:spPr bwMode="auto">
            <a:xfrm>
              <a:off x="3999" y="1008"/>
              <a:ext cx="87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Font typeface="Arial" pitchFamily="34" charset="0"/>
                <a:defRPr sz="32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defRPr sz="24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pt-PT" altLang="en-US" sz="2400" dirty="0">
                  <a:latin typeface="Arial" pitchFamily="34" charset="0"/>
                </a:rPr>
                <a:t>    106</a:t>
              </a:r>
              <a:endParaRPr lang="en-GB" altLang="en-US" sz="2400" dirty="0">
                <a:latin typeface="Arial" pitchFamily="34" charset="0"/>
              </a:endParaRPr>
            </a:p>
          </p:txBody>
        </p:sp>
        <p:sp>
          <p:nvSpPr>
            <p:cNvPr id="20492" name="Text Box 14"/>
            <p:cNvSpPr txBox="1">
              <a:spLocks noChangeArrowheads="1"/>
            </p:cNvSpPr>
            <p:nvPr/>
          </p:nvSpPr>
          <p:spPr bwMode="auto">
            <a:xfrm>
              <a:off x="4419" y="2185"/>
              <a:ext cx="445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Font typeface="Arial" pitchFamily="34" charset="0"/>
                <a:defRPr sz="32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defRPr sz="24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Geneva"/>
                  <a:cs typeface="Geneva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pt-PT" altLang="en-US" sz="2400" dirty="0">
                  <a:latin typeface="Arial" pitchFamily="34" charset="0"/>
                </a:rPr>
                <a:t>50</a:t>
              </a:r>
              <a:endParaRPr lang="en-GB" altLang="en-US" sz="2400" baseline="-25000" dirty="0">
                <a:latin typeface="Arial" pitchFamily="34" charset="0"/>
              </a:endParaRPr>
            </a:p>
          </p:txBody>
        </p:sp>
      </p:grpSp>
      <p:sp>
        <p:nvSpPr>
          <p:cNvPr id="20487" name="Text Box 15"/>
          <p:cNvSpPr txBox="1">
            <a:spLocks noChangeArrowheads="1"/>
          </p:cNvSpPr>
          <p:nvPr/>
        </p:nvSpPr>
        <p:spPr bwMode="auto">
          <a:xfrm>
            <a:off x="614363" y="1027114"/>
            <a:ext cx="2017180" cy="461962"/>
          </a:xfrm>
          <a:prstGeom prst="rect">
            <a:avLst/>
          </a:prstGeom>
          <a:solidFill>
            <a:srgbClr val="00A6EB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spcBef>
                <a:spcPct val="20000"/>
              </a:spcBef>
              <a:buFont typeface="Arial" pitchFamily="34" charset="0"/>
              <a:defRPr sz="32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1pPr>
            <a:lvl2pPr marL="742950" indent="-285750" algn="l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2pPr>
            <a:lvl3pPr marL="1143000" indent="-228600" algn="l">
              <a:spcBef>
                <a:spcPct val="20000"/>
              </a:spcBef>
              <a:buFont typeface="Arial" pitchFamily="34" charset="0"/>
              <a:defRPr sz="24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3pPr>
            <a:lvl4pPr marL="1600200" indent="-228600" algn="l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4pPr>
            <a:lvl5pPr marL="2057400" indent="-228600" algn="l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PT" altLang="en-US" sz="2400" dirty="0" err="1">
                <a:solidFill>
                  <a:schemeClr val="bg1"/>
                </a:solidFill>
                <a:latin typeface="Arial" pitchFamily="34" charset="0"/>
              </a:rPr>
              <a:t>Firm</a:t>
            </a:r>
            <a:r>
              <a:rPr lang="pt-PT" altLang="en-US" sz="240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pt-PT" altLang="en-US" sz="2400" dirty="0" err="1">
                <a:solidFill>
                  <a:schemeClr val="bg1"/>
                </a:solidFill>
                <a:latin typeface="Arial" pitchFamily="34" charset="0"/>
              </a:rPr>
              <a:t>Value</a:t>
            </a:r>
            <a:endParaRPr lang="en-GB" altLang="en-US" sz="240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0488" name="Text Box 16"/>
          <p:cNvSpPr txBox="1">
            <a:spLocks noChangeArrowheads="1"/>
          </p:cNvSpPr>
          <p:nvPr/>
        </p:nvSpPr>
        <p:spPr bwMode="auto">
          <a:xfrm>
            <a:off x="3135353" y="901759"/>
            <a:ext cx="2120371" cy="830997"/>
          </a:xfrm>
          <a:prstGeom prst="rect">
            <a:avLst/>
          </a:prstGeom>
          <a:solidFill>
            <a:srgbClr val="00A6EB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spcBef>
                <a:spcPct val="20000"/>
              </a:spcBef>
              <a:buFont typeface="Arial" pitchFamily="34" charset="0"/>
              <a:defRPr sz="32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1pPr>
            <a:lvl2pPr marL="742950" indent="-285750" algn="l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2pPr>
            <a:lvl3pPr marL="1143000" indent="-228600" algn="l">
              <a:spcBef>
                <a:spcPct val="20000"/>
              </a:spcBef>
              <a:buFont typeface="Arial" pitchFamily="34" charset="0"/>
              <a:defRPr sz="24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3pPr>
            <a:lvl4pPr marL="1600200" indent="-228600" algn="l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4pPr>
            <a:lvl5pPr marL="2057400" indent="-228600" algn="l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PT" altLang="en-US" sz="2400" dirty="0" err="1">
                <a:solidFill>
                  <a:schemeClr val="bg1"/>
                </a:solidFill>
                <a:latin typeface="Arial" pitchFamily="34" charset="0"/>
              </a:rPr>
              <a:t>Bond’s</a:t>
            </a:r>
            <a:r>
              <a:rPr lang="pt-PT" altLang="en-US" sz="240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pt-PT" altLang="en-US" sz="2400" dirty="0" err="1">
                <a:solidFill>
                  <a:schemeClr val="bg1"/>
                </a:solidFill>
                <a:latin typeface="Arial" pitchFamily="34" charset="0"/>
              </a:rPr>
              <a:t>Payoffs</a:t>
            </a:r>
            <a:endParaRPr lang="en-GB" altLang="en-US" sz="240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5693039" y="1020117"/>
            <a:ext cx="2120371" cy="461665"/>
          </a:xfrm>
          <a:prstGeom prst="rect">
            <a:avLst/>
          </a:prstGeom>
          <a:solidFill>
            <a:srgbClr val="00A6EB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spcBef>
                <a:spcPct val="20000"/>
              </a:spcBef>
              <a:buFont typeface="Arial" pitchFamily="34" charset="0"/>
              <a:defRPr sz="32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1pPr>
            <a:lvl2pPr marL="742950" indent="-285750" algn="l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2pPr>
            <a:lvl3pPr marL="1143000" indent="-228600" algn="l">
              <a:spcBef>
                <a:spcPct val="20000"/>
              </a:spcBef>
              <a:buFont typeface="Arial" pitchFamily="34" charset="0"/>
              <a:defRPr sz="24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3pPr>
            <a:lvl4pPr marL="1600200" indent="-228600" algn="l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4pPr>
            <a:lvl5pPr marL="2057400" indent="-228600" algn="l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PT" altLang="en-US" sz="2400" dirty="0" err="1">
                <a:solidFill>
                  <a:schemeClr val="bg1"/>
                </a:solidFill>
                <a:latin typeface="Arial" pitchFamily="34" charset="0"/>
              </a:rPr>
              <a:t>Equity</a:t>
            </a:r>
            <a:r>
              <a:rPr lang="pt-PT" altLang="en-US" sz="2400" dirty="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pt-PT" altLang="en-US" sz="2400" dirty="0" err="1">
                <a:solidFill>
                  <a:schemeClr val="bg1"/>
                </a:solidFill>
                <a:latin typeface="Arial" pitchFamily="34" charset="0"/>
              </a:rPr>
              <a:t>payoffs</a:t>
            </a:r>
            <a:endParaRPr lang="en-GB" altLang="en-US" sz="2400" dirty="0">
              <a:solidFill>
                <a:schemeClr val="bg1"/>
              </a:solidFill>
              <a:latin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5926667" y="2133995"/>
            <a:ext cx="1061155" cy="7331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926667" y="2867137"/>
            <a:ext cx="1140177" cy="6380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5610578" y="1658869"/>
            <a:ext cx="2946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spcBef>
                <a:spcPct val="20000"/>
              </a:spcBef>
              <a:buFont typeface="Arial" pitchFamily="34" charset="0"/>
              <a:defRPr sz="32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1pPr>
            <a:lvl2pPr marL="742950" indent="-285750" algn="l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2pPr>
            <a:lvl3pPr marL="1143000" indent="-228600" algn="l">
              <a:spcBef>
                <a:spcPct val="20000"/>
              </a:spcBef>
              <a:buFont typeface="Arial" pitchFamily="34" charset="0"/>
              <a:defRPr sz="24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3pPr>
            <a:lvl4pPr marL="1600200" indent="-228600" algn="l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4pPr>
            <a:lvl5pPr marL="2057400" indent="-228600" algn="l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pt-PT" altLang="en-US" sz="2400" dirty="0">
                <a:latin typeface="Arial" pitchFamily="34" charset="0"/>
              </a:rPr>
              <a:t>Max(0,150-106)= 44</a:t>
            </a:r>
            <a:endParaRPr lang="en-GB" altLang="en-US" sz="2400" dirty="0">
              <a:latin typeface="Arial" pitchFamily="34" charset="0"/>
            </a:endParaRP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5693039" y="3471253"/>
            <a:ext cx="30897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spcBef>
                <a:spcPct val="20000"/>
              </a:spcBef>
              <a:buFont typeface="Arial" pitchFamily="34" charset="0"/>
              <a:defRPr sz="32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1pPr>
            <a:lvl2pPr marL="742950" indent="-285750" algn="l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2pPr>
            <a:lvl3pPr marL="1143000" indent="-228600" algn="l">
              <a:spcBef>
                <a:spcPct val="20000"/>
              </a:spcBef>
              <a:buFont typeface="Arial" pitchFamily="34" charset="0"/>
              <a:defRPr sz="24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3pPr>
            <a:lvl4pPr marL="1600200" indent="-228600" algn="l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4pPr>
            <a:lvl5pPr marL="2057400" indent="-228600" algn="l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Geneva"/>
                <a:cs typeface="Geneva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pt-PT" altLang="en-US" sz="2400" dirty="0">
                <a:latin typeface="Arial" pitchFamily="34" charset="0"/>
              </a:rPr>
              <a:t>Max(0, 50-106)= 0</a:t>
            </a:r>
            <a:endParaRPr lang="en-GB" altLang="en-US" sz="24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115888"/>
            <a:ext cx="8350250" cy="655637"/>
          </a:xfrm>
        </p:spPr>
        <p:txBody>
          <a:bodyPr/>
          <a:lstStyle/>
          <a:p>
            <a:r>
              <a:rPr lang="pt-PT" altLang="en-US" dirty="0" err="1">
                <a:ea typeface="Geneva"/>
              </a:rPr>
              <a:t>The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value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of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equity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and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risky</a:t>
            </a:r>
            <a:r>
              <a:rPr lang="pt-PT" altLang="en-US" dirty="0">
                <a:ea typeface="Geneva"/>
              </a:rPr>
              <a:t> </a:t>
            </a:r>
            <a:r>
              <a:rPr lang="pt-PT" altLang="en-US" dirty="0" err="1">
                <a:ea typeface="Geneva"/>
              </a:rPr>
              <a:t>debt</a:t>
            </a:r>
            <a:endParaRPr lang="pt-PT" altLang="en-US" dirty="0">
              <a:ea typeface="Genev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508" name="Content Placeholder 17"/>
              <p:cNvSpPr>
                <a:spLocks noGrp="1"/>
              </p:cNvSpPr>
              <p:nvPr>
                <p:ph idx="1"/>
              </p:nvPr>
            </p:nvSpPr>
            <p:spPr>
              <a:xfrm>
                <a:off x="339725" y="947738"/>
                <a:ext cx="8347075" cy="5178425"/>
              </a:xfrm>
            </p:spPr>
            <p:txBody>
              <a:bodyPr/>
              <a:lstStyle/>
              <a:p>
                <a:r>
                  <a:rPr lang="en-US" altLang="en-US" sz="1800" dirty="0">
                    <a:ea typeface="Geneva"/>
                  </a:rPr>
                  <a:t>Equity:</a:t>
                </a:r>
              </a:p>
              <a:p>
                <a:pPr lvl="1"/>
                <a:r>
                  <a:rPr lang="en-US" altLang="en-US" sz="1800" dirty="0">
                    <a:ea typeface="Cambria Math"/>
                  </a:rPr>
                  <a:t>From call valuation: </a:t>
                </a:r>
                <a14:m>
                  <m:oMath xmlns:m="http://schemas.openxmlformats.org/officeDocument/2006/math">
                    <m:r>
                      <a:rPr lang="en-US" altLang="en-US" sz="1800">
                        <a:latin typeface="Cambria Math" panose="02040503050406030204" pitchFamily="18" charset="0"/>
                        <a:ea typeface="Cambria Math"/>
                      </a:rPr>
                      <m:t>∆</m:t>
                    </m:r>
                    <m:r>
                      <a:rPr lang="en-US" altLang="en-US" sz="1800" i="0">
                        <a:latin typeface="Cambria Math" panose="02040503050406030204" pitchFamily="18" charset="0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altLang="en-US" sz="18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altLang="en-US" sz="1800" i="1">
                            <a:latin typeface="Cambria Math" panose="02040503050406030204" pitchFamily="18" charset="0"/>
                            <a:ea typeface="Cambria Math"/>
                          </a:rPr>
                          <m:t>𝑚𝑎𝑥</m:t>
                        </m:r>
                        <m:r>
                          <a:rPr lang="en-US" altLang="en-US" sz="1800" i="1">
                            <a:latin typeface="Cambria Math" panose="02040503050406030204" pitchFamily="18" charset="0"/>
                            <a:ea typeface="Cambria Math"/>
                          </a:rPr>
                          <m:t>(0,150−106)−</m:t>
                        </m:r>
                        <m:r>
                          <a:rPr lang="en-US" altLang="en-US" sz="1800" i="1">
                            <a:latin typeface="Cambria Math" panose="02040503050406030204" pitchFamily="18" charset="0"/>
                            <a:ea typeface="Cambria Math"/>
                          </a:rPr>
                          <m:t>𝑚𝑎𝑥</m:t>
                        </m:r>
                        <m:r>
                          <a:rPr lang="en-US" altLang="en-US" sz="1800" i="1">
                            <a:latin typeface="Cambria Math" panose="02040503050406030204" pitchFamily="18" charset="0"/>
                            <a:ea typeface="Cambria Math"/>
                          </a:rPr>
                          <m:t>(0,50−106)</m:t>
                        </m:r>
                      </m:num>
                      <m:den>
                        <m:r>
                          <a:rPr lang="en-US" altLang="en-US" sz="1800" b="0" i="1" smtClean="0">
                            <a:latin typeface="Cambria Math" panose="02040503050406030204" pitchFamily="18" charset="0"/>
                            <a:ea typeface="Cambria Math"/>
                          </a:rPr>
                          <m:t>150−50</m:t>
                        </m:r>
                      </m:den>
                    </m:f>
                    <m:r>
                      <a:rPr lang="en-US" altLang="en-US" sz="1800" b="0" i="1" smtClean="0">
                        <a:latin typeface="Cambria Math" panose="02040503050406030204" pitchFamily="18" charset="0"/>
                        <a:ea typeface="Cambria Math"/>
                      </a:rPr>
                      <m:t>=0.44</m:t>
                    </m:r>
                  </m:oMath>
                </a14:m>
                <a:r>
                  <a:rPr lang="en-US" altLang="en-US" sz="1800" dirty="0">
                    <a:ea typeface="ヒラギノ角ゴ Pro W3" charset="-128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sz="1800" dirty="0">
                        <a:latin typeface="Cambria Math" panose="02040503050406030204" pitchFamily="18" charset="0"/>
                        <a:ea typeface="Cambria Math"/>
                      </a:rPr>
                      <m:t>B</m:t>
                    </m:r>
                    <m:r>
                      <a:rPr lang="en-US" altLang="en-US" sz="1800" baseline="30000" dirty="0">
                        <a:latin typeface="Cambria Math" panose="02040503050406030204" pitchFamily="18" charset="0"/>
                        <a:ea typeface="Cambria Math"/>
                      </a:rPr>
                      <m:t>∗</m:t>
                    </m:r>
                    <m:r>
                      <a:rPr lang="en-US" altLang="en-US" sz="1800">
                        <a:latin typeface="Cambria Math" panose="02040503050406030204" pitchFamily="18" charset="0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altLang="en-US" sz="18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altLang="en-US" sz="1800" i="1">
                            <a:latin typeface="Cambria Math" panose="02040503050406030204" pitchFamily="18" charset="0"/>
                            <a:ea typeface="Cambria Math"/>
                          </a:rPr>
                          <m:t>𝑚𝑎𝑥</m:t>
                        </m:r>
                        <m:r>
                          <a:rPr lang="en-US" altLang="en-US" sz="1800" i="1">
                            <a:latin typeface="Cambria Math" panose="02040503050406030204" pitchFamily="18" charset="0"/>
                            <a:ea typeface="Cambria Math"/>
                          </a:rPr>
                          <m:t>(0,50−106)</m:t>
                        </m:r>
                        <m:r>
                          <a:rPr lang="en-US" altLang="en-US" sz="1800" b="0" i="0" smtClean="0">
                            <a:latin typeface="Cambria Math" panose="02040503050406030204" pitchFamily="18" charset="0"/>
                            <a:ea typeface="Cambria Math"/>
                          </a:rPr>
                          <m:t>−50∗0.44</m:t>
                        </m:r>
                      </m:num>
                      <m:den>
                        <m:r>
                          <a:rPr lang="en-US" altLang="en-US" sz="1800">
                            <a:latin typeface="Cambria Math" panose="02040503050406030204" pitchFamily="18" charset="0"/>
                            <a:ea typeface="Cambria Math"/>
                          </a:rPr>
                          <m:t>1</m:t>
                        </m:r>
                        <m:r>
                          <a:rPr lang="en-US" altLang="en-US" sz="1800" b="0" i="1" smtClean="0">
                            <a:latin typeface="Cambria Math" panose="02040503050406030204" pitchFamily="18" charset="0"/>
                            <a:ea typeface="Cambria Math"/>
                          </a:rPr>
                          <m:t>.06</m:t>
                        </m:r>
                      </m:den>
                    </m:f>
                  </m:oMath>
                </a14:m>
                <a:r>
                  <a:rPr lang="en-US" altLang="en-US" sz="1800" dirty="0">
                    <a:ea typeface="Geneva"/>
                  </a:rPr>
                  <a:t>=-20.75 </a:t>
                </a:r>
              </a:p>
              <a:p>
                <a:pPr marL="457200" lvl="1" indent="0">
                  <a:buNone/>
                </a:pPr>
                <a:r>
                  <a:rPr lang="en-US" altLang="en-US" sz="1800" dirty="0">
                    <a:ea typeface="Geneva"/>
                    <a:sym typeface="Wingdings" panose="05000000000000000000" pitchFamily="2" charset="2"/>
                  </a:rPr>
                  <a:t> </a:t>
                </a:r>
                <a:r>
                  <a:rPr lang="en-US" altLang="en-US" sz="1800" dirty="0">
                    <a:ea typeface="ヒラギノ角ゴ Pro W3" charset="-128"/>
                  </a:rPr>
                  <a:t>S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en-US" sz="1800" baseline="-25000" dirty="0">
                        <a:ea typeface="ヒラギノ角ゴ Pro W3" charset="-128"/>
                      </a:rPr>
                      <m:t>0</m:t>
                    </m:r>
                  </m:oMath>
                </a14:m>
                <a:r>
                  <a:rPr lang="en-US" altLang="en-US" sz="1800" dirty="0">
                    <a:ea typeface="Geneva"/>
                  </a:rPr>
                  <a:t>=100*0.44 - 20.75=23.25</a:t>
                </a:r>
              </a:p>
              <a:p>
                <a:pPr marL="0" indent="0">
                  <a:buNone/>
                </a:pPr>
                <a:endParaRPr lang="en-US" altLang="en-US" sz="1800" dirty="0">
                  <a:ea typeface="Geneva"/>
                </a:endParaRPr>
              </a:p>
              <a:p>
                <a:r>
                  <a:rPr lang="en-US" altLang="en-US" sz="1800" dirty="0">
                    <a:ea typeface="Geneva"/>
                  </a:rPr>
                  <a:t>Debt: </a:t>
                </a:r>
              </a:p>
              <a:p>
                <a:pPr lvl="1"/>
                <a:r>
                  <a:rPr lang="en-US" altLang="en-US" sz="1800" dirty="0">
                    <a:ea typeface="Cambria Math"/>
                  </a:rPr>
                  <a:t>From put valuation: </a:t>
                </a:r>
                <a14:m>
                  <m:oMath xmlns:m="http://schemas.openxmlformats.org/officeDocument/2006/math">
                    <m:r>
                      <a:rPr lang="en-US" altLang="en-US" sz="1800">
                        <a:latin typeface="Cambria Math" panose="02040503050406030204" pitchFamily="18" charset="0"/>
                        <a:ea typeface="Cambria Math"/>
                      </a:rPr>
                      <m:t>∆=</m:t>
                    </m:r>
                    <m:f>
                      <m:fPr>
                        <m:ctrlPr>
                          <a:rPr lang="en-US" altLang="en-US" sz="18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altLang="en-US" sz="18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𝑚𝑎𝑥</m:t>
                        </m:r>
                        <m:r>
                          <a:rPr lang="en-US" altLang="en-US" sz="1800" b="0" i="1" smtClean="0">
                            <a:latin typeface="Cambria Math" panose="02040503050406030204" pitchFamily="18" charset="0"/>
                            <a:ea typeface="Cambria Math"/>
                          </a:rPr>
                          <m:t>(106−150,0)−</m:t>
                        </m:r>
                        <m:r>
                          <m:rPr>
                            <m:sty m:val="p"/>
                          </m:rPr>
                          <a:rPr lang="en-US" altLang="en-US" sz="1800" b="0" i="0" smtClean="0">
                            <a:latin typeface="Cambria Math" panose="02040503050406030204" pitchFamily="18" charset="0"/>
                            <a:ea typeface="Cambria Math"/>
                          </a:rPr>
                          <m:t>max</m:t>
                        </m:r>
                        <m:r>
                          <a:rPr lang="en-US" altLang="en-US" sz="1800" b="0" i="1" smtClean="0">
                            <a:latin typeface="Cambria Math" panose="02040503050406030204" pitchFamily="18" charset="0"/>
                            <a:ea typeface="Cambria Math"/>
                          </a:rPr>
                          <m:t>(</m:t>
                        </m:r>
                        <m:r>
                          <a:rPr lang="en-US" altLang="en-US" sz="1800" i="1">
                            <a:latin typeface="Cambria Math" panose="02040503050406030204" pitchFamily="18" charset="0"/>
                            <a:ea typeface="Cambria Math"/>
                          </a:rPr>
                          <m:t>106−50,0)</m:t>
                        </m:r>
                      </m:num>
                      <m:den>
                        <m:r>
                          <a:rPr lang="en-US" altLang="en-US" sz="1800" i="1">
                            <a:latin typeface="Cambria Math" panose="02040503050406030204" pitchFamily="18" charset="0"/>
                            <a:ea typeface="Cambria Math"/>
                          </a:rPr>
                          <m:t>150−50</m:t>
                        </m:r>
                      </m:den>
                    </m:f>
                    <m:r>
                      <a:rPr lang="en-US" altLang="en-US" sz="1800" i="1">
                        <a:latin typeface="Cambria Math" panose="02040503050406030204" pitchFamily="18" charset="0"/>
                        <a:ea typeface="Cambria Math"/>
                      </a:rPr>
                      <m:t>=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  <a:ea typeface="Cambria Math"/>
                      </a:rPr>
                      <m:t>−</m:t>
                    </m:r>
                    <m:r>
                      <a:rPr lang="en-US" altLang="en-US" sz="1800" i="1">
                        <a:latin typeface="Cambria Math" panose="02040503050406030204" pitchFamily="18" charset="0"/>
                        <a:ea typeface="Cambria Math"/>
                      </a:rPr>
                      <m:t>0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  <a:ea typeface="Cambria Math"/>
                      </a:rPr>
                      <m:t>.56</m:t>
                    </m:r>
                  </m:oMath>
                </a14:m>
                <a:r>
                  <a:rPr lang="en-US" altLang="en-US" sz="1800" dirty="0">
                    <a:ea typeface="ヒラギノ角ゴ Pro W3" charset="-128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sz="1800" dirty="0">
                        <a:latin typeface="Cambria Math" panose="02040503050406030204" pitchFamily="18" charset="0"/>
                        <a:ea typeface="Cambria Math"/>
                      </a:rPr>
                      <m:t>B</m:t>
                    </m:r>
                    <m:r>
                      <a:rPr lang="en-US" altLang="en-US" sz="1800" baseline="30000" dirty="0">
                        <a:latin typeface="Cambria Math" panose="02040503050406030204" pitchFamily="18" charset="0"/>
                        <a:ea typeface="Cambria Math"/>
                      </a:rPr>
                      <m:t>∗</m:t>
                    </m:r>
                    <m:r>
                      <a:rPr lang="en-US" altLang="en-US" sz="1800">
                        <a:latin typeface="Cambria Math" panose="02040503050406030204" pitchFamily="18" charset="0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altLang="en-US" sz="18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altLang="en-US" sz="18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en-US" sz="1800">
                                <a:latin typeface="Cambria Math" panose="02040503050406030204" pitchFamily="18" charset="0"/>
                                <a:ea typeface="Cambria Math"/>
                              </a:rPr>
                              <m:t>max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altLang="en-US" sz="1800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en-US" sz="1800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  <m:t>106−50,0</m:t>
                                </m:r>
                              </m:e>
                            </m:d>
                          </m:e>
                        </m:func>
                        <m:r>
                          <a:rPr lang="en-US" altLang="en-US" sz="1800">
                            <a:latin typeface="Cambria Math" panose="02040503050406030204" pitchFamily="18" charset="0"/>
                            <a:ea typeface="Cambria Math"/>
                          </a:rPr>
                          <m:t>−</m:t>
                        </m:r>
                        <m:r>
                          <a:rPr lang="en-US" altLang="en-US" sz="1800" b="0" i="0" smtClean="0">
                            <a:latin typeface="Cambria Math" panose="02040503050406030204" pitchFamily="18" charset="0"/>
                            <a:ea typeface="Cambria Math"/>
                          </a:rPr>
                          <m:t>−</m:t>
                        </m:r>
                        <m:r>
                          <a:rPr lang="en-US" altLang="en-US" sz="1800">
                            <a:latin typeface="Cambria Math" panose="02040503050406030204" pitchFamily="18" charset="0"/>
                            <a:ea typeface="Cambria Math"/>
                          </a:rPr>
                          <m:t>50∗0.</m:t>
                        </m:r>
                        <m:r>
                          <a:rPr lang="en-US" altLang="en-US" sz="1800" b="0" i="1" smtClean="0">
                            <a:latin typeface="Cambria Math" panose="02040503050406030204" pitchFamily="18" charset="0"/>
                            <a:ea typeface="Cambria Math"/>
                          </a:rPr>
                          <m:t>56</m:t>
                        </m:r>
                      </m:num>
                      <m:den>
                        <m:r>
                          <a:rPr lang="en-US" altLang="en-US" sz="1800">
                            <a:latin typeface="Cambria Math" panose="02040503050406030204" pitchFamily="18" charset="0"/>
                            <a:ea typeface="Cambria Math"/>
                          </a:rPr>
                          <m:t>1</m:t>
                        </m:r>
                        <m:r>
                          <a:rPr lang="en-US" altLang="en-US" sz="1800" i="1">
                            <a:latin typeface="Cambria Math" panose="02040503050406030204" pitchFamily="18" charset="0"/>
                            <a:ea typeface="Cambria Math"/>
                          </a:rPr>
                          <m:t>.06</m:t>
                        </m:r>
                      </m:den>
                    </m:f>
                  </m:oMath>
                </a14:m>
                <a:r>
                  <a:rPr lang="en-US" altLang="en-US" sz="1800" dirty="0">
                    <a:ea typeface="Geneva"/>
                  </a:rPr>
                  <a:t>=79.25</a:t>
                </a:r>
              </a:p>
              <a:p>
                <a:pPr lvl="1"/>
                <a:r>
                  <a:rPr lang="en-US" altLang="en-US" sz="1800" dirty="0">
                    <a:ea typeface="Geneva"/>
                  </a:rPr>
                  <a:t>Debt = risk-free bond – put = 100 – (</a:t>
                </a:r>
                <a14:m>
                  <m:oMath xmlns:m="http://schemas.openxmlformats.org/officeDocument/2006/math">
                    <m:r>
                      <a:rPr lang="en-US" altLang="en-US" sz="1800" i="1">
                        <a:latin typeface="Cambria Math" panose="02040503050406030204" pitchFamily="18" charset="0"/>
                        <a:ea typeface="Cambria Math"/>
                      </a:rPr>
                      <m:t>−0.56</m:t>
                    </m:r>
                    <m:r>
                      <a:rPr lang="en-US" altLang="en-US" sz="1800" b="0" i="0" smtClean="0">
                        <a:latin typeface="Cambria Math" panose="02040503050406030204" pitchFamily="18" charset="0"/>
                        <a:ea typeface="Cambria Math"/>
                      </a:rPr>
                      <m:t>∗100+79.25)=76.75</m:t>
                    </m:r>
                  </m:oMath>
                </a14:m>
                <a:endParaRPr lang="en-US" altLang="en-US" sz="1800" dirty="0">
                  <a:ea typeface="Geneva"/>
                </a:endParaRPr>
              </a:p>
              <a:p>
                <a:pPr lvl="1"/>
                <a:r>
                  <a:rPr lang="en-US" altLang="en-US" sz="1800" dirty="0">
                    <a:ea typeface="ヒラギノ角ゴ Pro W3" charset="-128"/>
                  </a:rPr>
                  <a:t>Alternatively, debt = firm value – equity = 100-23.25=76.75</a:t>
                </a:r>
              </a:p>
              <a:p>
                <a:pPr>
                  <a:defRPr/>
                </a:pPr>
                <a:endParaRPr lang="pt-PT" altLang="en-US" sz="1800" dirty="0">
                  <a:ea typeface="Geneva"/>
                </a:endParaRPr>
              </a:p>
              <a:p>
                <a:pPr>
                  <a:defRPr/>
                </a:pPr>
                <a:r>
                  <a:rPr lang="pt-PT" altLang="en-US" sz="1800" dirty="0">
                    <a:ea typeface="Geneva"/>
                  </a:rPr>
                  <a:t>What is the yield to maturity of debt (y</a:t>
                </a:r>
                <a:r>
                  <a:rPr lang="pt-PT" altLang="en-US" sz="1800" baseline="-25000" dirty="0">
                    <a:ea typeface="Geneva"/>
                  </a:rPr>
                  <a:t>B</a:t>
                </a:r>
                <a:r>
                  <a:rPr lang="pt-PT" altLang="en-US" sz="1800" dirty="0">
                    <a:ea typeface="Geneva"/>
                  </a:rPr>
                  <a:t>) ?</a:t>
                </a:r>
              </a:p>
              <a:p>
                <a:pPr lvl="1">
                  <a:defRPr/>
                </a:pPr>
                <a:r>
                  <a:rPr lang="pt-PT" altLang="en-US" sz="1800" dirty="0">
                    <a:ea typeface="Geneva"/>
                  </a:rPr>
                  <a:t>y</a:t>
                </a:r>
                <a:r>
                  <a:rPr lang="pt-PT" altLang="en-US" sz="1800" baseline="-25000" dirty="0">
                    <a:ea typeface="Geneva"/>
                  </a:rPr>
                  <a:t>B </a:t>
                </a:r>
                <a:r>
                  <a:rPr lang="pt-PT" altLang="en-US" sz="1800" dirty="0">
                    <a:ea typeface="Geneva"/>
                  </a:rPr>
                  <a:t>=Promised payment in one year / price – 1 = 106 / 76.75 – 1 =38%</a:t>
                </a:r>
              </a:p>
              <a:p>
                <a:pPr lvl="1">
                  <a:defRPr/>
                </a:pPr>
                <a:r>
                  <a:rPr lang="pt-PT" altLang="en-US" sz="1800" dirty="0">
                    <a:ea typeface="Geneva"/>
                  </a:rPr>
                  <a:t>Note, this is a huge default risk premium of 32% over the risk-free rate of 6%!</a:t>
                </a:r>
              </a:p>
              <a:p>
                <a:endParaRPr lang="en-US" altLang="en-US" sz="1800" dirty="0">
                  <a:ea typeface="ヒラギノ角ゴ Pro W3" charset="-128"/>
                </a:endParaRPr>
              </a:p>
              <a:p>
                <a:endParaRPr lang="en-US" altLang="en-US" sz="1800" dirty="0">
                  <a:ea typeface="ヒラギノ角ゴ Pro W3" charset="-128"/>
                </a:endParaRPr>
              </a:p>
              <a:p>
                <a:endParaRPr lang="pt-PT" altLang="en-US" sz="1800" dirty="0">
                  <a:ea typeface="Geneva"/>
                </a:endParaRPr>
              </a:p>
              <a:p>
                <a:endParaRPr lang="pt-PT" altLang="en-US" sz="1800" dirty="0">
                  <a:ea typeface="Geneva"/>
                </a:endParaRPr>
              </a:p>
              <a:p>
                <a:pPr>
                  <a:buFontTx/>
                  <a:buNone/>
                </a:pPr>
                <a:endParaRPr lang="pt-PT" altLang="en-US" sz="1800" dirty="0">
                  <a:ea typeface="Geneva"/>
                </a:endParaRPr>
              </a:p>
            </p:txBody>
          </p:sp>
        </mc:Choice>
        <mc:Fallback xmlns="">
          <p:sp>
            <p:nvSpPr>
              <p:cNvPr id="21508" name="Content Placeholder 1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9725" y="947738"/>
                <a:ext cx="8347075" cy="5178425"/>
              </a:xfrm>
              <a:blipFill>
                <a:blip r:embed="rId3"/>
                <a:stretch>
                  <a:fillRect l="-511" t="-588" r="-438" b="-5765"/>
                </a:stretch>
              </a:blipFill>
            </p:spPr>
            <p:txBody>
              <a:bodyPr/>
              <a:lstStyle/>
              <a:p>
                <a:r>
                  <a:rPr lang="en-N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plate_Powerpoint Presentation">
  <a:themeElements>
    <a:clrScheme name="A NF">
      <a:dk1>
        <a:sysClr val="windowText" lastClr="000000"/>
      </a:dk1>
      <a:lt1>
        <a:sysClr val="window" lastClr="FFFFFF"/>
      </a:lt1>
      <a:dk2>
        <a:srgbClr val="005AA9"/>
      </a:dk2>
      <a:lt2>
        <a:srgbClr val="EEECE1"/>
      </a:lt2>
      <a:accent1>
        <a:srgbClr val="4F81BD"/>
      </a:accent1>
      <a:accent2>
        <a:srgbClr val="A45355"/>
      </a:accent2>
      <a:accent3>
        <a:srgbClr val="B1B7B3"/>
      </a:accent3>
      <a:accent4>
        <a:srgbClr val="415E50"/>
      </a:accent4>
      <a:accent5>
        <a:srgbClr val="636965"/>
      </a:accent5>
      <a:accent6>
        <a:srgbClr val="9E0927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Template_Powerpoint Presentation</Template>
  <TotalTime>0</TotalTime>
  <Words>1609</Words>
  <Application>Microsoft Office PowerPoint</Application>
  <PresentationFormat>On-screen Show (4:3)</PresentationFormat>
  <Paragraphs>145</Paragraphs>
  <Slides>13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Cambria Math</vt:lpstr>
      <vt:lpstr>Geneva</vt:lpstr>
      <vt:lpstr>Times New Roman</vt:lpstr>
      <vt:lpstr>Wingdings</vt:lpstr>
      <vt:lpstr>ヒラギノ角ゴ Pro W3</vt:lpstr>
      <vt:lpstr>Template_Powerpoint Presentation</vt:lpstr>
      <vt:lpstr>Equation</vt:lpstr>
      <vt:lpstr>Investments meets Corporate Finance  Stocks and bonds as options  Martijn Boons Spring 2025 </vt:lpstr>
      <vt:lpstr>PowerPoint Presentation</vt:lpstr>
      <vt:lpstr>Today </vt:lpstr>
      <vt:lpstr>The value of a firm and options</vt:lpstr>
      <vt:lpstr>Equity expressed as a call option</vt:lpstr>
      <vt:lpstr>Debt expressed using options</vt:lpstr>
      <vt:lpstr>Using options to value risky debt!</vt:lpstr>
      <vt:lpstr>Risky debt and equity</vt:lpstr>
      <vt:lpstr>The value of equity and risky debt</vt:lpstr>
      <vt:lpstr>Risky debt</vt:lpstr>
      <vt:lpstr>Cost of debt versus yield to maturity</vt:lpstr>
      <vt:lpstr>A more realistic example</vt:lpstr>
      <vt:lpstr>Solution</vt:lpstr>
    </vt:vector>
  </TitlesOfParts>
  <Company>Banco de Portugal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em várias linhas mas alinhado à esquerda pelo logo.  Deve ser a preto  ou azul</dc:title>
  <dc:creator>eeu213</dc:creator>
  <cp:lastModifiedBy>Martijn Boons</cp:lastModifiedBy>
  <cp:revision>275</cp:revision>
  <cp:lastPrinted>2011-01-10T17:10:43Z</cp:lastPrinted>
  <dcterms:created xsi:type="dcterms:W3CDTF">2011-09-07T08:01:24Z</dcterms:created>
  <dcterms:modified xsi:type="dcterms:W3CDTF">2025-04-29T10:33:28Z</dcterms:modified>
</cp:coreProperties>
</file>