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382" r:id="rId2"/>
    <p:sldId id="416" r:id="rId3"/>
    <p:sldId id="419" r:id="rId4"/>
    <p:sldId id="432" r:id="rId5"/>
    <p:sldId id="438" r:id="rId6"/>
    <p:sldId id="444" r:id="rId7"/>
    <p:sldId id="442" r:id="rId8"/>
    <p:sldId id="500" r:id="rId9"/>
    <p:sldId id="448" r:id="rId10"/>
    <p:sldId id="490" r:id="rId11"/>
    <p:sldId id="494" r:id="rId12"/>
    <p:sldId id="537" r:id="rId13"/>
    <p:sldId id="452" r:id="rId14"/>
    <p:sldId id="454" r:id="rId15"/>
    <p:sldId id="501" r:id="rId16"/>
    <p:sldId id="502" r:id="rId17"/>
    <p:sldId id="535" r:id="rId18"/>
    <p:sldId id="536" r:id="rId19"/>
    <p:sldId id="504" r:id="rId20"/>
    <p:sldId id="505" r:id="rId21"/>
    <p:sldId id="506" r:id="rId22"/>
    <p:sldId id="512" r:id="rId23"/>
    <p:sldId id="513" r:id="rId24"/>
    <p:sldId id="514" r:id="rId25"/>
    <p:sldId id="509" r:id="rId26"/>
    <p:sldId id="515" r:id="rId27"/>
    <p:sldId id="516" r:id="rId28"/>
    <p:sldId id="470" r:id="rId29"/>
    <p:sldId id="473" r:id="rId30"/>
    <p:sldId id="491" r:id="rId31"/>
    <p:sldId id="492" r:id="rId32"/>
    <p:sldId id="493" r:id="rId33"/>
    <p:sldId id="517" r:id="rId34"/>
    <p:sldId id="518" r:id="rId35"/>
    <p:sldId id="272" r:id="rId36"/>
    <p:sldId id="304" r:id="rId37"/>
    <p:sldId id="276" r:id="rId38"/>
    <p:sldId id="280" r:id="rId39"/>
    <p:sldId id="534" r:id="rId40"/>
  </p:sldIdLst>
  <p:sldSz cx="9144000" cy="6858000" type="screen4x3"/>
  <p:notesSz cx="7099300" cy="1022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6" autoAdjust="0"/>
    <p:restoredTop sz="79118" autoAdjust="0"/>
  </p:normalViewPr>
  <p:slideViewPr>
    <p:cSldViewPr>
      <p:cViewPr varScale="1">
        <p:scale>
          <a:sx n="87" d="100"/>
          <a:sy n="87" d="100"/>
        </p:scale>
        <p:origin x="23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8" d="100"/>
          <a:sy n="108" d="100"/>
        </p:scale>
        <p:origin x="5232" y="1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D:\Dropbox\D-Drive%20Uni\Teaching\Nova\Investments\MFB%20Investment%2018-19\Lectures%20MFB\Data%20for%20slid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794678359815817E-2"/>
          <c:y val="5.8980856529710628E-2"/>
          <c:w val="0.9151508355759328"/>
          <c:h val="0.68765566997285232"/>
        </c:manualLayout>
      </c:layout>
      <c:lineChart>
        <c:grouping val="standard"/>
        <c:varyColors val="0"/>
        <c:ser>
          <c:idx val="0"/>
          <c:order val="0"/>
          <c:tx>
            <c:strRef>
              <c:f>Indexes!$H$218</c:f>
              <c:strCache>
                <c:ptCount val="1"/>
                <c:pt idx="0">
                  <c:v>SP500</c:v>
                </c:pt>
              </c:strCache>
            </c:strRef>
          </c:tx>
          <c:spPr>
            <a:ln w="28575" cap="rnd">
              <a:solidFill>
                <a:schemeClr val="accent1"/>
              </a:solidFill>
              <a:round/>
            </a:ln>
            <a:effectLst/>
          </c:spPr>
          <c:marker>
            <c:symbol val="none"/>
          </c:marker>
          <c:cat>
            <c:numRef>
              <c:f>Indexes!$A$219:$A$583</c:f>
              <c:numCache>
                <c:formatCode>m/d/yyyy</c:formatCode>
                <c:ptCount val="365"/>
                <c:pt idx="0">
                  <c:v>32171</c:v>
                </c:pt>
                <c:pt idx="1">
                  <c:v>32202</c:v>
                </c:pt>
                <c:pt idx="2">
                  <c:v>32233</c:v>
                </c:pt>
                <c:pt idx="3">
                  <c:v>32262</c:v>
                </c:pt>
                <c:pt idx="4">
                  <c:v>32294</c:v>
                </c:pt>
                <c:pt idx="5">
                  <c:v>32324</c:v>
                </c:pt>
                <c:pt idx="6">
                  <c:v>32353</c:v>
                </c:pt>
                <c:pt idx="7">
                  <c:v>32386</c:v>
                </c:pt>
                <c:pt idx="8">
                  <c:v>32416</c:v>
                </c:pt>
                <c:pt idx="9">
                  <c:v>32447</c:v>
                </c:pt>
                <c:pt idx="10">
                  <c:v>32477</c:v>
                </c:pt>
                <c:pt idx="11">
                  <c:v>32507</c:v>
                </c:pt>
                <c:pt idx="12">
                  <c:v>32539</c:v>
                </c:pt>
                <c:pt idx="13">
                  <c:v>32567</c:v>
                </c:pt>
                <c:pt idx="14">
                  <c:v>32598</c:v>
                </c:pt>
                <c:pt idx="15">
                  <c:v>32626</c:v>
                </c:pt>
                <c:pt idx="16">
                  <c:v>32659</c:v>
                </c:pt>
                <c:pt idx="17">
                  <c:v>32689</c:v>
                </c:pt>
                <c:pt idx="18">
                  <c:v>32720</c:v>
                </c:pt>
                <c:pt idx="19">
                  <c:v>32751</c:v>
                </c:pt>
                <c:pt idx="20">
                  <c:v>32780</c:v>
                </c:pt>
                <c:pt idx="21">
                  <c:v>32812</c:v>
                </c:pt>
                <c:pt idx="22">
                  <c:v>32842</c:v>
                </c:pt>
                <c:pt idx="23">
                  <c:v>32871</c:v>
                </c:pt>
                <c:pt idx="24">
                  <c:v>32904</c:v>
                </c:pt>
                <c:pt idx="25">
                  <c:v>32932</c:v>
                </c:pt>
                <c:pt idx="26">
                  <c:v>32962</c:v>
                </c:pt>
                <c:pt idx="27">
                  <c:v>32993</c:v>
                </c:pt>
                <c:pt idx="28">
                  <c:v>33024</c:v>
                </c:pt>
                <c:pt idx="29">
                  <c:v>33053</c:v>
                </c:pt>
                <c:pt idx="30">
                  <c:v>33085</c:v>
                </c:pt>
                <c:pt idx="31">
                  <c:v>33116</c:v>
                </c:pt>
                <c:pt idx="32">
                  <c:v>33144</c:v>
                </c:pt>
                <c:pt idx="33">
                  <c:v>33177</c:v>
                </c:pt>
                <c:pt idx="34">
                  <c:v>33207</c:v>
                </c:pt>
                <c:pt idx="35">
                  <c:v>33238</c:v>
                </c:pt>
                <c:pt idx="36">
                  <c:v>33269</c:v>
                </c:pt>
                <c:pt idx="37">
                  <c:v>33297</c:v>
                </c:pt>
                <c:pt idx="38">
                  <c:v>33326</c:v>
                </c:pt>
                <c:pt idx="39">
                  <c:v>33358</c:v>
                </c:pt>
                <c:pt idx="40">
                  <c:v>33389</c:v>
                </c:pt>
                <c:pt idx="41">
                  <c:v>33417</c:v>
                </c:pt>
                <c:pt idx="42">
                  <c:v>33450</c:v>
                </c:pt>
                <c:pt idx="43">
                  <c:v>33480</c:v>
                </c:pt>
                <c:pt idx="44">
                  <c:v>33511</c:v>
                </c:pt>
                <c:pt idx="45">
                  <c:v>33542</c:v>
                </c:pt>
                <c:pt idx="46">
                  <c:v>33571</c:v>
                </c:pt>
                <c:pt idx="47">
                  <c:v>33603</c:v>
                </c:pt>
                <c:pt idx="48">
                  <c:v>33634</c:v>
                </c:pt>
                <c:pt idx="49">
                  <c:v>33662</c:v>
                </c:pt>
                <c:pt idx="50">
                  <c:v>33694</c:v>
                </c:pt>
                <c:pt idx="51">
                  <c:v>33724</c:v>
                </c:pt>
                <c:pt idx="52">
                  <c:v>33753</c:v>
                </c:pt>
                <c:pt idx="53">
                  <c:v>33785</c:v>
                </c:pt>
                <c:pt idx="54">
                  <c:v>33816</c:v>
                </c:pt>
                <c:pt idx="55">
                  <c:v>33847</c:v>
                </c:pt>
                <c:pt idx="56">
                  <c:v>33877</c:v>
                </c:pt>
                <c:pt idx="57">
                  <c:v>33907</c:v>
                </c:pt>
                <c:pt idx="58">
                  <c:v>33938</c:v>
                </c:pt>
                <c:pt idx="59">
                  <c:v>33969</c:v>
                </c:pt>
                <c:pt idx="60">
                  <c:v>33998</c:v>
                </c:pt>
                <c:pt idx="61">
                  <c:v>34026</c:v>
                </c:pt>
                <c:pt idx="62">
                  <c:v>34059</c:v>
                </c:pt>
                <c:pt idx="63">
                  <c:v>34089</c:v>
                </c:pt>
                <c:pt idx="64">
                  <c:v>34120</c:v>
                </c:pt>
                <c:pt idx="65">
                  <c:v>34150</c:v>
                </c:pt>
                <c:pt idx="66">
                  <c:v>34180</c:v>
                </c:pt>
                <c:pt idx="67">
                  <c:v>34212</c:v>
                </c:pt>
                <c:pt idx="68">
                  <c:v>34242</c:v>
                </c:pt>
                <c:pt idx="69">
                  <c:v>34271</c:v>
                </c:pt>
                <c:pt idx="70">
                  <c:v>34303</c:v>
                </c:pt>
                <c:pt idx="71">
                  <c:v>34334</c:v>
                </c:pt>
                <c:pt idx="72">
                  <c:v>34365</c:v>
                </c:pt>
                <c:pt idx="73">
                  <c:v>34393</c:v>
                </c:pt>
                <c:pt idx="74">
                  <c:v>34424</c:v>
                </c:pt>
                <c:pt idx="75">
                  <c:v>34453</c:v>
                </c:pt>
                <c:pt idx="76">
                  <c:v>34485</c:v>
                </c:pt>
                <c:pt idx="77">
                  <c:v>34515</c:v>
                </c:pt>
                <c:pt idx="78">
                  <c:v>34544</c:v>
                </c:pt>
                <c:pt idx="79">
                  <c:v>34577</c:v>
                </c:pt>
                <c:pt idx="80">
                  <c:v>34607</c:v>
                </c:pt>
                <c:pt idx="81">
                  <c:v>34638</c:v>
                </c:pt>
                <c:pt idx="82">
                  <c:v>34668</c:v>
                </c:pt>
                <c:pt idx="83">
                  <c:v>34698</c:v>
                </c:pt>
                <c:pt idx="84">
                  <c:v>34730</c:v>
                </c:pt>
                <c:pt idx="85">
                  <c:v>34758</c:v>
                </c:pt>
                <c:pt idx="86">
                  <c:v>34789</c:v>
                </c:pt>
                <c:pt idx="87">
                  <c:v>34817</c:v>
                </c:pt>
                <c:pt idx="88">
                  <c:v>34850</c:v>
                </c:pt>
                <c:pt idx="89">
                  <c:v>34880</c:v>
                </c:pt>
                <c:pt idx="90">
                  <c:v>34911</c:v>
                </c:pt>
                <c:pt idx="91">
                  <c:v>34942</c:v>
                </c:pt>
                <c:pt idx="92">
                  <c:v>34971</c:v>
                </c:pt>
                <c:pt idx="93">
                  <c:v>35003</c:v>
                </c:pt>
                <c:pt idx="94">
                  <c:v>35033</c:v>
                </c:pt>
                <c:pt idx="95">
                  <c:v>35062</c:v>
                </c:pt>
                <c:pt idx="96">
                  <c:v>35095</c:v>
                </c:pt>
                <c:pt idx="97">
                  <c:v>35124</c:v>
                </c:pt>
                <c:pt idx="98">
                  <c:v>35153</c:v>
                </c:pt>
                <c:pt idx="99">
                  <c:v>35185</c:v>
                </c:pt>
                <c:pt idx="100">
                  <c:v>35216</c:v>
                </c:pt>
                <c:pt idx="101">
                  <c:v>35244</c:v>
                </c:pt>
                <c:pt idx="102">
                  <c:v>35277</c:v>
                </c:pt>
                <c:pt idx="103">
                  <c:v>35307</c:v>
                </c:pt>
                <c:pt idx="104">
                  <c:v>35338</c:v>
                </c:pt>
                <c:pt idx="105">
                  <c:v>35369</c:v>
                </c:pt>
                <c:pt idx="106">
                  <c:v>35398</c:v>
                </c:pt>
                <c:pt idx="107">
                  <c:v>35430</c:v>
                </c:pt>
                <c:pt idx="108">
                  <c:v>35461</c:v>
                </c:pt>
                <c:pt idx="109">
                  <c:v>35489</c:v>
                </c:pt>
                <c:pt idx="110">
                  <c:v>35520</c:v>
                </c:pt>
                <c:pt idx="111">
                  <c:v>35550</c:v>
                </c:pt>
                <c:pt idx="112">
                  <c:v>35580</c:v>
                </c:pt>
                <c:pt idx="113">
                  <c:v>35611</c:v>
                </c:pt>
                <c:pt idx="114">
                  <c:v>35642</c:v>
                </c:pt>
                <c:pt idx="115">
                  <c:v>35671</c:v>
                </c:pt>
                <c:pt idx="116">
                  <c:v>35703</c:v>
                </c:pt>
                <c:pt idx="117">
                  <c:v>35734</c:v>
                </c:pt>
                <c:pt idx="118">
                  <c:v>35762</c:v>
                </c:pt>
                <c:pt idx="119">
                  <c:v>35795</c:v>
                </c:pt>
                <c:pt idx="120">
                  <c:v>35825</c:v>
                </c:pt>
                <c:pt idx="121">
                  <c:v>35853</c:v>
                </c:pt>
                <c:pt idx="122">
                  <c:v>35885</c:v>
                </c:pt>
                <c:pt idx="123">
                  <c:v>35915</c:v>
                </c:pt>
                <c:pt idx="124">
                  <c:v>35944</c:v>
                </c:pt>
                <c:pt idx="125">
                  <c:v>35976</c:v>
                </c:pt>
                <c:pt idx="126">
                  <c:v>36007</c:v>
                </c:pt>
                <c:pt idx="127">
                  <c:v>36038</c:v>
                </c:pt>
                <c:pt idx="128">
                  <c:v>36068</c:v>
                </c:pt>
                <c:pt idx="129">
                  <c:v>36098</c:v>
                </c:pt>
                <c:pt idx="130">
                  <c:v>36129</c:v>
                </c:pt>
                <c:pt idx="131">
                  <c:v>36160</c:v>
                </c:pt>
                <c:pt idx="132">
                  <c:v>36189</c:v>
                </c:pt>
                <c:pt idx="133">
                  <c:v>36217</c:v>
                </c:pt>
                <c:pt idx="134">
                  <c:v>36250</c:v>
                </c:pt>
                <c:pt idx="135">
                  <c:v>36280</c:v>
                </c:pt>
                <c:pt idx="136">
                  <c:v>36311</c:v>
                </c:pt>
                <c:pt idx="137">
                  <c:v>36341</c:v>
                </c:pt>
                <c:pt idx="138">
                  <c:v>36371</c:v>
                </c:pt>
                <c:pt idx="139">
                  <c:v>36403</c:v>
                </c:pt>
                <c:pt idx="140">
                  <c:v>36433</c:v>
                </c:pt>
                <c:pt idx="141">
                  <c:v>36462</c:v>
                </c:pt>
                <c:pt idx="142">
                  <c:v>36494</c:v>
                </c:pt>
                <c:pt idx="143">
                  <c:v>36525</c:v>
                </c:pt>
                <c:pt idx="144">
                  <c:v>36556</c:v>
                </c:pt>
                <c:pt idx="145">
                  <c:v>36585</c:v>
                </c:pt>
                <c:pt idx="146">
                  <c:v>36616</c:v>
                </c:pt>
                <c:pt idx="147">
                  <c:v>36644</c:v>
                </c:pt>
                <c:pt idx="148">
                  <c:v>36677</c:v>
                </c:pt>
                <c:pt idx="149">
                  <c:v>36707</c:v>
                </c:pt>
                <c:pt idx="150">
                  <c:v>36738</c:v>
                </c:pt>
                <c:pt idx="151">
                  <c:v>36769</c:v>
                </c:pt>
                <c:pt idx="152">
                  <c:v>36798</c:v>
                </c:pt>
                <c:pt idx="153">
                  <c:v>36830</c:v>
                </c:pt>
                <c:pt idx="154">
                  <c:v>36860</c:v>
                </c:pt>
                <c:pt idx="155">
                  <c:v>36889</c:v>
                </c:pt>
                <c:pt idx="156">
                  <c:v>36922</c:v>
                </c:pt>
                <c:pt idx="157">
                  <c:v>36950</c:v>
                </c:pt>
                <c:pt idx="158">
                  <c:v>36980</c:v>
                </c:pt>
                <c:pt idx="159">
                  <c:v>37011</c:v>
                </c:pt>
                <c:pt idx="160">
                  <c:v>37042</c:v>
                </c:pt>
                <c:pt idx="161">
                  <c:v>37071</c:v>
                </c:pt>
                <c:pt idx="162">
                  <c:v>37103</c:v>
                </c:pt>
                <c:pt idx="163">
                  <c:v>37134</c:v>
                </c:pt>
                <c:pt idx="164">
                  <c:v>37162</c:v>
                </c:pt>
                <c:pt idx="165">
                  <c:v>37195</c:v>
                </c:pt>
                <c:pt idx="166">
                  <c:v>37225</c:v>
                </c:pt>
                <c:pt idx="167">
                  <c:v>37256</c:v>
                </c:pt>
                <c:pt idx="168">
                  <c:v>37287</c:v>
                </c:pt>
                <c:pt idx="169">
                  <c:v>37315</c:v>
                </c:pt>
                <c:pt idx="170">
                  <c:v>37344</c:v>
                </c:pt>
                <c:pt idx="171">
                  <c:v>37376</c:v>
                </c:pt>
                <c:pt idx="172">
                  <c:v>37407</c:v>
                </c:pt>
                <c:pt idx="173">
                  <c:v>37435</c:v>
                </c:pt>
                <c:pt idx="174">
                  <c:v>37468</c:v>
                </c:pt>
                <c:pt idx="175">
                  <c:v>37498</c:v>
                </c:pt>
                <c:pt idx="176">
                  <c:v>37529</c:v>
                </c:pt>
                <c:pt idx="177">
                  <c:v>37560</c:v>
                </c:pt>
                <c:pt idx="178">
                  <c:v>37589</c:v>
                </c:pt>
                <c:pt idx="179">
                  <c:v>37621</c:v>
                </c:pt>
                <c:pt idx="180">
                  <c:v>37652</c:v>
                </c:pt>
                <c:pt idx="181">
                  <c:v>37680</c:v>
                </c:pt>
                <c:pt idx="182">
                  <c:v>37711</c:v>
                </c:pt>
                <c:pt idx="183">
                  <c:v>37741</c:v>
                </c:pt>
                <c:pt idx="184">
                  <c:v>37771</c:v>
                </c:pt>
                <c:pt idx="185">
                  <c:v>37802</c:v>
                </c:pt>
                <c:pt idx="186">
                  <c:v>37833</c:v>
                </c:pt>
                <c:pt idx="187">
                  <c:v>37862</c:v>
                </c:pt>
                <c:pt idx="188">
                  <c:v>37894</c:v>
                </c:pt>
                <c:pt idx="189">
                  <c:v>37925</c:v>
                </c:pt>
                <c:pt idx="190">
                  <c:v>37953</c:v>
                </c:pt>
                <c:pt idx="191">
                  <c:v>37986</c:v>
                </c:pt>
                <c:pt idx="192">
                  <c:v>38016</c:v>
                </c:pt>
                <c:pt idx="193">
                  <c:v>38044</c:v>
                </c:pt>
                <c:pt idx="194">
                  <c:v>38077</c:v>
                </c:pt>
                <c:pt idx="195">
                  <c:v>38107</c:v>
                </c:pt>
                <c:pt idx="196">
                  <c:v>38138</c:v>
                </c:pt>
                <c:pt idx="197">
                  <c:v>38168</c:v>
                </c:pt>
                <c:pt idx="198">
                  <c:v>38198</c:v>
                </c:pt>
                <c:pt idx="199">
                  <c:v>38230</c:v>
                </c:pt>
                <c:pt idx="200">
                  <c:v>38260</c:v>
                </c:pt>
                <c:pt idx="201">
                  <c:v>38289</c:v>
                </c:pt>
                <c:pt idx="202">
                  <c:v>38321</c:v>
                </c:pt>
                <c:pt idx="203">
                  <c:v>38352</c:v>
                </c:pt>
                <c:pt idx="204">
                  <c:v>38383</c:v>
                </c:pt>
                <c:pt idx="205">
                  <c:v>38411</c:v>
                </c:pt>
                <c:pt idx="206">
                  <c:v>38442</c:v>
                </c:pt>
                <c:pt idx="207">
                  <c:v>38471</c:v>
                </c:pt>
                <c:pt idx="208">
                  <c:v>38503</c:v>
                </c:pt>
                <c:pt idx="209">
                  <c:v>38533</c:v>
                </c:pt>
                <c:pt idx="210">
                  <c:v>38562</c:v>
                </c:pt>
                <c:pt idx="211">
                  <c:v>38595</c:v>
                </c:pt>
                <c:pt idx="212">
                  <c:v>38625</c:v>
                </c:pt>
                <c:pt idx="213">
                  <c:v>38656</c:v>
                </c:pt>
                <c:pt idx="214">
                  <c:v>38686</c:v>
                </c:pt>
                <c:pt idx="215">
                  <c:v>38716</c:v>
                </c:pt>
                <c:pt idx="216">
                  <c:v>38748</c:v>
                </c:pt>
                <c:pt idx="217">
                  <c:v>38776</c:v>
                </c:pt>
                <c:pt idx="218">
                  <c:v>38807</c:v>
                </c:pt>
                <c:pt idx="219">
                  <c:v>38835</c:v>
                </c:pt>
                <c:pt idx="220">
                  <c:v>38868</c:v>
                </c:pt>
                <c:pt idx="221">
                  <c:v>38898</c:v>
                </c:pt>
                <c:pt idx="222">
                  <c:v>38929</c:v>
                </c:pt>
                <c:pt idx="223">
                  <c:v>38960</c:v>
                </c:pt>
                <c:pt idx="224">
                  <c:v>38989</c:v>
                </c:pt>
                <c:pt idx="225">
                  <c:v>39021</c:v>
                </c:pt>
                <c:pt idx="226">
                  <c:v>39051</c:v>
                </c:pt>
                <c:pt idx="227">
                  <c:v>39080</c:v>
                </c:pt>
                <c:pt idx="228">
                  <c:v>39113</c:v>
                </c:pt>
                <c:pt idx="229">
                  <c:v>39141</c:v>
                </c:pt>
                <c:pt idx="230">
                  <c:v>39171</c:v>
                </c:pt>
                <c:pt idx="231">
                  <c:v>39202</c:v>
                </c:pt>
                <c:pt idx="232">
                  <c:v>39233</c:v>
                </c:pt>
                <c:pt idx="233">
                  <c:v>39262</c:v>
                </c:pt>
                <c:pt idx="234">
                  <c:v>39294</c:v>
                </c:pt>
                <c:pt idx="235">
                  <c:v>39325</c:v>
                </c:pt>
                <c:pt idx="236">
                  <c:v>39353</c:v>
                </c:pt>
                <c:pt idx="237">
                  <c:v>39386</c:v>
                </c:pt>
                <c:pt idx="238">
                  <c:v>39416</c:v>
                </c:pt>
                <c:pt idx="239">
                  <c:v>39447</c:v>
                </c:pt>
                <c:pt idx="240">
                  <c:v>39478</c:v>
                </c:pt>
                <c:pt idx="241">
                  <c:v>39507</c:v>
                </c:pt>
                <c:pt idx="242">
                  <c:v>39538</c:v>
                </c:pt>
                <c:pt idx="243">
                  <c:v>39568</c:v>
                </c:pt>
                <c:pt idx="244">
                  <c:v>39598</c:v>
                </c:pt>
                <c:pt idx="245">
                  <c:v>39629</c:v>
                </c:pt>
                <c:pt idx="246">
                  <c:v>39660</c:v>
                </c:pt>
                <c:pt idx="247">
                  <c:v>39689</c:v>
                </c:pt>
                <c:pt idx="248">
                  <c:v>39721</c:v>
                </c:pt>
                <c:pt idx="249">
                  <c:v>39752</c:v>
                </c:pt>
                <c:pt idx="250">
                  <c:v>39780</c:v>
                </c:pt>
                <c:pt idx="251">
                  <c:v>39813</c:v>
                </c:pt>
                <c:pt idx="252">
                  <c:v>39843</c:v>
                </c:pt>
                <c:pt idx="253">
                  <c:v>39871</c:v>
                </c:pt>
                <c:pt idx="254">
                  <c:v>39903</c:v>
                </c:pt>
                <c:pt idx="255">
                  <c:v>39933</c:v>
                </c:pt>
                <c:pt idx="256">
                  <c:v>39962</c:v>
                </c:pt>
                <c:pt idx="257">
                  <c:v>39994</c:v>
                </c:pt>
                <c:pt idx="258">
                  <c:v>40025</c:v>
                </c:pt>
                <c:pt idx="259">
                  <c:v>40056</c:v>
                </c:pt>
                <c:pt idx="260">
                  <c:v>40086</c:v>
                </c:pt>
                <c:pt idx="261">
                  <c:v>40116</c:v>
                </c:pt>
                <c:pt idx="262">
                  <c:v>40147</c:v>
                </c:pt>
                <c:pt idx="263">
                  <c:v>40178</c:v>
                </c:pt>
                <c:pt idx="264">
                  <c:v>40207</c:v>
                </c:pt>
                <c:pt idx="265">
                  <c:v>40235</c:v>
                </c:pt>
                <c:pt idx="266">
                  <c:v>40268</c:v>
                </c:pt>
                <c:pt idx="267">
                  <c:v>40298</c:v>
                </c:pt>
                <c:pt idx="268">
                  <c:v>40329</c:v>
                </c:pt>
                <c:pt idx="269">
                  <c:v>40359</c:v>
                </c:pt>
                <c:pt idx="270">
                  <c:v>40389</c:v>
                </c:pt>
                <c:pt idx="271">
                  <c:v>40421</c:v>
                </c:pt>
                <c:pt idx="272">
                  <c:v>40451</c:v>
                </c:pt>
                <c:pt idx="273">
                  <c:v>40480</c:v>
                </c:pt>
                <c:pt idx="274">
                  <c:v>40512</c:v>
                </c:pt>
                <c:pt idx="275">
                  <c:v>40543</c:v>
                </c:pt>
                <c:pt idx="276">
                  <c:v>40574</c:v>
                </c:pt>
                <c:pt idx="277">
                  <c:v>40602</c:v>
                </c:pt>
                <c:pt idx="278">
                  <c:v>40633</c:v>
                </c:pt>
                <c:pt idx="279">
                  <c:v>40662</c:v>
                </c:pt>
                <c:pt idx="280">
                  <c:v>40694</c:v>
                </c:pt>
                <c:pt idx="281">
                  <c:v>40724</c:v>
                </c:pt>
                <c:pt idx="282">
                  <c:v>40753</c:v>
                </c:pt>
                <c:pt idx="283">
                  <c:v>40786</c:v>
                </c:pt>
                <c:pt idx="284">
                  <c:v>40816</c:v>
                </c:pt>
                <c:pt idx="285">
                  <c:v>40847</c:v>
                </c:pt>
                <c:pt idx="286">
                  <c:v>40877</c:v>
                </c:pt>
                <c:pt idx="287">
                  <c:v>40907</c:v>
                </c:pt>
                <c:pt idx="288">
                  <c:v>40939</c:v>
                </c:pt>
                <c:pt idx="289">
                  <c:v>40968</c:v>
                </c:pt>
                <c:pt idx="290">
                  <c:v>40998</c:v>
                </c:pt>
                <c:pt idx="291">
                  <c:v>41029</c:v>
                </c:pt>
                <c:pt idx="292">
                  <c:v>41060</c:v>
                </c:pt>
                <c:pt idx="293">
                  <c:v>41089</c:v>
                </c:pt>
                <c:pt idx="294">
                  <c:v>41121</c:v>
                </c:pt>
                <c:pt idx="295">
                  <c:v>41152</c:v>
                </c:pt>
                <c:pt idx="296">
                  <c:v>41180</c:v>
                </c:pt>
                <c:pt idx="297">
                  <c:v>41213</c:v>
                </c:pt>
                <c:pt idx="298">
                  <c:v>41243</c:v>
                </c:pt>
                <c:pt idx="299">
                  <c:v>41274</c:v>
                </c:pt>
                <c:pt idx="300">
                  <c:v>41305</c:v>
                </c:pt>
                <c:pt idx="301">
                  <c:v>41333</c:v>
                </c:pt>
                <c:pt idx="302">
                  <c:v>41362</c:v>
                </c:pt>
                <c:pt idx="303">
                  <c:v>41394</c:v>
                </c:pt>
                <c:pt idx="304">
                  <c:v>41425</c:v>
                </c:pt>
                <c:pt idx="305">
                  <c:v>41453</c:v>
                </c:pt>
                <c:pt idx="306">
                  <c:v>41486</c:v>
                </c:pt>
                <c:pt idx="307">
                  <c:v>41516</c:v>
                </c:pt>
                <c:pt idx="308">
                  <c:v>41547</c:v>
                </c:pt>
                <c:pt idx="309">
                  <c:v>41578</c:v>
                </c:pt>
                <c:pt idx="310">
                  <c:v>41607</c:v>
                </c:pt>
                <c:pt idx="311">
                  <c:v>41639</c:v>
                </c:pt>
                <c:pt idx="312">
                  <c:v>41670</c:v>
                </c:pt>
                <c:pt idx="313">
                  <c:v>41698</c:v>
                </c:pt>
                <c:pt idx="314">
                  <c:v>41729</c:v>
                </c:pt>
                <c:pt idx="315">
                  <c:v>41759</c:v>
                </c:pt>
                <c:pt idx="316">
                  <c:v>41789</c:v>
                </c:pt>
                <c:pt idx="317">
                  <c:v>41820</c:v>
                </c:pt>
                <c:pt idx="318">
                  <c:v>41851</c:v>
                </c:pt>
                <c:pt idx="319">
                  <c:v>41880</c:v>
                </c:pt>
                <c:pt idx="320">
                  <c:v>41912</c:v>
                </c:pt>
                <c:pt idx="321">
                  <c:v>41943</c:v>
                </c:pt>
                <c:pt idx="322">
                  <c:v>41971</c:v>
                </c:pt>
                <c:pt idx="323">
                  <c:v>42004</c:v>
                </c:pt>
                <c:pt idx="324">
                  <c:v>42034</c:v>
                </c:pt>
                <c:pt idx="325">
                  <c:v>42062</c:v>
                </c:pt>
                <c:pt idx="326">
                  <c:v>42094</c:v>
                </c:pt>
                <c:pt idx="327">
                  <c:v>42124</c:v>
                </c:pt>
                <c:pt idx="328">
                  <c:v>42153</c:v>
                </c:pt>
                <c:pt idx="329">
                  <c:v>42185</c:v>
                </c:pt>
                <c:pt idx="330">
                  <c:v>42216</c:v>
                </c:pt>
                <c:pt idx="331">
                  <c:v>42247</c:v>
                </c:pt>
                <c:pt idx="332">
                  <c:v>42277</c:v>
                </c:pt>
                <c:pt idx="333">
                  <c:v>42307</c:v>
                </c:pt>
                <c:pt idx="334">
                  <c:v>42338</c:v>
                </c:pt>
                <c:pt idx="335">
                  <c:v>42369</c:v>
                </c:pt>
                <c:pt idx="336">
                  <c:v>42398</c:v>
                </c:pt>
                <c:pt idx="337">
                  <c:v>42429</c:v>
                </c:pt>
                <c:pt idx="338">
                  <c:v>42460</c:v>
                </c:pt>
                <c:pt idx="339">
                  <c:v>42489</c:v>
                </c:pt>
                <c:pt idx="340">
                  <c:v>42521</c:v>
                </c:pt>
                <c:pt idx="341">
                  <c:v>42551</c:v>
                </c:pt>
                <c:pt idx="342">
                  <c:v>42580</c:v>
                </c:pt>
                <c:pt idx="343">
                  <c:v>42613</c:v>
                </c:pt>
                <c:pt idx="344">
                  <c:v>42643</c:v>
                </c:pt>
                <c:pt idx="345">
                  <c:v>42674</c:v>
                </c:pt>
                <c:pt idx="346">
                  <c:v>42704</c:v>
                </c:pt>
                <c:pt idx="347">
                  <c:v>42734</c:v>
                </c:pt>
                <c:pt idx="348">
                  <c:v>42766</c:v>
                </c:pt>
                <c:pt idx="349">
                  <c:v>42794</c:v>
                </c:pt>
                <c:pt idx="350">
                  <c:v>42825</c:v>
                </c:pt>
                <c:pt idx="351">
                  <c:v>42853</c:v>
                </c:pt>
                <c:pt idx="352">
                  <c:v>42886</c:v>
                </c:pt>
                <c:pt idx="353">
                  <c:v>42916</c:v>
                </c:pt>
                <c:pt idx="354">
                  <c:v>42947</c:v>
                </c:pt>
                <c:pt idx="355">
                  <c:v>42978</c:v>
                </c:pt>
                <c:pt idx="356">
                  <c:v>43007</c:v>
                </c:pt>
                <c:pt idx="357">
                  <c:v>43039</c:v>
                </c:pt>
                <c:pt idx="358">
                  <c:v>43069</c:v>
                </c:pt>
                <c:pt idx="359">
                  <c:v>43098</c:v>
                </c:pt>
                <c:pt idx="360">
                  <c:v>43131</c:v>
                </c:pt>
                <c:pt idx="361">
                  <c:v>43159</c:v>
                </c:pt>
                <c:pt idx="362">
                  <c:v>43189</c:v>
                </c:pt>
                <c:pt idx="363">
                  <c:v>43220</c:v>
                </c:pt>
                <c:pt idx="364">
                  <c:v>43251</c:v>
                </c:pt>
              </c:numCache>
            </c:numRef>
          </c:cat>
          <c:val>
            <c:numRef>
              <c:f>Indexes!$H$219:$H$583</c:f>
              <c:numCache>
                <c:formatCode>General</c:formatCode>
                <c:ptCount val="365"/>
                <c:pt idx="0">
                  <c:v>1</c:v>
                </c:pt>
                <c:pt idx="1">
                  <c:v>1.046607371732629</c:v>
                </c:pt>
                <c:pt idx="2">
                  <c:v>1.0142929273313392</c:v>
                </c:pt>
                <c:pt idx="3">
                  <c:v>1.0255175360236142</c:v>
                </c:pt>
                <c:pt idx="4">
                  <c:v>1.0343729366528136</c:v>
                </c:pt>
                <c:pt idx="5">
                  <c:v>1.0818347768672076</c:v>
                </c:pt>
                <c:pt idx="6">
                  <c:v>1.0777566318406024</c:v>
                </c:pt>
                <c:pt idx="7">
                  <c:v>1.0411698450304885</c:v>
                </c:pt>
                <c:pt idx="8">
                  <c:v>1.0855245271293739</c:v>
                </c:pt>
                <c:pt idx="9">
                  <c:v>1.1157416398026949</c:v>
                </c:pt>
                <c:pt idx="10">
                  <c:v>1.0998562939371572</c:v>
                </c:pt>
                <c:pt idx="11">
                  <c:v>1.1190429953004228</c:v>
                </c:pt>
                <c:pt idx="12">
                  <c:v>1.200955451120518</c:v>
                </c:pt>
                <c:pt idx="13">
                  <c:v>1.1710490542587477</c:v>
                </c:pt>
                <c:pt idx="14">
                  <c:v>1.1983532061987798</c:v>
                </c:pt>
                <c:pt idx="15">
                  <c:v>1.2605740474618394</c:v>
                </c:pt>
                <c:pt idx="16">
                  <c:v>1.3115702800326241</c:v>
                </c:pt>
                <c:pt idx="17">
                  <c:v>1.3041519400318473</c:v>
                </c:pt>
                <c:pt idx="18">
                  <c:v>1.4219132326096235</c:v>
                </c:pt>
                <c:pt idx="19">
                  <c:v>1.4496834582669815</c:v>
                </c:pt>
                <c:pt idx="20">
                  <c:v>1.4438186973239591</c:v>
                </c:pt>
                <c:pt idx="21">
                  <c:v>1.4103002291529101</c:v>
                </c:pt>
                <c:pt idx="22">
                  <c:v>1.4390414417213646</c:v>
                </c:pt>
                <c:pt idx="23">
                  <c:v>1.4736085757563979</c:v>
                </c:pt>
                <c:pt idx="24">
                  <c:v>1.3746844292538927</c:v>
                </c:pt>
                <c:pt idx="25">
                  <c:v>1.3923952305122917</c:v>
                </c:pt>
                <c:pt idx="26">
                  <c:v>1.4292927331339564</c:v>
                </c:pt>
                <c:pt idx="27">
                  <c:v>1.3935992542820514</c:v>
                </c:pt>
                <c:pt idx="28">
                  <c:v>1.529498582359109</c:v>
                </c:pt>
                <c:pt idx="29">
                  <c:v>1.5191672816250428</c:v>
                </c:pt>
                <c:pt idx="30">
                  <c:v>1.5143123470695605</c:v>
                </c:pt>
                <c:pt idx="31">
                  <c:v>1.3774420320814067</c:v>
                </c:pt>
                <c:pt idx="32">
                  <c:v>1.3104050957393087</c:v>
                </c:pt>
                <c:pt idx="33">
                  <c:v>1.3048122111313933</c:v>
                </c:pt>
                <c:pt idx="34">
                  <c:v>1.3891715539674521</c:v>
                </c:pt>
                <c:pt idx="35">
                  <c:v>1.427855672505534</c:v>
                </c:pt>
                <c:pt idx="36">
                  <c:v>1.4900376742921499</c:v>
                </c:pt>
                <c:pt idx="37">
                  <c:v>1.5966131976540952</c:v>
                </c:pt>
                <c:pt idx="38">
                  <c:v>1.6352584767157332</c:v>
                </c:pt>
                <c:pt idx="39">
                  <c:v>1.6391424243601189</c:v>
                </c:pt>
                <c:pt idx="40">
                  <c:v>1.7098691109643838</c:v>
                </c:pt>
                <c:pt idx="41">
                  <c:v>1.6315298869771231</c:v>
                </c:pt>
                <c:pt idx="42">
                  <c:v>1.7075775818541961</c:v>
                </c:pt>
                <c:pt idx="43">
                  <c:v>1.7480094768322518</c:v>
                </c:pt>
                <c:pt idx="44">
                  <c:v>1.7187633510700269</c:v>
                </c:pt>
                <c:pt idx="45">
                  <c:v>1.7418728395541223</c:v>
                </c:pt>
                <c:pt idx="46">
                  <c:v>1.6716899056200718</c:v>
                </c:pt>
                <c:pt idx="47">
                  <c:v>1.8628578086767382</c:v>
                </c:pt>
                <c:pt idx="48">
                  <c:v>1.8281741562123734</c:v>
                </c:pt>
                <c:pt idx="49">
                  <c:v>1.8518273973666828</c:v>
                </c:pt>
                <c:pt idx="50">
                  <c:v>1.8158232027032266</c:v>
                </c:pt>
                <c:pt idx="51">
                  <c:v>1.8691498038606429</c:v>
                </c:pt>
                <c:pt idx="52">
                  <c:v>1.8782770808249496</c:v>
                </c:pt>
                <c:pt idx="53">
                  <c:v>1.850351497261816</c:v>
                </c:pt>
                <c:pt idx="54">
                  <c:v>1.9259331184215629</c:v>
                </c:pt>
                <c:pt idx="55">
                  <c:v>1.8865110498310476</c:v>
                </c:pt>
                <c:pt idx="56">
                  <c:v>1.9086883908804901</c:v>
                </c:pt>
                <c:pt idx="57">
                  <c:v>1.9152911018759458</c:v>
                </c:pt>
                <c:pt idx="58">
                  <c:v>1.9805025828251825</c:v>
                </c:pt>
                <c:pt idx="59">
                  <c:v>2.004816095079037</c:v>
                </c:pt>
                <c:pt idx="60">
                  <c:v>2.0215559094263398</c:v>
                </c:pt>
                <c:pt idx="61">
                  <c:v>2.0491319377014787</c:v>
                </c:pt>
                <c:pt idx="62">
                  <c:v>2.0923602749834922</c:v>
                </c:pt>
                <c:pt idx="63">
                  <c:v>2.0417912766535897</c:v>
                </c:pt>
                <c:pt idx="64">
                  <c:v>2.0963995805336531</c:v>
                </c:pt>
                <c:pt idx="65">
                  <c:v>2.102536217811783</c:v>
                </c:pt>
                <c:pt idx="66">
                  <c:v>2.0940692119470219</c:v>
                </c:pt>
                <c:pt idx="67">
                  <c:v>2.1735347807511545</c:v>
                </c:pt>
                <c:pt idx="68">
                  <c:v>2.1568726453567399</c:v>
                </c:pt>
                <c:pt idx="69">
                  <c:v>2.2014992037907319</c:v>
                </c:pt>
                <c:pt idx="70">
                  <c:v>2.1804870470346045</c:v>
                </c:pt>
                <c:pt idx="71">
                  <c:v>2.206859051539984</c:v>
                </c:pt>
                <c:pt idx="72">
                  <c:v>2.2818969200295167</c:v>
                </c:pt>
                <c:pt idx="73">
                  <c:v>2.2199479551015644</c:v>
                </c:pt>
                <c:pt idx="74">
                  <c:v>2.1231599798034715</c:v>
                </c:pt>
                <c:pt idx="75">
                  <c:v>2.1503864527906154</c:v>
                </c:pt>
                <c:pt idx="76">
                  <c:v>2.1856915368780818</c:v>
                </c:pt>
                <c:pt idx="77">
                  <c:v>2.1321318988620024</c:v>
                </c:pt>
                <c:pt idx="78">
                  <c:v>2.2021206354138334</c:v>
                </c:pt>
                <c:pt idx="79">
                  <c:v>2.2924224181458022</c:v>
                </c:pt>
                <c:pt idx="80">
                  <c:v>2.2363382141608716</c:v>
                </c:pt>
                <c:pt idx="81">
                  <c:v>2.2865964966792234</c:v>
                </c:pt>
                <c:pt idx="82">
                  <c:v>2.2033246591835929</c:v>
                </c:pt>
                <c:pt idx="83">
                  <c:v>2.235988658872877</c:v>
                </c:pt>
                <c:pt idx="84">
                  <c:v>2.2940148366799997</c:v>
                </c:pt>
                <c:pt idx="85">
                  <c:v>2.3833844719773158</c:v>
                </c:pt>
                <c:pt idx="86">
                  <c:v>2.4537227638171419</c:v>
                </c:pt>
                <c:pt idx="87">
                  <c:v>2.5259641900027168</c:v>
                </c:pt>
                <c:pt idx="88">
                  <c:v>2.6269468287567466</c:v>
                </c:pt>
                <c:pt idx="89">
                  <c:v>2.6879636462500467</c:v>
                </c:pt>
                <c:pt idx="90">
                  <c:v>2.7771002446886994</c:v>
                </c:pt>
                <c:pt idx="91">
                  <c:v>2.7840913504485938</c:v>
                </c:pt>
                <c:pt idx="92">
                  <c:v>2.9015807666912625</c:v>
                </c:pt>
                <c:pt idx="93">
                  <c:v>2.8912106264807522</c:v>
                </c:pt>
                <c:pt idx="94">
                  <c:v>3.0180991960228352</c:v>
                </c:pt>
                <c:pt idx="95">
                  <c:v>3.0762418922592896</c:v>
                </c:pt>
                <c:pt idx="96">
                  <c:v>3.1809531207519295</c:v>
                </c:pt>
                <c:pt idx="97">
                  <c:v>3.2104322833728172</c:v>
                </c:pt>
                <c:pt idx="98">
                  <c:v>3.2413485066221273</c:v>
                </c:pt>
                <c:pt idx="99">
                  <c:v>3.2891210626480722</c:v>
                </c:pt>
                <c:pt idx="100">
                  <c:v>3.3739464792014573</c:v>
                </c:pt>
                <c:pt idx="101">
                  <c:v>3.3868411853808178</c:v>
                </c:pt>
                <c:pt idx="102">
                  <c:v>3.2371926826426347</c:v>
                </c:pt>
                <c:pt idx="103">
                  <c:v>3.305472482230936</c:v>
                </c:pt>
                <c:pt idx="104">
                  <c:v>3.4915524138734577</c:v>
                </c:pt>
                <c:pt idx="105">
                  <c:v>3.5878354759777804</c:v>
                </c:pt>
                <c:pt idx="106">
                  <c:v>3.8590127005087935</c:v>
                </c:pt>
                <c:pt idx="107">
                  <c:v>3.7825766108672818</c:v>
                </c:pt>
                <c:pt idx="108">
                  <c:v>4.0188759855517118</c:v>
                </c:pt>
                <c:pt idx="109">
                  <c:v>4.0503748009476794</c:v>
                </c:pt>
                <c:pt idx="110">
                  <c:v>3.8839476443857506</c:v>
                </c:pt>
                <c:pt idx="111">
                  <c:v>4.1158193187555803</c:v>
                </c:pt>
                <c:pt idx="112">
                  <c:v>4.3664116207713484</c:v>
                </c:pt>
                <c:pt idx="113">
                  <c:v>4.5620460636190581</c:v>
                </c:pt>
                <c:pt idx="114">
                  <c:v>4.9250398104633497</c:v>
                </c:pt>
                <c:pt idx="115">
                  <c:v>4.6491241698061865</c:v>
                </c:pt>
                <c:pt idx="116">
                  <c:v>4.9037169378956724</c:v>
                </c:pt>
                <c:pt idx="117">
                  <c:v>4.7399697052083694</c:v>
                </c:pt>
                <c:pt idx="118">
                  <c:v>4.9593739076397201</c:v>
                </c:pt>
                <c:pt idx="119">
                  <c:v>5.0445488794810993</c:v>
                </c:pt>
                <c:pt idx="120">
                  <c:v>5.1003612071309234</c:v>
                </c:pt>
                <c:pt idx="121">
                  <c:v>5.4682098885306987</c:v>
                </c:pt>
                <c:pt idx="122">
                  <c:v>5.7482425136909105</c:v>
                </c:pt>
                <c:pt idx="123">
                  <c:v>5.8060744941158147</c:v>
                </c:pt>
                <c:pt idx="124">
                  <c:v>5.7062570396551013</c:v>
                </c:pt>
                <c:pt idx="125">
                  <c:v>5.9380510350720428</c:v>
                </c:pt>
                <c:pt idx="126">
                  <c:v>5.8748203674214432</c:v>
                </c:pt>
                <c:pt idx="127">
                  <c:v>5.0254398570707242</c:v>
                </c:pt>
                <c:pt idx="128">
                  <c:v>5.3473802773138592</c:v>
                </c:pt>
                <c:pt idx="129">
                  <c:v>5.7823435740086193</c:v>
                </c:pt>
                <c:pt idx="130">
                  <c:v>6.1328310094379894</c:v>
                </c:pt>
                <c:pt idx="131">
                  <c:v>6.4862314056006491</c:v>
                </c:pt>
                <c:pt idx="132">
                  <c:v>6.7574474696081062</c:v>
                </c:pt>
                <c:pt idx="133">
                  <c:v>6.5474424204761688</c:v>
                </c:pt>
                <c:pt idx="134">
                  <c:v>6.8093758496135441</c:v>
                </c:pt>
                <c:pt idx="135">
                  <c:v>7.0730958946673352</c:v>
                </c:pt>
                <c:pt idx="136">
                  <c:v>6.9060473064823036</c:v>
                </c:pt>
                <c:pt idx="137">
                  <c:v>7.28931526003029</c:v>
                </c:pt>
                <c:pt idx="138">
                  <c:v>7.0617159280692858</c:v>
                </c:pt>
                <c:pt idx="139">
                  <c:v>7.0267992387462579</c:v>
                </c:pt>
                <c:pt idx="140">
                  <c:v>6.8341554355847238</c:v>
                </c:pt>
                <c:pt idx="141">
                  <c:v>7.266633005787078</c:v>
                </c:pt>
                <c:pt idx="142">
                  <c:v>7.4143395347030676</c:v>
                </c:pt>
                <c:pt idx="143">
                  <c:v>7.8510117683613574</c:v>
                </c:pt>
                <c:pt idx="144">
                  <c:v>7.4565580455975402</c:v>
                </c:pt>
                <c:pt idx="145">
                  <c:v>7.315415388200563</c:v>
                </c:pt>
                <c:pt idx="146">
                  <c:v>8.0310715811550821</c:v>
                </c:pt>
                <c:pt idx="147">
                  <c:v>7.7894511981978436</c:v>
                </c:pt>
                <c:pt idx="148">
                  <c:v>7.6296267526313706</c:v>
                </c:pt>
                <c:pt idx="149">
                  <c:v>7.8177263370489722</c:v>
                </c:pt>
                <c:pt idx="150">
                  <c:v>7.6954985046801525</c:v>
                </c:pt>
                <c:pt idx="151">
                  <c:v>8.173495941274707</c:v>
                </c:pt>
                <c:pt idx="152">
                  <c:v>7.7419893579834502</c:v>
                </c:pt>
                <c:pt idx="153">
                  <c:v>7.7092476793412796</c:v>
                </c:pt>
                <c:pt idx="154">
                  <c:v>7.1014875519477965</c:v>
                </c:pt>
                <c:pt idx="155">
                  <c:v>7.136210043888604</c:v>
                </c:pt>
                <c:pt idx="156">
                  <c:v>7.3894045908261106</c:v>
                </c:pt>
                <c:pt idx="157">
                  <c:v>6.7156173534780708</c:v>
                </c:pt>
                <c:pt idx="158">
                  <c:v>6.2902085679884996</c:v>
                </c:pt>
                <c:pt idx="159">
                  <c:v>6.7790033790344468</c:v>
                </c:pt>
                <c:pt idx="160">
                  <c:v>6.8244455664737602</c:v>
                </c:pt>
                <c:pt idx="161">
                  <c:v>6.6583291257233821</c:v>
                </c:pt>
                <c:pt idx="162">
                  <c:v>6.5927680894861505</c:v>
                </c:pt>
                <c:pt idx="163">
                  <c:v>6.1800598127937203</c:v>
                </c:pt>
                <c:pt idx="164">
                  <c:v>5.6810113799665949</c:v>
                </c:pt>
                <c:pt idx="165">
                  <c:v>5.7893346797685128</c:v>
                </c:pt>
                <c:pt idx="166">
                  <c:v>6.2334252534275798</c:v>
                </c:pt>
                <c:pt idx="167">
                  <c:v>6.2880335573076431</c:v>
                </c:pt>
                <c:pt idx="168">
                  <c:v>6.1962558744708076</c:v>
                </c:pt>
                <c:pt idx="169">
                  <c:v>6.0767856449295019</c:v>
                </c:pt>
                <c:pt idx="170">
                  <c:v>6.3053171243251596</c:v>
                </c:pt>
                <c:pt idx="171">
                  <c:v>5.9230201576882697</c:v>
                </c:pt>
                <c:pt idx="172">
                  <c:v>5.8794034256418177</c:v>
                </c:pt>
                <c:pt idx="173">
                  <c:v>5.4605973511477019</c:v>
                </c:pt>
                <c:pt idx="174">
                  <c:v>5.0349166893230235</c:v>
                </c:pt>
                <c:pt idx="175">
                  <c:v>5.0680079232531901</c:v>
                </c:pt>
                <c:pt idx="176">
                  <c:v>4.5171864683264031</c:v>
                </c:pt>
                <c:pt idx="177">
                  <c:v>4.9147861886821733</c:v>
                </c:pt>
                <c:pt idx="178">
                  <c:v>5.2040626092360247</c:v>
                </c:pt>
                <c:pt idx="179">
                  <c:v>4.8983570901464217</c:v>
                </c:pt>
                <c:pt idx="180">
                  <c:v>4.7700314599759173</c:v>
                </c:pt>
                <c:pt idx="181">
                  <c:v>4.6984503048898878</c:v>
                </c:pt>
                <c:pt idx="182">
                  <c:v>4.7440866897114207</c:v>
                </c:pt>
                <c:pt idx="183">
                  <c:v>5.1348506622130703</c:v>
                </c:pt>
                <c:pt idx="184">
                  <c:v>5.405367615644538</c:v>
                </c:pt>
                <c:pt idx="185">
                  <c:v>5.4743465258088282</c:v>
                </c:pt>
                <c:pt idx="186">
                  <c:v>5.5708626247718138</c:v>
                </c:pt>
                <c:pt idx="187">
                  <c:v>5.6794966403852829</c:v>
                </c:pt>
                <c:pt idx="188">
                  <c:v>5.619178933467972</c:v>
                </c:pt>
                <c:pt idx="189">
                  <c:v>5.9370800481609454</c:v>
                </c:pt>
                <c:pt idx="190">
                  <c:v>5.9893191439779345</c:v>
                </c:pt>
                <c:pt idx="191">
                  <c:v>6.3034139899794104</c:v>
                </c:pt>
                <c:pt idx="192">
                  <c:v>6.4191167903056616</c:v>
                </c:pt>
                <c:pt idx="193">
                  <c:v>6.5083310676972026</c:v>
                </c:pt>
                <c:pt idx="194">
                  <c:v>6.4101448712471303</c:v>
                </c:pt>
                <c:pt idx="195">
                  <c:v>6.3095117877810951</c:v>
                </c:pt>
                <c:pt idx="196">
                  <c:v>6.3960849807744538</c:v>
                </c:pt>
                <c:pt idx="197">
                  <c:v>6.5204878238241291</c:v>
                </c:pt>
                <c:pt idx="198">
                  <c:v>6.3046568532256133</c:v>
                </c:pt>
                <c:pt idx="199">
                  <c:v>6.330174389249227</c:v>
                </c:pt>
                <c:pt idx="200">
                  <c:v>6.3987260651726352</c:v>
                </c:pt>
                <c:pt idx="201">
                  <c:v>6.4964850273818255</c:v>
                </c:pt>
                <c:pt idx="202">
                  <c:v>6.7593506039538518</c:v>
                </c:pt>
                <c:pt idx="203">
                  <c:v>6.9893579834543766</c:v>
                </c:pt>
                <c:pt idx="204">
                  <c:v>6.8189692002951743</c:v>
                </c:pt>
                <c:pt idx="205">
                  <c:v>6.9624810657552274</c:v>
                </c:pt>
                <c:pt idx="206">
                  <c:v>6.8392045675224242</c:v>
                </c:pt>
                <c:pt idx="207">
                  <c:v>6.7094807161999395</c:v>
                </c:pt>
                <c:pt idx="208">
                  <c:v>6.9229813182118241</c:v>
                </c:pt>
                <c:pt idx="209">
                  <c:v>6.9328077057521202</c:v>
                </c:pt>
                <c:pt idx="210">
                  <c:v>7.1906241503864461</c:v>
                </c:pt>
                <c:pt idx="211">
                  <c:v>7.1250242746727706</c:v>
                </c:pt>
                <c:pt idx="212">
                  <c:v>7.1827008971918982</c:v>
                </c:pt>
                <c:pt idx="213">
                  <c:v>7.0629587913154861</c:v>
                </c:pt>
                <c:pt idx="214">
                  <c:v>7.3300967102963384</c:v>
                </c:pt>
                <c:pt idx="215">
                  <c:v>7.3326601157416338</c:v>
                </c:pt>
                <c:pt idx="216">
                  <c:v>7.5268186584844772</c:v>
                </c:pt>
                <c:pt idx="217">
                  <c:v>7.5472482230939457</c:v>
                </c:pt>
                <c:pt idx="218">
                  <c:v>7.6412009166116377</c:v>
                </c:pt>
                <c:pt idx="219">
                  <c:v>7.7437759738998651</c:v>
                </c:pt>
                <c:pt idx="220">
                  <c:v>7.520915058065011</c:v>
                </c:pt>
                <c:pt idx="221">
                  <c:v>7.5310910008933005</c:v>
                </c:pt>
                <c:pt idx="222">
                  <c:v>7.5775430147201543</c:v>
                </c:pt>
                <c:pt idx="223">
                  <c:v>7.7578747038489846</c:v>
                </c:pt>
                <c:pt idx="224">
                  <c:v>7.9577814891055194</c:v>
                </c:pt>
                <c:pt idx="225">
                  <c:v>8.2170738338447116</c:v>
                </c:pt>
                <c:pt idx="226">
                  <c:v>8.3733638870547935</c:v>
                </c:pt>
                <c:pt idx="227">
                  <c:v>8.4908144638210192</c:v>
                </c:pt>
                <c:pt idx="228">
                  <c:v>8.6192177729444115</c:v>
                </c:pt>
                <c:pt idx="229">
                  <c:v>8.4506156057016266</c:v>
                </c:pt>
                <c:pt idx="230">
                  <c:v>8.5451508913659744</c:v>
                </c:pt>
                <c:pt idx="231">
                  <c:v>8.9236415893113676</c:v>
                </c:pt>
                <c:pt idx="232">
                  <c:v>9.2350565114382182</c:v>
                </c:pt>
                <c:pt idx="233">
                  <c:v>9.081640579484981</c:v>
                </c:pt>
                <c:pt idx="234">
                  <c:v>8.8000543752670133</c:v>
                </c:pt>
                <c:pt idx="235">
                  <c:v>8.9319532372703527</c:v>
                </c:pt>
                <c:pt idx="236">
                  <c:v>9.2660115741639704</c:v>
                </c:pt>
                <c:pt idx="237">
                  <c:v>9.4134073872684105</c:v>
                </c:pt>
                <c:pt idx="238">
                  <c:v>9.019846972462803</c:v>
                </c:pt>
                <c:pt idx="239">
                  <c:v>8.9572765759117488</c:v>
                </c:pt>
                <c:pt idx="240">
                  <c:v>8.4200100982638677</c:v>
                </c:pt>
                <c:pt idx="241">
                  <c:v>8.1465025051462234</c:v>
                </c:pt>
                <c:pt idx="242">
                  <c:v>8.1113139394880882</c:v>
                </c:pt>
                <c:pt idx="243">
                  <c:v>8.5063502543985638</c:v>
                </c:pt>
                <c:pt idx="244">
                  <c:v>8.6165378490697861</c:v>
                </c:pt>
                <c:pt idx="245">
                  <c:v>7.89012312114032</c:v>
                </c:pt>
                <c:pt idx="246">
                  <c:v>7.8237852953742122</c:v>
                </c:pt>
                <c:pt idx="247">
                  <c:v>7.9369635297316119</c:v>
                </c:pt>
                <c:pt idx="248">
                  <c:v>7.2297355031654114</c:v>
                </c:pt>
                <c:pt idx="249">
                  <c:v>6.0154969511010936</c:v>
                </c:pt>
                <c:pt idx="250">
                  <c:v>5.5838738493805051</c:v>
                </c:pt>
                <c:pt idx="251">
                  <c:v>5.6432982483396064</c:v>
                </c:pt>
                <c:pt idx="252">
                  <c:v>5.167631180331683</c:v>
                </c:pt>
                <c:pt idx="253">
                  <c:v>4.6173923175515537</c:v>
                </c:pt>
                <c:pt idx="254">
                  <c:v>5.0218666252378856</c:v>
                </c:pt>
                <c:pt idx="255">
                  <c:v>5.5025051462306216</c:v>
                </c:pt>
                <c:pt idx="256">
                  <c:v>5.8102691575717484</c:v>
                </c:pt>
                <c:pt idx="257">
                  <c:v>5.8218044820755752</c:v>
                </c:pt>
                <c:pt idx="258">
                  <c:v>6.2621276265195878</c:v>
                </c:pt>
                <c:pt idx="259">
                  <c:v>6.4882122188992817</c:v>
                </c:pt>
                <c:pt idx="260">
                  <c:v>6.7303375150502882</c:v>
                </c:pt>
                <c:pt idx="261">
                  <c:v>6.6053132403775114</c:v>
                </c:pt>
                <c:pt idx="262">
                  <c:v>7.0015147395813013</c:v>
                </c:pt>
                <c:pt idx="263">
                  <c:v>7.1367537965588124</c:v>
                </c:pt>
                <c:pt idx="264">
                  <c:v>6.8800248572649148</c:v>
                </c:pt>
                <c:pt idx="265">
                  <c:v>7.0931370645123613</c:v>
                </c:pt>
                <c:pt idx="266">
                  <c:v>7.5211869344001139</c:v>
                </c:pt>
                <c:pt idx="267">
                  <c:v>7.6399192138889864</c:v>
                </c:pt>
                <c:pt idx="268">
                  <c:v>7.0298675573853169</c:v>
                </c:pt>
                <c:pt idx="269">
                  <c:v>6.6618635180797678</c:v>
                </c:pt>
                <c:pt idx="270">
                  <c:v>7.1285975065056029</c:v>
                </c:pt>
                <c:pt idx="271">
                  <c:v>6.8068124441682434</c:v>
                </c:pt>
                <c:pt idx="272">
                  <c:v>7.4142618557501745</c:v>
                </c:pt>
                <c:pt idx="273">
                  <c:v>7.6963918126383541</c:v>
                </c:pt>
                <c:pt idx="274">
                  <c:v>7.6973627995494507</c:v>
                </c:pt>
                <c:pt idx="275">
                  <c:v>8.2117916650483433</c:v>
                </c:pt>
                <c:pt idx="276">
                  <c:v>8.4064162815085126</c:v>
                </c:pt>
                <c:pt idx="277">
                  <c:v>8.6944109993397163</c:v>
                </c:pt>
                <c:pt idx="278">
                  <c:v>8.6978677127432196</c:v>
                </c:pt>
                <c:pt idx="279">
                  <c:v>8.955451120518882</c:v>
                </c:pt>
                <c:pt idx="280">
                  <c:v>8.8540800870004119</c:v>
                </c:pt>
                <c:pt idx="281">
                  <c:v>8.7064900765137541</c:v>
                </c:pt>
                <c:pt idx="282">
                  <c:v>8.5294597428826524</c:v>
                </c:pt>
                <c:pt idx="283">
                  <c:v>8.0661047889074329</c:v>
                </c:pt>
                <c:pt idx="284">
                  <c:v>7.499087272303556</c:v>
                </c:pt>
                <c:pt idx="285">
                  <c:v>8.3186779042218362</c:v>
                </c:pt>
                <c:pt idx="286">
                  <c:v>8.3003068318638924</c:v>
                </c:pt>
                <c:pt idx="287">
                  <c:v>8.3852099273701644</c:v>
                </c:pt>
                <c:pt idx="288">
                  <c:v>8.7609818619644848</c:v>
                </c:pt>
                <c:pt idx="289">
                  <c:v>9.1398221151978714</c:v>
                </c:pt>
                <c:pt idx="290">
                  <c:v>9.4405950207791047</c:v>
                </c:pt>
                <c:pt idx="291">
                  <c:v>9.3813648192022221</c:v>
                </c:pt>
                <c:pt idx="292">
                  <c:v>8.8175321396667439</c:v>
                </c:pt>
                <c:pt idx="293">
                  <c:v>9.1808366023225858</c:v>
                </c:pt>
                <c:pt idx="294">
                  <c:v>9.3083466034877702</c:v>
                </c:pt>
                <c:pt idx="295">
                  <c:v>9.5180020973317134</c:v>
                </c:pt>
                <c:pt idx="296">
                  <c:v>9.7639725016506631</c:v>
                </c:pt>
                <c:pt idx="297">
                  <c:v>9.5836796519982776</c:v>
                </c:pt>
                <c:pt idx="298">
                  <c:v>9.6392589427894375</c:v>
                </c:pt>
                <c:pt idx="299">
                  <c:v>9.7271138385054421</c:v>
                </c:pt>
                <c:pt idx="300">
                  <c:v>10.23093952693516</c:v>
                </c:pt>
                <c:pt idx="301">
                  <c:v>10.369829494698395</c:v>
                </c:pt>
                <c:pt idx="302">
                  <c:v>10.758729172330741</c:v>
                </c:pt>
                <c:pt idx="303">
                  <c:v>10.966015458111608</c:v>
                </c:pt>
                <c:pt idx="304">
                  <c:v>11.222511360546843</c:v>
                </c:pt>
                <c:pt idx="305">
                  <c:v>11.071814191944675</c:v>
                </c:pt>
                <c:pt idx="306">
                  <c:v>11.635219637239272</c:v>
                </c:pt>
                <c:pt idx="307">
                  <c:v>11.298248339612366</c:v>
                </c:pt>
                <c:pt idx="308">
                  <c:v>11.652542043733233</c:v>
                </c:pt>
                <c:pt idx="309">
                  <c:v>12.188177263370472</c:v>
                </c:pt>
                <c:pt idx="310">
                  <c:v>12.559599176603079</c:v>
                </c:pt>
                <c:pt idx="311">
                  <c:v>12.877577970248943</c:v>
                </c:pt>
                <c:pt idx="312">
                  <c:v>12.43232221229656</c:v>
                </c:pt>
                <c:pt idx="313">
                  <c:v>13.001048665863966</c:v>
                </c:pt>
                <c:pt idx="314">
                  <c:v>13.110304113100538</c:v>
                </c:pt>
                <c:pt idx="315">
                  <c:v>13.20720860682796</c:v>
                </c:pt>
                <c:pt idx="316">
                  <c:v>13.517264147279274</c:v>
                </c:pt>
                <c:pt idx="317">
                  <c:v>13.796481143434164</c:v>
                </c:pt>
                <c:pt idx="318">
                  <c:v>13.606206548335706</c:v>
                </c:pt>
                <c:pt idx="319">
                  <c:v>14.150541810696369</c:v>
                </c:pt>
                <c:pt idx="320">
                  <c:v>13.952110925544702</c:v>
                </c:pt>
                <c:pt idx="321">
                  <c:v>14.292888491863105</c:v>
                </c:pt>
                <c:pt idx="322">
                  <c:v>14.677282790227965</c:v>
                </c:pt>
                <c:pt idx="323">
                  <c:v>14.640307608653412</c:v>
                </c:pt>
                <c:pt idx="324">
                  <c:v>14.20080009321472</c:v>
                </c:pt>
                <c:pt idx="325">
                  <c:v>15.016972851205942</c:v>
                </c:pt>
                <c:pt idx="326">
                  <c:v>14.779469452751753</c:v>
                </c:pt>
                <c:pt idx="327">
                  <c:v>14.921272381248277</c:v>
                </c:pt>
                <c:pt idx="328">
                  <c:v>15.113139394880934</c:v>
                </c:pt>
                <c:pt idx="329">
                  <c:v>14.820561618829355</c:v>
                </c:pt>
                <c:pt idx="330">
                  <c:v>15.131083232997996</c:v>
                </c:pt>
                <c:pt idx="331">
                  <c:v>14.218161339185125</c:v>
                </c:pt>
                <c:pt idx="332">
                  <c:v>13.866353361556664</c:v>
                </c:pt>
                <c:pt idx="333">
                  <c:v>15.036043034139874</c:v>
                </c:pt>
                <c:pt idx="334">
                  <c:v>15.080747271526754</c:v>
                </c:pt>
                <c:pt idx="335">
                  <c:v>14.84289431778457</c:v>
                </c:pt>
                <c:pt idx="336">
                  <c:v>14.106342486503257</c:v>
                </c:pt>
                <c:pt idx="337">
                  <c:v>14.087311143045767</c:v>
                </c:pt>
                <c:pt idx="338">
                  <c:v>15.042956460946883</c:v>
                </c:pt>
                <c:pt idx="339">
                  <c:v>15.101293354565557</c:v>
                </c:pt>
                <c:pt idx="340">
                  <c:v>15.372470579096568</c:v>
                </c:pt>
                <c:pt idx="341">
                  <c:v>15.412319881927967</c:v>
                </c:pt>
                <c:pt idx="342">
                  <c:v>15.980541422301602</c:v>
                </c:pt>
                <c:pt idx="343">
                  <c:v>16.00299063968615</c:v>
                </c:pt>
                <c:pt idx="344">
                  <c:v>16.005981279372328</c:v>
                </c:pt>
                <c:pt idx="345">
                  <c:v>15.714024934943851</c:v>
                </c:pt>
                <c:pt idx="346">
                  <c:v>16.295995649978611</c:v>
                </c:pt>
                <c:pt idx="347">
                  <c:v>16.618091428127524</c:v>
                </c:pt>
                <c:pt idx="348">
                  <c:v>16.933273779469431</c:v>
                </c:pt>
                <c:pt idx="349">
                  <c:v>17.605662795665491</c:v>
                </c:pt>
                <c:pt idx="350">
                  <c:v>17.626170039227848</c:v>
                </c:pt>
                <c:pt idx="351">
                  <c:v>17.807200838932665</c:v>
                </c:pt>
                <c:pt idx="352">
                  <c:v>18.057793140948437</c:v>
                </c:pt>
                <c:pt idx="353">
                  <c:v>18.170505301588513</c:v>
                </c:pt>
                <c:pt idx="354">
                  <c:v>18.544141064978426</c:v>
                </c:pt>
                <c:pt idx="355">
                  <c:v>18.600924379539347</c:v>
                </c:pt>
                <c:pt idx="356">
                  <c:v>18.984619567328217</c:v>
                </c:pt>
                <c:pt idx="357">
                  <c:v>19.427622635646852</c:v>
                </c:pt>
                <c:pt idx="358">
                  <c:v>20.023459043772068</c:v>
                </c:pt>
                <c:pt idx="359">
                  <c:v>20.246086922748262</c:v>
                </c:pt>
                <c:pt idx="360">
                  <c:v>21.405251097215189</c:v>
                </c:pt>
                <c:pt idx="361">
                  <c:v>20.616343651687554</c:v>
                </c:pt>
                <c:pt idx="362">
                  <c:v>20.092399114459916</c:v>
                </c:pt>
                <c:pt idx="363">
                  <c:v>20.169495475200975</c:v>
                </c:pt>
                <c:pt idx="364">
                  <c:v>20.655221967607861</c:v>
                </c:pt>
              </c:numCache>
            </c:numRef>
          </c:val>
          <c:smooth val="0"/>
          <c:extLst>
            <c:ext xmlns:c16="http://schemas.microsoft.com/office/drawing/2014/chart" uri="{C3380CC4-5D6E-409C-BE32-E72D297353CC}">
              <c16:uniqueId val="{00000000-5762-4C2C-8503-AFA3ED378B5F}"/>
            </c:ext>
          </c:extLst>
        </c:ser>
        <c:ser>
          <c:idx val="1"/>
          <c:order val="1"/>
          <c:tx>
            <c:strRef>
              <c:f>Indexes!$I$218</c:f>
              <c:strCache>
                <c:ptCount val="1"/>
                <c:pt idx="0">
                  <c:v>FTSE100</c:v>
                </c:pt>
              </c:strCache>
            </c:strRef>
          </c:tx>
          <c:spPr>
            <a:ln w="28575" cap="rnd">
              <a:solidFill>
                <a:schemeClr val="accent2"/>
              </a:solidFill>
              <a:round/>
            </a:ln>
            <a:effectLst/>
          </c:spPr>
          <c:marker>
            <c:symbol val="none"/>
          </c:marker>
          <c:cat>
            <c:numRef>
              <c:f>Indexes!$A$219:$A$583</c:f>
              <c:numCache>
                <c:formatCode>m/d/yyyy</c:formatCode>
                <c:ptCount val="365"/>
                <c:pt idx="0">
                  <c:v>32171</c:v>
                </c:pt>
                <c:pt idx="1">
                  <c:v>32202</c:v>
                </c:pt>
                <c:pt idx="2">
                  <c:v>32233</c:v>
                </c:pt>
                <c:pt idx="3">
                  <c:v>32262</c:v>
                </c:pt>
                <c:pt idx="4">
                  <c:v>32294</c:v>
                </c:pt>
                <c:pt idx="5">
                  <c:v>32324</c:v>
                </c:pt>
                <c:pt idx="6">
                  <c:v>32353</c:v>
                </c:pt>
                <c:pt idx="7">
                  <c:v>32386</c:v>
                </c:pt>
                <c:pt idx="8">
                  <c:v>32416</c:v>
                </c:pt>
                <c:pt idx="9">
                  <c:v>32447</c:v>
                </c:pt>
                <c:pt idx="10">
                  <c:v>32477</c:v>
                </c:pt>
                <c:pt idx="11">
                  <c:v>32507</c:v>
                </c:pt>
                <c:pt idx="12">
                  <c:v>32539</c:v>
                </c:pt>
                <c:pt idx="13">
                  <c:v>32567</c:v>
                </c:pt>
                <c:pt idx="14">
                  <c:v>32598</c:v>
                </c:pt>
                <c:pt idx="15">
                  <c:v>32626</c:v>
                </c:pt>
                <c:pt idx="16">
                  <c:v>32659</c:v>
                </c:pt>
                <c:pt idx="17">
                  <c:v>32689</c:v>
                </c:pt>
                <c:pt idx="18">
                  <c:v>32720</c:v>
                </c:pt>
                <c:pt idx="19">
                  <c:v>32751</c:v>
                </c:pt>
                <c:pt idx="20">
                  <c:v>32780</c:v>
                </c:pt>
                <c:pt idx="21">
                  <c:v>32812</c:v>
                </c:pt>
                <c:pt idx="22">
                  <c:v>32842</c:v>
                </c:pt>
                <c:pt idx="23">
                  <c:v>32871</c:v>
                </c:pt>
                <c:pt idx="24">
                  <c:v>32904</c:v>
                </c:pt>
                <c:pt idx="25">
                  <c:v>32932</c:v>
                </c:pt>
                <c:pt idx="26">
                  <c:v>32962</c:v>
                </c:pt>
                <c:pt idx="27">
                  <c:v>32993</c:v>
                </c:pt>
                <c:pt idx="28">
                  <c:v>33024</c:v>
                </c:pt>
                <c:pt idx="29">
                  <c:v>33053</c:v>
                </c:pt>
                <c:pt idx="30">
                  <c:v>33085</c:v>
                </c:pt>
                <c:pt idx="31">
                  <c:v>33116</c:v>
                </c:pt>
                <c:pt idx="32">
                  <c:v>33144</c:v>
                </c:pt>
                <c:pt idx="33">
                  <c:v>33177</c:v>
                </c:pt>
                <c:pt idx="34">
                  <c:v>33207</c:v>
                </c:pt>
                <c:pt idx="35">
                  <c:v>33238</c:v>
                </c:pt>
                <c:pt idx="36">
                  <c:v>33269</c:v>
                </c:pt>
                <c:pt idx="37">
                  <c:v>33297</c:v>
                </c:pt>
                <c:pt idx="38">
                  <c:v>33326</c:v>
                </c:pt>
                <c:pt idx="39">
                  <c:v>33358</c:v>
                </c:pt>
                <c:pt idx="40">
                  <c:v>33389</c:v>
                </c:pt>
                <c:pt idx="41">
                  <c:v>33417</c:v>
                </c:pt>
                <c:pt idx="42">
                  <c:v>33450</c:v>
                </c:pt>
                <c:pt idx="43">
                  <c:v>33480</c:v>
                </c:pt>
                <c:pt idx="44">
                  <c:v>33511</c:v>
                </c:pt>
                <c:pt idx="45">
                  <c:v>33542</c:v>
                </c:pt>
                <c:pt idx="46">
                  <c:v>33571</c:v>
                </c:pt>
                <c:pt idx="47">
                  <c:v>33603</c:v>
                </c:pt>
                <c:pt idx="48">
                  <c:v>33634</c:v>
                </c:pt>
                <c:pt idx="49">
                  <c:v>33662</c:v>
                </c:pt>
                <c:pt idx="50">
                  <c:v>33694</c:v>
                </c:pt>
                <c:pt idx="51">
                  <c:v>33724</c:v>
                </c:pt>
                <c:pt idx="52">
                  <c:v>33753</c:v>
                </c:pt>
                <c:pt idx="53">
                  <c:v>33785</c:v>
                </c:pt>
                <c:pt idx="54">
                  <c:v>33816</c:v>
                </c:pt>
                <c:pt idx="55">
                  <c:v>33847</c:v>
                </c:pt>
                <c:pt idx="56">
                  <c:v>33877</c:v>
                </c:pt>
                <c:pt idx="57">
                  <c:v>33907</c:v>
                </c:pt>
                <c:pt idx="58">
                  <c:v>33938</c:v>
                </c:pt>
                <c:pt idx="59">
                  <c:v>33969</c:v>
                </c:pt>
                <c:pt idx="60">
                  <c:v>33998</c:v>
                </c:pt>
                <c:pt idx="61">
                  <c:v>34026</c:v>
                </c:pt>
                <c:pt idx="62">
                  <c:v>34059</c:v>
                </c:pt>
                <c:pt idx="63">
                  <c:v>34089</c:v>
                </c:pt>
                <c:pt idx="64">
                  <c:v>34120</c:v>
                </c:pt>
                <c:pt idx="65">
                  <c:v>34150</c:v>
                </c:pt>
                <c:pt idx="66">
                  <c:v>34180</c:v>
                </c:pt>
                <c:pt idx="67">
                  <c:v>34212</c:v>
                </c:pt>
                <c:pt idx="68">
                  <c:v>34242</c:v>
                </c:pt>
                <c:pt idx="69">
                  <c:v>34271</c:v>
                </c:pt>
                <c:pt idx="70">
                  <c:v>34303</c:v>
                </c:pt>
                <c:pt idx="71">
                  <c:v>34334</c:v>
                </c:pt>
                <c:pt idx="72">
                  <c:v>34365</c:v>
                </c:pt>
                <c:pt idx="73">
                  <c:v>34393</c:v>
                </c:pt>
                <c:pt idx="74">
                  <c:v>34424</c:v>
                </c:pt>
                <c:pt idx="75">
                  <c:v>34453</c:v>
                </c:pt>
                <c:pt idx="76">
                  <c:v>34485</c:v>
                </c:pt>
                <c:pt idx="77">
                  <c:v>34515</c:v>
                </c:pt>
                <c:pt idx="78">
                  <c:v>34544</c:v>
                </c:pt>
                <c:pt idx="79">
                  <c:v>34577</c:v>
                </c:pt>
                <c:pt idx="80">
                  <c:v>34607</c:v>
                </c:pt>
                <c:pt idx="81">
                  <c:v>34638</c:v>
                </c:pt>
                <c:pt idx="82">
                  <c:v>34668</c:v>
                </c:pt>
                <c:pt idx="83">
                  <c:v>34698</c:v>
                </c:pt>
                <c:pt idx="84">
                  <c:v>34730</c:v>
                </c:pt>
                <c:pt idx="85">
                  <c:v>34758</c:v>
                </c:pt>
                <c:pt idx="86">
                  <c:v>34789</c:v>
                </c:pt>
                <c:pt idx="87">
                  <c:v>34817</c:v>
                </c:pt>
                <c:pt idx="88">
                  <c:v>34850</c:v>
                </c:pt>
                <c:pt idx="89">
                  <c:v>34880</c:v>
                </c:pt>
                <c:pt idx="90">
                  <c:v>34911</c:v>
                </c:pt>
                <c:pt idx="91">
                  <c:v>34942</c:v>
                </c:pt>
                <c:pt idx="92">
                  <c:v>34971</c:v>
                </c:pt>
                <c:pt idx="93">
                  <c:v>35003</c:v>
                </c:pt>
                <c:pt idx="94">
                  <c:v>35033</c:v>
                </c:pt>
                <c:pt idx="95">
                  <c:v>35062</c:v>
                </c:pt>
                <c:pt idx="96">
                  <c:v>35095</c:v>
                </c:pt>
                <c:pt idx="97">
                  <c:v>35124</c:v>
                </c:pt>
                <c:pt idx="98">
                  <c:v>35153</c:v>
                </c:pt>
                <c:pt idx="99">
                  <c:v>35185</c:v>
                </c:pt>
                <c:pt idx="100">
                  <c:v>35216</c:v>
                </c:pt>
                <c:pt idx="101">
                  <c:v>35244</c:v>
                </c:pt>
                <c:pt idx="102">
                  <c:v>35277</c:v>
                </c:pt>
                <c:pt idx="103">
                  <c:v>35307</c:v>
                </c:pt>
                <c:pt idx="104">
                  <c:v>35338</c:v>
                </c:pt>
                <c:pt idx="105">
                  <c:v>35369</c:v>
                </c:pt>
                <c:pt idx="106">
                  <c:v>35398</c:v>
                </c:pt>
                <c:pt idx="107">
                  <c:v>35430</c:v>
                </c:pt>
                <c:pt idx="108">
                  <c:v>35461</c:v>
                </c:pt>
                <c:pt idx="109">
                  <c:v>35489</c:v>
                </c:pt>
                <c:pt idx="110">
                  <c:v>35520</c:v>
                </c:pt>
                <c:pt idx="111">
                  <c:v>35550</c:v>
                </c:pt>
                <c:pt idx="112">
                  <c:v>35580</c:v>
                </c:pt>
                <c:pt idx="113">
                  <c:v>35611</c:v>
                </c:pt>
                <c:pt idx="114">
                  <c:v>35642</c:v>
                </c:pt>
                <c:pt idx="115">
                  <c:v>35671</c:v>
                </c:pt>
                <c:pt idx="116">
                  <c:v>35703</c:v>
                </c:pt>
                <c:pt idx="117">
                  <c:v>35734</c:v>
                </c:pt>
                <c:pt idx="118">
                  <c:v>35762</c:v>
                </c:pt>
                <c:pt idx="119">
                  <c:v>35795</c:v>
                </c:pt>
                <c:pt idx="120">
                  <c:v>35825</c:v>
                </c:pt>
                <c:pt idx="121">
                  <c:v>35853</c:v>
                </c:pt>
                <c:pt idx="122">
                  <c:v>35885</c:v>
                </c:pt>
                <c:pt idx="123">
                  <c:v>35915</c:v>
                </c:pt>
                <c:pt idx="124">
                  <c:v>35944</c:v>
                </c:pt>
                <c:pt idx="125">
                  <c:v>35976</c:v>
                </c:pt>
                <c:pt idx="126">
                  <c:v>36007</c:v>
                </c:pt>
                <c:pt idx="127">
                  <c:v>36038</c:v>
                </c:pt>
                <c:pt idx="128">
                  <c:v>36068</c:v>
                </c:pt>
                <c:pt idx="129">
                  <c:v>36098</c:v>
                </c:pt>
                <c:pt idx="130">
                  <c:v>36129</c:v>
                </c:pt>
                <c:pt idx="131">
                  <c:v>36160</c:v>
                </c:pt>
                <c:pt idx="132">
                  <c:v>36189</c:v>
                </c:pt>
                <c:pt idx="133">
                  <c:v>36217</c:v>
                </c:pt>
                <c:pt idx="134">
                  <c:v>36250</c:v>
                </c:pt>
                <c:pt idx="135">
                  <c:v>36280</c:v>
                </c:pt>
                <c:pt idx="136">
                  <c:v>36311</c:v>
                </c:pt>
                <c:pt idx="137">
                  <c:v>36341</c:v>
                </c:pt>
                <c:pt idx="138">
                  <c:v>36371</c:v>
                </c:pt>
                <c:pt idx="139">
                  <c:v>36403</c:v>
                </c:pt>
                <c:pt idx="140">
                  <c:v>36433</c:v>
                </c:pt>
                <c:pt idx="141">
                  <c:v>36462</c:v>
                </c:pt>
                <c:pt idx="142">
                  <c:v>36494</c:v>
                </c:pt>
                <c:pt idx="143">
                  <c:v>36525</c:v>
                </c:pt>
                <c:pt idx="144">
                  <c:v>36556</c:v>
                </c:pt>
                <c:pt idx="145">
                  <c:v>36585</c:v>
                </c:pt>
                <c:pt idx="146">
                  <c:v>36616</c:v>
                </c:pt>
                <c:pt idx="147">
                  <c:v>36644</c:v>
                </c:pt>
                <c:pt idx="148">
                  <c:v>36677</c:v>
                </c:pt>
                <c:pt idx="149">
                  <c:v>36707</c:v>
                </c:pt>
                <c:pt idx="150">
                  <c:v>36738</c:v>
                </c:pt>
                <c:pt idx="151">
                  <c:v>36769</c:v>
                </c:pt>
                <c:pt idx="152">
                  <c:v>36798</c:v>
                </c:pt>
                <c:pt idx="153">
                  <c:v>36830</c:v>
                </c:pt>
                <c:pt idx="154">
                  <c:v>36860</c:v>
                </c:pt>
                <c:pt idx="155">
                  <c:v>36889</c:v>
                </c:pt>
                <c:pt idx="156">
                  <c:v>36922</c:v>
                </c:pt>
                <c:pt idx="157">
                  <c:v>36950</c:v>
                </c:pt>
                <c:pt idx="158">
                  <c:v>36980</c:v>
                </c:pt>
                <c:pt idx="159">
                  <c:v>37011</c:v>
                </c:pt>
                <c:pt idx="160">
                  <c:v>37042</c:v>
                </c:pt>
                <c:pt idx="161">
                  <c:v>37071</c:v>
                </c:pt>
                <c:pt idx="162">
                  <c:v>37103</c:v>
                </c:pt>
                <c:pt idx="163">
                  <c:v>37134</c:v>
                </c:pt>
                <c:pt idx="164">
                  <c:v>37162</c:v>
                </c:pt>
                <c:pt idx="165">
                  <c:v>37195</c:v>
                </c:pt>
                <c:pt idx="166">
                  <c:v>37225</c:v>
                </c:pt>
                <c:pt idx="167">
                  <c:v>37256</c:v>
                </c:pt>
                <c:pt idx="168">
                  <c:v>37287</c:v>
                </c:pt>
                <c:pt idx="169">
                  <c:v>37315</c:v>
                </c:pt>
                <c:pt idx="170">
                  <c:v>37344</c:v>
                </c:pt>
                <c:pt idx="171">
                  <c:v>37376</c:v>
                </c:pt>
                <c:pt idx="172">
                  <c:v>37407</c:v>
                </c:pt>
                <c:pt idx="173">
                  <c:v>37435</c:v>
                </c:pt>
                <c:pt idx="174">
                  <c:v>37468</c:v>
                </c:pt>
                <c:pt idx="175">
                  <c:v>37498</c:v>
                </c:pt>
                <c:pt idx="176">
                  <c:v>37529</c:v>
                </c:pt>
                <c:pt idx="177">
                  <c:v>37560</c:v>
                </c:pt>
                <c:pt idx="178">
                  <c:v>37589</c:v>
                </c:pt>
                <c:pt idx="179">
                  <c:v>37621</c:v>
                </c:pt>
                <c:pt idx="180">
                  <c:v>37652</c:v>
                </c:pt>
                <c:pt idx="181">
                  <c:v>37680</c:v>
                </c:pt>
                <c:pt idx="182">
                  <c:v>37711</c:v>
                </c:pt>
                <c:pt idx="183">
                  <c:v>37741</c:v>
                </c:pt>
                <c:pt idx="184">
                  <c:v>37771</c:v>
                </c:pt>
                <c:pt idx="185">
                  <c:v>37802</c:v>
                </c:pt>
                <c:pt idx="186">
                  <c:v>37833</c:v>
                </c:pt>
                <c:pt idx="187">
                  <c:v>37862</c:v>
                </c:pt>
                <c:pt idx="188">
                  <c:v>37894</c:v>
                </c:pt>
                <c:pt idx="189">
                  <c:v>37925</c:v>
                </c:pt>
                <c:pt idx="190">
                  <c:v>37953</c:v>
                </c:pt>
                <c:pt idx="191">
                  <c:v>37986</c:v>
                </c:pt>
                <c:pt idx="192">
                  <c:v>38016</c:v>
                </c:pt>
                <c:pt idx="193">
                  <c:v>38044</c:v>
                </c:pt>
                <c:pt idx="194">
                  <c:v>38077</c:v>
                </c:pt>
                <c:pt idx="195">
                  <c:v>38107</c:v>
                </c:pt>
                <c:pt idx="196">
                  <c:v>38138</c:v>
                </c:pt>
                <c:pt idx="197">
                  <c:v>38168</c:v>
                </c:pt>
                <c:pt idx="198">
                  <c:v>38198</c:v>
                </c:pt>
                <c:pt idx="199">
                  <c:v>38230</c:v>
                </c:pt>
                <c:pt idx="200">
                  <c:v>38260</c:v>
                </c:pt>
                <c:pt idx="201">
                  <c:v>38289</c:v>
                </c:pt>
                <c:pt idx="202">
                  <c:v>38321</c:v>
                </c:pt>
                <c:pt idx="203">
                  <c:v>38352</c:v>
                </c:pt>
                <c:pt idx="204">
                  <c:v>38383</c:v>
                </c:pt>
                <c:pt idx="205">
                  <c:v>38411</c:v>
                </c:pt>
                <c:pt idx="206">
                  <c:v>38442</c:v>
                </c:pt>
                <c:pt idx="207">
                  <c:v>38471</c:v>
                </c:pt>
                <c:pt idx="208">
                  <c:v>38503</c:v>
                </c:pt>
                <c:pt idx="209">
                  <c:v>38533</c:v>
                </c:pt>
                <c:pt idx="210">
                  <c:v>38562</c:v>
                </c:pt>
                <c:pt idx="211">
                  <c:v>38595</c:v>
                </c:pt>
                <c:pt idx="212">
                  <c:v>38625</c:v>
                </c:pt>
                <c:pt idx="213">
                  <c:v>38656</c:v>
                </c:pt>
                <c:pt idx="214">
                  <c:v>38686</c:v>
                </c:pt>
                <c:pt idx="215">
                  <c:v>38716</c:v>
                </c:pt>
                <c:pt idx="216">
                  <c:v>38748</c:v>
                </c:pt>
                <c:pt idx="217">
                  <c:v>38776</c:v>
                </c:pt>
                <c:pt idx="218">
                  <c:v>38807</c:v>
                </c:pt>
                <c:pt idx="219">
                  <c:v>38835</c:v>
                </c:pt>
                <c:pt idx="220">
                  <c:v>38868</c:v>
                </c:pt>
                <c:pt idx="221">
                  <c:v>38898</c:v>
                </c:pt>
                <c:pt idx="222">
                  <c:v>38929</c:v>
                </c:pt>
                <c:pt idx="223">
                  <c:v>38960</c:v>
                </c:pt>
                <c:pt idx="224">
                  <c:v>38989</c:v>
                </c:pt>
                <c:pt idx="225">
                  <c:v>39021</c:v>
                </c:pt>
                <c:pt idx="226">
                  <c:v>39051</c:v>
                </c:pt>
                <c:pt idx="227">
                  <c:v>39080</c:v>
                </c:pt>
                <c:pt idx="228">
                  <c:v>39113</c:v>
                </c:pt>
                <c:pt idx="229">
                  <c:v>39141</c:v>
                </c:pt>
                <c:pt idx="230">
                  <c:v>39171</c:v>
                </c:pt>
                <c:pt idx="231">
                  <c:v>39202</c:v>
                </c:pt>
                <c:pt idx="232">
                  <c:v>39233</c:v>
                </c:pt>
                <c:pt idx="233">
                  <c:v>39262</c:v>
                </c:pt>
                <c:pt idx="234">
                  <c:v>39294</c:v>
                </c:pt>
                <c:pt idx="235">
                  <c:v>39325</c:v>
                </c:pt>
                <c:pt idx="236">
                  <c:v>39353</c:v>
                </c:pt>
                <c:pt idx="237">
                  <c:v>39386</c:v>
                </c:pt>
                <c:pt idx="238">
                  <c:v>39416</c:v>
                </c:pt>
                <c:pt idx="239">
                  <c:v>39447</c:v>
                </c:pt>
                <c:pt idx="240">
                  <c:v>39478</c:v>
                </c:pt>
                <c:pt idx="241">
                  <c:v>39507</c:v>
                </c:pt>
                <c:pt idx="242">
                  <c:v>39538</c:v>
                </c:pt>
                <c:pt idx="243">
                  <c:v>39568</c:v>
                </c:pt>
                <c:pt idx="244">
                  <c:v>39598</c:v>
                </c:pt>
                <c:pt idx="245">
                  <c:v>39629</c:v>
                </c:pt>
                <c:pt idx="246">
                  <c:v>39660</c:v>
                </c:pt>
                <c:pt idx="247">
                  <c:v>39689</c:v>
                </c:pt>
                <c:pt idx="248">
                  <c:v>39721</c:v>
                </c:pt>
                <c:pt idx="249">
                  <c:v>39752</c:v>
                </c:pt>
                <c:pt idx="250">
                  <c:v>39780</c:v>
                </c:pt>
                <c:pt idx="251">
                  <c:v>39813</c:v>
                </c:pt>
                <c:pt idx="252">
                  <c:v>39843</c:v>
                </c:pt>
                <c:pt idx="253">
                  <c:v>39871</c:v>
                </c:pt>
                <c:pt idx="254">
                  <c:v>39903</c:v>
                </c:pt>
                <c:pt idx="255">
                  <c:v>39933</c:v>
                </c:pt>
                <c:pt idx="256">
                  <c:v>39962</c:v>
                </c:pt>
                <c:pt idx="257">
                  <c:v>39994</c:v>
                </c:pt>
                <c:pt idx="258">
                  <c:v>40025</c:v>
                </c:pt>
                <c:pt idx="259">
                  <c:v>40056</c:v>
                </c:pt>
                <c:pt idx="260">
                  <c:v>40086</c:v>
                </c:pt>
                <c:pt idx="261">
                  <c:v>40116</c:v>
                </c:pt>
                <c:pt idx="262">
                  <c:v>40147</c:v>
                </c:pt>
                <c:pt idx="263">
                  <c:v>40178</c:v>
                </c:pt>
                <c:pt idx="264">
                  <c:v>40207</c:v>
                </c:pt>
                <c:pt idx="265">
                  <c:v>40235</c:v>
                </c:pt>
                <c:pt idx="266">
                  <c:v>40268</c:v>
                </c:pt>
                <c:pt idx="267">
                  <c:v>40298</c:v>
                </c:pt>
                <c:pt idx="268">
                  <c:v>40329</c:v>
                </c:pt>
                <c:pt idx="269">
                  <c:v>40359</c:v>
                </c:pt>
                <c:pt idx="270">
                  <c:v>40389</c:v>
                </c:pt>
                <c:pt idx="271">
                  <c:v>40421</c:v>
                </c:pt>
                <c:pt idx="272">
                  <c:v>40451</c:v>
                </c:pt>
                <c:pt idx="273">
                  <c:v>40480</c:v>
                </c:pt>
                <c:pt idx="274">
                  <c:v>40512</c:v>
                </c:pt>
                <c:pt idx="275">
                  <c:v>40543</c:v>
                </c:pt>
                <c:pt idx="276">
                  <c:v>40574</c:v>
                </c:pt>
                <c:pt idx="277">
                  <c:v>40602</c:v>
                </c:pt>
                <c:pt idx="278">
                  <c:v>40633</c:v>
                </c:pt>
                <c:pt idx="279">
                  <c:v>40662</c:v>
                </c:pt>
                <c:pt idx="280">
                  <c:v>40694</c:v>
                </c:pt>
                <c:pt idx="281">
                  <c:v>40724</c:v>
                </c:pt>
                <c:pt idx="282">
                  <c:v>40753</c:v>
                </c:pt>
                <c:pt idx="283">
                  <c:v>40786</c:v>
                </c:pt>
                <c:pt idx="284">
                  <c:v>40816</c:v>
                </c:pt>
                <c:pt idx="285">
                  <c:v>40847</c:v>
                </c:pt>
                <c:pt idx="286">
                  <c:v>40877</c:v>
                </c:pt>
                <c:pt idx="287">
                  <c:v>40907</c:v>
                </c:pt>
                <c:pt idx="288">
                  <c:v>40939</c:v>
                </c:pt>
                <c:pt idx="289">
                  <c:v>40968</c:v>
                </c:pt>
                <c:pt idx="290">
                  <c:v>40998</c:v>
                </c:pt>
                <c:pt idx="291">
                  <c:v>41029</c:v>
                </c:pt>
                <c:pt idx="292">
                  <c:v>41060</c:v>
                </c:pt>
                <c:pt idx="293">
                  <c:v>41089</c:v>
                </c:pt>
                <c:pt idx="294">
                  <c:v>41121</c:v>
                </c:pt>
                <c:pt idx="295">
                  <c:v>41152</c:v>
                </c:pt>
                <c:pt idx="296">
                  <c:v>41180</c:v>
                </c:pt>
                <c:pt idx="297">
                  <c:v>41213</c:v>
                </c:pt>
                <c:pt idx="298">
                  <c:v>41243</c:v>
                </c:pt>
                <c:pt idx="299">
                  <c:v>41274</c:v>
                </c:pt>
                <c:pt idx="300">
                  <c:v>41305</c:v>
                </c:pt>
                <c:pt idx="301">
                  <c:v>41333</c:v>
                </c:pt>
                <c:pt idx="302">
                  <c:v>41362</c:v>
                </c:pt>
                <c:pt idx="303">
                  <c:v>41394</c:v>
                </c:pt>
                <c:pt idx="304">
                  <c:v>41425</c:v>
                </c:pt>
                <c:pt idx="305">
                  <c:v>41453</c:v>
                </c:pt>
                <c:pt idx="306">
                  <c:v>41486</c:v>
                </c:pt>
                <c:pt idx="307">
                  <c:v>41516</c:v>
                </c:pt>
                <c:pt idx="308">
                  <c:v>41547</c:v>
                </c:pt>
                <c:pt idx="309">
                  <c:v>41578</c:v>
                </c:pt>
                <c:pt idx="310">
                  <c:v>41607</c:v>
                </c:pt>
                <c:pt idx="311">
                  <c:v>41639</c:v>
                </c:pt>
                <c:pt idx="312">
                  <c:v>41670</c:v>
                </c:pt>
                <c:pt idx="313">
                  <c:v>41698</c:v>
                </c:pt>
                <c:pt idx="314">
                  <c:v>41729</c:v>
                </c:pt>
                <c:pt idx="315">
                  <c:v>41759</c:v>
                </c:pt>
                <c:pt idx="316">
                  <c:v>41789</c:v>
                </c:pt>
                <c:pt idx="317">
                  <c:v>41820</c:v>
                </c:pt>
                <c:pt idx="318">
                  <c:v>41851</c:v>
                </c:pt>
                <c:pt idx="319">
                  <c:v>41880</c:v>
                </c:pt>
                <c:pt idx="320">
                  <c:v>41912</c:v>
                </c:pt>
                <c:pt idx="321">
                  <c:v>41943</c:v>
                </c:pt>
                <c:pt idx="322">
                  <c:v>41971</c:v>
                </c:pt>
                <c:pt idx="323">
                  <c:v>42004</c:v>
                </c:pt>
                <c:pt idx="324">
                  <c:v>42034</c:v>
                </c:pt>
                <c:pt idx="325">
                  <c:v>42062</c:v>
                </c:pt>
                <c:pt idx="326">
                  <c:v>42094</c:v>
                </c:pt>
                <c:pt idx="327">
                  <c:v>42124</c:v>
                </c:pt>
                <c:pt idx="328">
                  <c:v>42153</c:v>
                </c:pt>
                <c:pt idx="329">
                  <c:v>42185</c:v>
                </c:pt>
                <c:pt idx="330">
                  <c:v>42216</c:v>
                </c:pt>
                <c:pt idx="331">
                  <c:v>42247</c:v>
                </c:pt>
                <c:pt idx="332">
                  <c:v>42277</c:v>
                </c:pt>
                <c:pt idx="333">
                  <c:v>42307</c:v>
                </c:pt>
                <c:pt idx="334">
                  <c:v>42338</c:v>
                </c:pt>
                <c:pt idx="335">
                  <c:v>42369</c:v>
                </c:pt>
                <c:pt idx="336">
                  <c:v>42398</c:v>
                </c:pt>
                <c:pt idx="337">
                  <c:v>42429</c:v>
                </c:pt>
                <c:pt idx="338">
                  <c:v>42460</c:v>
                </c:pt>
                <c:pt idx="339">
                  <c:v>42489</c:v>
                </c:pt>
                <c:pt idx="340">
                  <c:v>42521</c:v>
                </c:pt>
                <c:pt idx="341">
                  <c:v>42551</c:v>
                </c:pt>
                <c:pt idx="342">
                  <c:v>42580</c:v>
                </c:pt>
                <c:pt idx="343">
                  <c:v>42613</c:v>
                </c:pt>
                <c:pt idx="344">
                  <c:v>42643</c:v>
                </c:pt>
                <c:pt idx="345">
                  <c:v>42674</c:v>
                </c:pt>
                <c:pt idx="346">
                  <c:v>42704</c:v>
                </c:pt>
                <c:pt idx="347">
                  <c:v>42734</c:v>
                </c:pt>
                <c:pt idx="348">
                  <c:v>42766</c:v>
                </c:pt>
                <c:pt idx="349">
                  <c:v>42794</c:v>
                </c:pt>
                <c:pt idx="350">
                  <c:v>42825</c:v>
                </c:pt>
                <c:pt idx="351">
                  <c:v>42853</c:v>
                </c:pt>
                <c:pt idx="352">
                  <c:v>42886</c:v>
                </c:pt>
                <c:pt idx="353">
                  <c:v>42916</c:v>
                </c:pt>
                <c:pt idx="354">
                  <c:v>42947</c:v>
                </c:pt>
                <c:pt idx="355">
                  <c:v>42978</c:v>
                </c:pt>
                <c:pt idx="356">
                  <c:v>43007</c:v>
                </c:pt>
                <c:pt idx="357">
                  <c:v>43039</c:v>
                </c:pt>
                <c:pt idx="358">
                  <c:v>43069</c:v>
                </c:pt>
                <c:pt idx="359">
                  <c:v>43098</c:v>
                </c:pt>
                <c:pt idx="360">
                  <c:v>43131</c:v>
                </c:pt>
                <c:pt idx="361">
                  <c:v>43159</c:v>
                </c:pt>
                <c:pt idx="362">
                  <c:v>43189</c:v>
                </c:pt>
                <c:pt idx="363">
                  <c:v>43220</c:v>
                </c:pt>
                <c:pt idx="364">
                  <c:v>43251</c:v>
                </c:pt>
              </c:numCache>
            </c:numRef>
          </c:cat>
          <c:val>
            <c:numRef>
              <c:f>Indexes!$I$219:$I$583</c:f>
              <c:numCache>
                <c:formatCode>General</c:formatCode>
                <c:ptCount val="365"/>
                <c:pt idx="0">
                  <c:v>1</c:v>
                </c:pt>
                <c:pt idx="1">
                  <c:v>0.99252017317425145</c:v>
                </c:pt>
                <c:pt idx="2">
                  <c:v>0.98443057785727339</c:v>
                </c:pt>
                <c:pt idx="3">
                  <c:v>1.0221752474643793</c:v>
                </c:pt>
                <c:pt idx="4">
                  <c:v>1.016240167483079</c:v>
                </c:pt>
                <c:pt idx="5">
                  <c:v>1.0611597796703187</c:v>
                </c:pt>
                <c:pt idx="6">
                  <c:v>1.0625012703510235</c:v>
                </c:pt>
                <c:pt idx="7">
                  <c:v>1.0123783003719589</c:v>
                </c:pt>
                <c:pt idx="8">
                  <c:v>1.0597369865241164</c:v>
                </c:pt>
                <c:pt idx="9">
                  <c:v>1.0771560397569058</c:v>
                </c:pt>
                <c:pt idx="10">
                  <c:v>1.0459155673895812</c:v>
                </c:pt>
                <c:pt idx="11">
                  <c:v>1.052196182849245</c:v>
                </c:pt>
                <c:pt idx="12">
                  <c:v>1.205085469216854</c:v>
                </c:pt>
                <c:pt idx="13">
                  <c:v>1.1824427325758653</c:v>
                </c:pt>
                <c:pt idx="14">
                  <c:v>1.2307160714648671</c:v>
                </c:pt>
                <c:pt idx="15">
                  <c:v>1.26378584930588</c:v>
                </c:pt>
                <c:pt idx="16">
                  <c:v>1.267119250391268</c:v>
                </c:pt>
                <c:pt idx="17">
                  <c:v>1.2942132970182321</c:v>
                </c:pt>
                <c:pt idx="18">
                  <c:v>1.3884022032968151</c:v>
                </c:pt>
                <c:pt idx="19">
                  <c:v>1.4488099351612838</c:v>
                </c:pt>
                <c:pt idx="20">
                  <c:v>1.4003333401085389</c:v>
                </c:pt>
                <c:pt idx="21">
                  <c:v>1.3084412284802538</c:v>
                </c:pt>
                <c:pt idx="22">
                  <c:v>1.3959023557389381</c:v>
                </c:pt>
                <c:pt idx="23">
                  <c:v>1.4893595398280457</c:v>
                </c:pt>
                <c:pt idx="24">
                  <c:v>1.4410455497062953</c:v>
                </c:pt>
                <c:pt idx="25">
                  <c:v>1.3976706843635038</c:v>
                </c:pt>
                <c:pt idx="26">
                  <c:v>1.4021219943494792</c:v>
                </c:pt>
                <c:pt idx="27">
                  <c:v>1.317425150917702</c:v>
                </c:pt>
                <c:pt idx="28">
                  <c:v>1.4757413768572536</c:v>
                </c:pt>
                <c:pt idx="29">
                  <c:v>1.4995223480152042</c:v>
                </c:pt>
                <c:pt idx="30">
                  <c:v>1.4770828675379588</c:v>
                </c:pt>
                <c:pt idx="31">
                  <c:v>1.379560560173988</c:v>
                </c:pt>
                <c:pt idx="32">
                  <c:v>1.2773836866602988</c:v>
                </c:pt>
                <c:pt idx="33">
                  <c:v>1.3182788268054237</c:v>
                </c:pt>
                <c:pt idx="34">
                  <c:v>1.3865525722067531</c:v>
                </c:pt>
                <c:pt idx="35">
                  <c:v>1.3909225797272315</c:v>
                </c:pt>
                <c:pt idx="36">
                  <c:v>1.4111872192524249</c:v>
                </c:pt>
                <c:pt idx="37">
                  <c:v>1.5536088131872612</c:v>
                </c:pt>
                <c:pt idx="38">
                  <c:v>1.6106424927335932</c:v>
                </c:pt>
                <c:pt idx="39">
                  <c:v>1.6406634281184589</c:v>
                </c:pt>
                <c:pt idx="40">
                  <c:v>1.6554198256062129</c:v>
                </c:pt>
                <c:pt idx="41">
                  <c:v>1.6052765300107739</c:v>
                </c:pt>
                <c:pt idx="42">
                  <c:v>1.7325555397467445</c:v>
                </c:pt>
                <c:pt idx="43">
                  <c:v>1.7760117075550332</c:v>
                </c:pt>
                <c:pt idx="44">
                  <c:v>1.7700969531901072</c:v>
                </c:pt>
                <c:pt idx="45">
                  <c:v>1.7344661476859302</c:v>
                </c:pt>
                <c:pt idx="46">
                  <c:v>1.6419032907172924</c:v>
                </c:pt>
                <c:pt idx="47">
                  <c:v>1.6971686416390594</c:v>
                </c:pt>
                <c:pt idx="48">
                  <c:v>1.755625114331594</c:v>
                </c:pt>
                <c:pt idx="49">
                  <c:v>1.7568243256976788</c:v>
                </c:pt>
                <c:pt idx="50">
                  <c:v>1.6834895018191445</c:v>
                </c:pt>
                <c:pt idx="51">
                  <c:v>1.841277261732964</c:v>
                </c:pt>
                <c:pt idx="52">
                  <c:v>1.8817049127014798</c:v>
                </c:pt>
                <c:pt idx="53">
                  <c:v>1.7612756356836541</c:v>
                </c:pt>
                <c:pt idx="54">
                  <c:v>1.6831642919571557</c:v>
                </c:pt>
                <c:pt idx="55">
                  <c:v>1.6296672696599543</c:v>
                </c:pt>
                <c:pt idx="56">
                  <c:v>1.8086139962194376</c:v>
                </c:pt>
                <c:pt idx="57">
                  <c:v>1.8873960852862888</c:v>
                </c:pt>
                <c:pt idx="58">
                  <c:v>1.9791052663672053</c:v>
                </c:pt>
                <c:pt idx="59">
                  <c:v>2.032561637431658</c:v>
                </c:pt>
                <c:pt idx="60">
                  <c:v>2.0077440598386174</c:v>
                </c:pt>
                <c:pt idx="61">
                  <c:v>2.0535579991463271</c:v>
                </c:pt>
                <c:pt idx="62">
                  <c:v>2.0834976320656953</c:v>
                </c:pt>
                <c:pt idx="63">
                  <c:v>2.0416065367182288</c:v>
                </c:pt>
                <c:pt idx="64">
                  <c:v>2.0701640277241435</c:v>
                </c:pt>
                <c:pt idx="65">
                  <c:v>2.1170552246996919</c:v>
                </c:pt>
                <c:pt idx="66">
                  <c:v>2.1408971727067652</c:v>
                </c:pt>
                <c:pt idx="67">
                  <c:v>2.2791316896684921</c:v>
                </c:pt>
                <c:pt idx="68">
                  <c:v>2.2449236773105175</c:v>
                </c:pt>
                <c:pt idx="69">
                  <c:v>2.348848553832398</c:v>
                </c:pt>
                <c:pt idx="70">
                  <c:v>2.3509014410862039</c:v>
                </c:pt>
                <c:pt idx="71">
                  <c:v>2.5445639139006926</c:v>
                </c:pt>
                <c:pt idx="72">
                  <c:v>2.6016788959125221</c:v>
                </c:pt>
                <c:pt idx="73">
                  <c:v>2.4870830707941249</c:v>
                </c:pt>
                <c:pt idx="74">
                  <c:v>2.3223642756966636</c:v>
                </c:pt>
                <c:pt idx="75">
                  <c:v>2.359377223114294</c:v>
                </c:pt>
                <c:pt idx="76">
                  <c:v>2.246712331551457</c:v>
                </c:pt>
                <c:pt idx="77">
                  <c:v>2.2185003760239059</c:v>
                </c:pt>
                <c:pt idx="78">
                  <c:v>2.3509624179353272</c:v>
                </c:pt>
                <c:pt idx="79">
                  <c:v>2.4894205166771717</c:v>
                </c:pt>
                <c:pt idx="80">
                  <c:v>2.3293359621130545</c:v>
                </c:pt>
                <c:pt idx="81">
                  <c:v>2.3887070875424334</c:v>
                </c:pt>
                <c:pt idx="82">
                  <c:v>2.3818167035915399</c:v>
                </c:pt>
                <c:pt idx="83">
                  <c:v>2.3789101404500128</c:v>
                </c:pt>
                <c:pt idx="84">
                  <c:v>2.3240716274721067</c:v>
                </c:pt>
                <c:pt idx="85">
                  <c:v>2.3460639443891171</c:v>
                </c:pt>
                <c:pt idx="86">
                  <c:v>2.4712087644057843</c:v>
                </c:pt>
                <c:pt idx="87">
                  <c:v>2.5390759974796273</c:v>
                </c:pt>
                <c:pt idx="88">
                  <c:v>2.6306428992459234</c:v>
                </c:pt>
                <c:pt idx="89">
                  <c:v>2.6356226752576308</c:v>
                </c:pt>
                <c:pt idx="90">
                  <c:v>2.7575560478871561</c:v>
                </c:pt>
                <c:pt idx="91">
                  <c:v>2.784040326022891</c:v>
                </c:pt>
                <c:pt idx="92">
                  <c:v>2.8237565804183058</c:v>
                </c:pt>
                <c:pt idx="93">
                  <c:v>2.8461960608955512</c:v>
                </c:pt>
                <c:pt idx="94">
                  <c:v>2.9618284924490386</c:v>
                </c:pt>
                <c:pt idx="95">
                  <c:v>2.9967072501473653</c:v>
                </c:pt>
                <c:pt idx="96">
                  <c:v>3.0608345698083346</c:v>
                </c:pt>
                <c:pt idx="97">
                  <c:v>3.0433748653427961</c:v>
                </c:pt>
                <c:pt idx="98">
                  <c:v>3.0465050102644406</c:v>
                </c:pt>
                <c:pt idx="99">
                  <c:v>3.15612105937113</c:v>
                </c:pt>
                <c:pt idx="100">
                  <c:v>3.1090266062318386</c:v>
                </c:pt>
                <c:pt idx="101">
                  <c:v>3.0882741519136614</c:v>
                </c:pt>
                <c:pt idx="102">
                  <c:v>3.0940466269639675</c:v>
                </c:pt>
                <c:pt idx="103">
                  <c:v>3.2559401613853995</c:v>
                </c:pt>
                <c:pt idx="104">
                  <c:v>3.3386247687961195</c:v>
                </c:pt>
                <c:pt idx="105">
                  <c:v>3.3661863045996934</c:v>
                </c:pt>
                <c:pt idx="106">
                  <c:v>3.441187829020921</c:v>
                </c:pt>
                <c:pt idx="107">
                  <c:v>3.5020427244456247</c:v>
                </c:pt>
                <c:pt idx="108">
                  <c:v>3.6395658448342512</c:v>
                </c:pt>
                <c:pt idx="109">
                  <c:v>3.6760503262261488</c:v>
                </c:pt>
                <c:pt idx="110">
                  <c:v>3.7083274050285633</c:v>
                </c:pt>
                <c:pt idx="111">
                  <c:v>3.8283908209516513</c:v>
                </c:pt>
                <c:pt idx="112">
                  <c:v>4.0006504197239847</c:v>
                </c:pt>
                <c:pt idx="113">
                  <c:v>3.99737799548772</c:v>
                </c:pt>
                <c:pt idx="114">
                  <c:v>4.259903656578393</c:v>
                </c:pt>
                <c:pt idx="115">
                  <c:v>4.2025854184028208</c:v>
                </c:pt>
                <c:pt idx="116">
                  <c:v>4.5846257037744751</c:v>
                </c:pt>
                <c:pt idx="117">
                  <c:v>4.2361023598040681</c:v>
                </c:pt>
                <c:pt idx="118">
                  <c:v>4.2330941685806689</c:v>
                </c:pt>
                <c:pt idx="119">
                  <c:v>4.5065550112807236</c:v>
                </c:pt>
                <c:pt idx="120">
                  <c:v>4.7922722006544927</c:v>
                </c:pt>
                <c:pt idx="121">
                  <c:v>5.0722169149779548</c:v>
                </c:pt>
                <c:pt idx="122">
                  <c:v>5.2507368035935773</c:v>
                </c:pt>
                <c:pt idx="123">
                  <c:v>5.2568548141222466</c:v>
                </c:pt>
                <c:pt idx="124">
                  <c:v>5.2142523222016788</c:v>
                </c:pt>
                <c:pt idx="125">
                  <c:v>5.1897599544706265</c:v>
                </c:pt>
                <c:pt idx="126">
                  <c:v>5.1964267566414035</c:v>
                </c:pt>
                <c:pt idx="127">
                  <c:v>4.6961320352039744</c:v>
                </c:pt>
                <c:pt idx="128">
                  <c:v>4.5398280452854802</c:v>
                </c:pt>
                <c:pt idx="129">
                  <c:v>4.8811154698266295</c:v>
                </c:pt>
                <c:pt idx="130">
                  <c:v>5.1638651192097473</c:v>
                </c:pt>
                <c:pt idx="131">
                  <c:v>5.2937864590743775</c:v>
                </c:pt>
                <c:pt idx="132">
                  <c:v>5.3075062501270418</c:v>
                </c:pt>
                <c:pt idx="133">
                  <c:v>5.5677147909510438</c:v>
                </c:pt>
                <c:pt idx="134">
                  <c:v>5.7116811317303284</c:v>
                </c:pt>
                <c:pt idx="135">
                  <c:v>5.957417833695815</c:v>
                </c:pt>
                <c:pt idx="136">
                  <c:v>5.6681843126892906</c:v>
                </c:pt>
                <c:pt idx="137">
                  <c:v>5.7605845647269334</c:v>
                </c:pt>
                <c:pt idx="138">
                  <c:v>5.6853594585255873</c:v>
                </c:pt>
                <c:pt idx="139">
                  <c:v>5.724913107990008</c:v>
                </c:pt>
                <c:pt idx="140">
                  <c:v>5.5360068294071096</c:v>
                </c:pt>
                <c:pt idx="141">
                  <c:v>5.7472103091526341</c:v>
                </c:pt>
                <c:pt idx="142">
                  <c:v>6.0688835138925672</c:v>
                </c:pt>
                <c:pt idx="143">
                  <c:v>6.3837273115307305</c:v>
                </c:pt>
                <c:pt idx="144">
                  <c:v>5.7768044065936381</c:v>
                </c:pt>
                <c:pt idx="145">
                  <c:v>5.7596292607573405</c:v>
                </c:pt>
                <c:pt idx="146">
                  <c:v>6.0666273704750182</c:v>
                </c:pt>
                <c:pt idx="147">
                  <c:v>5.8804447244862788</c:v>
                </c:pt>
                <c:pt idx="148">
                  <c:v>5.9184739527226249</c:v>
                </c:pt>
                <c:pt idx="149">
                  <c:v>5.8811357954430052</c:v>
                </c:pt>
                <c:pt idx="150">
                  <c:v>5.9348767251366983</c:v>
                </c:pt>
                <c:pt idx="151">
                  <c:v>6.2495782434602418</c:v>
                </c:pt>
                <c:pt idx="152">
                  <c:v>5.9028842049635237</c:v>
                </c:pt>
                <c:pt idx="153">
                  <c:v>6.0422569564422135</c:v>
                </c:pt>
                <c:pt idx="154">
                  <c:v>5.7725157015386577</c:v>
                </c:pt>
                <c:pt idx="155">
                  <c:v>5.8581678489400284</c:v>
                </c:pt>
                <c:pt idx="156">
                  <c:v>5.9312790910384452</c:v>
                </c:pt>
                <c:pt idx="157">
                  <c:v>5.5915364133417436</c:v>
                </c:pt>
                <c:pt idx="158">
                  <c:v>5.3478525986300625</c:v>
                </c:pt>
                <c:pt idx="159">
                  <c:v>5.6751559991056819</c:v>
                </c:pt>
                <c:pt idx="160">
                  <c:v>5.523222016707666</c:v>
                </c:pt>
                <c:pt idx="161">
                  <c:v>5.3830972174231269</c:v>
                </c:pt>
                <c:pt idx="162">
                  <c:v>5.2778918270696646</c:v>
                </c:pt>
                <c:pt idx="163">
                  <c:v>5.1277871501453367</c:v>
                </c:pt>
                <c:pt idx="164">
                  <c:v>4.7140998800788712</c:v>
                </c:pt>
                <c:pt idx="165">
                  <c:v>4.8495497875973168</c:v>
                </c:pt>
                <c:pt idx="166">
                  <c:v>5.0171141689871828</c:v>
                </c:pt>
                <c:pt idx="167">
                  <c:v>5.0327242423626588</c:v>
                </c:pt>
                <c:pt idx="168">
                  <c:v>4.9843696010081597</c:v>
                </c:pt>
                <c:pt idx="169">
                  <c:v>4.9430272973028</c:v>
                </c:pt>
                <c:pt idx="170">
                  <c:v>5.1362426065570537</c:v>
                </c:pt>
                <c:pt idx="171">
                  <c:v>5.0430090042480638</c:v>
                </c:pt>
                <c:pt idx="172">
                  <c:v>4.9747149332303602</c:v>
                </c:pt>
                <c:pt idx="173">
                  <c:v>4.5629585967194535</c:v>
                </c:pt>
                <c:pt idx="174">
                  <c:v>4.1674017764588793</c:v>
                </c:pt>
                <c:pt idx="175">
                  <c:v>4.1741905323279003</c:v>
                </c:pt>
                <c:pt idx="176">
                  <c:v>3.6821276855220701</c:v>
                </c:pt>
                <c:pt idx="177">
                  <c:v>4.0021138641029363</c:v>
                </c:pt>
                <c:pt idx="178">
                  <c:v>4.1402061017500431</c:v>
                </c:pt>
                <c:pt idx="179">
                  <c:v>3.9168885546454266</c:v>
                </c:pt>
                <c:pt idx="180">
                  <c:v>3.5485274090936869</c:v>
                </c:pt>
                <c:pt idx="181">
                  <c:v>3.6559279660155761</c:v>
                </c:pt>
                <c:pt idx="182">
                  <c:v>3.6415780808553082</c:v>
                </c:pt>
                <c:pt idx="183">
                  <c:v>3.9693896217402864</c:v>
                </c:pt>
                <c:pt idx="184">
                  <c:v>4.1049818085733518</c:v>
                </c:pt>
                <c:pt idx="185">
                  <c:v>4.0946157442224509</c:v>
                </c:pt>
                <c:pt idx="186">
                  <c:v>4.2281143925689628</c:v>
                </c:pt>
                <c:pt idx="187">
                  <c:v>4.2630947783491617</c:v>
                </c:pt>
                <c:pt idx="188">
                  <c:v>4.1991707148519355</c:v>
                </c:pt>
                <c:pt idx="189">
                  <c:v>4.405414744202127</c:v>
                </c:pt>
                <c:pt idx="190">
                  <c:v>4.4761072379520002</c:v>
                </c:pt>
                <c:pt idx="191">
                  <c:v>4.6177564584646129</c:v>
                </c:pt>
                <c:pt idx="192">
                  <c:v>4.5308847740807847</c:v>
                </c:pt>
                <c:pt idx="193">
                  <c:v>4.6506026545255104</c:v>
                </c:pt>
                <c:pt idx="194">
                  <c:v>4.5789142055732963</c:v>
                </c:pt>
                <c:pt idx="195">
                  <c:v>4.6963962682168452</c:v>
                </c:pt>
                <c:pt idx="196">
                  <c:v>4.6480416268623461</c:v>
                </c:pt>
                <c:pt idx="197">
                  <c:v>4.69420110164842</c:v>
                </c:pt>
                <c:pt idx="198">
                  <c:v>4.643569991259997</c:v>
                </c:pt>
                <c:pt idx="199">
                  <c:v>4.7266204597654538</c:v>
                </c:pt>
                <c:pt idx="200">
                  <c:v>4.851501046769255</c:v>
                </c:pt>
                <c:pt idx="201">
                  <c:v>4.9114209638407402</c:v>
                </c:pt>
                <c:pt idx="202">
                  <c:v>5.0139433728327933</c:v>
                </c:pt>
                <c:pt idx="203">
                  <c:v>5.1371166080611523</c:v>
                </c:pt>
                <c:pt idx="204">
                  <c:v>5.1804304965548207</c:v>
                </c:pt>
                <c:pt idx="205">
                  <c:v>5.3273847029411296</c:v>
                </c:pt>
                <c:pt idx="206">
                  <c:v>5.2853919795117923</c:v>
                </c:pt>
                <c:pt idx="207">
                  <c:v>5.1948210329478375</c:v>
                </c:pt>
                <c:pt idx="208">
                  <c:v>5.3873046200126158</c:v>
                </c:pt>
                <c:pt idx="209">
                  <c:v>5.5651131120551378</c:v>
                </c:pt>
                <c:pt idx="210">
                  <c:v>5.7530844122848181</c:v>
                </c:pt>
                <c:pt idx="211">
                  <c:v>5.808695298684948</c:v>
                </c:pt>
                <c:pt idx="212">
                  <c:v>6.0145124900912768</c:v>
                </c:pt>
                <c:pt idx="213">
                  <c:v>5.8417244252932123</c:v>
                </c:pt>
                <c:pt idx="214">
                  <c:v>5.9855891379906252</c:v>
                </c:pt>
                <c:pt idx="215">
                  <c:v>6.2048618874367527</c:v>
                </c:pt>
                <c:pt idx="216">
                  <c:v>6.3634016951564227</c:v>
                </c:pt>
                <c:pt idx="217">
                  <c:v>6.417406857862983</c:v>
                </c:pt>
                <c:pt idx="218">
                  <c:v>6.6589971340881089</c:v>
                </c:pt>
                <c:pt idx="219">
                  <c:v>6.7356856846684066</c:v>
                </c:pt>
                <c:pt idx="220">
                  <c:v>6.424602126059491</c:v>
                </c:pt>
                <c:pt idx="221">
                  <c:v>6.5651944145206391</c:v>
                </c:pt>
                <c:pt idx="222">
                  <c:v>6.6765991178682693</c:v>
                </c:pt>
                <c:pt idx="223">
                  <c:v>6.6970466879408308</c:v>
                </c:pt>
                <c:pt idx="224">
                  <c:v>6.7672310412813452</c:v>
                </c:pt>
                <c:pt idx="225">
                  <c:v>6.962580540254903</c:v>
                </c:pt>
                <c:pt idx="226">
                  <c:v>6.8997743856582652</c:v>
                </c:pt>
                <c:pt idx="227">
                  <c:v>7.0999817069452842</c:v>
                </c:pt>
                <c:pt idx="228">
                  <c:v>7.0818106059066448</c:v>
                </c:pt>
                <c:pt idx="229">
                  <c:v>7.0666476960914046</c:v>
                </c:pt>
                <c:pt idx="230">
                  <c:v>7.2793959226813767</c:v>
                </c:pt>
                <c:pt idx="231">
                  <c:v>7.4586881847192243</c:v>
                </c:pt>
                <c:pt idx="232">
                  <c:v>7.6840382934612723</c:v>
                </c:pt>
                <c:pt idx="233">
                  <c:v>7.6885302546799954</c:v>
                </c:pt>
                <c:pt idx="234">
                  <c:v>7.4030569727027187</c:v>
                </c:pt>
                <c:pt idx="235">
                  <c:v>7.3879956909693503</c:v>
                </c:pt>
                <c:pt idx="236">
                  <c:v>7.5903981788247945</c:v>
                </c:pt>
                <c:pt idx="237">
                  <c:v>7.9049574178337174</c:v>
                </c:pt>
                <c:pt idx="238">
                  <c:v>7.588853431980346</c:v>
                </c:pt>
                <c:pt idx="239">
                  <c:v>7.6228785137909529</c:v>
                </c:pt>
                <c:pt idx="240">
                  <c:v>6.944592369763634</c:v>
                </c:pt>
                <c:pt idx="241">
                  <c:v>6.9770523791134167</c:v>
                </c:pt>
                <c:pt idx="242">
                  <c:v>6.8235126730218294</c:v>
                </c:pt>
                <c:pt idx="243">
                  <c:v>7.3047013150674021</c:v>
                </c:pt>
                <c:pt idx="244">
                  <c:v>7.2919774792170795</c:v>
                </c:pt>
                <c:pt idx="245">
                  <c:v>6.7981869550194318</c:v>
                </c:pt>
                <c:pt idx="246">
                  <c:v>6.5470639647147504</c:v>
                </c:pt>
                <c:pt idx="247">
                  <c:v>6.8654850708347936</c:v>
                </c:pt>
                <c:pt idx="248">
                  <c:v>5.982357364987112</c:v>
                </c:pt>
                <c:pt idx="249">
                  <c:v>5.3512673021809549</c:v>
                </c:pt>
                <c:pt idx="250">
                  <c:v>5.2774040122766879</c:v>
                </c:pt>
                <c:pt idx="251">
                  <c:v>5.4633427508689367</c:v>
                </c:pt>
                <c:pt idx="252">
                  <c:v>5.1163235025102294</c:v>
                </c:pt>
                <c:pt idx="253">
                  <c:v>4.7591617715807386</c:v>
                </c:pt>
                <c:pt idx="254">
                  <c:v>4.9014207605845801</c:v>
                </c:pt>
                <c:pt idx="255">
                  <c:v>5.3173641740685964</c:v>
                </c:pt>
                <c:pt idx="256">
                  <c:v>5.5661090672574831</c:v>
                </c:pt>
                <c:pt idx="257">
                  <c:v>5.3755970649810134</c:v>
                </c:pt>
                <c:pt idx="258">
                  <c:v>5.8365210675013923</c:v>
                </c:pt>
                <c:pt idx="259">
                  <c:v>6.2552897416614375</c:v>
                </c:pt>
                <c:pt idx="260">
                  <c:v>6.5528364397650591</c:v>
                </c:pt>
                <c:pt idx="261">
                  <c:v>6.4436269029858559</c:v>
                </c:pt>
                <c:pt idx="262">
                  <c:v>6.6657655643407621</c:v>
                </c:pt>
                <c:pt idx="263">
                  <c:v>6.9562186223297466</c:v>
                </c:pt>
                <c:pt idx="264">
                  <c:v>6.6716193418565659</c:v>
                </c:pt>
                <c:pt idx="265">
                  <c:v>6.9229862395577397</c:v>
                </c:pt>
                <c:pt idx="266">
                  <c:v>7.3726701762231217</c:v>
                </c:pt>
                <c:pt idx="267">
                  <c:v>7.2235411288847606</c:v>
                </c:pt>
                <c:pt idx="268">
                  <c:v>6.7820280900018552</c:v>
                </c:pt>
                <c:pt idx="269">
                  <c:v>6.4420821561414092</c:v>
                </c:pt>
                <c:pt idx="270">
                  <c:v>6.8978231264863368</c:v>
                </c:pt>
                <c:pt idx="271">
                  <c:v>6.8898554848676046</c:v>
                </c:pt>
                <c:pt idx="272">
                  <c:v>7.3284416349926103</c:v>
                </c:pt>
                <c:pt idx="273">
                  <c:v>7.5060875221041377</c:v>
                </c:pt>
                <c:pt idx="274">
                  <c:v>7.33484420415052</c:v>
                </c:pt>
                <c:pt idx="275">
                  <c:v>7.8344275290148486</c:v>
                </c:pt>
                <c:pt idx="276">
                  <c:v>7.7911136405211803</c:v>
                </c:pt>
                <c:pt idx="277">
                  <c:v>7.9964226915181511</c:v>
                </c:pt>
                <c:pt idx="278">
                  <c:v>7.9209740035366876</c:v>
                </c:pt>
                <c:pt idx="279">
                  <c:v>8.1562023618366535</c:v>
                </c:pt>
                <c:pt idx="280">
                  <c:v>8.078538181670389</c:v>
                </c:pt>
                <c:pt idx="281">
                  <c:v>8.0460578467042314</c:v>
                </c:pt>
                <c:pt idx="282">
                  <c:v>7.8749161568324864</c:v>
                </c:pt>
                <c:pt idx="283">
                  <c:v>7.3535844224476383</c:v>
                </c:pt>
                <c:pt idx="284">
                  <c:v>7.0053456371064717</c:v>
                </c:pt>
                <c:pt idx="285">
                  <c:v>7.5801134169393984</c:v>
                </c:pt>
                <c:pt idx="286">
                  <c:v>7.568710746153406</c:v>
                </c:pt>
                <c:pt idx="287">
                  <c:v>7.6635094209232193</c:v>
                </c:pt>
                <c:pt idx="288">
                  <c:v>7.8204231793329431</c:v>
                </c:pt>
                <c:pt idx="289">
                  <c:v>8.1264050082319059</c:v>
                </c:pt>
                <c:pt idx="290">
                  <c:v>8.0192890099392571</c:v>
                </c:pt>
                <c:pt idx="291">
                  <c:v>7.9968495294620121</c:v>
                </c:pt>
                <c:pt idx="292">
                  <c:v>7.4559442265086986</c:v>
                </c:pt>
                <c:pt idx="293">
                  <c:v>7.8318258501189364</c:v>
                </c:pt>
                <c:pt idx="294">
                  <c:v>7.927864387487582</c:v>
                </c:pt>
                <c:pt idx="295">
                  <c:v>8.0926035082014192</c:v>
                </c:pt>
                <c:pt idx="296">
                  <c:v>8.1510803065103286</c:v>
                </c:pt>
                <c:pt idx="297">
                  <c:v>8.2228297323116681</c:v>
                </c:pt>
                <c:pt idx="298">
                  <c:v>8.3791743734629129</c:v>
                </c:pt>
                <c:pt idx="299">
                  <c:v>8.4278135734466506</c:v>
                </c:pt>
                <c:pt idx="300">
                  <c:v>8.9773166121263017</c:v>
                </c:pt>
                <c:pt idx="301">
                  <c:v>9.1372182361430507</c:v>
                </c:pt>
                <c:pt idx="302">
                  <c:v>9.2578710949409935</c:v>
                </c:pt>
                <c:pt idx="303">
                  <c:v>9.3097217423118757</c:v>
                </c:pt>
                <c:pt idx="304">
                  <c:v>9.5739750807943658</c:v>
                </c:pt>
                <c:pt idx="305">
                  <c:v>9.0703876095042961</c:v>
                </c:pt>
                <c:pt idx="306">
                  <c:v>9.6692209191244132</c:v>
                </c:pt>
                <c:pt idx="307">
                  <c:v>9.4325494420618714</c:v>
                </c:pt>
                <c:pt idx="308">
                  <c:v>9.5159657716620654</c:v>
                </c:pt>
                <c:pt idx="309">
                  <c:v>9.9285554584443183</c:v>
                </c:pt>
                <c:pt idx="310">
                  <c:v>9.8459521534990948</c:v>
                </c:pt>
                <c:pt idx="311">
                  <c:v>10.000670745340392</c:v>
                </c:pt>
                <c:pt idx="312">
                  <c:v>9.6547694058822735</c:v>
                </c:pt>
                <c:pt idx="313">
                  <c:v>10.140795544624932</c:v>
                </c:pt>
                <c:pt idx="314">
                  <c:v>9.8744080164231374</c:v>
                </c:pt>
                <c:pt idx="315">
                  <c:v>10.17949551820163</c:v>
                </c:pt>
                <c:pt idx="316">
                  <c:v>10.318786967214821</c:v>
                </c:pt>
                <c:pt idx="317">
                  <c:v>10.19047135104376</c:v>
                </c:pt>
                <c:pt idx="318">
                  <c:v>10.178682493546658</c:v>
                </c:pt>
                <c:pt idx="319">
                  <c:v>10.387914388503871</c:v>
                </c:pt>
                <c:pt idx="320">
                  <c:v>10.099554869001443</c:v>
                </c:pt>
                <c:pt idx="321">
                  <c:v>9.9992073009614408</c:v>
                </c:pt>
                <c:pt idx="322">
                  <c:v>10.307790808756316</c:v>
                </c:pt>
                <c:pt idx="323">
                  <c:v>10.074330779080915</c:v>
                </c:pt>
                <c:pt idx="324">
                  <c:v>10.365637512957621</c:v>
                </c:pt>
                <c:pt idx="325">
                  <c:v>10.709973779954918</c:v>
                </c:pt>
                <c:pt idx="326">
                  <c:v>10.500823187463201</c:v>
                </c:pt>
                <c:pt idx="327">
                  <c:v>10.831805524502572</c:v>
                </c:pt>
                <c:pt idx="328">
                  <c:v>10.90991686822907</c:v>
                </c:pt>
                <c:pt idx="329">
                  <c:v>10.211223805361936</c:v>
                </c:pt>
                <c:pt idx="330">
                  <c:v>10.493119778857332</c:v>
                </c:pt>
                <c:pt idx="331">
                  <c:v>9.8675582837049891</c:v>
                </c:pt>
                <c:pt idx="332">
                  <c:v>9.5854590540458489</c:v>
                </c:pt>
                <c:pt idx="333">
                  <c:v>10.081404093579176</c:v>
                </c:pt>
                <c:pt idx="334">
                  <c:v>10.114168987174573</c:v>
                </c:pt>
                <c:pt idx="335">
                  <c:v>9.9411979918291387</c:v>
                </c:pt>
                <c:pt idx="336">
                  <c:v>9.6941807760320664</c:v>
                </c:pt>
                <c:pt idx="337">
                  <c:v>9.7739994715340099</c:v>
                </c:pt>
                <c:pt idx="338">
                  <c:v>9.9483729344092726</c:v>
                </c:pt>
                <c:pt idx="339">
                  <c:v>10.089961178072762</c:v>
                </c:pt>
                <c:pt idx="340">
                  <c:v>10.120835789345351</c:v>
                </c:pt>
                <c:pt idx="341">
                  <c:v>10.599016240167522</c:v>
                </c:pt>
                <c:pt idx="342">
                  <c:v>10.963393564909897</c:v>
                </c:pt>
                <c:pt idx="343">
                  <c:v>11.146446065976992</c:v>
                </c:pt>
                <c:pt idx="344">
                  <c:v>11.347263155755241</c:v>
                </c:pt>
                <c:pt idx="345">
                  <c:v>11.46439968292043</c:v>
                </c:pt>
                <c:pt idx="346">
                  <c:v>11.233968170084802</c:v>
                </c:pt>
                <c:pt idx="347">
                  <c:v>11.837456045854637</c:v>
                </c:pt>
                <c:pt idx="348">
                  <c:v>11.770076627573777</c:v>
                </c:pt>
                <c:pt idx="349">
                  <c:v>12.133945811906793</c:v>
                </c:pt>
                <c:pt idx="350">
                  <c:v>12.270025813532841</c:v>
                </c:pt>
                <c:pt idx="351">
                  <c:v>12.106973718978075</c:v>
                </c:pt>
                <c:pt idx="352">
                  <c:v>12.702128092034439</c:v>
                </c:pt>
                <c:pt idx="353">
                  <c:v>12.392365698489854</c:v>
                </c:pt>
                <c:pt idx="354">
                  <c:v>12.498892253907647</c:v>
                </c:pt>
                <c:pt idx="355">
                  <c:v>12.703205349702277</c:v>
                </c:pt>
                <c:pt idx="356">
                  <c:v>12.617980040244765</c:v>
                </c:pt>
                <c:pt idx="357">
                  <c:v>12.847151364865185</c:v>
                </c:pt>
                <c:pt idx="358">
                  <c:v>12.617512551068154</c:v>
                </c:pt>
                <c:pt idx="359">
                  <c:v>13.251996991808824</c:v>
                </c:pt>
                <c:pt idx="360">
                  <c:v>12.992337242626929</c:v>
                </c:pt>
                <c:pt idx="361">
                  <c:v>12.551149413606012</c:v>
                </c:pt>
                <c:pt idx="362">
                  <c:v>12.296510091668575</c:v>
                </c:pt>
                <c:pt idx="363">
                  <c:v>13.137502794772301</c:v>
                </c:pt>
                <c:pt idx="364">
                  <c:v>13.504888310738073</c:v>
                </c:pt>
              </c:numCache>
            </c:numRef>
          </c:val>
          <c:smooth val="0"/>
          <c:extLst>
            <c:ext xmlns:c16="http://schemas.microsoft.com/office/drawing/2014/chart" uri="{C3380CC4-5D6E-409C-BE32-E72D297353CC}">
              <c16:uniqueId val="{00000001-5762-4C2C-8503-AFA3ED378B5F}"/>
            </c:ext>
          </c:extLst>
        </c:ser>
        <c:ser>
          <c:idx val="2"/>
          <c:order val="2"/>
          <c:tx>
            <c:strRef>
              <c:f>Indexes!$J$218</c:f>
              <c:strCache>
                <c:ptCount val="1"/>
                <c:pt idx="0">
                  <c:v>DAX30</c:v>
                </c:pt>
              </c:strCache>
            </c:strRef>
          </c:tx>
          <c:spPr>
            <a:ln w="28575" cap="rnd">
              <a:solidFill>
                <a:schemeClr val="accent3"/>
              </a:solidFill>
              <a:round/>
            </a:ln>
            <a:effectLst/>
          </c:spPr>
          <c:marker>
            <c:symbol val="none"/>
          </c:marker>
          <c:cat>
            <c:numRef>
              <c:f>Indexes!$A$219:$A$583</c:f>
              <c:numCache>
                <c:formatCode>m/d/yyyy</c:formatCode>
                <c:ptCount val="365"/>
                <c:pt idx="0">
                  <c:v>32171</c:v>
                </c:pt>
                <c:pt idx="1">
                  <c:v>32202</c:v>
                </c:pt>
                <c:pt idx="2">
                  <c:v>32233</c:v>
                </c:pt>
                <c:pt idx="3">
                  <c:v>32262</c:v>
                </c:pt>
                <c:pt idx="4">
                  <c:v>32294</c:v>
                </c:pt>
                <c:pt idx="5">
                  <c:v>32324</c:v>
                </c:pt>
                <c:pt idx="6">
                  <c:v>32353</c:v>
                </c:pt>
                <c:pt idx="7">
                  <c:v>32386</c:v>
                </c:pt>
                <c:pt idx="8">
                  <c:v>32416</c:v>
                </c:pt>
                <c:pt idx="9">
                  <c:v>32447</c:v>
                </c:pt>
                <c:pt idx="10">
                  <c:v>32477</c:v>
                </c:pt>
                <c:pt idx="11">
                  <c:v>32507</c:v>
                </c:pt>
                <c:pt idx="12">
                  <c:v>32539</c:v>
                </c:pt>
                <c:pt idx="13">
                  <c:v>32567</c:v>
                </c:pt>
                <c:pt idx="14">
                  <c:v>32598</c:v>
                </c:pt>
                <c:pt idx="15">
                  <c:v>32626</c:v>
                </c:pt>
                <c:pt idx="16">
                  <c:v>32659</c:v>
                </c:pt>
                <c:pt idx="17">
                  <c:v>32689</c:v>
                </c:pt>
                <c:pt idx="18">
                  <c:v>32720</c:v>
                </c:pt>
                <c:pt idx="19">
                  <c:v>32751</c:v>
                </c:pt>
                <c:pt idx="20">
                  <c:v>32780</c:v>
                </c:pt>
                <c:pt idx="21">
                  <c:v>32812</c:v>
                </c:pt>
                <c:pt idx="22">
                  <c:v>32842</c:v>
                </c:pt>
                <c:pt idx="23">
                  <c:v>32871</c:v>
                </c:pt>
                <c:pt idx="24">
                  <c:v>32904</c:v>
                </c:pt>
                <c:pt idx="25">
                  <c:v>32932</c:v>
                </c:pt>
                <c:pt idx="26">
                  <c:v>32962</c:v>
                </c:pt>
                <c:pt idx="27">
                  <c:v>32993</c:v>
                </c:pt>
                <c:pt idx="28">
                  <c:v>33024</c:v>
                </c:pt>
                <c:pt idx="29">
                  <c:v>33053</c:v>
                </c:pt>
                <c:pt idx="30">
                  <c:v>33085</c:v>
                </c:pt>
                <c:pt idx="31">
                  <c:v>33116</c:v>
                </c:pt>
                <c:pt idx="32">
                  <c:v>33144</c:v>
                </c:pt>
                <c:pt idx="33">
                  <c:v>33177</c:v>
                </c:pt>
                <c:pt idx="34">
                  <c:v>33207</c:v>
                </c:pt>
                <c:pt idx="35">
                  <c:v>33238</c:v>
                </c:pt>
                <c:pt idx="36">
                  <c:v>33269</c:v>
                </c:pt>
                <c:pt idx="37">
                  <c:v>33297</c:v>
                </c:pt>
                <c:pt idx="38">
                  <c:v>33326</c:v>
                </c:pt>
                <c:pt idx="39">
                  <c:v>33358</c:v>
                </c:pt>
                <c:pt idx="40">
                  <c:v>33389</c:v>
                </c:pt>
                <c:pt idx="41">
                  <c:v>33417</c:v>
                </c:pt>
                <c:pt idx="42">
                  <c:v>33450</c:v>
                </c:pt>
                <c:pt idx="43">
                  <c:v>33480</c:v>
                </c:pt>
                <c:pt idx="44">
                  <c:v>33511</c:v>
                </c:pt>
                <c:pt idx="45">
                  <c:v>33542</c:v>
                </c:pt>
                <c:pt idx="46">
                  <c:v>33571</c:v>
                </c:pt>
                <c:pt idx="47">
                  <c:v>33603</c:v>
                </c:pt>
                <c:pt idx="48">
                  <c:v>33634</c:v>
                </c:pt>
                <c:pt idx="49">
                  <c:v>33662</c:v>
                </c:pt>
                <c:pt idx="50">
                  <c:v>33694</c:v>
                </c:pt>
                <c:pt idx="51">
                  <c:v>33724</c:v>
                </c:pt>
                <c:pt idx="52">
                  <c:v>33753</c:v>
                </c:pt>
                <c:pt idx="53">
                  <c:v>33785</c:v>
                </c:pt>
                <c:pt idx="54">
                  <c:v>33816</c:v>
                </c:pt>
                <c:pt idx="55">
                  <c:v>33847</c:v>
                </c:pt>
                <c:pt idx="56">
                  <c:v>33877</c:v>
                </c:pt>
                <c:pt idx="57">
                  <c:v>33907</c:v>
                </c:pt>
                <c:pt idx="58">
                  <c:v>33938</c:v>
                </c:pt>
                <c:pt idx="59">
                  <c:v>33969</c:v>
                </c:pt>
                <c:pt idx="60">
                  <c:v>33998</c:v>
                </c:pt>
                <c:pt idx="61">
                  <c:v>34026</c:v>
                </c:pt>
                <c:pt idx="62">
                  <c:v>34059</c:v>
                </c:pt>
                <c:pt idx="63">
                  <c:v>34089</c:v>
                </c:pt>
                <c:pt idx="64">
                  <c:v>34120</c:v>
                </c:pt>
                <c:pt idx="65">
                  <c:v>34150</c:v>
                </c:pt>
                <c:pt idx="66">
                  <c:v>34180</c:v>
                </c:pt>
                <c:pt idx="67">
                  <c:v>34212</c:v>
                </c:pt>
                <c:pt idx="68">
                  <c:v>34242</c:v>
                </c:pt>
                <c:pt idx="69">
                  <c:v>34271</c:v>
                </c:pt>
                <c:pt idx="70">
                  <c:v>34303</c:v>
                </c:pt>
                <c:pt idx="71">
                  <c:v>34334</c:v>
                </c:pt>
                <c:pt idx="72">
                  <c:v>34365</c:v>
                </c:pt>
                <c:pt idx="73">
                  <c:v>34393</c:v>
                </c:pt>
                <c:pt idx="74">
                  <c:v>34424</c:v>
                </c:pt>
                <c:pt idx="75">
                  <c:v>34453</c:v>
                </c:pt>
                <c:pt idx="76">
                  <c:v>34485</c:v>
                </c:pt>
                <c:pt idx="77">
                  <c:v>34515</c:v>
                </c:pt>
                <c:pt idx="78">
                  <c:v>34544</c:v>
                </c:pt>
                <c:pt idx="79">
                  <c:v>34577</c:v>
                </c:pt>
                <c:pt idx="80">
                  <c:v>34607</c:v>
                </c:pt>
                <c:pt idx="81">
                  <c:v>34638</c:v>
                </c:pt>
                <c:pt idx="82">
                  <c:v>34668</c:v>
                </c:pt>
                <c:pt idx="83">
                  <c:v>34698</c:v>
                </c:pt>
                <c:pt idx="84">
                  <c:v>34730</c:v>
                </c:pt>
                <c:pt idx="85">
                  <c:v>34758</c:v>
                </c:pt>
                <c:pt idx="86">
                  <c:v>34789</c:v>
                </c:pt>
                <c:pt idx="87">
                  <c:v>34817</c:v>
                </c:pt>
                <c:pt idx="88">
                  <c:v>34850</c:v>
                </c:pt>
                <c:pt idx="89">
                  <c:v>34880</c:v>
                </c:pt>
                <c:pt idx="90">
                  <c:v>34911</c:v>
                </c:pt>
                <c:pt idx="91">
                  <c:v>34942</c:v>
                </c:pt>
                <c:pt idx="92">
                  <c:v>34971</c:v>
                </c:pt>
                <c:pt idx="93">
                  <c:v>35003</c:v>
                </c:pt>
                <c:pt idx="94">
                  <c:v>35033</c:v>
                </c:pt>
                <c:pt idx="95">
                  <c:v>35062</c:v>
                </c:pt>
                <c:pt idx="96">
                  <c:v>35095</c:v>
                </c:pt>
                <c:pt idx="97">
                  <c:v>35124</c:v>
                </c:pt>
                <c:pt idx="98">
                  <c:v>35153</c:v>
                </c:pt>
                <c:pt idx="99">
                  <c:v>35185</c:v>
                </c:pt>
                <c:pt idx="100">
                  <c:v>35216</c:v>
                </c:pt>
                <c:pt idx="101">
                  <c:v>35244</c:v>
                </c:pt>
                <c:pt idx="102">
                  <c:v>35277</c:v>
                </c:pt>
                <c:pt idx="103">
                  <c:v>35307</c:v>
                </c:pt>
                <c:pt idx="104">
                  <c:v>35338</c:v>
                </c:pt>
                <c:pt idx="105">
                  <c:v>35369</c:v>
                </c:pt>
                <c:pt idx="106">
                  <c:v>35398</c:v>
                </c:pt>
                <c:pt idx="107">
                  <c:v>35430</c:v>
                </c:pt>
                <c:pt idx="108">
                  <c:v>35461</c:v>
                </c:pt>
                <c:pt idx="109">
                  <c:v>35489</c:v>
                </c:pt>
                <c:pt idx="110">
                  <c:v>35520</c:v>
                </c:pt>
                <c:pt idx="111">
                  <c:v>35550</c:v>
                </c:pt>
                <c:pt idx="112">
                  <c:v>35580</c:v>
                </c:pt>
                <c:pt idx="113">
                  <c:v>35611</c:v>
                </c:pt>
                <c:pt idx="114">
                  <c:v>35642</c:v>
                </c:pt>
                <c:pt idx="115">
                  <c:v>35671</c:v>
                </c:pt>
                <c:pt idx="116">
                  <c:v>35703</c:v>
                </c:pt>
                <c:pt idx="117">
                  <c:v>35734</c:v>
                </c:pt>
                <c:pt idx="118">
                  <c:v>35762</c:v>
                </c:pt>
                <c:pt idx="119">
                  <c:v>35795</c:v>
                </c:pt>
                <c:pt idx="120">
                  <c:v>35825</c:v>
                </c:pt>
                <c:pt idx="121">
                  <c:v>35853</c:v>
                </c:pt>
                <c:pt idx="122">
                  <c:v>35885</c:v>
                </c:pt>
                <c:pt idx="123">
                  <c:v>35915</c:v>
                </c:pt>
                <c:pt idx="124">
                  <c:v>35944</c:v>
                </c:pt>
                <c:pt idx="125">
                  <c:v>35976</c:v>
                </c:pt>
                <c:pt idx="126">
                  <c:v>36007</c:v>
                </c:pt>
                <c:pt idx="127">
                  <c:v>36038</c:v>
                </c:pt>
                <c:pt idx="128">
                  <c:v>36068</c:v>
                </c:pt>
                <c:pt idx="129">
                  <c:v>36098</c:v>
                </c:pt>
                <c:pt idx="130">
                  <c:v>36129</c:v>
                </c:pt>
                <c:pt idx="131">
                  <c:v>36160</c:v>
                </c:pt>
                <c:pt idx="132">
                  <c:v>36189</c:v>
                </c:pt>
                <c:pt idx="133">
                  <c:v>36217</c:v>
                </c:pt>
                <c:pt idx="134">
                  <c:v>36250</c:v>
                </c:pt>
                <c:pt idx="135">
                  <c:v>36280</c:v>
                </c:pt>
                <c:pt idx="136">
                  <c:v>36311</c:v>
                </c:pt>
                <c:pt idx="137">
                  <c:v>36341</c:v>
                </c:pt>
                <c:pt idx="138">
                  <c:v>36371</c:v>
                </c:pt>
                <c:pt idx="139">
                  <c:v>36403</c:v>
                </c:pt>
                <c:pt idx="140">
                  <c:v>36433</c:v>
                </c:pt>
                <c:pt idx="141">
                  <c:v>36462</c:v>
                </c:pt>
                <c:pt idx="142">
                  <c:v>36494</c:v>
                </c:pt>
                <c:pt idx="143">
                  <c:v>36525</c:v>
                </c:pt>
                <c:pt idx="144">
                  <c:v>36556</c:v>
                </c:pt>
                <c:pt idx="145">
                  <c:v>36585</c:v>
                </c:pt>
                <c:pt idx="146">
                  <c:v>36616</c:v>
                </c:pt>
                <c:pt idx="147">
                  <c:v>36644</c:v>
                </c:pt>
                <c:pt idx="148">
                  <c:v>36677</c:v>
                </c:pt>
                <c:pt idx="149">
                  <c:v>36707</c:v>
                </c:pt>
                <c:pt idx="150">
                  <c:v>36738</c:v>
                </c:pt>
                <c:pt idx="151">
                  <c:v>36769</c:v>
                </c:pt>
                <c:pt idx="152">
                  <c:v>36798</c:v>
                </c:pt>
                <c:pt idx="153">
                  <c:v>36830</c:v>
                </c:pt>
                <c:pt idx="154">
                  <c:v>36860</c:v>
                </c:pt>
                <c:pt idx="155">
                  <c:v>36889</c:v>
                </c:pt>
                <c:pt idx="156">
                  <c:v>36922</c:v>
                </c:pt>
                <c:pt idx="157">
                  <c:v>36950</c:v>
                </c:pt>
                <c:pt idx="158">
                  <c:v>36980</c:v>
                </c:pt>
                <c:pt idx="159">
                  <c:v>37011</c:v>
                </c:pt>
                <c:pt idx="160">
                  <c:v>37042</c:v>
                </c:pt>
                <c:pt idx="161">
                  <c:v>37071</c:v>
                </c:pt>
                <c:pt idx="162">
                  <c:v>37103</c:v>
                </c:pt>
                <c:pt idx="163">
                  <c:v>37134</c:v>
                </c:pt>
                <c:pt idx="164">
                  <c:v>37162</c:v>
                </c:pt>
                <c:pt idx="165">
                  <c:v>37195</c:v>
                </c:pt>
                <c:pt idx="166">
                  <c:v>37225</c:v>
                </c:pt>
                <c:pt idx="167">
                  <c:v>37256</c:v>
                </c:pt>
                <c:pt idx="168">
                  <c:v>37287</c:v>
                </c:pt>
                <c:pt idx="169">
                  <c:v>37315</c:v>
                </c:pt>
                <c:pt idx="170">
                  <c:v>37344</c:v>
                </c:pt>
                <c:pt idx="171">
                  <c:v>37376</c:v>
                </c:pt>
                <c:pt idx="172">
                  <c:v>37407</c:v>
                </c:pt>
                <c:pt idx="173">
                  <c:v>37435</c:v>
                </c:pt>
                <c:pt idx="174">
                  <c:v>37468</c:v>
                </c:pt>
                <c:pt idx="175">
                  <c:v>37498</c:v>
                </c:pt>
                <c:pt idx="176">
                  <c:v>37529</c:v>
                </c:pt>
                <c:pt idx="177">
                  <c:v>37560</c:v>
                </c:pt>
                <c:pt idx="178">
                  <c:v>37589</c:v>
                </c:pt>
                <c:pt idx="179">
                  <c:v>37621</c:v>
                </c:pt>
                <c:pt idx="180">
                  <c:v>37652</c:v>
                </c:pt>
                <c:pt idx="181">
                  <c:v>37680</c:v>
                </c:pt>
                <c:pt idx="182">
                  <c:v>37711</c:v>
                </c:pt>
                <c:pt idx="183">
                  <c:v>37741</c:v>
                </c:pt>
                <c:pt idx="184">
                  <c:v>37771</c:v>
                </c:pt>
                <c:pt idx="185">
                  <c:v>37802</c:v>
                </c:pt>
                <c:pt idx="186">
                  <c:v>37833</c:v>
                </c:pt>
                <c:pt idx="187">
                  <c:v>37862</c:v>
                </c:pt>
                <c:pt idx="188">
                  <c:v>37894</c:v>
                </c:pt>
                <c:pt idx="189">
                  <c:v>37925</c:v>
                </c:pt>
                <c:pt idx="190">
                  <c:v>37953</c:v>
                </c:pt>
                <c:pt idx="191">
                  <c:v>37986</c:v>
                </c:pt>
                <c:pt idx="192">
                  <c:v>38016</c:v>
                </c:pt>
                <c:pt idx="193">
                  <c:v>38044</c:v>
                </c:pt>
                <c:pt idx="194">
                  <c:v>38077</c:v>
                </c:pt>
                <c:pt idx="195">
                  <c:v>38107</c:v>
                </c:pt>
                <c:pt idx="196">
                  <c:v>38138</c:v>
                </c:pt>
                <c:pt idx="197">
                  <c:v>38168</c:v>
                </c:pt>
                <c:pt idx="198">
                  <c:v>38198</c:v>
                </c:pt>
                <c:pt idx="199">
                  <c:v>38230</c:v>
                </c:pt>
                <c:pt idx="200">
                  <c:v>38260</c:v>
                </c:pt>
                <c:pt idx="201">
                  <c:v>38289</c:v>
                </c:pt>
                <c:pt idx="202">
                  <c:v>38321</c:v>
                </c:pt>
                <c:pt idx="203">
                  <c:v>38352</c:v>
                </c:pt>
                <c:pt idx="204">
                  <c:v>38383</c:v>
                </c:pt>
                <c:pt idx="205">
                  <c:v>38411</c:v>
                </c:pt>
                <c:pt idx="206">
                  <c:v>38442</c:v>
                </c:pt>
                <c:pt idx="207">
                  <c:v>38471</c:v>
                </c:pt>
                <c:pt idx="208">
                  <c:v>38503</c:v>
                </c:pt>
                <c:pt idx="209">
                  <c:v>38533</c:v>
                </c:pt>
                <c:pt idx="210">
                  <c:v>38562</c:v>
                </c:pt>
                <c:pt idx="211">
                  <c:v>38595</c:v>
                </c:pt>
                <c:pt idx="212">
                  <c:v>38625</c:v>
                </c:pt>
                <c:pt idx="213">
                  <c:v>38656</c:v>
                </c:pt>
                <c:pt idx="214">
                  <c:v>38686</c:v>
                </c:pt>
                <c:pt idx="215">
                  <c:v>38716</c:v>
                </c:pt>
                <c:pt idx="216">
                  <c:v>38748</c:v>
                </c:pt>
                <c:pt idx="217">
                  <c:v>38776</c:v>
                </c:pt>
                <c:pt idx="218">
                  <c:v>38807</c:v>
                </c:pt>
                <c:pt idx="219">
                  <c:v>38835</c:v>
                </c:pt>
                <c:pt idx="220">
                  <c:v>38868</c:v>
                </c:pt>
                <c:pt idx="221">
                  <c:v>38898</c:v>
                </c:pt>
                <c:pt idx="222">
                  <c:v>38929</c:v>
                </c:pt>
                <c:pt idx="223">
                  <c:v>38960</c:v>
                </c:pt>
                <c:pt idx="224">
                  <c:v>38989</c:v>
                </c:pt>
                <c:pt idx="225">
                  <c:v>39021</c:v>
                </c:pt>
                <c:pt idx="226">
                  <c:v>39051</c:v>
                </c:pt>
                <c:pt idx="227">
                  <c:v>39080</c:v>
                </c:pt>
                <c:pt idx="228">
                  <c:v>39113</c:v>
                </c:pt>
                <c:pt idx="229">
                  <c:v>39141</c:v>
                </c:pt>
                <c:pt idx="230">
                  <c:v>39171</c:v>
                </c:pt>
                <c:pt idx="231">
                  <c:v>39202</c:v>
                </c:pt>
                <c:pt idx="232">
                  <c:v>39233</c:v>
                </c:pt>
                <c:pt idx="233">
                  <c:v>39262</c:v>
                </c:pt>
                <c:pt idx="234">
                  <c:v>39294</c:v>
                </c:pt>
                <c:pt idx="235">
                  <c:v>39325</c:v>
                </c:pt>
                <c:pt idx="236">
                  <c:v>39353</c:v>
                </c:pt>
                <c:pt idx="237">
                  <c:v>39386</c:v>
                </c:pt>
                <c:pt idx="238">
                  <c:v>39416</c:v>
                </c:pt>
                <c:pt idx="239">
                  <c:v>39447</c:v>
                </c:pt>
                <c:pt idx="240">
                  <c:v>39478</c:v>
                </c:pt>
                <c:pt idx="241">
                  <c:v>39507</c:v>
                </c:pt>
                <c:pt idx="242">
                  <c:v>39538</c:v>
                </c:pt>
                <c:pt idx="243">
                  <c:v>39568</c:v>
                </c:pt>
                <c:pt idx="244">
                  <c:v>39598</c:v>
                </c:pt>
                <c:pt idx="245">
                  <c:v>39629</c:v>
                </c:pt>
                <c:pt idx="246">
                  <c:v>39660</c:v>
                </c:pt>
                <c:pt idx="247">
                  <c:v>39689</c:v>
                </c:pt>
                <c:pt idx="248">
                  <c:v>39721</c:v>
                </c:pt>
                <c:pt idx="249">
                  <c:v>39752</c:v>
                </c:pt>
                <c:pt idx="250">
                  <c:v>39780</c:v>
                </c:pt>
                <c:pt idx="251">
                  <c:v>39813</c:v>
                </c:pt>
                <c:pt idx="252">
                  <c:v>39843</c:v>
                </c:pt>
                <c:pt idx="253">
                  <c:v>39871</c:v>
                </c:pt>
                <c:pt idx="254">
                  <c:v>39903</c:v>
                </c:pt>
                <c:pt idx="255">
                  <c:v>39933</c:v>
                </c:pt>
                <c:pt idx="256">
                  <c:v>39962</c:v>
                </c:pt>
                <c:pt idx="257">
                  <c:v>39994</c:v>
                </c:pt>
                <c:pt idx="258">
                  <c:v>40025</c:v>
                </c:pt>
                <c:pt idx="259">
                  <c:v>40056</c:v>
                </c:pt>
                <c:pt idx="260">
                  <c:v>40086</c:v>
                </c:pt>
                <c:pt idx="261">
                  <c:v>40116</c:v>
                </c:pt>
                <c:pt idx="262">
                  <c:v>40147</c:v>
                </c:pt>
                <c:pt idx="263">
                  <c:v>40178</c:v>
                </c:pt>
                <c:pt idx="264">
                  <c:v>40207</c:v>
                </c:pt>
                <c:pt idx="265">
                  <c:v>40235</c:v>
                </c:pt>
                <c:pt idx="266">
                  <c:v>40268</c:v>
                </c:pt>
                <c:pt idx="267">
                  <c:v>40298</c:v>
                </c:pt>
                <c:pt idx="268">
                  <c:v>40329</c:v>
                </c:pt>
                <c:pt idx="269">
                  <c:v>40359</c:v>
                </c:pt>
                <c:pt idx="270">
                  <c:v>40389</c:v>
                </c:pt>
                <c:pt idx="271">
                  <c:v>40421</c:v>
                </c:pt>
                <c:pt idx="272">
                  <c:v>40451</c:v>
                </c:pt>
                <c:pt idx="273">
                  <c:v>40480</c:v>
                </c:pt>
                <c:pt idx="274">
                  <c:v>40512</c:v>
                </c:pt>
                <c:pt idx="275">
                  <c:v>40543</c:v>
                </c:pt>
                <c:pt idx="276">
                  <c:v>40574</c:v>
                </c:pt>
                <c:pt idx="277">
                  <c:v>40602</c:v>
                </c:pt>
                <c:pt idx="278">
                  <c:v>40633</c:v>
                </c:pt>
                <c:pt idx="279">
                  <c:v>40662</c:v>
                </c:pt>
                <c:pt idx="280">
                  <c:v>40694</c:v>
                </c:pt>
                <c:pt idx="281">
                  <c:v>40724</c:v>
                </c:pt>
                <c:pt idx="282">
                  <c:v>40753</c:v>
                </c:pt>
                <c:pt idx="283">
                  <c:v>40786</c:v>
                </c:pt>
                <c:pt idx="284">
                  <c:v>40816</c:v>
                </c:pt>
                <c:pt idx="285">
                  <c:v>40847</c:v>
                </c:pt>
                <c:pt idx="286">
                  <c:v>40877</c:v>
                </c:pt>
                <c:pt idx="287">
                  <c:v>40907</c:v>
                </c:pt>
                <c:pt idx="288">
                  <c:v>40939</c:v>
                </c:pt>
                <c:pt idx="289">
                  <c:v>40968</c:v>
                </c:pt>
                <c:pt idx="290">
                  <c:v>40998</c:v>
                </c:pt>
                <c:pt idx="291">
                  <c:v>41029</c:v>
                </c:pt>
                <c:pt idx="292">
                  <c:v>41060</c:v>
                </c:pt>
                <c:pt idx="293">
                  <c:v>41089</c:v>
                </c:pt>
                <c:pt idx="294">
                  <c:v>41121</c:v>
                </c:pt>
                <c:pt idx="295">
                  <c:v>41152</c:v>
                </c:pt>
                <c:pt idx="296">
                  <c:v>41180</c:v>
                </c:pt>
                <c:pt idx="297">
                  <c:v>41213</c:v>
                </c:pt>
                <c:pt idx="298">
                  <c:v>41243</c:v>
                </c:pt>
                <c:pt idx="299">
                  <c:v>41274</c:v>
                </c:pt>
                <c:pt idx="300">
                  <c:v>41305</c:v>
                </c:pt>
                <c:pt idx="301">
                  <c:v>41333</c:v>
                </c:pt>
                <c:pt idx="302">
                  <c:v>41362</c:v>
                </c:pt>
                <c:pt idx="303">
                  <c:v>41394</c:v>
                </c:pt>
                <c:pt idx="304">
                  <c:v>41425</c:v>
                </c:pt>
                <c:pt idx="305">
                  <c:v>41453</c:v>
                </c:pt>
                <c:pt idx="306">
                  <c:v>41486</c:v>
                </c:pt>
                <c:pt idx="307">
                  <c:v>41516</c:v>
                </c:pt>
                <c:pt idx="308">
                  <c:v>41547</c:v>
                </c:pt>
                <c:pt idx="309">
                  <c:v>41578</c:v>
                </c:pt>
                <c:pt idx="310">
                  <c:v>41607</c:v>
                </c:pt>
                <c:pt idx="311">
                  <c:v>41639</c:v>
                </c:pt>
                <c:pt idx="312">
                  <c:v>41670</c:v>
                </c:pt>
                <c:pt idx="313">
                  <c:v>41698</c:v>
                </c:pt>
                <c:pt idx="314">
                  <c:v>41729</c:v>
                </c:pt>
                <c:pt idx="315">
                  <c:v>41759</c:v>
                </c:pt>
                <c:pt idx="316">
                  <c:v>41789</c:v>
                </c:pt>
                <c:pt idx="317">
                  <c:v>41820</c:v>
                </c:pt>
                <c:pt idx="318">
                  <c:v>41851</c:v>
                </c:pt>
                <c:pt idx="319">
                  <c:v>41880</c:v>
                </c:pt>
                <c:pt idx="320">
                  <c:v>41912</c:v>
                </c:pt>
                <c:pt idx="321">
                  <c:v>41943</c:v>
                </c:pt>
                <c:pt idx="322">
                  <c:v>41971</c:v>
                </c:pt>
                <c:pt idx="323">
                  <c:v>42004</c:v>
                </c:pt>
                <c:pt idx="324">
                  <c:v>42034</c:v>
                </c:pt>
                <c:pt idx="325">
                  <c:v>42062</c:v>
                </c:pt>
                <c:pt idx="326">
                  <c:v>42094</c:v>
                </c:pt>
                <c:pt idx="327">
                  <c:v>42124</c:v>
                </c:pt>
                <c:pt idx="328">
                  <c:v>42153</c:v>
                </c:pt>
                <c:pt idx="329">
                  <c:v>42185</c:v>
                </c:pt>
                <c:pt idx="330">
                  <c:v>42216</c:v>
                </c:pt>
                <c:pt idx="331">
                  <c:v>42247</c:v>
                </c:pt>
                <c:pt idx="332">
                  <c:v>42277</c:v>
                </c:pt>
                <c:pt idx="333">
                  <c:v>42307</c:v>
                </c:pt>
                <c:pt idx="334">
                  <c:v>42338</c:v>
                </c:pt>
                <c:pt idx="335">
                  <c:v>42369</c:v>
                </c:pt>
                <c:pt idx="336">
                  <c:v>42398</c:v>
                </c:pt>
                <c:pt idx="337">
                  <c:v>42429</c:v>
                </c:pt>
                <c:pt idx="338">
                  <c:v>42460</c:v>
                </c:pt>
                <c:pt idx="339">
                  <c:v>42489</c:v>
                </c:pt>
                <c:pt idx="340">
                  <c:v>42521</c:v>
                </c:pt>
                <c:pt idx="341">
                  <c:v>42551</c:v>
                </c:pt>
                <c:pt idx="342">
                  <c:v>42580</c:v>
                </c:pt>
                <c:pt idx="343">
                  <c:v>42613</c:v>
                </c:pt>
                <c:pt idx="344">
                  <c:v>42643</c:v>
                </c:pt>
                <c:pt idx="345">
                  <c:v>42674</c:v>
                </c:pt>
                <c:pt idx="346">
                  <c:v>42704</c:v>
                </c:pt>
                <c:pt idx="347">
                  <c:v>42734</c:v>
                </c:pt>
                <c:pt idx="348">
                  <c:v>42766</c:v>
                </c:pt>
                <c:pt idx="349">
                  <c:v>42794</c:v>
                </c:pt>
                <c:pt idx="350">
                  <c:v>42825</c:v>
                </c:pt>
                <c:pt idx="351">
                  <c:v>42853</c:v>
                </c:pt>
                <c:pt idx="352">
                  <c:v>42886</c:v>
                </c:pt>
                <c:pt idx="353">
                  <c:v>42916</c:v>
                </c:pt>
                <c:pt idx="354">
                  <c:v>42947</c:v>
                </c:pt>
                <c:pt idx="355">
                  <c:v>42978</c:v>
                </c:pt>
                <c:pt idx="356">
                  <c:v>43007</c:v>
                </c:pt>
                <c:pt idx="357">
                  <c:v>43039</c:v>
                </c:pt>
                <c:pt idx="358">
                  <c:v>43069</c:v>
                </c:pt>
                <c:pt idx="359">
                  <c:v>43098</c:v>
                </c:pt>
                <c:pt idx="360">
                  <c:v>43131</c:v>
                </c:pt>
                <c:pt idx="361">
                  <c:v>43159</c:v>
                </c:pt>
                <c:pt idx="362">
                  <c:v>43189</c:v>
                </c:pt>
                <c:pt idx="363">
                  <c:v>43220</c:v>
                </c:pt>
                <c:pt idx="364">
                  <c:v>43251</c:v>
                </c:pt>
              </c:numCache>
            </c:numRef>
          </c:cat>
          <c:val>
            <c:numRef>
              <c:f>Indexes!$J$219:$J$583</c:f>
              <c:numCache>
                <c:formatCode>General</c:formatCode>
                <c:ptCount val="365"/>
                <c:pt idx="0">
                  <c:v>1</c:v>
                </c:pt>
                <c:pt idx="1">
                  <c:v>1.1538954861742039</c:v>
                </c:pt>
                <c:pt idx="2">
                  <c:v>1.1363874429492182</c:v>
                </c:pt>
                <c:pt idx="3">
                  <c:v>1.1270776104406939</c:v>
                </c:pt>
                <c:pt idx="4">
                  <c:v>1.1579678698547407</c:v>
                </c:pt>
                <c:pt idx="5">
                  <c:v>1.2190322477206408</c:v>
                </c:pt>
                <c:pt idx="6">
                  <c:v>1.2631016385732761</c:v>
                </c:pt>
                <c:pt idx="7">
                  <c:v>1.2456149726904451</c:v>
                </c:pt>
                <c:pt idx="8">
                  <c:v>1.3389591372104706</c:v>
                </c:pt>
                <c:pt idx="9">
                  <c:v>1.3903716450933652</c:v>
                </c:pt>
                <c:pt idx="10">
                  <c:v>1.3638637408211034</c:v>
                </c:pt>
                <c:pt idx="11">
                  <c:v>1.4193165663713028</c:v>
                </c:pt>
                <c:pt idx="12">
                  <c:v>1.4031339183599301</c:v>
                </c:pt>
                <c:pt idx="13">
                  <c:v>1.3774062870763275</c:v>
                </c:pt>
                <c:pt idx="14">
                  <c:v>1.4137477687399125</c:v>
                </c:pt>
                <c:pt idx="15">
                  <c:v>1.4653099180178928</c:v>
                </c:pt>
                <c:pt idx="16">
                  <c:v>1.5042059920690061</c:v>
                </c:pt>
                <c:pt idx="17">
                  <c:v>1.5752108340370041</c:v>
                </c:pt>
                <c:pt idx="18">
                  <c:v>1.6611905041846147</c:v>
                </c:pt>
                <c:pt idx="19">
                  <c:v>1.7078893081223208</c:v>
                </c:pt>
                <c:pt idx="20">
                  <c:v>1.6827923084322922</c:v>
                </c:pt>
                <c:pt idx="21">
                  <c:v>1.5741847216135614</c:v>
                </c:pt>
                <c:pt idx="22">
                  <c:v>1.6860630417820148</c:v>
                </c:pt>
                <c:pt idx="23">
                  <c:v>1.9136676037068303</c:v>
                </c:pt>
                <c:pt idx="24">
                  <c:v>1.9483095866690887</c:v>
                </c:pt>
                <c:pt idx="25">
                  <c:v>1.9345639556633916</c:v>
                </c:pt>
                <c:pt idx="26">
                  <c:v>2.1041183449661696</c:v>
                </c:pt>
                <c:pt idx="27">
                  <c:v>1.9381232831322075</c:v>
                </c:pt>
                <c:pt idx="28">
                  <c:v>1.9718567290528761</c:v>
                </c:pt>
                <c:pt idx="29">
                  <c:v>2.0093632758639108</c:v>
                </c:pt>
                <c:pt idx="30">
                  <c:v>2.0512842438299632</c:v>
                </c:pt>
                <c:pt idx="31">
                  <c:v>1.7417296407537641</c:v>
                </c:pt>
                <c:pt idx="32">
                  <c:v>1.4268200134677249</c:v>
                </c:pt>
                <c:pt idx="33">
                  <c:v>1.5325630364376788</c:v>
                </c:pt>
                <c:pt idx="34">
                  <c:v>1.5404833417061248</c:v>
                </c:pt>
                <c:pt idx="35">
                  <c:v>1.4945220560727677</c:v>
                </c:pt>
                <c:pt idx="36">
                  <c:v>1.5178768023771594</c:v>
                </c:pt>
                <c:pt idx="37">
                  <c:v>1.6482892781940408</c:v>
                </c:pt>
                <c:pt idx="38">
                  <c:v>1.6276708316854951</c:v>
                </c:pt>
                <c:pt idx="39">
                  <c:v>1.7163761129578743</c:v>
                </c:pt>
                <c:pt idx="40">
                  <c:v>1.8214671269920992</c:v>
                </c:pt>
                <c:pt idx="41">
                  <c:v>1.7338948448539377</c:v>
                </c:pt>
                <c:pt idx="42">
                  <c:v>1.7340337975779454</c:v>
                </c:pt>
                <c:pt idx="43">
                  <c:v>1.7641651613454885</c:v>
                </c:pt>
                <c:pt idx="44">
                  <c:v>1.7177015081714877</c:v>
                </c:pt>
                <c:pt idx="45">
                  <c:v>1.6910118964909078</c:v>
                </c:pt>
                <c:pt idx="46">
                  <c:v>1.6744551449918217</c:v>
                </c:pt>
                <c:pt idx="47">
                  <c:v>1.6866509186912779</c:v>
                </c:pt>
                <c:pt idx="48">
                  <c:v>1.8037025556612534</c:v>
                </c:pt>
                <c:pt idx="49">
                  <c:v>1.8653120557521072</c:v>
                </c:pt>
                <c:pt idx="50">
                  <c:v>1.8361640497236964</c:v>
                </c:pt>
                <c:pt idx="51">
                  <c:v>1.8534476308560546</c:v>
                </c:pt>
                <c:pt idx="52">
                  <c:v>1.9274025460414497</c:v>
                </c:pt>
                <c:pt idx="53">
                  <c:v>1.8733285590602511</c:v>
                </c:pt>
                <c:pt idx="54">
                  <c:v>1.7266693032055316</c:v>
                </c:pt>
                <c:pt idx="55">
                  <c:v>1.647391429823529</c:v>
                </c:pt>
                <c:pt idx="56">
                  <c:v>1.5673439721239448</c:v>
                </c:pt>
                <c:pt idx="57">
                  <c:v>1.5950917622411995</c:v>
                </c:pt>
                <c:pt idx="58">
                  <c:v>1.6506942291864841</c:v>
                </c:pt>
                <c:pt idx="59">
                  <c:v>1.6514531248329885</c:v>
                </c:pt>
                <c:pt idx="60">
                  <c:v>1.6800987633207549</c:v>
                </c:pt>
                <c:pt idx="61">
                  <c:v>1.8003463129429103</c:v>
                </c:pt>
                <c:pt idx="62">
                  <c:v>1.800196671547825</c:v>
                </c:pt>
                <c:pt idx="63">
                  <c:v>1.7392498690637779</c:v>
                </c:pt>
                <c:pt idx="64">
                  <c:v>1.7442307897859044</c:v>
                </c:pt>
                <c:pt idx="65">
                  <c:v>1.8145408681338633</c:v>
                </c:pt>
                <c:pt idx="66">
                  <c:v>1.9274132347125263</c:v>
                </c:pt>
                <c:pt idx="67">
                  <c:v>2.0788289491967444</c:v>
                </c:pt>
                <c:pt idx="68">
                  <c:v>2.0476394069925266</c:v>
                </c:pt>
                <c:pt idx="69">
                  <c:v>2.2114860459399059</c:v>
                </c:pt>
                <c:pt idx="70">
                  <c:v>2.1994826683198454</c:v>
                </c:pt>
                <c:pt idx="71">
                  <c:v>2.4227796958004184</c:v>
                </c:pt>
                <c:pt idx="72">
                  <c:v>2.3274046837756632</c:v>
                </c:pt>
                <c:pt idx="73">
                  <c:v>2.2356103765618798</c:v>
                </c:pt>
                <c:pt idx="74">
                  <c:v>2.2800111162179184</c:v>
                </c:pt>
                <c:pt idx="75">
                  <c:v>2.4006541466699423</c:v>
                </c:pt>
                <c:pt idx="76">
                  <c:v>2.2742285451649775</c:v>
                </c:pt>
                <c:pt idx="77">
                  <c:v>2.1648193080154328</c:v>
                </c:pt>
                <c:pt idx="78">
                  <c:v>2.2944728881858101</c:v>
                </c:pt>
                <c:pt idx="79">
                  <c:v>2.3652425793901029</c:v>
                </c:pt>
                <c:pt idx="80">
                  <c:v>2.1502934040210766</c:v>
                </c:pt>
                <c:pt idx="81">
                  <c:v>2.2142971664332962</c:v>
                </c:pt>
                <c:pt idx="82">
                  <c:v>2.1893177421251204</c:v>
                </c:pt>
                <c:pt idx="83">
                  <c:v>2.2516540718492455</c:v>
                </c:pt>
                <c:pt idx="84">
                  <c:v>2.1604690188868805</c:v>
                </c:pt>
                <c:pt idx="85">
                  <c:v>2.2469510565751345</c:v>
                </c:pt>
                <c:pt idx="86">
                  <c:v>2.0549932126938644</c:v>
                </c:pt>
                <c:pt idx="87">
                  <c:v>2.1547719572025597</c:v>
                </c:pt>
                <c:pt idx="88">
                  <c:v>2.2362516968265322</c:v>
                </c:pt>
                <c:pt idx="89">
                  <c:v>2.2274442318586516</c:v>
                </c:pt>
                <c:pt idx="90">
                  <c:v>2.3715382066547654</c:v>
                </c:pt>
                <c:pt idx="91">
                  <c:v>2.3924559359534818</c:v>
                </c:pt>
                <c:pt idx="92">
                  <c:v>2.3376551193390118</c:v>
                </c:pt>
                <c:pt idx="93">
                  <c:v>2.3172076915677065</c:v>
                </c:pt>
                <c:pt idx="94">
                  <c:v>2.3972872152805231</c:v>
                </c:pt>
                <c:pt idx="95">
                  <c:v>2.4090981968211884</c:v>
                </c:pt>
                <c:pt idx="96">
                  <c:v>2.6402513975437421</c:v>
                </c:pt>
                <c:pt idx="97">
                  <c:v>2.6438962343811783</c:v>
                </c:pt>
                <c:pt idx="98">
                  <c:v>2.6570646771486888</c:v>
                </c:pt>
                <c:pt idx="99">
                  <c:v>2.6777793216969319</c:v>
                </c:pt>
                <c:pt idx="100">
                  <c:v>2.7179152815930383</c:v>
                </c:pt>
                <c:pt idx="101">
                  <c:v>2.7377855211261566</c:v>
                </c:pt>
                <c:pt idx="102">
                  <c:v>2.6436824609596274</c:v>
                </c:pt>
                <c:pt idx="103">
                  <c:v>2.7190162147140233</c:v>
                </c:pt>
                <c:pt idx="104">
                  <c:v>2.8344752396934476</c:v>
                </c:pt>
                <c:pt idx="105">
                  <c:v>2.8423848562908161</c:v>
                </c:pt>
                <c:pt idx="106">
                  <c:v>3.0414827324518732</c:v>
                </c:pt>
                <c:pt idx="107">
                  <c:v>3.0876257254935484</c:v>
                </c:pt>
                <c:pt idx="108">
                  <c:v>3.2441720020949787</c:v>
                </c:pt>
                <c:pt idx="109">
                  <c:v>3.4841219791143359</c:v>
                </c:pt>
                <c:pt idx="110">
                  <c:v>3.6651987558386856</c:v>
                </c:pt>
                <c:pt idx="111">
                  <c:v>3.6748399371506131</c:v>
                </c:pt>
                <c:pt idx="112">
                  <c:v>3.7921694795686047</c:v>
                </c:pt>
                <c:pt idx="113">
                  <c:v>4.0464850305161555</c:v>
                </c:pt>
                <c:pt idx="114">
                  <c:v>4.7446262706157745</c:v>
                </c:pt>
                <c:pt idx="115">
                  <c:v>4.1750269888944711</c:v>
                </c:pt>
                <c:pt idx="116">
                  <c:v>4.4548777750462287</c:v>
                </c:pt>
                <c:pt idx="117">
                  <c:v>3.9833363617901387</c:v>
                </c:pt>
                <c:pt idx="118">
                  <c:v>4.221105849909681</c:v>
                </c:pt>
                <c:pt idx="119">
                  <c:v>4.5423538591446926</c:v>
                </c:pt>
                <c:pt idx="120">
                  <c:v>4.7461761279220163</c:v>
                </c:pt>
                <c:pt idx="121">
                  <c:v>5.034182370105925</c:v>
                </c:pt>
                <c:pt idx="122">
                  <c:v>5.4537340872409343</c:v>
                </c:pt>
                <c:pt idx="123">
                  <c:v>5.4591746208193932</c:v>
                </c:pt>
                <c:pt idx="124">
                  <c:v>5.9526064324422547</c:v>
                </c:pt>
                <c:pt idx="125">
                  <c:v>6.3035796359438629</c:v>
                </c:pt>
                <c:pt idx="126">
                  <c:v>6.2784398815695246</c:v>
                </c:pt>
                <c:pt idx="127">
                  <c:v>5.1667860234936995</c:v>
                </c:pt>
                <c:pt idx="128">
                  <c:v>4.7826565623096089</c:v>
                </c:pt>
                <c:pt idx="129">
                  <c:v>4.992806524364827</c:v>
                </c:pt>
                <c:pt idx="130">
                  <c:v>5.3685988221084493</c:v>
                </c:pt>
                <c:pt idx="131">
                  <c:v>5.3468901311499968</c:v>
                </c:pt>
                <c:pt idx="132">
                  <c:v>5.5153115213185568</c:v>
                </c:pt>
                <c:pt idx="133">
                  <c:v>5.2500721485297763</c:v>
                </c:pt>
                <c:pt idx="134">
                  <c:v>5.2205607276847292</c:v>
                </c:pt>
                <c:pt idx="135">
                  <c:v>5.764517887491051</c:v>
                </c:pt>
                <c:pt idx="136">
                  <c:v>5.4189745288968254</c:v>
                </c:pt>
                <c:pt idx="137">
                  <c:v>5.7489231163889434</c:v>
                </c:pt>
                <c:pt idx="138">
                  <c:v>5.4532210310292148</c:v>
                </c:pt>
                <c:pt idx="139">
                  <c:v>5.6337526855286111</c:v>
                </c:pt>
                <c:pt idx="140">
                  <c:v>5.5044838975170238</c:v>
                </c:pt>
                <c:pt idx="141">
                  <c:v>5.9059183171756278</c:v>
                </c:pt>
                <c:pt idx="142">
                  <c:v>6.3020832219930121</c:v>
                </c:pt>
                <c:pt idx="143">
                  <c:v>7.4373269771369355</c:v>
                </c:pt>
                <c:pt idx="144">
                  <c:v>7.3063480017529452</c:v>
                </c:pt>
                <c:pt idx="145">
                  <c:v>8.1710080485693251</c:v>
                </c:pt>
                <c:pt idx="146">
                  <c:v>8.1227380099832232</c:v>
                </c:pt>
                <c:pt idx="147">
                  <c:v>7.9253075665102592</c:v>
                </c:pt>
                <c:pt idx="148">
                  <c:v>7.5992924099746713</c:v>
                </c:pt>
                <c:pt idx="149">
                  <c:v>7.3732697713693289</c:v>
                </c:pt>
                <c:pt idx="150">
                  <c:v>7.6855499855702973</c:v>
                </c:pt>
                <c:pt idx="151">
                  <c:v>7.7134260397404812</c:v>
                </c:pt>
                <c:pt idx="152">
                  <c:v>7.2662868625543799</c:v>
                </c:pt>
                <c:pt idx="153">
                  <c:v>7.5648428230918068</c:v>
                </c:pt>
                <c:pt idx="154">
                  <c:v>6.8111739367444457</c:v>
                </c:pt>
                <c:pt idx="155">
                  <c:v>6.8766741131075184</c:v>
                </c:pt>
                <c:pt idx="156">
                  <c:v>7.2631016385732776</c:v>
                </c:pt>
                <c:pt idx="157">
                  <c:v>6.6357835330333383</c:v>
                </c:pt>
                <c:pt idx="158">
                  <c:v>6.2314417948416478</c:v>
                </c:pt>
                <c:pt idx="159">
                  <c:v>6.6959286851865727</c:v>
                </c:pt>
                <c:pt idx="160">
                  <c:v>6.5449512062165329</c:v>
                </c:pt>
                <c:pt idx="161">
                  <c:v>6.4756031082655507</c:v>
                </c:pt>
                <c:pt idx="162">
                  <c:v>6.2648332032878358</c:v>
                </c:pt>
                <c:pt idx="163">
                  <c:v>5.5454642624282533</c:v>
                </c:pt>
                <c:pt idx="164">
                  <c:v>4.6048398302639031</c:v>
                </c:pt>
                <c:pt idx="165">
                  <c:v>4.8731040969676238</c:v>
                </c:pt>
                <c:pt idx="166">
                  <c:v>5.333550669645243</c:v>
                </c:pt>
                <c:pt idx="167">
                  <c:v>5.515461162713641</c:v>
                </c:pt>
                <c:pt idx="168">
                  <c:v>5.4593563282277122</c:v>
                </c:pt>
                <c:pt idx="169">
                  <c:v>5.3861068653334341</c:v>
                </c:pt>
                <c:pt idx="170">
                  <c:v>5.7689857520014547</c:v>
                </c:pt>
                <c:pt idx="171">
                  <c:v>5.3883728636018686</c:v>
                </c:pt>
                <c:pt idx="172">
                  <c:v>5.1501223852838383</c:v>
                </c:pt>
                <c:pt idx="173">
                  <c:v>4.6843742317517671</c:v>
                </c:pt>
                <c:pt idx="174">
                  <c:v>3.9549579400793102</c:v>
                </c:pt>
                <c:pt idx="175">
                  <c:v>3.968639439058542</c:v>
                </c:pt>
                <c:pt idx="176">
                  <c:v>2.9597250873798862</c:v>
                </c:pt>
                <c:pt idx="177">
                  <c:v>3.3699776606774479</c:v>
                </c:pt>
                <c:pt idx="178">
                  <c:v>3.5489808352127583</c:v>
                </c:pt>
                <c:pt idx="179">
                  <c:v>3.0918370618980946</c:v>
                </c:pt>
                <c:pt idx="180">
                  <c:v>2.9370651046955332</c:v>
                </c:pt>
                <c:pt idx="181">
                  <c:v>2.7224579668009881</c:v>
                </c:pt>
                <c:pt idx="182">
                  <c:v>2.5907949164680359</c:v>
                </c:pt>
                <c:pt idx="183">
                  <c:v>3.1446497856921454</c:v>
                </c:pt>
                <c:pt idx="184">
                  <c:v>3.1880885449512064</c:v>
                </c:pt>
                <c:pt idx="185">
                  <c:v>3.4423720298855245</c:v>
                </c:pt>
                <c:pt idx="186">
                  <c:v>3.7280588304456108</c:v>
                </c:pt>
                <c:pt idx="187">
                  <c:v>3.7245529463321825</c:v>
                </c:pt>
                <c:pt idx="188">
                  <c:v>3.4810650191861652</c:v>
                </c:pt>
                <c:pt idx="189">
                  <c:v>3.9077674572720378</c:v>
                </c:pt>
                <c:pt idx="190">
                  <c:v>4.003922742285452</c:v>
                </c:pt>
                <c:pt idx="191">
                  <c:v>4.2382291009758761</c:v>
                </c:pt>
                <c:pt idx="192">
                  <c:v>4.338104043524269</c:v>
                </c:pt>
                <c:pt idx="193">
                  <c:v>4.2948790576867584</c:v>
                </c:pt>
                <c:pt idx="194">
                  <c:v>4.1222997744690408</c:v>
                </c:pt>
                <c:pt idx="195">
                  <c:v>4.2596598864863147</c:v>
                </c:pt>
                <c:pt idx="196">
                  <c:v>4.1914661650117049</c:v>
                </c:pt>
                <c:pt idx="197">
                  <c:v>4.331829793601762</c:v>
                </c:pt>
                <c:pt idx="198">
                  <c:v>4.1638893936316901</c:v>
                </c:pt>
                <c:pt idx="199">
                  <c:v>4.0458864649358146</c:v>
                </c:pt>
                <c:pt idx="200">
                  <c:v>4.1609927637696806</c:v>
                </c:pt>
                <c:pt idx="201">
                  <c:v>4.2329809634768116</c:v>
                </c:pt>
                <c:pt idx="202">
                  <c:v>4.4101456865867874</c:v>
                </c:pt>
                <c:pt idx="203">
                  <c:v>4.5491839199632311</c:v>
                </c:pt>
                <c:pt idx="204">
                  <c:v>4.5478692134206957</c:v>
                </c:pt>
                <c:pt idx="205">
                  <c:v>4.6500956636061437</c:v>
                </c:pt>
                <c:pt idx="206">
                  <c:v>4.6482572121808099</c:v>
                </c:pt>
                <c:pt idx="207">
                  <c:v>4.4730378272069435</c:v>
                </c:pt>
                <c:pt idx="208">
                  <c:v>4.7678206868540043</c:v>
                </c:pt>
                <c:pt idx="209">
                  <c:v>4.9021238389431039</c:v>
                </c:pt>
                <c:pt idx="210">
                  <c:v>5.2230191220325572</c:v>
                </c:pt>
                <c:pt idx="211">
                  <c:v>5.1622967816411371</c:v>
                </c:pt>
                <c:pt idx="212">
                  <c:v>5.3914939555565038</c:v>
                </c:pt>
                <c:pt idx="213">
                  <c:v>5.2685207948095796</c:v>
                </c:pt>
                <c:pt idx="214">
                  <c:v>5.5510544374017954</c:v>
                </c:pt>
                <c:pt idx="215">
                  <c:v>5.7807112241734968</c:v>
                </c:pt>
                <c:pt idx="216">
                  <c:v>6.0649122994538072</c:v>
                </c:pt>
                <c:pt idx="217">
                  <c:v>6.1951965112177598</c:v>
                </c:pt>
                <c:pt idx="218">
                  <c:v>6.3812221426510041</c:v>
                </c:pt>
                <c:pt idx="219">
                  <c:v>6.4237737422106314</c:v>
                </c:pt>
                <c:pt idx="220">
                  <c:v>6.0849108030398584</c:v>
                </c:pt>
                <c:pt idx="221">
                  <c:v>6.0747031221608232</c:v>
                </c:pt>
                <c:pt idx="222">
                  <c:v>6.0732708402364342</c:v>
                </c:pt>
                <c:pt idx="223">
                  <c:v>6.2631016385732758</c:v>
                </c:pt>
                <c:pt idx="224">
                  <c:v>6.4178308410915275</c:v>
                </c:pt>
                <c:pt idx="225">
                  <c:v>6.700642389131759</c:v>
                </c:pt>
                <c:pt idx="226">
                  <c:v>6.7436856675609516</c:v>
                </c:pt>
                <c:pt idx="227">
                  <c:v>7.0512308004745767</c:v>
                </c:pt>
                <c:pt idx="228">
                  <c:v>7.2566563699135278</c:v>
                </c:pt>
                <c:pt idx="229">
                  <c:v>7.1779129300854017</c:v>
                </c:pt>
                <c:pt idx="230">
                  <c:v>7.3933858503372267</c:v>
                </c:pt>
                <c:pt idx="231">
                  <c:v>7.9190974486142132</c:v>
                </c:pt>
                <c:pt idx="232">
                  <c:v>8.4259221650972123</c:v>
                </c:pt>
                <c:pt idx="233">
                  <c:v>8.5587609692486932</c:v>
                </c:pt>
                <c:pt idx="234">
                  <c:v>8.1064377865899946</c:v>
                </c:pt>
                <c:pt idx="235">
                  <c:v>8.1641886764218619</c:v>
                </c:pt>
                <c:pt idx="236">
                  <c:v>8.4029094562673023</c:v>
                </c:pt>
                <c:pt idx="237">
                  <c:v>8.5714804878309465</c:v>
                </c:pt>
                <c:pt idx="238">
                  <c:v>8.4125399489081509</c:v>
                </c:pt>
                <c:pt idx="239">
                  <c:v>8.6228929957138423</c:v>
                </c:pt>
                <c:pt idx="240">
                  <c:v>7.3236102055431447</c:v>
                </c:pt>
                <c:pt idx="241">
                  <c:v>7.2128541958378314</c:v>
                </c:pt>
                <c:pt idx="242">
                  <c:v>6.9850144831493095</c:v>
                </c:pt>
                <c:pt idx="243">
                  <c:v>7.4273651356926775</c:v>
                </c:pt>
                <c:pt idx="244">
                  <c:v>7.585525401626815</c:v>
                </c:pt>
                <c:pt idx="245">
                  <c:v>6.8603311350299805</c:v>
                </c:pt>
                <c:pt idx="246">
                  <c:v>6.9257885567087447</c:v>
                </c:pt>
                <c:pt idx="247">
                  <c:v>6.8645852261188365</c:v>
                </c:pt>
                <c:pt idx="248">
                  <c:v>6.2325854826469422</c:v>
                </c:pt>
                <c:pt idx="249">
                  <c:v>5.3314770674562029</c:v>
                </c:pt>
                <c:pt idx="250">
                  <c:v>4.9910108276238008</c:v>
                </c:pt>
                <c:pt idx="251">
                  <c:v>5.1414645617110422</c:v>
                </c:pt>
                <c:pt idx="252">
                  <c:v>4.6371196169180289</c:v>
                </c:pt>
                <c:pt idx="253">
                  <c:v>4.1084472567525676</c:v>
                </c:pt>
                <c:pt idx="254">
                  <c:v>4.3660656070630743</c:v>
                </c:pt>
                <c:pt idx="255">
                  <c:v>5.0979082270701284</c:v>
                </c:pt>
                <c:pt idx="256">
                  <c:v>5.2810799833256734</c:v>
                </c:pt>
                <c:pt idx="257">
                  <c:v>5.1397971290229494</c:v>
                </c:pt>
                <c:pt idx="258">
                  <c:v>5.6993490599313796</c:v>
                </c:pt>
                <c:pt idx="259">
                  <c:v>5.8409418856953517</c:v>
                </c:pt>
                <c:pt idx="260">
                  <c:v>6.0659918552326388</c:v>
                </c:pt>
                <c:pt idx="261">
                  <c:v>5.7878726337954403</c:v>
                </c:pt>
                <c:pt idx="262">
                  <c:v>6.0133929048601384</c:v>
                </c:pt>
                <c:pt idx="263">
                  <c:v>6.3677009737379358</c:v>
                </c:pt>
                <c:pt idx="264">
                  <c:v>5.9950511452911064</c:v>
                </c:pt>
                <c:pt idx="265">
                  <c:v>5.984009748068023</c:v>
                </c:pt>
                <c:pt idx="266">
                  <c:v>6.5773271909103546</c:v>
                </c:pt>
                <c:pt idx="267">
                  <c:v>6.558247913036972</c:v>
                </c:pt>
                <c:pt idx="268">
                  <c:v>6.3750761567814278</c:v>
                </c:pt>
                <c:pt idx="269">
                  <c:v>6.3763481086396538</c:v>
                </c:pt>
                <c:pt idx="270">
                  <c:v>6.5713629124490955</c:v>
                </c:pt>
                <c:pt idx="271">
                  <c:v>6.3332727641972282</c:v>
                </c:pt>
                <c:pt idx="272">
                  <c:v>6.6579945915324359</c:v>
                </c:pt>
                <c:pt idx="273">
                  <c:v>7.0559872591040769</c:v>
                </c:pt>
                <c:pt idx="274">
                  <c:v>7.1491069615314737</c:v>
                </c:pt>
                <c:pt idx="275">
                  <c:v>7.3903502677512112</c:v>
                </c:pt>
                <c:pt idx="276">
                  <c:v>7.5648855777761161</c:v>
                </c:pt>
                <c:pt idx="277">
                  <c:v>7.7731436450506131</c:v>
                </c:pt>
                <c:pt idx="278">
                  <c:v>7.5262246544887104</c:v>
                </c:pt>
                <c:pt idx="279">
                  <c:v>8.0319591265218016</c:v>
                </c:pt>
                <c:pt idx="280">
                  <c:v>7.7959853351432837</c:v>
                </c:pt>
                <c:pt idx="281">
                  <c:v>7.8842203148882524</c:v>
                </c:pt>
                <c:pt idx="282">
                  <c:v>7.651773784965318</c:v>
                </c:pt>
                <c:pt idx="283">
                  <c:v>6.1832358882820122</c:v>
                </c:pt>
                <c:pt idx="284">
                  <c:v>5.8809282041963744</c:v>
                </c:pt>
                <c:pt idx="285">
                  <c:v>6.5642763235246973</c:v>
                </c:pt>
                <c:pt idx="286">
                  <c:v>6.5081608003676914</c:v>
                </c:pt>
                <c:pt idx="287">
                  <c:v>6.304552305011919</c:v>
                </c:pt>
                <c:pt idx="288">
                  <c:v>6.9037164509336559</c:v>
                </c:pt>
                <c:pt idx="289">
                  <c:v>7.3282384001197132</c:v>
                </c:pt>
                <c:pt idx="290">
                  <c:v>7.4252380901482526</c:v>
                </c:pt>
                <c:pt idx="291">
                  <c:v>7.2268136002650794</c:v>
                </c:pt>
                <c:pt idx="292">
                  <c:v>6.6957897324625639</c:v>
                </c:pt>
                <c:pt idx="293">
                  <c:v>6.8581506461301682</c:v>
                </c:pt>
                <c:pt idx="294">
                  <c:v>7.2386459591479007</c:v>
                </c:pt>
                <c:pt idx="295">
                  <c:v>7.4508481460500038</c:v>
                </c:pt>
                <c:pt idx="296">
                  <c:v>7.7131053796081543</c:v>
                </c:pt>
                <c:pt idx="297">
                  <c:v>7.7606485885609855</c:v>
                </c:pt>
                <c:pt idx="298">
                  <c:v>7.9154953664610881</c:v>
                </c:pt>
                <c:pt idx="299">
                  <c:v>8.1366332823840022</c:v>
                </c:pt>
                <c:pt idx="300">
                  <c:v>8.3115640732387739</c:v>
                </c:pt>
                <c:pt idx="301">
                  <c:v>8.2748484880874749</c:v>
                </c:pt>
                <c:pt idx="302">
                  <c:v>8.3321504537340871</c:v>
                </c:pt>
                <c:pt idx="303">
                  <c:v>8.4587043192919822</c:v>
                </c:pt>
                <c:pt idx="304">
                  <c:v>8.9238004638883233</c:v>
                </c:pt>
                <c:pt idx="305">
                  <c:v>8.5073484613657975</c:v>
                </c:pt>
                <c:pt idx="306">
                  <c:v>8.8459121177463977</c:v>
                </c:pt>
                <c:pt idx="307">
                  <c:v>8.6611905041846118</c:v>
                </c:pt>
                <c:pt idx="308">
                  <c:v>9.1862714708680233</c:v>
                </c:pt>
                <c:pt idx="309">
                  <c:v>9.6560599420673991</c:v>
                </c:pt>
                <c:pt idx="310">
                  <c:v>10.053015808544519</c:v>
                </c:pt>
                <c:pt idx="311">
                  <c:v>10.209989631989052</c:v>
                </c:pt>
                <c:pt idx="312">
                  <c:v>9.9473903609564189</c:v>
                </c:pt>
                <c:pt idx="313">
                  <c:v>10.359545517705779</c:v>
                </c:pt>
                <c:pt idx="314">
                  <c:v>10.213997883643122</c:v>
                </c:pt>
                <c:pt idx="315">
                  <c:v>10.264576675181971</c:v>
                </c:pt>
                <c:pt idx="316">
                  <c:v>10.628034246502128</c:v>
                </c:pt>
                <c:pt idx="317">
                  <c:v>10.510245091227803</c:v>
                </c:pt>
                <c:pt idx="318">
                  <c:v>10.05534593883942</c:v>
                </c:pt>
                <c:pt idx="319">
                  <c:v>10.122353217824424</c:v>
                </c:pt>
                <c:pt idx="320">
                  <c:v>10.126767638979441</c:v>
                </c:pt>
                <c:pt idx="321">
                  <c:v>9.9691845612834928</c:v>
                </c:pt>
                <c:pt idx="322">
                  <c:v>10.668202272411468</c:v>
                </c:pt>
                <c:pt idx="323">
                  <c:v>10.480829868422456</c:v>
                </c:pt>
                <c:pt idx="324">
                  <c:v>11.43080688777964</c:v>
                </c:pt>
                <c:pt idx="325">
                  <c:v>12.186859347777288</c:v>
                </c:pt>
                <c:pt idx="326">
                  <c:v>12.790245518774649</c:v>
                </c:pt>
                <c:pt idx="327">
                  <c:v>12.243210021697999</c:v>
                </c:pt>
                <c:pt idx="328">
                  <c:v>12.199856771807559</c:v>
                </c:pt>
                <c:pt idx="329">
                  <c:v>11.698718428337802</c:v>
                </c:pt>
                <c:pt idx="330">
                  <c:v>12.087807432901865</c:v>
                </c:pt>
                <c:pt idx="331">
                  <c:v>10.965999337302391</c:v>
                </c:pt>
                <c:pt idx="332">
                  <c:v>10.325726562416493</c:v>
                </c:pt>
                <c:pt idx="333">
                  <c:v>11.597357760509633</c:v>
                </c:pt>
                <c:pt idx="334">
                  <c:v>12.166091259873657</c:v>
                </c:pt>
                <c:pt idx="335">
                  <c:v>11.482850027256108</c:v>
                </c:pt>
                <c:pt idx="336">
                  <c:v>10.472877497140777</c:v>
                </c:pt>
                <c:pt idx="337">
                  <c:v>10.149320734953019</c:v>
                </c:pt>
                <c:pt idx="338">
                  <c:v>10.651805850978544</c:v>
                </c:pt>
                <c:pt idx="339">
                  <c:v>10.730324828714041</c:v>
                </c:pt>
                <c:pt idx="340">
                  <c:v>10.969505221415815</c:v>
                </c:pt>
                <c:pt idx="341">
                  <c:v>10.346729801083825</c:v>
                </c:pt>
                <c:pt idx="342">
                  <c:v>11.049413726391391</c:v>
                </c:pt>
                <c:pt idx="343">
                  <c:v>11.322177923618749</c:v>
                </c:pt>
                <c:pt idx="344">
                  <c:v>11.234883546928604</c:v>
                </c:pt>
                <c:pt idx="345">
                  <c:v>11.39947839285141</c:v>
                </c:pt>
                <c:pt idx="346">
                  <c:v>11.373066686618845</c:v>
                </c:pt>
                <c:pt idx="347">
                  <c:v>12.271727396132832</c:v>
                </c:pt>
                <c:pt idx="348">
                  <c:v>12.329713436728404</c:v>
                </c:pt>
                <c:pt idx="349">
                  <c:v>12.649411588657175</c:v>
                </c:pt>
                <c:pt idx="350">
                  <c:v>13.160821745032433</c:v>
                </c:pt>
                <c:pt idx="351">
                  <c:v>13.294579774896579</c:v>
                </c:pt>
                <c:pt idx="352">
                  <c:v>13.483822696324157</c:v>
                </c:pt>
                <c:pt idx="353">
                  <c:v>13.173915367102403</c:v>
                </c:pt>
                <c:pt idx="354">
                  <c:v>12.952798828521644</c:v>
                </c:pt>
                <c:pt idx="355">
                  <c:v>12.886090832326811</c:v>
                </c:pt>
                <c:pt idx="356">
                  <c:v>13.712346483961644</c:v>
                </c:pt>
                <c:pt idx="357">
                  <c:v>14.140652222709145</c:v>
                </c:pt>
                <c:pt idx="358">
                  <c:v>13.92090383402631</c:v>
                </c:pt>
                <c:pt idx="359">
                  <c:v>13.807240505787911</c:v>
                </c:pt>
                <c:pt idx="360">
                  <c:v>14.097801340359348</c:v>
                </c:pt>
                <c:pt idx="361">
                  <c:v>13.292271021943838</c:v>
                </c:pt>
                <c:pt idx="362">
                  <c:v>12.929796808362811</c:v>
                </c:pt>
                <c:pt idx="363">
                  <c:v>13.480669538356294</c:v>
                </c:pt>
                <c:pt idx="364">
                  <c:v>13.47295231783832</c:v>
                </c:pt>
              </c:numCache>
            </c:numRef>
          </c:val>
          <c:smooth val="0"/>
          <c:extLst>
            <c:ext xmlns:c16="http://schemas.microsoft.com/office/drawing/2014/chart" uri="{C3380CC4-5D6E-409C-BE32-E72D297353CC}">
              <c16:uniqueId val="{00000002-5762-4C2C-8503-AFA3ED378B5F}"/>
            </c:ext>
          </c:extLst>
        </c:ser>
        <c:dLbls>
          <c:showLegendKey val="0"/>
          <c:showVal val="0"/>
          <c:showCatName val="0"/>
          <c:showSerName val="0"/>
          <c:showPercent val="0"/>
          <c:showBubbleSize val="0"/>
        </c:dLbls>
        <c:smooth val="0"/>
        <c:axId val="1390322751"/>
        <c:axId val="1390320671"/>
      </c:lineChart>
      <c:dateAx>
        <c:axId val="1390322751"/>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1390320671"/>
        <c:crosses val="autoZero"/>
        <c:auto val="1"/>
        <c:lblOffset val="100"/>
        <c:baseTimeUnit val="months"/>
      </c:dateAx>
      <c:valAx>
        <c:axId val="13903206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crossAx val="1390322751"/>
        <c:crosses val="autoZero"/>
        <c:crossBetween val="between"/>
      </c:valAx>
      <c:spPr>
        <a:noFill/>
        <a:ln>
          <a:noFill/>
        </a:ln>
        <a:effectLst/>
      </c:spPr>
    </c:plotArea>
    <c:legend>
      <c:legendPos val="r"/>
      <c:layout>
        <c:manualLayout>
          <c:xMode val="edge"/>
          <c:yMode val="edge"/>
          <c:x val="9.1184873442543821E-2"/>
          <c:y val="4.8144665525006465E-2"/>
          <c:w val="0.15953208435152502"/>
          <c:h val="0.2171014343722567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L"/>
        </a:p>
      </c:txPr>
    </c:legend>
    <c:plotVisOnly val="1"/>
    <c:dispBlanksAs val="gap"/>
    <c:showDLblsOverMax val="0"/>
  </c:chart>
  <c:spPr>
    <a:noFill/>
    <a:ln>
      <a:noFill/>
    </a:ln>
    <a:effectLst/>
  </c:spPr>
  <c:txPr>
    <a:bodyPr/>
    <a:lstStyle/>
    <a:p>
      <a:pPr>
        <a:defRPr/>
      </a:pPr>
      <a:endParaRPr lang="en-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672" cy="510499"/>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21088" y="0"/>
            <a:ext cx="3076672" cy="510499"/>
          </a:xfrm>
          <a:prstGeom prst="rect">
            <a:avLst/>
          </a:prstGeom>
        </p:spPr>
        <p:txBody>
          <a:bodyPr vert="horz" lIns="91440" tIns="45720" rIns="91440" bIns="45720" rtlCol="0"/>
          <a:lstStyle>
            <a:lvl1pPr algn="r">
              <a:defRPr sz="1200"/>
            </a:lvl1pPr>
          </a:lstStyle>
          <a:p>
            <a:fld id="{4804172E-BA99-43DF-B985-F5C5FBA8B19C}" type="datetimeFigureOut">
              <a:rPr lang="en-US" smtClean="0"/>
              <a:pPr/>
              <a:t>2/5/2025</a:t>
            </a:fld>
            <a:endParaRPr lang="en-US" dirty="0"/>
          </a:p>
        </p:txBody>
      </p:sp>
      <p:sp>
        <p:nvSpPr>
          <p:cNvPr id="4" name="Footer Placeholder 3"/>
          <p:cNvSpPr>
            <a:spLocks noGrp="1"/>
          </p:cNvSpPr>
          <p:nvPr>
            <p:ph type="ftr" sz="quarter" idx="2"/>
          </p:nvPr>
        </p:nvSpPr>
        <p:spPr>
          <a:xfrm>
            <a:off x="0" y="9711312"/>
            <a:ext cx="3076672" cy="510499"/>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1088" y="9711312"/>
            <a:ext cx="3076672" cy="510499"/>
          </a:xfrm>
          <a:prstGeom prst="rect">
            <a:avLst/>
          </a:prstGeom>
        </p:spPr>
        <p:txBody>
          <a:bodyPr vert="horz" lIns="91440" tIns="45720" rIns="91440" bIns="45720" rtlCol="0" anchor="b"/>
          <a:lstStyle>
            <a:lvl1pPr algn="r">
              <a:defRPr sz="1200"/>
            </a:lvl1pPr>
          </a:lstStyle>
          <a:p>
            <a:fld id="{96F39FAA-FE56-4FDB-AF5C-AF56F758BE79}" type="slidenum">
              <a:rPr lang="en-US" smtClean="0"/>
              <a:pPr/>
              <a:t>‹#›</a:t>
            </a:fld>
            <a:endParaRPr lang="en-US" dirty="0"/>
          </a:p>
        </p:txBody>
      </p:sp>
    </p:spTree>
    <p:extLst>
      <p:ext uri="{BB962C8B-B14F-4D97-AF65-F5344CB8AC3E}">
        <p14:creationId xmlns:p14="http://schemas.microsoft.com/office/powerpoint/2010/main" val="132158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1175"/>
          </a:xfrm>
          <a:prstGeom prst="rect">
            <a:avLst/>
          </a:prstGeom>
        </p:spPr>
        <p:txBody>
          <a:bodyPr vert="horz" lIns="96659" tIns="48330" rIns="96659" bIns="48330" rtlCol="0"/>
          <a:lstStyle>
            <a:lvl1pPr algn="l">
              <a:defRPr sz="1400"/>
            </a:lvl1pPr>
          </a:lstStyle>
          <a:p>
            <a:endParaRPr lang="en-US" dirty="0"/>
          </a:p>
        </p:txBody>
      </p:sp>
      <p:sp>
        <p:nvSpPr>
          <p:cNvPr id="3" name="Date Placeholder 2"/>
          <p:cNvSpPr>
            <a:spLocks noGrp="1"/>
          </p:cNvSpPr>
          <p:nvPr>
            <p:ph type="dt" idx="1"/>
          </p:nvPr>
        </p:nvSpPr>
        <p:spPr>
          <a:xfrm>
            <a:off x="4021295" y="0"/>
            <a:ext cx="3076363" cy="511175"/>
          </a:xfrm>
          <a:prstGeom prst="rect">
            <a:avLst/>
          </a:prstGeom>
        </p:spPr>
        <p:txBody>
          <a:bodyPr vert="horz" lIns="96659" tIns="48330" rIns="96659" bIns="48330" rtlCol="0"/>
          <a:lstStyle>
            <a:lvl1pPr algn="r">
              <a:defRPr sz="1400"/>
            </a:lvl1pPr>
          </a:lstStyle>
          <a:p>
            <a:fld id="{00F579E3-68D4-4C1F-93D0-176F93F587D7}" type="datetimeFigureOut">
              <a:rPr lang="en-US" smtClean="0"/>
              <a:pPr/>
              <a:t>2/5/2025</a:t>
            </a:fld>
            <a:endParaRPr lang="en-US" dirty="0"/>
          </a:p>
        </p:txBody>
      </p:sp>
      <p:sp>
        <p:nvSpPr>
          <p:cNvPr id="4" name="Slide Image Placeholder 3"/>
          <p:cNvSpPr>
            <a:spLocks noGrp="1" noRot="1" noChangeAspect="1"/>
          </p:cNvSpPr>
          <p:nvPr>
            <p:ph type="sldImg" idx="2"/>
          </p:nvPr>
        </p:nvSpPr>
        <p:spPr>
          <a:xfrm>
            <a:off x="993775" y="766763"/>
            <a:ext cx="5111750" cy="3833812"/>
          </a:xfrm>
          <a:prstGeom prst="rect">
            <a:avLst/>
          </a:prstGeom>
          <a:noFill/>
          <a:ln w="12700">
            <a:solidFill>
              <a:prstClr val="black"/>
            </a:solidFill>
          </a:ln>
        </p:spPr>
        <p:txBody>
          <a:bodyPr vert="horz" lIns="96659" tIns="48330" rIns="96659" bIns="48330" rtlCol="0" anchor="ctr"/>
          <a:lstStyle/>
          <a:p>
            <a:endParaRPr lang="en-US" dirty="0"/>
          </a:p>
        </p:txBody>
      </p:sp>
      <p:sp>
        <p:nvSpPr>
          <p:cNvPr id="5" name="Notes Placeholder 4"/>
          <p:cNvSpPr>
            <a:spLocks noGrp="1"/>
          </p:cNvSpPr>
          <p:nvPr>
            <p:ph type="body" sz="quarter" idx="3"/>
          </p:nvPr>
        </p:nvSpPr>
        <p:spPr>
          <a:xfrm>
            <a:off x="709930" y="4856163"/>
            <a:ext cx="5679440" cy="4600575"/>
          </a:xfrm>
          <a:prstGeom prst="rect">
            <a:avLst/>
          </a:prstGeom>
        </p:spPr>
        <p:txBody>
          <a:bodyPr vert="horz" lIns="96659" tIns="48330" rIns="96659" bIns="4833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710551"/>
            <a:ext cx="3076363" cy="511175"/>
          </a:xfrm>
          <a:prstGeom prst="rect">
            <a:avLst/>
          </a:prstGeom>
        </p:spPr>
        <p:txBody>
          <a:bodyPr vert="horz" lIns="96659" tIns="48330" rIns="96659" bIns="48330" rtlCol="0" anchor="b"/>
          <a:lstStyle>
            <a:lvl1pPr algn="l">
              <a:defRPr sz="1400"/>
            </a:lvl1pPr>
          </a:lstStyle>
          <a:p>
            <a:endParaRPr lang="en-US" dirty="0"/>
          </a:p>
        </p:txBody>
      </p:sp>
      <p:sp>
        <p:nvSpPr>
          <p:cNvPr id="7" name="Slide Number Placeholder 6"/>
          <p:cNvSpPr>
            <a:spLocks noGrp="1"/>
          </p:cNvSpPr>
          <p:nvPr>
            <p:ph type="sldNum" sz="quarter" idx="5"/>
          </p:nvPr>
        </p:nvSpPr>
        <p:spPr>
          <a:xfrm>
            <a:off x="4021295" y="9710551"/>
            <a:ext cx="3076363" cy="511175"/>
          </a:xfrm>
          <a:prstGeom prst="rect">
            <a:avLst/>
          </a:prstGeom>
        </p:spPr>
        <p:txBody>
          <a:bodyPr vert="horz" lIns="96659" tIns="48330" rIns="96659" bIns="48330" rtlCol="0" anchor="b"/>
          <a:lstStyle>
            <a:lvl1pPr algn="r">
              <a:defRPr sz="1400"/>
            </a:lvl1pPr>
          </a:lstStyle>
          <a:p>
            <a:fld id="{3FCF04A4-E17C-4950-83D6-AC24C8F054EF}" type="slidenum">
              <a:rPr lang="en-US" smtClean="0"/>
              <a:pPr/>
              <a:t>‹#›</a:t>
            </a:fld>
            <a:endParaRPr lang="en-US" dirty="0"/>
          </a:p>
        </p:txBody>
      </p:sp>
    </p:spTree>
    <p:extLst>
      <p:ext uri="{BB962C8B-B14F-4D97-AF65-F5344CB8AC3E}">
        <p14:creationId xmlns:p14="http://schemas.microsoft.com/office/powerpoint/2010/main" val="2631508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CF04A4-E17C-4950-83D6-AC24C8F054EF}" type="slidenum">
              <a:rPr lang="en-US" smtClean="0"/>
              <a:pPr/>
              <a:t>1</a:t>
            </a:fld>
            <a:endParaRPr lang="en-US" dirty="0"/>
          </a:p>
        </p:txBody>
      </p:sp>
    </p:spTree>
    <p:extLst>
      <p:ext uri="{BB962C8B-B14F-4D97-AF65-F5344CB8AC3E}">
        <p14:creationId xmlns:p14="http://schemas.microsoft.com/office/powerpoint/2010/main" val="4003462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CF04A4-E17C-4950-83D6-AC24C8F054EF}" type="slidenum">
              <a:rPr lang="en-US" smtClean="0"/>
              <a:pPr/>
              <a:t>2</a:t>
            </a:fld>
            <a:endParaRPr lang="en-US" dirty="0"/>
          </a:p>
        </p:txBody>
      </p:sp>
    </p:spTree>
    <p:extLst>
      <p:ext uri="{BB962C8B-B14F-4D97-AF65-F5344CB8AC3E}">
        <p14:creationId xmlns:p14="http://schemas.microsoft.com/office/powerpoint/2010/main" val="400017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small investor cannot advertise</a:t>
            </a:r>
            <a:r>
              <a:rPr lang="en-US" baseline="0" dirty="0"/>
              <a:t> he has money available; cannot </a:t>
            </a:r>
            <a:r>
              <a:rPr lang="en-US" baseline="0" dirty="0" err="1"/>
              <a:t>analuze</a:t>
            </a:r>
            <a:r>
              <a:rPr lang="en-US" baseline="0" dirty="0"/>
              <a:t> and </a:t>
            </a:r>
            <a:r>
              <a:rPr lang="en-US" baseline="0" dirty="0" err="1"/>
              <a:t>moitor</a:t>
            </a:r>
            <a:r>
              <a:rPr lang="en-US" baseline="0" dirty="0"/>
              <a:t> all </a:t>
            </a:r>
            <a:r>
              <a:rPr lang="en-US" baseline="0" dirty="0" err="1"/>
              <a:t>availale</a:t>
            </a:r>
            <a:r>
              <a:rPr lang="en-US" baseline="0" dirty="0"/>
              <a:t> investments; wouldn’t be diversified.</a:t>
            </a:r>
            <a:endParaRPr lang="en-US" dirty="0"/>
          </a:p>
          <a:p>
            <a:endParaRPr lang="en-US" baseline="0" dirty="0"/>
          </a:p>
          <a:p>
            <a:r>
              <a:rPr lang="en-US" baseline="0" dirty="0"/>
              <a:t>Operating liabilities: buy on credit</a:t>
            </a:r>
            <a:endParaRPr lang="en-US" dirty="0"/>
          </a:p>
        </p:txBody>
      </p:sp>
      <p:sp>
        <p:nvSpPr>
          <p:cNvPr id="4" name="Slide Number Placeholder 3"/>
          <p:cNvSpPr>
            <a:spLocks noGrp="1"/>
          </p:cNvSpPr>
          <p:nvPr>
            <p:ph type="sldNum" sz="quarter" idx="10"/>
          </p:nvPr>
        </p:nvSpPr>
        <p:spPr/>
        <p:txBody>
          <a:bodyPr/>
          <a:lstStyle/>
          <a:p>
            <a:fld id="{3FCF04A4-E17C-4950-83D6-AC24C8F054EF}" type="slidenum">
              <a:rPr lang="en-US" smtClean="0"/>
              <a:pPr/>
              <a:t>4</a:t>
            </a:fld>
            <a:endParaRPr lang="en-US" dirty="0"/>
          </a:p>
        </p:txBody>
      </p:sp>
    </p:spTree>
    <p:extLst>
      <p:ext uri="{BB962C8B-B14F-4D97-AF65-F5344CB8AC3E}">
        <p14:creationId xmlns:p14="http://schemas.microsoft.com/office/powerpoint/2010/main" val="155276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charset="0"/>
              <a:buChar char="•"/>
            </a:pPr>
            <a:r>
              <a:rPr lang="en-US" dirty="0"/>
              <a:t>Problems:</a:t>
            </a:r>
            <a:r>
              <a:rPr lang="en-US" baseline="0" dirty="0"/>
              <a:t> </a:t>
            </a:r>
            <a:r>
              <a:rPr lang="en-US" sz="2800" dirty="0"/>
              <a:t>Mechanisms to mitigate agency problems:</a:t>
            </a:r>
          </a:p>
          <a:p>
            <a:pPr lvl="1" eaLnBrk="1" hangingPunct="1">
              <a:buFont typeface="Arial" charset="0"/>
              <a:buChar char="•"/>
            </a:pPr>
            <a:r>
              <a:rPr lang="en-US" sz="2600" dirty="0"/>
              <a:t>Tie managers' income to the success of the firm (stock options)</a:t>
            </a:r>
          </a:p>
          <a:p>
            <a:pPr lvl="1" eaLnBrk="1" hangingPunct="1">
              <a:buFont typeface="Arial" charset="0"/>
              <a:buChar char="•"/>
            </a:pPr>
            <a:r>
              <a:rPr lang="en-US" sz="2600" dirty="0"/>
              <a:t>Monitoring from the board of directors</a:t>
            </a:r>
          </a:p>
          <a:p>
            <a:pPr lvl="1" eaLnBrk="1" hangingPunct="1">
              <a:buFont typeface="Arial" charset="0"/>
              <a:buChar char="•"/>
            </a:pPr>
            <a:r>
              <a:rPr lang="en-US" sz="2600" dirty="0"/>
              <a:t>Proxy voting by large shareholders</a:t>
            </a:r>
            <a:r>
              <a:rPr lang="en-US" sz="2600" baseline="0" dirty="0"/>
              <a:t> to solve m</a:t>
            </a:r>
            <a:r>
              <a:rPr lang="en-US" sz="2600" dirty="0"/>
              <a:t>onitoring problem</a:t>
            </a:r>
          </a:p>
          <a:p>
            <a:pPr lvl="1" eaLnBrk="1" hangingPunct="1">
              <a:buFont typeface="Arial" charset="0"/>
              <a:buChar char="•"/>
            </a:pPr>
            <a:r>
              <a:rPr lang="en-US" sz="2600" dirty="0" err="1"/>
              <a:t>Secutiry</a:t>
            </a:r>
            <a:r>
              <a:rPr lang="en-US" sz="2600" baseline="0" dirty="0"/>
              <a:t> analysts serve important function in monitoring as well</a:t>
            </a:r>
            <a:endParaRPr lang="en-US" sz="2600" dirty="0"/>
          </a:p>
          <a:p>
            <a:endParaRPr lang="en-US" dirty="0"/>
          </a:p>
        </p:txBody>
      </p:sp>
      <p:sp>
        <p:nvSpPr>
          <p:cNvPr id="4" name="Slide Number Placeholder 3"/>
          <p:cNvSpPr>
            <a:spLocks noGrp="1"/>
          </p:cNvSpPr>
          <p:nvPr>
            <p:ph type="sldNum" sz="quarter" idx="10"/>
          </p:nvPr>
        </p:nvSpPr>
        <p:spPr/>
        <p:txBody>
          <a:bodyPr/>
          <a:lstStyle/>
          <a:p>
            <a:fld id="{3FCF04A4-E17C-4950-83D6-AC24C8F054EF}" type="slidenum">
              <a:rPr lang="en-US" smtClean="0"/>
              <a:pPr/>
              <a:t>6</a:t>
            </a:fld>
            <a:endParaRPr lang="en-US" dirty="0"/>
          </a:p>
        </p:txBody>
      </p:sp>
    </p:spTree>
    <p:extLst>
      <p:ext uri="{BB962C8B-B14F-4D97-AF65-F5344CB8AC3E}">
        <p14:creationId xmlns:p14="http://schemas.microsoft.com/office/powerpoint/2010/main" val="366976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PV(Perpetuity)=D/(1+r)+D/(1+r)^2…</a:t>
            </a:r>
          </a:p>
          <a:p>
            <a:r>
              <a:rPr lang="en-US" dirty="0"/>
              <a:t>PVP*(1+r)=D+D/(1+r)+D/(1+r)^2….</a:t>
            </a:r>
            <a:r>
              <a:rPr lang="en-US" baseline="0" dirty="0"/>
              <a:t> &lt;-&gt; r*PVP = D &lt;-&gt; PVP = D/r</a:t>
            </a:r>
          </a:p>
          <a:p>
            <a:endParaRPr lang="en-US" baseline="0" dirty="0"/>
          </a:p>
          <a:p>
            <a:r>
              <a:rPr lang="en-US" baseline="0" dirty="0"/>
              <a:t>Growing: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PV(</a:t>
            </a:r>
            <a:r>
              <a:rPr lang="en-US" dirty="0" err="1"/>
              <a:t>GrowingPerpetuity</a:t>
            </a:r>
            <a:r>
              <a:rPr lang="en-US" dirty="0"/>
              <a:t>)=D/(1+r)+D*(1+g)/(1+r)^2…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PVGP-PVGP*(1+g)/(1+r)=D/(1+r)</a:t>
            </a:r>
            <a:r>
              <a:rPr lang="en-US" baseline="0" dirty="0"/>
              <a:t> &lt;-&gt; PVGP*(1+r)-PVGP(1+g) = D &lt;-&gt; PVGP = D/(r-g)</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 PV(Annuity)</a:t>
            </a:r>
            <a:r>
              <a:rPr lang="en-US" baseline="0" dirty="0"/>
              <a:t> = D/(1+r</a:t>
            </a:r>
            <a:r>
              <a:rPr lang="en-US" dirty="0"/>
              <a:t>)+D/(1+r)^2…+D/(1+r)^n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PV(Annuity)=PVP(today)-PVP(n+1)</a:t>
            </a:r>
            <a:r>
              <a:rPr lang="en-US" baseline="0" dirty="0"/>
              <a:t> = D/r – D/r*(1/(1+r)^n) = D/r*(1-1/(1+r)^n</a:t>
            </a:r>
            <a:endParaRPr lang="en-US" dirty="0"/>
          </a:p>
          <a:p>
            <a:endParaRPr lang="en-US" dirty="0"/>
          </a:p>
          <a:p>
            <a:r>
              <a:rPr lang="en-US" dirty="0"/>
              <a:t>Growing: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PV(</a:t>
            </a:r>
            <a:r>
              <a:rPr lang="en-US" dirty="0" err="1"/>
              <a:t>GrowingAnnuity</a:t>
            </a:r>
            <a:r>
              <a:rPr lang="en-US" dirty="0"/>
              <a:t>)</a:t>
            </a:r>
            <a:r>
              <a:rPr lang="en-US" baseline="0" dirty="0"/>
              <a:t> = D/(1+r</a:t>
            </a:r>
            <a:r>
              <a:rPr lang="en-US" dirty="0"/>
              <a:t>)+D*(1+g)/(1+r)^2…+D*(1+g)^n-1/(1+r)^n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PVGA=PVGP(today)-PVGP(n+1)</a:t>
            </a:r>
            <a:r>
              <a:rPr lang="en-US" baseline="0" dirty="0"/>
              <a:t> = D/(r-g) – D/(r-g)*(1+g)^n/(1+r)^n) = D/(r-g)*(1-(1+g)^n/(1+r)^n)</a:t>
            </a:r>
            <a:endParaRPr lang="en-US" dirty="0"/>
          </a:p>
          <a:p>
            <a:endParaRPr lang="en-US" dirty="0"/>
          </a:p>
        </p:txBody>
      </p:sp>
      <p:sp>
        <p:nvSpPr>
          <p:cNvPr id="4" name="Slide Number Placeholder 3"/>
          <p:cNvSpPr>
            <a:spLocks noGrp="1"/>
          </p:cNvSpPr>
          <p:nvPr>
            <p:ph type="sldNum" sz="quarter" idx="10"/>
          </p:nvPr>
        </p:nvSpPr>
        <p:spPr/>
        <p:txBody>
          <a:bodyPr/>
          <a:lstStyle/>
          <a:p>
            <a:fld id="{3FCF04A4-E17C-4950-83D6-AC24C8F054EF}" type="slidenum">
              <a:rPr lang="en-US" smtClean="0"/>
              <a:pPr/>
              <a:t>28</a:t>
            </a:fld>
            <a:endParaRPr lang="en-US" dirty="0"/>
          </a:p>
        </p:txBody>
      </p:sp>
    </p:spTree>
    <p:extLst>
      <p:ext uri="{BB962C8B-B14F-4D97-AF65-F5344CB8AC3E}">
        <p14:creationId xmlns:p14="http://schemas.microsoft.com/office/powerpoint/2010/main" val="3641278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eriod"/>
            </a:pPr>
            <a:endParaRPr lang="en-NL" dirty="0"/>
          </a:p>
        </p:txBody>
      </p:sp>
      <p:sp>
        <p:nvSpPr>
          <p:cNvPr id="4" name="Slide Number Placeholder 3"/>
          <p:cNvSpPr>
            <a:spLocks noGrp="1"/>
          </p:cNvSpPr>
          <p:nvPr>
            <p:ph type="sldNum" sz="quarter" idx="5"/>
          </p:nvPr>
        </p:nvSpPr>
        <p:spPr/>
        <p:txBody>
          <a:bodyPr/>
          <a:lstStyle/>
          <a:p>
            <a:fld id="{47FC15C9-A36B-46E9-ABD5-AD28BDDF99EE}" type="slidenum">
              <a:rPr lang="en-US" smtClean="0"/>
              <a:t>36</a:t>
            </a:fld>
            <a:endParaRPr lang="en-US"/>
          </a:p>
        </p:txBody>
      </p:sp>
    </p:spTree>
    <p:extLst>
      <p:ext uri="{BB962C8B-B14F-4D97-AF65-F5344CB8AC3E}">
        <p14:creationId xmlns:p14="http://schemas.microsoft.com/office/powerpoint/2010/main" val="3431616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 P)-4000 / 100*P = 0.3</a:t>
            </a:r>
          </a:p>
          <a:p>
            <a:r>
              <a:rPr lang="en-US" dirty="0"/>
              <a:t>1-40/P =0.3</a:t>
            </a:r>
          </a:p>
          <a:p>
            <a:r>
              <a:rPr lang="en-US" dirty="0"/>
              <a:t>40/0.7=P</a:t>
            </a:r>
          </a:p>
          <a:p>
            <a:endParaRPr lang="en-US" dirty="0"/>
          </a:p>
          <a:p>
            <a:endParaRPr lang="en-NL" dirty="0"/>
          </a:p>
        </p:txBody>
      </p:sp>
      <p:sp>
        <p:nvSpPr>
          <p:cNvPr id="4" name="Slide Number Placeholder 3"/>
          <p:cNvSpPr>
            <a:spLocks noGrp="1"/>
          </p:cNvSpPr>
          <p:nvPr>
            <p:ph type="sldNum" sz="quarter" idx="5"/>
          </p:nvPr>
        </p:nvSpPr>
        <p:spPr/>
        <p:txBody>
          <a:bodyPr/>
          <a:lstStyle/>
          <a:p>
            <a:fld id="{47FC15C9-A36B-46E9-ABD5-AD28BDDF99EE}" type="slidenum">
              <a:rPr lang="en-US" smtClean="0"/>
              <a:t>38</a:t>
            </a:fld>
            <a:endParaRPr lang="en-US"/>
          </a:p>
        </p:txBody>
      </p:sp>
    </p:spTree>
    <p:extLst>
      <p:ext uri="{BB962C8B-B14F-4D97-AF65-F5344CB8AC3E}">
        <p14:creationId xmlns:p14="http://schemas.microsoft.com/office/powerpoint/2010/main" val="4557359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609600" y="609600"/>
            <a:ext cx="7924800" cy="5638800"/>
          </a:xfrm>
          <a:prstGeom prst="rect">
            <a:avLst/>
          </a:prstGeom>
          <a:no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 name="Picture 1">
            <a:extLst>
              <a:ext uri="{FF2B5EF4-FFF2-40B4-BE49-F238E27FC236}">
                <a16:creationId xmlns:a16="http://schemas.microsoft.com/office/drawing/2014/main" id="{A375568E-BAF4-B9EC-2B5E-ECFBA255E9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76200"/>
            <a:ext cx="1101345" cy="43021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40EBE9-9D4E-4CA6-A76A-D0CBC6BC72D6}" type="datetimeFigureOut">
              <a:rPr lang="en-US" smtClean="0"/>
              <a:pPr/>
              <a:t>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12A122-817D-41F3-8885-5DB718F70662}" type="slidenum">
              <a:rPr lang="en-US" smtClean="0"/>
              <a:pPr/>
              <a:t>‹#›</a:t>
            </a:fld>
            <a:endParaRPr lang="en-US" dirty="0"/>
          </a:p>
        </p:txBody>
      </p:sp>
      <p:pic>
        <p:nvPicPr>
          <p:cNvPr id="7" name="Picture 6">
            <a:extLst>
              <a:ext uri="{FF2B5EF4-FFF2-40B4-BE49-F238E27FC236}">
                <a16:creationId xmlns:a16="http://schemas.microsoft.com/office/drawing/2014/main" id="{FC0EFDCE-5FA0-B39C-9E98-ECBB0F28D9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8600" y="228600"/>
            <a:ext cx="1101345" cy="43021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40EBE9-9D4E-4CA6-A76A-D0CBC6BC72D6}" type="datetimeFigureOut">
              <a:rPr lang="en-US" smtClean="0"/>
              <a:pPr/>
              <a:t>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12A122-817D-41F3-8885-5DB718F70662}" type="slidenum">
              <a:rPr lang="en-US" smtClean="0"/>
              <a:pPr/>
              <a:t>‹#›</a:t>
            </a:fld>
            <a:endParaRPr lang="en-US" dirty="0"/>
          </a:p>
        </p:txBody>
      </p:sp>
      <p:pic>
        <p:nvPicPr>
          <p:cNvPr id="8" name="Picture 7">
            <a:extLst>
              <a:ext uri="{FF2B5EF4-FFF2-40B4-BE49-F238E27FC236}">
                <a16:creationId xmlns:a16="http://schemas.microsoft.com/office/drawing/2014/main" id="{6D7A2F08-EDFC-C606-86C4-D7D1A9B4D1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136525"/>
            <a:ext cx="1101345" cy="43021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01784" y="6477000"/>
            <a:ext cx="2133600" cy="244475"/>
          </a:xfrm>
        </p:spPr>
        <p:txBody>
          <a:bodyPr/>
          <a:lstStyle/>
          <a:p>
            <a:fld id="{4A12A122-817D-41F3-8885-5DB718F70662}" type="slidenum">
              <a:rPr lang="en-US" smtClean="0"/>
              <a:pPr/>
              <a:t>‹#›</a:t>
            </a:fld>
            <a:endParaRPr lang="en-US" dirty="0"/>
          </a:p>
        </p:txBody>
      </p:sp>
      <p:cxnSp>
        <p:nvCxnSpPr>
          <p:cNvPr id="5" name="Straight Connector 4"/>
          <p:cNvCxnSpPr/>
          <p:nvPr userDrawn="1"/>
        </p:nvCxnSpPr>
        <p:spPr>
          <a:xfrm rot="16200000" flipH="1">
            <a:off x="-3059905" y="3429794"/>
            <a:ext cx="6704012" cy="0"/>
          </a:xfrm>
          <a:prstGeom prst="line">
            <a:avLst/>
          </a:prstGeom>
          <a:ln>
            <a:solidFill>
              <a:srgbClr val="AA9C8F"/>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76200" y="762000"/>
            <a:ext cx="8763000" cy="1588"/>
          </a:xfrm>
          <a:prstGeom prst="line">
            <a:avLst/>
          </a:prstGeom>
          <a:ln w="9525">
            <a:solidFill>
              <a:srgbClr val="AA9C8F"/>
            </a:solidFill>
          </a:ln>
        </p:spPr>
        <p:style>
          <a:lnRef idx="1">
            <a:schemeClr val="accent1"/>
          </a:lnRef>
          <a:fillRef idx="0">
            <a:schemeClr val="accent1"/>
          </a:fillRef>
          <a:effectRef idx="0">
            <a:schemeClr val="accent1"/>
          </a:effectRef>
          <a:fontRef idx="minor">
            <a:schemeClr val="tx1"/>
          </a:fontRef>
        </p:style>
      </p:cxnSp>
      <p:cxnSp>
        <p:nvCxnSpPr>
          <p:cNvPr id="8" name="Straight Connector 4"/>
          <p:cNvCxnSpPr/>
          <p:nvPr userDrawn="1"/>
        </p:nvCxnSpPr>
        <p:spPr>
          <a:xfrm>
            <a:off x="76200" y="6503988"/>
            <a:ext cx="8763000" cy="1587"/>
          </a:xfrm>
          <a:prstGeom prst="line">
            <a:avLst/>
          </a:prstGeom>
          <a:ln w="9525">
            <a:solidFill>
              <a:srgbClr val="AA9C8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2888" y="77788"/>
            <a:ext cx="1682496" cy="65722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40EBE9-9D4E-4CA6-A76A-D0CBC6BC72D6}" type="datetimeFigureOut">
              <a:rPr lang="en-US" smtClean="0"/>
              <a:pPr/>
              <a:t>2/5/2025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2A122-817D-41F3-8885-5DB718F7066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ecb.europa.eu/stats/financial_markets_and_interest_rates/euro_area_yield_curves/html/index.en.html"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4.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61.png"/><Relationship Id="rId1" Type="http://schemas.openxmlformats.org/officeDocument/2006/relationships/slideLayout" Target="../slideLayouts/slideLayout4.xml"/><Relationship Id="rId4" Type="http://schemas.openxmlformats.org/officeDocument/2006/relationships/image" Target="../media/image4.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4.wmf"/></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sciencedirect.com/science/article/pii/S0304405X13002316"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wmf"/></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finance.yahoo.com/quote/%5EGSPC/" TargetMode="External"/><Relationship Id="rId1" Type="http://schemas.openxmlformats.org/officeDocument/2006/relationships/slideLayout" Target="../slideLayouts/slideLayout4.x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4.wmf"/></Relationships>
</file>

<file path=ppt/slides/_rels/slide2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oleObject" Target="../embeddings/oleObject1.bin"/><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9.png"/><Relationship Id="rId4" Type="http://schemas.openxmlformats.org/officeDocument/2006/relationships/image" Target="../media/image4.wmf"/><Relationship Id="rId9"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4.xml"/><Relationship Id="rId4" Type="http://schemas.openxmlformats.org/officeDocument/2006/relationships/hyperlink" Target="https://www.blackrock.com/corporate/investor-relations/2018-larry-fink-ceo-lette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hyperlink" Target="https://open.spotify.com/episode/3p2vu9Wgg9LO4xvkTSW3fa?si=4iEgm0fPRh-MMA-1ZhAxMA"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imdb.com/title/tt161514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open.spotify.com/episode/2VTzHr3pLxWcbXOtVK1sZT?si=eb21fcd9a8c6427f"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609600"/>
            <a:ext cx="7924800" cy="5638800"/>
          </a:xfrm>
          <a:prstGeom prst="rect">
            <a:avLst/>
          </a:prstGeom>
          <a:noFill/>
          <a:ln w="9525">
            <a:solidFill>
              <a:srgbClr val="AA9C8F"/>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TextBox 11"/>
          <p:cNvSpPr txBox="1"/>
          <p:nvPr/>
        </p:nvSpPr>
        <p:spPr>
          <a:xfrm>
            <a:off x="1981200" y="1295400"/>
            <a:ext cx="5143500" cy="769441"/>
          </a:xfrm>
          <a:prstGeom prst="rect">
            <a:avLst/>
          </a:prstGeom>
          <a:noFill/>
        </p:spPr>
        <p:txBody>
          <a:bodyPr wrap="square" rtlCol="0">
            <a:spAutoFit/>
          </a:bodyPr>
          <a:lstStyle/>
          <a:p>
            <a:pPr algn="ctr"/>
            <a:r>
              <a:rPr lang="en-US" sz="4400" b="1" dirty="0">
                <a:latin typeface="Arial" pitchFamily="34" charset="0"/>
                <a:cs typeface="Arial" pitchFamily="34" charset="0"/>
              </a:rPr>
              <a:t>Investments</a:t>
            </a:r>
          </a:p>
        </p:txBody>
      </p:sp>
      <p:sp>
        <p:nvSpPr>
          <p:cNvPr id="13" name="Rectangle 3"/>
          <p:cNvSpPr txBox="1">
            <a:spLocks noChangeArrowheads="1"/>
          </p:cNvSpPr>
          <p:nvPr/>
        </p:nvSpPr>
        <p:spPr>
          <a:xfrm>
            <a:off x="685800" y="3124200"/>
            <a:ext cx="7772400" cy="12192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3200" b="1" noProof="0" dirty="0">
                <a:latin typeface="Arial" pitchFamily="34" charset="0"/>
                <a:cs typeface="Arial" pitchFamily="34" charset="0"/>
              </a:rPr>
              <a:t>Masters in Finance</a:t>
            </a: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3200" b="1" i="0" u="none" strike="noStrike" kern="1200" cap="none" spc="0" normalizeH="0" baseline="0" dirty="0">
              <a:ln>
                <a:noFill/>
              </a:ln>
              <a:effectLst/>
              <a:uLnTx/>
              <a:uFillTx/>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3200" b="1" i="0" u="none" strike="noStrike" kern="1200" cap="none" spc="0" normalizeH="0" baseline="0" noProof="0" dirty="0">
              <a:ln>
                <a:noFill/>
              </a:ln>
              <a:effectLst/>
              <a:uLnTx/>
              <a:uFillTx/>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a:ln>
                  <a:noFill/>
                </a:ln>
                <a:effectLst/>
                <a:uLnTx/>
                <a:uFillTx/>
                <a:latin typeface="Arial" pitchFamily="34" charset="0"/>
                <a:cs typeface="Arial" pitchFamily="34" charset="0"/>
              </a:rPr>
              <a:t>Spring 2025, Martijn Boons</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a:ln>
                  <a:noFill/>
                </a:ln>
                <a:effectLst/>
                <a:uLnTx/>
                <a:uFillTx/>
                <a:latin typeface="Arial" pitchFamily="34" charset="0"/>
                <a:cs typeface="Arial" pitchFamily="34" charset="0"/>
              </a:rPr>
              <a:t>Book chapters 1-4</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3657600"/>
            <a:ext cx="2895600" cy="11310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mtClean="0"/>
              <a:pPr/>
              <a:t>10</a:t>
            </a:fld>
            <a:endParaRPr lang="en-US" dirty="0"/>
          </a:p>
        </p:txBody>
      </p:sp>
      <p:sp>
        <p:nvSpPr>
          <p:cNvPr id="3" name="TextBox 2"/>
          <p:cNvSpPr txBox="1"/>
          <p:nvPr/>
        </p:nvSpPr>
        <p:spPr>
          <a:xfrm>
            <a:off x="304800" y="164255"/>
            <a:ext cx="7696200"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Focus on US stock markets</a:t>
            </a:r>
          </a:p>
        </p:txBody>
      </p:sp>
      <p:sp>
        <p:nvSpPr>
          <p:cNvPr id="4" name="TextBox 3"/>
          <p:cNvSpPr txBox="1"/>
          <p:nvPr/>
        </p:nvSpPr>
        <p:spPr>
          <a:xfrm>
            <a:off x="304800" y="838200"/>
            <a:ext cx="8630584" cy="4495800"/>
          </a:xfrm>
          <a:prstGeom prst="rect">
            <a:avLst/>
          </a:prstGeom>
          <a:noFill/>
        </p:spPr>
        <p:txBody>
          <a:bodyPr wrap="square" rtlCol="0">
            <a:noAutofit/>
          </a:bodyPr>
          <a:lstStyle/>
          <a:p>
            <a:pPr marL="342900" indent="-342900">
              <a:buClr>
                <a:schemeClr val="tx2">
                  <a:lumMod val="75000"/>
                </a:schemeClr>
              </a:buClr>
              <a:buFont typeface="Arial" panose="020B0604020202020204" pitchFamily="34" charset="0"/>
              <a:buChar char="•"/>
            </a:pPr>
            <a:r>
              <a:rPr lang="en-US" sz="2000" dirty="0">
                <a:latin typeface="Arial" pitchFamily="34" charset="0"/>
                <a:cs typeface="Arial" pitchFamily="34" charset="0"/>
              </a:rPr>
              <a:t>US markets are the core of the worldwide financial system</a:t>
            </a:r>
          </a:p>
          <a:p>
            <a:pPr lvl="1">
              <a:buClr>
                <a:schemeClr val="tx2">
                  <a:lumMod val="75000"/>
                </a:schemeClr>
              </a:buClr>
            </a:pPr>
            <a:endParaRPr lang="en-US" sz="2000" dirty="0">
              <a:latin typeface="Arial" pitchFamily="34" charset="0"/>
              <a:cs typeface="Arial" pitchFamily="34" charset="0"/>
            </a:endParaRPr>
          </a:p>
          <a:p>
            <a:pPr marL="342900" indent="-342900">
              <a:buClr>
                <a:schemeClr val="tx2">
                  <a:lumMod val="75000"/>
                </a:schemeClr>
              </a:buClr>
              <a:buFont typeface="Arial" panose="020B0604020202020204" pitchFamily="34" charset="0"/>
              <a:buChar char="•"/>
            </a:pPr>
            <a:r>
              <a:rPr lang="en-US" sz="2000" dirty="0">
                <a:latin typeface="Arial" pitchFamily="34" charset="0"/>
                <a:cs typeface="Arial" pitchFamily="34" charset="0"/>
              </a:rPr>
              <a:t>NYSE and NASDAQ combined are much larger than other exchanges</a:t>
            </a:r>
            <a:endParaRPr lang="en-US" sz="2000" baseline="30000" dirty="0">
              <a:latin typeface="Arial" pitchFamily="34" charset="0"/>
              <a:cs typeface="Arial" pitchFamily="34" charset="0"/>
            </a:endParaRPr>
          </a:p>
          <a:p>
            <a:pPr marL="800100" lvl="1" indent="-342900">
              <a:buClr>
                <a:schemeClr val="tx2">
                  <a:lumMod val="75000"/>
                </a:schemeClr>
              </a:buClr>
              <a:buFont typeface="Wingdings" panose="05000000000000000000" pitchFamily="2" charset="2"/>
              <a:buChar char="Ø"/>
            </a:pPr>
            <a:r>
              <a:rPr lang="en-US" sz="2000" dirty="0">
                <a:latin typeface="Arial" pitchFamily="34" charset="0"/>
                <a:cs typeface="Arial" pitchFamily="34" charset="0"/>
              </a:rPr>
              <a:t>12 (6) times the size of the German (London) stock exchange</a:t>
            </a:r>
          </a:p>
          <a:p>
            <a:pPr marL="342900" indent="-342900">
              <a:buClr>
                <a:schemeClr val="tx2">
                  <a:lumMod val="75000"/>
                </a:schemeClr>
              </a:buClr>
              <a:buFont typeface="Wingdings" panose="05000000000000000000" pitchFamily="2" charset="2"/>
              <a:buChar char="Ø"/>
            </a:pPr>
            <a:endParaRPr lang="en-US" sz="2000" dirty="0">
              <a:latin typeface="Arial" pitchFamily="34" charset="0"/>
              <a:cs typeface="Arial" pitchFamily="34" charset="0"/>
            </a:endParaRPr>
          </a:p>
          <a:p>
            <a:pPr marL="342900" indent="-342900">
              <a:buClr>
                <a:schemeClr val="tx2">
                  <a:lumMod val="75000"/>
                </a:schemeClr>
              </a:buClr>
              <a:buFont typeface="Arial" panose="020B0604020202020204" pitchFamily="34" charset="0"/>
              <a:buChar char="•"/>
            </a:pPr>
            <a:r>
              <a:rPr lang="en-US" sz="2000" dirty="0">
                <a:latin typeface="Arial" pitchFamily="34" charset="0"/>
                <a:cs typeface="Arial" pitchFamily="34" charset="0"/>
              </a:rPr>
              <a:t>However, considerable co-movement across markets. </a:t>
            </a:r>
          </a:p>
          <a:p>
            <a:pPr marL="800100" lvl="1" indent="-342900">
              <a:buClr>
                <a:schemeClr val="tx2">
                  <a:lumMod val="75000"/>
                </a:schemeClr>
              </a:buClr>
              <a:buFont typeface="Arial" panose="020B0604020202020204" pitchFamily="34" charset="0"/>
              <a:buChar char="•"/>
            </a:pPr>
            <a:r>
              <a:rPr lang="en-US" sz="2000" dirty="0">
                <a:latin typeface="Arial" pitchFamily="34" charset="0"/>
                <a:cs typeface="Arial" pitchFamily="34" charset="0"/>
              </a:rPr>
              <a:t>Cumulative return since 1988 </a:t>
            </a:r>
            <a:r>
              <a:rPr lang="en-US" sz="2000" u="sng" dirty="0">
                <a:latin typeface="Arial" pitchFamily="34" charset="0"/>
                <a:cs typeface="Arial" pitchFamily="34" charset="0"/>
              </a:rPr>
              <a:t>in local currency</a:t>
            </a:r>
            <a:r>
              <a:rPr lang="en-US" sz="2000" dirty="0">
                <a:latin typeface="Arial" pitchFamily="34" charset="0"/>
                <a:cs typeface="Arial" pitchFamily="34" charset="0"/>
              </a:rPr>
              <a:t>:</a:t>
            </a:r>
          </a:p>
          <a:p>
            <a:pPr lvl="1">
              <a:buClr>
                <a:schemeClr val="tx2">
                  <a:lumMod val="75000"/>
                </a:schemeClr>
              </a:buClr>
            </a:pPr>
            <a:endParaRPr lang="en-US" sz="2000" dirty="0">
              <a:latin typeface="Arial" pitchFamily="34" charset="0"/>
              <a:cs typeface="Arial"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575074985"/>
              </p:ext>
            </p:extLst>
          </p:nvPr>
        </p:nvGraphicFramePr>
        <p:xfrm>
          <a:off x="1066800" y="3200400"/>
          <a:ext cx="6629400" cy="31702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382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mtClean="0"/>
              <a:pPr/>
              <a:t>11</a:t>
            </a:fld>
            <a:endParaRPr lang="en-US" dirty="0"/>
          </a:p>
        </p:txBody>
      </p:sp>
      <p:sp>
        <p:nvSpPr>
          <p:cNvPr id="3" name="TextBox 2"/>
          <p:cNvSpPr txBox="1"/>
          <p:nvPr/>
        </p:nvSpPr>
        <p:spPr>
          <a:xfrm>
            <a:off x="304800" y="151003"/>
            <a:ext cx="7696200"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Indexes and portfolio weights</a:t>
            </a:r>
          </a:p>
        </p:txBody>
      </p:sp>
      <p:sp>
        <p:nvSpPr>
          <p:cNvPr id="4" name="TextBox 3"/>
          <p:cNvSpPr txBox="1"/>
          <p:nvPr/>
        </p:nvSpPr>
        <p:spPr>
          <a:xfrm>
            <a:off x="304800" y="838200"/>
            <a:ext cx="8630584" cy="5257800"/>
          </a:xfrm>
          <a:prstGeom prst="rect">
            <a:avLst/>
          </a:prstGeom>
          <a:noFill/>
        </p:spPr>
        <p:txBody>
          <a:bodyPr wrap="square" rtlCol="0">
            <a:noAutofit/>
          </a:bodyPr>
          <a:lstStyle/>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Indexes like the S&amp;P500 are value-weighted </a:t>
            </a:r>
          </a:p>
          <a:p>
            <a:pPr marL="742950" lvl="1"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Larger weight given to economically more important firms</a:t>
            </a:r>
          </a:p>
          <a:p>
            <a:pPr marL="742950" lvl="1"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Requires no rebalancing (except when the index is reconstituted or firms issue/repurchase shares), making them easy and cheap to track for funds and ETFs</a:t>
            </a:r>
          </a:p>
          <a:p>
            <a:pPr marL="1200150" lvl="2"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Suppose you have 125 to invest in the following two firms:</a:t>
            </a:r>
          </a:p>
          <a:p>
            <a:pPr marL="285750"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a:p>
            <a:pPr marL="342900" indent="-342900">
              <a:buFont typeface="+mj-lt"/>
              <a:buAutoNum type="alphaLcPeriod"/>
            </a:pPr>
            <a:r>
              <a:rPr lang="en-US" sz="1500" dirty="0">
                <a:latin typeface="Arial" panose="020B0604020202020204" pitchFamily="34" charset="0"/>
                <a:cs typeface="Arial" panose="020B0604020202020204" pitchFamily="34" charset="0"/>
              </a:rPr>
              <a:t>What is your annual return if you had bought a price-weighted portfolio (one of each share)?</a:t>
            </a:r>
          </a:p>
          <a:p>
            <a:pPr marL="742950" lvl="1"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(30+85)-(25+100)=-10 or a return of 1/5*(30/25)+4/5*(85/100) -1= </a:t>
            </a:r>
            <a:r>
              <a:rPr lang="en-US" sz="1500" u="sng" dirty="0">
                <a:latin typeface="Arial" panose="020B0604020202020204" pitchFamily="34" charset="0"/>
                <a:cs typeface="Arial" panose="020B0604020202020204" pitchFamily="34" charset="0"/>
              </a:rPr>
              <a:t>-8%</a:t>
            </a:r>
            <a:r>
              <a:rPr lang="en-US" sz="1500" dirty="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You own 1/200 of A and 1/100 of B, so not value-weighted.</a:t>
            </a:r>
          </a:p>
          <a:p>
            <a:pPr marL="742950" lvl="1"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342900" indent="-342900">
              <a:buFont typeface="+mj-lt"/>
              <a:buAutoNum type="alphaLcPeriod"/>
            </a:pPr>
            <a:r>
              <a:rPr lang="en-US" sz="1500" dirty="0">
                <a:latin typeface="Arial" panose="020B0604020202020204" pitchFamily="34" charset="0"/>
                <a:cs typeface="Arial" panose="020B0604020202020204" pitchFamily="34" charset="0"/>
              </a:rPr>
              <a:t>What is your annual return if you had bought a </a:t>
            </a:r>
            <a:r>
              <a:rPr lang="en-US" sz="1500" u="sng" dirty="0">
                <a:latin typeface="Arial" panose="020B0604020202020204" pitchFamily="34" charset="0"/>
                <a:cs typeface="Arial" panose="020B0604020202020204" pitchFamily="34" charset="0"/>
              </a:rPr>
              <a:t>value-weighted</a:t>
            </a:r>
            <a:r>
              <a:rPr lang="en-US" sz="1500" dirty="0">
                <a:latin typeface="Arial" panose="020B0604020202020204" pitchFamily="34" charset="0"/>
                <a:cs typeface="Arial" panose="020B0604020202020204" pitchFamily="34" charset="0"/>
              </a:rPr>
              <a:t> portfolio? </a:t>
            </a:r>
          </a:p>
          <a:p>
            <a:pPr marL="742950" lvl="1"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Relative weights equal (25*200)/[(25*200+100*100)]=1/3 in A and 2/3 in B</a:t>
            </a:r>
          </a:p>
          <a:p>
            <a:pPr marL="742950" lvl="1"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You would own 125/(25*200+100*100)]=0.83% of the shares of A and B, so 1.67 shares of A and 0.83 shares of B</a:t>
            </a:r>
          </a:p>
          <a:p>
            <a:pPr marL="742950" lvl="1"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Over the year, the change in value of your investment would be </a:t>
            </a:r>
          </a:p>
          <a:p>
            <a:pPr lvl="1"/>
            <a:endParaRPr lang="en-US" sz="1500" dirty="0">
              <a:latin typeface="Arial" panose="020B0604020202020204" pitchFamily="34" charset="0"/>
              <a:cs typeface="Arial" panose="020B0604020202020204" pitchFamily="34" charset="0"/>
            </a:endParaRPr>
          </a:p>
          <a:p>
            <a:pPr lvl="1"/>
            <a:r>
              <a:rPr lang="en-US" sz="1500" dirty="0">
                <a:latin typeface="Arial" panose="020B0604020202020204" pitchFamily="34" charset="0"/>
                <a:cs typeface="Arial" panose="020B0604020202020204" pitchFamily="34" charset="0"/>
              </a:rPr>
              <a:t>(1.67*30 + 0.83*85) -125 = </a:t>
            </a:r>
            <a:r>
              <a:rPr lang="en-US" sz="1500" u="sng" dirty="0">
                <a:latin typeface="Arial" panose="020B0604020202020204" pitchFamily="34" charset="0"/>
                <a:cs typeface="Arial" panose="020B0604020202020204" pitchFamily="34" charset="0"/>
              </a:rPr>
              <a:t>-4.16 </a:t>
            </a:r>
            <a:r>
              <a:rPr lang="en-US" sz="1500" dirty="0">
                <a:latin typeface="Arial" panose="020B0604020202020204" pitchFamily="34" charset="0"/>
                <a:cs typeface="Arial" panose="020B0604020202020204" pitchFamily="34" charset="0"/>
              </a:rPr>
              <a:t>or return equal to 1/3*(30/25) + 2/3*(85/100) -1 = </a:t>
            </a:r>
            <a:r>
              <a:rPr lang="en-US" sz="1500" u="sng" dirty="0">
                <a:latin typeface="Arial" panose="020B0604020202020204" pitchFamily="34" charset="0"/>
                <a:cs typeface="Arial" panose="020B0604020202020204" pitchFamily="34" charset="0"/>
              </a:rPr>
              <a:t>-3.3%</a:t>
            </a:r>
          </a:p>
          <a:p>
            <a:pPr marL="742950" lvl="1"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EF983E5E-E59D-2B68-3AA5-A720DA86D43F}"/>
              </a:ext>
            </a:extLst>
          </p:cNvPr>
          <p:cNvGraphicFramePr>
            <a:graphicFrameLocks noGrp="1"/>
          </p:cNvGraphicFramePr>
          <p:nvPr>
            <p:extLst>
              <p:ext uri="{D42A27DB-BD31-4B8C-83A1-F6EECF244321}">
                <p14:modId xmlns:p14="http://schemas.microsoft.com/office/powerpoint/2010/main" val="4267863188"/>
              </p:ext>
            </p:extLst>
          </p:nvPr>
        </p:nvGraphicFramePr>
        <p:xfrm>
          <a:off x="1572092" y="2362200"/>
          <a:ext cx="5666907" cy="1219200"/>
        </p:xfrm>
        <a:graphic>
          <a:graphicData uri="http://schemas.openxmlformats.org/drawingml/2006/table">
            <a:tbl>
              <a:tblPr firstRow="1" bandRow="1">
                <a:tableStyleId>{5C22544A-7EE6-4342-B048-85BDC9FD1C3A}</a:tableStyleId>
              </a:tblPr>
              <a:tblGrid>
                <a:gridCol w="1888969">
                  <a:extLst>
                    <a:ext uri="{9D8B030D-6E8A-4147-A177-3AD203B41FA5}">
                      <a16:colId xmlns:a16="http://schemas.microsoft.com/office/drawing/2014/main" val="3575415960"/>
                    </a:ext>
                  </a:extLst>
                </a:gridCol>
                <a:gridCol w="1888969">
                  <a:extLst>
                    <a:ext uri="{9D8B030D-6E8A-4147-A177-3AD203B41FA5}">
                      <a16:colId xmlns:a16="http://schemas.microsoft.com/office/drawing/2014/main" val="1459547319"/>
                    </a:ext>
                  </a:extLst>
                </a:gridCol>
                <a:gridCol w="1888969">
                  <a:extLst>
                    <a:ext uri="{9D8B030D-6E8A-4147-A177-3AD203B41FA5}">
                      <a16:colId xmlns:a16="http://schemas.microsoft.com/office/drawing/2014/main" val="3978214156"/>
                    </a:ext>
                  </a:extLst>
                </a:gridCol>
              </a:tblGrid>
              <a:tr h="266700">
                <a:tc>
                  <a:txBody>
                    <a:bodyPr/>
                    <a:lstStyle/>
                    <a:p>
                      <a:endParaRPr lang="en-NL" sz="1400" dirty="0"/>
                    </a:p>
                  </a:txBody>
                  <a:tcPr/>
                </a:tc>
                <a:tc>
                  <a:txBody>
                    <a:bodyPr/>
                    <a:lstStyle/>
                    <a:p>
                      <a:r>
                        <a:rPr lang="en-US" sz="1400" dirty="0"/>
                        <a:t>A</a:t>
                      </a:r>
                      <a:endParaRPr lang="en-NL" sz="1400" dirty="0"/>
                    </a:p>
                  </a:txBody>
                  <a:tcPr/>
                </a:tc>
                <a:tc>
                  <a:txBody>
                    <a:bodyPr/>
                    <a:lstStyle/>
                    <a:p>
                      <a:r>
                        <a:rPr lang="en-US" sz="1400" dirty="0"/>
                        <a:t>B</a:t>
                      </a:r>
                      <a:endParaRPr lang="en-NL" sz="1400" dirty="0"/>
                    </a:p>
                  </a:txBody>
                  <a:tcPr/>
                </a:tc>
                <a:extLst>
                  <a:ext uri="{0D108BD9-81ED-4DB2-BD59-A6C34878D82A}">
                    <a16:rowId xmlns:a16="http://schemas.microsoft.com/office/drawing/2014/main" val="1503169811"/>
                  </a:ext>
                </a:extLst>
              </a:tr>
              <a:tr h="266700">
                <a:tc>
                  <a:txBody>
                    <a:bodyPr/>
                    <a:lstStyle/>
                    <a:p>
                      <a:r>
                        <a:rPr lang="en-US" sz="1400" dirty="0"/>
                        <a:t># of shares outstanding</a:t>
                      </a:r>
                      <a:endParaRPr lang="en-NL" sz="1400" dirty="0"/>
                    </a:p>
                  </a:txBody>
                  <a:tcPr/>
                </a:tc>
                <a:tc>
                  <a:txBody>
                    <a:bodyPr/>
                    <a:lstStyle/>
                    <a:p>
                      <a:r>
                        <a:rPr lang="en-US" sz="1400" dirty="0"/>
                        <a:t>200</a:t>
                      </a:r>
                      <a:endParaRPr lang="en-NL" sz="1400" dirty="0"/>
                    </a:p>
                  </a:txBody>
                  <a:tcPr/>
                </a:tc>
                <a:tc>
                  <a:txBody>
                    <a:bodyPr/>
                    <a:lstStyle/>
                    <a:p>
                      <a:r>
                        <a:rPr lang="en-US" sz="1400" dirty="0"/>
                        <a:t>100</a:t>
                      </a:r>
                      <a:endParaRPr lang="en-NL" sz="1400" dirty="0"/>
                    </a:p>
                  </a:txBody>
                  <a:tcPr/>
                </a:tc>
                <a:extLst>
                  <a:ext uri="{0D108BD9-81ED-4DB2-BD59-A6C34878D82A}">
                    <a16:rowId xmlns:a16="http://schemas.microsoft.com/office/drawing/2014/main" val="2388534922"/>
                  </a:ext>
                </a:extLst>
              </a:tr>
              <a:tr h="266700">
                <a:tc>
                  <a:txBody>
                    <a:bodyPr/>
                    <a:lstStyle/>
                    <a:p>
                      <a:r>
                        <a:rPr lang="en-US" sz="1400" dirty="0"/>
                        <a:t>Price today</a:t>
                      </a:r>
                    </a:p>
                  </a:txBody>
                  <a:tcPr/>
                </a:tc>
                <a:tc>
                  <a:txBody>
                    <a:bodyPr/>
                    <a:lstStyle/>
                    <a:p>
                      <a:r>
                        <a:rPr lang="en-US" sz="1400" dirty="0"/>
                        <a:t>25</a:t>
                      </a:r>
                      <a:endParaRPr lang="en-NL" sz="1400" dirty="0"/>
                    </a:p>
                  </a:txBody>
                  <a:tcPr/>
                </a:tc>
                <a:tc>
                  <a:txBody>
                    <a:bodyPr/>
                    <a:lstStyle/>
                    <a:p>
                      <a:r>
                        <a:rPr lang="en-US" sz="1400" dirty="0"/>
                        <a:t>100</a:t>
                      </a:r>
                      <a:endParaRPr lang="en-NL" sz="1400" dirty="0"/>
                    </a:p>
                  </a:txBody>
                  <a:tcPr/>
                </a:tc>
                <a:extLst>
                  <a:ext uri="{0D108BD9-81ED-4DB2-BD59-A6C34878D82A}">
                    <a16:rowId xmlns:a16="http://schemas.microsoft.com/office/drawing/2014/main" val="2070037323"/>
                  </a:ext>
                </a:extLst>
              </a:tr>
              <a:tr h="266700">
                <a:tc>
                  <a:txBody>
                    <a:bodyPr/>
                    <a:lstStyle/>
                    <a:p>
                      <a:r>
                        <a:rPr lang="en-US" sz="1400" dirty="0"/>
                        <a:t>Price in 1 year</a:t>
                      </a:r>
                      <a:endParaRPr lang="en-NL" sz="1400" dirty="0"/>
                    </a:p>
                  </a:txBody>
                  <a:tcPr/>
                </a:tc>
                <a:tc>
                  <a:txBody>
                    <a:bodyPr/>
                    <a:lstStyle/>
                    <a:p>
                      <a:r>
                        <a:rPr lang="en-US" sz="1400" dirty="0"/>
                        <a:t>30</a:t>
                      </a:r>
                      <a:endParaRPr lang="en-NL" sz="1400" dirty="0"/>
                    </a:p>
                  </a:txBody>
                  <a:tcPr/>
                </a:tc>
                <a:tc>
                  <a:txBody>
                    <a:bodyPr/>
                    <a:lstStyle/>
                    <a:p>
                      <a:r>
                        <a:rPr lang="en-US" sz="1400" dirty="0"/>
                        <a:t>85</a:t>
                      </a:r>
                      <a:endParaRPr lang="en-NL" sz="1400" dirty="0"/>
                    </a:p>
                  </a:txBody>
                  <a:tcPr/>
                </a:tc>
                <a:extLst>
                  <a:ext uri="{0D108BD9-81ED-4DB2-BD59-A6C34878D82A}">
                    <a16:rowId xmlns:a16="http://schemas.microsoft.com/office/drawing/2014/main" val="2237046066"/>
                  </a:ext>
                </a:extLst>
              </a:tr>
            </a:tbl>
          </a:graphicData>
        </a:graphic>
      </p:graphicFrame>
    </p:spTree>
    <p:extLst>
      <p:ext uri="{BB962C8B-B14F-4D97-AF65-F5344CB8AC3E}">
        <p14:creationId xmlns:p14="http://schemas.microsoft.com/office/powerpoint/2010/main" val="336056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7" end="1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8" end="1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9" end="1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7A19B-6713-5356-BDD8-3560E2B0E6E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4A755D-2B2C-2CEC-A517-3F2C02529CB5}"/>
              </a:ext>
            </a:extLst>
          </p:cNvPr>
          <p:cNvSpPr>
            <a:spLocks noGrp="1"/>
          </p:cNvSpPr>
          <p:nvPr>
            <p:ph type="sldNum" sz="quarter" idx="12"/>
          </p:nvPr>
        </p:nvSpPr>
        <p:spPr/>
        <p:txBody>
          <a:bodyPr/>
          <a:lstStyle/>
          <a:p>
            <a:fld id="{4A12A122-817D-41F3-8885-5DB718F70662}" type="slidenum">
              <a:rPr lang="en-US" smtClean="0"/>
              <a:pPr/>
              <a:t>12</a:t>
            </a:fld>
            <a:endParaRPr lang="en-US" dirty="0"/>
          </a:p>
        </p:txBody>
      </p:sp>
      <p:sp>
        <p:nvSpPr>
          <p:cNvPr id="3" name="TextBox 2">
            <a:extLst>
              <a:ext uri="{FF2B5EF4-FFF2-40B4-BE49-F238E27FC236}">
                <a16:creationId xmlns:a16="http://schemas.microsoft.com/office/drawing/2014/main" id="{AA3D6BC5-DC5D-4AFC-BACC-9A8D0F4EC00F}"/>
              </a:ext>
            </a:extLst>
          </p:cNvPr>
          <p:cNvSpPr txBox="1"/>
          <p:nvPr/>
        </p:nvSpPr>
        <p:spPr>
          <a:xfrm>
            <a:off x="304800" y="151003"/>
            <a:ext cx="7696200"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Example (Continued)</a:t>
            </a:r>
          </a:p>
        </p:txBody>
      </p:sp>
      <p:sp>
        <p:nvSpPr>
          <p:cNvPr id="4" name="TextBox 3">
            <a:extLst>
              <a:ext uri="{FF2B5EF4-FFF2-40B4-BE49-F238E27FC236}">
                <a16:creationId xmlns:a16="http://schemas.microsoft.com/office/drawing/2014/main" id="{CA3C48A3-35D5-50FB-76F6-ECD27D8D2BCD}"/>
              </a:ext>
            </a:extLst>
          </p:cNvPr>
          <p:cNvSpPr txBox="1"/>
          <p:nvPr/>
        </p:nvSpPr>
        <p:spPr>
          <a:xfrm>
            <a:off x="304800" y="838200"/>
            <a:ext cx="8630584" cy="5257800"/>
          </a:xfrm>
          <a:prstGeom prst="rect">
            <a:avLst/>
          </a:prstGeom>
          <a:noFill/>
        </p:spPr>
        <p:txBody>
          <a:bodyPr wrap="square" rtlCol="0">
            <a:noAutofit/>
          </a:bodyPr>
          <a:lstStyle/>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At the end of the year, you still own 0.83% of each company, so the portfolio is still value-weighted: </a:t>
            </a:r>
          </a:p>
          <a:p>
            <a:pPr lvl="2"/>
            <a:r>
              <a:rPr lang="en-US" sz="1400" dirty="0">
                <a:latin typeface="Arial" panose="020B0604020202020204" pitchFamily="34" charset="0"/>
                <a:cs typeface="Arial" panose="020B0604020202020204" pitchFamily="34" charset="0"/>
              </a:rPr>
              <a:t>1.67*30/120.83 = 30*200/(30*200 + 100*85) = 0.41 in A and 0.59 in B </a:t>
            </a:r>
          </a:p>
          <a:p>
            <a:pPr lvl="2"/>
            <a:r>
              <a:rPr lang="en-US" sz="1400" u="sng" dirty="0">
                <a:latin typeface="Arial" pitchFamily="34" charset="0"/>
                <a:cs typeface="Arial" pitchFamily="34" charset="0"/>
                <a:sym typeface="Wingdings" panose="05000000000000000000" pitchFamily="2" charset="2"/>
              </a:rPr>
              <a:t> There is no need to trade to keep the portfolio value-weighted!</a:t>
            </a:r>
            <a:endParaRPr lang="en-US" sz="1400" u="sng" dirty="0">
              <a:latin typeface="Arial" pitchFamily="34" charset="0"/>
              <a:cs typeface="Arial" pitchFamily="34" charset="0"/>
            </a:endParaRPr>
          </a:p>
          <a:p>
            <a:pPr marL="285750" indent="-285750">
              <a:buFont typeface="Arial" panose="020B0604020202020204" pitchFamily="34" charset="0"/>
              <a:buChar char="•"/>
            </a:pPr>
            <a:endParaRPr lang="en-US" sz="1400" dirty="0">
              <a:latin typeface="Arial" pitchFamily="34" charset="0"/>
              <a:cs typeface="Arial" pitchFamily="34" charset="0"/>
            </a:endParaRPr>
          </a:p>
          <a:p>
            <a:pPr marL="342900" indent="-342900">
              <a:buFont typeface="+mj-lt"/>
              <a:buAutoNum type="alphaLcPeriod" startAt="3"/>
            </a:pPr>
            <a:r>
              <a:rPr lang="en-US" sz="1400" dirty="0">
                <a:latin typeface="Arial" pitchFamily="34" charset="0"/>
                <a:cs typeface="Arial" pitchFamily="34" charset="0"/>
              </a:rPr>
              <a:t>What is your annual return if you had bought an </a:t>
            </a:r>
            <a:r>
              <a:rPr lang="en-US" sz="1400" u="sng" dirty="0">
                <a:latin typeface="Arial" panose="020B0604020202020204" pitchFamily="34" charset="0"/>
                <a:cs typeface="Arial" panose="020B0604020202020204" pitchFamily="34" charset="0"/>
              </a:rPr>
              <a:t>equal-weighted</a:t>
            </a:r>
            <a:r>
              <a:rPr lang="en-US" sz="1400" dirty="0">
                <a:latin typeface="Arial" pitchFamily="34" charset="0"/>
                <a:cs typeface="Arial" pitchFamily="34" charset="0"/>
              </a:rPr>
              <a:t> portfolio? </a:t>
            </a:r>
          </a:p>
          <a:p>
            <a:pPr marL="742950" lvl="1" indent="-285750">
              <a:buFont typeface="Arial" panose="020B0604020202020204" pitchFamily="34" charset="0"/>
              <a:buChar char="•"/>
            </a:pPr>
            <a:r>
              <a:rPr lang="en-US" sz="1400" dirty="0">
                <a:latin typeface="Arial" pitchFamily="34" charset="0"/>
                <a:cs typeface="Arial" pitchFamily="34" charset="0"/>
              </a:rPr>
              <a:t>62.5 invested in both A and B (62.5/25 shares of A and 62.5/100 shares of B)</a:t>
            </a:r>
          </a:p>
          <a:p>
            <a:pPr marL="742950" lvl="1" indent="-285750">
              <a:buFont typeface="Arial" panose="020B0604020202020204" pitchFamily="34" charset="0"/>
              <a:buChar char="•"/>
            </a:pPr>
            <a:r>
              <a:rPr lang="en-US" sz="1400" dirty="0">
                <a:latin typeface="Arial" pitchFamily="34" charset="0"/>
                <a:cs typeface="Arial" pitchFamily="34" charset="0"/>
              </a:rPr>
              <a:t>Change in value would be:</a:t>
            </a:r>
          </a:p>
          <a:p>
            <a:pPr lvl="1"/>
            <a:r>
              <a:rPr lang="en-US" sz="1400" dirty="0">
                <a:latin typeface="Arial" pitchFamily="34" charset="0"/>
                <a:cs typeface="Arial" pitchFamily="34" charset="0"/>
              </a:rPr>
              <a:t>	</a:t>
            </a:r>
          </a:p>
          <a:p>
            <a:pPr lvl="1"/>
            <a:r>
              <a:rPr lang="en-US" sz="1400" dirty="0">
                <a:latin typeface="Arial" pitchFamily="34" charset="0"/>
                <a:cs typeface="Arial" pitchFamily="34" charset="0"/>
              </a:rPr>
              <a:t>(62.5/25*30 + 62.5/100*85) - 125 = 3.125 or a return of 0.5*(30/25) + 0.5*(85/100) -1 = </a:t>
            </a:r>
            <a:r>
              <a:rPr lang="en-US" sz="1400" u="sng" dirty="0">
                <a:latin typeface="Arial" panose="020B0604020202020204" pitchFamily="34" charset="0"/>
                <a:cs typeface="Arial" panose="020B0604020202020204" pitchFamily="34" charset="0"/>
              </a:rPr>
              <a:t>2.5%</a:t>
            </a:r>
          </a:p>
          <a:p>
            <a:pPr marL="742950" lvl="1" indent="-285750">
              <a:buFont typeface="Arial" panose="020B0604020202020204" pitchFamily="34" charset="0"/>
              <a:buChar char="•"/>
            </a:pPr>
            <a:endParaRPr lang="en-US" sz="1400" dirty="0">
              <a:latin typeface="Arial" pitchFamily="34" charset="0"/>
              <a:cs typeface="Arial" pitchFamily="34" charset="0"/>
            </a:endParaRPr>
          </a:p>
          <a:p>
            <a:pPr marL="742950" lvl="1" indent="-285750">
              <a:buFont typeface="Arial" panose="020B0604020202020204" pitchFamily="34" charset="0"/>
              <a:buChar char="•"/>
            </a:pPr>
            <a:r>
              <a:rPr lang="en-US" sz="1400" dirty="0">
                <a:latin typeface="Arial" pitchFamily="34" charset="0"/>
                <a:cs typeface="Arial" pitchFamily="34" charset="0"/>
              </a:rPr>
              <a:t>At the end of the year, the portfolio is not equal-weighted anymore: </a:t>
            </a:r>
          </a:p>
          <a:p>
            <a:pPr lvl="2"/>
            <a:r>
              <a:rPr lang="en-US" sz="1400" dirty="0">
                <a:latin typeface="Arial" pitchFamily="34" charset="0"/>
                <a:cs typeface="Arial" pitchFamily="34" charset="0"/>
              </a:rPr>
              <a:t>62.5/25*30 / (62.5/25*30+ 62.5/100*85) = 30*200/(30*200 + 100*85) = 0.59 in A and 0.41 in B </a:t>
            </a:r>
          </a:p>
          <a:p>
            <a:pPr marL="1200150" lvl="2" indent="-285750">
              <a:buFont typeface="Wingdings" panose="05000000000000000000" pitchFamily="2" charset="2"/>
              <a:buChar char="à"/>
            </a:pPr>
            <a:r>
              <a:rPr lang="en-US" sz="1400" u="sng" dirty="0">
                <a:latin typeface="Arial" pitchFamily="34" charset="0"/>
                <a:cs typeface="Arial" pitchFamily="34" charset="0"/>
                <a:sym typeface="Wingdings" panose="05000000000000000000" pitchFamily="2" charset="2"/>
              </a:rPr>
              <a:t>You will need to trade back to 50/50!</a:t>
            </a:r>
          </a:p>
          <a:p>
            <a:pPr marL="1200150" lvl="2" indent="-285750">
              <a:buFont typeface="Wingdings" panose="05000000000000000000" pitchFamily="2" charset="2"/>
              <a:buChar char="à"/>
            </a:pPr>
            <a:r>
              <a:rPr lang="en-US" sz="1400" dirty="0">
                <a:latin typeface="Arial" pitchFamily="34" charset="0"/>
                <a:cs typeface="Arial" pitchFamily="34" charset="0"/>
                <a:sym typeface="Wingdings" panose="05000000000000000000" pitchFamily="2" charset="2"/>
              </a:rPr>
              <a:t>Rebalancing will be contrarian, which may be attractive.</a:t>
            </a:r>
          </a:p>
        </p:txBody>
      </p:sp>
      <p:graphicFrame>
        <p:nvGraphicFramePr>
          <p:cNvPr id="5" name="Table 4">
            <a:extLst>
              <a:ext uri="{FF2B5EF4-FFF2-40B4-BE49-F238E27FC236}">
                <a16:creationId xmlns:a16="http://schemas.microsoft.com/office/drawing/2014/main" id="{F2E67860-C85F-BF5A-CEEC-CF824CC0BD75}"/>
              </a:ext>
            </a:extLst>
          </p:cNvPr>
          <p:cNvGraphicFramePr>
            <a:graphicFrameLocks noGrp="1"/>
          </p:cNvGraphicFramePr>
          <p:nvPr>
            <p:extLst>
              <p:ext uri="{D42A27DB-BD31-4B8C-83A1-F6EECF244321}">
                <p14:modId xmlns:p14="http://schemas.microsoft.com/office/powerpoint/2010/main" val="3339085580"/>
              </p:ext>
            </p:extLst>
          </p:nvPr>
        </p:nvGraphicFramePr>
        <p:xfrm>
          <a:off x="2743200" y="762000"/>
          <a:ext cx="3581400" cy="2209800"/>
        </p:xfrm>
        <a:graphic>
          <a:graphicData uri="http://schemas.openxmlformats.org/drawingml/2006/table">
            <a:tbl>
              <a:tblPr>
                <a:tableStyleId>{5C22544A-7EE6-4342-B048-85BDC9FD1C3A}</a:tableStyleId>
              </a:tblPr>
              <a:tblGrid>
                <a:gridCol w="1857375">
                  <a:extLst>
                    <a:ext uri="{9D8B030D-6E8A-4147-A177-3AD203B41FA5}">
                      <a16:colId xmlns:a16="http://schemas.microsoft.com/office/drawing/2014/main" val="3974798497"/>
                    </a:ext>
                  </a:extLst>
                </a:gridCol>
                <a:gridCol w="838200">
                  <a:extLst>
                    <a:ext uri="{9D8B030D-6E8A-4147-A177-3AD203B41FA5}">
                      <a16:colId xmlns:a16="http://schemas.microsoft.com/office/drawing/2014/main" val="1849321063"/>
                    </a:ext>
                  </a:extLst>
                </a:gridCol>
                <a:gridCol w="885825">
                  <a:extLst>
                    <a:ext uri="{9D8B030D-6E8A-4147-A177-3AD203B41FA5}">
                      <a16:colId xmlns:a16="http://schemas.microsoft.com/office/drawing/2014/main" val="3664401874"/>
                    </a:ext>
                  </a:extLst>
                </a:gridCol>
              </a:tblGrid>
              <a:tr h="184150">
                <a:tc gridSpan="3">
                  <a:txBody>
                    <a:bodyPr/>
                    <a:lstStyle/>
                    <a:p>
                      <a:pPr algn="ctr" fontAlgn="b"/>
                      <a:r>
                        <a:rPr lang="en-GB" sz="1100" b="1" u="sng" strike="noStrike" dirty="0">
                          <a:effectLst/>
                        </a:rPr>
                        <a:t>Price-weighted</a:t>
                      </a:r>
                      <a:endParaRPr lang="en-GB" sz="1100" b="1" i="0" u="sng" strike="noStrike" dirty="0">
                        <a:solidFill>
                          <a:srgbClr val="000000"/>
                        </a:solidFill>
                        <a:effectLst/>
                        <a:latin typeface="Calibri" panose="020F0502020204030204" pitchFamily="34" charset="0"/>
                      </a:endParaRPr>
                    </a:p>
                  </a:txBody>
                  <a:tcPr marL="0" marR="0" marT="0" marB="0" anchor="b"/>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09845274"/>
                  </a:ext>
                </a:extLst>
              </a:tr>
              <a:tr h="184150">
                <a:tc>
                  <a:txBody>
                    <a:bodyPr/>
                    <a:lstStyle/>
                    <a:p>
                      <a:pPr algn="ctr" fontAlgn="b"/>
                      <a:r>
                        <a:rPr lang="en-GB" sz="1100" u="none" strike="noStrike">
                          <a:effectLst/>
                        </a:rPr>
                        <a:t>Weights today</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1100" u="none" strike="noStrike">
                          <a:effectLst/>
                        </a:rPr>
                        <a:t>0.20</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1100" u="none" strike="noStrike">
                          <a:effectLst/>
                        </a:rPr>
                        <a:t>0.80</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84459107"/>
                  </a:ext>
                </a:extLst>
              </a:tr>
              <a:tr h="184150">
                <a:tc>
                  <a:txBody>
                    <a:bodyPr/>
                    <a:lstStyle/>
                    <a:p>
                      <a:pPr algn="ctr" fontAlgn="b"/>
                      <a:r>
                        <a:rPr lang="en-GB" sz="1100" u="none" strike="noStrike" dirty="0">
                          <a:effectLst/>
                        </a:rPr>
                        <a:t>Return</a:t>
                      </a:r>
                      <a:endParaRPr lang="en-GB"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GB" sz="1100" u="none" strike="noStrike">
                          <a:effectLst/>
                        </a:rPr>
                        <a:t>-0.08</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54842265"/>
                  </a:ext>
                </a:extLst>
              </a:tr>
              <a:tr h="184150">
                <a:tc>
                  <a:txBody>
                    <a:bodyPr/>
                    <a:lstStyle/>
                    <a:p>
                      <a:pPr algn="ctr" fontAlgn="b"/>
                      <a:r>
                        <a:rPr lang="en-GB" sz="1100" u="none" strike="noStrike">
                          <a:effectLst/>
                        </a:rPr>
                        <a:t>Weights in 1 year</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1100" u="none" strike="noStrike">
                          <a:effectLst/>
                        </a:rPr>
                        <a:t>0.26</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1100" u="none" strike="noStrike">
                          <a:effectLst/>
                        </a:rPr>
                        <a:t>0.74</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73360288"/>
                  </a:ext>
                </a:extLst>
              </a:tr>
              <a:tr h="184150">
                <a:tc gridSpan="3">
                  <a:txBody>
                    <a:bodyPr/>
                    <a:lstStyle/>
                    <a:p>
                      <a:pPr algn="ctr" fontAlgn="b"/>
                      <a:r>
                        <a:rPr lang="en-GB" sz="1100" b="1" u="sng" strike="noStrike" dirty="0">
                          <a:effectLst/>
                        </a:rPr>
                        <a:t>Value-weighted</a:t>
                      </a:r>
                      <a:endParaRPr lang="en-GB" sz="1100" b="1" i="0" u="sng" strike="noStrike" dirty="0">
                        <a:solidFill>
                          <a:srgbClr val="000000"/>
                        </a:solidFill>
                        <a:effectLst/>
                        <a:latin typeface="Calibri" panose="020F0502020204030204" pitchFamily="34" charset="0"/>
                      </a:endParaRPr>
                    </a:p>
                  </a:txBody>
                  <a:tcPr marL="0" marR="0" marT="0" marB="0" anchor="b"/>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43513824"/>
                  </a:ext>
                </a:extLst>
              </a:tr>
              <a:tr h="184150">
                <a:tc>
                  <a:txBody>
                    <a:bodyPr/>
                    <a:lstStyle/>
                    <a:p>
                      <a:pPr algn="ctr" fontAlgn="b"/>
                      <a:r>
                        <a:rPr lang="en-GB" sz="1100" u="none" strike="noStrike">
                          <a:effectLst/>
                        </a:rPr>
                        <a:t>Weights today</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1100" u="none" strike="noStrike">
                          <a:effectLst/>
                        </a:rPr>
                        <a:t>0.33</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1100" u="none" strike="noStrike">
                          <a:effectLst/>
                        </a:rPr>
                        <a:t>0.67</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01916541"/>
                  </a:ext>
                </a:extLst>
              </a:tr>
              <a:tr h="184150">
                <a:tc>
                  <a:txBody>
                    <a:bodyPr/>
                    <a:lstStyle/>
                    <a:p>
                      <a:pPr algn="ctr" fontAlgn="b"/>
                      <a:r>
                        <a:rPr lang="en-GB" sz="1100" u="none" strike="noStrike">
                          <a:effectLst/>
                        </a:rPr>
                        <a:t>Return</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1100" u="none" strike="noStrike">
                          <a:effectLst/>
                        </a:rPr>
                        <a:t>-0.03</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19950695"/>
                  </a:ext>
                </a:extLst>
              </a:tr>
              <a:tr h="184150">
                <a:tc>
                  <a:txBody>
                    <a:bodyPr/>
                    <a:lstStyle/>
                    <a:p>
                      <a:pPr algn="ctr" fontAlgn="b"/>
                      <a:r>
                        <a:rPr lang="en-GB" sz="1100" u="none" strike="noStrike">
                          <a:effectLst/>
                        </a:rPr>
                        <a:t>Weights in 1 year</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1100" u="none" strike="noStrike">
                          <a:effectLst/>
                        </a:rPr>
                        <a:t>0.41</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1100" u="none" strike="noStrike">
                          <a:effectLst/>
                        </a:rPr>
                        <a:t>0.59</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42067811"/>
                  </a:ext>
                </a:extLst>
              </a:tr>
              <a:tr h="184150">
                <a:tc gridSpan="3">
                  <a:txBody>
                    <a:bodyPr/>
                    <a:lstStyle/>
                    <a:p>
                      <a:pPr algn="ctr" fontAlgn="b"/>
                      <a:r>
                        <a:rPr lang="en-GB" sz="1100" b="1" u="sng" strike="noStrike" dirty="0">
                          <a:effectLst/>
                        </a:rPr>
                        <a:t>Equal-weighted</a:t>
                      </a:r>
                      <a:endParaRPr lang="en-GB" sz="1100" b="1" i="0" u="sng" strike="noStrike" dirty="0">
                        <a:solidFill>
                          <a:srgbClr val="000000"/>
                        </a:solidFill>
                        <a:effectLst/>
                        <a:latin typeface="Calibri" panose="020F0502020204030204" pitchFamily="34" charset="0"/>
                      </a:endParaRPr>
                    </a:p>
                  </a:txBody>
                  <a:tcPr marL="0" marR="0" marT="0" marB="0" anchor="b"/>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0548001"/>
                  </a:ext>
                </a:extLst>
              </a:tr>
              <a:tr h="184150">
                <a:tc>
                  <a:txBody>
                    <a:bodyPr/>
                    <a:lstStyle/>
                    <a:p>
                      <a:pPr algn="ctr" fontAlgn="b"/>
                      <a:r>
                        <a:rPr lang="en-GB" sz="1100" u="none" strike="noStrike">
                          <a:effectLst/>
                        </a:rPr>
                        <a:t>Weights today</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1100" u="none" strike="noStrike">
                          <a:effectLst/>
                        </a:rPr>
                        <a:t>0.50</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1100" u="none" strike="noStrike">
                          <a:effectLst/>
                        </a:rPr>
                        <a:t>0.50</a:t>
                      </a:r>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729823896"/>
                  </a:ext>
                </a:extLst>
              </a:tr>
              <a:tr h="184150">
                <a:tc>
                  <a:txBody>
                    <a:bodyPr/>
                    <a:lstStyle/>
                    <a:p>
                      <a:pPr algn="ctr" fontAlgn="b"/>
                      <a:r>
                        <a:rPr lang="en-GB" sz="1100" u="none" strike="noStrike">
                          <a:effectLst/>
                        </a:rPr>
                        <a:t>Return</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1100" u="none" strike="noStrike">
                          <a:effectLst/>
                        </a:rPr>
                        <a:t>0.02</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GB"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19663403"/>
                  </a:ext>
                </a:extLst>
              </a:tr>
              <a:tr h="184150">
                <a:tc>
                  <a:txBody>
                    <a:bodyPr/>
                    <a:lstStyle/>
                    <a:p>
                      <a:pPr algn="ctr" fontAlgn="b"/>
                      <a:r>
                        <a:rPr lang="en-GB" sz="1100" u="none" strike="noStrike">
                          <a:effectLst/>
                        </a:rPr>
                        <a:t>Weights in 1 year</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1100" u="none" strike="noStrike">
                          <a:effectLst/>
                        </a:rPr>
                        <a:t>0.59</a:t>
                      </a:r>
                      <a:endParaRPr lang="en-GB" sz="11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1100" u="none" strike="noStrike" dirty="0">
                          <a:effectLst/>
                        </a:rPr>
                        <a:t>0.41</a:t>
                      </a:r>
                      <a:endParaRPr lang="en-GB"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07043329"/>
                  </a:ext>
                </a:extLst>
              </a:tr>
            </a:tbl>
          </a:graphicData>
        </a:graphic>
      </p:graphicFrame>
    </p:spTree>
    <p:extLst>
      <p:ext uri="{BB962C8B-B14F-4D97-AF65-F5344CB8AC3E}">
        <p14:creationId xmlns:p14="http://schemas.microsoft.com/office/powerpoint/2010/main" val="38960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2" end="2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5" end="1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6" end="1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7" end="1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8" end="1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20" end="2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21" end="2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3" end="2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3306" y="2424953"/>
            <a:ext cx="6400800" cy="1015663"/>
          </a:xfrm>
          <a:prstGeom prst="rect">
            <a:avLst/>
          </a:prstGeom>
          <a:noFill/>
          <a:ln>
            <a:solidFill>
              <a:schemeClr val="bg1">
                <a:lumMod val="50000"/>
              </a:schemeClr>
            </a:solidFill>
          </a:ln>
        </p:spPr>
        <p:txBody>
          <a:bodyPr wrap="square" rtlCol="0">
            <a:spAutoFit/>
          </a:bodyPr>
          <a:lstStyle/>
          <a:p>
            <a:pPr marL="457200" indent="-457200"/>
            <a:r>
              <a:rPr lang="en-US" sz="3600" b="1" dirty="0">
                <a:latin typeface="Arial" pitchFamily="34" charset="0"/>
                <a:cs typeface="Arial" pitchFamily="34" charset="0"/>
              </a:rPr>
              <a:t>2. Prices are present values</a:t>
            </a:r>
          </a:p>
          <a:p>
            <a:pPr marL="457200" indent="-457200"/>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2851748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mtClean="0"/>
              <a:pPr/>
              <a:t>14</a:t>
            </a:fld>
            <a:endParaRPr lang="en-US" dirty="0"/>
          </a:p>
        </p:txBody>
      </p:sp>
      <p:sp>
        <p:nvSpPr>
          <p:cNvPr id="3" name="TextBox 2"/>
          <p:cNvSpPr txBox="1"/>
          <p:nvPr/>
        </p:nvSpPr>
        <p:spPr>
          <a:xfrm>
            <a:off x="291921" y="197241"/>
            <a:ext cx="6996545"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Outline</a:t>
            </a:r>
          </a:p>
        </p:txBody>
      </p:sp>
      <mc:AlternateContent xmlns:mc="http://schemas.openxmlformats.org/markup-compatibility/2006" xmlns:a14="http://schemas.microsoft.com/office/drawing/2010/main">
        <mc:Choice Requires="a14">
          <p:sp>
            <p:nvSpPr>
              <p:cNvPr id="4" name="TextBox 3"/>
              <p:cNvSpPr txBox="1"/>
              <p:nvPr/>
            </p:nvSpPr>
            <p:spPr>
              <a:xfrm>
                <a:off x="304800" y="762000"/>
                <a:ext cx="8630584" cy="4495800"/>
              </a:xfrm>
              <a:prstGeom prst="rect">
                <a:avLst/>
              </a:prstGeom>
              <a:noFill/>
            </p:spPr>
            <p:txBody>
              <a:bodyPr wrap="square" rtlCol="0">
                <a:noAutofit/>
              </a:bodyPr>
              <a:lstStyle/>
              <a:p>
                <a:pPr marL="342900" indent="-342900">
                  <a:buClr>
                    <a:schemeClr val="tx1"/>
                  </a:buClr>
                  <a:buFont typeface="Arial" panose="020B0604020202020204" pitchFamily="34" charset="0"/>
                  <a:buChar char="•"/>
                </a:pPr>
                <a:r>
                  <a:rPr lang="en-US" sz="2000" dirty="0">
                    <a:solidFill>
                      <a:schemeClr val="tx1"/>
                    </a:solidFill>
                    <a:latin typeface="Arial" pitchFamily="34" charset="0"/>
                    <a:cs typeface="Arial" pitchFamily="34" charset="0"/>
                  </a:rPr>
                  <a:t>Present values are the keystone to finance</a:t>
                </a:r>
              </a:p>
              <a:p>
                <a:pPr>
                  <a:buClr>
                    <a:schemeClr val="tx1"/>
                  </a:buClr>
                </a:pPr>
                <a:endParaRPr lang="en-US" sz="2000" dirty="0">
                  <a:solidFill>
                    <a:schemeClr val="tx1"/>
                  </a:solidFill>
                  <a:latin typeface="Arial" pitchFamily="34" charset="0"/>
                  <a:cs typeface="Arial" pitchFamily="34" charset="0"/>
                </a:endParaRPr>
              </a:p>
              <a:p>
                <a:pPr marL="342900" indent="-342900">
                  <a:buClr>
                    <a:schemeClr val="tx1"/>
                  </a:buClr>
                  <a:buFont typeface="Arial" panose="020B0604020202020204" pitchFamily="34" charset="0"/>
                  <a:buChar char="•"/>
                </a:pPr>
                <a:r>
                  <a:rPr lang="en-US" sz="2000" dirty="0">
                    <a:solidFill>
                      <a:schemeClr val="tx1"/>
                    </a:solidFill>
                    <a:latin typeface="Arial" pitchFamily="34" charset="0"/>
                    <a:cs typeface="Arial" pitchFamily="34" charset="0"/>
                  </a:rPr>
                  <a:t>Some uses:</a:t>
                </a:r>
              </a:p>
              <a:p>
                <a:pPr marL="800100" lvl="1" indent="-342900">
                  <a:buClr>
                    <a:schemeClr val="tx1"/>
                  </a:buClr>
                  <a:buFont typeface="Wingdings" panose="05000000000000000000" pitchFamily="2" charset="2"/>
                  <a:buChar char="Ø"/>
                </a:pPr>
                <a:r>
                  <a:rPr lang="en-US" sz="2000" dirty="0">
                    <a:solidFill>
                      <a:schemeClr val="tx1"/>
                    </a:solidFill>
                    <a:latin typeface="Arial" pitchFamily="34" charset="0"/>
                    <a:cs typeface="Arial" pitchFamily="34" charset="0"/>
                  </a:rPr>
                  <a:t>Determining fair prices of securities</a:t>
                </a:r>
              </a:p>
              <a:p>
                <a:pPr marL="800100" lvl="1" indent="-342900">
                  <a:buClr>
                    <a:schemeClr val="tx1"/>
                  </a:buClr>
                  <a:buFont typeface="Wingdings" panose="05000000000000000000" pitchFamily="2" charset="2"/>
                  <a:buChar char="Ø"/>
                </a:pPr>
                <a:r>
                  <a:rPr lang="en-US" sz="2000" dirty="0">
                    <a:solidFill>
                      <a:schemeClr val="tx1"/>
                    </a:solidFill>
                    <a:latin typeface="Arial" pitchFamily="34" charset="0"/>
                    <a:cs typeface="Arial" pitchFamily="34" charset="0"/>
                  </a:rPr>
                  <a:t>Making capital budgeting decisions</a:t>
                </a:r>
              </a:p>
              <a:p>
                <a:pPr>
                  <a:buClr>
                    <a:schemeClr val="tx1"/>
                  </a:buClr>
                </a:pPr>
                <a:endParaRPr lang="en-US" sz="2000" u="sng" dirty="0">
                  <a:solidFill>
                    <a:schemeClr val="tx1"/>
                  </a:solidFill>
                  <a:latin typeface="Arial" panose="020B0604020202020204" pitchFamily="34" charset="0"/>
                  <a:cs typeface="Arial" pitchFamily="34" charset="0"/>
                </a:endParaRPr>
              </a:p>
              <a:p>
                <a:pPr marL="342900" indent="-342900">
                  <a:buClr>
                    <a:schemeClr val="tx1"/>
                  </a:buClr>
                  <a:buFont typeface="Arial" panose="020B0604020202020204" pitchFamily="34" charset="0"/>
                  <a:buChar char="•"/>
                </a:pPr>
                <a:r>
                  <a:rPr lang="en-US" sz="2000" dirty="0">
                    <a:solidFill>
                      <a:schemeClr val="tx1"/>
                    </a:solidFill>
                    <a:latin typeface="Arial" pitchFamily="34" charset="0"/>
                    <a:cs typeface="Arial" pitchFamily="34" charset="0"/>
                  </a:rPr>
                  <a:t>Present-value problems involve streams of cash flows:</a:t>
                </a:r>
              </a:p>
              <a:p>
                <a:pPr marL="800100" lvl="1" indent="-342900">
                  <a:buClr>
                    <a:schemeClr val="tx1"/>
                  </a:buClr>
                  <a:buFont typeface="Wingdings" panose="05000000000000000000" pitchFamily="2" charset="2"/>
                  <a:buChar char="Ø"/>
                </a:pPr>
                <a:r>
                  <a:rPr lang="en-US" sz="2000" u="sng" dirty="0">
                    <a:solidFill>
                      <a:schemeClr val="tx1"/>
                    </a:solidFill>
                    <a:latin typeface="Arial" panose="020B0604020202020204" pitchFamily="34" charset="0"/>
                    <a:cs typeface="Arial" pitchFamily="34" charset="0"/>
                  </a:rPr>
                  <a:t>Financing decisions</a:t>
                </a:r>
                <a:r>
                  <a:rPr lang="en-US" sz="2000" dirty="0">
                    <a:solidFill>
                      <a:schemeClr val="tx1"/>
                    </a:solidFill>
                    <a:latin typeface="Arial" pitchFamily="34" charset="0"/>
                    <a:cs typeface="Arial" pitchFamily="34" charset="0"/>
                  </a:rPr>
                  <a:t>: exchange future dollars for present dollars</a:t>
                </a:r>
              </a:p>
              <a:p>
                <a:pPr marL="800100" lvl="1" indent="-342900">
                  <a:buClr>
                    <a:schemeClr val="tx1"/>
                  </a:buClr>
                  <a:buFont typeface="Wingdings" panose="05000000000000000000" pitchFamily="2" charset="2"/>
                  <a:buChar char="Ø"/>
                </a:pPr>
                <a:r>
                  <a:rPr lang="en-US" sz="2000" u="sng" dirty="0">
                    <a:solidFill>
                      <a:schemeClr val="tx1"/>
                    </a:solidFill>
                    <a:latin typeface="Arial" panose="020B0604020202020204" pitchFamily="34" charset="0"/>
                    <a:cs typeface="Arial" pitchFamily="34" charset="0"/>
                  </a:rPr>
                  <a:t>Investing decisions</a:t>
                </a:r>
                <a:r>
                  <a:rPr lang="en-US" sz="2000" dirty="0">
                    <a:solidFill>
                      <a:schemeClr val="tx1"/>
                    </a:solidFill>
                    <a:latin typeface="Arial" pitchFamily="34" charset="0"/>
                    <a:cs typeface="Arial" pitchFamily="34" charset="0"/>
                  </a:rPr>
                  <a:t>: exchange present dollars for future dollars</a:t>
                </a:r>
              </a:p>
              <a:p>
                <a:pPr marL="342900" indent="-342900">
                  <a:buClr>
                    <a:schemeClr val="tx2">
                      <a:lumMod val="75000"/>
                    </a:schemeClr>
                  </a:buClr>
                  <a:buFont typeface="Arial" panose="020B0604020202020204" pitchFamily="34" charset="0"/>
                  <a:buChar char="•"/>
                </a:pPr>
                <a:endParaRPr lang="en-US" sz="2000" dirty="0">
                  <a:solidFill>
                    <a:schemeClr val="tx1"/>
                  </a:solidFill>
                  <a:latin typeface="Arial" pitchFamily="34" charset="0"/>
                  <a:cs typeface="Arial" pitchFamily="34" charset="0"/>
                </a:endParaRPr>
              </a:p>
              <a:p>
                <a:pPr marL="342900" indent="-342900">
                  <a:buClr>
                    <a:schemeClr val="tx2">
                      <a:lumMod val="75000"/>
                    </a:schemeClr>
                  </a:buClr>
                  <a:buFont typeface="Arial" panose="020B0604020202020204" pitchFamily="34" charset="0"/>
                  <a:buChar char="•"/>
                </a:pPr>
                <a:r>
                  <a:rPr lang="en-US" sz="2000" dirty="0">
                    <a:solidFill>
                      <a:schemeClr val="tx1"/>
                    </a:solidFill>
                    <a:latin typeface="Arial" pitchFamily="34" charset="0"/>
                    <a:cs typeface="Arial" pitchFamily="34" charset="0"/>
                  </a:rPr>
                  <a:t>Three valuation topics</a:t>
                </a:r>
              </a:p>
              <a:p>
                <a:pPr marL="914400" lvl="1" indent="-457200">
                  <a:buClr>
                    <a:schemeClr val="tx2">
                      <a:lumMod val="75000"/>
                    </a:schemeClr>
                  </a:buClr>
                  <a:buFont typeface="+mj-lt"/>
                  <a:buAutoNum type="arabicPeriod"/>
                </a:pPr>
                <a:r>
                  <a:rPr lang="en-US" sz="2000" dirty="0">
                    <a:solidFill>
                      <a:schemeClr val="tx1"/>
                    </a:solidFill>
                    <a:latin typeface="Arial" pitchFamily="34" charset="0"/>
                    <a:cs typeface="Arial" pitchFamily="34" charset="0"/>
                  </a:rPr>
                  <a:t>Valuing certain cash flows</a:t>
                </a:r>
              </a:p>
              <a:p>
                <a:pPr marL="914400" lvl="1" indent="-457200">
                  <a:buClr>
                    <a:schemeClr val="tx2">
                      <a:lumMod val="75000"/>
                    </a:schemeClr>
                  </a:buClr>
                  <a:buFont typeface="+mj-lt"/>
                  <a:buAutoNum type="arabicPeriod"/>
                </a:pPr>
                <a:r>
                  <a:rPr lang="en-US" sz="2000" dirty="0">
                    <a:solidFill>
                      <a:schemeClr val="tx1"/>
                    </a:solidFill>
                    <a:latin typeface="Arial" pitchFamily="34" charset="0"/>
                    <a:cs typeface="Arial" pitchFamily="34" charset="0"/>
                  </a:rPr>
                  <a:t>Valuing uncertain cash flows</a:t>
                </a:r>
              </a:p>
              <a:p>
                <a:pPr marL="914400" lvl="1" indent="-457200">
                  <a:buClr>
                    <a:schemeClr val="tx2">
                      <a:lumMod val="75000"/>
                    </a:schemeClr>
                  </a:buClr>
                  <a:buFont typeface="+mj-lt"/>
                  <a:buAutoNum type="arabicPeriod"/>
                </a:pPr>
                <a:r>
                  <a:rPr lang="en-US" sz="2000" dirty="0">
                    <a:solidFill>
                      <a:schemeClr val="tx1"/>
                    </a:solidFill>
                    <a:latin typeface="Arial" pitchFamily="34" charset="0"/>
                    <a:cs typeface="Arial" pitchFamily="34" charset="0"/>
                  </a:rPr>
                  <a:t>The golden rule of finance: Net Present Value</a:t>
                </a:r>
              </a:p>
              <a:p>
                <a:pPr marL="342900" indent="-342900">
                  <a:buClr>
                    <a:schemeClr val="tx2">
                      <a:lumMod val="75000"/>
                    </a:schemeClr>
                  </a:buClr>
                  <a:buFont typeface="Arial" panose="020B0604020202020204" pitchFamily="34" charset="0"/>
                  <a:buChar char="‒"/>
                </a:pPr>
                <a:endParaRPr lang="en-US" sz="2000" dirty="0">
                  <a:solidFill>
                    <a:schemeClr val="tx1"/>
                  </a:solidFill>
                  <a:latin typeface="Arial" pitchFamily="34" charset="0"/>
                  <a:cs typeface="Arial" pitchFamily="34" charset="0"/>
                </a:endParaRPr>
              </a:p>
              <a:p>
                <a:pPr marL="342900" indent="-342900">
                  <a:buClr>
                    <a:schemeClr val="tx2">
                      <a:lumMod val="75000"/>
                    </a:schemeClr>
                  </a:buClr>
                  <a:buFont typeface="Arial" panose="020B0604020202020204" pitchFamily="34" charset="0"/>
                  <a:buChar char="•"/>
                </a:pPr>
                <a:r>
                  <a:rPr lang="en-US" sz="2000" dirty="0">
                    <a:solidFill>
                      <a:schemeClr val="tx1"/>
                    </a:solidFill>
                    <a:latin typeface="Arial" pitchFamily="34" charset="0"/>
                    <a:cs typeface="Arial" pitchFamily="34" charset="0"/>
                  </a:rPr>
                  <a:t>Standard methodology for valuation: Discount expected cash flow in period </a:t>
                </a:r>
                <a14:m>
                  <m:oMath xmlns:m="http://schemas.openxmlformats.org/officeDocument/2006/math">
                    <m:r>
                      <a:rPr lang="en-US" sz="2000" i="1" dirty="0">
                        <a:solidFill>
                          <a:schemeClr val="tx1"/>
                        </a:solidFill>
                        <a:latin typeface="Cambria Math" panose="02040503050406030204" pitchFamily="18" charset="0"/>
                        <a:cs typeface="Arial" pitchFamily="34" charset="0"/>
                      </a:rPr>
                      <m:t>𝑛</m:t>
                    </m:r>
                  </m:oMath>
                </a14:m>
                <a:r>
                  <a:rPr lang="en-US" sz="2000" dirty="0">
                    <a:solidFill>
                      <a:schemeClr val="tx1"/>
                    </a:solidFill>
                    <a:latin typeface="Arial" pitchFamily="34" charset="0"/>
                    <a:cs typeface="Arial" pitchFamily="34" charset="0"/>
                  </a:rPr>
                  <a:t>, </a:t>
                </a:r>
                <a14:m>
                  <m:oMath xmlns:m="http://schemas.openxmlformats.org/officeDocument/2006/math">
                    <m:r>
                      <a:rPr lang="en-US" sz="2000">
                        <a:solidFill>
                          <a:schemeClr val="tx1"/>
                        </a:solidFill>
                        <a:latin typeface="Cambria Math" panose="02040503050406030204" pitchFamily="18" charset="0"/>
                        <a:cs typeface="Arial" pitchFamily="34" charset="0"/>
                      </a:rPr>
                      <m:t>𝐸</m:t>
                    </m:r>
                    <m:d>
                      <m:dPr>
                        <m:ctrlPr>
                          <a:rPr lang="en-US" sz="2000" i="1">
                            <a:solidFill>
                              <a:schemeClr val="tx1"/>
                            </a:solidFill>
                            <a:latin typeface="Cambria Math" panose="02040503050406030204" pitchFamily="18" charset="0"/>
                            <a:cs typeface="Arial" pitchFamily="34" charset="0"/>
                          </a:rPr>
                        </m:ctrlPr>
                      </m:dPr>
                      <m:e>
                        <m:sSub>
                          <m:sSubPr>
                            <m:ctrlPr>
                              <a:rPr lang="en-US" sz="2000" i="1">
                                <a:solidFill>
                                  <a:schemeClr val="tx1"/>
                                </a:solidFill>
                                <a:latin typeface="Cambria Math" panose="02040503050406030204" pitchFamily="18" charset="0"/>
                                <a:cs typeface="Arial" pitchFamily="34" charset="0"/>
                              </a:rPr>
                            </m:ctrlPr>
                          </m:sSubPr>
                          <m:e>
                            <m:r>
                              <m:rPr>
                                <m:sty m:val="p"/>
                              </m:rPr>
                              <a:rPr lang="en-US" sz="2000">
                                <a:solidFill>
                                  <a:schemeClr val="tx1"/>
                                </a:solidFill>
                                <a:latin typeface="Cambria Math" panose="02040503050406030204" pitchFamily="18" charset="0"/>
                                <a:cs typeface="Arial" pitchFamily="34" charset="0"/>
                              </a:rPr>
                              <m:t>C</m:t>
                            </m:r>
                          </m:e>
                          <m:sub>
                            <m:r>
                              <a:rPr lang="en-US" sz="2000">
                                <a:solidFill>
                                  <a:schemeClr val="tx1"/>
                                </a:solidFill>
                                <a:latin typeface="Cambria Math" panose="02040503050406030204" pitchFamily="18" charset="0"/>
                                <a:cs typeface="Arial" pitchFamily="34" charset="0"/>
                              </a:rPr>
                              <m:t>𝑛</m:t>
                            </m:r>
                          </m:sub>
                        </m:sSub>
                      </m:e>
                    </m:d>
                  </m:oMath>
                </a14:m>
                <a:r>
                  <a:rPr lang="en-US" sz="2000" dirty="0">
                    <a:solidFill>
                      <a:schemeClr val="tx1"/>
                    </a:solidFill>
                    <a:latin typeface="Arial" pitchFamily="34" charset="0"/>
                    <a:cs typeface="Arial" pitchFamily="34" charset="0"/>
                  </a:rPr>
                  <a:t>, at appropriate discount rate </a:t>
                </a:r>
                <a14:m>
                  <m:oMath xmlns:m="http://schemas.openxmlformats.org/officeDocument/2006/math">
                    <m:sSub>
                      <m:sSubPr>
                        <m:ctrlPr>
                          <a:rPr lang="en-US" sz="2000" i="1">
                            <a:solidFill>
                              <a:schemeClr val="tx1"/>
                            </a:solidFill>
                            <a:latin typeface="Cambria Math" panose="02040503050406030204" pitchFamily="18" charset="0"/>
                            <a:cs typeface="Arial" pitchFamily="34" charset="0"/>
                          </a:rPr>
                        </m:ctrlPr>
                      </m:sSubPr>
                      <m:e>
                        <m:r>
                          <a:rPr lang="en-US" sz="2000">
                            <a:solidFill>
                              <a:schemeClr val="tx1"/>
                            </a:solidFill>
                            <a:latin typeface="Cambria Math" panose="02040503050406030204" pitchFamily="18" charset="0"/>
                            <a:cs typeface="Arial" pitchFamily="34" charset="0"/>
                          </a:rPr>
                          <m:t>𝑟</m:t>
                        </m:r>
                      </m:e>
                      <m:sub>
                        <m:r>
                          <a:rPr lang="en-US" sz="2000">
                            <a:solidFill>
                              <a:schemeClr val="tx1"/>
                            </a:solidFill>
                            <a:latin typeface="Cambria Math" panose="02040503050406030204" pitchFamily="18" charset="0"/>
                            <a:cs typeface="Arial" pitchFamily="34" charset="0"/>
                          </a:rPr>
                          <m:t>𝑛</m:t>
                        </m:r>
                      </m:sub>
                    </m:sSub>
                    <m:r>
                      <a:rPr lang="en-US" sz="2000">
                        <a:solidFill>
                          <a:schemeClr val="tx1"/>
                        </a:solidFill>
                        <a:latin typeface="Cambria Math" panose="02040503050406030204" pitchFamily="18" charset="0"/>
                        <a:cs typeface="Arial" pitchFamily="34" charset="0"/>
                      </a:rPr>
                      <m:t> </m:t>
                    </m:r>
                  </m:oMath>
                </a14:m>
                <a:r>
                  <a:rPr lang="en-US" sz="2000" dirty="0">
                    <a:solidFill>
                      <a:schemeClr val="tx1"/>
                    </a:solidFill>
                    <a:latin typeface="Arial" pitchFamily="34" charset="0"/>
                    <a:cs typeface="Arial" pitchFamily="34" charset="0"/>
                  </a:rPr>
                  <a:t>that reflects both time value of money and risk: </a:t>
                </a:r>
                <a14:m>
                  <m:oMath xmlns:m="http://schemas.openxmlformats.org/officeDocument/2006/math">
                    <m:r>
                      <a:rPr lang="en-US" sz="2000">
                        <a:solidFill>
                          <a:schemeClr val="tx1"/>
                        </a:solidFill>
                        <a:latin typeface="Cambria Math" panose="02040503050406030204" pitchFamily="18" charset="0"/>
                        <a:cs typeface="Arial" pitchFamily="34" charset="0"/>
                      </a:rPr>
                      <m:t>𝐸</m:t>
                    </m:r>
                    <m:r>
                      <a:rPr lang="en-US" sz="2000">
                        <a:solidFill>
                          <a:schemeClr val="tx1"/>
                        </a:solidFill>
                        <a:latin typeface="Cambria Math" panose="02040503050406030204" pitchFamily="18" charset="0"/>
                        <a:cs typeface="Arial" pitchFamily="34" charset="0"/>
                      </a:rPr>
                      <m:t>(</m:t>
                    </m:r>
                    <m:sSub>
                      <m:sSubPr>
                        <m:ctrlPr>
                          <a:rPr lang="en-US" sz="2000" i="1">
                            <a:solidFill>
                              <a:schemeClr val="tx1"/>
                            </a:solidFill>
                            <a:latin typeface="Cambria Math" panose="02040503050406030204" pitchFamily="18" charset="0"/>
                            <a:cs typeface="Arial" pitchFamily="34" charset="0"/>
                          </a:rPr>
                        </m:ctrlPr>
                      </m:sSubPr>
                      <m:e>
                        <m:r>
                          <m:rPr>
                            <m:sty m:val="p"/>
                          </m:rPr>
                          <a:rPr lang="en-US" sz="2000">
                            <a:solidFill>
                              <a:schemeClr val="tx1"/>
                            </a:solidFill>
                            <a:latin typeface="Cambria Math" panose="02040503050406030204" pitchFamily="18" charset="0"/>
                            <a:cs typeface="Arial" pitchFamily="34" charset="0"/>
                          </a:rPr>
                          <m:t>C</m:t>
                        </m:r>
                      </m:e>
                      <m:sub>
                        <m:r>
                          <a:rPr lang="en-US" sz="2000">
                            <a:solidFill>
                              <a:schemeClr val="tx1"/>
                            </a:solidFill>
                            <a:latin typeface="Cambria Math" panose="02040503050406030204" pitchFamily="18" charset="0"/>
                            <a:cs typeface="Arial" pitchFamily="34" charset="0"/>
                          </a:rPr>
                          <m:t>𝑛</m:t>
                        </m:r>
                      </m:sub>
                    </m:sSub>
                    <m:r>
                      <a:rPr lang="en-US" sz="2000">
                        <a:solidFill>
                          <a:schemeClr val="tx1"/>
                        </a:solidFill>
                        <a:latin typeface="Cambria Math" panose="02040503050406030204" pitchFamily="18" charset="0"/>
                        <a:cs typeface="Arial" pitchFamily="34" charset="0"/>
                      </a:rPr>
                      <m:t>)/(1+</m:t>
                    </m:r>
                    <m:sSub>
                      <m:sSubPr>
                        <m:ctrlPr>
                          <a:rPr lang="en-US" sz="2000" i="1">
                            <a:solidFill>
                              <a:schemeClr val="tx1"/>
                            </a:solidFill>
                            <a:latin typeface="Cambria Math" panose="02040503050406030204" pitchFamily="18" charset="0"/>
                            <a:cs typeface="Arial" pitchFamily="34" charset="0"/>
                          </a:rPr>
                        </m:ctrlPr>
                      </m:sSubPr>
                      <m:e>
                        <m:r>
                          <a:rPr lang="en-US" sz="2000">
                            <a:solidFill>
                              <a:schemeClr val="tx1"/>
                            </a:solidFill>
                            <a:latin typeface="Cambria Math" panose="02040503050406030204" pitchFamily="18" charset="0"/>
                            <a:cs typeface="Arial" pitchFamily="34" charset="0"/>
                          </a:rPr>
                          <m:t>𝑟</m:t>
                        </m:r>
                      </m:e>
                      <m:sub>
                        <m:r>
                          <a:rPr lang="en-US" sz="2000">
                            <a:solidFill>
                              <a:schemeClr val="tx1"/>
                            </a:solidFill>
                            <a:latin typeface="Cambria Math" panose="02040503050406030204" pitchFamily="18" charset="0"/>
                            <a:cs typeface="Arial" pitchFamily="34" charset="0"/>
                          </a:rPr>
                          <m:t>𝑛</m:t>
                        </m:r>
                      </m:sub>
                    </m:sSub>
                    <m:r>
                      <a:rPr lang="en-US" sz="2000">
                        <a:solidFill>
                          <a:schemeClr val="tx1"/>
                        </a:solidFill>
                        <a:latin typeface="Cambria Math" panose="02040503050406030204" pitchFamily="18" charset="0"/>
                        <a:cs typeface="Arial" pitchFamily="34" charset="0"/>
                      </a:rPr>
                      <m:t>)</m:t>
                    </m:r>
                  </m:oMath>
                </a14:m>
                <a:endParaRPr lang="en-US" sz="2000" dirty="0">
                  <a:solidFill>
                    <a:schemeClr val="tx1"/>
                  </a:solidFill>
                  <a:latin typeface="Arial" pitchFamily="34" charset="0"/>
                  <a:cs typeface="Arial" pitchFamily="34" charset="0"/>
                </a:endParaRPr>
              </a:p>
              <a:p>
                <a:pPr lvl="1">
                  <a:buClr>
                    <a:schemeClr val="tx1"/>
                  </a:buClr>
                </a:pPr>
                <a:endParaRPr lang="en-US" dirty="0">
                  <a:solidFill>
                    <a:schemeClr val="tx1"/>
                  </a:solidFill>
                  <a:latin typeface="Arial" pitchFamily="34" charset="0"/>
                  <a:cs typeface="Arial" pitchFamily="34" charset="0"/>
                </a:endParaRPr>
              </a:p>
              <a:p>
                <a:pPr marL="342900" indent="-342900">
                  <a:buClr>
                    <a:schemeClr val="tx2">
                      <a:lumMod val="75000"/>
                    </a:schemeClr>
                  </a:buClr>
                  <a:buFont typeface="Arial" panose="020B0604020202020204" pitchFamily="34" charset="0"/>
                  <a:buChar char="‒"/>
                </a:pPr>
                <a:endParaRPr lang="en-US" sz="2000" dirty="0">
                  <a:solidFill>
                    <a:schemeClr val="tx1"/>
                  </a:solidFill>
                  <a:latin typeface="Arial" pitchFamily="34" charset="0"/>
                  <a:cs typeface="Arial"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04800" y="762000"/>
                <a:ext cx="8630584" cy="4495800"/>
              </a:xfrm>
              <a:prstGeom prst="rect">
                <a:avLst/>
              </a:prstGeom>
              <a:blipFill>
                <a:blip r:embed="rId2"/>
                <a:stretch>
                  <a:fillRect l="-636" t="-542" b="-26558"/>
                </a:stretch>
              </a:blipFill>
            </p:spPr>
            <p:txBody>
              <a:bodyPr/>
              <a:lstStyle/>
              <a:p>
                <a:r>
                  <a:rPr lang="en-GB">
                    <a:noFill/>
                  </a:rPr>
                  <a:t> </a:t>
                </a:r>
              </a:p>
            </p:txBody>
          </p:sp>
        </mc:Fallback>
      </mc:AlternateContent>
    </p:spTree>
    <p:extLst>
      <p:ext uri="{BB962C8B-B14F-4D97-AF65-F5344CB8AC3E}">
        <p14:creationId xmlns:p14="http://schemas.microsoft.com/office/powerpoint/2010/main" val="4044120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FA2D389-0B6E-CD62-24BD-CC2BAF1384E7}"/>
                  </a:ext>
                </a:extLst>
              </p:cNvPr>
              <p:cNvSpPr txBox="1"/>
              <p:nvPr/>
            </p:nvSpPr>
            <p:spPr>
              <a:xfrm>
                <a:off x="381000" y="838200"/>
                <a:ext cx="8534400" cy="5768952"/>
              </a:xfrm>
              <a:prstGeom prst="rect">
                <a:avLst/>
              </a:prstGeom>
              <a:noFill/>
            </p:spPr>
            <p:txBody>
              <a:bodyPr wrap="square" rtlCol="0">
                <a:spAutoFit/>
              </a:bodyPr>
              <a:lstStyle/>
              <a:p>
                <a:pPr marL="342900" indent="-342900">
                  <a:buFont typeface="Arial" panose="020B0604020202020204" pitchFamily="34" charset="0"/>
                  <a:buChar char="•"/>
                </a:pPr>
                <a:r>
                  <a:rPr lang="pt-PT" sz="2000" dirty="0">
                    <a:solidFill>
                      <a:schemeClr val="tx1"/>
                    </a:solidFill>
                    <a:latin typeface="Arial" pitchFamily="34" charset="0"/>
                    <a:cs typeface="Arial" pitchFamily="34" charset="0"/>
                  </a:rPr>
                  <a:t>You can invest in two projects:</a:t>
                </a:r>
              </a:p>
              <a:p>
                <a:pPr marL="0" indent="0">
                  <a:buNone/>
                </a:pPr>
                <a:endParaRPr lang="pt-PT" sz="2000" dirty="0">
                  <a:solidFill>
                    <a:schemeClr val="tx1"/>
                  </a:solidFill>
                  <a:latin typeface="Arial" pitchFamily="34" charset="0"/>
                  <a:cs typeface="Arial" pitchFamily="34" charset="0"/>
                </a:endParaRPr>
              </a:p>
              <a:p>
                <a:pPr marL="514350" indent="-514350">
                  <a:buAutoNum type="arabicParenR"/>
                </a:pPr>
                <a:r>
                  <a:rPr lang="pt-PT" sz="2000" dirty="0">
                    <a:solidFill>
                      <a:schemeClr val="tx1"/>
                    </a:solidFill>
                    <a:latin typeface="Arial" pitchFamily="34" charset="0"/>
                    <a:cs typeface="Arial" pitchFamily="34" charset="0"/>
                  </a:rPr>
                  <a:t>earns 100€ in one year or </a:t>
                </a:r>
              </a:p>
              <a:p>
                <a:pPr marL="514350" indent="-514350">
                  <a:buAutoNum type="arabicParenR"/>
                </a:pPr>
                <a:r>
                  <a:rPr lang="pt-PT" sz="2000" dirty="0">
                    <a:solidFill>
                      <a:schemeClr val="tx1"/>
                    </a:solidFill>
                    <a:latin typeface="Arial" pitchFamily="34" charset="0"/>
                    <a:cs typeface="Arial" pitchFamily="34" charset="0"/>
                  </a:rPr>
                  <a:t>earns 100€ in 10 years. </a:t>
                </a:r>
              </a:p>
              <a:p>
                <a:pPr marL="514350" indent="-514350">
                  <a:buAutoNum type="arabicParenR"/>
                </a:pPr>
                <a:endParaRPr lang="pt-PT" sz="2000" dirty="0">
                  <a:solidFill>
                    <a:schemeClr val="tx1"/>
                  </a:solidFill>
                  <a:latin typeface="Arial" pitchFamily="34" charset="0"/>
                  <a:cs typeface="Arial" pitchFamily="34" charset="0"/>
                </a:endParaRPr>
              </a:p>
              <a:p>
                <a:pPr marL="342900" indent="-342900">
                  <a:buFont typeface="Arial" panose="020B0604020202020204" pitchFamily="34" charset="0"/>
                  <a:buChar char="•"/>
                </a:pPr>
                <a:r>
                  <a:rPr lang="pt-PT" sz="2000" dirty="0">
                    <a:solidFill>
                      <a:schemeClr val="tx1"/>
                    </a:solidFill>
                    <a:latin typeface="Arial" pitchFamily="34" charset="0"/>
                    <a:cs typeface="Arial" pitchFamily="34" charset="0"/>
                  </a:rPr>
                  <a:t>Which do you prefer? Or, how much are you willing to pay for each investment?</a:t>
                </a:r>
              </a:p>
              <a:p>
                <a:pPr marL="541782" indent="-514350"/>
                <a:endParaRPr lang="pt-PT" sz="2000" dirty="0">
                  <a:solidFill>
                    <a:schemeClr val="tx1"/>
                  </a:solidFill>
                  <a:latin typeface="Arial" pitchFamily="34" charset="0"/>
                  <a:cs typeface="Arial" pitchFamily="34" charset="0"/>
                </a:endParaRPr>
              </a:p>
              <a:p>
                <a:pPr marL="998982" lvl="1" indent="-514350">
                  <a:buFont typeface="Arial" panose="020B0604020202020204" pitchFamily="34" charset="0"/>
                  <a:buChar char="•"/>
                </a:pPr>
                <a:r>
                  <a:rPr lang="pt-PT" sz="2000" dirty="0">
                    <a:solidFill>
                      <a:schemeClr val="tx1"/>
                    </a:solidFill>
                    <a:latin typeface="Arial" pitchFamily="34" charset="0"/>
                    <a:cs typeface="Arial" pitchFamily="34" charset="0"/>
                  </a:rPr>
                  <a:t>Price 1 - Price 2 &gt; 0 and this difference reflects </a:t>
                </a:r>
                <a:r>
                  <a:rPr lang="pt-PT" sz="2000" dirty="0">
                    <a:solidFill>
                      <a:schemeClr val="tx1"/>
                    </a:solidFill>
                    <a:latin typeface="Arial" pitchFamily="34" charset="0"/>
                    <a:cs typeface="Arial" pitchFamily="34" charset="0"/>
                    <a:sym typeface="Wingdings" panose="05000000000000000000" pitchFamily="2" charset="2"/>
                  </a:rPr>
                  <a:t>time preference</a:t>
                </a:r>
              </a:p>
              <a:p>
                <a:pPr marL="1456182" lvl="2" indent="-514350">
                  <a:buFont typeface="Arial" panose="020B0604020202020204" pitchFamily="34" charset="0"/>
                  <a:buChar char="•"/>
                </a:pPr>
                <a:r>
                  <a:rPr lang="pt-PT" sz="2000" dirty="0">
                    <a:solidFill>
                      <a:schemeClr val="tx1"/>
                    </a:solidFill>
                    <a:latin typeface="Arial" pitchFamily="34" charset="0"/>
                    <a:cs typeface="Arial" pitchFamily="34" charset="0"/>
                    <a:sym typeface="Wingdings" panose="05000000000000000000" pitchFamily="2" charset="2"/>
                  </a:rPr>
                  <a:t>Quantified using: Price 1 = </a:t>
                </a:r>
                <a14:m>
                  <m:oMath xmlns:m="http://schemas.openxmlformats.org/officeDocument/2006/math">
                    <m:f>
                      <m:fPr>
                        <m:ctrlPr>
                          <a:rPr lang="en-US" sz="2000" i="1">
                            <a:solidFill>
                              <a:schemeClr val="tx1"/>
                            </a:solidFill>
                            <a:latin typeface="Cambria Math" panose="02040503050406030204" pitchFamily="18" charset="0"/>
                          </a:rPr>
                        </m:ctrlPr>
                      </m:fPr>
                      <m:num>
                        <m:r>
                          <a:rPr lang="en-US" sz="2000">
                            <a:solidFill>
                              <a:schemeClr val="tx1"/>
                            </a:solidFill>
                            <a:latin typeface="Cambria Math" panose="02040503050406030204" pitchFamily="18" charset="0"/>
                          </a:rPr>
                          <m:t>100</m:t>
                        </m:r>
                      </m:num>
                      <m:den>
                        <m:sSup>
                          <m:sSupPr>
                            <m:ctrlPr>
                              <a:rPr lang="en-US" sz="2000" i="1">
                                <a:solidFill>
                                  <a:schemeClr val="tx1"/>
                                </a:solidFill>
                                <a:latin typeface="Cambria Math" panose="02040503050406030204" pitchFamily="18" charset="0"/>
                              </a:rPr>
                            </m:ctrlPr>
                          </m:sSupPr>
                          <m:e>
                            <m:d>
                              <m:dPr>
                                <m:ctrlPr>
                                  <a:rPr lang="en-US" sz="2000" i="1">
                                    <a:solidFill>
                                      <a:schemeClr val="tx1"/>
                                    </a:solidFill>
                                    <a:latin typeface="Cambria Math" panose="02040503050406030204" pitchFamily="18" charset="0"/>
                                  </a:rPr>
                                </m:ctrlPr>
                              </m:dPr>
                              <m:e>
                                <m:r>
                                  <a:rPr lang="en-US" sz="2000">
                                    <a:solidFill>
                                      <a:schemeClr val="tx1"/>
                                    </a:solidFill>
                                    <a:latin typeface="Cambria Math" panose="02040503050406030204" pitchFamily="18" charset="0"/>
                                  </a:rPr>
                                  <m:t>1+</m:t>
                                </m:r>
                                <m:sSub>
                                  <m:sSubPr>
                                    <m:ctrlPr>
                                      <a:rPr lang="en-US" sz="2000" i="1" smtClean="0">
                                        <a:solidFill>
                                          <a:schemeClr val="tx1"/>
                                        </a:solidFill>
                                        <a:latin typeface="Cambria Math" panose="02040503050406030204" pitchFamily="18" charset="0"/>
                                      </a:rPr>
                                    </m:ctrlPr>
                                  </m:sSubPr>
                                  <m:e>
                                    <m:r>
                                      <a:rPr lang="en-US" sz="2000">
                                        <a:solidFill>
                                          <a:schemeClr val="tx1"/>
                                        </a:solidFill>
                                        <a:latin typeface="Cambria Math" panose="02040503050406030204" pitchFamily="18" charset="0"/>
                                      </a:rPr>
                                      <m:t>𝑟</m:t>
                                    </m:r>
                                  </m:e>
                                  <m:sub>
                                    <m:r>
                                      <a:rPr lang="en-US" sz="2000">
                                        <a:solidFill>
                                          <a:schemeClr val="tx1"/>
                                        </a:solidFill>
                                        <a:latin typeface="Cambria Math" panose="02040503050406030204" pitchFamily="18" charset="0"/>
                                      </a:rPr>
                                      <m:t>1</m:t>
                                    </m:r>
                                  </m:sub>
                                </m:sSub>
                              </m:e>
                            </m:d>
                          </m:e>
                          <m:sup/>
                        </m:sSup>
                      </m:den>
                    </m:f>
                    <m:r>
                      <a:rPr lang="en-US" sz="2000">
                        <a:solidFill>
                          <a:schemeClr val="tx1"/>
                        </a:solidFill>
                        <a:latin typeface="Cambria Math" panose="02040503050406030204" pitchFamily="18" charset="0"/>
                      </a:rPr>
                      <m:t> </m:t>
                    </m:r>
                  </m:oMath>
                </a14:m>
                <a:r>
                  <a:rPr lang="pt-PT" sz="2000" dirty="0">
                    <a:solidFill>
                      <a:schemeClr val="tx1"/>
                    </a:solidFill>
                    <a:latin typeface="Arial" pitchFamily="34" charset="0"/>
                    <a:cs typeface="Arial" pitchFamily="34" charset="0"/>
                    <a:sym typeface="Wingdings" panose="05000000000000000000" pitchFamily="2" charset="2"/>
                  </a:rPr>
                  <a:t>vs Price 2 = </a:t>
                </a:r>
                <a14:m>
                  <m:oMath xmlns:m="http://schemas.openxmlformats.org/officeDocument/2006/math">
                    <m:f>
                      <m:fPr>
                        <m:ctrlPr>
                          <a:rPr lang="en-US" sz="2000" i="1">
                            <a:solidFill>
                              <a:schemeClr val="tx1"/>
                            </a:solidFill>
                            <a:latin typeface="Cambria Math" panose="02040503050406030204" pitchFamily="18" charset="0"/>
                          </a:rPr>
                        </m:ctrlPr>
                      </m:fPr>
                      <m:num>
                        <m:r>
                          <a:rPr lang="en-US" sz="2000">
                            <a:solidFill>
                              <a:schemeClr val="tx1"/>
                            </a:solidFill>
                            <a:latin typeface="Cambria Math" panose="02040503050406030204" pitchFamily="18" charset="0"/>
                          </a:rPr>
                          <m:t>100</m:t>
                        </m:r>
                      </m:num>
                      <m:den>
                        <m:sSup>
                          <m:sSupPr>
                            <m:ctrlPr>
                              <a:rPr lang="en-US" sz="2000" i="1">
                                <a:solidFill>
                                  <a:schemeClr val="tx1"/>
                                </a:solidFill>
                                <a:latin typeface="Cambria Math" panose="02040503050406030204" pitchFamily="18" charset="0"/>
                              </a:rPr>
                            </m:ctrlPr>
                          </m:sSupPr>
                          <m:e>
                            <m:d>
                              <m:dPr>
                                <m:ctrlPr>
                                  <a:rPr lang="en-US" sz="2000" i="1">
                                    <a:solidFill>
                                      <a:schemeClr val="tx1"/>
                                    </a:solidFill>
                                    <a:latin typeface="Cambria Math" panose="02040503050406030204" pitchFamily="18" charset="0"/>
                                  </a:rPr>
                                </m:ctrlPr>
                              </m:dPr>
                              <m:e>
                                <m:r>
                                  <a:rPr lang="en-US" sz="2000">
                                    <a:solidFill>
                                      <a:schemeClr val="tx1"/>
                                    </a:solidFill>
                                    <a:latin typeface="Cambria Math" panose="02040503050406030204" pitchFamily="18" charset="0"/>
                                  </a:rPr>
                                  <m:t>1+</m:t>
                                </m:r>
                                <m:sSub>
                                  <m:sSubPr>
                                    <m:ctrlPr>
                                      <a:rPr lang="en-US" sz="2000" i="1" smtClean="0">
                                        <a:solidFill>
                                          <a:schemeClr val="tx1"/>
                                        </a:solidFill>
                                        <a:latin typeface="Cambria Math" panose="02040503050406030204" pitchFamily="18" charset="0"/>
                                      </a:rPr>
                                    </m:ctrlPr>
                                  </m:sSubPr>
                                  <m:e>
                                    <m:r>
                                      <a:rPr lang="en-US" sz="2000">
                                        <a:solidFill>
                                          <a:schemeClr val="tx1"/>
                                        </a:solidFill>
                                        <a:latin typeface="Cambria Math" panose="02040503050406030204" pitchFamily="18" charset="0"/>
                                      </a:rPr>
                                      <m:t>𝑟</m:t>
                                    </m:r>
                                  </m:e>
                                  <m:sub>
                                    <m:r>
                                      <a:rPr lang="en-US" sz="2000">
                                        <a:solidFill>
                                          <a:schemeClr val="tx1"/>
                                        </a:solidFill>
                                        <a:latin typeface="Cambria Math" panose="02040503050406030204" pitchFamily="18" charset="0"/>
                                      </a:rPr>
                                      <m:t>10</m:t>
                                    </m:r>
                                  </m:sub>
                                </m:sSub>
                              </m:e>
                            </m:d>
                          </m:e>
                          <m:sup>
                            <m:r>
                              <a:rPr lang="en-US" sz="2000">
                                <a:solidFill>
                                  <a:schemeClr val="tx1"/>
                                </a:solidFill>
                                <a:latin typeface="Cambria Math" panose="02040503050406030204" pitchFamily="18" charset="0"/>
                              </a:rPr>
                              <m:t>10</m:t>
                            </m:r>
                          </m:sup>
                        </m:sSup>
                      </m:den>
                    </m:f>
                  </m:oMath>
                </a14:m>
                <a:endParaRPr lang="en-US" sz="2000" dirty="0">
                  <a:solidFill>
                    <a:schemeClr val="tx1"/>
                  </a:solidFill>
                </a:endParaRPr>
              </a:p>
              <a:p>
                <a:pPr marL="1456182" lvl="2" indent="-514350">
                  <a:buFont typeface="Arial" panose="020B0604020202020204" pitchFamily="34" charset="0"/>
                  <a:buChar char="•"/>
                </a:pPr>
                <a:r>
                  <a:rPr lang="pt-PT" sz="2000" dirty="0">
                    <a:solidFill>
                      <a:schemeClr val="tx1"/>
                    </a:solidFill>
                    <a:latin typeface="Arial" pitchFamily="34" charset="0"/>
                    <a:cs typeface="Arial" pitchFamily="34" charset="0"/>
                    <a:sym typeface="Wingdings" panose="05000000000000000000" pitchFamily="2" charset="2"/>
                  </a:rPr>
                  <a:t>Here, </a:t>
                </a:r>
                <a14:m>
                  <m:oMath xmlns:m="http://schemas.openxmlformats.org/officeDocument/2006/math">
                    <m:r>
                      <a:rPr lang="pt-PT" sz="2000" i="1" dirty="0" smtClean="0">
                        <a:solidFill>
                          <a:schemeClr val="tx1"/>
                        </a:solidFill>
                        <a:latin typeface="Cambria Math" panose="02040503050406030204" pitchFamily="18" charset="0"/>
                        <a:cs typeface="Arial" pitchFamily="34" charset="0"/>
                        <a:sym typeface="Wingdings" panose="05000000000000000000" pitchFamily="2" charset="2"/>
                      </a:rPr>
                      <m:t>𝑟</m:t>
                    </m:r>
                  </m:oMath>
                </a14:m>
                <a:r>
                  <a:rPr lang="pt-PT" sz="2000" dirty="0">
                    <a:solidFill>
                      <a:schemeClr val="tx1"/>
                    </a:solidFill>
                    <a:latin typeface="Arial" pitchFamily="34" charset="0"/>
                    <a:cs typeface="Arial" pitchFamily="34" charset="0"/>
                    <a:sym typeface="Wingdings" panose="05000000000000000000" pitchFamily="2" charset="2"/>
                  </a:rPr>
                  <a:t> represents an interest (or discount) rate that allows you to calculate present (and future) values; </a:t>
                </a:r>
                <a14:m>
                  <m:oMath xmlns:m="http://schemas.openxmlformats.org/officeDocument/2006/math">
                    <m:sSub>
                      <m:sSubPr>
                        <m:ctrlPr>
                          <a:rPr lang="en-US" sz="2000" i="1">
                            <a:solidFill>
                              <a:schemeClr val="tx1"/>
                            </a:solidFill>
                            <a:latin typeface="Cambria Math" panose="02040503050406030204" pitchFamily="18" charset="0"/>
                            <a:cs typeface="Arial" pitchFamily="34" charset="0"/>
                          </a:rPr>
                        </m:ctrlPr>
                      </m:sSubPr>
                      <m:e>
                        <m:r>
                          <a:rPr lang="en-US" sz="2000">
                            <a:solidFill>
                              <a:schemeClr val="tx1"/>
                            </a:solidFill>
                            <a:latin typeface="Cambria Math" panose="02040503050406030204" pitchFamily="18" charset="0"/>
                            <a:cs typeface="Arial" pitchFamily="34" charset="0"/>
                          </a:rPr>
                          <m:t>𝑟</m:t>
                        </m:r>
                      </m:e>
                      <m:sub>
                        <m:r>
                          <a:rPr lang="en-US" sz="2000">
                            <a:solidFill>
                              <a:schemeClr val="tx1"/>
                            </a:solidFill>
                            <a:latin typeface="Cambria Math" panose="02040503050406030204" pitchFamily="18" charset="0"/>
                            <a:cs typeface="Arial" pitchFamily="34" charset="0"/>
                          </a:rPr>
                          <m:t>𝑛</m:t>
                        </m:r>
                      </m:sub>
                    </m:sSub>
                    <m:r>
                      <a:rPr lang="en-US" sz="2000" i="1">
                        <a:solidFill>
                          <a:schemeClr val="tx1"/>
                        </a:solidFill>
                        <a:latin typeface="Cambria Math" panose="02040503050406030204" pitchFamily="18" charset="0"/>
                        <a:cs typeface="Arial" pitchFamily="34" charset="0"/>
                      </a:rPr>
                      <m:t> </m:t>
                    </m:r>
                  </m:oMath>
                </a14:m>
                <a:r>
                  <a:rPr lang="en-US" sz="2000" dirty="0">
                    <a:solidFill>
                      <a:schemeClr val="tx1"/>
                    </a:solidFill>
                    <a:latin typeface="Arial" pitchFamily="34" charset="0"/>
                    <a:cs typeface="Arial" pitchFamily="34" charset="0"/>
                  </a:rPr>
                  <a:t>captures that appropriate rate varies with maturity </a:t>
                </a:r>
                <a14:m>
                  <m:oMath xmlns:m="http://schemas.openxmlformats.org/officeDocument/2006/math">
                    <m:r>
                      <a:rPr lang="en-US" sz="2000" i="1" dirty="0">
                        <a:solidFill>
                          <a:schemeClr val="tx1"/>
                        </a:solidFill>
                        <a:latin typeface="Cambria Math" panose="02040503050406030204" pitchFamily="18" charset="0"/>
                        <a:cs typeface="Arial" pitchFamily="34" charset="0"/>
                      </a:rPr>
                      <m:t>𝑛</m:t>
                    </m:r>
                  </m:oMath>
                </a14:m>
                <a:endParaRPr lang="en-US" sz="2000" dirty="0">
                  <a:solidFill>
                    <a:schemeClr val="tx1"/>
                  </a:solidFill>
                  <a:latin typeface="Arial" pitchFamily="34" charset="0"/>
                  <a:cs typeface="Arial" pitchFamily="34" charset="0"/>
                </a:endParaRPr>
              </a:p>
              <a:p>
                <a:pPr marL="1913382" lvl="3" indent="-514350">
                  <a:buFont typeface="Arial" panose="020B0604020202020204" pitchFamily="34" charset="0"/>
                  <a:buChar char="•"/>
                </a:pPr>
                <a:r>
                  <a:rPr lang="en-US" sz="2000" dirty="0">
                    <a:solidFill>
                      <a:schemeClr val="tx1"/>
                    </a:solidFill>
                    <a:latin typeface="Arial" pitchFamily="34" charset="0"/>
                    <a:cs typeface="Arial" pitchFamily="34" charset="0"/>
                  </a:rPr>
                  <a:t>Intuition: </a:t>
                </a:r>
                <a14:m>
                  <m:oMath xmlns:m="http://schemas.openxmlformats.org/officeDocument/2006/math">
                    <m:sSub>
                      <m:sSubPr>
                        <m:ctrlPr>
                          <a:rPr lang="en-US" sz="2000" i="1" smtClean="0">
                            <a:solidFill>
                              <a:schemeClr val="tx1"/>
                            </a:solidFill>
                            <a:latin typeface="Cambria Math" panose="02040503050406030204" pitchFamily="18" charset="0"/>
                            <a:cs typeface="Arial" pitchFamily="34" charset="0"/>
                          </a:rPr>
                        </m:ctrlPr>
                      </m:sSubPr>
                      <m:e>
                        <m:r>
                          <a:rPr lang="en-US" sz="2000">
                            <a:solidFill>
                              <a:schemeClr val="tx1"/>
                            </a:solidFill>
                            <a:latin typeface="Cambria Math" panose="02040503050406030204" pitchFamily="18" charset="0"/>
                            <a:cs typeface="Arial" pitchFamily="34" charset="0"/>
                          </a:rPr>
                          <m:t>𝑟</m:t>
                        </m:r>
                      </m:e>
                      <m:sub>
                        <m:r>
                          <a:rPr lang="en-US" sz="2000">
                            <a:solidFill>
                              <a:schemeClr val="tx1"/>
                            </a:solidFill>
                            <a:latin typeface="Cambria Math" panose="02040503050406030204" pitchFamily="18" charset="0"/>
                            <a:cs typeface="Arial" pitchFamily="34" charset="0"/>
                          </a:rPr>
                          <m:t>𝑛</m:t>
                        </m:r>
                      </m:sub>
                    </m:sSub>
                  </m:oMath>
                </a14:m>
                <a:r>
                  <a:rPr lang="en-US" sz="2000" dirty="0">
                    <a:solidFill>
                      <a:schemeClr val="tx1"/>
                    </a:solidFill>
                    <a:latin typeface="Arial" pitchFamily="34" charset="0"/>
                    <a:cs typeface="Arial" pitchFamily="34" charset="0"/>
                  </a:rPr>
                  <a:t> is the per-period return that makes investors indifferent between investing 1$ for </a:t>
                </a:r>
                <a14:m>
                  <m:oMath xmlns:m="http://schemas.openxmlformats.org/officeDocument/2006/math">
                    <m:r>
                      <a:rPr lang="en-US" sz="2000" i="1" dirty="0">
                        <a:solidFill>
                          <a:schemeClr val="tx1"/>
                        </a:solidFill>
                        <a:latin typeface="Cambria Math" panose="02040503050406030204" pitchFamily="18" charset="0"/>
                        <a:cs typeface="Arial" pitchFamily="34" charset="0"/>
                      </a:rPr>
                      <m:t>𝑛</m:t>
                    </m:r>
                  </m:oMath>
                </a14:m>
                <a:r>
                  <a:rPr lang="en-US" sz="2000" dirty="0">
                    <a:solidFill>
                      <a:schemeClr val="tx1"/>
                    </a:solidFill>
                    <a:latin typeface="Arial" pitchFamily="34" charset="0"/>
                    <a:cs typeface="Arial" pitchFamily="34" charset="0"/>
                  </a:rPr>
                  <a:t> periods or not investing at all.</a:t>
                </a:r>
              </a:p>
              <a:p>
                <a:pPr marL="1913382" lvl="3" indent="-514350">
                  <a:buFont typeface="Arial" panose="020B0604020202020204" pitchFamily="34" charset="0"/>
                  <a:buChar char="•"/>
                </a:pPr>
                <a:r>
                  <a:rPr lang="en-US" sz="2000" dirty="0">
                    <a:solidFill>
                      <a:schemeClr val="tx1"/>
                    </a:solidFill>
                    <a:latin typeface="Arial" panose="020B0604020202020204" pitchFamily="34" charset="0"/>
                    <a:cs typeface="Arial" pitchFamily="34" charset="0"/>
                    <a:hlinkClick r:id="rId2">
                      <a:extLst>
                        <a:ext uri="{A12FA001-AC4F-418D-AE19-62706E023703}">
                          <ahyp:hlinkClr xmlns:ahyp="http://schemas.microsoft.com/office/drawing/2018/hyperlinkcolor" val="tx"/>
                        </a:ext>
                      </a:extLst>
                    </a:hlinkClick>
                  </a:rPr>
                  <a:t>ECB yield curve</a:t>
                </a:r>
                <a:endParaRPr lang="en-US" sz="2000" dirty="0">
                  <a:solidFill>
                    <a:schemeClr val="tx1"/>
                  </a:solidFill>
                  <a:latin typeface="Arial" pitchFamily="34" charset="0"/>
                  <a:cs typeface="Arial" pitchFamily="34" charset="0"/>
                </a:endParaRPr>
              </a:p>
              <a:p>
                <a:endParaRPr lang="en-NL" dirty="0">
                  <a:solidFill>
                    <a:schemeClr val="tx1"/>
                  </a:solidFill>
                  <a:latin typeface="Arial" pitchFamily="34" charset="0"/>
                  <a:cs typeface="Arial" pitchFamily="34" charset="0"/>
                </a:endParaRPr>
              </a:p>
            </p:txBody>
          </p:sp>
        </mc:Choice>
        <mc:Fallback xmlns="">
          <p:sp>
            <p:nvSpPr>
              <p:cNvPr id="4" name="TextBox 3">
                <a:extLst>
                  <a:ext uri="{FF2B5EF4-FFF2-40B4-BE49-F238E27FC236}">
                    <a16:creationId xmlns:a16="http://schemas.microsoft.com/office/drawing/2014/main" id="{5FA2D389-0B6E-CD62-24BD-CC2BAF1384E7}"/>
                  </a:ext>
                </a:extLst>
              </p:cNvPr>
              <p:cNvSpPr txBox="1">
                <a:spLocks noRot="1" noChangeAspect="1" noMove="1" noResize="1" noEditPoints="1" noAdjustHandles="1" noChangeArrowheads="1" noChangeShapeType="1" noTextEdit="1"/>
              </p:cNvSpPr>
              <p:nvPr/>
            </p:nvSpPr>
            <p:spPr>
              <a:xfrm>
                <a:off x="381000" y="838200"/>
                <a:ext cx="8534400" cy="5768952"/>
              </a:xfrm>
              <a:prstGeom prst="rect">
                <a:avLst/>
              </a:prstGeom>
              <a:blipFill>
                <a:blip r:embed="rId3"/>
                <a:stretch>
                  <a:fillRect l="-643" t="-529"/>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9DF64A67-13A5-A85F-F78A-0CC4F3BEF177}"/>
              </a:ext>
            </a:extLst>
          </p:cNvPr>
          <p:cNvSpPr txBox="1"/>
          <p:nvPr/>
        </p:nvSpPr>
        <p:spPr>
          <a:xfrm>
            <a:off x="291921" y="197241"/>
            <a:ext cx="6996545"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Time value of money</a:t>
            </a:r>
          </a:p>
        </p:txBody>
      </p:sp>
    </p:spTree>
    <p:extLst>
      <p:ext uri="{BB962C8B-B14F-4D97-AF65-F5344CB8AC3E}">
        <p14:creationId xmlns:p14="http://schemas.microsoft.com/office/powerpoint/2010/main" val="388433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13BBE-6E38-2290-2816-CD47D0D60DE1}"/>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4BFB80D-5F3C-D6DC-A981-2F59B6728B30}"/>
                  </a:ext>
                </a:extLst>
              </p:cNvPr>
              <p:cNvSpPr txBox="1"/>
              <p:nvPr/>
            </p:nvSpPr>
            <p:spPr>
              <a:xfrm>
                <a:off x="381000" y="838200"/>
                <a:ext cx="8534400" cy="4545860"/>
              </a:xfrm>
              <a:prstGeom prst="rect">
                <a:avLst/>
              </a:prstGeom>
              <a:noFill/>
            </p:spPr>
            <p:txBody>
              <a:bodyPr wrap="square" rtlCol="0">
                <a:spAutoFit/>
              </a:bodyPr>
              <a:lstStyle/>
              <a:p>
                <a:pPr marL="342900" indent="-342900">
                  <a:buFont typeface="Arial" panose="020B0604020202020204" pitchFamily="34" charset="0"/>
                  <a:buChar char="•"/>
                </a:pPr>
                <a:r>
                  <a:rPr lang="pt-PT" sz="2000" dirty="0">
                    <a:solidFill>
                      <a:schemeClr val="tx1"/>
                    </a:solidFill>
                    <a:latin typeface="Arial" pitchFamily="34" charset="0"/>
                    <a:cs typeface="Arial" pitchFamily="34" charset="0"/>
                  </a:rPr>
                  <a:t>Derived from zero-coupon government bonds with market price P(</a:t>
                </a:r>
                <a14:m>
                  <m:oMath xmlns:m="http://schemas.openxmlformats.org/officeDocument/2006/math">
                    <m:r>
                      <a:rPr lang="en-US" sz="2000" i="1" dirty="0">
                        <a:solidFill>
                          <a:schemeClr val="tx1"/>
                        </a:solidFill>
                        <a:latin typeface="Cambria Math" panose="02040503050406030204" pitchFamily="18" charset="0"/>
                        <a:cs typeface="Arial" pitchFamily="34" charset="0"/>
                      </a:rPr>
                      <m:t>𝑛</m:t>
                    </m:r>
                  </m:oMath>
                </a14:m>
                <a:r>
                  <a:rPr lang="pt-PT" sz="2000" dirty="0">
                    <a:solidFill>
                      <a:schemeClr val="tx1"/>
                    </a:solidFill>
                    <a:latin typeface="Arial" pitchFamily="34" charset="0"/>
                    <a:cs typeface="Arial" pitchFamily="34" charset="0"/>
                  </a:rPr>
                  <a:t>)</a:t>
                </a:r>
              </a:p>
              <a:p>
                <a:pPr marL="800100" lvl="1" indent="-342900">
                  <a:buFont typeface="Arial" panose="020B0604020202020204" pitchFamily="34" charset="0"/>
                  <a:buChar char="•"/>
                </a:pPr>
                <a:r>
                  <a:rPr lang="pt-PT" sz="2000" dirty="0">
                    <a:solidFill>
                      <a:schemeClr val="tx1"/>
                    </a:solidFill>
                    <a:latin typeface="Arial" pitchFamily="34" charset="0"/>
                    <a:cs typeface="Arial" pitchFamily="34" charset="0"/>
                  </a:rPr>
                  <a:t>Pays a fixed cash flow of 100 in </a:t>
                </a:r>
                <a14:m>
                  <m:oMath xmlns:m="http://schemas.openxmlformats.org/officeDocument/2006/math">
                    <m:r>
                      <a:rPr lang="en-US" sz="2000" i="1" dirty="0">
                        <a:solidFill>
                          <a:schemeClr val="tx1"/>
                        </a:solidFill>
                        <a:latin typeface="Cambria Math" panose="02040503050406030204" pitchFamily="18" charset="0"/>
                        <a:cs typeface="Arial" pitchFamily="34" charset="0"/>
                      </a:rPr>
                      <m:t>𝑛</m:t>
                    </m:r>
                  </m:oMath>
                </a14:m>
                <a:r>
                  <a:rPr lang="pt-PT" sz="2000" dirty="0">
                    <a:solidFill>
                      <a:schemeClr val="tx1"/>
                    </a:solidFill>
                    <a:latin typeface="Arial" pitchFamily="34" charset="0"/>
                    <a:cs typeface="Arial" pitchFamily="34" charset="0"/>
                  </a:rPr>
                  <a:t> years</a:t>
                </a:r>
              </a:p>
              <a:p>
                <a:pPr marL="800100" lvl="1" indent="-342900">
                  <a:buFont typeface="Arial" panose="020B0604020202020204" pitchFamily="34" charset="0"/>
                  <a:buChar char="•"/>
                </a:pPr>
                <a:r>
                  <a:rPr lang="pt-PT" sz="2000" dirty="0">
                    <a:solidFill>
                      <a:schemeClr val="tx1"/>
                    </a:solidFill>
                    <a:latin typeface="Arial" pitchFamily="34" charset="0"/>
                    <a:cs typeface="Arial" pitchFamily="34" charset="0"/>
                  </a:rPr>
                  <a:t>Maturity </a:t>
                </a:r>
                <a14:m>
                  <m:oMath xmlns:m="http://schemas.openxmlformats.org/officeDocument/2006/math">
                    <m:r>
                      <a:rPr lang="en-US" sz="2000" i="1" dirty="0">
                        <a:solidFill>
                          <a:schemeClr val="tx1"/>
                        </a:solidFill>
                        <a:latin typeface="Cambria Math" panose="02040503050406030204" pitchFamily="18" charset="0"/>
                        <a:cs typeface="Arial" pitchFamily="34" charset="0"/>
                      </a:rPr>
                      <m:t>𝑛</m:t>
                    </m:r>
                  </m:oMath>
                </a14:m>
                <a:r>
                  <a:rPr lang="pt-PT" sz="2000" dirty="0">
                    <a:solidFill>
                      <a:schemeClr val="tx1"/>
                    </a:solidFill>
                    <a:latin typeface="Arial" pitchFamily="34" charset="0"/>
                    <a:cs typeface="Arial" pitchFamily="34" charset="0"/>
                  </a:rPr>
                  <a:t> ranges from less than a year to over 30 years </a:t>
                </a:r>
              </a:p>
              <a:p>
                <a:pPr marL="800100" lvl="1" indent="-342900">
                  <a:buFont typeface="Arial" panose="020B0604020202020204" pitchFamily="34" charset="0"/>
                  <a:buChar char="•"/>
                </a:pPr>
                <a:r>
                  <a:rPr lang="pt-PT" sz="2000" dirty="0">
                    <a:solidFill>
                      <a:schemeClr val="tx1"/>
                    </a:solidFill>
                    <a:latin typeface="Arial" pitchFamily="34" charset="0"/>
                    <a:cs typeface="Arial" pitchFamily="34" charset="0"/>
                  </a:rPr>
                  <a:t>More on bonds later in this course</a:t>
                </a:r>
              </a:p>
              <a:p>
                <a:pPr marL="800100" lvl="1" indent="-342900">
                  <a:buFont typeface="Arial" panose="020B0604020202020204" pitchFamily="34" charset="0"/>
                  <a:buChar char="•"/>
                </a:pPr>
                <a:endParaRPr lang="pt-PT" sz="2000" dirty="0">
                  <a:solidFill>
                    <a:schemeClr val="tx1"/>
                  </a:solidFill>
                  <a:latin typeface="Arial" pitchFamily="34" charset="0"/>
                  <a:cs typeface="Arial" pitchFamily="34" charset="0"/>
                </a:endParaRPr>
              </a:p>
              <a:p>
                <a:pPr marL="342900" indent="-342900">
                  <a:buFont typeface="Arial" panose="020B0604020202020204" pitchFamily="34" charset="0"/>
                  <a:buChar char="•"/>
                </a:pPr>
                <a:r>
                  <a:rPr lang="pt-PT" sz="2000" dirty="0">
                    <a:solidFill>
                      <a:schemeClr val="tx1"/>
                    </a:solidFill>
                    <a:latin typeface="Arial" pitchFamily="34" charset="0"/>
                    <a:cs typeface="Arial" pitchFamily="34" charset="0"/>
                  </a:rPr>
                  <a:t>Hold-to-maturity (HTM) return </a:t>
                </a:r>
                <a14:m>
                  <m:oMath xmlns:m="http://schemas.openxmlformats.org/officeDocument/2006/math">
                    <m:sSub>
                      <m:sSubPr>
                        <m:ctrlPr>
                          <a:rPr lang="en-US" sz="2000" i="1">
                            <a:solidFill>
                              <a:schemeClr val="tx1"/>
                            </a:solidFill>
                            <a:latin typeface="Cambria Math" panose="02040503050406030204" pitchFamily="18" charset="0"/>
                            <a:cs typeface="Arial" pitchFamily="34" charset="0"/>
                          </a:rPr>
                        </m:ctrlPr>
                      </m:sSubPr>
                      <m:e>
                        <m:r>
                          <a:rPr lang="en-US" sz="2000">
                            <a:solidFill>
                              <a:schemeClr val="tx1"/>
                            </a:solidFill>
                            <a:latin typeface="Cambria Math" panose="02040503050406030204" pitchFamily="18" charset="0"/>
                            <a:cs typeface="Arial" pitchFamily="34" charset="0"/>
                          </a:rPr>
                          <m:t>𝑟</m:t>
                        </m:r>
                      </m:e>
                      <m:sub>
                        <m:r>
                          <a:rPr lang="en-US" sz="2000" b="0" i="1" smtClean="0">
                            <a:solidFill>
                              <a:schemeClr val="tx1"/>
                            </a:solidFill>
                            <a:latin typeface="Cambria Math" panose="02040503050406030204" pitchFamily="18" charset="0"/>
                            <a:cs typeface="Arial" pitchFamily="34" charset="0"/>
                          </a:rPr>
                          <m:t>𝐻𝑇𝑀</m:t>
                        </m:r>
                        <m:r>
                          <a:rPr lang="en-US" sz="2000" b="0" i="1" smtClean="0">
                            <a:solidFill>
                              <a:schemeClr val="tx1"/>
                            </a:solidFill>
                            <a:latin typeface="Cambria Math" panose="02040503050406030204" pitchFamily="18" charset="0"/>
                            <a:cs typeface="Arial" pitchFamily="34" charset="0"/>
                          </a:rPr>
                          <m:t>,</m:t>
                        </m:r>
                        <m:r>
                          <a:rPr lang="en-US" sz="2000">
                            <a:solidFill>
                              <a:schemeClr val="tx1"/>
                            </a:solidFill>
                            <a:latin typeface="Cambria Math" panose="02040503050406030204" pitchFamily="18" charset="0"/>
                            <a:cs typeface="Arial" pitchFamily="34" charset="0"/>
                          </a:rPr>
                          <m:t>𝑛</m:t>
                        </m:r>
                      </m:sub>
                    </m:sSub>
                    <m:r>
                      <a:rPr lang="en-US" sz="2000" b="0" i="1" smtClean="0">
                        <a:solidFill>
                          <a:schemeClr val="tx1"/>
                        </a:solidFill>
                        <a:latin typeface="Cambria Math" panose="02040503050406030204" pitchFamily="18" charset="0"/>
                        <a:cs typeface="Arial" pitchFamily="34" charset="0"/>
                      </a:rPr>
                      <m:t>=</m:t>
                    </m:r>
                    <m:f>
                      <m:fPr>
                        <m:ctrlPr>
                          <a:rPr lang="en-US" sz="2000" b="0" i="1" smtClean="0">
                            <a:solidFill>
                              <a:schemeClr val="tx1"/>
                            </a:solidFill>
                            <a:latin typeface="Cambria Math" panose="02040503050406030204" pitchFamily="18" charset="0"/>
                            <a:cs typeface="Arial" pitchFamily="34" charset="0"/>
                          </a:rPr>
                        </m:ctrlPr>
                      </m:fPr>
                      <m:num>
                        <m:r>
                          <a:rPr lang="en-US" sz="2000" b="0" i="1" smtClean="0">
                            <a:solidFill>
                              <a:schemeClr val="tx1"/>
                            </a:solidFill>
                            <a:latin typeface="Cambria Math" panose="02040503050406030204" pitchFamily="18" charset="0"/>
                            <a:cs typeface="Arial" pitchFamily="34" charset="0"/>
                          </a:rPr>
                          <m:t>100</m:t>
                        </m:r>
                      </m:num>
                      <m:den>
                        <m:r>
                          <a:rPr lang="en-US" sz="2000" b="0" i="1" smtClean="0">
                            <a:solidFill>
                              <a:schemeClr val="tx1"/>
                            </a:solidFill>
                            <a:latin typeface="Cambria Math" panose="02040503050406030204" pitchFamily="18" charset="0"/>
                            <a:cs typeface="Arial" pitchFamily="34" charset="0"/>
                          </a:rPr>
                          <m:t>𝑃</m:t>
                        </m:r>
                        <m:d>
                          <m:dPr>
                            <m:ctrlPr>
                              <a:rPr lang="en-US" sz="2000" b="0" i="1" smtClean="0">
                                <a:solidFill>
                                  <a:schemeClr val="tx1"/>
                                </a:solidFill>
                                <a:latin typeface="Cambria Math" panose="02040503050406030204" pitchFamily="18" charset="0"/>
                                <a:cs typeface="Arial" pitchFamily="34" charset="0"/>
                              </a:rPr>
                            </m:ctrlPr>
                          </m:dPr>
                          <m:e>
                            <m:r>
                              <a:rPr lang="en-US" sz="2000" b="0" i="1" smtClean="0">
                                <a:solidFill>
                                  <a:schemeClr val="tx1"/>
                                </a:solidFill>
                                <a:latin typeface="Cambria Math" panose="02040503050406030204" pitchFamily="18" charset="0"/>
                                <a:cs typeface="Arial" pitchFamily="34" charset="0"/>
                              </a:rPr>
                              <m:t>𝑛</m:t>
                            </m:r>
                          </m:e>
                        </m:d>
                      </m:den>
                    </m:f>
                    <m:r>
                      <a:rPr lang="en-US" sz="2000" b="0" i="1" smtClean="0">
                        <a:solidFill>
                          <a:schemeClr val="tx1"/>
                        </a:solidFill>
                        <a:latin typeface="Cambria Math" panose="02040503050406030204" pitchFamily="18" charset="0"/>
                        <a:cs typeface="Arial" pitchFamily="34" charset="0"/>
                      </a:rPr>
                      <m:t>−1</m:t>
                    </m:r>
                  </m:oMath>
                </a14:m>
                <a:endParaRPr lang="pt-PT" sz="2000" dirty="0">
                  <a:solidFill>
                    <a:schemeClr val="tx1"/>
                  </a:solidFill>
                  <a:latin typeface="Arial" pitchFamily="34" charset="0"/>
                  <a:cs typeface="Arial" pitchFamily="34" charset="0"/>
                </a:endParaRPr>
              </a:p>
              <a:p>
                <a:pPr marL="342900" indent="-342900">
                  <a:buFont typeface="Arial" panose="020B0604020202020204" pitchFamily="34" charset="0"/>
                  <a:buChar char="•"/>
                </a:pPr>
                <a:endParaRPr lang="pt-PT" sz="2000" dirty="0">
                  <a:solidFill>
                    <a:schemeClr val="tx1"/>
                  </a:solidFill>
                  <a:latin typeface="Arial" pitchFamily="34" charset="0"/>
                  <a:cs typeface="Arial" pitchFamily="34" charset="0"/>
                </a:endParaRPr>
              </a:p>
              <a:p>
                <a:pPr marL="342900" indent="-342900">
                  <a:buFont typeface="Arial" panose="020B0604020202020204" pitchFamily="34" charset="0"/>
                  <a:buChar char="•"/>
                </a:pPr>
                <a:r>
                  <a:rPr lang="pt-PT" sz="2000" dirty="0">
                    <a:solidFill>
                      <a:schemeClr val="tx1"/>
                    </a:solidFill>
                    <a:latin typeface="Arial" pitchFamily="34" charset="0"/>
                    <a:cs typeface="Arial" pitchFamily="34" charset="0"/>
                  </a:rPr>
                  <a:t>To make </a:t>
                </a:r>
                <a14:m>
                  <m:oMath xmlns:m="http://schemas.openxmlformats.org/officeDocument/2006/math">
                    <m:sSub>
                      <m:sSubPr>
                        <m:ctrlPr>
                          <a:rPr lang="en-US" sz="2000" i="1">
                            <a:solidFill>
                              <a:schemeClr val="tx1"/>
                            </a:solidFill>
                            <a:latin typeface="Cambria Math" panose="02040503050406030204" pitchFamily="18" charset="0"/>
                            <a:cs typeface="Arial" pitchFamily="34" charset="0"/>
                          </a:rPr>
                        </m:ctrlPr>
                      </m:sSubPr>
                      <m:e>
                        <m:r>
                          <a:rPr lang="en-US" sz="2000">
                            <a:solidFill>
                              <a:schemeClr val="tx1"/>
                            </a:solidFill>
                            <a:latin typeface="Cambria Math" panose="02040503050406030204" pitchFamily="18" charset="0"/>
                            <a:cs typeface="Arial" pitchFamily="34" charset="0"/>
                          </a:rPr>
                          <m:t>𝑟</m:t>
                        </m:r>
                      </m:e>
                      <m:sub>
                        <m:r>
                          <a:rPr lang="en-US" sz="2000" i="1">
                            <a:solidFill>
                              <a:schemeClr val="tx1"/>
                            </a:solidFill>
                            <a:latin typeface="Cambria Math" panose="02040503050406030204" pitchFamily="18" charset="0"/>
                            <a:cs typeface="Arial" pitchFamily="34" charset="0"/>
                          </a:rPr>
                          <m:t>𝐻𝑇𝑀</m:t>
                        </m:r>
                        <m:r>
                          <a:rPr lang="en-US" sz="2000" i="1">
                            <a:solidFill>
                              <a:schemeClr val="tx1"/>
                            </a:solidFill>
                            <a:latin typeface="Cambria Math" panose="02040503050406030204" pitchFamily="18" charset="0"/>
                            <a:cs typeface="Arial" pitchFamily="34" charset="0"/>
                          </a:rPr>
                          <m:t>,</m:t>
                        </m:r>
                        <m:r>
                          <a:rPr lang="en-US" sz="2000">
                            <a:solidFill>
                              <a:schemeClr val="tx1"/>
                            </a:solidFill>
                            <a:latin typeface="Cambria Math" panose="02040503050406030204" pitchFamily="18" charset="0"/>
                            <a:cs typeface="Arial" pitchFamily="34" charset="0"/>
                          </a:rPr>
                          <m:t>𝑛</m:t>
                        </m:r>
                      </m:sub>
                    </m:sSub>
                    <m:r>
                      <a:rPr lang="en-US" sz="2000" i="1">
                        <a:solidFill>
                          <a:schemeClr val="tx1"/>
                        </a:solidFill>
                        <a:latin typeface="Cambria Math" panose="02040503050406030204" pitchFamily="18" charset="0"/>
                        <a:cs typeface="Arial" pitchFamily="34" charset="0"/>
                      </a:rPr>
                      <m:t> </m:t>
                    </m:r>
                  </m:oMath>
                </a14:m>
                <a:r>
                  <a:rPr lang="pt-PT" sz="2000" dirty="0">
                    <a:solidFill>
                      <a:schemeClr val="tx1"/>
                    </a:solidFill>
                    <a:latin typeface="Arial" pitchFamily="34" charset="0"/>
                    <a:cs typeface="Arial" pitchFamily="34" charset="0"/>
                  </a:rPr>
                  <a:t>comparable for bonds with different </a:t>
                </a:r>
                <a14:m>
                  <m:oMath xmlns:m="http://schemas.openxmlformats.org/officeDocument/2006/math">
                    <m:r>
                      <a:rPr lang="en-US" sz="2000" i="1" dirty="0">
                        <a:solidFill>
                          <a:schemeClr val="tx1"/>
                        </a:solidFill>
                        <a:latin typeface="Cambria Math" panose="02040503050406030204" pitchFamily="18" charset="0"/>
                        <a:cs typeface="Arial" pitchFamily="34" charset="0"/>
                      </a:rPr>
                      <m:t>𝑛</m:t>
                    </m:r>
                  </m:oMath>
                </a14:m>
                <a:r>
                  <a:rPr lang="pt-PT" sz="2000" dirty="0">
                    <a:solidFill>
                      <a:schemeClr val="tx1"/>
                    </a:solidFill>
                    <a:latin typeface="Arial" pitchFamily="34" charset="0"/>
                    <a:cs typeface="Arial" pitchFamily="34" charset="0"/>
                  </a:rPr>
                  <a:t>, we annualize, such that </a:t>
                </a:r>
                <a14:m>
                  <m:oMath xmlns:m="http://schemas.openxmlformats.org/officeDocument/2006/math">
                    <m:sSub>
                      <m:sSubPr>
                        <m:ctrlPr>
                          <a:rPr lang="en-US" sz="2000" i="1">
                            <a:solidFill>
                              <a:schemeClr val="tx1"/>
                            </a:solidFill>
                            <a:latin typeface="Cambria Math" panose="02040503050406030204" pitchFamily="18" charset="0"/>
                            <a:cs typeface="Arial" pitchFamily="34" charset="0"/>
                          </a:rPr>
                        </m:ctrlPr>
                      </m:sSubPr>
                      <m:e>
                        <m:r>
                          <a:rPr lang="en-US" sz="2000">
                            <a:solidFill>
                              <a:schemeClr val="tx1"/>
                            </a:solidFill>
                            <a:latin typeface="Cambria Math" panose="02040503050406030204" pitchFamily="18" charset="0"/>
                            <a:cs typeface="Arial" pitchFamily="34" charset="0"/>
                          </a:rPr>
                          <m:t>𝑟</m:t>
                        </m:r>
                      </m:e>
                      <m:sub>
                        <m:r>
                          <a:rPr lang="en-US" sz="2000">
                            <a:solidFill>
                              <a:schemeClr val="tx1"/>
                            </a:solidFill>
                            <a:latin typeface="Cambria Math" panose="02040503050406030204" pitchFamily="18" charset="0"/>
                            <a:cs typeface="Arial" pitchFamily="34" charset="0"/>
                          </a:rPr>
                          <m:t>𝑛</m:t>
                        </m:r>
                      </m:sub>
                    </m:sSub>
                  </m:oMath>
                </a14:m>
                <a:r>
                  <a:rPr lang="pt-PT" sz="2000" dirty="0">
                    <a:solidFill>
                      <a:schemeClr val="tx1"/>
                    </a:solidFill>
                    <a:latin typeface="Arial" pitchFamily="34" charset="0"/>
                    <a:cs typeface="Arial" pitchFamily="34" charset="0"/>
                  </a:rPr>
                  <a:t> is the Effective Annual Rate: 	</a:t>
                </a:r>
              </a:p>
              <a:p>
                <a:r>
                  <a:rPr lang="pt-PT" sz="2000" dirty="0">
                    <a:solidFill>
                      <a:schemeClr val="tx1"/>
                    </a:solidFill>
                    <a:latin typeface="Arial" pitchFamily="34" charset="0"/>
                    <a:cs typeface="Arial" pitchFamily="34" charset="0"/>
                  </a:rPr>
                  <a:t>			</a:t>
                </a:r>
                <a14:m>
                  <m:oMath xmlns:m="http://schemas.openxmlformats.org/officeDocument/2006/math">
                    <m:sSub>
                      <m:sSubPr>
                        <m:ctrlPr>
                          <a:rPr lang="en-US" sz="2000" i="1">
                            <a:solidFill>
                              <a:schemeClr val="tx1"/>
                            </a:solidFill>
                            <a:latin typeface="Cambria Math" panose="02040503050406030204" pitchFamily="18" charset="0"/>
                            <a:cs typeface="Arial" pitchFamily="34" charset="0"/>
                          </a:rPr>
                        </m:ctrlPr>
                      </m:sSubPr>
                      <m:e>
                        <m:r>
                          <a:rPr lang="en-US" sz="2000">
                            <a:solidFill>
                              <a:schemeClr val="tx1"/>
                            </a:solidFill>
                            <a:latin typeface="Cambria Math" panose="02040503050406030204" pitchFamily="18" charset="0"/>
                            <a:cs typeface="Arial" pitchFamily="34" charset="0"/>
                          </a:rPr>
                          <m:t>𝑟</m:t>
                        </m:r>
                      </m:e>
                      <m:sub>
                        <m:r>
                          <a:rPr lang="en-US" sz="2000">
                            <a:solidFill>
                              <a:schemeClr val="tx1"/>
                            </a:solidFill>
                            <a:latin typeface="Cambria Math" panose="02040503050406030204" pitchFamily="18" charset="0"/>
                            <a:cs typeface="Arial" pitchFamily="34" charset="0"/>
                          </a:rPr>
                          <m:t>𝑛</m:t>
                        </m:r>
                      </m:sub>
                    </m:sSub>
                    <m:r>
                      <a:rPr lang="en-US" sz="2000" b="0" i="1" smtClean="0">
                        <a:solidFill>
                          <a:schemeClr val="tx1"/>
                        </a:solidFill>
                        <a:latin typeface="Cambria Math" panose="02040503050406030204" pitchFamily="18" charset="0"/>
                        <a:cs typeface="Arial" pitchFamily="34" charset="0"/>
                      </a:rPr>
                      <m:t>=</m:t>
                    </m:r>
                    <m:sSup>
                      <m:sSupPr>
                        <m:ctrlPr>
                          <a:rPr lang="en-US" sz="2000" b="0" i="1" smtClean="0">
                            <a:solidFill>
                              <a:schemeClr val="tx1"/>
                            </a:solidFill>
                            <a:latin typeface="Cambria Math" panose="02040503050406030204" pitchFamily="18" charset="0"/>
                            <a:cs typeface="Arial" pitchFamily="34" charset="0"/>
                          </a:rPr>
                        </m:ctrlPr>
                      </m:sSupPr>
                      <m:e>
                        <m:r>
                          <a:rPr lang="en-US" sz="2000" b="0" i="1" smtClean="0">
                            <a:solidFill>
                              <a:schemeClr val="tx1"/>
                            </a:solidFill>
                            <a:latin typeface="Cambria Math" panose="02040503050406030204" pitchFamily="18" charset="0"/>
                            <a:cs typeface="Arial" pitchFamily="34" charset="0"/>
                          </a:rPr>
                          <m:t>(1+</m:t>
                        </m:r>
                        <m:sSub>
                          <m:sSubPr>
                            <m:ctrlPr>
                              <a:rPr lang="en-US" sz="2000" i="1">
                                <a:solidFill>
                                  <a:schemeClr val="tx1"/>
                                </a:solidFill>
                                <a:latin typeface="Cambria Math" panose="02040503050406030204" pitchFamily="18" charset="0"/>
                                <a:cs typeface="Arial" pitchFamily="34" charset="0"/>
                              </a:rPr>
                            </m:ctrlPr>
                          </m:sSubPr>
                          <m:e>
                            <m:r>
                              <a:rPr lang="en-US" sz="2000">
                                <a:solidFill>
                                  <a:schemeClr val="tx1"/>
                                </a:solidFill>
                                <a:latin typeface="Cambria Math" panose="02040503050406030204" pitchFamily="18" charset="0"/>
                                <a:cs typeface="Arial" pitchFamily="34" charset="0"/>
                              </a:rPr>
                              <m:t>𝑟</m:t>
                            </m:r>
                          </m:e>
                          <m:sub>
                            <m:r>
                              <a:rPr lang="en-US" sz="2000" i="1">
                                <a:solidFill>
                                  <a:schemeClr val="tx1"/>
                                </a:solidFill>
                                <a:latin typeface="Cambria Math" panose="02040503050406030204" pitchFamily="18" charset="0"/>
                                <a:cs typeface="Arial" pitchFamily="34" charset="0"/>
                              </a:rPr>
                              <m:t>𝐻𝑇𝑀</m:t>
                            </m:r>
                            <m:r>
                              <a:rPr lang="en-US" sz="2000" i="1">
                                <a:solidFill>
                                  <a:schemeClr val="tx1"/>
                                </a:solidFill>
                                <a:latin typeface="Cambria Math" panose="02040503050406030204" pitchFamily="18" charset="0"/>
                                <a:cs typeface="Arial" pitchFamily="34" charset="0"/>
                              </a:rPr>
                              <m:t>,</m:t>
                            </m:r>
                            <m:r>
                              <a:rPr lang="en-US" sz="2000">
                                <a:solidFill>
                                  <a:schemeClr val="tx1"/>
                                </a:solidFill>
                                <a:latin typeface="Cambria Math" panose="02040503050406030204" pitchFamily="18" charset="0"/>
                                <a:cs typeface="Arial" pitchFamily="34" charset="0"/>
                              </a:rPr>
                              <m:t>𝑛</m:t>
                            </m:r>
                          </m:sub>
                        </m:sSub>
                        <m:r>
                          <a:rPr lang="en-US" sz="2000" i="1">
                            <a:solidFill>
                              <a:schemeClr val="tx1"/>
                            </a:solidFill>
                            <a:latin typeface="Cambria Math" panose="02040503050406030204" pitchFamily="18" charset="0"/>
                            <a:cs typeface="Arial" pitchFamily="34" charset="0"/>
                          </a:rPr>
                          <m:t>)</m:t>
                        </m:r>
                      </m:e>
                      <m:sup>
                        <m:r>
                          <a:rPr lang="en-US" sz="2000" b="0" i="1" smtClean="0">
                            <a:solidFill>
                              <a:schemeClr val="tx1"/>
                            </a:solidFill>
                            <a:latin typeface="Cambria Math" panose="02040503050406030204" pitchFamily="18" charset="0"/>
                            <a:cs typeface="Arial" pitchFamily="34" charset="0"/>
                          </a:rPr>
                          <m:t>1/</m:t>
                        </m:r>
                        <m:r>
                          <a:rPr lang="en-US" sz="2000">
                            <a:solidFill>
                              <a:schemeClr val="tx1"/>
                            </a:solidFill>
                            <a:latin typeface="Cambria Math" panose="02040503050406030204" pitchFamily="18" charset="0"/>
                            <a:cs typeface="Arial" pitchFamily="34" charset="0"/>
                          </a:rPr>
                          <m:t>𝑛</m:t>
                        </m:r>
                      </m:sup>
                    </m:sSup>
                  </m:oMath>
                </a14:m>
                <a:r>
                  <a:rPr lang="pt-PT" sz="2000" dirty="0">
                    <a:solidFill>
                      <a:schemeClr val="tx1"/>
                    </a:solidFill>
                    <a:latin typeface="Arial" pitchFamily="34" charset="0"/>
                    <a:cs typeface="Arial" pitchFamily="34" charset="0"/>
                  </a:rPr>
                  <a:t>  </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sz="2000" dirty="0">
                    <a:solidFill>
                      <a:schemeClr val="tx1"/>
                    </a:solidFill>
                    <a:latin typeface="Arial" pitchFamily="34" charset="0"/>
                    <a:cs typeface="Arial" pitchFamily="34" charset="0"/>
                  </a:rPr>
                  <a:t>Given the following prices of zero-coupon bonds issued by the US Treasury, what are the maturity specific interest rates </a:t>
                </a:r>
                <a14:m>
                  <m:oMath xmlns:m="http://schemas.openxmlformats.org/officeDocument/2006/math">
                    <m:sSub>
                      <m:sSubPr>
                        <m:ctrlPr>
                          <a:rPr lang="en-US" sz="2000" i="1">
                            <a:solidFill>
                              <a:schemeClr val="tx1"/>
                            </a:solidFill>
                            <a:latin typeface="Cambria Math" panose="02040503050406030204" pitchFamily="18" charset="0"/>
                            <a:cs typeface="Arial" pitchFamily="34" charset="0"/>
                          </a:rPr>
                        </m:ctrlPr>
                      </m:sSubPr>
                      <m:e>
                        <m:r>
                          <a:rPr lang="en-US" sz="2000">
                            <a:solidFill>
                              <a:schemeClr val="tx1"/>
                            </a:solidFill>
                            <a:latin typeface="Cambria Math" panose="02040503050406030204" pitchFamily="18" charset="0"/>
                            <a:cs typeface="Arial" pitchFamily="34" charset="0"/>
                          </a:rPr>
                          <m:t>𝑟</m:t>
                        </m:r>
                      </m:e>
                      <m:sub>
                        <m:r>
                          <a:rPr lang="en-US" sz="2000">
                            <a:solidFill>
                              <a:schemeClr val="tx1"/>
                            </a:solidFill>
                            <a:latin typeface="Cambria Math" panose="02040503050406030204" pitchFamily="18" charset="0"/>
                            <a:cs typeface="Arial" pitchFamily="34" charset="0"/>
                          </a:rPr>
                          <m:t>𝑛</m:t>
                        </m:r>
                      </m:sub>
                    </m:sSub>
                  </m:oMath>
                </a14:m>
                <a:r>
                  <a:rPr lang="en-US" sz="2000" dirty="0">
                    <a:solidFill>
                      <a:schemeClr val="tx1"/>
                    </a:solidFill>
                    <a:latin typeface="Arial" pitchFamily="34" charset="0"/>
                    <a:cs typeface="Arial" pitchFamily="34" charset="0"/>
                  </a:rPr>
                  <a:t>?</a:t>
                </a:r>
                <a:endParaRPr lang="pt-PT" sz="2000" dirty="0">
                  <a:solidFill>
                    <a:schemeClr val="tx1"/>
                  </a:solidFill>
                  <a:latin typeface="Arial" pitchFamily="34" charset="0"/>
                  <a:cs typeface="Arial" pitchFamily="34" charset="0"/>
                </a:endParaRPr>
              </a:p>
              <a:p>
                <a:endParaRPr lang="en-NL" dirty="0">
                  <a:solidFill>
                    <a:schemeClr val="tx1"/>
                  </a:solidFill>
                  <a:latin typeface="Arial" pitchFamily="34" charset="0"/>
                  <a:cs typeface="Arial" pitchFamily="34" charset="0"/>
                </a:endParaRPr>
              </a:p>
            </p:txBody>
          </p:sp>
        </mc:Choice>
        <mc:Fallback xmlns="">
          <p:sp>
            <p:nvSpPr>
              <p:cNvPr id="4" name="TextBox 3">
                <a:extLst>
                  <a:ext uri="{FF2B5EF4-FFF2-40B4-BE49-F238E27FC236}">
                    <a16:creationId xmlns:a16="http://schemas.microsoft.com/office/drawing/2014/main" id="{24BFB80D-5F3C-D6DC-A981-2F59B6728B30}"/>
                  </a:ext>
                </a:extLst>
              </p:cNvPr>
              <p:cNvSpPr txBox="1">
                <a:spLocks noRot="1" noChangeAspect="1" noMove="1" noResize="1" noEditPoints="1" noAdjustHandles="1" noChangeArrowheads="1" noChangeShapeType="1" noTextEdit="1"/>
              </p:cNvSpPr>
              <p:nvPr/>
            </p:nvSpPr>
            <p:spPr>
              <a:xfrm>
                <a:off x="381000" y="838200"/>
                <a:ext cx="8534400" cy="4545860"/>
              </a:xfrm>
              <a:prstGeom prst="rect">
                <a:avLst/>
              </a:prstGeom>
              <a:blipFill>
                <a:blip r:embed="rId2"/>
                <a:stretch>
                  <a:fillRect l="-643" t="-671"/>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772FD277-EE3F-355D-596D-4C653CC1DA8B}"/>
              </a:ext>
            </a:extLst>
          </p:cNvPr>
          <p:cNvSpPr txBox="1"/>
          <p:nvPr/>
        </p:nvSpPr>
        <p:spPr>
          <a:xfrm>
            <a:off x="291921" y="197241"/>
            <a:ext cx="6996545"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Maturity-specific interest rates</a:t>
            </a: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EF6F6A64-566F-CBF0-C44A-0ED4468339C6}"/>
                  </a:ext>
                </a:extLst>
              </p:cNvPr>
              <p:cNvGraphicFramePr>
                <a:graphicFrameLocks noGrp="1"/>
              </p:cNvGraphicFramePr>
              <p:nvPr>
                <p:extLst>
                  <p:ext uri="{D42A27DB-BD31-4B8C-83A1-F6EECF244321}">
                    <p14:modId xmlns:p14="http://schemas.microsoft.com/office/powerpoint/2010/main" val="1745754707"/>
                  </p:ext>
                </p:extLst>
              </p:nvPr>
            </p:nvGraphicFramePr>
            <p:xfrm>
              <a:off x="1767880" y="5105400"/>
              <a:ext cx="5760640" cy="1180563"/>
            </p:xfrm>
            <a:graphic>
              <a:graphicData uri="http://schemas.openxmlformats.org/drawingml/2006/table">
                <a:tbl>
                  <a:tblPr>
                    <a:tableStyleId>{5C22544A-7EE6-4342-B048-85BDC9FD1C3A}</a:tableStyleId>
                  </a:tblPr>
                  <a:tblGrid>
                    <a:gridCol w="1440160">
                      <a:extLst>
                        <a:ext uri="{9D8B030D-6E8A-4147-A177-3AD203B41FA5}">
                          <a16:colId xmlns:a16="http://schemas.microsoft.com/office/drawing/2014/main" val="2016547252"/>
                        </a:ext>
                      </a:extLst>
                    </a:gridCol>
                    <a:gridCol w="1440160">
                      <a:extLst>
                        <a:ext uri="{9D8B030D-6E8A-4147-A177-3AD203B41FA5}">
                          <a16:colId xmlns:a16="http://schemas.microsoft.com/office/drawing/2014/main" val="3566415656"/>
                        </a:ext>
                      </a:extLst>
                    </a:gridCol>
                    <a:gridCol w="1440160">
                      <a:extLst>
                        <a:ext uri="{9D8B030D-6E8A-4147-A177-3AD203B41FA5}">
                          <a16:colId xmlns:a16="http://schemas.microsoft.com/office/drawing/2014/main" val="84615116"/>
                        </a:ext>
                      </a:extLst>
                    </a:gridCol>
                    <a:gridCol w="1440160">
                      <a:extLst>
                        <a:ext uri="{9D8B030D-6E8A-4147-A177-3AD203B41FA5}">
                          <a16:colId xmlns:a16="http://schemas.microsoft.com/office/drawing/2014/main" val="2833017590"/>
                        </a:ext>
                      </a:extLst>
                    </a:gridCol>
                  </a:tblGrid>
                  <a:tr h="334743">
                    <a:tc>
                      <a:txBody>
                        <a:bodyPr/>
                        <a:lstStyle/>
                        <a:p>
                          <a:pPr algn="ctr" fontAlgn="b"/>
                          <a14:m>
                            <m:oMath xmlns:m="http://schemas.openxmlformats.org/officeDocument/2006/math">
                              <m:r>
                                <a:rPr lang="en-US" sz="1800" i="1" u="none" dirty="0" smtClean="0">
                                  <a:solidFill>
                                    <a:srgbClr val="049E21"/>
                                  </a:solidFill>
                                  <a:latin typeface="Cambria Math" panose="02040503050406030204" pitchFamily="18" charset="0"/>
                                  <a:cs typeface="Arial" pitchFamily="34" charset="0"/>
                                </a:rPr>
                                <m:t>𝑛</m:t>
                              </m:r>
                            </m:oMath>
                          </a14:m>
                          <a:r>
                            <a:rPr lang="en-US" sz="1800" u="none" strike="noStrike" dirty="0">
                              <a:effectLst/>
                              <a:latin typeface="Arial" panose="020B0604020202020204" pitchFamily="34" charset="0"/>
                              <a:cs typeface="Arial" panose="020B0604020202020204" pitchFamily="34" charset="0"/>
                            </a:rPr>
                            <a:t> in years</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B w="12700" cap="flat" cmpd="sng" algn="ctr">
                          <a:solidFill>
                            <a:schemeClr val="tx1"/>
                          </a:solidFill>
                          <a:prstDash val="solid"/>
                          <a:round/>
                          <a:headEnd type="none" w="med" len="med"/>
                          <a:tailEnd type="none" w="med" len="med"/>
                        </a:lnB>
                      </a:tcPr>
                    </a:tc>
                    <a:tc>
                      <a:txBody>
                        <a:bodyPr/>
                        <a:lstStyle/>
                        <a:p>
                          <a:pPr marL="0" indent="0" algn="ctr">
                            <a:buFont typeface="Arial" panose="020B0604020202020204" pitchFamily="34" charset="0"/>
                            <a:buNone/>
                          </a:pPr>
                          <a:r>
                            <a:rPr lang="pt-PT" sz="1800" u="none" dirty="0">
                              <a:latin typeface="Arial" pitchFamily="34" charset="0"/>
                              <a:cs typeface="Arial" pitchFamily="34" charset="0"/>
                            </a:rPr>
                            <a:t>P(</a:t>
                          </a:r>
                          <a14:m>
                            <m:oMath xmlns:m="http://schemas.openxmlformats.org/officeDocument/2006/math">
                              <m:r>
                                <a:rPr lang="en-US" sz="1800" i="1" u="none" dirty="0">
                                  <a:solidFill>
                                    <a:srgbClr val="049E21"/>
                                  </a:solidFill>
                                  <a:latin typeface="Cambria Math" panose="02040503050406030204" pitchFamily="18" charset="0"/>
                                  <a:cs typeface="Arial" pitchFamily="34" charset="0"/>
                                </a:rPr>
                                <m:t>𝑛</m:t>
                              </m:r>
                            </m:oMath>
                          </a14:m>
                          <a:r>
                            <a:rPr lang="pt-PT" sz="1800" u="none" dirty="0">
                              <a:latin typeface="Arial" pitchFamily="34" charset="0"/>
                              <a:cs typeface="Arial" pitchFamily="34" charset="0"/>
                            </a:rPr>
                            <a:t>)</a:t>
                          </a:r>
                        </a:p>
                      </a:txBody>
                      <a:tcPr marL="7620" marR="7620" marT="7620" marB="0" anchor="b">
                        <a:lnB w="12700" cap="flat" cmpd="sng" algn="ctr">
                          <a:solidFill>
                            <a:schemeClr val="tx1"/>
                          </a:solidFill>
                          <a:prstDash val="solid"/>
                          <a:round/>
                          <a:headEnd type="none" w="med" len="med"/>
                          <a:tailEnd type="none" w="med" len="med"/>
                        </a:lnB>
                      </a:tcPr>
                    </a:tc>
                    <a:tc>
                      <a:txBody>
                        <a:bodyPr/>
                        <a:lstStyle/>
                        <a:p>
                          <a:pPr algn="ctr" fontAlgn="b"/>
                          <a14:m>
                            <m:oMathPara xmlns:m="http://schemas.openxmlformats.org/officeDocument/2006/math">
                              <m:oMathParaPr>
                                <m:jc m:val="centerGroup"/>
                              </m:oMathParaPr>
                              <m:oMath xmlns:m="http://schemas.openxmlformats.org/officeDocument/2006/math">
                                <m:sSub>
                                  <m:sSubPr>
                                    <m:ctrlPr>
                                      <a:rPr lang="en-US" sz="1800" i="1" u="none" smtClean="0">
                                        <a:solidFill>
                                          <a:srgbClr val="049E21"/>
                                        </a:solidFill>
                                        <a:latin typeface="Cambria Math" panose="02040503050406030204" pitchFamily="18" charset="0"/>
                                        <a:cs typeface="Arial" pitchFamily="34" charset="0"/>
                                      </a:rPr>
                                    </m:ctrlPr>
                                  </m:sSubPr>
                                  <m:e>
                                    <m:r>
                                      <a:rPr lang="en-US" sz="1800" u="none">
                                        <a:solidFill>
                                          <a:srgbClr val="049E21"/>
                                        </a:solidFill>
                                        <a:latin typeface="Cambria Math" panose="02040503050406030204" pitchFamily="18" charset="0"/>
                                        <a:cs typeface="Arial" pitchFamily="34" charset="0"/>
                                      </a:rPr>
                                      <m:t>𝑟</m:t>
                                    </m:r>
                                  </m:e>
                                  <m:sub>
                                    <m:r>
                                      <a:rPr lang="en-US" sz="1800" b="0" i="1" u="none" smtClean="0">
                                        <a:solidFill>
                                          <a:srgbClr val="049E21"/>
                                        </a:solidFill>
                                        <a:latin typeface="Cambria Math" panose="02040503050406030204" pitchFamily="18" charset="0"/>
                                        <a:cs typeface="Arial" pitchFamily="34" charset="0"/>
                                      </a:rPr>
                                      <m:t>𝐻𝑇𝑀</m:t>
                                    </m:r>
                                    <m:r>
                                      <a:rPr lang="en-US" sz="1800" b="0" i="1" u="none" smtClean="0">
                                        <a:solidFill>
                                          <a:srgbClr val="049E21"/>
                                        </a:solidFill>
                                        <a:latin typeface="Cambria Math" panose="02040503050406030204" pitchFamily="18" charset="0"/>
                                        <a:cs typeface="Arial" pitchFamily="34" charset="0"/>
                                      </a:rPr>
                                      <m:t>,</m:t>
                                    </m:r>
                                    <m:r>
                                      <a:rPr lang="en-US" sz="1800" u="none">
                                        <a:solidFill>
                                          <a:srgbClr val="049E21"/>
                                        </a:solidFill>
                                        <a:latin typeface="Cambria Math" panose="02040503050406030204" pitchFamily="18" charset="0"/>
                                        <a:cs typeface="Arial" pitchFamily="34" charset="0"/>
                                      </a:rPr>
                                      <m:t>𝑛</m:t>
                                    </m:r>
                                  </m:sub>
                                </m:sSub>
                              </m:oMath>
                            </m:oMathPara>
                          </a14:m>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B w="12700" cap="flat" cmpd="sng" algn="ctr">
                          <a:solidFill>
                            <a:schemeClr val="tx1"/>
                          </a:solidFill>
                          <a:prstDash val="solid"/>
                          <a:round/>
                          <a:headEnd type="none" w="med" len="med"/>
                          <a:tailEnd type="none" w="med" len="med"/>
                        </a:lnB>
                      </a:tcPr>
                    </a:tc>
                    <a:tc>
                      <a:txBody>
                        <a:bodyPr/>
                        <a:lstStyle/>
                        <a:p>
                          <a:pPr algn="ctr" fontAlgn="b"/>
                          <a14:m>
                            <m:oMath xmlns:m="http://schemas.openxmlformats.org/officeDocument/2006/math">
                              <m:sSub>
                                <m:sSubPr>
                                  <m:ctrlPr>
                                    <a:rPr lang="en-US" sz="1800" i="1" u="none" smtClean="0">
                                      <a:solidFill>
                                        <a:srgbClr val="049E21"/>
                                      </a:solidFill>
                                      <a:latin typeface="Cambria Math" panose="02040503050406030204" pitchFamily="18" charset="0"/>
                                      <a:cs typeface="Arial" pitchFamily="34" charset="0"/>
                                    </a:rPr>
                                  </m:ctrlPr>
                                </m:sSubPr>
                                <m:e>
                                  <m:r>
                                    <a:rPr lang="en-US" sz="1800" u="none">
                                      <a:solidFill>
                                        <a:srgbClr val="049E21"/>
                                      </a:solidFill>
                                      <a:latin typeface="Cambria Math" panose="02040503050406030204" pitchFamily="18" charset="0"/>
                                      <a:cs typeface="Arial" pitchFamily="34" charset="0"/>
                                    </a:rPr>
                                    <m:t>𝑟</m:t>
                                  </m:r>
                                </m:e>
                                <m:sub>
                                  <m:r>
                                    <a:rPr lang="en-US" sz="1800" u="none">
                                      <a:solidFill>
                                        <a:srgbClr val="049E21"/>
                                      </a:solidFill>
                                      <a:latin typeface="Cambria Math" panose="02040503050406030204" pitchFamily="18" charset="0"/>
                                      <a:cs typeface="Arial" pitchFamily="34" charset="0"/>
                                    </a:rPr>
                                    <m:t>𝑛</m:t>
                                  </m:r>
                                </m:sub>
                              </m:sSub>
                            </m:oMath>
                          </a14:m>
                          <a:r>
                            <a:rPr lang="en-US" sz="1800" u="none" strike="noStrike" dirty="0">
                              <a:effectLst/>
                              <a:latin typeface="Arial" panose="020B0604020202020204" pitchFamily="34" charset="0"/>
                              <a:cs typeface="Arial" panose="020B0604020202020204" pitchFamily="34" charset="0"/>
                            </a:rPr>
                            <a:t> </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1022395"/>
                      </a:ext>
                    </a:extLst>
                  </a:tr>
                  <a:tr h="259918">
                    <a:tc>
                      <a:txBody>
                        <a:bodyPr/>
                        <a:lstStyle/>
                        <a:p>
                          <a:pPr algn="r" fontAlgn="b"/>
                          <a:r>
                            <a:rPr lang="en-NL" sz="1800" u="none" strike="noStrike">
                              <a:effectLst/>
                              <a:latin typeface="Arial" panose="020B0604020202020204" pitchFamily="34" charset="0"/>
                              <a:cs typeface="Arial" panose="020B0604020202020204" pitchFamily="34" charset="0"/>
                            </a:rPr>
                            <a:t>0.5</a:t>
                          </a:r>
                          <a:endParaRPr lang="en-NL"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r" fontAlgn="b"/>
                          <a:r>
                            <a:rPr lang="en-NL" sz="1800" u="none" strike="noStrike">
                              <a:effectLst/>
                              <a:latin typeface="Arial" panose="020B0604020202020204" pitchFamily="34" charset="0"/>
                              <a:cs typeface="Arial" panose="020B0604020202020204" pitchFamily="34" charset="0"/>
                            </a:rPr>
                            <a:t>97.36</a:t>
                          </a:r>
                          <a:endParaRPr lang="en-NL"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r" fontAlgn="b"/>
                          <a:r>
                            <a:rPr lang="en-NL" sz="1800" u="none" strike="noStrike" dirty="0">
                              <a:solidFill>
                                <a:schemeClr val="accent5">
                                  <a:lumMod val="20000"/>
                                  <a:lumOff val="80000"/>
                                </a:schemeClr>
                              </a:solidFill>
                              <a:effectLst/>
                              <a:latin typeface="Arial" panose="020B0604020202020204" pitchFamily="34" charset="0"/>
                              <a:cs typeface="Arial" panose="020B0604020202020204" pitchFamily="34" charset="0"/>
                            </a:rPr>
                            <a:t>2.7%</a:t>
                          </a:r>
                          <a:endParaRPr lang="en-NL" sz="1800" b="0" i="0" u="none" strike="noStrike" dirty="0">
                            <a:solidFill>
                              <a:schemeClr val="accent5">
                                <a:lumMod val="20000"/>
                                <a:lumOff val="80000"/>
                              </a:schemeClr>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r" fontAlgn="b"/>
                          <a:r>
                            <a:rPr lang="en-NL" sz="1800" u="none" strike="noStrike" dirty="0">
                              <a:solidFill>
                                <a:schemeClr val="accent5">
                                  <a:lumMod val="20000"/>
                                  <a:lumOff val="80000"/>
                                </a:schemeClr>
                              </a:solidFill>
                              <a:effectLst/>
                              <a:latin typeface="Arial" panose="020B0604020202020204" pitchFamily="34" charset="0"/>
                              <a:cs typeface="Arial" panose="020B0604020202020204" pitchFamily="34" charset="0"/>
                            </a:rPr>
                            <a:t>5.5%</a:t>
                          </a:r>
                          <a:endParaRPr lang="en-NL" sz="1800" b="0" i="0" u="none" strike="noStrike" dirty="0">
                            <a:solidFill>
                              <a:schemeClr val="accent5">
                                <a:lumMod val="20000"/>
                                <a:lumOff val="80000"/>
                              </a:schemeClr>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85833892"/>
                      </a:ext>
                    </a:extLst>
                  </a:tr>
                  <a:tr h="259918">
                    <a:tc>
                      <a:txBody>
                        <a:bodyPr/>
                        <a:lstStyle/>
                        <a:p>
                          <a:pPr algn="r" fontAlgn="b"/>
                          <a:r>
                            <a:rPr lang="en-NL" sz="1800" u="none" strike="noStrike">
                              <a:effectLst/>
                              <a:latin typeface="Arial" panose="020B0604020202020204" pitchFamily="34" charset="0"/>
                              <a:cs typeface="Arial" panose="020B0604020202020204" pitchFamily="34" charset="0"/>
                            </a:rPr>
                            <a:t>1</a:t>
                          </a:r>
                          <a:endParaRPr lang="en-NL"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NL" sz="1800" u="none" strike="noStrike">
                              <a:effectLst/>
                              <a:latin typeface="Arial" panose="020B0604020202020204" pitchFamily="34" charset="0"/>
                              <a:cs typeface="Arial" panose="020B0604020202020204" pitchFamily="34" charset="0"/>
                            </a:rPr>
                            <a:t>95.52</a:t>
                          </a:r>
                          <a:endParaRPr lang="en-NL"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NL" sz="1800" u="none" strike="noStrike">
                              <a:solidFill>
                                <a:schemeClr val="accent5">
                                  <a:lumMod val="20000"/>
                                  <a:lumOff val="80000"/>
                                </a:schemeClr>
                              </a:solidFill>
                              <a:effectLst/>
                              <a:latin typeface="Arial" panose="020B0604020202020204" pitchFamily="34" charset="0"/>
                              <a:cs typeface="Arial" panose="020B0604020202020204" pitchFamily="34" charset="0"/>
                            </a:rPr>
                            <a:t>4.7%</a:t>
                          </a:r>
                          <a:endParaRPr lang="en-NL" sz="1800" b="0" i="0" u="none" strike="noStrike" dirty="0">
                            <a:solidFill>
                              <a:schemeClr val="accent5">
                                <a:lumMod val="20000"/>
                                <a:lumOff val="80000"/>
                              </a:schemeClr>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NL" sz="1800" u="none" strike="noStrike" dirty="0">
                              <a:solidFill>
                                <a:schemeClr val="accent5">
                                  <a:lumMod val="20000"/>
                                  <a:lumOff val="80000"/>
                                </a:schemeClr>
                              </a:solidFill>
                              <a:effectLst/>
                              <a:latin typeface="Arial" panose="020B0604020202020204" pitchFamily="34" charset="0"/>
                              <a:cs typeface="Arial" panose="020B0604020202020204" pitchFamily="34" charset="0"/>
                            </a:rPr>
                            <a:t>4.7%</a:t>
                          </a:r>
                          <a:endParaRPr lang="en-NL" sz="1800" b="0" i="0" u="none" strike="noStrike" dirty="0">
                            <a:solidFill>
                              <a:schemeClr val="accent5">
                                <a:lumMod val="20000"/>
                                <a:lumOff val="80000"/>
                              </a:schemeClr>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4193889702"/>
                      </a:ext>
                    </a:extLst>
                  </a:tr>
                  <a:tr h="259918">
                    <a:tc>
                      <a:txBody>
                        <a:bodyPr/>
                        <a:lstStyle/>
                        <a:p>
                          <a:pPr algn="r" fontAlgn="b"/>
                          <a:r>
                            <a:rPr lang="en-NL" sz="1800" u="none" strike="noStrike">
                              <a:effectLst/>
                              <a:latin typeface="Arial" panose="020B0604020202020204" pitchFamily="34" charset="0"/>
                              <a:cs typeface="Arial" panose="020B0604020202020204" pitchFamily="34" charset="0"/>
                            </a:rPr>
                            <a:t>25</a:t>
                          </a:r>
                          <a:endParaRPr lang="en-NL"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NL" sz="1800" u="none" strike="noStrike">
                              <a:effectLst/>
                              <a:latin typeface="Arial" panose="020B0604020202020204" pitchFamily="34" charset="0"/>
                              <a:cs typeface="Arial" panose="020B0604020202020204" pitchFamily="34" charset="0"/>
                            </a:rPr>
                            <a:t>23.30</a:t>
                          </a:r>
                          <a:endParaRPr lang="en-NL"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NL" sz="1800" u="none" strike="noStrike">
                              <a:solidFill>
                                <a:schemeClr val="accent5">
                                  <a:lumMod val="20000"/>
                                  <a:lumOff val="80000"/>
                                </a:schemeClr>
                              </a:solidFill>
                              <a:effectLst/>
                              <a:latin typeface="Arial" panose="020B0604020202020204" pitchFamily="34" charset="0"/>
                              <a:cs typeface="Arial" panose="020B0604020202020204" pitchFamily="34" charset="0"/>
                            </a:rPr>
                            <a:t>329.2%</a:t>
                          </a:r>
                          <a:endParaRPr lang="en-NL" sz="1800" b="0" i="0" u="none" strike="noStrike">
                            <a:solidFill>
                              <a:schemeClr val="accent5">
                                <a:lumMod val="20000"/>
                                <a:lumOff val="80000"/>
                              </a:schemeClr>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NL" sz="1800" u="none" strike="noStrike" dirty="0">
                              <a:solidFill>
                                <a:schemeClr val="accent5">
                                  <a:lumMod val="20000"/>
                                  <a:lumOff val="80000"/>
                                </a:schemeClr>
                              </a:solidFill>
                              <a:effectLst/>
                              <a:latin typeface="Arial" panose="020B0604020202020204" pitchFamily="34" charset="0"/>
                              <a:cs typeface="Arial" panose="020B0604020202020204" pitchFamily="34" charset="0"/>
                            </a:rPr>
                            <a:t>6.0%</a:t>
                          </a:r>
                          <a:endParaRPr lang="en-NL" sz="1800" b="0" i="0" u="none" strike="noStrike" dirty="0">
                            <a:solidFill>
                              <a:schemeClr val="accent5">
                                <a:lumMod val="20000"/>
                                <a:lumOff val="80000"/>
                              </a:schemeClr>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4084924305"/>
                      </a:ext>
                    </a:extLst>
                  </a:tr>
                </a:tbl>
              </a:graphicData>
            </a:graphic>
          </p:graphicFrame>
        </mc:Choice>
        <mc:Fallback xmlns="">
          <p:graphicFrame>
            <p:nvGraphicFramePr>
              <p:cNvPr id="2" name="Table 1">
                <a:extLst>
                  <a:ext uri="{FF2B5EF4-FFF2-40B4-BE49-F238E27FC236}">
                    <a16:creationId xmlns:a16="http://schemas.microsoft.com/office/drawing/2014/main" id="{EF6F6A64-566F-CBF0-C44A-0ED4468339C6}"/>
                  </a:ext>
                </a:extLst>
              </p:cNvPr>
              <p:cNvGraphicFramePr>
                <a:graphicFrameLocks noGrp="1"/>
              </p:cNvGraphicFramePr>
              <p:nvPr>
                <p:extLst>
                  <p:ext uri="{D42A27DB-BD31-4B8C-83A1-F6EECF244321}">
                    <p14:modId xmlns:p14="http://schemas.microsoft.com/office/powerpoint/2010/main" val="1745754707"/>
                  </p:ext>
                </p:extLst>
              </p:nvPr>
            </p:nvGraphicFramePr>
            <p:xfrm>
              <a:off x="1767880" y="5105400"/>
              <a:ext cx="5760640" cy="1180563"/>
            </p:xfrm>
            <a:graphic>
              <a:graphicData uri="http://schemas.openxmlformats.org/drawingml/2006/table">
                <a:tbl>
                  <a:tblPr>
                    <a:tableStyleId>{5C22544A-7EE6-4342-B048-85BDC9FD1C3A}</a:tableStyleId>
                  </a:tblPr>
                  <a:tblGrid>
                    <a:gridCol w="1440160">
                      <a:extLst>
                        <a:ext uri="{9D8B030D-6E8A-4147-A177-3AD203B41FA5}">
                          <a16:colId xmlns:a16="http://schemas.microsoft.com/office/drawing/2014/main" val="2016547252"/>
                        </a:ext>
                      </a:extLst>
                    </a:gridCol>
                    <a:gridCol w="1440160">
                      <a:extLst>
                        <a:ext uri="{9D8B030D-6E8A-4147-A177-3AD203B41FA5}">
                          <a16:colId xmlns:a16="http://schemas.microsoft.com/office/drawing/2014/main" val="3566415656"/>
                        </a:ext>
                      </a:extLst>
                    </a:gridCol>
                    <a:gridCol w="1440160">
                      <a:extLst>
                        <a:ext uri="{9D8B030D-6E8A-4147-A177-3AD203B41FA5}">
                          <a16:colId xmlns:a16="http://schemas.microsoft.com/office/drawing/2014/main" val="84615116"/>
                        </a:ext>
                      </a:extLst>
                    </a:gridCol>
                    <a:gridCol w="1440160">
                      <a:extLst>
                        <a:ext uri="{9D8B030D-6E8A-4147-A177-3AD203B41FA5}">
                          <a16:colId xmlns:a16="http://schemas.microsoft.com/office/drawing/2014/main" val="2833017590"/>
                        </a:ext>
                      </a:extLst>
                    </a:gridCol>
                  </a:tblGrid>
                  <a:tr h="334743">
                    <a:tc>
                      <a:txBody>
                        <a:bodyPr/>
                        <a:lstStyle/>
                        <a:p>
                          <a:endParaRPr lang="en-US"/>
                        </a:p>
                      </a:txBody>
                      <a:tcPr marL="7620" marR="7620" marT="7620" marB="0" anchor="b">
                        <a:lnB w="12700" cap="flat" cmpd="sng" algn="ctr">
                          <a:solidFill>
                            <a:schemeClr val="tx1"/>
                          </a:solidFill>
                          <a:prstDash val="solid"/>
                          <a:round/>
                          <a:headEnd type="none" w="med" len="med"/>
                          <a:tailEnd type="none" w="med" len="med"/>
                        </a:lnB>
                        <a:blipFill>
                          <a:blip r:embed="rId3"/>
                          <a:stretch>
                            <a:fillRect l="-847" t="-5455" r="-301695" b="-296364"/>
                          </a:stretch>
                        </a:blipFill>
                      </a:tcPr>
                    </a:tc>
                    <a:tc>
                      <a:txBody>
                        <a:bodyPr/>
                        <a:lstStyle/>
                        <a:p>
                          <a:endParaRPr lang="en-US"/>
                        </a:p>
                      </a:txBody>
                      <a:tcPr marL="7620" marR="7620" marT="7620" marB="0" anchor="b">
                        <a:lnB w="12700" cap="flat" cmpd="sng" algn="ctr">
                          <a:solidFill>
                            <a:schemeClr val="tx1"/>
                          </a:solidFill>
                          <a:prstDash val="solid"/>
                          <a:round/>
                          <a:headEnd type="none" w="med" len="med"/>
                          <a:tailEnd type="none" w="med" len="med"/>
                        </a:lnB>
                        <a:blipFill>
                          <a:blip r:embed="rId3"/>
                          <a:stretch>
                            <a:fillRect l="-100422" t="-5455" r="-200422" b="-296364"/>
                          </a:stretch>
                        </a:blipFill>
                      </a:tcPr>
                    </a:tc>
                    <a:tc>
                      <a:txBody>
                        <a:bodyPr/>
                        <a:lstStyle/>
                        <a:p>
                          <a:endParaRPr lang="en-US"/>
                        </a:p>
                      </a:txBody>
                      <a:tcPr marL="7620" marR="7620" marT="7620" marB="0" anchor="b">
                        <a:lnB w="12700" cap="flat" cmpd="sng" algn="ctr">
                          <a:solidFill>
                            <a:schemeClr val="tx1"/>
                          </a:solidFill>
                          <a:prstDash val="solid"/>
                          <a:round/>
                          <a:headEnd type="none" w="med" len="med"/>
                          <a:tailEnd type="none" w="med" len="med"/>
                        </a:lnB>
                        <a:blipFill>
                          <a:blip r:embed="rId3"/>
                          <a:stretch>
                            <a:fillRect l="-201271" t="-5455" r="-101271" b="-296364"/>
                          </a:stretch>
                        </a:blipFill>
                      </a:tcPr>
                    </a:tc>
                    <a:tc>
                      <a:txBody>
                        <a:bodyPr/>
                        <a:lstStyle/>
                        <a:p>
                          <a:endParaRPr lang="en-US"/>
                        </a:p>
                      </a:txBody>
                      <a:tcPr marL="7620" marR="7620" marT="7620" marB="0" anchor="b">
                        <a:lnB w="12700" cap="flat" cmpd="sng" algn="ctr">
                          <a:solidFill>
                            <a:schemeClr val="tx1"/>
                          </a:solidFill>
                          <a:prstDash val="solid"/>
                          <a:round/>
                          <a:headEnd type="none" w="med" len="med"/>
                          <a:tailEnd type="none" w="med" len="med"/>
                        </a:lnB>
                        <a:blipFill>
                          <a:blip r:embed="rId3"/>
                          <a:stretch>
                            <a:fillRect l="-301271" t="-5455" r="-1271" b="-296364"/>
                          </a:stretch>
                        </a:blipFill>
                      </a:tcPr>
                    </a:tc>
                    <a:extLst>
                      <a:ext uri="{0D108BD9-81ED-4DB2-BD59-A6C34878D82A}">
                        <a16:rowId xmlns:a16="http://schemas.microsoft.com/office/drawing/2014/main" val="3361022395"/>
                      </a:ext>
                    </a:extLst>
                  </a:tr>
                  <a:tr h="281940">
                    <a:tc>
                      <a:txBody>
                        <a:bodyPr/>
                        <a:lstStyle/>
                        <a:p>
                          <a:pPr algn="r" fontAlgn="b"/>
                          <a:r>
                            <a:rPr lang="en-NL" sz="1800" u="none" strike="noStrike">
                              <a:effectLst/>
                              <a:latin typeface="Arial" panose="020B0604020202020204" pitchFamily="34" charset="0"/>
                              <a:cs typeface="Arial" panose="020B0604020202020204" pitchFamily="34" charset="0"/>
                            </a:rPr>
                            <a:t>0.5</a:t>
                          </a:r>
                          <a:endParaRPr lang="en-NL"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r" fontAlgn="b"/>
                          <a:r>
                            <a:rPr lang="en-NL" sz="1800" u="none" strike="noStrike">
                              <a:effectLst/>
                              <a:latin typeface="Arial" panose="020B0604020202020204" pitchFamily="34" charset="0"/>
                              <a:cs typeface="Arial" panose="020B0604020202020204" pitchFamily="34" charset="0"/>
                            </a:rPr>
                            <a:t>97.36</a:t>
                          </a:r>
                          <a:endParaRPr lang="en-NL"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r" fontAlgn="b"/>
                          <a:r>
                            <a:rPr lang="en-NL" sz="1800" u="none" strike="noStrike" dirty="0">
                              <a:solidFill>
                                <a:schemeClr val="accent5">
                                  <a:lumMod val="20000"/>
                                  <a:lumOff val="80000"/>
                                </a:schemeClr>
                              </a:solidFill>
                              <a:effectLst/>
                              <a:latin typeface="Arial" panose="020B0604020202020204" pitchFamily="34" charset="0"/>
                              <a:cs typeface="Arial" panose="020B0604020202020204" pitchFamily="34" charset="0"/>
                            </a:rPr>
                            <a:t>2.7%</a:t>
                          </a:r>
                          <a:endParaRPr lang="en-NL" sz="1800" b="0" i="0" u="none" strike="noStrike" dirty="0">
                            <a:solidFill>
                              <a:schemeClr val="accent5">
                                <a:lumMod val="20000"/>
                                <a:lumOff val="80000"/>
                              </a:schemeClr>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r" fontAlgn="b"/>
                          <a:r>
                            <a:rPr lang="en-NL" sz="1800" u="none" strike="noStrike" dirty="0">
                              <a:solidFill>
                                <a:schemeClr val="accent5">
                                  <a:lumMod val="20000"/>
                                  <a:lumOff val="80000"/>
                                </a:schemeClr>
                              </a:solidFill>
                              <a:effectLst/>
                              <a:latin typeface="Arial" panose="020B0604020202020204" pitchFamily="34" charset="0"/>
                              <a:cs typeface="Arial" panose="020B0604020202020204" pitchFamily="34" charset="0"/>
                            </a:rPr>
                            <a:t>5.5%</a:t>
                          </a:r>
                          <a:endParaRPr lang="en-NL" sz="1800" b="0" i="0" u="none" strike="noStrike" dirty="0">
                            <a:solidFill>
                              <a:schemeClr val="accent5">
                                <a:lumMod val="20000"/>
                                <a:lumOff val="80000"/>
                              </a:schemeClr>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85833892"/>
                      </a:ext>
                    </a:extLst>
                  </a:tr>
                  <a:tr h="281940">
                    <a:tc>
                      <a:txBody>
                        <a:bodyPr/>
                        <a:lstStyle/>
                        <a:p>
                          <a:pPr algn="r" fontAlgn="b"/>
                          <a:r>
                            <a:rPr lang="en-NL" sz="1800" u="none" strike="noStrike">
                              <a:effectLst/>
                              <a:latin typeface="Arial" panose="020B0604020202020204" pitchFamily="34" charset="0"/>
                              <a:cs typeface="Arial" panose="020B0604020202020204" pitchFamily="34" charset="0"/>
                            </a:rPr>
                            <a:t>1</a:t>
                          </a:r>
                          <a:endParaRPr lang="en-NL"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NL" sz="1800" u="none" strike="noStrike">
                              <a:effectLst/>
                              <a:latin typeface="Arial" panose="020B0604020202020204" pitchFamily="34" charset="0"/>
                              <a:cs typeface="Arial" panose="020B0604020202020204" pitchFamily="34" charset="0"/>
                            </a:rPr>
                            <a:t>95.52</a:t>
                          </a:r>
                          <a:endParaRPr lang="en-NL"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NL" sz="1800" u="none" strike="noStrike">
                              <a:solidFill>
                                <a:schemeClr val="accent5">
                                  <a:lumMod val="20000"/>
                                  <a:lumOff val="80000"/>
                                </a:schemeClr>
                              </a:solidFill>
                              <a:effectLst/>
                              <a:latin typeface="Arial" panose="020B0604020202020204" pitchFamily="34" charset="0"/>
                              <a:cs typeface="Arial" panose="020B0604020202020204" pitchFamily="34" charset="0"/>
                            </a:rPr>
                            <a:t>4.7%</a:t>
                          </a:r>
                          <a:endParaRPr lang="en-NL" sz="1800" b="0" i="0" u="none" strike="noStrike" dirty="0">
                            <a:solidFill>
                              <a:schemeClr val="accent5">
                                <a:lumMod val="20000"/>
                                <a:lumOff val="80000"/>
                              </a:schemeClr>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NL" sz="1800" u="none" strike="noStrike" dirty="0">
                              <a:solidFill>
                                <a:schemeClr val="accent5">
                                  <a:lumMod val="20000"/>
                                  <a:lumOff val="80000"/>
                                </a:schemeClr>
                              </a:solidFill>
                              <a:effectLst/>
                              <a:latin typeface="Arial" panose="020B0604020202020204" pitchFamily="34" charset="0"/>
                              <a:cs typeface="Arial" panose="020B0604020202020204" pitchFamily="34" charset="0"/>
                            </a:rPr>
                            <a:t>4.7%</a:t>
                          </a:r>
                          <a:endParaRPr lang="en-NL" sz="1800" b="0" i="0" u="none" strike="noStrike" dirty="0">
                            <a:solidFill>
                              <a:schemeClr val="accent5">
                                <a:lumMod val="20000"/>
                                <a:lumOff val="80000"/>
                              </a:schemeClr>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4193889702"/>
                      </a:ext>
                    </a:extLst>
                  </a:tr>
                  <a:tr h="281940">
                    <a:tc>
                      <a:txBody>
                        <a:bodyPr/>
                        <a:lstStyle/>
                        <a:p>
                          <a:pPr algn="r" fontAlgn="b"/>
                          <a:r>
                            <a:rPr lang="en-NL" sz="1800" u="none" strike="noStrike">
                              <a:effectLst/>
                              <a:latin typeface="Arial" panose="020B0604020202020204" pitchFamily="34" charset="0"/>
                              <a:cs typeface="Arial" panose="020B0604020202020204" pitchFamily="34" charset="0"/>
                            </a:rPr>
                            <a:t>25</a:t>
                          </a:r>
                          <a:endParaRPr lang="en-NL"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NL" sz="1800" u="none" strike="noStrike">
                              <a:effectLst/>
                              <a:latin typeface="Arial" panose="020B0604020202020204" pitchFamily="34" charset="0"/>
                              <a:cs typeface="Arial" panose="020B0604020202020204" pitchFamily="34" charset="0"/>
                            </a:rPr>
                            <a:t>23.30</a:t>
                          </a:r>
                          <a:endParaRPr lang="en-NL" sz="18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NL" sz="1800" u="none" strike="noStrike">
                              <a:solidFill>
                                <a:schemeClr val="accent5">
                                  <a:lumMod val="20000"/>
                                  <a:lumOff val="80000"/>
                                </a:schemeClr>
                              </a:solidFill>
                              <a:effectLst/>
                              <a:latin typeface="Arial" panose="020B0604020202020204" pitchFamily="34" charset="0"/>
                              <a:cs typeface="Arial" panose="020B0604020202020204" pitchFamily="34" charset="0"/>
                            </a:rPr>
                            <a:t>329.2%</a:t>
                          </a:r>
                          <a:endParaRPr lang="en-NL" sz="1800" b="0" i="0" u="none" strike="noStrike">
                            <a:solidFill>
                              <a:schemeClr val="accent5">
                                <a:lumMod val="20000"/>
                                <a:lumOff val="80000"/>
                              </a:schemeClr>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NL" sz="1800" u="none" strike="noStrike" dirty="0">
                              <a:solidFill>
                                <a:schemeClr val="accent5">
                                  <a:lumMod val="20000"/>
                                  <a:lumOff val="80000"/>
                                </a:schemeClr>
                              </a:solidFill>
                              <a:effectLst/>
                              <a:latin typeface="Arial" panose="020B0604020202020204" pitchFamily="34" charset="0"/>
                              <a:cs typeface="Arial" panose="020B0604020202020204" pitchFamily="34" charset="0"/>
                            </a:rPr>
                            <a:t>6.0%</a:t>
                          </a:r>
                          <a:endParaRPr lang="en-NL" sz="1800" b="0" i="0" u="none" strike="noStrike" dirty="0">
                            <a:solidFill>
                              <a:schemeClr val="accent5">
                                <a:lumMod val="20000"/>
                                <a:lumOff val="80000"/>
                              </a:schemeClr>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4084924305"/>
                      </a:ext>
                    </a:extLst>
                  </a:tr>
                </a:tbl>
              </a:graphicData>
            </a:graphic>
          </p:graphicFrame>
        </mc:Fallback>
      </mc:AlternateContent>
    </p:spTree>
    <p:extLst>
      <p:ext uri="{BB962C8B-B14F-4D97-AF65-F5344CB8AC3E}">
        <p14:creationId xmlns:p14="http://schemas.microsoft.com/office/powerpoint/2010/main" val="369677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 Box 2"/>
              <p:cNvSpPr txBox="1">
                <a:spLocks noChangeArrowheads="1"/>
              </p:cNvSpPr>
              <p:nvPr/>
            </p:nvSpPr>
            <p:spPr bwMode="auto">
              <a:xfrm>
                <a:off x="457200" y="849573"/>
                <a:ext cx="8229600" cy="5158854"/>
              </a:xfrm>
              <a:prstGeom prst="rect">
                <a:avLst/>
              </a:prstGeom>
              <a:noFill/>
              <a:ln w="9525" algn="ctr">
                <a:no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itchFamily="34" charset="0"/>
                  <a:buChar char="•"/>
                </a:pPr>
                <a:r>
                  <a:rPr lang="pt-PT" sz="1600" dirty="0">
                    <a:latin typeface="Arial" pitchFamily="34" charset="0"/>
                    <a:cs typeface="Arial" pitchFamily="34" charset="0"/>
                  </a:rPr>
                  <a:t>We compound or discount </a:t>
                </a:r>
                <a:r>
                  <a:rPr lang="pt-PT" sz="1600" dirty="0">
                    <a:solidFill>
                      <a:schemeClr val="tx1"/>
                    </a:solidFill>
                    <a:latin typeface="Arial" pitchFamily="34" charset="0"/>
                    <a:cs typeface="Arial" pitchFamily="34" charset="0"/>
                  </a:rPr>
                  <a:t>treating </a:t>
                </a:r>
                <a14:m>
                  <m:oMath xmlns:m="http://schemas.openxmlformats.org/officeDocument/2006/math">
                    <m:sSub>
                      <m:sSubPr>
                        <m:ctrlPr>
                          <a:rPr lang="en-US" sz="1600" i="1" smtClean="0">
                            <a:solidFill>
                              <a:schemeClr val="tx1"/>
                            </a:solidFill>
                            <a:latin typeface="Cambria Math" panose="02040503050406030204" pitchFamily="18" charset="0"/>
                            <a:cs typeface="Arial" pitchFamily="34" charset="0"/>
                          </a:rPr>
                        </m:ctrlPr>
                      </m:sSubPr>
                      <m:e>
                        <m:r>
                          <a:rPr lang="en-US" sz="1600">
                            <a:solidFill>
                              <a:schemeClr val="tx1"/>
                            </a:solidFill>
                            <a:latin typeface="Cambria Math" panose="02040503050406030204" pitchFamily="18" charset="0"/>
                            <a:cs typeface="Arial" pitchFamily="34" charset="0"/>
                          </a:rPr>
                          <m:t>𝑟</m:t>
                        </m:r>
                      </m:e>
                      <m:sub>
                        <m:r>
                          <a:rPr lang="en-US" sz="1600">
                            <a:solidFill>
                              <a:schemeClr val="tx1"/>
                            </a:solidFill>
                            <a:latin typeface="Cambria Math" panose="02040503050406030204" pitchFamily="18" charset="0"/>
                            <a:cs typeface="Arial" pitchFamily="34" charset="0"/>
                          </a:rPr>
                          <m:t>𝑛</m:t>
                        </m:r>
                      </m:sub>
                    </m:sSub>
                    <m:r>
                      <a:rPr lang="en-US" sz="1600" i="1">
                        <a:solidFill>
                          <a:schemeClr val="tx1"/>
                        </a:solidFill>
                        <a:latin typeface="Cambria Math" panose="02040503050406030204" pitchFamily="18" charset="0"/>
                        <a:cs typeface="Arial" pitchFamily="34" charset="0"/>
                      </a:rPr>
                      <m:t> </m:t>
                    </m:r>
                  </m:oMath>
                </a14:m>
                <a:r>
                  <a:rPr lang="pt-PT" sz="1600" dirty="0">
                    <a:solidFill>
                      <a:schemeClr val="tx1"/>
                    </a:solidFill>
                    <a:latin typeface="Arial" pitchFamily="34" charset="0"/>
                    <a:cs typeface="Arial" pitchFamily="34" charset="0"/>
                  </a:rPr>
                  <a:t>as </a:t>
                </a:r>
                <a:r>
                  <a:rPr lang="pt-PT" sz="1600" dirty="0">
                    <a:latin typeface="Arial" pitchFamily="34" charset="0"/>
                    <a:cs typeface="Arial" pitchFamily="34" charset="0"/>
                  </a:rPr>
                  <a:t>an Effective Annual Rate (EAR): </a:t>
                </a:r>
              </a:p>
              <a:p>
                <a:pPr lvl="1"/>
                <a:r>
                  <a:rPr lang="pt-PT" sz="1600" dirty="0">
                    <a:solidFill>
                      <a:srgbClr val="049E21"/>
                    </a:solidFill>
                    <a:latin typeface="Arial" pitchFamily="34" charset="0"/>
                    <a:cs typeface="Arial" pitchFamily="34" charset="0"/>
                  </a:rPr>
                  <a:t>		</a:t>
                </a:r>
              </a:p>
              <a:p>
                <a:pPr lvl="1"/>
                <a:r>
                  <a:rPr lang="pt-PT" sz="1600" dirty="0">
                    <a:solidFill>
                      <a:srgbClr val="049E21"/>
                    </a:solidFill>
                    <a:latin typeface="Arial" pitchFamily="34" charset="0"/>
                    <a:cs typeface="Arial" pitchFamily="34" charset="0"/>
                  </a:rPr>
                  <a:t>			</a:t>
                </a:r>
                <a14:m>
                  <m:oMath xmlns:m="http://schemas.openxmlformats.org/officeDocument/2006/math">
                    <m:sSub>
                      <m:sSubPr>
                        <m:ctrlPr>
                          <a:rPr lang="en-US" sz="1600" i="1">
                            <a:latin typeface="Cambria Math" panose="02040503050406030204" pitchFamily="18" charset="0"/>
                            <a:cs typeface="Arial" pitchFamily="34" charset="0"/>
                          </a:rPr>
                        </m:ctrlPr>
                      </m:sSubPr>
                      <m:e>
                        <m:r>
                          <m:rPr>
                            <m:sty m:val="p"/>
                          </m:rPr>
                          <a:rPr lang="en-US" sz="1600">
                            <a:latin typeface="Cambria Math" panose="02040503050406030204" pitchFamily="18" charset="0"/>
                            <a:cs typeface="Arial" pitchFamily="34" charset="0"/>
                          </a:rPr>
                          <m:t>C</m:t>
                        </m:r>
                      </m:e>
                      <m:sub>
                        <m:r>
                          <a:rPr lang="en-GB" sz="1600" b="0" i="0" smtClean="0">
                            <a:latin typeface="Cambria Math" panose="02040503050406030204" pitchFamily="18" charset="0"/>
                            <a:cs typeface="Arial" pitchFamily="34" charset="0"/>
                          </a:rPr>
                          <m:t>0</m:t>
                        </m:r>
                      </m:sub>
                    </m:sSub>
                    <m:sSup>
                      <m:sSupPr>
                        <m:ctrlPr>
                          <a:rPr lang="en-US" sz="1600" i="1">
                            <a:solidFill>
                              <a:schemeClr val="tx1"/>
                            </a:solidFill>
                            <a:latin typeface="Cambria Math" panose="02040503050406030204" pitchFamily="18" charset="0"/>
                            <a:cs typeface="Arial" pitchFamily="34" charset="0"/>
                          </a:rPr>
                        </m:ctrlPr>
                      </m:sSupPr>
                      <m:e>
                        <m:r>
                          <a:rPr lang="en-US" sz="1600">
                            <a:solidFill>
                              <a:schemeClr val="tx1"/>
                            </a:solidFill>
                            <a:latin typeface="Cambria Math" panose="02040503050406030204" pitchFamily="18" charset="0"/>
                            <a:cs typeface="Arial" pitchFamily="34" charset="0"/>
                          </a:rPr>
                          <m:t>(1+</m:t>
                        </m:r>
                        <m:sSub>
                          <m:sSubPr>
                            <m:ctrlPr>
                              <a:rPr lang="en-US" sz="1600" i="1">
                                <a:solidFill>
                                  <a:schemeClr val="tx1"/>
                                </a:solidFill>
                                <a:latin typeface="Cambria Math" panose="02040503050406030204" pitchFamily="18" charset="0"/>
                                <a:cs typeface="Arial" pitchFamily="34" charset="0"/>
                              </a:rPr>
                            </m:ctrlPr>
                          </m:sSubPr>
                          <m:e>
                            <m:r>
                              <a:rPr lang="en-US" sz="1600">
                                <a:solidFill>
                                  <a:schemeClr val="tx1"/>
                                </a:solidFill>
                                <a:latin typeface="Cambria Math" panose="02040503050406030204" pitchFamily="18" charset="0"/>
                                <a:cs typeface="Arial" pitchFamily="34" charset="0"/>
                              </a:rPr>
                              <m:t>𝑟</m:t>
                            </m:r>
                          </m:e>
                          <m:sub>
                            <m:r>
                              <a:rPr lang="en-US" sz="1600">
                                <a:solidFill>
                                  <a:schemeClr val="tx1"/>
                                </a:solidFill>
                                <a:latin typeface="Cambria Math" panose="02040503050406030204" pitchFamily="18" charset="0"/>
                                <a:cs typeface="Arial" pitchFamily="34" charset="0"/>
                              </a:rPr>
                              <m:t>𝑛</m:t>
                            </m:r>
                          </m:sub>
                        </m:sSub>
                        <m:r>
                          <a:rPr lang="en-US" sz="1600">
                            <a:solidFill>
                              <a:schemeClr val="tx1"/>
                            </a:solidFill>
                            <a:latin typeface="Cambria Math" panose="02040503050406030204" pitchFamily="18" charset="0"/>
                            <a:cs typeface="Arial" pitchFamily="34" charset="0"/>
                          </a:rPr>
                          <m:t>)</m:t>
                        </m:r>
                      </m:e>
                      <m:sup>
                        <m:r>
                          <a:rPr lang="en-US" sz="1600" i="1">
                            <a:solidFill>
                              <a:schemeClr val="tx1"/>
                            </a:solidFill>
                            <a:latin typeface="Cambria Math" panose="02040503050406030204" pitchFamily="18" charset="0"/>
                            <a:cs typeface="Arial" pitchFamily="34" charset="0"/>
                          </a:rPr>
                          <m:t>𝑛</m:t>
                        </m:r>
                      </m:sup>
                    </m:sSup>
                  </m:oMath>
                </a14:m>
                <a:r>
                  <a:rPr lang="pt-PT" sz="1600" dirty="0">
                    <a:solidFill>
                      <a:schemeClr val="tx1"/>
                    </a:solidFill>
                    <a:latin typeface="Arial" pitchFamily="34" charset="0"/>
                    <a:cs typeface="Arial" pitchFamily="34" charset="0"/>
                  </a:rPr>
                  <a:t> or </a:t>
                </a:r>
                <a14:m>
                  <m:oMath xmlns:m="http://schemas.openxmlformats.org/officeDocument/2006/math">
                    <m:sSub>
                      <m:sSubPr>
                        <m:ctrlPr>
                          <a:rPr lang="en-US" sz="1600" i="1">
                            <a:latin typeface="Cambria Math" panose="02040503050406030204" pitchFamily="18" charset="0"/>
                            <a:cs typeface="Arial" pitchFamily="34" charset="0"/>
                          </a:rPr>
                        </m:ctrlPr>
                      </m:sSubPr>
                      <m:e>
                        <m:r>
                          <m:rPr>
                            <m:sty m:val="p"/>
                          </m:rPr>
                          <a:rPr lang="en-US" sz="1600">
                            <a:latin typeface="Cambria Math" panose="02040503050406030204" pitchFamily="18" charset="0"/>
                            <a:cs typeface="Arial" pitchFamily="34" charset="0"/>
                          </a:rPr>
                          <m:t>C</m:t>
                        </m:r>
                      </m:e>
                      <m:sub>
                        <m:r>
                          <a:rPr lang="en-US" sz="1600">
                            <a:latin typeface="Cambria Math" panose="02040503050406030204" pitchFamily="18" charset="0"/>
                            <a:cs typeface="Arial" pitchFamily="34" charset="0"/>
                          </a:rPr>
                          <m:t>𝑛</m:t>
                        </m:r>
                      </m:sub>
                    </m:sSub>
                    <m:r>
                      <a:rPr lang="en-US" sz="1600">
                        <a:solidFill>
                          <a:schemeClr val="tx1"/>
                        </a:solidFill>
                        <a:latin typeface="Cambria Math" panose="02040503050406030204" pitchFamily="18" charset="0"/>
                        <a:cs typeface="Arial" pitchFamily="34" charset="0"/>
                      </a:rPr>
                      <m:t>/</m:t>
                    </m:r>
                    <m:sSup>
                      <m:sSupPr>
                        <m:ctrlPr>
                          <a:rPr lang="en-US" sz="1600" i="1" smtClean="0">
                            <a:solidFill>
                              <a:schemeClr val="tx1"/>
                            </a:solidFill>
                            <a:latin typeface="Cambria Math" panose="02040503050406030204" pitchFamily="18" charset="0"/>
                            <a:cs typeface="Arial" pitchFamily="34" charset="0"/>
                          </a:rPr>
                        </m:ctrlPr>
                      </m:sSupPr>
                      <m:e>
                        <m:r>
                          <a:rPr lang="en-US" sz="1600">
                            <a:solidFill>
                              <a:schemeClr val="tx1"/>
                            </a:solidFill>
                            <a:latin typeface="Cambria Math" panose="02040503050406030204" pitchFamily="18" charset="0"/>
                            <a:cs typeface="Arial" pitchFamily="34" charset="0"/>
                          </a:rPr>
                          <m:t>(1+</m:t>
                        </m:r>
                        <m:sSub>
                          <m:sSubPr>
                            <m:ctrlPr>
                              <a:rPr lang="en-US" sz="1600" i="1">
                                <a:solidFill>
                                  <a:schemeClr val="tx1"/>
                                </a:solidFill>
                                <a:latin typeface="Cambria Math" panose="02040503050406030204" pitchFamily="18" charset="0"/>
                                <a:cs typeface="Arial" pitchFamily="34" charset="0"/>
                              </a:rPr>
                            </m:ctrlPr>
                          </m:sSubPr>
                          <m:e>
                            <m:r>
                              <a:rPr lang="en-US" sz="1600">
                                <a:solidFill>
                                  <a:schemeClr val="tx1"/>
                                </a:solidFill>
                                <a:latin typeface="Cambria Math" panose="02040503050406030204" pitchFamily="18" charset="0"/>
                                <a:cs typeface="Arial" pitchFamily="34" charset="0"/>
                              </a:rPr>
                              <m:t>𝑟</m:t>
                            </m:r>
                          </m:e>
                          <m:sub>
                            <m:r>
                              <a:rPr lang="en-US" sz="1600">
                                <a:solidFill>
                                  <a:schemeClr val="tx1"/>
                                </a:solidFill>
                                <a:latin typeface="Cambria Math" panose="02040503050406030204" pitchFamily="18" charset="0"/>
                                <a:cs typeface="Arial" pitchFamily="34" charset="0"/>
                              </a:rPr>
                              <m:t>𝑛</m:t>
                            </m:r>
                          </m:sub>
                        </m:sSub>
                        <m:r>
                          <a:rPr lang="en-US" sz="1600">
                            <a:solidFill>
                              <a:schemeClr val="tx1"/>
                            </a:solidFill>
                            <a:latin typeface="Cambria Math" panose="02040503050406030204" pitchFamily="18" charset="0"/>
                            <a:cs typeface="Arial" pitchFamily="34" charset="0"/>
                          </a:rPr>
                          <m:t>)</m:t>
                        </m:r>
                      </m:e>
                      <m:sup>
                        <m:r>
                          <a:rPr lang="en-US" sz="1600" b="0" i="1" smtClean="0">
                            <a:solidFill>
                              <a:schemeClr val="tx1"/>
                            </a:solidFill>
                            <a:latin typeface="Cambria Math" panose="02040503050406030204" pitchFamily="18" charset="0"/>
                            <a:cs typeface="Arial" pitchFamily="34" charset="0"/>
                          </a:rPr>
                          <m:t>𝑛</m:t>
                        </m:r>
                      </m:sup>
                    </m:sSup>
                  </m:oMath>
                </a14:m>
                <a:endParaRPr lang="pt-PT" sz="1600" dirty="0">
                  <a:latin typeface="Arial" pitchFamily="34" charset="0"/>
                  <a:cs typeface="Arial" pitchFamily="34" charset="0"/>
                </a:endParaRPr>
              </a:p>
              <a:p>
                <a:pPr marL="342900" indent="-342900" algn="l">
                  <a:buFont typeface="Arial" pitchFamily="34" charset="0"/>
                  <a:buChar char="•"/>
                </a:pPr>
                <a:endParaRPr lang="pt-PT" sz="1600" dirty="0">
                  <a:latin typeface="Arial" pitchFamily="34" charset="0"/>
                  <a:cs typeface="Arial" pitchFamily="34" charset="0"/>
                </a:endParaRPr>
              </a:p>
              <a:p>
                <a:pPr marL="342900" indent="-342900" algn="l">
                  <a:buFont typeface="Arial" pitchFamily="34" charset="0"/>
                  <a:buChar char="•"/>
                </a:pPr>
                <a:r>
                  <a:rPr lang="pt-PT" sz="1600" dirty="0">
                    <a:latin typeface="Arial" pitchFamily="34" charset="0"/>
                    <a:cs typeface="Arial" pitchFamily="34" charset="0"/>
                  </a:rPr>
                  <a:t>Some rates are quoted as Annual Percentage Rates (APR) </a:t>
                </a:r>
              </a:p>
              <a:p>
                <a:pPr marL="800100" lvl="1" indent="-342900">
                  <a:buFont typeface="Arial" pitchFamily="34" charset="0"/>
                  <a:buChar char="•"/>
                </a:pPr>
                <a:endParaRPr lang="pt-PT" sz="1600" dirty="0">
                  <a:latin typeface="Arial" pitchFamily="34" charset="0"/>
                  <a:cs typeface="Arial" pitchFamily="34" charset="0"/>
                </a:endParaRPr>
              </a:p>
              <a:p>
                <a:pPr marL="800100" lvl="1" indent="-342900">
                  <a:buFont typeface="Arial" pitchFamily="34" charset="0"/>
                  <a:buChar char="•"/>
                </a:pPr>
                <a:r>
                  <a:rPr lang="pt-PT" sz="1600" dirty="0">
                    <a:latin typeface="Arial" pitchFamily="34" charset="0"/>
                    <a:cs typeface="Arial" pitchFamily="34" charset="0"/>
                  </a:rPr>
                  <a:t>Given the compounding interval m, denote by </a:t>
                </a:r>
                <a14:m>
                  <m:oMath xmlns:m="http://schemas.openxmlformats.org/officeDocument/2006/math">
                    <m:sSubSup>
                      <m:sSubSupPr>
                        <m:ctrlPr>
                          <a:rPr lang="pt-PT" sz="1600" i="1">
                            <a:latin typeface="Cambria Math" panose="02040503050406030204" pitchFamily="18" charset="0"/>
                            <a:cs typeface="Arial" pitchFamily="34" charset="0"/>
                          </a:rPr>
                        </m:ctrlPr>
                      </m:sSubSupPr>
                      <m:e>
                        <m:r>
                          <a:rPr lang="en-US" sz="1600" i="1">
                            <a:latin typeface="Cambria Math" panose="02040503050406030204" pitchFamily="18" charset="0"/>
                            <a:cs typeface="Arial" pitchFamily="34" charset="0"/>
                          </a:rPr>
                          <m:t>𝑟</m:t>
                        </m:r>
                      </m:e>
                      <m:sub>
                        <m:r>
                          <a:rPr lang="en-US" sz="1600" i="1">
                            <a:latin typeface="Cambria Math" panose="02040503050406030204" pitchFamily="18" charset="0"/>
                            <a:cs typeface="Arial" pitchFamily="34" charset="0"/>
                          </a:rPr>
                          <m:t>𝑚</m:t>
                        </m:r>
                      </m:sub>
                      <m:sup>
                        <m:r>
                          <a:rPr lang="en-US" sz="1600" i="1">
                            <a:latin typeface="Cambria Math" panose="02040503050406030204" pitchFamily="18" charset="0"/>
                            <a:cs typeface="Arial" pitchFamily="34" charset="0"/>
                          </a:rPr>
                          <m:t>∗</m:t>
                        </m:r>
                      </m:sup>
                    </m:sSubSup>
                  </m:oMath>
                </a14:m>
                <a:r>
                  <a:rPr lang="pt-PT" sz="1600" dirty="0">
                    <a:latin typeface="Arial" pitchFamily="34" charset="0"/>
                    <a:cs typeface="Arial" pitchFamily="34" charset="0"/>
                  </a:rPr>
                  <a:t> the APR, which is converted to an EAR </a:t>
                </a:r>
                <a14:m>
                  <m:oMath xmlns:m="http://schemas.openxmlformats.org/officeDocument/2006/math">
                    <m:sSub>
                      <m:sSubPr>
                        <m:ctrlPr>
                          <a:rPr lang="en-US" sz="1600" i="1">
                            <a:latin typeface="Cambria Math" panose="02040503050406030204" pitchFamily="18" charset="0"/>
                            <a:cs typeface="Arial" pitchFamily="34" charset="0"/>
                          </a:rPr>
                        </m:ctrlPr>
                      </m:sSubPr>
                      <m:e>
                        <m:r>
                          <a:rPr lang="en-US" sz="1600" i="1">
                            <a:latin typeface="Cambria Math" panose="02040503050406030204" pitchFamily="18" charset="0"/>
                            <a:cs typeface="Arial" pitchFamily="34" charset="0"/>
                          </a:rPr>
                          <m:t>𝑟</m:t>
                        </m:r>
                      </m:e>
                      <m:sub>
                        <m:r>
                          <a:rPr lang="en-US" sz="1600" i="1">
                            <a:latin typeface="Cambria Math" panose="02040503050406030204" pitchFamily="18" charset="0"/>
                            <a:cs typeface="Arial" pitchFamily="34" charset="0"/>
                          </a:rPr>
                          <m:t>𝑚</m:t>
                        </m:r>
                      </m:sub>
                    </m:sSub>
                  </m:oMath>
                </a14:m>
                <a:r>
                  <a:rPr lang="pt-PT" sz="1600" dirty="0">
                    <a:latin typeface="Arial" pitchFamily="34" charset="0"/>
                    <a:cs typeface="Arial" pitchFamily="34" charset="0"/>
                  </a:rPr>
                  <a:t> using</a:t>
                </a:r>
              </a:p>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cs typeface="Arial" pitchFamily="34" charset="0"/>
                            </a:rPr>
                          </m:ctrlPr>
                        </m:sSubPr>
                        <m:e>
                          <m:r>
                            <a:rPr lang="en-US" sz="1600" i="1">
                              <a:latin typeface="Cambria Math" panose="02040503050406030204" pitchFamily="18" charset="0"/>
                              <a:cs typeface="Arial" pitchFamily="34" charset="0"/>
                            </a:rPr>
                            <m:t>𝑟</m:t>
                          </m:r>
                        </m:e>
                        <m:sub>
                          <m:r>
                            <a:rPr lang="en-US" sz="1600" i="1">
                              <a:latin typeface="Cambria Math" panose="02040503050406030204" pitchFamily="18" charset="0"/>
                              <a:cs typeface="Arial" pitchFamily="34" charset="0"/>
                            </a:rPr>
                            <m:t>𝑚</m:t>
                          </m:r>
                        </m:sub>
                      </m:sSub>
                      <m:r>
                        <a:rPr lang="en-US" sz="1600" i="1">
                          <a:latin typeface="Cambria Math" panose="02040503050406030204" pitchFamily="18" charset="0"/>
                          <a:cs typeface="Arial" pitchFamily="34" charset="0"/>
                        </a:rPr>
                        <m:t> =</m:t>
                      </m:r>
                      <m:sSup>
                        <m:sSupPr>
                          <m:ctrlPr>
                            <a:rPr lang="en-US" sz="1600" i="1">
                              <a:latin typeface="Cambria Math" panose="02040503050406030204" pitchFamily="18" charset="0"/>
                              <a:cs typeface="Arial" pitchFamily="34" charset="0"/>
                            </a:rPr>
                          </m:ctrlPr>
                        </m:sSupPr>
                        <m:e>
                          <m:d>
                            <m:dPr>
                              <m:ctrlPr>
                                <a:rPr lang="en-US" sz="1600" i="1">
                                  <a:latin typeface="Cambria Math" panose="02040503050406030204" pitchFamily="18" charset="0"/>
                                  <a:cs typeface="Arial" pitchFamily="34" charset="0"/>
                                </a:rPr>
                              </m:ctrlPr>
                            </m:dPr>
                            <m:e>
                              <m:r>
                                <a:rPr lang="en-US" sz="1600" i="1">
                                  <a:latin typeface="Cambria Math" panose="02040503050406030204" pitchFamily="18" charset="0"/>
                                  <a:cs typeface="Arial" pitchFamily="34" charset="0"/>
                                </a:rPr>
                                <m:t>1+</m:t>
                              </m:r>
                              <m:f>
                                <m:fPr>
                                  <m:ctrlPr>
                                    <a:rPr lang="en-US" sz="1600" i="1">
                                      <a:latin typeface="Cambria Math" panose="02040503050406030204" pitchFamily="18" charset="0"/>
                                      <a:cs typeface="Arial" pitchFamily="34" charset="0"/>
                                    </a:rPr>
                                  </m:ctrlPr>
                                </m:fPr>
                                <m:num>
                                  <m:sSubSup>
                                    <m:sSubSupPr>
                                      <m:ctrlPr>
                                        <a:rPr lang="pt-PT" sz="1600" i="1">
                                          <a:latin typeface="Cambria Math" panose="02040503050406030204" pitchFamily="18" charset="0"/>
                                          <a:cs typeface="Arial" pitchFamily="34" charset="0"/>
                                        </a:rPr>
                                      </m:ctrlPr>
                                    </m:sSubSupPr>
                                    <m:e>
                                      <m:r>
                                        <a:rPr lang="en-US" sz="1600" i="1">
                                          <a:latin typeface="Cambria Math" panose="02040503050406030204" pitchFamily="18" charset="0"/>
                                          <a:cs typeface="Arial" pitchFamily="34" charset="0"/>
                                        </a:rPr>
                                        <m:t>𝑟</m:t>
                                      </m:r>
                                    </m:e>
                                    <m:sub>
                                      <m:r>
                                        <a:rPr lang="en-US" sz="1600" i="1">
                                          <a:latin typeface="Cambria Math" panose="02040503050406030204" pitchFamily="18" charset="0"/>
                                          <a:cs typeface="Arial" pitchFamily="34" charset="0"/>
                                        </a:rPr>
                                        <m:t>𝑚</m:t>
                                      </m:r>
                                    </m:sub>
                                    <m:sup>
                                      <m:r>
                                        <a:rPr lang="en-US" sz="1600" i="1">
                                          <a:latin typeface="Cambria Math" panose="02040503050406030204" pitchFamily="18" charset="0"/>
                                          <a:cs typeface="Arial" pitchFamily="34" charset="0"/>
                                        </a:rPr>
                                        <m:t>∗</m:t>
                                      </m:r>
                                    </m:sup>
                                  </m:sSubSup>
                                </m:num>
                                <m:den>
                                  <m:r>
                                    <a:rPr lang="en-US" sz="1600" i="1">
                                      <a:latin typeface="Cambria Math" panose="02040503050406030204" pitchFamily="18" charset="0"/>
                                      <a:cs typeface="Arial" pitchFamily="34" charset="0"/>
                                    </a:rPr>
                                    <m:t>𝑚</m:t>
                                  </m:r>
                                </m:den>
                              </m:f>
                            </m:e>
                          </m:d>
                        </m:e>
                        <m:sup>
                          <m:r>
                            <a:rPr lang="en-US" sz="1600" i="1">
                              <a:latin typeface="Cambria Math" panose="02040503050406030204" pitchFamily="18" charset="0"/>
                              <a:cs typeface="Arial" pitchFamily="34" charset="0"/>
                            </a:rPr>
                            <m:t>𝑚</m:t>
                          </m:r>
                        </m:sup>
                      </m:sSup>
                      <m:r>
                        <a:rPr lang="en-US" sz="1600" i="1">
                          <a:latin typeface="Cambria Math" panose="02040503050406030204" pitchFamily="18" charset="0"/>
                          <a:cs typeface="Arial" pitchFamily="34" charset="0"/>
                        </a:rPr>
                        <m:t>−1</m:t>
                      </m:r>
                    </m:oMath>
                  </m:oMathPara>
                </a14:m>
                <a:endParaRPr lang="pt-PT" sz="1600" dirty="0">
                  <a:latin typeface="Arial" pitchFamily="34" charset="0"/>
                  <a:cs typeface="Arial" pitchFamily="34" charset="0"/>
                </a:endParaRPr>
              </a:p>
              <a:p>
                <a:pPr marL="800100" lvl="1" indent="-342900">
                  <a:buFont typeface="Arial" pitchFamily="34" charset="0"/>
                  <a:buChar char="•"/>
                </a:pPr>
                <a:r>
                  <a:rPr lang="pt-PT" sz="1600" b="0" dirty="0">
                    <a:latin typeface="Arial" pitchFamily="34" charset="0"/>
                    <a:cs typeface="Arial" pitchFamily="34" charset="0"/>
                  </a:rPr>
                  <a:t>E.g., m=2 means that </a:t>
                </a:r>
                <a14:m>
                  <m:oMath xmlns:m="http://schemas.openxmlformats.org/officeDocument/2006/math">
                    <m:f>
                      <m:fPr>
                        <m:ctrlPr>
                          <a:rPr lang="en-US" sz="1600" b="0" i="1" smtClean="0">
                            <a:latin typeface="Cambria Math" panose="02040503050406030204" pitchFamily="18" charset="0"/>
                            <a:cs typeface="Arial" pitchFamily="34" charset="0"/>
                          </a:rPr>
                        </m:ctrlPr>
                      </m:fPr>
                      <m:num>
                        <m:sSubSup>
                          <m:sSubSupPr>
                            <m:ctrlPr>
                              <a:rPr lang="pt-PT" sz="1600" i="1">
                                <a:latin typeface="Cambria Math" panose="02040503050406030204" pitchFamily="18" charset="0"/>
                                <a:cs typeface="Arial" pitchFamily="34" charset="0"/>
                              </a:rPr>
                            </m:ctrlPr>
                          </m:sSubSupPr>
                          <m:e>
                            <m:r>
                              <a:rPr lang="en-US" sz="1600" i="1">
                                <a:latin typeface="Cambria Math" panose="02040503050406030204" pitchFamily="18" charset="0"/>
                                <a:cs typeface="Arial" pitchFamily="34" charset="0"/>
                              </a:rPr>
                              <m:t>𝑟</m:t>
                            </m:r>
                          </m:e>
                          <m:sub>
                            <m:r>
                              <a:rPr lang="en-US" sz="1600" i="1" smtClean="0">
                                <a:latin typeface="Cambria Math" panose="02040503050406030204" pitchFamily="18" charset="0"/>
                                <a:cs typeface="Arial" pitchFamily="34" charset="0"/>
                              </a:rPr>
                              <m:t>𝑚</m:t>
                            </m:r>
                          </m:sub>
                          <m:sup>
                            <m:r>
                              <a:rPr lang="en-US" sz="1600" i="1">
                                <a:latin typeface="Cambria Math" panose="02040503050406030204" pitchFamily="18" charset="0"/>
                                <a:cs typeface="Arial" pitchFamily="34" charset="0"/>
                              </a:rPr>
                              <m:t>∗</m:t>
                            </m:r>
                          </m:sup>
                        </m:sSubSup>
                      </m:num>
                      <m:den>
                        <m:r>
                          <a:rPr lang="en-US" sz="1600" b="0" i="1" smtClean="0">
                            <a:latin typeface="Cambria Math" panose="02040503050406030204" pitchFamily="18" charset="0"/>
                            <a:cs typeface="Arial" pitchFamily="34" charset="0"/>
                          </a:rPr>
                          <m:t>2</m:t>
                        </m:r>
                      </m:den>
                    </m:f>
                    <m:r>
                      <a:rPr lang="en-US" sz="1600" b="0" i="1" smtClean="0">
                        <a:latin typeface="Cambria Math" panose="02040503050406030204" pitchFamily="18" charset="0"/>
                        <a:cs typeface="Arial" pitchFamily="34" charset="0"/>
                      </a:rPr>
                      <m:t>%</m:t>
                    </m:r>
                  </m:oMath>
                </a14:m>
                <a:r>
                  <a:rPr lang="pt-PT" sz="1600" dirty="0">
                    <a:latin typeface="Arial" pitchFamily="34" charset="0"/>
                    <a:cs typeface="Arial" pitchFamily="34" charset="0"/>
                  </a:rPr>
                  <a:t> of interest is paid every 6 months</a:t>
                </a:r>
              </a:p>
              <a:p>
                <a:pPr marL="342900" indent="-342900">
                  <a:buFont typeface="Arial" pitchFamily="34" charset="0"/>
                  <a:buChar char="•"/>
                </a:pPr>
                <a:endParaRPr lang="en-US" sz="1600" dirty="0">
                  <a:latin typeface="Arial" pitchFamily="34" charset="0"/>
                  <a:cs typeface="Arial" pitchFamily="34" charset="0"/>
                </a:endParaRPr>
              </a:p>
              <a:p>
                <a:pPr marL="342900" indent="-342900">
                  <a:buFont typeface="Arial" pitchFamily="34" charset="0"/>
                  <a:buChar char="•"/>
                </a:pPr>
                <a:r>
                  <a:rPr lang="en-US" sz="1600" dirty="0">
                    <a:latin typeface="Arial" pitchFamily="34" charset="0"/>
                    <a:cs typeface="Arial" pitchFamily="34" charset="0"/>
                  </a:rPr>
                  <a:t>Example: payday loans</a:t>
                </a:r>
              </a:p>
              <a:p>
                <a:pPr marL="800100" lvl="1" indent="-342900">
                  <a:buFont typeface="Arial" panose="020B0604020202020204" pitchFamily="34" charset="0"/>
                  <a:buChar char="•"/>
                </a:pPr>
                <a:endParaRPr lang="en-US" sz="1600" dirty="0">
                  <a:latin typeface="Arial" pitchFamily="34" charset="0"/>
                  <a:cs typeface="Arial" pitchFamily="34" charset="0"/>
                </a:endParaRPr>
              </a:p>
              <a:p>
                <a:pPr marL="800100" lvl="1" indent="-342900">
                  <a:buFont typeface="Arial" panose="020B0604020202020204" pitchFamily="34" charset="0"/>
                  <a:buChar char="•"/>
                </a:pPr>
                <a:r>
                  <a:rPr lang="en-US" sz="1600" dirty="0">
                    <a:latin typeface="Arial" pitchFamily="34" charset="0"/>
                    <a:cs typeface="Arial" pitchFamily="34" charset="0"/>
                  </a:rPr>
                  <a:t>Borrow against salary to be received at the end of the month</a:t>
                </a:r>
              </a:p>
              <a:p>
                <a:pPr marL="800100" lvl="1" indent="-342900">
                  <a:buFont typeface="Arial" panose="020B0604020202020204" pitchFamily="34" charset="0"/>
                  <a:buChar char="•"/>
                </a:pPr>
                <a:r>
                  <a:rPr lang="en-US" sz="1600" dirty="0">
                    <a:latin typeface="Arial" pitchFamily="34" charset="0"/>
                    <a:cs typeface="Arial" pitchFamily="34" charset="0"/>
                  </a:rPr>
                  <a:t>Typical quotation of contract: 2.5% fee per week + 0.5% interest per day (all paid weekly)</a:t>
                </a:r>
              </a:p>
              <a:p>
                <a:pPr marL="800100" lvl="1" indent="-342900">
                  <a:buFont typeface="Arial" panose="020B0604020202020204" pitchFamily="34" charset="0"/>
                  <a:buChar char="•"/>
                </a:pPr>
                <a:r>
                  <a:rPr lang="en-US" sz="1600" dirty="0">
                    <a:latin typeface="Arial" pitchFamily="34" charset="0"/>
                    <a:cs typeface="Arial" pitchFamily="34" charset="0"/>
                  </a:rPr>
                  <a:t>What is the EAR on the typical contract?</a:t>
                </a:r>
              </a:p>
              <a:p>
                <a:pPr marL="1200150" lvl="2" indent="-285750">
                  <a:buFont typeface="Wingdings" panose="05000000000000000000" pitchFamily="2" charset="2"/>
                  <a:buChar char="Ø"/>
                </a:pPr>
                <a:r>
                  <a:rPr lang="en-US" sz="1600" dirty="0">
                    <a:latin typeface="Arial" pitchFamily="34" charset="0"/>
                    <a:cs typeface="Arial" pitchFamily="34" charset="0"/>
                  </a:rPr>
                  <a:t>Per week: (2.5%+0.5%*7) = 6%</a:t>
                </a:r>
              </a:p>
              <a:p>
                <a:pPr marL="1200150" lvl="2" indent="-285750">
                  <a:buFont typeface="Wingdings" panose="05000000000000000000" pitchFamily="2" charset="2"/>
                  <a:buChar char="Ø"/>
                </a:pPr>
                <a:r>
                  <a:rPr lang="en-US" sz="1600" dirty="0">
                    <a:latin typeface="Arial" pitchFamily="34" charset="0"/>
                    <a:cs typeface="Arial" pitchFamily="34" charset="0"/>
                  </a:rPr>
                  <a:t>EAR = 1.06^52 -1 = 1969% </a:t>
                </a:r>
              </a:p>
              <a:p>
                <a:pPr marL="1200150" lvl="2" indent="-285750">
                  <a:buFont typeface="Wingdings" panose="05000000000000000000" pitchFamily="2" charset="2"/>
                  <a:buChar char="Ø"/>
                </a:pPr>
                <a:r>
                  <a:rPr lang="en-US" sz="1600" dirty="0">
                    <a:latin typeface="Arial" pitchFamily="34" charset="0"/>
                    <a:cs typeface="Arial" pitchFamily="34" charset="0"/>
                  </a:rPr>
                  <a:t>Lawmakers have started asking questions about this practice (though you break-even if 1 out of 16 defaults every week) </a:t>
                </a:r>
              </a:p>
              <a:p>
                <a:pPr marL="342900" indent="-342900">
                  <a:buFont typeface="Arial" panose="020B0604020202020204" pitchFamily="34" charset="0"/>
                  <a:buChar char="•"/>
                </a:pPr>
                <a:endParaRPr lang="en-US" sz="1600" b="0" dirty="0">
                  <a:latin typeface="Arial" pitchFamily="34" charset="0"/>
                  <a:cs typeface="Arial" pitchFamily="34" charset="0"/>
                </a:endParaRPr>
              </a:p>
              <a:p>
                <a:endParaRPr lang="pt-PT" sz="1600" dirty="0">
                  <a:latin typeface="Arial" pitchFamily="34" charset="0"/>
                  <a:cs typeface="Arial" pitchFamily="34" charset="0"/>
                </a:endParaRPr>
              </a:p>
            </p:txBody>
          </p:sp>
        </mc:Choice>
        <mc:Fallback xmlns="">
          <p:sp>
            <p:nvSpPr>
              <p:cNvPr id="5" name="Text Box 2"/>
              <p:cNvSpPr txBox="1">
                <a:spLocks noRot="1" noChangeAspect="1" noMove="1" noResize="1" noEditPoints="1" noAdjustHandles="1" noChangeArrowheads="1" noChangeShapeType="1" noTextEdit="1"/>
              </p:cNvSpPr>
              <p:nvPr/>
            </p:nvSpPr>
            <p:spPr bwMode="auto">
              <a:xfrm>
                <a:off x="457200" y="849573"/>
                <a:ext cx="8229600" cy="5158854"/>
              </a:xfrm>
              <a:prstGeom prst="rect">
                <a:avLst/>
              </a:prstGeom>
              <a:blipFill>
                <a:blip r:embed="rId2"/>
                <a:stretch>
                  <a:fillRect l="-296" t="-354" r="-148" b="-11216"/>
                </a:stretch>
              </a:blipFill>
              <a:ln w="9525" algn="ctr">
                <a:noFill/>
                <a:miter lim="800000"/>
                <a:headEnd/>
                <a:tailEnd/>
              </a:ln>
            </p:spPr>
            <p:txBody>
              <a:bodyPr/>
              <a:lstStyle/>
              <a:p>
                <a:r>
                  <a:rPr lang="en-GB">
                    <a:noFill/>
                  </a:rPr>
                  <a:t> </a:t>
                </a:r>
              </a:p>
            </p:txBody>
          </p:sp>
        </mc:Fallback>
      </mc:AlternateContent>
      <p:sp>
        <p:nvSpPr>
          <p:cNvPr id="2" name="Slide Number Placeholder 1"/>
          <p:cNvSpPr>
            <a:spLocks noGrp="1"/>
          </p:cNvSpPr>
          <p:nvPr>
            <p:ph type="sldNum" sz="quarter" idx="12"/>
          </p:nvPr>
        </p:nvSpPr>
        <p:spPr/>
        <p:txBody>
          <a:bodyPr/>
          <a:lstStyle/>
          <a:p>
            <a:fld id="{4A12A122-817D-41F3-8885-5DB718F70662}" type="slidenum">
              <a:rPr lang="en-US" sz="2000" smtClean="0"/>
              <a:pPr/>
              <a:t>17</a:t>
            </a:fld>
            <a:endParaRPr lang="en-US" sz="2000" dirty="0"/>
          </a:p>
        </p:txBody>
      </p:sp>
      <p:sp>
        <p:nvSpPr>
          <p:cNvPr id="3" name="TextBox 2"/>
          <p:cNvSpPr txBox="1"/>
          <p:nvPr/>
        </p:nvSpPr>
        <p:spPr>
          <a:xfrm>
            <a:off x="303726" y="191037"/>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Annual Percentage Rates</a:t>
            </a:r>
          </a:p>
        </p:txBody>
      </p:sp>
    </p:spTree>
    <p:extLst>
      <p:ext uri="{BB962C8B-B14F-4D97-AF65-F5344CB8AC3E}">
        <p14:creationId xmlns:p14="http://schemas.microsoft.com/office/powerpoint/2010/main" val="1100057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 Box 2"/>
              <p:cNvSpPr txBox="1">
                <a:spLocks noChangeArrowheads="1"/>
              </p:cNvSpPr>
              <p:nvPr/>
            </p:nvSpPr>
            <p:spPr bwMode="auto">
              <a:xfrm>
                <a:off x="457200" y="838200"/>
                <a:ext cx="8229600" cy="5158854"/>
              </a:xfrm>
              <a:prstGeom prst="rect">
                <a:avLst/>
              </a:prstGeom>
              <a:noFill/>
              <a:ln w="9525" algn="ctr">
                <a:no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pt-PT" dirty="0">
                    <a:latin typeface="Arial" pitchFamily="34" charset="0"/>
                    <a:cs typeface="Arial" pitchFamily="34" charset="0"/>
                  </a:rPr>
                  <a:t>Rates may also be quoted using continuous compounding:</a:t>
                </a:r>
              </a:p>
              <a:p>
                <a:pPr/>
                <a14:m>
                  <m:oMathPara xmlns:m="http://schemas.openxmlformats.org/officeDocument/2006/math">
                    <m:oMathParaPr>
                      <m:jc m:val="centerGroup"/>
                    </m:oMathParaPr>
                    <m:oMath xmlns:m="http://schemas.openxmlformats.org/officeDocument/2006/math">
                      <m:func>
                        <m:funcPr>
                          <m:ctrlPr>
                            <a:rPr lang="pt-PT" sz="2000" i="1" smtClean="0">
                              <a:latin typeface="Cambria Math" panose="02040503050406030204" pitchFamily="18" charset="0"/>
                              <a:cs typeface="Arial" pitchFamily="34" charset="0"/>
                            </a:rPr>
                          </m:ctrlPr>
                        </m:funcPr>
                        <m:fName>
                          <m:limLow>
                            <m:limLowPr>
                              <m:ctrlPr>
                                <a:rPr lang="pt-PT" sz="2000" i="1">
                                  <a:latin typeface="Cambria Math" panose="02040503050406030204" pitchFamily="18" charset="0"/>
                                  <a:cs typeface="Arial" pitchFamily="34" charset="0"/>
                                </a:rPr>
                              </m:ctrlPr>
                            </m:limLowPr>
                            <m:e>
                              <m:r>
                                <m:rPr>
                                  <m:sty m:val="p"/>
                                </m:rPr>
                                <a:rPr lang="pt-PT" sz="2000">
                                  <a:latin typeface="Cambria Math" panose="02040503050406030204" pitchFamily="18" charset="0"/>
                                  <a:cs typeface="Arial" pitchFamily="34" charset="0"/>
                                </a:rPr>
                                <m:t>lim</m:t>
                              </m:r>
                            </m:e>
                            <m:lim>
                              <m:r>
                                <a:rPr lang="en-US" sz="2000" i="1">
                                  <a:latin typeface="Cambria Math" panose="02040503050406030204" pitchFamily="18" charset="0"/>
                                  <a:cs typeface="Arial" pitchFamily="34" charset="0"/>
                                </a:rPr>
                                <m:t>𝑚</m:t>
                              </m:r>
                              <m:r>
                                <a:rPr lang="en-US" sz="2000" i="1">
                                  <a:latin typeface="Cambria Math" panose="02040503050406030204" pitchFamily="18" charset="0"/>
                                  <a:ea typeface="Cambria Math" panose="02040503050406030204" pitchFamily="18" charset="0"/>
                                  <a:cs typeface="Arial" pitchFamily="34" charset="0"/>
                                </a:rPr>
                                <m:t>→∞</m:t>
                              </m:r>
                            </m:lim>
                          </m:limLow>
                        </m:fName>
                        <m:e>
                          <m:sSup>
                            <m:sSupPr>
                              <m:ctrlPr>
                                <a:rPr lang="pt-PT" sz="2000" i="1">
                                  <a:latin typeface="Cambria Math" panose="02040503050406030204" pitchFamily="18" charset="0"/>
                                  <a:cs typeface="Arial" pitchFamily="34" charset="0"/>
                                </a:rPr>
                              </m:ctrlPr>
                            </m:sSupPr>
                            <m:e>
                              <m:d>
                                <m:dPr>
                                  <m:ctrlPr>
                                    <a:rPr lang="pt-PT" sz="2000" i="1">
                                      <a:latin typeface="Cambria Math" panose="02040503050406030204" pitchFamily="18" charset="0"/>
                                      <a:cs typeface="Arial" pitchFamily="34" charset="0"/>
                                    </a:rPr>
                                  </m:ctrlPr>
                                </m:dPr>
                                <m:e>
                                  <m:r>
                                    <a:rPr lang="en-US" sz="2000" i="1">
                                      <a:latin typeface="Cambria Math" panose="02040503050406030204" pitchFamily="18" charset="0"/>
                                      <a:cs typeface="Arial" pitchFamily="34" charset="0"/>
                                    </a:rPr>
                                    <m:t>1+</m:t>
                                  </m:r>
                                  <m:f>
                                    <m:fPr>
                                      <m:ctrlPr>
                                        <a:rPr lang="en-US" sz="2000" i="1">
                                          <a:latin typeface="Cambria Math" panose="02040503050406030204" pitchFamily="18" charset="0"/>
                                          <a:cs typeface="Arial" pitchFamily="34" charset="0"/>
                                        </a:rPr>
                                      </m:ctrlPr>
                                    </m:fPr>
                                    <m:num>
                                      <m:sSubSup>
                                        <m:sSubSupPr>
                                          <m:ctrlPr>
                                            <a:rPr lang="pt-PT" sz="2000" i="1">
                                              <a:latin typeface="Cambria Math" panose="02040503050406030204" pitchFamily="18" charset="0"/>
                                              <a:cs typeface="Arial" pitchFamily="34" charset="0"/>
                                            </a:rPr>
                                          </m:ctrlPr>
                                        </m:sSubSupPr>
                                        <m:e>
                                          <m:r>
                                            <a:rPr lang="en-US" sz="2000" i="1">
                                              <a:latin typeface="Cambria Math" panose="02040503050406030204" pitchFamily="18" charset="0"/>
                                              <a:cs typeface="Arial" pitchFamily="34" charset="0"/>
                                            </a:rPr>
                                            <m:t>𝑟</m:t>
                                          </m:r>
                                        </m:e>
                                        <m:sub>
                                          <m:r>
                                            <a:rPr lang="en-US" sz="2000" i="1">
                                              <a:latin typeface="Cambria Math" panose="02040503050406030204" pitchFamily="18" charset="0"/>
                                              <a:cs typeface="Arial" pitchFamily="34" charset="0"/>
                                            </a:rPr>
                                            <m:t>𝑚</m:t>
                                          </m:r>
                                        </m:sub>
                                        <m:sup>
                                          <m:r>
                                            <a:rPr lang="en-US" sz="2000" i="1">
                                              <a:latin typeface="Cambria Math" panose="02040503050406030204" pitchFamily="18" charset="0"/>
                                              <a:cs typeface="Arial" pitchFamily="34" charset="0"/>
                                            </a:rPr>
                                            <m:t>∗</m:t>
                                          </m:r>
                                        </m:sup>
                                      </m:sSubSup>
                                    </m:num>
                                    <m:den>
                                      <m:r>
                                        <a:rPr lang="en-US" sz="2000" i="1">
                                          <a:latin typeface="Cambria Math" panose="02040503050406030204" pitchFamily="18" charset="0"/>
                                          <a:cs typeface="Arial" pitchFamily="34" charset="0"/>
                                        </a:rPr>
                                        <m:t>𝑚</m:t>
                                      </m:r>
                                    </m:den>
                                  </m:f>
                                </m:e>
                              </m:d>
                            </m:e>
                            <m:sup>
                              <m:r>
                                <a:rPr lang="en-US" sz="2000" i="1">
                                  <a:latin typeface="Cambria Math" panose="02040503050406030204" pitchFamily="18" charset="0"/>
                                  <a:cs typeface="Arial" pitchFamily="34" charset="0"/>
                                </a:rPr>
                                <m:t>𝑚</m:t>
                              </m:r>
                            </m:sup>
                          </m:sSup>
                          <m:r>
                            <a:rPr lang="en-US" sz="2000" i="1">
                              <a:latin typeface="Cambria Math" panose="02040503050406030204" pitchFamily="18" charset="0"/>
                              <a:cs typeface="Arial" pitchFamily="34" charset="0"/>
                            </a:rPr>
                            <m:t>=</m:t>
                          </m:r>
                          <m:sSup>
                            <m:sSupPr>
                              <m:ctrlPr>
                                <a:rPr lang="en-US" sz="2000" i="1">
                                  <a:latin typeface="Cambria Math" panose="02040503050406030204" pitchFamily="18" charset="0"/>
                                  <a:cs typeface="Arial" pitchFamily="34" charset="0"/>
                                </a:rPr>
                              </m:ctrlPr>
                            </m:sSupPr>
                            <m:e>
                              <m:r>
                                <a:rPr lang="en-US" sz="2000" i="1">
                                  <a:latin typeface="Cambria Math" panose="02040503050406030204" pitchFamily="18" charset="0"/>
                                  <a:cs typeface="Arial" pitchFamily="34" charset="0"/>
                                </a:rPr>
                                <m:t>𝑒</m:t>
                              </m:r>
                            </m:e>
                            <m:sup>
                              <m:sSubSup>
                                <m:sSubSupPr>
                                  <m:ctrlPr>
                                    <a:rPr lang="pt-PT" sz="2000" i="1">
                                      <a:latin typeface="Cambria Math" panose="02040503050406030204" pitchFamily="18" charset="0"/>
                                      <a:cs typeface="Arial" pitchFamily="34" charset="0"/>
                                    </a:rPr>
                                  </m:ctrlPr>
                                </m:sSubSupPr>
                                <m:e>
                                  <m:r>
                                    <a:rPr lang="en-US" sz="2000" i="1">
                                      <a:latin typeface="Cambria Math" panose="02040503050406030204" pitchFamily="18" charset="0"/>
                                      <a:cs typeface="Arial" pitchFamily="34" charset="0"/>
                                    </a:rPr>
                                    <m:t>𝑟</m:t>
                                  </m:r>
                                </m:e>
                                <m:sub>
                                  <m:r>
                                    <a:rPr lang="en-US" sz="2000" i="1">
                                      <a:latin typeface="Cambria Math" panose="02040503050406030204" pitchFamily="18" charset="0"/>
                                      <a:cs typeface="Arial" pitchFamily="34" charset="0"/>
                                    </a:rPr>
                                    <m:t>𝑚</m:t>
                                  </m:r>
                                </m:sub>
                                <m:sup>
                                  <m:r>
                                    <a:rPr lang="en-US" sz="2000" i="1">
                                      <a:latin typeface="Cambria Math" panose="02040503050406030204" pitchFamily="18" charset="0"/>
                                      <a:cs typeface="Arial" pitchFamily="34" charset="0"/>
                                    </a:rPr>
                                    <m:t>∗</m:t>
                                  </m:r>
                                </m:sup>
                              </m:sSubSup>
                            </m:sup>
                          </m:sSup>
                        </m:e>
                      </m:func>
                    </m:oMath>
                  </m:oMathPara>
                </a14:m>
                <a:endParaRPr lang="pt-PT" sz="2000" dirty="0">
                  <a:latin typeface="Arial" pitchFamily="34" charset="0"/>
                  <a:cs typeface="Arial" pitchFamily="34" charset="0"/>
                </a:endParaRPr>
              </a:p>
              <a:p>
                <a:pPr marL="342900" indent="-342900">
                  <a:buFont typeface="Arial" panose="020B0604020202020204" pitchFamily="34" charset="0"/>
                  <a:buChar char="•"/>
                </a:pPr>
                <a:endParaRPr lang="pt-PT" dirty="0">
                  <a:latin typeface="Arial" pitchFamily="34" charset="0"/>
                  <a:cs typeface="Arial" pitchFamily="34" charset="0"/>
                </a:endParaRPr>
              </a:p>
              <a:p>
                <a:pPr marL="342900" indent="-342900">
                  <a:buFont typeface="Arial" panose="020B0604020202020204" pitchFamily="34" charset="0"/>
                  <a:buChar char="•"/>
                </a:pPr>
                <a:r>
                  <a:rPr lang="pt-PT" dirty="0">
                    <a:latin typeface="Arial" pitchFamily="34" charset="0"/>
                    <a:cs typeface="Arial" pitchFamily="34" charset="0"/>
                  </a:rPr>
                  <a:t>The continuously compounded rate provides us with the EAR to be applied when the compounding interval </a:t>
                </a:r>
                <a:r>
                  <a:rPr lang="pt-PT" i="1" dirty="0">
                    <a:latin typeface="Arial" pitchFamily="34" charset="0"/>
                    <a:cs typeface="Arial" pitchFamily="34" charset="0"/>
                  </a:rPr>
                  <a:t>m</a:t>
                </a:r>
                <a:r>
                  <a:rPr lang="pt-PT" dirty="0">
                    <a:latin typeface="Arial" pitchFamily="34" charset="0"/>
                    <a:cs typeface="Arial" pitchFamily="34" charset="0"/>
                  </a:rPr>
                  <a:t> of an APR becomes infinite.</a:t>
                </a:r>
              </a:p>
              <a:p>
                <a:pPr marL="342900" indent="-342900"/>
                <a:endParaRPr lang="pt-PT" dirty="0">
                  <a:latin typeface="Arial" pitchFamily="34" charset="0"/>
                  <a:cs typeface="Arial" pitchFamily="34" charset="0"/>
                </a:endParaRPr>
              </a:p>
              <a:p>
                <a:pPr marL="342900" indent="-342900">
                  <a:buFont typeface="Arial" charset="0"/>
                  <a:buAutoNum type="arabicPeriod"/>
                </a:pPr>
                <a:endParaRPr lang="pt-PT" dirty="0">
                  <a:latin typeface="Arial" pitchFamily="34" charset="0"/>
                  <a:cs typeface="Arial" pitchFamily="34" charset="0"/>
                </a:endParaRPr>
              </a:p>
              <a:p>
                <a:pPr marL="342900" indent="-342900">
                  <a:buFont typeface="Arial" charset="0"/>
                  <a:buAutoNum type="arabicPeriod"/>
                </a:pPr>
                <a:endParaRPr lang="pt-PT" dirty="0">
                  <a:latin typeface="Arial" pitchFamily="34" charset="0"/>
                  <a:cs typeface="Arial" pitchFamily="34" charset="0"/>
                </a:endParaRPr>
              </a:p>
              <a:p>
                <a:pPr marL="342900" indent="-342900">
                  <a:buFont typeface="Arial" charset="0"/>
                  <a:buAutoNum type="arabicPeriod"/>
                </a:pPr>
                <a:endParaRPr lang="pt-PT" dirty="0">
                  <a:latin typeface="Arial" pitchFamily="34" charset="0"/>
                  <a:cs typeface="Arial" pitchFamily="34" charset="0"/>
                </a:endParaRPr>
              </a:p>
              <a:p>
                <a:pPr marL="342900" indent="-342900">
                  <a:buFont typeface="Arial" panose="020B0604020202020204" pitchFamily="34" charset="0"/>
                  <a:buChar char="•"/>
                </a:pPr>
                <a:endParaRPr lang="pt-PT" dirty="0">
                  <a:latin typeface="Arial" pitchFamily="34" charset="0"/>
                  <a:cs typeface="Arial" pitchFamily="34" charset="0"/>
                </a:endParaRPr>
              </a:p>
              <a:p>
                <a:pPr marL="342900" indent="-342900">
                  <a:buFont typeface="Arial" panose="020B0604020202020204" pitchFamily="34" charset="0"/>
                  <a:buChar char="•"/>
                </a:pPr>
                <a:endParaRPr lang="pt-PT" dirty="0">
                  <a:latin typeface="Arial" pitchFamily="34" charset="0"/>
                  <a:cs typeface="Arial" pitchFamily="34" charset="0"/>
                </a:endParaRPr>
              </a:p>
              <a:p>
                <a:pPr marL="342900" indent="-342900">
                  <a:buFont typeface="Arial" panose="020B0604020202020204" pitchFamily="34" charset="0"/>
                  <a:buChar char="•"/>
                </a:pPr>
                <a:endParaRPr lang="pt-PT" dirty="0">
                  <a:latin typeface="Arial" pitchFamily="34" charset="0"/>
                  <a:cs typeface="Arial" pitchFamily="34" charset="0"/>
                </a:endParaRPr>
              </a:p>
              <a:p>
                <a:pPr lvl="1" algn="ctr"/>
                <a:endParaRPr lang="pt-PT" dirty="0">
                  <a:latin typeface="Arial" pitchFamily="34" charset="0"/>
                  <a:cs typeface="Arial" pitchFamily="34" charset="0"/>
                </a:endParaRPr>
              </a:p>
              <a:p>
                <a:pPr marL="342900" indent="-342900">
                  <a:buFont typeface="Arial" panose="020B0604020202020204" pitchFamily="34" charset="0"/>
                  <a:buChar char="•"/>
                </a:pPr>
                <a:endParaRPr lang="pt-PT" dirty="0">
                  <a:latin typeface="Arial" pitchFamily="34" charset="0"/>
                  <a:cs typeface="Arial" pitchFamily="34" charset="0"/>
                </a:endParaRPr>
              </a:p>
              <a:p>
                <a:pPr marL="342900" indent="-342900">
                  <a:buFont typeface="Arial" panose="020B0604020202020204" pitchFamily="34" charset="0"/>
                  <a:buChar char="•"/>
                </a:pPr>
                <a:r>
                  <a:rPr lang="pt-PT" dirty="0">
                    <a:solidFill>
                      <a:schemeClr val="tx1"/>
                    </a:solidFill>
                    <a:latin typeface="Arial" pitchFamily="34" charset="0"/>
                    <a:cs typeface="Arial" pitchFamily="34" charset="0"/>
                  </a:rPr>
                  <a:t>For a continuously compounded rate </a:t>
                </a:r>
                <a14:m>
                  <m:oMath xmlns:m="http://schemas.openxmlformats.org/officeDocument/2006/math">
                    <m:sSub>
                      <m:sSubPr>
                        <m:ctrlPr>
                          <a:rPr lang="en-US" i="1" smtClean="0">
                            <a:solidFill>
                              <a:schemeClr val="tx1"/>
                            </a:solidFill>
                            <a:latin typeface="Cambria Math" panose="02040503050406030204" pitchFamily="18" charset="0"/>
                            <a:cs typeface="Arial" pitchFamily="34" charset="0"/>
                          </a:rPr>
                        </m:ctrlPr>
                      </m:sSubPr>
                      <m:e>
                        <m:r>
                          <a:rPr lang="en-GB" b="0" i="1" smtClean="0">
                            <a:solidFill>
                              <a:schemeClr val="tx1"/>
                            </a:solidFill>
                            <a:latin typeface="Cambria Math" panose="02040503050406030204" pitchFamily="18" charset="0"/>
                            <a:cs typeface="Arial" pitchFamily="34" charset="0"/>
                          </a:rPr>
                          <m:t>𝑟</m:t>
                        </m:r>
                      </m:e>
                      <m:sub>
                        <m:r>
                          <a:rPr lang="en-GB" b="0" i="1" smtClean="0">
                            <a:solidFill>
                              <a:schemeClr val="tx1"/>
                            </a:solidFill>
                            <a:latin typeface="Cambria Math" panose="02040503050406030204" pitchFamily="18" charset="0"/>
                            <a:cs typeface="Arial" pitchFamily="34" charset="0"/>
                          </a:rPr>
                          <m:t>𝑛</m:t>
                        </m:r>
                      </m:sub>
                    </m:sSub>
                  </m:oMath>
                </a14:m>
                <a:r>
                  <a:rPr lang="pt-PT" dirty="0">
                    <a:solidFill>
                      <a:schemeClr val="tx1"/>
                    </a:solidFill>
                    <a:latin typeface="Arial" pitchFamily="34" charset="0"/>
                    <a:cs typeface="Arial" pitchFamily="34" charset="0"/>
                  </a:rPr>
                  <a:t>: </a:t>
                </a:r>
              </a:p>
              <a:p>
                <a:pPr marL="800100" lvl="1" indent="-342900">
                  <a:buFont typeface="Arial" panose="020B0604020202020204" pitchFamily="34" charset="0"/>
                  <a:buChar char="•"/>
                </a:pPr>
                <a:r>
                  <a:rPr lang="pt-PT" dirty="0">
                    <a:solidFill>
                      <a:schemeClr val="tx1"/>
                    </a:solidFill>
                    <a:latin typeface="Arial" pitchFamily="34" charset="0"/>
                    <a:cs typeface="Arial" pitchFamily="34" charset="0"/>
                  </a:rPr>
                  <a:t>Present value = </a:t>
                </a:r>
                <a14:m>
                  <m:oMath xmlns:m="http://schemas.openxmlformats.org/officeDocument/2006/math">
                    <m:sSub>
                      <m:sSubPr>
                        <m:ctrlPr>
                          <a:rPr lang="en-US" i="1">
                            <a:latin typeface="Cambria Math" panose="02040503050406030204" pitchFamily="18" charset="0"/>
                            <a:cs typeface="Arial" pitchFamily="34" charset="0"/>
                          </a:rPr>
                        </m:ctrlPr>
                      </m:sSubPr>
                      <m:e>
                        <m:r>
                          <m:rPr>
                            <m:sty m:val="p"/>
                          </m:rPr>
                          <a:rPr lang="en-US">
                            <a:latin typeface="Cambria Math" panose="02040503050406030204" pitchFamily="18" charset="0"/>
                            <a:cs typeface="Arial" pitchFamily="34" charset="0"/>
                          </a:rPr>
                          <m:t>C</m:t>
                        </m:r>
                      </m:e>
                      <m:sub>
                        <m:r>
                          <a:rPr lang="en-US">
                            <a:latin typeface="Cambria Math" panose="02040503050406030204" pitchFamily="18" charset="0"/>
                            <a:cs typeface="Arial" pitchFamily="34" charset="0"/>
                          </a:rPr>
                          <m:t>𝑛</m:t>
                        </m:r>
                      </m:sub>
                    </m:sSub>
                    <m:sSup>
                      <m:sSupPr>
                        <m:ctrlPr>
                          <a:rPr lang="en-US" b="0" i="1" smtClean="0">
                            <a:solidFill>
                              <a:schemeClr val="tx1"/>
                            </a:solidFill>
                            <a:latin typeface="Cambria Math" panose="02040503050406030204" pitchFamily="18" charset="0"/>
                            <a:cs typeface="Arial" pitchFamily="34" charset="0"/>
                          </a:rPr>
                        </m:ctrlPr>
                      </m:sSupPr>
                      <m:e>
                        <m:r>
                          <a:rPr lang="en-US" b="0" i="1" smtClean="0">
                            <a:solidFill>
                              <a:schemeClr val="tx1"/>
                            </a:solidFill>
                            <a:latin typeface="Cambria Math" panose="02040503050406030204" pitchFamily="18" charset="0"/>
                            <a:cs typeface="Arial" pitchFamily="34" charset="0"/>
                          </a:rPr>
                          <m:t>𝑒</m:t>
                        </m:r>
                      </m:e>
                      <m:sup>
                        <m:r>
                          <a:rPr lang="en-US" b="0" i="1" smtClean="0">
                            <a:solidFill>
                              <a:schemeClr val="tx1"/>
                            </a:solidFill>
                            <a:latin typeface="Cambria Math" panose="02040503050406030204" pitchFamily="18" charset="0"/>
                            <a:cs typeface="Arial" pitchFamily="34" charset="0"/>
                          </a:rPr>
                          <m:t>−</m:t>
                        </m:r>
                        <m:sSub>
                          <m:sSubPr>
                            <m:ctrlPr>
                              <a:rPr lang="en-US" i="1">
                                <a:latin typeface="Cambria Math" panose="02040503050406030204" pitchFamily="18" charset="0"/>
                                <a:cs typeface="Arial" pitchFamily="34" charset="0"/>
                              </a:rPr>
                            </m:ctrlPr>
                          </m:sSubPr>
                          <m:e>
                            <m:r>
                              <a:rPr lang="en-GB" i="1">
                                <a:latin typeface="Cambria Math" panose="02040503050406030204" pitchFamily="18" charset="0"/>
                                <a:cs typeface="Arial" pitchFamily="34" charset="0"/>
                              </a:rPr>
                              <m:t>𝑟</m:t>
                            </m:r>
                          </m:e>
                          <m:sub>
                            <m:r>
                              <a:rPr lang="en-GB" i="1">
                                <a:latin typeface="Cambria Math" panose="02040503050406030204" pitchFamily="18" charset="0"/>
                                <a:cs typeface="Arial" pitchFamily="34" charset="0"/>
                              </a:rPr>
                              <m:t>𝑛</m:t>
                            </m:r>
                          </m:sub>
                        </m:sSub>
                        <m:r>
                          <a:rPr lang="en-GB" b="0" i="1" smtClean="0">
                            <a:latin typeface="Cambria Math" panose="02040503050406030204" pitchFamily="18" charset="0"/>
                            <a:cs typeface="Arial" pitchFamily="34" charset="0"/>
                          </a:rPr>
                          <m:t>∗</m:t>
                        </m:r>
                        <m:r>
                          <a:rPr lang="en-US" b="0" i="1" smtClean="0">
                            <a:solidFill>
                              <a:schemeClr val="tx1"/>
                            </a:solidFill>
                            <a:latin typeface="Cambria Math" panose="02040503050406030204" pitchFamily="18" charset="0"/>
                            <a:cs typeface="Arial" pitchFamily="34" charset="0"/>
                          </a:rPr>
                          <m:t>𝑛</m:t>
                        </m:r>
                      </m:sup>
                    </m:sSup>
                  </m:oMath>
                </a14:m>
                <a:endParaRPr lang="en-GB" b="0" dirty="0">
                  <a:solidFill>
                    <a:schemeClr val="tx1"/>
                  </a:solidFill>
                  <a:latin typeface="Arial" pitchFamily="34" charset="0"/>
                  <a:cs typeface="Arial" pitchFamily="34" charset="0"/>
                </a:endParaRPr>
              </a:p>
              <a:p>
                <a:pPr marL="800100" lvl="1" indent="-342900">
                  <a:buFont typeface="Arial" panose="020B0604020202020204" pitchFamily="34" charset="0"/>
                  <a:buChar char="•"/>
                </a:pPr>
                <a:r>
                  <a:rPr lang="pt-PT" dirty="0">
                    <a:solidFill>
                      <a:schemeClr val="tx1"/>
                    </a:solidFill>
                    <a:latin typeface="Arial" pitchFamily="34" charset="0"/>
                    <a:cs typeface="Arial" pitchFamily="34" charset="0"/>
                  </a:rPr>
                  <a:t>Future value =</a:t>
                </a:r>
                <a14:m>
                  <m:oMath xmlns:m="http://schemas.openxmlformats.org/officeDocument/2006/math">
                    <m:r>
                      <a:rPr lang="en-GB" b="0" i="0" smtClean="0">
                        <a:latin typeface="Cambria Math" panose="02040503050406030204" pitchFamily="18" charset="0"/>
                        <a:cs typeface="Arial" pitchFamily="34" charset="0"/>
                      </a:rPr>
                      <m:t> </m:t>
                    </m:r>
                    <m:sSub>
                      <m:sSubPr>
                        <m:ctrlPr>
                          <a:rPr lang="en-US" i="1">
                            <a:latin typeface="Cambria Math" panose="02040503050406030204" pitchFamily="18" charset="0"/>
                            <a:cs typeface="Arial" pitchFamily="34" charset="0"/>
                          </a:rPr>
                        </m:ctrlPr>
                      </m:sSubPr>
                      <m:e>
                        <m:r>
                          <m:rPr>
                            <m:sty m:val="p"/>
                          </m:rPr>
                          <a:rPr lang="en-US">
                            <a:latin typeface="Cambria Math" panose="02040503050406030204" pitchFamily="18" charset="0"/>
                            <a:cs typeface="Arial" pitchFamily="34" charset="0"/>
                          </a:rPr>
                          <m:t>C</m:t>
                        </m:r>
                      </m:e>
                      <m:sub>
                        <m:r>
                          <a:rPr lang="en-GB" b="0" i="0" smtClean="0">
                            <a:latin typeface="Cambria Math" panose="02040503050406030204" pitchFamily="18" charset="0"/>
                            <a:cs typeface="Arial" pitchFamily="34" charset="0"/>
                          </a:rPr>
                          <m:t>0</m:t>
                        </m:r>
                      </m:sub>
                    </m:sSub>
                    <m:sSup>
                      <m:sSupPr>
                        <m:ctrlPr>
                          <a:rPr lang="en-US" b="0" i="1" smtClean="0">
                            <a:solidFill>
                              <a:schemeClr val="tx1"/>
                            </a:solidFill>
                            <a:latin typeface="Cambria Math" panose="02040503050406030204" pitchFamily="18" charset="0"/>
                            <a:cs typeface="Arial" pitchFamily="34" charset="0"/>
                          </a:rPr>
                        </m:ctrlPr>
                      </m:sSupPr>
                      <m:e>
                        <m:r>
                          <a:rPr lang="en-US" b="0" i="1" smtClean="0">
                            <a:solidFill>
                              <a:schemeClr val="tx1"/>
                            </a:solidFill>
                            <a:latin typeface="Cambria Math" panose="02040503050406030204" pitchFamily="18" charset="0"/>
                            <a:cs typeface="Arial" pitchFamily="34" charset="0"/>
                          </a:rPr>
                          <m:t>𝑒</m:t>
                        </m:r>
                      </m:e>
                      <m:sup>
                        <m:sSub>
                          <m:sSubPr>
                            <m:ctrlPr>
                              <a:rPr lang="en-US" i="1">
                                <a:latin typeface="Cambria Math" panose="02040503050406030204" pitchFamily="18" charset="0"/>
                                <a:cs typeface="Arial" pitchFamily="34" charset="0"/>
                              </a:rPr>
                            </m:ctrlPr>
                          </m:sSubPr>
                          <m:e>
                            <m:r>
                              <a:rPr lang="en-GB" i="1">
                                <a:latin typeface="Cambria Math" panose="02040503050406030204" pitchFamily="18" charset="0"/>
                                <a:cs typeface="Arial" pitchFamily="34" charset="0"/>
                              </a:rPr>
                              <m:t>𝑟</m:t>
                            </m:r>
                          </m:e>
                          <m:sub>
                            <m:r>
                              <a:rPr lang="en-GB" i="1">
                                <a:latin typeface="Cambria Math" panose="02040503050406030204" pitchFamily="18" charset="0"/>
                                <a:cs typeface="Arial" pitchFamily="34" charset="0"/>
                              </a:rPr>
                              <m:t>𝑛</m:t>
                            </m:r>
                          </m:sub>
                        </m:sSub>
                        <m:r>
                          <a:rPr lang="en-GB" b="0" i="1" smtClean="0">
                            <a:latin typeface="Cambria Math" panose="02040503050406030204" pitchFamily="18" charset="0"/>
                            <a:cs typeface="Arial" pitchFamily="34" charset="0"/>
                          </a:rPr>
                          <m:t>∗</m:t>
                        </m:r>
                        <m:r>
                          <a:rPr lang="en-GB" b="0" i="1" smtClean="0">
                            <a:latin typeface="Cambria Math" panose="02040503050406030204" pitchFamily="18" charset="0"/>
                            <a:cs typeface="Arial" pitchFamily="34" charset="0"/>
                          </a:rPr>
                          <m:t>𝑛</m:t>
                        </m:r>
                      </m:sup>
                    </m:sSup>
                  </m:oMath>
                </a14:m>
                <a:endParaRPr lang="pt-PT" dirty="0">
                  <a:latin typeface="Arial" pitchFamily="34" charset="0"/>
                  <a:cs typeface="Arial" pitchFamily="34" charset="0"/>
                </a:endParaRPr>
              </a:p>
              <a:p>
                <a:pPr marL="342900" indent="-342900" algn="l">
                  <a:buFont typeface="Arial" charset="0"/>
                  <a:buAutoNum type="arabicPeriod"/>
                </a:pPr>
                <a:endParaRPr lang="pt-PT" dirty="0">
                  <a:latin typeface="Arial" pitchFamily="34" charset="0"/>
                  <a:cs typeface="Arial" pitchFamily="34" charset="0"/>
                </a:endParaRPr>
              </a:p>
            </p:txBody>
          </p:sp>
        </mc:Choice>
        <mc:Fallback xmlns="">
          <p:sp>
            <p:nvSpPr>
              <p:cNvPr id="5" name="Text Box 2"/>
              <p:cNvSpPr txBox="1">
                <a:spLocks noRot="1" noChangeAspect="1" noMove="1" noResize="1" noEditPoints="1" noAdjustHandles="1" noChangeArrowheads="1" noChangeShapeType="1" noTextEdit="1"/>
              </p:cNvSpPr>
              <p:nvPr/>
            </p:nvSpPr>
            <p:spPr bwMode="auto">
              <a:xfrm>
                <a:off x="457200" y="838200"/>
                <a:ext cx="8229600" cy="5158854"/>
              </a:xfrm>
              <a:prstGeom prst="rect">
                <a:avLst/>
              </a:prstGeom>
              <a:blipFill>
                <a:blip r:embed="rId2"/>
                <a:stretch>
                  <a:fillRect l="-444" t="-709" b="-2719"/>
                </a:stretch>
              </a:blipFill>
              <a:ln w="9525" algn="ctr">
                <a:noFill/>
                <a:miter lim="800000"/>
                <a:headEnd/>
                <a:tailEnd/>
              </a:ln>
            </p:spPr>
            <p:txBody>
              <a:bodyPr/>
              <a:lstStyle/>
              <a:p>
                <a:r>
                  <a:rPr lang="en-GB">
                    <a:noFill/>
                  </a:rPr>
                  <a:t> </a:t>
                </a:r>
              </a:p>
            </p:txBody>
          </p:sp>
        </mc:Fallback>
      </mc:AlternateContent>
      <p:sp>
        <p:nvSpPr>
          <p:cNvPr id="2" name="Slide Number Placeholder 1"/>
          <p:cNvSpPr>
            <a:spLocks noGrp="1"/>
          </p:cNvSpPr>
          <p:nvPr>
            <p:ph type="sldNum" sz="quarter" idx="12"/>
          </p:nvPr>
        </p:nvSpPr>
        <p:spPr/>
        <p:txBody>
          <a:bodyPr/>
          <a:lstStyle/>
          <a:p>
            <a:fld id="{4A12A122-817D-41F3-8885-5DB718F70662}" type="slidenum">
              <a:rPr lang="en-US" sz="2000" smtClean="0"/>
              <a:pPr/>
              <a:t>18</a:t>
            </a:fld>
            <a:endParaRPr lang="en-US" sz="2000" dirty="0"/>
          </a:p>
        </p:txBody>
      </p:sp>
      <p:sp>
        <p:nvSpPr>
          <p:cNvPr id="3" name="TextBox 2"/>
          <p:cNvSpPr txBox="1"/>
          <p:nvPr/>
        </p:nvSpPr>
        <p:spPr>
          <a:xfrm>
            <a:off x="303726" y="191037"/>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Continuously compounded rates</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nvGraphicFramePr>
            <p:xfrm>
              <a:off x="1979712" y="3068960"/>
              <a:ext cx="4800648" cy="1852232"/>
            </p:xfrm>
            <a:graphic>
              <a:graphicData uri="http://schemas.openxmlformats.org/drawingml/2006/table">
                <a:tbl>
                  <a:tblPr firstRow="1" bandRow="1">
                    <a:tableStyleId>{5C22544A-7EE6-4342-B048-85BDC9FD1C3A}</a:tableStyleId>
                  </a:tblPr>
                  <a:tblGrid>
                    <a:gridCol w="2013406">
                      <a:extLst>
                        <a:ext uri="{9D8B030D-6E8A-4147-A177-3AD203B41FA5}">
                          <a16:colId xmlns:a16="http://schemas.microsoft.com/office/drawing/2014/main" val="20000"/>
                        </a:ext>
                      </a:extLst>
                    </a:gridCol>
                    <a:gridCol w="2787242">
                      <a:extLst>
                        <a:ext uri="{9D8B030D-6E8A-4147-A177-3AD203B41FA5}">
                          <a16:colId xmlns:a16="http://schemas.microsoft.com/office/drawing/2014/main" val="20001"/>
                        </a:ext>
                      </a:extLst>
                    </a:gridCol>
                  </a:tblGrid>
                  <a:tr h="259345">
                    <a:tc>
                      <a:txBody>
                        <a:bodyPr/>
                        <a:lstStyle/>
                        <a:p>
                          <a:pPr algn="ctr"/>
                          <a14:m>
                            <m:oMath xmlns:m="http://schemas.openxmlformats.org/officeDocument/2006/math">
                              <m:sSubSup>
                                <m:sSubSupPr>
                                  <m:ctrlPr>
                                    <a:rPr lang="pt-PT" sz="1800" i="1" smtClean="0">
                                      <a:solidFill>
                                        <a:schemeClr val="tx1"/>
                                      </a:solidFill>
                                      <a:latin typeface="Cambria Math" panose="02040503050406030204" pitchFamily="18" charset="0"/>
                                      <a:cs typeface="Arial" pitchFamily="34" charset="0"/>
                                    </a:rPr>
                                  </m:ctrlPr>
                                </m:sSubSupPr>
                                <m:e>
                                  <m:r>
                                    <a:rPr lang="en-US" sz="1800" i="1">
                                      <a:solidFill>
                                        <a:schemeClr val="tx1"/>
                                      </a:solidFill>
                                      <a:latin typeface="Cambria Math" panose="02040503050406030204" pitchFamily="18" charset="0"/>
                                      <a:cs typeface="Arial" pitchFamily="34" charset="0"/>
                                    </a:rPr>
                                    <m:t>𝑟</m:t>
                                  </m:r>
                                </m:e>
                                <m:sub>
                                  <m:r>
                                    <a:rPr lang="en-US" sz="1800" i="1">
                                      <a:solidFill>
                                        <a:schemeClr val="tx1"/>
                                      </a:solidFill>
                                      <a:latin typeface="Cambria Math" panose="02040503050406030204" pitchFamily="18" charset="0"/>
                                      <a:cs typeface="Arial" pitchFamily="34" charset="0"/>
                                    </a:rPr>
                                    <m:t>𝑚</m:t>
                                  </m:r>
                                </m:sub>
                                <m:sup>
                                  <m:r>
                                    <a:rPr lang="en-US" sz="1800" i="1">
                                      <a:solidFill>
                                        <a:schemeClr val="tx1"/>
                                      </a:solidFill>
                                      <a:latin typeface="Cambria Math" panose="02040503050406030204" pitchFamily="18" charset="0"/>
                                      <a:cs typeface="Arial" pitchFamily="34" charset="0"/>
                                    </a:rPr>
                                    <m:t>∗</m:t>
                                  </m:r>
                                </m:sup>
                              </m:sSubSup>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𝟏𝟎</m:t>
                              </m:r>
                              <m:r>
                                <a:rPr lang="en-US" b="1" i="1" smtClean="0">
                                  <a:solidFill>
                                    <a:schemeClr val="tx1"/>
                                  </a:solidFill>
                                  <a:latin typeface="Cambria Math" panose="02040503050406030204" pitchFamily="18" charset="0"/>
                                </a:rPr>
                                <m:t>%, </m:t>
                              </m:r>
                            </m:oMath>
                          </a14:m>
                          <a:r>
                            <a:rPr lang="en-US" dirty="0">
                              <a:solidFill>
                                <a:schemeClr val="tx1"/>
                              </a:solidFill>
                            </a:rPr>
                            <a:t>m</a:t>
                          </a:r>
                        </a:p>
                      </a:txBody>
                      <a:tcPr/>
                    </a:tc>
                    <a:tc>
                      <a:txBody>
                        <a:bodyPr/>
                        <a:lstStyle/>
                        <a:p>
                          <a:pPr algn="ctr"/>
                          <a14:m>
                            <m:oMath xmlns:m="http://schemas.openxmlformats.org/officeDocument/2006/math">
                              <m:sSubSup>
                                <m:sSubSupPr>
                                  <m:ctrlPr>
                                    <a:rPr lang="pt-PT" sz="1800" i="1" smtClean="0">
                                      <a:solidFill>
                                        <a:schemeClr val="tx1"/>
                                      </a:solidFill>
                                      <a:latin typeface="Cambria Math" panose="02040503050406030204" pitchFamily="18" charset="0"/>
                                      <a:cs typeface="Arial" pitchFamily="34" charset="0"/>
                                    </a:rPr>
                                  </m:ctrlPr>
                                </m:sSubSupPr>
                                <m:e>
                                  <m:r>
                                    <a:rPr lang="en-US" sz="1800" i="1">
                                      <a:solidFill>
                                        <a:schemeClr val="tx1"/>
                                      </a:solidFill>
                                      <a:latin typeface="Cambria Math" panose="02040503050406030204" pitchFamily="18" charset="0"/>
                                      <a:cs typeface="Arial" pitchFamily="34" charset="0"/>
                                    </a:rPr>
                                    <m:t>𝑟</m:t>
                                  </m:r>
                                </m:e>
                                <m:sub>
                                  <m:r>
                                    <a:rPr lang="en-US" sz="1800" i="1">
                                      <a:solidFill>
                                        <a:schemeClr val="tx1"/>
                                      </a:solidFill>
                                      <a:latin typeface="Cambria Math" panose="02040503050406030204" pitchFamily="18" charset="0"/>
                                      <a:cs typeface="Arial" pitchFamily="34" charset="0"/>
                                    </a:rPr>
                                    <m:t>𝑚</m:t>
                                  </m:r>
                                </m:sub>
                                <m:sup/>
                              </m:sSubSup>
                            </m:oMath>
                          </a14:m>
                          <a:r>
                            <a:rPr lang="en-US" dirty="0">
                              <a:solidFill>
                                <a:schemeClr val="tx1"/>
                              </a:solidFill>
                            </a:rPr>
                            <a:t> (=EAR)</a:t>
                          </a:r>
                        </a:p>
                      </a:txBody>
                      <a:tcPr/>
                    </a:tc>
                    <a:extLst>
                      <a:ext uri="{0D108BD9-81ED-4DB2-BD59-A6C34878D82A}">
                        <a16:rowId xmlns:a16="http://schemas.microsoft.com/office/drawing/2014/main" val="10000"/>
                      </a:ext>
                    </a:extLst>
                  </a:tr>
                  <a:tr h="259345">
                    <a:tc>
                      <a:txBody>
                        <a:bodyPr/>
                        <a:lstStyle/>
                        <a:p>
                          <a:pPr algn="ctr"/>
                          <a:r>
                            <a:rPr lang="en-US" dirty="0">
                              <a:solidFill>
                                <a:schemeClr val="tx1"/>
                              </a:solidFill>
                            </a:rPr>
                            <a:t>1</a:t>
                          </a:r>
                        </a:p>
                      </a:txBody>
                      <a:tcPr/>
                    </a:tc>
                    <a:tc>
                      <a:txBody>
                        <a:bodyPr/>
                        <a:lstStyle/>
                        <a:p>
                          <a:r>
                            <a:rPr lang="en-US" dirty="0">
                              <a:solidFill>
                                <a:schemeClr val="tx1"/>
                              </a:solidFill>
                            </a:rPr>
                            <a:t>0.1</a:t>
                          </a:r>
                        </a:p>
                      </a:txBody>
                      <a:tcPr/>
                    </a:tc>
                    <a:extLst>
                      <a:ext uri="{0D108BD9-81ED-4DB2-BD59-A6C34878D82A}">
                        <a16:rowId xmlns:a16="http://schemas.microsoft.com/office/drawing/2014/main" val="10001"/>
                      </a:ext>
                    </a:extLst>
                  </a:tr>
                  <a:tr h="259345">
                    <a:tc>
                      <a:txBody>
                        <a:bodyPr/>
                        <a:lstStyle/>
                        <a:p>
                          <a:pPr algn="ctr"/>
                          <a:r>
                            <a:rPr lang="en-US" dirty="0">
                              <a:solidFill>
                                <a:schemeClr val="tx1"/>
                              </a:solidFill>
                            </a:rPr>
                            <a:t>12</a:t>
                          </a:r>
                        </a:p>
                      </a:txBody>
                      <a:tcPr/>
                    </a:tc>
                    <a:tc>
                      <a:txBody>
                        <a:bodyPr/>
                        <a:lstStyle/>
                        <a:p>
                          <a:r>
                            <a:rPr lang="en-US" dirty="0">
                              <a:solidFill>
                                <a:schemeClr val="tx1"/>
                              </a:solidFill>
                            </a:rPr>
                            <a:t>(1+0.1/12)</a:t>
                          </a:r>
                          <a:r>
                            <a:rPr lang="en-US" baseline="30000" dirty="0">
                              <a:solidFill>
                                <a:schemeClr val="tx1"/>
                              </a:solidFill>
                            </a:rPr>
                            <a:t>12</a:t>
                          </a:r>
                          <a:r>
                            <a:rPr lang="en-US" dirty="0">
                              <a:solidFill>
                                <a:schemeClr val="tx1"/>
                              </a:solidFill>
                            </a:rPr>
                            <a:t>-1</a:t>
                          </a:r>
                          <a:r>
                            <a:rPr lang="en-US" baseline="0" dirty="0">
                              <a:solidFill>
                                <a:schemeClr val="tx1"/>
                              </a:solidFill>
                            </a:rPr>
                            <a:t> = 0.1047</a:t>
                          </a:r>
                          <a:endParaRPr lang="en-US" dirty="0">
                            <a:solidFill>
                              <a:schemeClr val="tx1"/>
                            </a:solidFill>
                          </a:endParaRPr>
                        </a:p>
                      </a:txBody>
                      <a:tcPr/>
                    </a:tc>
                    <a:extLst>
                      <a:ext uri="{0D108BD9-81ED-4DB2-BD59-A6C34878D82A}">
                        <a16:rowId xmlns:a16="http://schemas.microsoft.com/office/drawing/2014/main" val="10002"/>
                      </a:ext>
                    </a:extLst>
                  </a:tr>
                  <a:tr h="259345">
                    <a:tc>
                      <a:txBody>
                        <a:bodyPr/>
                        <a:lstStyle/>
                        <a:p>
                          <a:pPr algn="ctr"/>
                          <a:r>
                            <a:rPr lang="en-US" dirty="0">
                              <a:solidFill>
                                <a:schemeClr val="tx1"/>
                              </a:solidFill>
                            </a:rPr>
                            <a:t>365</a:t>
                          </a:r>
                        </a:p>
                      </a:txBody>
                      <a:tcPr/>
                    </a:tc>
                    <a:tc>
                      <a:txBody>
                        <a:bodyPr/>
                        <a:lstStyle/>
                        <a:p>
                          <a:r>
                            <a:rPr lang="en-US" dirty="0">
                              <a:solidFill>
                                <a:schemeClr val="tx1"/>
                              </a:solidFill>
                            </a:rPr>
                            <a:t>(1+0.1/365)</a:t>
                          </a:r>
                          <a:r>
                            <a:rPr lang="en-US" baseline="30000" dirty="0">
                              <a:solidFill>
                                <a:schemeClr val="tx1"/>
                              </a:solidFill>
                            </a:rPr>
                            <a:t>365</a:t>
                          </a:r>
                          <a:r>
                            <a:rPr lang="en-US" dirty="0">
                              <a:solidFill>
                                <a:schemeClr val="tx1"/>
                              </a:solidFill>
                            </a:rPr>
                            <a:t> – 1 =</a:t>
                          </a:r>
                          <a:r>
                            <a:rPr lang="en-US" baseline="0" dirty="0">
                              <a:solidFill>
                                <a:schemeClr val="tx1"/>
                              </a:solidFill>
                            </a:rPr>
                            <a:t> 0.1052</a:t>
                          </a:r>
                          <a:endParaRPr lang="en-US" dirty="0">
                            <a:solidFill>
                              <a:schemeClr val="tx1"/>
                            </a:solidFill>
                          </a:endParaRPr>
                        </a:p>
                      </a:txBody>
                      <a:tcPr/>
                    </a:tc>
                    <a:extLst>
                      <a:ext uri="{0D108BD9-81ED-4DB2-BD59-A6C34878D82A}">
                        <a16:rowId xmlns:a16="http://schemas.microsoft.com/office/drawing/2014/main" val="10003"/>
                      </a:ext>
                    </a:extLst>
                  </a:tr>
                  <a:tr h="259345">
                    <a:tc>
                      <a:txBody>
                        <a:bodyPr/>
                        <a:lstStyle/>
                        <a:p>
                          <a:pPr algn="ctr"/>
                          <a:r>
                            <a:rPr lang="en-US" dirty="0">
                              <a:solidFill>
                                <a:schemeClr val="tx1"/>
                              </a:solidFill>
                            </a:rPr>
                            <a:t>+∞</a:t>
                          </a:r>
                        </a:p>
                      </a:txBody>
                      <a:tcPr/>
                    </a:tc>
                    <a:tc>
                      <a:txBody>
                        <a:bodyPr/>
                        <a:lstStyle/>
                        <a:p>
                          <a:r>
                            <a:rPr lang="en-US" i="1" dirty="0">
                              <a:solidFill>
                                <a:schemeClr val="tx1"/>
                              </a:solidFill>
                            </a:rPr>
                            <a:t>e</a:t>
                          </a:r>
                          <a:r>
                            <a:rPr lang="en-US" baseline="30000" dirty="0">
                              <a:solidFill>
                                <a:schemeClr val="tx1"/>
                              </a:solidFill>
                            </a:rPr>
                            <a:t>0.1</a:t>
                          </a:r>
                          <a:r>
                            <a:rPr lang="en-US" dirty="0">
                              <a:solidFill>
                                <a:schemeClr val="tx1"/>
                              </a:solidFill>
                            </a:rPr>
                            <a:t> – 1 = 0.1052</a:t>
                          </a:r>
                        </a:p>
                      </a:txBody>
                      <a:tcPr/>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093230504"/>
                  </p:ext>
                </p:extLst>
              </p:nvPr>
            </p:nvGraphicFramePr>
            <p:xfrm>
              <a:off x="1979712" y="3068960"/>
              <a:ext cx="4800648" cy="1852232"/>
            </p:xfrm>
            <a:graphic>
              <a:graphicData uri="http://schemas.openxmlformats.org/drawingml/2006/table">
                <a:tbl>
                  <a:tblPr firstRow="1" bandRow="1">
                    <a:tableStyleId>{5C22544A-7EE6-4342-B048-85BDC9FD1C3A}</a:tableStyleId>
                  </a:tblPr>
                  <a:tblGrid>
                    <a:gridCol w="2013406">
                      <a:extLst>
                        <a:ext uri="{9D8B030D-6E8A-4147-A177-3AD203B41FA5}">
                          <a16:colId xmlns:a16="http://schemas.microsoft.com/office/drawing/2014/main" val="20000"/>
                        </a:ext>
                      </a:extLst>
                    </a:gridCol>
                    <a:gridCol w="2787242">
                      <a:extLst>
                        <a:ext uri="{9D8B030D-6E8A-4147-A177-3AD203B41FA5}">
                          <a16:colId xmlns:a16="http://schemas.microsoft.com/office/drawing/2014/main" val="20001"/>
                        </a:ext>
                      </a:extLst>
                    </a:gridCol>
                  </a:tblGrid>
                  <a:tr h="389192">
                    <a:tc>
                      <a:txBody>
                        <a:bodyPr/>
                        <a:lstStyle/>
                        <a:p>
                          <a:endParaRPr lang="en-NL"/>
                        </a:p>
                      </a:txBody>
                      <a:tcPr>
                        <a:blipFill>
                          <a:blip r:embed="rId3"/>
                          <a:stretch>
                            <a:fillRect l="-302" t="-7813" r="-139577" b="-400000"/>
                          </a:stretch>
                        </a:blipFill>
                      </a:tcPr>
                    </a:tc>
                    <a:tc>
                      <a:txBody>
                        <a:bodyPr/>
                        <a:lstStyle/>
                        <a:p>
                          <a:endParaRPr lang="en-NL"/>
                        </a:p>
                      </a:txBody>
                      <a:tcPr>
                        <a:blipFill>
                          <a:blip r:embed="rId3"/>
                          <a:stretch>
                            <a:fillRect l="-72489" t="-7813" r="-873" b="-400000"/>
                          </a:stretch>
                        </a:blipFill>
                      </a:tcPr>
                    </a:tc>
                    <a:extLst>
                      <a:ext uri="{0D108BD9-81ED-4DB2-BD59-A6C34878D82A}">
                        <a16:rowId xmlns:a16="http://schemas.microsoft.com/office/drawing/2014/main" val="10000"/>
                      </a:ext>
                    </a:extLst>
                  </a:tr>
                  <a:tr h="365760">
                    <a:tc>
                      <a:txBody>
                        <a:bodyPr/>
                        <a:lstStyle/>
                        <a:p>
                          <a:pPr algn="ctr"/>
                          <a:r>
                            <a:rPr lang="en-US" dirty="0">
                              <a:solidFill>
                                <a:schemeClr val="tx1"/>
                              </a:solidFill>
                            </a:rPr>
                            <a:t>1</a:t>
                          </a:r>
                        </a:p>
                      </a:txBody>
                      <a:tcPr/>
                    </a:tc>
                    <a:tc>
                      <a:txBody>
                        <a:bodyPr/>
                        <a:lstStyle/>
                        <a:p>
                          <a:r>
                            <a:rPr lang="en-US" dirty="0">
                              <a:solidFill>
                                <a:schemeClr val="tx1"/>
                              </a:solidFill>
                            </a:rPr>
                            <a:t>0.1</a:t>
                          </a:r>
                        </a:p>
                      </a:txBody>
                      <a:tcPr/>
                    </a:tc>
                    <a:extLst>
                      <a:ext uri="{0D108BD9-81ED-4DB2-BD59-A6C34878D82A}">
                        <a16:rowId xmlns:a16="http://schemas.microsoft.com/office/drawing/2014/main" val="10001"/>
                      </a:ext>
                    </a:extLst>
                  </a:tr>
                  <a:tr h="365760">
                    <a:tc>
                      <a:txBody>
                        <a:bodyPr/>
                        <a:lstStyle/>
                        <a:p>
                          <a:pPr algn="ctr"/>
                          <a:r>
                            <a:rPr lang="en-US" dirty="0">
                              <a:solidFill>
                                <a:schemeClr val="tx1"/>
                              </a:solidFill>
                            </a:rPr>
                            <a:t>12</a:t>
                          </a:r>
                        </a:p>
                      </a:txBody>
                      <a:tcPr/>
                    </a:tc>
                    <a:tc>
                      <a:txBody>
                        <a:bodyPr/>
                        <a:lstStyle/>
                        <a:p>
                          <a:r>
                            <a:rPr lang="en-US" dirty="0">
                              <a:solidFill>
                                <a:schemeClr val="tx1"/>
                              </a:solidFill>
                            </a:rPr>
                            <a:t>(1+0.1/12)</a:t>
                          </a:r>
                          <a:r>
                            <a:rPr lang="en-US" baseline="30000" dirty="0">
                              <a:solidFill>
                                <a:schemeClr val="tx1"/>
                              </a:solidFill>
                            </a:rPr>
                            <a:t>12</a:t>
                          </a:r>
                          <a:r>
                            <a:rPr lang="en-US" dirty="0">
                              <a:solidFill>
                                <a:schemeClr val="tx1"/>
                              </a:solidFill>
                            </a:rPr>
                            <a:t>-1</a:t>
                          </a:r>
                          <a:r>
                            <a:rPr lang="en-US" baseline="0" dirty="0">
                              <a:solidFill>
                                <a:schemeClr val="tx1"/>
                              </a:solidFill>
                            </a:rPr>
                            <a:t> = 0.1047</a:t>
                          </a:r>
                          <a:endParaRPr lang="en-US" dirty="0">
                            <a:solidFill>
                              <a:schemeClr val="tx1"/>
                            </a:solidFill>
                          </a:endParaRPr>
                        </a:p>
                      </a:txBody>
                      <a:tcPr/>
                    </a:tc>
                    <a:extLst>
                      <a:ext uri="{0D108BD9-81ED-4DB2-BD59-A6C34878D82A}">
                        <a16:rowId xmlns:a16="http://schemas.microsoft.com/office/drawing/2014/main" val="10002"/>
                      </a:ext>
                    </a:extLst>
                  </a:tr>
                  <a:tr h="365760">
                    <a:tc>
                      <a:txBody>
                        <a:bodyPr/>
                        <a:lstStyle/>
                        <a:p>
                          <a:pPr algn="ctr"/>
                          <a:r>
                            <a:rPr lang="en-US" dirty="0">
                              <a:solidFill>
                                <a:schemeClr val="tx1"/>
                              </a:solidFill>
                            </a:rPr>
                            <a:t>365</a:t>
                          </a:r>
                        </a:p>
                      </a:txBody>
                      <a:tcPr/>
                    </a:tc>
                    <a:tc>
                      <a:txBody>
                        <a:bodyPr/>
                        <a:lstStyle/>
                        <a:p>
                          <a:r>
                            <a:rPr lang="en-US" dirty="0">
                              <a:solidFill>
                                <a:schemeClr val="tx1"/>
                              </a:solidFill>
                            </a:rPr>
                            <a:t>(1+0.1/365)</a:t>
                          </a:r>
                          <a:r>
                            <a:rPr lang="en-US" baseline="30000" dirty="0">
                              <a:solidFill>
                                <a:schemeClr val="tx1"/>
                              </a:solidFill>
                            </a:rPr>
                            <a:t>365</a:t>
                          </a:r>
                          <a:r>
                            <a:rPr lang="en-US" dirty="0">
                              <a:solidFill>
                                <a:schemeClr val="tx1"/>
                              </a:solidFill>
                            </a:rPr>
                            <a:t> – 1 =</a:t>
                          </a:r>
                          <a:r>
                            <a:rPr lang="en-US" baseline="0" dirty="0">
                              <a:solidFill>
                                <a:schemeClr val="tx1"/>
                              </a:solidFill>
                            </a:rPr>
                            <a:t> 0.1052</a:t>
                          </a:r>
                          <a:endParaRPr lang="en-US" dirty="0">
                            <a:solidFill>
                              <a:schemeClr val="tx1"/>
                            </a:solidFill>
                          </a:endParaRPr>
                        </a:p>
                      </a:txBody>
                      <a:tcPr/>
                    </a:tc>
                    <a:extLst>
                      <a:ext uri="{0D108BD9-81ED-4DB2-BD59-A6C34878D82A}">
                        <a16:rowId xmlns:a16="http://schemas.microsoft.com/office/drawing/2014/main" val="10003"/>
                      </a:ext>
                    </a:extLst>
                  </a:tr>
                  <a:tr h="365760">
                    <a:tc>
                      <a:txBody>
                        <a:bodyPr/>
                        <a:lstStyle/>
                        <a:p>
                          <a:pPr algn="ctr"/>
                          <a:r>
                            <a:rPr lang="en-US" dirty="0">
                              <a:solidFill>
                                <a:schemeClr val="tx1"/>
                              </a:solidFill>
                            </a:rPr>
                            <a:t>+∞</a:t>
                          </a:r>
                        </a:p>
                      </a:txBody>
                      <a:tcPr/>
                    </a:tc>
                    <a:tc>
                      <a:txBody>
                        <a:bodyPr/>
                        <a:lstStyle/>
                        <a:p>
                          <a:r>
                            <a:rPr lang="en-US" i="1" dirty="0">
                              <a:solidFill>
                                <a:schemeClr val="tx1"/>
                              </a:solidFill>
                            </a:rPr>
                            <a:t>e</a:t>
                          </a:r>
                          <a:r>
                            <a:rPr lang="en-US" baseline="30000" dirty="0">
                              <a:solidFill>
                                <a:schemeClr val="tx1"/>
                              </a:solidFill>
                            </a:rPr>
                            <a:t>0.1</a:t>
                          </a:r>
                          <a:r>
                            <a:rPr lang="en-US" dirty="0">
                              <a:solidFill>
                                <a:schemeClr val="tx1"/>
                              </a:solidFill>
                            </a:rPr>
                            <a:t> – 1 = 0.1052</a:t>
                          </a:r>
                        </a:p>
                      </a:txBody>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4000369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mtClean="0"/>
              <a:pPr/>
              <a:t>19</a:t>
            </a:fld>
            <a:endParaRPr lang="en-US" dirty="0"/>
          </a:p>
        </p:txBody>
      </p:sp>
      <p:sp>
        <p:nvSpPr>
          <p:cNvPr id="3" name="TextBox 2"/>
          <p:cNvSpPr txBox="1"/>
          <p:nvPr/>
        </p:nvSpPr>
        <p:spPr>
          <a:xfrm>
            <a:off x="291921" y="197241"/>
            <a:ext cx="6996545"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Present value of multiple cash flows</a:t>
            </a:r>
          </a:p>
        </p:txBody>
      </p:sp>
      <mc:AlternateContent xmlns:mc="http://schemas.openxmlformats.org/markup-compatibility/2006" xmlns:a14="http://schemas.microsoft.com/office/drawing/2010/main">
        <mc:Choice Requires="a14">
          <p:sp>
            <p:nvSpPr>
              <p:cNvPr id="4" name="TextBox 3"/>
              <p:cNvSpPr txBox="1"/>
              <p:nvPr/>
            </p:nvSpPr>
            <p:spPr>
              <a:xfrm>
                <a:off x="361016" y="1219200"/>
                <a:ext cx="8630584" cy="4495800"/>
              </a:xfrm>
              <a:prstGeom prst="rect">
                <a:avLst/>
              </a:prstGeom>
              <a:noFill/>
            </p:spPr>
            <p:txBody>
              <a:bodyPr wrap="square" rtlCol="0">
                <a:noAutofit/>
              </a:bodyPr>
              <a:lstStyle/>
              <a:p>
                <a:pPr marL="342900" indent="-342900">
                  <a:buClr>
                    <a:schemeClr val="tx2">
                      <a:lumMod val="75000"/>
                    </a:schemeClr>
                  </a:buClr>
                  <a:buFont typeface="Arial" panose="020B0604020202020204" pitchFamily="34" charset="0"/>
                  <a:buChar char="•"/>
                </a:pPr>
                <a:r>
                  <a:rPr lang="en-US" sz="2000" dirty="0">
                    <a:latin typeface="Arial" pitchFamily="34" charset="0"/>
                    <a:cs typeface="Arial" pitchFamily="34" charset="0"/>
                  </a:rPr>
                  <a:t>Using the </a:t>
                </a:r>
                <a:r>
                  <a:rPr lang="en-US" sz="2000" u="sng" dirty="0">
                    <a:latin typeface="Arial" pitchFamily="34" charset="0"/>
                    <a:cs typeface="Arial" pitchFamily="34" charset="0"/>
                  </a:rPr>
                  <a:t>discount rate</a:t>
                </a:r>
                <a:r>
                  <a:rPr lang="en-US" sz="2000" dirty="0">
                    <a:latin typeface="Arial" pitchFamily="34" charset="0"/>
                    <a:cs typeface="Arial" pitchFamily="34" charset="0"/>
                  </a:rPr>
                  <a:t>, or </a:t>
                </a:r>
                <a:r>
                  <a:rPr lang="en-US" sz="2000" u="sng" dirty="0">
                    <a:latin typeface="Arial" pitchFamily="34" charset="0"/>
                    <a:cs typeface="Arial" pitchFamily="34" charset="0"/>
                  </a:rPr>
                  <a:t>opportunity cost of capital</a:t>
                </a:r>
                <a:r>
                  <a:rPr lang="en-US" sz="2000" dirty="0">
                    <a:latin typeface="Arial" pitchFamily="34" charset="0"/>
                    <a:cs typeface="Arial" pitchFamily="34" charset="0"/>
                  </a:rPr>
                  <a:t>, appropriate for a known stream of cash flows {</a:t>
                </a:r>
                <a:r>
                  <a:rPr lang="en-US" sz="2000" i="1" dirty="0">
                    <a:latin typeface="Arial" pitchFamily="34" charset="0"/>
                    <a:cs typeface="Arial" pitchFamily="34" charset="0"/>
                  </a:rPr>
                  <a:t>C</a:t>
                </a:r>
                <a:r>
                  <a:rPr lang="en-US" sz="2000" dirty="0">
                    <a:latin typeface="Arial" pitchFamily="34" charset="0"/>
                    <a:cs typeface="Arial" pitchFamily="34" charset="0"/>
                  </a:rPr>
                  <a:t>}, the </a:t>
                </a:r>
                <a:r>
                  <a:rPr lang="en-US" sz="2000" u="sng" dirty="0">
                    <a:latin typeface="Arial" pitchFamily="34" charset="0"/>
                    <a:cs typeface="Arial" pitchFamily="34" charset="0"/>
                  </a:rPr>
                  <a:t>present value</a:t>
                </a:r>
                <a:r>
                  <a:rPr lang="en-US" sz="2000" dirty="0">
                    <a:latin typeface="Arial" pitchFamily="34" charset="0"/>
                    <a:cs typeface="Arial" pitchFamily="34" charset="0"/>
                  </a:rPr>
                  <a:t> is</a:t>
                </a:r>
              </a:p>
              <a:p>
                <a:pPr marL="342900" indent="-342900">
                  <a:buClr>
                    <a:schemeClr val="tx2">
                      <a:lumMod val="75000"/>
                    </a:schemeClr>
                  </a:buClr>
                  <a:buFont typeface="Arial" panose="020B0604020202020204" pitchFamily="34" charset="0"/>
                  <a:buChar char="•"/>
                </a:pPr>
                <a:endParaRPr lang="en-US" sz="2000" dirty="0">
                  <a:latin typeface="Arial" pitchFamily="34" charset="0"/>
                  <a:cs typeface="Arial" pitchFamily="34" charset="0"/>
                </a:endParaRPr>
              </a:p>
              <a:p>
                <a:pPr>
                  <a:buClr>
                    <a:schemeClr val="tx2">
                      <a:lumMod val="75000"/>
                    </a:schemeClr>
                  </a:buClr>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Arial" pitchFamily="34" charset="0"/>
                        </a:rPr>
                        <m:t>𝑃𝑉</m:t>
                      </m:r>
                      <m:d>
                        <m:dPr>
                          <m:ctrlPr>
                            <a:rPr lang="en-US" sz="2000" b="0" i="1" smtClean="0">
                              <a:latin typeface="Cambria Math" panose="02040503050406030204" pitchFamily="18" charset="0"/>
                              <a:cs typeface="Arial" pitchFamily="34" charset="0"/>
                            </a:rPr>
                          </m:ctrlPr>
                        </m:dPr>
                        <m:e>
                          <m:d>
                            <m:dPr>
                              <m:begChr m:val="{"/>
                              <m:endChr m:val="}"/>
                              <m:ctrlPr>
                                <a:rPr lang="en-US" sz="2000" b="0" i="1" smtClean="0">
                                  <a:latin typeface="Cambria Math" panose="02040503050406030204" pitchFamily="18" charset="0"/>
                                  <a:cs typeface="Arial" pitchFamily="34" charset="0"/>
                                </a:rPr>
                              </m:ctrlPr>
                            </m:dPr>
                            <m:e>
                              <m:r>
                                <a:rPr lang="en-US" sz="2000" b="0" i="1" smtClean="0">
                                  <a:latin typeface="Cambria Math" panose="02040503050406030204" pitchFamily="18" charset="0"/>
                                  <a:cs typeface="Arial" pitchFamily="34" charset="0"/>
                                </a:rPr>
                                <m:t>𝐶</m:t>
                              </m:r>
                            </m:e>
                          </m:d>
                        </m:e>
                      </m:d>
                      <m:r>
                        <a:rPr lang="en-US" sz="2000" b="0" i="1" smtClean="0">
                          <a:latin typeface="Cambria Math" panose="02040503050406030204" pitchFamily="18" charset="0"/>
                          <a:cs typeface="Arial" pitchFamily="34" charset="0"/>
                        </a:rPr>
                        <m:t>=</m:t>
                      </m:r>
                      <m:sSub>
                        <m:sSubPr>
                          <m:ctrlPr>
                            <a:rPr lang="en-US" sz="2000" b="0" i="1" smtClean="0">
                              <a:latin typeface="Cambria Math" panose="02040503050406030204" pitchFamily="18" charset="0"/>
                              <a:cs typeface="Arial" pitchFamily="34" charset="0"/>
                            </a:rPr>
                          </m:ctrlPr>
                        </m:sSubPr>
                        <m:e>
                          <m:r>
                            <a:rPr lang="en-US" sz="2000" b="0" i="1" smtClean="0">
                              <a:latin typeface="Cambria Math" panose="02040503050406030204" pitchFamily="18" charset="0"/>
                              <a:cs typeface="Arial" pitchFamily="34" charset="0"/>
                            </a:rPr>
                            <m:t>𝐶</m:t>
                          </m:r>
                        </m:e>
                        <m:sub>
                          <m:r>
                            <a:rPr lang="en-US" sz="2000" b="0" i="1" smtClean="0">
                              <a:latin typeface="Cambria Math" panose="02040503050406030204" pitchFamily="18" charset="0"/>
                              <a:cs typeface="Arial" pitchFamily="34" charset="0"/>
                            </a:rPr>
                            <m:t>0</m:t>
                          </m:r>
                        </m:sub>
                      </m:sSub>
                      <m:r>
                        <a:rPr lang="en-US" sz="2000" b="0" i="1" smtClean="0">
                          <a:latin typeface="Cambria Math" panose="02040503050406030204" pitchFamily="18" charset="0"/>
                          <a:cs typeface="Arial" pitchFamily="34" charset="0"/>
                        </a:rPr>
                        <m:t>+</m:t>
                      </m:r>
                      <m:f>
                        <m:fPr>
                          <m:ctrlPr>
                            <a:rPr lang="en-US" sz="2000" b="0" i="1" smtClean="0">
                              <a:latin typeface="Cambria Math" panose="02040503050406030204" pitchFamily="18" charset="0"/>
                              <a:cs typeface="Arial" pitchFamily="34" charset="0"/>
                            </a:rPr>
                          </m:ctrlPr>
                        </m:fPr>
                        <m:num>
                          <m:sSub>
                            <m:sSubPr>
                              <m:ctrlPr>
                                <a:rPr lang="en-US" sz="2000" b="0" i="1" smtClean="0">
                                  <a:latin typeface="Cambria Math" panose="02040503050406030204" pitchFamily="18" charset="0"/>
                                  <a:cs typeface="Arial" pitchFamily="34" charset="0"/>
                                </a:rPr>
                              </m:ctrlPr>
                            </m:sSubPr>
                            <m:e>
                              <m:r>
                                <a:rPr lang="en-US" sz="2000" b="0" i="1" smtClean="0">
                                  <a:latin typeface="Cambria Math" panose="02040503050406030204" pitchFamily="18" charset="0"/>
                                  <a:cs typeface="Arial" pitchFamily="34" charset="0"/>
                                </a:rPr>
                                <m:t>𝐶</m:t>
                              </m:r>
                            </m:e>
                            <m:sub>
                              <m:r>
                                <a:rPr lang="en-US" sz="2000" b="0" i="1" smtClean="0">
                                  <a:latin typeface="Cambria Math" panose="02040503050406030204" pitchFamily="18" charset="0"/>
                                  <a:cs typeface="Arial" pitchFamily="34" charset="0"/>
                                </a:rPr>
                                <m:t>1</m:t>
                              </m:r>
                            </m:sub>
                          </m:sSub>
                        </m:num>
                        <m:den>
                          <m:d>
                            <m:dPr>
                              <m:ctrlPr>
                                <a:rPr lang="en-US" sz="2000" b="0" i="1" smtClean="0">
                                  <a:latin typeface="Cambria Math" panose="02040503050406030204" pitchFamily="18" charset="0"/>
                                  <a:cs typeface="Arial" pitchFamily="34" charset="0"/>
                                </a:rPr>
                              </m:ctrlPr>
                            </m:dPr>
                            <m:e>
                              <m:r>
                                <a:rPr lang="en-US" sz="2000" b="0" i="1" smtClean="0">
                                  <a:latin typeface="Cambria Math" panose="02040503050406030204" pitchFamily="18" charset="0"/>
                                  <a:cs typeface="Arial" pitchFamily="34" charset="0"/>
                                </a:rPr>
                                <m:t>1+</m:t>
                              </m:r>
                              <m:sSub>
                                <m:sSubPr>
                                  <m:ctrlPr>
                                    <a:rPr lang="en-US" sz="2000" b="0" i="1" smtClean="0">
                                      <a:latin typeface="Cambria Math" panose="02040503050406030204" pitchFamily="18" charset="0"/>
                                      <a:cs typeface="Arial" pitchFamily="34" charset="0"/>
                                    </a:rPr>
                                  </m:ctrlPr>
                                </m:sSubPr>
                                <m:e>
                                  <m:r>
                                    <a:rPr lang="en-US" sz="2000" b="0" i="1" smtClean="0">
                                      <a:latin typeface="Cambria Math" panose="02040503050406030204" pitchFamily="18" charset="0"/>
                                      <a:cs typeface="Arial" pitchFamily="34" charset="0"/>
                                    </a:rPr>
                                    <m:t>𝑟</m:t>
                                  </m:r>
                                </m:e>
                                <m:sub>
                                  <m:r>
                                    <a:rPr lang="en-US" sz="2000" b="0" i="1" smtClean="0">
                                      <a:latin typeface="Cambria Math" panose="02040503050406030204" pitchFamily="18" charset="0"/>
                                      <a:cs typeface="Arial" pitchFamily="34" charset="0"/>
                                    </a:rPr>
                                    <m:t>1</m:t>
                                  </m:r>
                                </m:sub>
                              </m:sSub>
                            </m:e>
                          </m:d>
                        </m:den>
                      </m:f>
                      <m:r>
                        <a:rPr lang="en-US" sz="2000" b="0" i="1" smtClean="0">
                          <a:latin typeface="Cambria Math" panose="02040503050406030204" pitchFamily="18" charset="0"/>
                          <a:cs typeface="Arial" pitchFamily="34" charset="0"/>
                        </a:rPr>
                        <m:t>+</m:t>
                      </m:r>
                      <m:f>
                        <m:fPr>
                          <m:ctrlPr>
                            <a:rPr lang="en-US" sz="2000" i="1">
                              <a:latin typeface="Cambria Math" panose="02040503050406030204" pitchFamily="18" charset="0"/>
                              <a:cs typeface="Arial" pitchFamily="34" charset="0"/>
                            </a:rPr>
                          </m:ctrlPr>
                        </m:fPr>
                        <m:num>
                          <m:sSub>
                            <m:sSubPr>
                              <m:ctrlPr>
                                <a:rPr lang="en-US" sz="2000" i="1">
                                  <a:latin typeface="Cambria Math" panose="02040503050406030204" pitchFamily="18" charset="0"/>
                                  <a:cs typeface="Arial" pitchFamily="34" charset="0"/>
                                </a:rPr>
                              </m:ctrlPr>
                            </m:sSubPr>
                            <m:e>
                              <m:r>
                                <a:rPr lang="en-US" sz="2000" b="0" i="1" smtClean="0">
                                  <a:latin typeface="Cambria Math" panose="02040503050406030204" pitchFamily="18" charset="0"/>
                                  <a:cs typeface="Arial" pitchFamily="34" charset="0"/>
                                </a:rPr>
                                <m:t>𝐶</m:t>
                              </m:r>
                            </m:e>
                            <m:sub>
                              <m:r>
                                <a:rPr lang="en-US" sz="2000" b="0" i="1" smtClean="0">
                                  <a:latin typeface="Cambria Math" panose="02040503050406030204" pitchFamily="18" charset="0"/>
                                  <a:cs typeface="Arial" pitchFamily="34" charset="0"/>
                                </a:rPr>
                                <m:t>2</m:t>
                              </m:r>
                            </m:sub>
                          </m:sSub>
                        </m:num>
                        <m:den>
                          <m:sSup>
                            <m:sSupPr>
                              <m:ctrlPr>
                                <a:rPr lang="en-US" sz="2000" i="1" smtClean="0">
                                  <a:latin typeface="Cambria Math" panose="02040503050406030204" pitchFamily="18" charset="0"/>
                                  <a:cs typeface="Arial" pitchFamily="34" charset="0"/>
                                </a:rPr>
                              </m:ctrlPr>
                            </m:sSupPr>
                            <m:e>
                              <m:d>
                                <m:dPr>
                                  <m:ctrlPr>
                                    <a:rPr lang="en-US" sz="2000" i="1">
                                      <a:latin typeface="Cambria Math" panose="02040503050406030204" pitchFamily="18" charset="0"/>
                                      <a:cs typeface="Arial" pitchFamily="34" charset="0"/>
                                    </a:rPr>
                                  </m:ctrlPr>
                                </m:dPr>
                                <m:e>
                                  <m:r>
                                    <a:rPr lang="en-US" sz="2000" i="1">
                                      <a:latin typeface="Cambria Math" panose="02040503050406030204" pitchFamily="18" charset="0"/>
                                      <a:cs typeface="Arial" pitchFamily="34" charset="0"/>
                                    </a:rPr>
                                    <m:t>1+</m:t>
                                  </m:r>
                                  <m:sSub>
                                    <m:sSubPr>
                                      <m:ctrlPr>
                                        <a:rPr lang="en-US" sz="2000" i="1">
                                          <a:latin typeface="Cambria Math" panose="02040503050406030204" pitchFamily="18" charset="0"/>
                                          <a:cs typeface="Arial" pitchFamily="34" charset="0"/>
                                        </a:rPr>
                                      </m:ctrlPr>
                                    </m:sSubPr>
                                    <m:e>
                                      <m:r>
                                        <a:rPr lang="en-US" sz="2000" i="1">
                                          <a:latin typeface="Cambria Math" panose="02040503050406030204" pitchFamily="18" charset="0"/>
                                          <a:cs typeface="Arial" pitchFamily="34" charset="0"/>
                                        </a:rPr>
                                        <m:t>𝑟</m:t>
                                      </m:r>
                                    </m:e>
                                    <m:sub>
                                      <m:r>
                                        <a:rPr lang="en-US" sz="2000" i="1">
                                          <a:latin typeface="Cambria Math" panose="02040503050406030204" pitchFamily="18" charset="0"/>
                                          <a:cs typeface="Arial" pitchFamily="34" charset="0"/>
                                        </a:rPr>
                                        <m:t>2</m:t>
                                      </m:r>
                                    </m:sub>
                                  </m:sSub>
                                </m:e>
                              </m:d>
                            </m:e>
                            <m:sup>
                              <m:r>
                                <a:rPr lang="en-US" sz="2000" b="0" i="1" smtClean="0">
                                  <a:latin typeface="Cambria Math" panose="02040503050406030204" pitchFamily="18" charset="0"/>
                                  <a:cs typeface="Arial" pitchFamily="34" charset="0"/>
                                </a:rPr>
                                <m:t>2</m:t>
                              </m:r>
                            </m:sup>
                          </m:sSup>
                        </m:den>
                      </m:f>
                      <m:r>
                        <a:rPr lang="en-US" sz="2000" b="0" i="1" smtClean="0">
                          <a:latin typeface="Cambria Math" panose="02040503050406030204" pitchFamily="18" charset="0"/>
                          <a:cs typeface="Arial" pitchFamily="34" charset="0"/>
                        </a:rPr>
                        <m:t>+…+</m:t>
                      </m:r>
                      <m:f>
                        <m:fPr>
                          <m:ctrlPr>
                            <a:rPr lang="en-US" sz="2000" i="1">
                              <a:latin typeface="Cambria Math" panose="02040503050406030204" pitchFamily="18" charset="0"/>
                              <a:cs typeface="Arial" pitchFamily="34" charset="0"/>
                            </a:rPr>
                          </m:ctrlPr>
                        </m:fPr>
                        <m:num>
                          <m:sSub>
                            <m:sSubPr>
                              <m:ctrlPr>
                                <a:rPr lang="en-US" sz="2000" i="1">
                                  <a:latin typeface="Cambria Math" panose="02040503050406030204" pitchFamily="18" charset="0"/>
                                  <a:cs typeface="Arial" pitchFamily="34" charset="0"/>
                                </a:rPr>
                              </m:ctrlPr>
                            </m:sSubPr>
                            <m:e>
                              <m:r>
                                <a:rPr lang="en-US" sz="2000" b="0" i="1" smtClean="0">
                                  <a:latin typeface="Cambria Math" panose="02040503050406030204" pitchFamily="18" charset="0"/>
                                  <a:cs typeface="Arial" pitchFamily="34" charset="0"/>
                                </a:rPr>
                                <m:t>𝐶</m:t>
                              </m:r>
                            </m:e>
                            <m:sub>
                              <m:r>
                                <a:rPr lang="en-US" sz="2000" b="0" i="1" smtClean="0">
                                  <a:latin typeface="Cambria Math" panose="02040503050406030204" pitchFamily="18" charset="0"/>
                                  <a:cs typeface="Arial" pitchFamily="34" charset="0"/>
                                </a:rPr>
                                <m:t>𝑛</m:t>
                              </m:r>
                            </m:sub>
                          </m:sSub>
                        </m:num>
                        <m:den>
                          <m:sSup>
                            <m:sSupPr>
                              <m:ctrlPr>
                                <a:rPr lang="en-US" sz="2000" i="1">
                                  <a:latin typeface="Cambria Math" panose="02040503050406030204" pitchFamily="18" charset="0"/>
                                  <a:cs typeface="Arial" pitchFamily="34" charset="0"/>
                                </a:rPr>
                              </m:ctrlPr>
                            </m:sSupPr>
                            <m:e>
                              <m:d>
                                <m:dPr>
                                  <m:ctrlPr>
                                    <a:rPr lang="en-US" sz="2000" i="1">
                                      <a:latin typeface="Cambria Math" panose="02040503050406030204" pitchFamily="18" charset="0"/>
                                      <a:cs typeface="Arial" pitchFamily="34" charset="0"/>
                                    </a:rPr>
                                  </m:ctrlPr>
                                </m:dPr>
                                <m:e>
                                  <m:r>
                                    <a:rPr lang="en-US" sz="2000" i="1">
                                      <a:latin typeface="Cambria Math" panose="02040503050406030204" pitchFamily="18" charset="0"/>
                                      <a:cs typeface="Arial" pitchFamily="34" charset="0"/>
                                    </a:rPr>
                                    <m:t>1+</m:t>
                                  </m:r>
                                  <m:sSub>
                                    <m:sSubPr>
                                      <m:ctrlPr>
                                        <a:rPr lang="en-US" sz="2000" i="1">
                                          <a:latin typeface="Cambria Math" panose="02040503050406030204" pitchFamily="18" charset="0"/>
                                          <a:cs typeface="Arial" pitchFamily="34" charset="0"/>
                                        </a:rPr>
                                      </m:ctrlPr>
                                    </m:sSubPr>
                                    <m:e>
                                      <m:r>
                                        <a:rPr lang="en-US" sz="2000" i="1">
                                          <a:latin typeface="Cambria Math" panose="02040503050406030204" pitchFamily="18" charset="0"/>
                                          <a:cs typeface="Arial" pitchFamily="34" charset="0"/>
                                        </a:rPr>
                                        <m:t>𝑟</m:t>
                                      </m:r>
                                    </m:e>
                                    <m:sub>
                                      <m:r>
                                        <a:rPr lang="en-US" sz="2000" b="0" i="1" smtClean="0">
                                          <a:latin typeface="Cambria Math" panose="02040503050406030204" pitchFamily="18" charset="0"/>
                                          <a:cs typeface="Arial" pitchFamily="34" charset="0"/>
                                        </a:rPr>
                                        <m:t>𝑛</m:t>
                                      </m:r>
                                    </m:sub>
                                  </m:sSub>
                                </m:e>
                              </m:d>
                            </m:e>
                            <m:sup>
                              <m:r>
                                <a:rPr lang="en-US" sz="2000" b="0" i="1" smtClean="0">
                                  <a:latin typeface="Cambria Math" panose="02040503050406030204" pitchFamily="18" charset="0"/>
                                  <a:cs typeface="Arial" pitchFamily="34" charset="0"/>
                                </a:rPr>
                                <m:t>𝑛</m:t>
                              </m:r>
                            </m:sup>
                          </m:sSup>
                        </m:den>
                      </m:f>
                      <m:r>
                        <a:rPr lang="en-US" sz="2000" b="0" i="1" smtClean="0">
                          <a:latin typeface="Cambria Math" panose="02040503050406030204" pitchFamily="18" charset="0"/>
                          <a:cs typeface="Arial" pitchFamily="34" charset="0"/>
                        </a:rPr>
                        <m:t>=</m:t>
                      </m:r>
                      <m:nary>
                        <m:naryPr>
                          <m:chr m:val="∑"/>
                          <m:ctrlPr>
                            <a:rPr lang="en-US" sz="2000" b="0" i="1" smtClean="0">
                              <a:latin typeface="Cambria Math" panose="02040503050406030204" pitchFamily="18" charset="0"/>
                              <a:cs typeface="Arial" pitchFamily="34" charset="0"/>
                            </a:rPr>
                          </m:ctrlPr>
                        </m:naryPr>
                        <m:sub>
                          <m:r>
                            <m:rPr>
                              <m:brk m:alnAt="23"/>
                            </m:rPr>
                            <a:rPr lang="en-US" sz="2000" b="0" i="1" smtClean="0">
                              <a:latin typeface="Cambria Math" panose="02040503050406030204" pitchFamily="18" charset="0"/>
                              <a:cs typeface="Arial" pitchFamily="34" charset="0"/>
                            </a:rPr>
                            <m:t>𝑡</m:t>
                          </m:r>
                          <m:r>
                            <a:rPr lang="en-US" sz="2000" b="0" i="1" smtClean="0">
                              <a:latin typeface="Cambria Math" panose="02040503050406030204" pitchFamily="18" charset="0"/>
                              <a:cs typeface="Arial" pitchFamily="34" charset="0"/>
                            </a:rPr>
                            <m:t>=0</m:t>
                          </m:r>
                        </m:sub>
                        <m:sup>
                          <m:r>
                            <a:rPr lang="en-US" sz="2000" b="0" i="1" smtClean="0">
                              <a:latin typeface="Cambria Math" panose="02040503050406030204" pitchFamily="18" charset="0"/>
                              <a:cs typeface="Arial" pitchFamily="34" charset="0"/>
                            </a:rPr>
                            <m:t>𝑛</m:t>
                          </m:r>
                        </m:sup>
                        <m:e>
                          <m:f>
                            <m:fPr>
                              <m:ctrlPr>
                                <a:rPr lang="en-US" sz="2000" i="1">
                                  <a:latin typeface="Cambria Math" panose="02040503050406030204" pitchFamily="18" charset="0"/>
                                  <a:cs typeface="Arial" pitchFamily="34" charset="0"/>
                                </a:rPr>
                              </m:ctrlPr>
                            </m:fPr>
                            <m:num>
                              <m:sSub>
                                <m:sSubPr>
                                  <m:ctrlPr>
                                    <a:rPr lang="en-US" sz="2000" i="1">
                                      <a:latin typeface="Cambria Math" panose="02040503050406030204" pitchFamily="18" charset="0"/>
                                      <a:cs typeface="Arial" pitchFamily="34" charset="0"/>
                                    </a:rPr>
                                  </m:ctrlPr>
                                </m:sSubPr>
                                <m:e>
                                  <m:r>
                                    <a:rPr lang="en-US" sz="2000" b="0" i="1" smtClean="0">
                                      <a:latin typeface="Cambria Math" panose="02040503050406030204" pitchFamily="18" charset="0"/>
                                      <a:cs typeface="Arial" pitchFamily="34" charset="0"/>
                                    </a:rPr>
                                    <m:t>𝐶</m:t>
                                  </m:r>
                                </m:e>
                                <m:sub>
                                  <m:r>
                                    <a:rPr lang="en-US" sz="2000" b="0" i="1" smtClean="0">
                                      <a:latin typeface="Cambria Math" panose="02040503050406030204" pitchFamily="18" charset="0"/>
                                      <a:cs typeface="Arial" pitchFamily="34" charset="0"/>
                                    </a:rPr>
                                    <m:t>𝑡</m:t>
                                  </m:r>
                                </m:sub>
                              </m:sSub>
                            </m:num>
                            <m:den>
                              <m:sSup>
                                <m:sSupPr>
                                  <m:ctrlPr>
                                    <a:rPr lang="en-US" sz="2000" i="1">
                                      <a:latin typeface="Cambria Math" panose="02040503050406030204" pitchFamily="18" charset="0"/>
                                      <a:cs typeface="Arial" pitchFamily="34" charset="0"/>
                                    </a:rPr>
                                  </m:ctrlPr>
                                </m:sSupPr>
                                <m:e>
                                  <m:d>
                                    <m:dPr>
                                      <m:ctrlPr>
                                        <a:rPr lang="en-US" sz="2000" i="1">
                                          <a:latin typeface="Cambria Math" panose="02040503050406030204" pitchFamily="18" charset="0"/>
                                          <a:cs typeface="Arial" pitchFamily="34" charset="0"/>
                                        </a:rPr>
                                      </m:ctrlPr>
                                    </m:dPr>
                                    <m:e>
                                      <m:r>
                                        <a:rPr lang="en-US" sz="2000" i="1">
                                          <a:latin typeface="Cambria Math" panose="02040503050406030204" pitchFamily="18" charset="0"/>
                                          <a:cs typeface="Arial" pitchFamily="34" charset="0"/>
                                        </a:rPr>
                                        <m:t>1+</m:t>
                                      </m:r>
                                      <m:sSub>
                                        <m:sSubPr>
                                          <m:ctrlPr>
                                            <a:rPr lang="en-US" sz="2000" i="1">
                                              <a:latin typeface="Cambria Math" panose="02040503050406030204" pitchFamily="18" charset="0"/>
                                              <a:cs typeface="Arial" pitchFamily="34" charset="0"/>
                                            </a:rPr>
                                          </m:ctrlPr>
                                        </m:sSubPr>
                                        <m:e>
                                          <m:r>
                                            <a:rPr lang="en-US" sz="2000" i="1">
                                              <a:latin typeface="Cambria Math" panose="02040503050406030204" pitchFamily="18" charset="0"/>
                                              <a:cs typeface="Arial" pitchFamily="34" charset="0"/>
                                            </a:rPr>
                                            <m:t>𝑟</m:t>
                                          </m:r>
                                        </m:e>
                                        <m:sub>
                                          <m:r>
                                            <a:rPr lang="en-US" sz="2000" b="0" i="1" smtClean="0">
                                              <a:latin typeface="Cambria Math" panose="02040503050406030204" pitchFamily="18" charset="0"/>
                                              <a:cs typeface="Arial" pitchFamily="34" charset="0"/>
                                            </a:rPr>
                                            <m:t>𝑡</m:t>
                                          </m:r>
                                        </m:sub>
                                      </m:sSub>
                                    </m:e>
                                  </m:d>
                                </m:e>
                                <m:sup>
                                  <m:r>
                                    <a:rPr lang="en-US" sz="2000" b="0" i="1" smtClean="0">
                                      <a:latin typeface="Cambria Math" panose="02040503050406030204" pitchFamily="18" charset="0"/>
                                      <a:cs typeface="Arial" pitchFamily="34" charset="0"/>
                                    </a:rPr>
                                    <m:t>𝑡</m:t>
                                  </m:r>
                                </m:sup>
                              </m:sSup>
                            </m:den>
                          </m:f>
                        </m:e>
                      </m:nary>
                    </m:oMath>
                  </m:oMathPara>
                </a14:m>
                <a:endParaRPr lang="en-US" sz="2000" dirty="0">
                  <a:latin typeface="Arial" pitchFamily="34" charset="0"/>
                  <a:cs typeface="Arial" pitchFamily="34" charset="0"/>
                </a:endParaRPr>
              </a:p>
              <a:p>
                <a:pPr marL="342900" indent="-342900">
                  <a:buClr>
                    <a:schemeClr val="tx2">
                      <a:lumMod val="75000"/>
                    </a:schemeClr>
                  </a:buClr>
                  <a:buFont typeface="Arial" panose="020B0604020202020204" pitchFamily="34" charset="0"/>
                  <a:buChar char="•"/>
                </a:pPr>
                <a:endParaRPr lang="en-US" sz="2000" dirty="0">
                  <a:latin typeface="Arial" pitchFamily="34" charset="0"/>
                  <a:cs typeface="Arial" pitchFamily="34" charset="0"/>
                </a:endParaRPr>
              </a:p>
              <a:p>
                <a:pPr marL="342900" indent="-342900">
                  <a:buClr>
                    <a:schemeClr val="tx2">
                      <a:lumMod val="75000"/>
                    </a:schemeClr>
                  </a:buClr>
                  <a:buFont typeface="Arial" panose="020B0604020202020204" pitchFamily="34" charset="0"/>
                  <a:buChar char="•"/>
                </a:pPr>
                <a:endParaRPr lang="en-US" sz="2000" dirty="0">
                  <a:latin typeface="Arial" pitchFamily="34" charset="0"/>
                  <a:cs typeface="Arial" pitchFamily="34" charset="0"/>
                </a:endParaRPr>
              </a:p>
              <a:p>
                <a:pPr marL="342900" indent="-342900">
                  <a:buClr>
                    <a:schemeClr val="tx2">
                      <a:lumMod val="75000"/>
                    </a:schemeClr>
                  </a:buClr>
                  <a:buFont typeface="Arial" panose="020B0604020202020204" pitchFamily="34" charset="0"/>
                  <a:buChar char="•"/>
                </a:pPr>
                <a:r>
                  <a:rPr lang="en-US" sz="2000" dirty="0">
                    <a:latin typeface="Arial" pitchFamily="34" charset="0"/>
                    <a:cs typeface="Arial" pitchFamily="34" charset="0"/>
                  </a:rPr>
                  <a:t>The present value tells you how much you would be willing to pay for the stream {</a:t>
                </a:r>
                <a:r>
                  <a:rPr lang="en-US" sz="2000" i="1" dirty="0">
                    <a:latin typeface="Arial" pitchFamily="34" charset="0"/>
                    <a:cs typeface="Arial" pitchFamily="34" charset="0"/>
                  </a:rPr>
                  <a:t>C</a:t>
                </a:r>
                <a:r>
                  <a:rPr lang="en-US" sz="2000" dirty="0">
                    <a:latin typeface="Arial" pitchFamily="34" charset="0"/>
                    <a:cs typeface="Arial" pitchFamily="34" charset="0"/>
                  </a:rPr>
                  <a:t>}, in current euros or dollars</a:t>
                </a:r>
              </a:p>
              <a:p>
                <a:pPr marL="342900" indent="-342900">
                  <a:buClr>
                    <a:schemeClr val="tx2">
                      <a:lumMod val="75000"/>
                    </a:schemeClr>
                  </a:buClr>
                  <a:buFont typeface="Arial" panose="020B0604020202020204" pitchFamily="34" charset="0"/>
                  <a:buChar char="•"/>
                </a:pPr>
                <a:endParaRPr lang="en-US" sz="2000" dirty="0">
                  <a:latin typeface="Arial" pitchFamily="34" charset="0"/>
                  <a:cs typeface="Arial"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61016" y="1219200"/>
                <a:ext cx="8630584" cy="4495800"/>
              </a:xfrm>
              <a:prstGeom prst="rect">
                <a:avLst/>
              </a:prstGeom>
              <a:blipFill>
                <a:blip r:embed="rId2"/>
                <a:stretch>
                  <a:fillRect l="-636" t="-542"/>
                </a:stretch>
              </a:blipFill>
            </p:spPr>
            <p:txBody>
              <a:bodyPr/>
              <a:lstStyle/>
              <a:p>
                <a:r>
                  <a:rPr lang="en-NL">
                    <a:noFill/>
                  </a:rPr>
                  <a:t> </a:t>
                </a:r>
              </a:p>
            </p:txBody>
          </p:sp>
        </mc:Fallback>
      </mc:AlternateContent>
      <p:graphicFrame>
        <p:nvGraphicFramePr>
          <p:cNvPr id="5"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3" imgW="114120" imgH="215640" progId="Equation.3">
                  <p:embed/>
                </p:oleObj>
              </mc:Choice>
              <mc:Fallback>
                <p:oleObj name="Equation" r:id="rId3" imgW="114120" imgH="215640" progId="Equation.3">
                  <p:embed/>
                  <p:pic>
                    <p:nvPicPr>
                      <p:cNvPr id="5" name="Object 4"/>
                      <p:cNvPicPr/>
                      <p:nvPr/>
                    </p:nvPicPr>
                    <p:blipFill>
                      <a:blip r:embed="rId4"/>
                      <a:stretch>
                        <a:fillRect/>
                      </a:stretch>
                    </p:blipFill>
                    <p:spPr>
                      <a:xfrm>
                        <a:off x="4514850" y="3321050"/>
                        <a:ext cx="114300" cy="215900"/>
                      </a:xfrm>
                      <a:prstGeom prst="rect">
                        <a:avLst/>
                      </a:prstGeom>
                    </p:spPr>
                  </p:pic>
                </p:oleObj>
              </mc:Fallback>
            </mc:AlternateContent>
          </a:graphicData>
        </a:graphic>
      </p:graphicFrame>
    </p:spTree>
    <p:extLst>
      <p:ext uri="{BB962C8B-B14F-4D97-AF65-F5344CB8AC3E}">
        <p14:creationId xmlns:p14="http://schemas.microsoft.com/office/powerpoint/2010/main" val="2309238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mtClean="0"/>
              <a:pPr/>
              <a:t>2</a:t>
            </a:fld>
            <a:endParaRPr lang="en-US" dirty="0"/>
          </a:p>
        </p:txBody>
      </p:sp>
      <p:sp>
        <p:nvSpPr>
          <p:cNvPr id="3" name="TextBox 2"/>
          <p:cNvSpPr txBox="1"/>
          <p:nvPr/>
        </p:nvSpPr>
        <p:spPr>
          <a:xfrm>
            <a:off x="303726" y="191037"/>
            <a:ext cx="7427612"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Learning goals</a:t>
            </a:r>
          </a:p>
        </p:txBody>
      </p:sp>
      <p:sp>
        <p:nvSpPr>
          <p:cNvPr id="5" name="TextBox 4"/>
          <p:cNvSpPr txBox="1"/>
          <p:nvPr/>
        </p:nvSpPr>
        <p:spPr>
          <a:xfrm>
            <a:off x="649588" y="762000"/>
            <a:ext cx="7961012" cy="4495800"/>
          </a:xfrm>
          <a:prstGeom prst="rect">
            <a:avLst/>
          </a:prstGeom>
          <a:noFill/>
        </p:spPr>
        <p:txBody>
          <a:bodyPr wrap="square" rtlCol="0">
            <a:noAutofit/>
          </a:bodyPr>
          <a:lstStyle/>
          <a:p>
            <a:pPr marL="457200" indent="-457200">
              <a:buClr>
                <a:schemeClr val="tx2">
                  <a:lumMod val="75000"/>
                </a:schemeClr>
              </a:buClr>
            </a:pPr>
            <a:endParaRPr lang="en-US" sz="2000" dirty="0">
              <a:latin typeface="Arial" pitchFamily="34" charset="0"/>
              <a:cs typeface="Arial" pitchFamily="34" charset="0"/>
            </a:endParaRPr>
          </a:p>
          <a:p>
            <a:pPr marL="457200" indent="-457200">
              <a:buFont typeface="+mj-lt"/>
              <a:buAutoNum type="arabicPeriod"/>
            </a:pPr>
            <a:r>
              <a:rPr lang="en-US" sz="2000" u="sng" dirty="0">
                <a:latin typeface="Arial" pitchFamily="34" charset="0"/>
                <a:cs typeface="Arial" pitchFamily="34" charset="0"/>
              </a:rPr>
              <a:t>Economics</a:t>
            </a:r>
            <a:r>
              <a:rPr lang="en-US" sz="2000" dirty="0">
                <a:latin typeface="Arial" pitchFamily="34" charset="0"/>
                <a:cs typeface="Arial" pitchFamily="34" charset="0"/>
              </a:rPr>
              <a:t>: to understand the economic role of financial assets and markets, and the key trade-offs faced by investors</a:t>
            </a:r>
          </a:p>
          <a:p>
            <a:pPr marL="457200" indent="-457200">
              <a:buFont typeface="+mj-lt"/>
              <a:buAutoNum type="arabicPeriod"/>
            </a:pPr>
            <a:endParaRPr lang="en-US" sz="2000" dirty="0">
              <a:latin typeface="Arial" pitchFamily="34" charset="0"/>
              <a:cs typeface="Arial" pitchFamily="34" charset="0"/>
            </a:endParaRPr>
          </a:p>
          <a:p>
            <a:pPr marL="457200" indent="-457200">
              <a:buFont typeface="+mj-lt"/>
              <a:buAutoNum type="arabicPeriod"/>
            </a:pPr>
            <a:endParaRPr lang="en-US" sz="2000" dirty="0">
              <a:latin typeface="Arial" pitchFamily="34" charset="0"/>
              <a:cs typeface="Arial" pitchFamily="34" charset="0"/>
            </a:endParaRPr>
          </a:p>
          <a:p>
            <a:pPr marL="457200" indent="-457200">
              <a:buFont typeface="+mj-lt"/>
              <a:buAutoNum type="arabicPeriod"/>
            </a:pPr>
            <a:endParaRPr lang="en-US" sz="2000" dirty="0">
              <a:latin typeface="Arial" pitchFamily="34" charset="0"/>
              <a:cs typeface="Arial" pitchFamily="34" charset="0"/>
            </a:endParaRPr>
          </a:p>
          <a:p>
            <a:pPr marL="457200" indent="-457200">
              <a:buFont typeface="+mj-lt"/>
              <a:buAutoNum type="arabicPeriod"/>
            </a:pPr>
            <a:r>
              <a:rPr lang="en-US" sz="2000" u="sng" dirty="0">
                <a:latin typeface="Arial" pitchFamily="34" charset="0"/>
                <a:cs typeface="Arial" pitchFamily="34" charset="0"/>
              </a:rPr>
              <a:t>Institutions</a:t>
            </a:r>
            <a:r>
              <a:rPr lang="en-US" sz="2000" dirty="0">
                <a:latin typeface="Arial" pitchFamily="34" charset="0"/>
                <a:cs typeface="Arial" pitchFamily="34" charset="0"/>
              </a:rPr>
              <a:t>: to learn about the mechanics of real-world financial markets and contracts</a:t>
            </a:r>
          </a:p>
          <a:p>
            <a:pPr marL="457200" indent="-457200">
              <a:buFont typeface="+mj-lt"/>
              <a:buAutoNum type="arabicPeriod"/>
            </a:pPr>
            <a:endParaRPr lang="en-US" sz="2000" dirty="0">
              <a:latin typeface="Arial" pitchFamily="34" charset="0"/>
              <a:cs typeface="Arial" pitchFamily="34" charset="0"/>
            </a:endParaRPr>
          </a:p>
          <a:p>
            <a:pPr marL="457200" indent="-457200">
              <a:buFont typeface="+mj-lt"/>
              <a:buAutoNum type="arabicPeriod"/>
            </a:pPr>
            <a:endParaRPr lang="en-US" sz="2000" dirty="0">
              <a:latin typeface="Arial" pitchFamily="34" charset="0"/>
              <a:cs typeface="Arial" pitchFamily="34" charset="0"/>
            </a:endParaRPr>
          </a:p>
          <a:p>
            <a:pPr marL="457200" indent="-457200">
              <a:buFont typeface="+mj-lt"/>
              <a:buAutoNum type="arabicPeriod"/>
            </a:pPr>
            <a:endParaRPr lang="en-US" sz="2000" dirty="0">
              <a:latin typeface="Arial" pitchFamily="34" charset="0"/>
              <a:cs typeface="Arial" pitchFamily="34" charset="0"/>
            </a:endParaRPr>
          </a:p>
          <a:p>
            <a:pPr marL="457200" indent="-457200">
              <a:buFont typeface="+mj-lt"/>
              <a:buAutoNum type="arabicPeriod"/>
            </a:pPr>
            <a:r>
              <a:rPr lang="en-US" sz="2000" u="sng" dirty="0">
                <a:latin typeface="Arial" pitchFamily="34" charset="0"/>
                <a:cs typeface="Arial" pitchFamily="34" charset="0"/>
              </a:rPr>
              <a:t>Application</a:t>
            </a:r>
            <a:r>
              <a:rPr lang="en-US" sz="2000" dirty="0">
                <a:latin typeface="Arial" pitchFamily="34" charset="0"/>
                <a:cs typeface="Arial" pitchFamily="34" charset="0"/>
              </a:rPr>
              <a:t>: being able to value assets and construct “optimal” portfolios</a:t>
            </a:r>
          </a:p>
          <a:p>
            <a:pPr>
              <a:buClr>
                <a:schemeClr val="tx2">
                  <a:lumMod val="75000"/>
                </a:schemeClr>
              </a:buClr>
            </a:pPr>
            <a:endParaRPr lang="en-US" sz="2000" dirty="0">
              <a:latin typeface="Arial" pitchFamily="34" charset="0"/>
              <a:cs typeface="Arial" pitchFamily="34" charset="0"/>
            </a:endParaRPr>
          </a:p>
          <a:p>
            <a:pPr marL="344488" indent="-344488">
              <a:buClr>
                <a:schemeClr val="tx2">
                  <a:lumMod val="75000"/>
                </a:schemeClr>
              </a:buClr>
              <a:buFont typeface="Arial" pitchFamily="34" charset="0"/>
              <a:buChar char="•"/>
            </a:pPr>
            <a:endParaRPr lang="en-US" sz="2000" dirty="0">
              <a:latin typeface="Arial" pitchFamily="34" charset="0"/>
              <a:cs typeface="Arial" pitchFamily="34" charset="0"/>
            </a:endParaRPr>
          </a:p>
          <a:p>
            <a:pPr marL="344488" indent="-344488">
              <a:buClr>
                <a:schemeClr val="tx2">
                  <a:lumMod val="75000"/>
                </a:schemeClr>
              </a:buClr>
              <a:buFont typeface="Arial" pitchFamily="34" charset="0"/>
              <a:buChar char="•"/>
            </a:pPr>
            <a:endParaRPr lang="en-US" sz="2000" dirty="0">
              <a:latin typeface="Arial" pitchFamily="34" charset="0"/>
              <a:cs typeface="Arial" pitchFamily="34" charset="0"/>
            </a:endParaRPr>
          </a:p>
          <a:p>
            <a:pPr marL="344488" indent="-344488">
              <a:buClr>
                <a:schemeClr val="tx2">
                  <a:lumMod val="75000"/>
                </a:schemeClr>
              </a:buClr>
              <a:buFont typeface="Arial" pitchFamily="34" charset="0"/>
              <a:buChar char="•"/>
            </a:pPr>
            <a:endParaRPr lang="en-US" sz="2000" dirty="0">
              <a:latin typeface="Arial" pitchFamily="34" charset="0"/>
              <a:cs typeface="Arial" pitchFamily="34" charset="0"/>
            </a:endParaRPr>
          </a:p>
          <a:p>
            <a:pPr marL="344488" indent="-344488">
              <a:buClr>
                <a:schemeClr val="tx2">
                  <a:lumMod val="75000"/>
                </a:schemeClr>
              </a:buClr>
              <a:buFont typeface="Arial" pitchFamily="34" charset="0"/>
              <a:buChar char="•"/>
            </a:pPr>
            <a:endParaRPr lang="en-US" sz="2000" dirty="0">
              <a:latin typeface="Arial" pitchFamily="34" charset="0"/>
              <a:cs typeface="Arial" pitchFamily="34" charset="0"/>
            </a:endParaRPr>
          </a:p>
          <a:p>
            <a:pPr marL="344488" indent="-344488">
              <a:buClr>
                <a:schemeClr val="tx2">
                  <a:lumMod val="75000"/>
                </a:schemeClr>
              </a:buClr>
              <a:buFont typeface="Arial" pitchFamily="34" charset="0"/>
              <a:buChar char="•"/>
            </a:pPr>
            <a:endParaRPr lang="en-US" sz="2000" dirty="0">
              <a:latin typeface="Arial" pitchFamily="34" charset="0"/>
              <a:cs typeface="Arial" pitchFamily="34" charset="0"/>
            </a:endParaRPr>
          </a:p>
          <a:p>
            <a:pPr marL="344488" indent="-344488">
              <a:buClr>
                <a:schemeClr val="tx2">
                  <a:lumMod val="75000"/>
                </a:schemeClr>
              </a:buClr>
              <a:buFont typeface="Arial" pitchFamily="34" charset="0"/>
              <a:buChar char="•"/>
            </a:pPr>
            <a:endParaRPr lang="en-US" sz="2000" dirty="0">
              <a:latin typeface="Arial" pitchFamily="34" charset="0"/>
              <a:cs typeface="Arial" pitchFamily="34" charset="0"/>
            </a:endParaRPr>
          </a:p>
        </p:txBody>
      </p:sp>
      <p:sp>
        <p:nvSpPr>
          <p:cNvPr id="4" name="TextBox 3"/>
          <p:cNvSpPr txBox="1"/>
          <p:nvPr/>
        </p:nvSpPr>
        <p:spPr>
          <a:xfrm>
            <a:off x="1371600" y="5431520"/>
            <a:ext cx="6816938" cy="1015663"/>
          </a:xfrm>
          <a:prstGeom prst="rect">
            <a:avLst/>
          </a:prstGeom>
          <a:noFill/>
          <a:ln>
            <a:solidFill>
              <a:schemeClr val="tx1"/>
            </a:solidFill>
          </a:ln>
        </p:spPr>
        <p:txBody>
          <a:bodyPr wrap="square" rtlCol="0">
            <a:spAutoFit/>
          </a:bodyPr>
          <a:lstStyle/>
          <a:p>
            <a:pPr algn="ctr">
              <a:buClr>
                <a:schemeClr val="tx2">
                  <a:lumMod val="75000"/>
                </a:schemeClr>
              </a:buClr>
            </a:pPr>
            <a:r>
              <a:rPr lang="en-US" sz="2000" dirty="0">
                <a:latin typeface="Arial" pitchFamily="34" charset="0"/>
                <a:cs typeface="Arial" pitchFamily="34" charset="0"/>
              </a:rPr>
              <a:t>Some knowledge of calculus, probability &amp; statistics, and economics is expected! Excel is required, other programming languages may come in handy.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mtClean="0"/>
              <a:pPr/>
              <a:t>20</a:t>
            </a:fld>
            <a:endParaRPr lang="en-US" dirty="0"/>
          </a:p>
        </p:txBody>
      </p:sp>
      <p:sp>
        <p:nvSpPr>
          <p:cNvPr id="3" name="TextBox 2"/>
          <p:cNvSpPr txBox="1"/>
          <p:nvPr/>
        </p:nvSpPr>
        <p:spPr>
          <a:xfrm>
            <a:off x="291921" y="197241"/>
            <a:ext cx="6996545"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Example</a:t>
            </a:r>
          </a:p>
        </p:txBody>
      </p:sp>
      <mc:AlternateContent xmlns:mc="http://schemas.openxmlformats.org/markup-compatibility/2006" xmlns:a14="http://schemas.microsoft.com/office/drawing/2010/main">
        <mc:Choice Requires="a14">
          <p:sp>
            <p:nvSpPr>
              <p:cNvPr id="4" name="TextBox 3"/>
              <p:cNvSpPr txBox="1"/>
              <p:nvPr/>
            </p:nvSpPr>
            <p:spPr>
              <a:xfrm>
                <a:off x="361016" y="1219200"/>
                <a:ext cx="8630584" cy="4495800"/>
              </a:xfrm>
              <a:prstGeom prst="rect">
                <a:avLst/>
              </a:prstGeom>
              <a:noFill/>
            </p:spPr>
            <p:txBody>
              <a:bodyPr wrap="square" rtlCol="0">
                <a:noAutofit/>
              </a:bodyPr>
              <a:lstStyle/>
              <a:p>
                <a:pPr marL="342900" indent="-342900">
                  <a:buClr>
                    <a:schemeClr val="tx2">
                      <a:lumMod val="75000"/>
                    </a:schemeClr>
                  </a:buClr>
                  <a:buFont typeface="Arial" panose="020B0604020202020204" pitchFamily="34" charset="0"/>
                  <a:buChar char="•"/>
                </a:pPr>
                <a:r>
                  <a:rPr lang="en-US" sz="2000" dirty="0">
                    <a:latin typeface="Arial" pitchFamily="34" charset="0"/>
                    <a:cs typeface="Arial" pitchFamily="34" charset="0"/>
                  </a:rPr>
                  <a:t>Your company possesses logging rights for a forest</a:t>
                </a:r>
              </a:p>
              <a:p>
                <a:pPr marL="800100" lvl="1" indent="-342900">
                  <a:buClr>
                    <a:schemeClr val="tx2">
                      <a:lumMod val="75000"/>
                    </a:schemeClr>
                  </a:buClr>
                  <a:buFont typeface="Wingdings" panose="05000000000000000000" pitchFamily="2" charset="2"/>
                  <a:buChar char="Ø"/>
                </a:pPr>
                <a:r>
                  <a:rPr lang="en-US" sz="2000" dirty="0">
                    <a:latin typeface="Arial" pitchFamily="34" charset="0"/>
                    <a:cs typeface="Arial" pitchFamily="34" charset="0"/>
                  </a:rPr>
                  <a:t>If you log the area, you will receive $2M in 1 year and $2.5M in 2 years</a:t>
                </a:r>
              </a:p>
              <a:p>
                <a:pPr marL="800100" lvl="1" indent="-342900">
                  <a:buClr>
                    <a:schemeClr val="tx2">
                      <a:lumMod val="75000"/>
                    </a:schemeClr>
                  </a:buClr>
                  <a:buFont typeface="Wingdings" panose="05000000000000000000" pitchFamily="2" charset="2"/>
                  <a:buChar char="Ø"/>
                </a:pPr>
                <a:r>
                  <a:rPr lang="en-US" sz="2000" dirty="0">
                    <a:latin typeface="Arial" pitchFamily="34" charset="0"/>
                    <a:cs typeface="Arial" pitchFamily="34" charset="0"/>
                  </a:rPr>
                  <a:t>Risk-free rate (discount rate) is 6% (=</a:t>
                </a:r>
                <a:r>
                  <a:rPr lang="en-US" sz="2000" dirty="0">
                    <a:cs typeface="Arial" pitchFamily="34" charset="0"/>
                  </a:rPr>
                  <a:t> </a:t>
                </a:r>
                <a14:m>
                  <m:oMath xmlns:m="http://schemas.openxmlformats.org/officeDocument/2006/math">
                    <m:sSub>
                      <m:sSubPr>
                        <m:ctrlPr>
                          <a:rPr lang="en-US" sz="2000" i="1">
                            <a:latin typeface="Cambria Math" panose="02040503050406030204" pitchFamily="18" charset="0"/>
                            <a:cs typeface="Arial" pitchFamily="34" charset="0"/>
                          </a:rPr>
                        </m:ctrlPr>
                      </m:sSubPr>
                      <m:e>
                        <m:r>
                          <a:rPr lang="en-US" sz="2000" i="1">
                            <a:latin typeface="Cambria Math" panose="02040503050406030204" pitchFamily="18" charset="0"/>
                            <a:cs typeface="Arial" pitchFamily="34" charset="0"/>
                          </a:rPr>
                          <m:t>𝑟</m:t>
                        </m:r>
                      </m:e>
                      <m:sub>
                        <m:r>
                          <a:rPr lang="en-US" sz="2000" i="1">
                            <a:latin typeface="Cambria Math" panose="02040503050406030204" pitchFamily="18" charset="0"/>
                            <a:cs typeface="Arial" pitchFamily="34" charset="0"/>
                          </a:rPr>
                          <m:t>1</m:t>
                        </m:r>
                      </m:sub>
                    </m:sSub>
                  </m:oMath>
                </a14:m>
                <a:r>
                  <a:rPr lang="en-US" sz="2000" dirty="0">
                    <a:latin typeface="Arial" pitchFamily="34" charset="0"/>
                    <a:cs typeface="Arial" pitchFamily="34" charset="0"/>
                  </a:rPr>
                  <a:t>=</a:t>
                </a:r>
                <a:r>
                  <a:rPr lang="en-US" sz="2000" dirty="0">
                    <a:cs typeface="Arial" pitchFamily="34" charset="0"/>
                  </a:rPr>
                  <a:t> </a:t>
                </a:r>
                <a14:m>
                  <m:oMath xmlns:m="http://schemas.openxmlformats.org/officeDocument/2006/math">
                    <m:sSub>
                      <m:sSubPr>
                        <m:ctrlPr>
                          <a:rPr lang="en-US" sz="2000" i="1">
                            <a:latin typeface="Cambria Math" panose="02040503050406030204" pitchFamily="18" charset="0"/>
                            <a:cs typeface="Arial" pitchFamily="34" charset="0"/>
                          </a:rPr>
                        </m:ctrlPr>
                      </m:sSubPr>
                      <m:e>
                        <m:r>
                          <a:rPr lang="en-US" sz="2000" i="1">
                            <a:latin typeface="Cambria Math" panose="02040503050406030204" pitchFamily="18" charset="0"/>
                            <a:cs typeface="Arial" pitchFamily="34" charset="0"/>
                          </a:rPr>
                          <m:t>𝑟</m:t>
                        </m:r>
                      </m:e>
                      <m:sub>
                        <m:r>
                          <a:rPr lang="en-US" sz="2000" b="0" i="1" smtClean="0">
                            <a:latin typeface="Cambria Math" panose="02040503050406030204" pitchFamily="18" charset="0"/>
                            <a:cs typeface="Arial" pitchFamily="34" charset="0"/>
                          </a:rPr>
                          <m:t>2</m:t>
                        </m:r>
                      </m:sub>
                    </m:sSub>
                  </m:oMath>
                </a14:m>
                <a:r>
                  <a:rPr lang="en-US" sz="2000" dirty="0">
                    <a:latin typeface="Arial" pitchFamily="34" charset="0"/>
                    <a:cs typeface="Arial" pitchFamily="34" charset="0"/>
                  </a:rPr>
                  <a:t>)</a:t>
                </a:r>
              </a:p>
              <a:p>
                <a:pPr marL="800100" lvl="1" indent="-342900">
                  <a:buClr>
                    <a:schemeClr val="tx2">
                      <a:lumMod val="75000"/>
                    </a:schemeClr>
                  </a:buClr>
                  <a:buFont typeface="Wingdings" panose="05000000000000000000" pitchFamily="2" charset="2"/>
                  <a:buChar char="Ø"/>
                </a:pPr>
                <a:endParaRPr lang="en-US" sz="2000" dirty="0">
                  <a:latin typeface="Arial" pitchFamily="34" charset="0"/>
                  <a:cs typeface="Arial" pitchFamily="34" charset="0"/>
                </a:endParaRPr>
              </a:p>
              <a:p>
                <a:pPr marL="800100" lvl="1" indent="-342900">
                  <a:buClr>
                    <a:schemeClr val="tx2">
                      <a:lumMod val="75000"/>
                    </a:schemeClr>
                  </a:buClr>
                  <a:buFont typeface="Wingdings" panose="05000000000000000000" pitchFamily="2" charset="2"/>
                  <a:buChar char="Ø"/>
                </a:pPr>
                <a:endParaRPr lang="en-US" sz="2000" dirty="0">
                  <a:latin typeface="Arial" pitchFamily="34" charset="0"/>
                  <a:cs typeface="Arial" pitchFamily="34" charset="0"/>
                </a:endParaRPr>
              </a:p>
              <a:p>
                <a:pPr marL="342900" indent="-342900">
                  <a:buClr>
                    <a:schemeClr val="tx2">
                      <a:lumMod val="75000"/>
                    </a:schemeClr>
                  </a:buClr>
                  <a:buFont typeface="Arial" panose="020B0604020202020204" pitchFamily="34" charset="0"/>
                  <a:buChar char="•"/>
                </a:pPr>
                <a:r>
                  <a:rPr lang="en-US" sz="2000" dirty="0">
                    <a:latin typeface="Arial" pitchFamily="34" charset="0"/>
                    <a:cs typeface="Arial" pitchFamily="34" charset="0"/>
                  </a:rPr>
                  <a:t>What is the present value of the logging rights?</a:t>
                </a:r>
              </a:p>
              <a:p>
                <a:pPr marL="342900" indent="-342900">
                  <a:buClr>
                    <a:schemeClr val="tx2">
                      <a:lumMod val="75000"/>
                    </a:schemeClr>
                  </a:buClr>
                  <a:buFont typeface="Arial" panose="020B0604020202020204" pitchFamily="34" charset="0"/>
                  <a:buChar char="•"/>
                </a:pPr>
                <a:endParaRPr lang="en-US" sz="2000" dirty="0">
                  <a:latin typeface="Arial" pitchFamily="34" charset="0"/>
                  <a:cs typeface="Arial" pitchFamily="34" charset="0"/>
                </a:endParaRPr>
              </a:p>
              <a:p>
                <a:pPr>
                  <a:buClr>
                    <a:schemeClr val="tx2">
                      <a:lumMod val="75000"/>
                    </a:schemeClr>
                  </a:buClr>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cs typeface="Arial" pitchFamily="34" charset="0"/>
                        </a:rPr>
                        <m:t>𝑃𝑉</m:t>
                      </m:r>
                      <m:r>
                        <a:rPr lang="en-US" sz="2000" i="1">
                          <a:latin typeface="Cambria Math" panose="02040503050406030204" pitchFamily="18" charset="0"/>
                          <a:cs typeface="Arial" pitchFamily="34" charset="0"/>
                        </a:rPr>
                        <m:t>=</m:t>
                      </m:r>
                      <m:f>
                        <m:fPr>
                          <m:ctrlPr>
                            <a:rPr lang="en-US" sz="2000" i="1">
                              <a:latin typeface="Cambria Math" panose="02040503050406030204" pitchFamily="18" charset="0"/>
                              <a:cs typeface="Arial" pitchFamily="34" charset="0"/>
                            </a:rPr>
                          </m:ctrlPr>
                        </m:fPr>
                        <m:num>
                          <m:r>
                            <a:rPr lang="en-US" sz="2000" b="0" i="1" smtClean="0">
                              <a:latin typeface="Cambria Math" panose="02040503050406030204" pitchFamily="18" charset="0"/>
                              <a:cs typeface="Arial" pitchFamily="34" charset="0"/>
                            </a:rPr>
                            <m:t>$2</m:t>
                          </m:r>
                          <m:r>
                            <a:rPr lang="en-US" sz="2000" b="0" i="1" smtClean="0">
                              <a:latin typeface="Cambria Math" panose="02040503050406030204" pitchFamily="18" charset="0"/>
                              <a:cs typeface="Arial" pitchFamily="34" charset="0"/>
                            </a:rPr>
                            <m:t>𝑀</m:t>
                          </m:r>
                        </m:num>
                        <m:den>
                          <m:d>
                            <m:dPr>
                              <m:ctrlPr>
                                <a:rPr lang="en-US" sz="2000" i="1">
                                  <a:latin typeface="Cambria Math" panose="02040503050406030204" pitchFamily="18" charset="0"/>
                                  <a:cs typeface="Arial" pitchFamily="34" charset="0"/>
                                </a:rPr>
                              </m:ctrlPr>
                            </m:dPr>
                            <m:e>
                              <m:r>
                                <a:rPr lang="en-US" sz="2000" i="1">
                                  <a:latin typeface="Cambria Math" panose="02040503050406030204" pitchFamily="18" charset="0"/>
                                  <a:cs typeface="Arial" pitchFamily="34" charset="0"/>
                                </a:rPr>
                                <m:t>1+</m:t>
                              </m:r>
                              <m:r>
                                <a:rPr lang="en-US" sz="2000" b="0" i="1" smtClean="0">
                                  <a:latin typeface="Cambria Math" panose="02040503050406030204" pitchFamily="18" charset="0"/>
                                  <a:cs typeface="Arial" pitchFamily="34" charset="0"/>
                                </a:rPr>
                                <m:t>0.06</m:t>
                              </m:r>
                            </m:e>
                          </m:d>
                        </m:den>
                      </m:f>
                      <m:r>
                        <a:rPr lang="en-US" sz="2000" b="0" i="1" smtClean="0">
                          <a:latin typeface="Cambria Math" panose="02040503050406030204" pitchFamily="18" charset="0"/>
                          <a:cs typeface="Arial" pitchFamily="34" charset="0"/>
                        </a:rPr>
                        <m:t>+</m:t>
                      </m:r>
                      <m:f>
                        <m:fPr>
                          <m:ctrlPr>
                            <a:rPr lang="en-US" sz="2000" i="1">
                              <a:latin typeface="Cambria Math" panose="02040503050406030204" pitchFamily="18" charset="0"/>
                              <a:cs typeface="Arial" pitchFamily="34" charset="0"/>
                            </a:rPr>
                          </m:ctrlPr>
                        </m:fPr>
                        <m:num>
                          <m:r>
                            <a:rPr lang="en-US" sz="2000" i="1">
                              <a:latin typeface="Cambria Math" panose="02040503050406030204" pitchFamily="18" charset="0"/>
                              <a:cs typeface="Arial" pitchFamily="34" charset="0"/>
                            </a:rPr>
                            <m:t>$2</m:t>
                          </m:r>
                          <m:r>
                            <a:rPr lang="en-US" sz="2000" b="0" i="1" smtClean="0">
                              <a:latin typeface="Cambria Math" panose="02040503050406030204" pitchFamily="18" charset="0"/>
                              <a:cs typeface="Arial" pitchFamily="34" charset="0"/>
                            </a:rPr>
                            <m:t>.5</m:t>
                          </m:r>
                          <m:r>
                            <a:rPr lang="en-US" sz="2000" i="1">
                              <a:latin typeface="Cambria Math" panose="02040503050406030204" pitchFamily="18" charset="0"/>
                              <a:cs typeface="Arial" pitchFamily="34" charset="0"/>
                            </a:rPr>
                            <m:t>𝑀</m:t>
                          </m:r>
                        </m:num>
                        <m:den>
                          <m:sSup>
                            <m:sSupPr>
                              <m:ctrlPr>
                                <a:rPr lang="en-US" sz="2000" i="1" smtClean="0">
                                  <a:latin typeface="Cambria Math" panose="02040503050406030204" pitchFamily="18" charset="0"/>
                                  <a:cs typeface="Arial" pitchFamily="34" charset="0"/>
                                </a:rPr>
                              </m:ctrlPr>
                            </m:sSupPr>
                            <m:e>
                              <m:d>
                                <m:dPr>
                                  <m:ctrlPr>
                                    <a:rPr lang="en-US" sz="2000" i="1">
                                      <a:latin typeface="Cambria Math" panose="02040503050406030204" pitchFamily="18" charset="0"/>
                                      <a:cs typeface="Arial" pitchFamily="34" charset="0"/>
                                    </a:rPr>
                                  </m:ctrlPr>
                                </m:dPr>
                                <m:e>
                                  <m:r>
                                    <a:rPr lang="en-US" sz="2000" i="1">
                                      <a:latin typeface="Cambria Math" panose="02040503050406030204" pitchFamily="18" charset="0"/>
                                      <a:cs typeface="Arial" pitchFamily="34" charset="0"/>
                                    </a:rPr>
                                    <m:t>1+0.06</m:t>
                                  </m:r>
                                </m:e>
                              </m:d>
                            </m:e>
                            <m:sup>
                              <m:r>
                                <a:rPr lang="en-US" sz="2000" b="0" i="1" smtClean="0">
                                  <a:latin typeface="Cambria Math" panose="02040503050406030204" pitchFamily="18" charset="0"/>
                                  <a:cs typeface="Arial" pitchFamily="34" charset="0"/>
                                </a:rPr>
                                <m:t>2</m:t>
                              </m:r>
                            </m:sup>
                          </m:sSup>
                        </m:den>
                      </m:f>
                      <m:r>
                        <a:rPr lang="en-US" sz="2000" b="0" i="1" smtClean="0">
                          <a:latin typeface="Cambria Math" panose="02040503050406030204" pitchFamily="18" charset="0"/>
                          <a:cs typeface="Arial" pitchFamily="34" charset="0"/>
                        </a:rPr>
                        <m:t>=$4.1</m:t>
                      </m:r>
                      <m:r>
                        <a:rPr lang="en-US" sz="2000" b="0" i="1" smtClean="0">
                          <a:latin typeface="Cambria Math" panose="02040503050406030204" pitchFamily="18" charset="0"/>
                          <a:cs typeface="Arial" pitchFamily="34" charset="0"/>
                        </a:rPr>
                        <m:t>𝑀</m:t>
                      </m:r>
                    </m:oMath>
                  </m:oMathPara>
                </a14:m>
                <a:endParaRPr lang="en-US" sz="2000" dirty="0">
                  <a:latin typeface="Arial" pitchFamily="34" charset="0"/>
                  <a:cs typeface="Arial" pitchFamily="34" charset="0"/>
                </a:endParaRPr>
              </a:p>
              <a:p>
                <a:pPr marL="342900" indent="-342900">
                  <a:buClr>
                    <a:schemeClr val="tx2">
                      <a:lumMod val="75000"/>
                    </a:schemeClr>
                  </a:buClr>
                  <a:buFont typeface="Arial" panose="020B0604020202020204" pitchFamily="34" charset="0"/>
                  <a:buChar char="•"/>
                </a:pPr>
                <a:endParaRPr lang="en-US" sz="2000" dirty="0">
                  <a:latin typeface="Arial" pitchFamily="34" charset="0"/>
                  <a:cs typeface="Arial" pitchFamily="34" charset="0"/>
                </a:endParaRPr>
              </a:p>
              <a:p>
                <a:pPr marL="342900" indent="-342900">
                  <a:buClr>
                    <a:schemeClr val="tx2">
                      <a:lumMod val="75000"/>
                    </a:schemeClr>
                  </a:buClr>
                  <a:buFont typeface="Arial" panose="020B0604020202020204" pitchFamily="34" charset="0"/>
                  <a:buChar char="•"/>
                </a:pPr>
                <a:r>
                  <a:rPr lang="en-US" sz="2000" dirty="0">
                    <a:latin typeface="Arial" pitchFamily="34" charset="0"/>
                    <a:cs typeface="Arial" pitchFamily="34" charset="0"/>
                  </a:rPr>
                  <a:t>Note, we can use the risk-free rate to discount, because the cash flows are said to be received without any risk or uncertainty!</a:t>
                </a:r>
              </a:p>
              <a:p>
                <a:pPr marL="342900" indent="-342900">
                  <a:buClr>
                    <a:schemeClr val="tx2">
                      <a:lumMod val="75000"/>
                    </a:schemeClr>
                  </a:buClr>
                  <a:buFont typeface="Arial" panose="020B0604020202020204" pitchFamily="34" charset="0"/>
                  <a:buChar char="•"/>
                </a:pPr>
                <a:endParaRPr lang="en-US" sz="2000" dirty="0">
                  <a:latin typeface="Arial" pitchFamily="34" charset="0"/>
                  <a:cs typeface="Arial" pitchFamily="34" charset="0"/>
                </a:endParaRPr>
              </a:p>
              <a:p>
                <a:pPr marL="342900" indent="-342900">
                  <a:buClr>
                    <a:schemeClr val="tx2">
                      <a:lumMod val="75000"/>
                    </a:schemeClr>
                  </a:buClr>
                  <a:buFont typeface="Arial" panose="020B0604020202020204" pitchFamily="34" charset="0"/>
                  <a:buChar char="•"/>
                </a:pPr>
                <a:endParaRPr lang="en-US" sz="2000" dirty="0">
                  <a:latin typeface="Arial" pitchFamily="34" charset="0"/>
                  <a:cs typeface="Arial" pitchFamily="34" charset="0"/>
                </a:endParaRPr>
              </a:p>
              <a:p>
                <a:pPr>
                  <a:buClr>
                    <a:schemeClr val="tx2">
                      <a:lumMod val="75000"/>
                    </a:schemeClr>
                  </a:buClr>
                </a:pPr>
                <a:endParaRPr lang="en-US" sz="2000" dirty="0">
                  <a:latin typeface="Arial" pitchFamily="34" charset="0"/>
                  <a:cs typeface="Arial"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61016" y="1219200"/>
                <a:ext cx="8630584" cy="4495800"/>
              </a:xfrm>
              <a:prstGeom prst="rect">
                <a:avLst/>
              </a:prstGeom>
              <a:blipFill>
                <a:blip r:embed="rId2"/>
                <a:stretch>
                  <a:fillRect l="-636" t="-542"/>
                </a:stretch>
              </a:blipFill>
            </p:spPr>
            <p:txBody>
              <a:bodyPr/>
              <a:lstStyle/>
              <a:p>
                <a:r>
                  <a:rPr lang="en-NL">
                    <a:noFill/>
                  </a:rPr>
                  <a:t> </a:t>
                </a:r>
              </a:p>
            </p:txBody>
          </p:sp>
        </mc:Fallback>
      </mc:AlternateContent>
      <p:graphicFrame>
        <p:nvGraphicFramePr>
          <p:cNvPr id="5"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3" imgW="114120" imgH="215640" progId="Equation.3">
                  <p:embed/>
                </p:oleObj>
              </mc:Choice>
              <mc:Fallback>
                <p:oleObj name="Equation" r:id="rId3" imgW="114120" imgH="215640" progId="Equation.3">
                  <p:embed/>
                  <p:pic>
                    <p:nvPicPr>
                      <p:cNvPr id="5" name="Object 4"/>
                      <p:cNvPicPr/>
                      <p:nvPr/>
                    </p:nvPicPr>
                    <p:blipFill>
                      <a:blip r:embed="rId4"/>
                      <a:stretch>
                        <a:fillRect/>
                      </a:stretch>
                    </p:blipFill>
                    <p:spPr>
                      <a:xfrm>
                        <a:off x="4514850" y="3321050"/>
                        <a:ext cx="114300" cy="215900"/>
                      </a:xfrm>
                      <a:prstGeom prst="rect">
                        <a:avLst/>
                      </a:prstGeom>
                    </p:spPr>
                  </p:pic>
                </p:oleObj>
              </mc:Fallback>
            </mc:AlternateContent>
          </a:graphicData>
        </a:graphic>
      </p:graphicFrame>
    </p:spTree>
    <p:extLst>
      <p:ext uri="{BB962C8B-B14F-4D97-AF65-F5344CB8AC3E}">
        <p14:creationId xmlns:p14="http://schemas.microsoft.com/office/powerpoint/2010/main" val="154242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mtClean="0"/>
              <a:pPr/>
              <a:t>21</a:t>
            </a:fld>
            <a:endParaRPr lang="en-US" dirty="0"/>
          </a:p>
        </p:txBody>
      </p:sp>
      <p:sp>
        <p:nvSpPr>
          <p:cNvPr id="3" name="TextBox 2"/>
          <p:cNvSpPr txBox="1"/>
          <p:nvPr/>
        </p:nvSpPr>
        <p:spPr>
          <a:xfrm>
            <a:off x="291921" y="197241"/>
            <a:ext cx="6996545"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Net present value (NPV)</a:t>
            </a:r>
          </a:p>
        </p:txBody>
      </p:sp>
      <mc:AlternateContent xmlns:mc="http://schemas.openxmlformats.org/markup-compatibility/2006" xmlns:a14="http://schemas.microsoft.com/office/drawing/2010/main">
        <mc:Choice Requires="a14">
          <p:sp>
            <p:nvSpPr>
              <p:cNvPr id="4" name="TextBox 3"/>
              <p:cNvSpPr txBox="1"/>
              <p:nvPr/>
            </p:nvSpPr>
            <p:spPr>
              <a:xfrm>
                <a:off x="361016" y="1219200"/>
                <a:ext cx="8630584" cy="4495800"/>
              </a:xfrm>
              <a:prstGeom prst="rect">
                <a:avLst/>
              </a:prstGeom>
              <a:noFill/>
            </p:spPr>
            <p:txBody>
              <a:bodyPr wrap="square" rtlCol="0">
                <a:noAutofit/>
              </a:bodyPr>
              <a:lstStyle/>
              <a:p>
                <a:pPr marL="342900" indent="-342900">
                  <a:buClr>
                    <a:schemeClr val="tx2">
                      <a:lumMod val="75000"/>
                    </a:schemeClr>
                  </a:buClr>
                  <a:buFont typeface="Arial" panose="020B0604020202020204" pitchFamily="34" charset="0"/>
                  <a:buChar char="•"/>
                </a:pPr>
                <a:r>
                  <a:rPr lang="en-US" sz="2000" dirty="0">
                    <a:latin typeface="Arial" pitchFamily="34" charset="0"/>
                    <a:cs typeface="Arial" pitchFamily="34" charset="0"/>
                  </a:rPr>
                  <a:t>NPV corresponds to the PV of the project’s cash flows net of initial investment</a:t>
                </a:r>
              </a:p>
              <a:p>
                <a:pPr marL="342900" indent="-342900">
                  <a:buClr>
                    <a:schemeClr val="tx2">
                      <a:lumMod val="75000"/>
                    </a:schemeClr>
                  </a:buClr>
                  <a:buFont typeface="Arial" panose="020B0604020202020204" pitchFamily="34" charset="0"/>
                  <a:buChar char="•"/>
                </a:pPr>
                <a:endParaRPr lang="en-US" sz="2000" dirty="0">
                  <a:latin typeface="Arial" pitchFamily="34" charset="0"/>
                  <a:cs typeface="Arial" pitchFamily="34" charset="0"/>
                </a:endParaRPr>
              </a:p>
              <a:p>
                <a:pPr marL="342900" indent="-342900">
                  <a:buClr>
                    <a:schemeClr val="tx2">
                      <a:lumMod val="75000"/>
                    </a:schemeClr>
                  </a:buClr>
                  <a:buFont typeface="Arial" panose="020B0604020202020204" pitchFamily="34" charset="0"/>
                  <a:buChar char="•"/>
                </a:pPr>
                <a:endParaRPr lang="en-US" sz="2000" dirty="0">
                  <a:latin typeface="Arial" pitchFamily="34" charset="0"/>
                  <a:cs typeface="Arial" pitchFamily="34" charset="0"/>
                </a:endParaRPr>
              </a:p>
              <a:p>
                <a:pPr marL="342900" indent="-342900">
                  <a:buClr>
                    <a:schemeClr val="tx2">
                      <a:lumMod val="75000"/>
                    </a:schemeClr>
                  </a:buClr>
                  <a:buFont typeface="Arial" panose="020B0604020202020204" pitchFamily="34" charset="0"/>
                  <a:buChar char="•"/>
                </a:pPr>
                <a:r>
                  <a:rPr lang="en-US" sz="2000" dirty="0">
                    <a:latin typeface="Arial" pitchFamily="34" charset="0"/>
                    <a:cs typeface="Arial" pitchFamily="34" charset="0"/>
                  </a:rPr>
                  <a:t>Returning to our logging rights example:</a:t>
                </a:r>
              </a:p>
              <a:p>
                <a:pPr marL="800100" lvl="1" indent="-342900">
                  <a:buClr>
                    <a:schemeClr val="tx2">
                      <a:lumMod val="75000"/>
                    </a:schemeClr>
                  </a:buClr>
                  <a:buFont typeface="Wingdings" panose="05000000000000000000" pitchFamily="2" charset="2"/>
                  <a:buChar char="Ø"/>
                </a:pPr>
                <a:r>
                  <a:rPr lang="en-US" sz="2000" dirty="0">
                    <a:latin typeface="Arial" pitchFamily="34" charset="0"/>
                    <a:cs typeface="Arial" pitchFamily="34" charset="0"/>
                  </a:rPr>
                  <a:t>Firm must purchase the logging rights for $3M</a:t>
                </a:r>
              </a:p>
              <a:p>
                <a:pPr marL="800100" lvl="1" indent="-342900">
                  <a:buClr>
                    <a:schemeClr val="tx2">
                      <a:lumMod val="75000"/>
                    </a:schemeClr>
                  </a:buClr>
                  <a:buFont typeface="Wingdings" panose="05000000000000000000" pitchFamily="2" charset="2"/>
                  <a:buChar char="Ø"/>
                </a:pPr>
                <a:r>
                  <a:rPr lang="en-US" sz="2000" dirty="0">
                    <a:latin typeface="Arial" pitchFamily="34" charset="0"/>
                    <a:cs typeface="Arial" pitchFamily="34" charset="0"/>
                  </a:rPr>
                  <a:t>NPV of the project is then</a:t>
                </a:r>
              </a:p>
              <a:p>
                <a:pPr marL="342900" indent="-342900">
                  <a:buClr>
                    <a:schemeClr val="tx2">
                      <a:lumMod val="75000"/>
                    </a:schemeClr>
                  </a:buClr>
                  <a:buFont typeface="Arial" panose="020B0604020202020204" pitchFamily="34" charset="0"/>
                  <a:buChar char="•"/>
                </a:pPr>
                <a:endParaRPr lang="en-US" sz="2000" dirty="0">
                  <a:latin typeface="Arial" pitchFamily="34" charset="0"/>
                  <a:cs typeface="Arial" pitchFamily="34" charset="0"/>
                </a:endParaRPr>
              </a:p>
              <a:p>
                <a:pPr>
                  <a:buClr>
                    <a:schemeClr val="tx2">
                      <a:lumMod val="75000"/>
                    </a:schemeClr>
                  </a:buClr>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Arial" pitchFamily="34" charset="0"/>
                        </a:rPr>
                        <m:t>$4.1</m:t>
                      </m:r>
                      <m:r>
                        <a:rPr lang="en-US" sz="2000" b="0" i="1" smtClean="0">
                          <a:latin typeface="Cambria Math" panose="02040503050406030204" pitchFamily="18" charset="0"/>
                          <a:cs typeface="Arial" pitchFamily="34" charset="0"/>
                        </a:rPr>
                        <m:t>𝑀</m:t>
                      </m:r>
                      <m:r>
                        <a:rPr lang="en-US" sz="2000" b="0" i="1" smtClean="0">
                          <a:latin typeface="Cambria Math" panose="02040503050406030204" pitchFamily="18" charset="0"/>
                          <a:cs typeface="Arial" pitchFamily="34" charset="0"/>
                        </a:rPr>
                        <m:t>−$3</m:t>
                      </m:r>
                      <m:r>
                        <a:rPr lang="en-US" sz="2000" b="0" i="1" smtClean="0">
                          <a:latin typeface="Cambria Math" panose="02040503050406030204" pitchFamily="18" charset="0"/>
                          <a:cs typeface="Arial" pitchFamily="34" charset="0"/>
                        </a:rPr>
                        <m:t>𝑀</m:t>
                      </m:r>
                      <m:r>
                        <a:rPr lang="en-US" sz="2000" b="0" i="1" smtClean="0">
                          <a:latin typeface="Cambria Math" panose="02040503050406030204" pitchFamily="18" charset="0"/>
                          <a:cs typeface="Arial" pitchFamily="34" charset="0"/>
                        </a:rPr>
                        <m:t>=$1.1</m:t>
                      </m:r>
                      <m:r>
                        <a:rPr lang="en-US" sz="2000" b="0" i="1" smtClean="0">
                          <a:latin typeface="Cambria Math" panose="02040503050406030204" pitchFamily="18" charset="0"/>
                          <a:cs typeface="Arial" pitchFamily="34" charset="0"/>
                        </a:rPr>
                        <m:t>𝑀</m:t>
                      </m:r>
                    </m:oMath>
                  </m:oMathPara>
                </a14:m>
                <a:endParaRPr lang="en-US" sz="2000" b="0" dirty="0">
                  <a:latin typeface="Arial" pitchFamily="34" charset="0"/>
                  <a:cs typeface="Arial" pitchFamily="34" charset="0"/>
                </a:endParaRPr>
              </a:p>
              <a:p>
                <a:pPr>
                  <a:buClr>
                    <a:schemeClr val="tx2">
                      <a:lumMod val="75000"/>
                    </a:schemeClr>
                  </a:buClr>
                </a:pPr>
                <a:endParaRPr lang="en-US" sz="2000" dirty="0">
                  <a:latin typeface="Arial" pitchFamily="34" charset="0"/>
                  <a:cs typeface="Arial" pitchFamily="34" charset="0"/>
                </a:endParaRPr>
              </a:p>
              <a:p>
                <a:pPr>
                  <a:buClr>
                    <a:schemeClr val="tx2">
                      <a:lumMod val="75000"/>
                    </a:schemeClr>
                  </a:buClr>
                </a:pPr>
                <a:endParaRPr lang="en-US" sz="2000" dirty="0">
                  <a:latin typeface="Arial" pitchFamily="34" charset="0"/>
                  <a:cs typeface="Arial" pitchFamily="34" charset="0"/>
                </a:endParaRPr>
              </a:p>
              <a:p>
                <a:pPr marL="342900" indent="-342900">
                  <a:buClr>
                    <a:schemeClr val="tx2">
                      <a:lumMod val="75000"/>
                    </a:schemeClr>
                  </a:buClr>
                  <a:buFont typeface="Arial" panose="020B0604020202020204" pitchFamily="34" charset="0"/>
                  <a:buChar char="•"/>
                </a:pPr>
                <a:r>
                  <a:rPr lang="en-US" sz="2000" dirty="0">
                    <a:latin typeface="Arial" pitchFamily="34" charset="0"/>
                    <a:cs typeface="Arial" pitchFamily="34" charset="0"/>
                  </a:rPr>
                  <a:t>Golden rule of finance: take all positive NPV projects!</a:t>
                </a:r>
              </a:p>
              <a:p>
                <a:pPr marL="800100" lvl="1" indent="-342900">
                  <a:buClr>
                    <a:schemeClr val="tx2">
                      <a:lumMod val="75000"/>
                    </a:schemeClr>
                  </a:buClr>
                  <a:buFont typeface="Wingdings" panose="05000000000000000000" pitchFamily="2" charset="2"/>
                  <a:buChar char="Ø"/>
                </a:pPr>
                <a:r>
                  <a:rPr lang="en-US" sz="2000" dirty="0">
                    <a:latin typeface="Arial" pitchFamily="34" charset="0"/>
                    <a:cs typeface="Arial" pitchFamily="34" charset="0"/>
                  </a:rPr>
                  <a:t>Applies to capital budgeting, capital structure decisions, but also financial investments and arbitrage strategies!</a:t>
                </a:r>
              </a:p>
              <a:p>
                <a:pPr marL="342900" indent="-342900">
                  <a:buClr>
                    <a:schemeClr val="tx2">
                      <a:lumMod val="75000"/>
                    </a:schemeClr>
                  </a:buClr>
                  <a:buFont typeface="Arial" panose="020B0604020202020204" pitchFamily="34" charset="0"/>
                  <a:buChar char="•"/>
                </a:pPr>
                <a:endParaRPr lang="en-US" sz="2000" dirty="0">
                  <a:latin typeface="Arial" pitchFamily="34" charset="0"/>
                  <a:cs typeface="Arial" pitchFamily="34" charset="0"/>
                </a:endParaRPr>
              </a:p>
              <a:p>
                <a:pPr marL="342900" indent="-342900">
                  <a:buClr>
                    <a:schemeClr val="tx2">
                      <a:lumMod val="75000"/>
                    </a:schemeClr>
                  </a:buClr>
                  <a:buFont typeface="Arial" panose="020B0604020202020204" pitchFamily="34" charset="0"/>
                  <a:buChar char="•"/>
                </a:pPr>
                <a:endParaRPr lang="en-US" sz="2000" dirty="0">
                  <a:latin typeface="Arial" pitchFamily="34" charset="0"/>
                  <a:cs typeface="Arial" pitchFamily="34" charset="0"/>
                </a:endParaRPr>
              </a:p>
              <a:p>
                <a:pPr marL="342900" indent="-342900">
                  <a:buClr>
                    <a:schemeClr val="tx2">
                      <a:lumMod val="75000"/>
                    </a:schemeClr>
                  </a:buClr>
                  <a:buFont typeface="Arial" panose="020B0604020202020204" pitchFamily="34" charset="0"/>
                  <a:buChar char="•"/>
                </a:pPr>
                <a:endParaRPr lang="en-US" sz="2000" dirty="0">
                  <a:latin typeface="Arial" pitchFamily="34" charset="0"/>
                  <a:cs typeface="Arial" pitchFamily="34" charset="0"/>
                </a:endParaRPr>
              </a:p>
              <a:p>
                <a:pPr>
                  <a:buClr>
                    <a:schemeClr val="tx2">
                      <a:lumMod val="75000"/>
                    </a:schemeClr>
                  </a:buClr>
                </a:pPr>
                <a:endParaRPr lang="en-US" sz="2000" dirty="0">
                  <a:latin typeface="Arial" pitchFamily="34" charset="0"/>
                  <a:cs typeface="Arial"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61016" y="1219200"/>
                <a:ext cx="8630584" cy="4495800"/>
              </a:xfrm>
              <a:prstGeom prst="rect">
                <a:avLst/>
              </a:prstGeom>
              <a:blipFill>
                <a:blip r:embed="rId2"/>
                <a:stretch>
                  <a:fillRect l="-636" t="-542"/>
                </a:stretch>
              </a:blipFill>
            </p:spPr>
            <p:txBody>
              <a:bodyPr/>
              <a:lstStyle/>
              <a:p>
                <a:r>
                  <a:rPr lang="en-GB">
                    <a:noFill/>
                  </a:rPr>
                  <a:t> </a:t>
                </a:r>
              </a:p>
            </p:txBody>
          </p:sp>
        </mc:Fallback>
      </mc:AlternateContent>
      <p:graphicFrame>
        <p:nvGraphicFramePr>
          <p:cNvPr id="5"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3" imgW="114120" imgH="215640" progId="Equation.3">
                  <p:embed/>
                </p:oleObj>
              </mc:Choice>
              <mc:Fallback>
                <p:oleObj name="Equation" r:id="rId3" imgW="114120" imgH="215640" progId="Equation.3">
                  <p:embed/>
                  <p:pic>
                    <p:nvPicPr>
                      <p:cNvPr id="5" name="Object 4"/>
                      <p:cNvPicPr/>
                      <p:nvPr/>
                    </p:nvPicPr>
                    <p:blipFill>
                      <a:blip r:embed="rId4"/>
                      <a:stretch>
                        <a:fillRect/>
                      </a:stretch>
                    </p:blipFill>
                    <p:spPr>
                      <a:xfrm>
                        <a:off x="4514850" y="3321050"/>
                        <a:ext cx="114300" cy="215900"/>
                      </a:xfrm>
                      <a:prstGeom prst="rect">
                        <a:avLst/>
                      </a:prstGeom>
                    </p:spPr>
                  </p:pic>
                </p:oleObj>
              </mc:Fallback>
            </mc:AlternateContent>
          </a:graphicData>
        </a:graphic>
      </p:graphicFrame>
    </p:spTree>
    <p:extLst>
      <p:ext uri="{BB962C8B-B14F-4D97-AF65-F5344CB8AC3E}">
        <p14:creationId xmlns:p14="http://schemas.microsoft.com/office/powerpoint/2010/main" val="303864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6BC009-BB12-001E-2088-BC1F3B6A5883}"/>
              </a:ext>
            </a:extLst>
          </p:cNvPr>
          <p:cNvSpPr>
            <a:spLocks noGrp="1"/>
          </p:cNvSpPr>
          <p:nvPr>
            <p:ph type="sldNum" sz="quarter" idx="12"/>
          </p:nvPr>
        </p:nvSpPr>
        <p:spPr/>
        <p:txBody>
          <a:bodyPr/>
          <a:lstStyle/>
          <a:p>
            <a:fld id="{CE289BD7-BDCC-400B-AB8F-DA275DA4D4A2}" type="slidenum">
              <a:rPr lang="en-US" smtClean="0"/>
              <a:t>22</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F64D5F2-02EE-279D-9DEF-04A88BA68127}"/>
                  </a:ext>
                </a:extLst>
              </p:cNvPr>
              <p:cNvSpPr txBox="1"/>
              <p:nvPr/>
            </p:nvSpPr>
            <p:spPr>
              <a:xfrm>
                <a:off x="457200" y="692696"/>
                <a:ext cx="8229600" cy="5730351"/>
              </a:xfrm>
              <a:prstGeom prst="rect">
                <a:avLst/>
              </a:prstGeom>
              <a:noFill/>
            </p:spPr>
            <p:txBody>
              <a:bodyPr wrap="square">
                <a:spAutoFit/>
              </a:bodyPr>
              <a:lstStyle/>
              <a:p>
                <a:pPr marL="285750" indent="-342900">
                  <a:buClr>
                    <a:schemeClr val="tx2">
                      <a:lumMod val="75000"/>
                    </a:schemeClr>
                  </a:buClr>
                  <a:buFont typeface="Arial" panose="020B0604020202020204" pitchFamily="34" charset="0"/>
                  <a:buChar char="•"/>
                </a:pPr>
                <a:r>
                  <a:rPr lang="pt-PT" sz="2000" dirty="0">
                    <a:solidFill>
                      <a:schemeClr val="tx1"/>
                    </a:solidFill>
                    <a:latin typeface="Arial" pitchFamily="34" charset="0"/>
                    <a:cs typeface="Arial" pitchFamily="34" charset="0"/>
                    <a:sym typeface="Wingdings" panose="05000000000000000000" pitchFamily="2" charset="2"/>
                  </a:rPr>
                  <a:t>You can invest in two projects: </a:t>
                </a:r>
              </a:p>
              <a:p>
                <a:pPr marL="0" indent="-342900">
                  <a:buClr>
                    <a:schemeClr val="tx2">
                      <a:lumMod val="75000"/>
                    </a:schemeClr>
                  </a:buClr>
                  <a:buNone/>
                </a:pPr>
                <a:endParaRPr lang="pt-PT" sz="2000" dirty="0">
                  <a:solidFill>
                    <a:schemeClr val="tx1"/>
                  </a:solidFill>
                  <a:latin typeface="Arial" pitchFamily="34" charset="0"/>
                  <a:cs typeface="Arial" pitchFamily="34" charset="0"/>
                  <a:sym typeface="Wingdings" panose="05000000000000000000" pitchFamily="2" charset="2"/>
                </a:endParaRPr>
              </a:p>
              <a:p>
                <a:pPr marL="514350" indent="-342900">
                  <a:buClr>
                    <a:schemeClr val="tx2">
                      <a:lumMod val="75000"/>
                    </a:schemeClr>
                  </a:buClr>
                  <a:buAutoNum type="arabicParenR"/>
                </a:pPr>
                <a:r>
                  <a:rPr lang="pt-PT" sz="2000" dirty="0">
                    <a:solidFill>
                      <a:schemeClr val="tx1"/>
                    </a:solidFill>
                    <a:latin typeface="Arial" pitchFamily="34" charset="0"/>
                    <a:cs typeface="Arial" pitchFamily="34" charset="0"/>
                    <a:sym typeface="Wingdings" panose="05000000000000000000" pitchFamily="2" charset="2"/>
                  </a:rPr>
                  <a:t>earns 100€ with certainty in one year </a:t>
                </a:r>
              </a:p>
              <a:p>
                <a:pPr marL="514350" indent="-342900">
                  <a:buClr>
                    <a:schemeClr val="tx2">
                      <a:lumMod val="75000"/>
                    </a:schemeClr>
                  </a:buClr>
                  <a:buAutoNum type="arabicParenR"/>
                </a:pPr>
                <a:r>
                  <a:rPr lang="pt-PT" sz="2000" dirty="0">
                    <a:solidFill>
                      <a:schemeClr val="tx1"/>
                    </a:solidFill>
                    <a:latin typeface="Arial" pitchFamily="34" charset="0"/>
                    <a:cs typeface="Arial" pitchFamily="34" charset="0"/>
                    <a:sym typeface="Wingdings" panose="05000000000000000000" pitchFamily="2" charset="2"/>
                  </a:rPr>
                  <a:t>earns 0€ or 200€ with equal probability in one year.</a:t>
                </a:r>
              </a:p>
              <a:p>
                <a:pPr marL="0" indent="-342900">
                  <a:buClr>
                    <a:schemeClr val="tx2">
                      <a:lumMod val="75000"/>
                    </a:schemeClr>
                  </a:buClr>
                  <a:buNone/>
                </a:pPr>
                <a:endParaRPr lang="pt-PT" sz="2000" dirty="0">
                  <a:solidFill>
                    <a:schemeClr val="tx1"/>
                  </a:solidFill>
                  <a:latin typeface="Arial" pitchFamily="34" charset="0"/>
                  <a:cs typeface="Arial" pitchFamily="34" charset="0"/>
                  <a:sym typeface="Wingdings" panose="05000000000000000000" pitchFamily="2" charset="2"/>
                </a:endParaRPr>
              </a:p>
              <a:p>
                <a:pPr marL="285750" indent="-342900">
                  <a:buClr>
                    <a:schemeClr val="tx2">
                      <a:lumMod val="75000"/>
                    </a:schemeClr>
                  </a:buClr>
                  <a:buFont typeface="Arial" panose="020B0604020202020204" pitchFamily="34" charset="0"/>
                  <a:buChar char="•"/>
                </a:pPr>
                <a:r>
                  <a:rPr lang="pt-PT" sz="2000" dirty="0">
                    <a:solidFill>
                      <a:schemeClr val="tx1"/>
                    </a:solidFill>
                    <a:latin typeface="Arial" pitchFamily="34" charset="0"/>
                    <a:cs typeface="Arial" pitchFamily="34" charset="0"/>
                    <a:sym typeface="Wingdings" panose="05000000000000000000" pitchFamily="2" charset="2"/>
                  </a:rPr>
                  <a:t>Which do you prefer? Or, how much are you willing to pay for each investment?</a:t>
                </a:r>
              </a:p>
              <a:p>
                <a:pPr marL="285750" indent="-342900">
                  <a:buClr>
                    <a:schemeClr val="tx2">
                      <a:lumMod val="75000"/>
                    </a:schemeClr>
                  </a:buClr>
                </a:pPr>
                <a:endParaRPr lang="pt-PT" sz="2000" dirty="0">
                  <a:solidFill>
                    <a:schemeClr val="tx1"/>
                  </a:solidFill>
                  <a:latin typeface="Arial" pitchFamily="34" charset="0"/>
                  <a:cs typeface="Arial" pitchFamily="34" charset="0"/>
                  <a:sym typeface="Wingdings" panose="05000000000000000000" pitchFamily="2" charset="2"/>
                </a:endParaRPr>
              </a:p>
              <a:p>
                <a:pPr marL="285750" indent="-342900">
                  <a:buClr>
                    <a:schemeClr val="tx2">
                      <a:lumMod val="75000"/>
                    </a:schemeClr>
                  </a:buClr>
                  <a:buFont typeface="Arial" panose="020B0604020202020204" pitchFamily="34" charset="0"/>
                  <a:buChar char="•"/>
                </a:pPr>
                <a:r>
                  <a:rPr lang="pt-PT" sz="2000" dirty="0">
                    <a:solidFill>
                      <a:schemeClr val="tx1"/>
                    </a:solidFill>
                    <a:latin typeface="Arial" pitchFamily="34" charset="0"/>
                    <a:cs typeface="Arial" pitchFamily="34" charset="0"/>
                    <a:sym typeface="Wingdings" panose="05000000000000000000" pitchFamily="2" charset="2"/>
                  </a:rPr>
                  <a:t>For most people, </a:t>
                </a:r>
                <a:r>
                  <a:rPr lang="pt-PT" sz="2000" dirty="0">
                    <a:solidFill>
                      <a:schemeClr val="tx1"/>
                    </a:solidFill>
                    <a:latin typeface="Arial" pitchFamily="34" charset="0"/>
                    <a:cs typeface="Arial" pitchFamily="34" charset="0"/>
                  </a:rPr>
                  <a:t>Price 1 - Price 2 &gt; 0 and this difference reflects </a:t>
                </a:r>
                <a:r>
                  <a:rPr lang="pt-PT" sz="2000" dirty="0">
                    <a:solidFill>
                      <a:schemeClr val="tx1"/>
                    </a:solidFill>
                    <a:latin typeface="Arial" pitchFamily="34" charset="0"/>
                    <a:cs typeface="Arial" pitchFamily="34" charset="0"/>
                    <a:sym typeface="Wingdings" panose="05000000000000000000" pitchFamily="2" charset="2"/>
                  </a:rPr>
                  <a:t>risk preference</a:t>
                </a:r>
              </a:p>
              <a:p>
                <a:pPr marL="742950" lvl="1" indent="-342900">
                  <a:buClr>
                    <a:schemeClr val="tx2">
                      <a:lumMod val="75000"/>
                    </a:schemeClr>
                  </a:buClr>
                  <a:buFont typeface="Arial" panose="020B0604020202020204" pitchFamily="34" charset="0"/>
                  <a:buChar char="•"/>
                </a:pPr>
                <a:r>
                  <a:rPr lang="pt-PT" sz="2000" dirty="0">
                    <a:solidFill>
                      <a:schemeClr val="tx1"/>
                    </a:solidFill>
                    <a:latin typeface="Arial" pitchFamily="34" charset="0"/>
                    <a:cs typeface="Arial" pitchFamily="34" charset="0"/>
                    <a:sym typeface="Wingdings" panose="05000000000000000000" pitchFamily="2" charset="2"/>
                  </a:rPr>
                  <a:t>Quantified as: Price 1 = 100/ (1+</a:t>
                </a:r>
                <a:r>
                  <a:rPr lang="en-US" sz="2000" dirty="0">
                    <a:solidFill>
                      <a:schemeClr val="tx1"/>
                    </a:solidFill>
                    <a:latin typeface="Arial" panose="020B0604020202020204" pitchFamily="34" charset="0"/>
                    <a:cs typeface="Arial" panose="020B0604020202020204" pitchFamily="34" charset="0"/>
                  </a:rPr>
                  <a:t> </a:t>
                </a:r>
                <a14:m>
                  <m:oMath xmlns:m="http://schemas.openxmlformats.org/officeDocument/2006/math">
                    <m:sSub>
                      <m:sSubPr>
                        <m:ctrlPr>
                          <a:rPr lang="en-US" sz="2000" i="1" smtClean="0">
                            <a:solidFill>
                              <a:schemeClr val="tx1"/>
                            </a:solidFill>
                            <a:latin typeface="Cambria Math" panose="02040503050406030204" pitchFamily="18" charset="0"/>
                            <a:cs typeface="Arial" pitchFamily="34" charset="0"/>
                          </a:rPr>
                        </m:ctrlPr>
                      </m:sSubPr>
                      <m:e>
                        <m:r>
                          <a:rPr lang="en-US" sz="2000" i="1">
                            <a:solidFill>
                              <a:schemeClr val="tx1"/>
                            </a:solidFill>
                            <a:latin typeface="Cambria Math" panose="02040503050406030204" pitchFamily="18" charset="0"/>
                            <a:cs typeface="Arial" pitchFamily="34" charset="0"/>
                          </a:rPr>
                          <m:t>𝑟</m:t>
                        </m:r>
                      </m:e>
                      <m:sub>
                        <m:r>
                          <a:rPr lang="en-US" sz="2000" b="0" i="1" smtClean="0">
                            <a:solidFill>
                              <a:schemeClr val="tx1"/>
                            </a:solidFill>
                            <a:latin typeface="Cambria Math" panose="02040503050406030204" pitchFamily="18" charset="0"/>
                            <a:cs typeface="Arial" pitchFamily="34" charset="0"/>
                          </a:rPr>
                          <m:t>𝑟𝑖𝑠𝑘</m:t>
                        </m:r>
                        <m:r>
                          <a:rPr lang="en-US" sz="2000" b="0" i="1" smtClean="0">
                            <a:solidFill>
                              <a:schemeClr val="tx1"/>
                            </a:solidFill>
                            <a:latin typeface="Cambria Math" panose="02040503050406030204" pitchFamily="18" charset="0"/>
                            <a:cs typeface="Arial" pitchFamily="34" charset="0"/>
                          </a:rPr>
                          <m:t>−</m:t>
                        </m:r>
                        <m:r>
                          <a:rPr lang="en-US" sz="2000" b="0" i="1" smtClean="0">
                            <a:solidFill>
                              <a:schemeClr val="tx1"/>
                            </a:solidFill>
                            <a:latin typeface="Cambria Math" panose="02040503050406030204" pitchFamily="18" charset="0"/>
                            <a:cs typeface="Arial" pitchFamily="34" charset="0"/>
                          </a:rPr>
                          <m:t>𝑓𝑟𝑒𝑒</m:t>
                        </m:r>
                      </m:sub>
                    </m:sSub>
                  </m:oMath>
                </a14:m>
                <a:r>
                  <a:rPr lang="pt-PT" sz="2000" dirty="0">
                    <a:solidFill>
                      <a:schemeClr val="tx1"/>
                    </a:solidFill>
                    <a:latin typeface="Arial" panose="020B0604020202020204" pitchFamily="34" charset="0"/>
                    <a:cs typeface="Arial" pitchFamily="34" charset="0"/>
                    <a:sym typeface="Wingdings" panose="05000000000000000000" pitchFamily="2" charset="2"/>
                  </a:rPr>
                  <a:t>) vs Price 2 = 100 / (1+</a:t>
                </a:r>
                <a:r>
                  <a:rPr lang="en-US" sz="2000" dirty="0">
                    <a:solidFill>
                      <a:schemeClr val="tx1"/>
                    </a:solidFill>
                    <a:latin typeface="Arial" panose="020B0604020202020204" pitchFamily="34" charset="0"/>
                    <a:cs typeface="Arial" panose="020B0604020202020204" pitchFamily="34" charset="0"/>
                  </a:rPr>
                  <a:t> </a:t>
                </a:r>
                <a14:m>
                  <m:oMath xmlns:m="http://schemas.openxmlformats.org/officeDocument/2006/math">
                    <m:sSub>
                      <m:sSubPr>
                        <m:ctrlPr>
                          <a:rPr lang="en-US" sz="2000" i="1" smtClean="0">
                            <a:solidFill>
                              <a:schemeClr val="tx1"/>
                            </a:solidFill>
                            <a:latin typeface="Cambria Math" panose="02040503050406030204" pitchFamily="18" charset="0"/>
                            <a:cs typeface="Arial" pitchFamily="34" charset="0"/>
                          </a:rPr>
                        </m:ctrlPr>
                      </m:sSubPr>
                      <m:e>
                        <m:r>
                          <a:rPr lang="en-US" sz="2000" i="1">
                            <a:solidFill>
                              <a:schemeClr val="tx1"/>
                            </a:solidFill>
                            <a:latin typeface="Cambria Math" panose="02040503050406030204" pitchFamily="18" charset="0"/>
                            <a:cs typeface="Arial" pitchFamily="34" charset="0"/>
                          </a:rPr>
                          <m:t>𝑟</m:t>
                        </m:r>
                      </m:e>
                      <m:sub>
                        <m:r>
                          <a:rPr lang="en-US" sz="2000" b="0" i="1" smtClean="0">
                            <a:solidFill>
                              <a:schemeClr val="tx1"/>
                            </a:solidFill>
                            <a:latin typeface="Cambria Math" panose="02040503050406030204" pitchFamily="18" charset="0"/>
                            <a:cs typeface="Arial" pitchFamily="34" charset="0"/>
                          </a:rPr>
                          <m:t>𝑟𝑖𝑠𝑘𝑦</m:t>
                        </m:r>
                      </m:sub>
                    </m:sSub>
                  </m:oMath>
                </a14:m>
                <a:r>
                  <a:rPr lang="pt-PT" sz="2000" dirty="0">
                    <a:solidFill>
                      <a:schemeClr val="tx1"/>
                    </a:solidFill>
                    <a:latin typeface="Arial" pitchFamily="34" charset="0"/>
                    <a:cs typeface="Arial" pitchFamily="34" charset="0"/>
                    <a:sym typeface="Wingdings" panose="05000000000000000000" pitchFamily="2" charset="2"/>
                  </a:rPr>
                  <a:t>), where 	</a:t>
                </a:r>
              </a:p>
              <a:p>
                <a:pPr marL="329184" lvl="1" indent="-342900">
                  <a:buClr>
                    <a:schemeClr val="tx2">
                      <a:lumMod val="75000"/>
                    </a:schemeClr>
                  </a:buClr>
                  <a:buNone/>
                </a:pPr>
                <a:r>
                  <a:rPr lang="pt-PT" sz="2000" dirty="0">
                    <a:solidFill>
                      <a:schemeClr val="tx1"/>
                    </a:solidFill>
                    <a:latin typeface="Arial" pitchFamily="34" charset="0"/>
                    <a:cs typeface="Arial" pitchFamily="34" charset="0"/>
                    <a:sym typeface="Wingdings" panose="05000000000000000000" pitchFamily="2" charset="2"/>
                  </a:rPr>
                  <a:t>		</a:t>
                </a:r>
              </a:p>
              <a:p>
                <a:pPr marL="329184" lvl="1" indent="-342900">
                  <a:buClr>
                    <a:schemeClr val="tx2">
                      <a:lumMod val="75000"/>
                    </a:schemeClr>
                  </a:buClr>
                  <a:buNone/>
                </a:pPr>
                <a:r>
                  <a:rPr lang="pt-PT" sz="2000" dirty="0">
                    <a:solidFill>
                      <a:schemeClr val="tx1"/>
                    </a:solidFill>
                    <a:latin typeface="Arial" pitchFamily="34" charset="0"/>
                    <a:cs typeface="Arial" pitchFamily="34" charset="0"/>
                    <a:sym typeface="Wingdings" panose="05000000000000000000" pitchFamily="2" charset="2"/>
                  </a:rPr>
                  <a:t>		</a:t>
                </a:r>
                <a:r>
                  <a:rPr lang="en-US" sz="2000" dirty="0">
                    <a:solidFill>
                      <a:schemeClr val="tx1"/>
                    </a:solidFill>
                    <a:latin typeface="Arial" panose="020B0604020202020204" pitchFamily="34" charset="0"/>
                    <a:cs typeface="Arial" panose="020B0604020202020204" pitchFamily="34" charset="0"/>
                  </a:rPr>
                  <a:t> </a:t>
                </a:r>
                <a14:m>
                  <m:oMath xmlns:m="http://schemas.openxmlformats.org/officeDocument/2006/math">
                    <m:sSub>
                      <m:sSubPr>
                        <m:ctrlPr>
                          <a:rPr lang="en-US" sz="2000" i="1" smtClean="0">
                            <a:solidFill>
                              <a:schemeClr val="tx1"/>
                            </a:solidFill>
                            <a:latin typeface="Cambria Math" panose="02040503050406030204" pitchFamily="18" charset="0"/>
                            <a:cs typeface="Arial" pitchFamily="34" charset="0"/>
                          </a:rPr>
                        </m:ctrlPr>
                      </m:sSubPr>
                      <m:e>
                        <m:r>
                          <a:rPr lang="en-US" sz="2000" i="1">
                            <a:solidFill>
                              <a:schemeClr val="tx1"/>
                            </a:solidFill>
                            <a:latin typeface="Cambria Math" panose="02040503050406030204" pitchFamily="18" charset="0"/>
                            <a:cs typeface="Arial" pitchFamily="34" charset="0"/>
                          </a:rPr>
                          <m:t>𝑟</m:t>
                        </m:r>
                      </m:e>
                      <m:sub>
                        <m:r>
                          <a:rPr lang="en-US" sz="2000" b="0" i="1" smtClean="0">
                            <a:solidFill>
                              <a:schemeClr val="tx1"/>
                            </a:solidFill>
                            <a:latin typeface="Cambria Math" panose="02040503050406030204" pitchFamily="18" charset="0"/>
                            <a:cs typeface="Arial" pitchFamily="34" charset="0"/>
                          </a:rPr>
                          <m:t>𝑟𝑖𝑠𝑘𝑦</m:t>
                        </m:r>
                      </m:sub>
                    </m:sSub>
                  </m:oMath>
                </a14:m>
                <a:r>
                  <a:rPr lang="pt-PT" sz="2000" dirty="0">
                    <a:solidFill>
                      <a:schemeClr val="tx1"/>
                    </a:solidFill>
                    <a:latin typeface="Arial" panose="020B0604020202020204" pitchFamily="34" charset="0"/>
                    <a:cs typeface="Arial" pitchFamily="34" charset="0"/>
                    <a:sym typeface="Wingdings" panose="05000000000000000000" pitchFamily="2" charset="2"/>
                  </a:rPr>
                  <a:t> = </a:t>
                </a:r>
                <a14:m>
                  <m:oMath xmlns:m="http://schemas.openxmlformats.org/officeDocument/2006/math">
                    <m:sSub>
                      <m:sSubPr>
                        <m:ctrlPr>
                          <a:rPr lang="en-US" sz="2000" i="1" smtClean="0">
                            <a:solidFill>
                              <a:schemeClr val="tx1"/>
                            </a:solidFill>
                            <a:latin typeface="Cambria Math" panose="02040503050406030204" pitchFamily="18" charset="0"/>
                            <a:cs typeface="Arial" pitchFamily="34" charset="0"/>
                          </a:rPr>
                        </m:ctrlPr>
                      </m:sSubPr>
                      <m:e>
                        <m:r>
                          <a:rPr lang="en-US" sz="2000" i="1">
                            <a:solidFill>
                              <a:schemeClr val="tx1"/>
                            </a:solidFill>
                            <a:latin typeface="Cambria Math" panose="02040503050406030204" pitchFamily="18" charset="0"/>
                            <a:cs typeface="Arial" pitchFamily="34" charset="0"/>
                          </a:rPr>
                          <m:t>𝑟</m:t>
                        </m:r>
                      </m:e>
                      <m:sub>
                        <m:r>
                          <a:rPr lang="en-US" sz="2000" i="1">
                            <a:solidFill>
                              <a:schemeClr val="tx1"/>
                            </a:solidFill>
                            <a:latin typeface="Cambria Math" panose="02040503050406030204" pitchFamily="18" charset="0"/>
                            <a:cs typeface="Arial" pitchFamily="34" charset="0"/>
                          </a:rPr>
                          <m:t>𝑟𝑖𝑠𝑘</m:t>
                        </m:r>
                        <m:r>
                          <a:rPr lang="en-US" sz="2000" i="1">
                            <a:solidFill>
                              <a:schemeClr val="tx1"/>
                            </a:solidFill>
                            <a:latin typeface="Cambria Math" panose="02040503050406030204" pitchFamily="18" charset="0"/>
                            <a:cs typeface="Arial" pitchFamily="34" charset="0"/>
                          </a:rPr>
                          <m:t>−</m:t>
                        </m:r>
                        <m:r>
                          <a:rPr lang="en-US" sz="2000" i="1">
                            <a:solidFill>
                              <a:schemeClr val="tx1"/>
                            </a:solidFill>
                            <a:latin typeface="Cambria Math" panose="02040503050406030204" pitchFamily="18" charset="0"/>
                            <a:cs typeface="Arial" pitchFamily="34" charset="0"/>
                          </a:rPr>
                          <m:t>𝑓𝑟𝑒𝑒</m:t>
                        </m:r>
                      </m:sub>
                    </m:sSub>
                  </m:oMath>
                </a14:m>
                <a:r>
                  <a:rPr lang="pt-PT" sz="2000" dirty="0">
                    <a:solidFill>
                      <a:schemeClr val="tx1"/>
                    </a:solidFill>
                    <a:latin typeface="Arial" panose="020B0604020202020204" pitchFamily="34" charset="0"/>
                    <a:cs typeface="Arial" pitchFamily="34" charset="0"/>
                    <a:sym typeface="Wingdings" panose="05000000000000000000" pitchFamily="2" charset="2"/>
                  </a:rPr>
                  <a:t> + risk premium</a:t>
                </a:r>
              </a:p>
              <a:p>
                <a:pPr marL="614934" lvl="1" indent="-342900">
                  <a:buClr>
                    <a:schemeClr val="tx2">
                      <a:lumMod val="75000"/>
                    </a:schemeClr>
                  </a:buClr>
                </a:pPr>
                <a:endParaRPr lang="pt-PT" altLang="en-US" sz="2000" dirty="0">
                  <a:solidFill>
                    <a:schemeClr val="tx1"/>
                  </a:solidFill>
                  <a:latin typeface="Arial" pitchFamily="34" charset="0"/>
                  <a:cs typeface="Arial" pitchFamily="34" charset="0"/>
                  <a:sym typeface="Wingdings" panose="05000000000000000000" pitchFamily="2" charset="2"/>
                </a:endParaRPr>
              </a:p>
              <a:p>
                <a:pPr marL="157734" indent="-342900">
                  <a:buClr>
                    <a:schemeClr val="tx2">
                      <a:lumMod val="75000"/>
                    </a:schemeClr>
                  </a:buClr>
                  <a:buFont typeface="Arial" panose="020B0604020202020204" pitchFamily="34" charset="0"/>
                  <a:buChar char="•"/>
                </a:pPr>
                <a:r>
                  <a:rPr lang="pt-PT" altLang="en-US" sz="2000" dirty="0">
                    <a:solidFill>
                      <a:schemeClr val="tx1"/>
                    </a:solidFill>
                    <a:latin typeface="Arial" pitchFamily="34" charset="0"/>
                    <a:cs typeface="Arial" pitchFamily="34" charset="0"/>
                    <a:sym typeface="Wingdings" panose="05000000000000000000" pitchFamily="2" charset="2"/>
                  </a:rPr>
                  <a:t>The risk premium is higher for stocks than for bonds, for instance. </a:t>
                </a:r>
              </a:p>
              <a:p>
                <a:pPr marL="157734" indent="-342900">
                  <a:buClr>
                    <a:schemeClr val="tx2">
                      <a:lumMod val="75000"/>
                    </a:schemeClr>
                  </a:buClr>
                  <a:buFont typeface="Arial" panose="020B0604020202020204" pitchFamily="34" charset="0"/>
                  <a:buChar char="•"/>
                </a:pPr>
                <a:r>
                  <a:rPr lang="pt-PT" altLang="en-US" sz="2000" dirty="0">
                    <a:solidFill>
                      <a:schemeClr val="tx1"/>
                    </a:solidFill>
                    <a:latin typeface="Arial" pitchFamily="34" charset="0"/>
                    <a:cs typeface="Arial" pitchFamily="34" charset="0"/>
                    <a:sym typeface="Wingdings" panose="05000000000000000000" pitchFamily="2" charset="2"/>
                  </a:rPr>
                  <a:t>Both </a:t>
                </a:r>
                <a14:m>
                  <m:oMath xmlns:m="http://schemas.openxmlformats.org/officeDocument/2006/math">
                    <m:sSub>
                      <m:sSubPr>
                        <m:ctrlPr>
                          <a:rPr lang="en-US" sz="2000" i="1" smtClean="0">
                            <a:solidFill>
                              <a:schemeClr val="tx1"/>
                            </a:solidFill>
                            <a:latin typeface="Cambria Math" panose="02040503050406030204" pitchFamily="18" charset="0"/>
                            <a:cs typeface="Arial" pitchFamily="34" charset="0"/>
                          </a:rPr>
                        </m:ctrlPr>
                      </m:sSubPr>
                      <m:e>
                        <m:r>
                          <a:rPr lang="en-US" sz="2000" i="1">
                            <a:solidFill>
                              <a:schemeClr val="tx1"/>
                            </a:solidFill>
                            <a:latin typeface="Cambria Math" panose="02040503050406030204" pitchFamily="18" charset="0"/>
                            <a:cs typeface="Arial" pitchFamily="34" charset="0"/>
                          </a:rPr>
                          <m:t>𝑟</m:t>
                        </m:r>
                      </m:e>
                      <m:sub>
                        <m:r>
                          <a:rPr lang="en-US" sz="2000" i="1">
                            <a:solidFill>
                              <a:schemeClr val="tx1"/>
                            </a:solidFill>
                            <a:latin typeface="Cambria Math" panose="02040503050406030204" pitchFamily="18" charset="0"/>
                            <a:cs typeface="Arial" pitchFamily="34" charset="0"/>
                          </a:rPr>
                          <m:t>𝑟𝑖𝑠𝑘</m:t>
                        </m:r>
                        <m:r>
                          <a:rPr lang="en-US" sz="2000" i="1">
                            <a:solidFill>
                              <a:schemeClr val="tx1"/>
                            </a:solidFill>
                            <a:latin typeface="Cambria Math" panose="02040503050406030204" pitchFamily="18" charset="0"/>
                            <a:cs typeface="Arial" pitchFamily="34" charset="0"/>
                          </a:rPr>
                          <m:t>−</m:t>
                        </m:r>
                        <m:r>
                          <a:rPr lang="en-US" sz="2000" i="1">
                            <a:solidFill>
                              <a:schemeClr val="tx1"/>
                            </a:solidFill>
                            <a:latin typeface="Cambria Math" panose="02040503050406030204" pitchFamily="18" charset="0"/>
                            <a:cs typeface="Arial" pitchFamily="34" charset="0"/>
                          </a:rPr>
                          <m:t>𝑓𝑟𝑒𝑒</m:t>
                        </m:r>
                      </m:sub>
                    </m:sSub>
                  </m:oMath>
                </a14:m>
                <a:r>
                  <a:rPr lang="pt-PT" altLang="en-US" sz="2000" dirty="0">
                    <a:solidFill>
                      <a:schemeClr val="tx1"/>
                    </a:solidFill>
                    <a:latin typeface="Arial" panose="020B0604020202020204" pitchFamily="34" charset="0"/>
                    <a:cs typeface="Arial" pitchFamily="34" charset="0"/>
                    <a:sym typeface="Wingdings" panose="05000000000000000000" pitchFamily="2" charset="2"/>
                  </a:rPr>
                  <a:t> (gov’t bond yield curve) and </a:t>
                </a:r>
                <a:r>
                  <a:rPr lang="pt-PT" sz="2000" dirty="0">
                    <a:solidFill>
                      <a:schemeClr val="tx1"/>
                    </a:solidFill>
                    <a:latin typeface="Arial" panose="020B0604020202020204" pitchFamily="34" charset="0"/>
                    <a:cs typeface="Arial" pitchFamily="34" charset="0"/>
                    <a:sym typeface="Wingdings" panose="05000000000000000000" pitchFamily="2" charset="2"/>
                  </a:rPr>
                  <a:t>risk premium (</a:t>
                </a:r>
                <a:r>
                  <a:rPr lang="pt-PT" sz="2000" dirty="0">
                    <a:solidFill>
                      <a:schemeClr val="tx1"/>
                    </a:solidFill>
                    <a:latin typeface="Arial" panose="020B0604020202020204" pitchFamily="34" charset="0"/>
                    <a:cs typeface="Arial" pitchFamily="34" charset="0"/>
                    <a:sym typeface="Wingdings" panose="05000000000000000000" pitchFamily="2" charset="2"/>
                    <a:hlinkClick r:id="rId2">
                      <a:extLst>
                        <a:ext uri="{A12FA001-AC4F-418D-AE19-62706E023703}">
                          <ahyp:hlinkClr xmlns:ahyp="http://schemas.microsoft.com/office/drawing/2018/hyperlinkcolor" val="tx"/>
                        </a:ext>
                      </a:extLst>
                    </a:hlinkClick>
                  </a:rPr>
                  <a:t>equity yield curve derived from dividend futures</a:t>
                </a:r>
                <a:r>
                  <a:rPr lang="pt-PT" sz="2000" dirty="0">
                    <a:solidFill>
                      <a:schemeClr val="tx1"/>
                    </a:solidFill>
                    <a:latin typeface="Arial" panose="020B0604020202020204" pitchFamily="34" charset="0"/>
                    <a:cs typeface="Arial" pitchFamily="34" charset="0"/>
                    <a:sym typeface="Wingdings" panose="05000000000000000000" pitchFamily="2" charset="2"/>
                  </a:rPr>
                  <a:t>) can </a:t>
                </a:r>
                <a:r>
                  <a:rPr lang="pt-PT" altLang="en-US" sz="2000" dirty="0">
                    <a:solidFill>
                      <a:schemeClr val="tx1"/>
                    </a:solidFill>
                    <a:latin typeface="Arial" panose="020B0604020202020204" pitchFamily="34" charset="0"/>
                    <a:cs typeface="Arial" pitchFamily="34" charset="0"/>
                    <a:sym typeface="Wingdings" panose="05000000000000000000" pitchFamily="2" charset="2"/>
                  </a:rPr>
                  <a:t>vary with maturity </a:t>
                </a:r>
                <a14:m>
                  <m:oMath xmlns:m="http://schemas.openxmlformats.org/officeDocument/2006/math">
                    <m:r>
                      <a:rPr lang="en-US" sz="2000" i="1" dirty="0">
                        <a:solidFill>
                          <a:schemeClr val="tx1"/>
                        </a:solidFill>
                        <a:latin typeface="Cambria Math" panose="02040503050406030204" pitchFamily="18" charset="0"/>
                        <a:cs typeface="Arial" pitchFamily="34" charset="0"/>
                      </a:rPr>
                      <m:t>𝑛</m:t>
                    </m:r>
                  </m:oMath>
                </a14:m>
                <a:endParaRPr lang="pt-PT" altLang="en-US" sz="2000" dirty="0">
                  <a:solidFill>
                    <a:schemeClr val="tx1"/>
                  </a:solidFill>
                  <a:latin typeface="Arial" panose="020B0604020202020204" pitchFamily="34" charset="0"/>
                  <a:cs typeface="Arial" pitchFamily="34" charset="0"/>
                  <a:sym typeface="Wingdings" panose="05000000000000000000" pitchFamily="2" charset="2"/>
                </a:endParaRPr>
              </a:p>
            </p:txBody>
          </p:sp>
        </mc:Choice>
        <mc:Fallback xmlns="">
          <p:sp>
            <p:nvSpPr>
              <p:cNvPr id="4" name="TextBox 3">
                <a:extLst>
                  <a:ext uri="{FF2B5EF4-FFF2-40B4-BE49-F238E27FC236}">
                    <a16:creationId xmlns:a16="http://schemas.microsoft.com/office/drawing/2014/main" id="{8F64D5F2-02EE-279D-9DEF-04A88BA68127}"/>
                  </a:ext>
                </a:extLst>
              </p:cNvPr>
              <p:cNvSpPr txBox="1">
                <a:spLocks noRot="1" noChangeAspect="1" noMove="1" noResize="1" noEditPoints="1" noAdjustHandles="1" noChangeArrowheads="1" noChangeShapeType="1" noTextEdit="1"/>
              </p:cNvSpPr>
              <p:nvPr/>
            </p:nvSpPr>
            <p:spPr>
              <a:xfrm>
                <a:off x="457200" y="692696"/>
                <a:ext cx="8229600" cy="5730351"/>
              </a:xfrm>
              <a:prstGeom prst="rect">
                <a:avLst/>
              </a:prstGeom>
              <a:blipFill>
                <a:blip r:embed="rId3"/>
                <a:stretch>
                  <a:fillRect l="-667" t="-532" r="-1481" b="-957"/>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183294E8-5459-490C-224B-969A1663036D}"/>
              </a:ext>
            </a:extLst>
          </p:cNvPr>
          <p:cNvSpPr txBox="1"/>
          <p:nvPr/>
        </p:nvSpPr>
        <p:spPr>
          <a:xfrm>
            <a:off x="291921" y="197241"/>
            <a:ext cx="6996545"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Risk (</a:t>
            </a:r>
            <a:r>
              <a:rPr lang="en-US" sz="2400" b="1" dirty="0" err="1">
                <a:latin typeface="Arial" pitchFamily="34" charset="0"/>
                <a:cs typeface="Arial" pitchFamily="34" charset="0"/>
              </a:rPr>
              <a:t>i</a:t>
            </a:r>
            <a:r>
              <a:rPr lang="en-US" sz="2400" b="1" dirty="0">
                <a:latin typeface="Arial" pitchFamily="34" charset="0"/>
                <a:cs typeface="Arial" pitchFamily="34" charset="0"/>
              </a:rPr>
              <a:t>) </a:t>
            </a:r>
          </a:p>
        </p:txBody>
      </p:sp>
    </p:spTree>
    <p:extLst>
      <p:ext uri="{BB962C8B-B14F-4D97-AF65-F5344CB8AC3E}">
        <p14:creationId xmlns:p14="http://schemas.microsoft.com/office/powerpoint/2010/main" val="115044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3D1644-EDEE-C506-E092-5C9AA9B51B56}"/>
              </a:ext>
            </a:extLst>
          </p:cNvPr>
          <p:cNvSpPr>
            <a:spLocks noGrp="1"/>
          </p:cNvSpPr>
          <p:nvPr>
            <p:ph type="sldNum" sz="quarter" idx="12"/>
          </p:nvPr>
        </p:nvSpPr>
        <p:spPr/>
        <p:txBody>
          <a:bodyPr/>
          <a:lstStyle/>
          <a:p>
            <a:fld id="{CE289BD7-BDCC-400B-AB8F-DA275DA4D4A2}" type="slidenum">
              <a:rPr lang="en-US" smtClean="0"/>
              <a:t>23</a:t>
            </a:fld>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78195CC-B998-7E27-0306-2DFC5D6B2746}"/>
                  </a:ext>
                </a:extLst>
              </p:cNvPr>
              <p:cNvSpPr txBox="1"/>
              <p:nvPr/>
            </p:nvSpPr>
            <p:spPr>
              <a:xfrm>
                <a:off x="457200" y="849434"/>
                <a:ext cx="7992888" cy="5627566"/>
              </a:xfrm>
              <a:prstGeom prst="rect">
                <a:avLst/>
              </a:prstGeom>
              <a:noFill/>
            </p:spPr>
            <p:txBody>
              <a:bodyPr wrap="square">
                <a:spAutoFit/>
              </a:bodyPr>
              <a:lstStyle/>
              <a:p>
                <a:pPr marL="285750" indent="-285750">
                  <a:buFont typeface="Arial" panose="020B0604020202020204" pitchFamily="34" charset="0"/>
                  <a:buChar char="•"/>
                </a:pPr>
                <a:r>
                  <a:rPr lang="pt-PT" sz="1700" dirty="0">
                    <a:solidFill>
                      <a:schemeClr val="tx1"/>
                    </a:solidFill>
                    <a:latin typeface="Arial" pitchFamily="34" charset="0"/>
                    <a:cs typeface="Arial" pitchFamily="34" charset="0"/>
                    <a:sym typeface="Wingdings" panose="05000000000000000000" pitchFamily="2" charset="2"/>
                  </a:rPr>
                  <a:t>You can invest in two projects and each project gives 0 or 200 with equal probability in one year. However: </a:t>
                </a:r>
              </a:p>
              <a:p>
                <a:pPr marL="285750" indent="-285750">
                  <a:buFont typeface="Arial" panose="020B0604020202020204" pitchFamily="34" charset="0"/>
                  <a:buChar char="•"/>
                </a:pPr>
                <a:endParaRPr lang="pt-PT" sz="1700" dirty="0">
                  <a:solidFill>
                    <a:schemeClr val="tx1"/>
                  </a:solidFill>
                  <a:latin typeface="Arial" pitchFamily="34" charset="0"/>
                  <a:cs typeface="Arial" pitchFamily="34" charset="0"/>
                  <a:sym typeface="Wingdings" panose="05000000000000000000" pitchFamily="2" charset="2"/>
                </a:endParaRPr>
              </a:p>
              <a:p>
                <a:pPr marL="971550" lvl="1" indent="-514350">
                  <a:buFont typeface="+mj-lt"/>
                  <a:buAutoNum type="arabicPeriod"/>
                </a:pPr>
                <a:r>
                  <a:rPr lang="pt-PT" sz="1700" dirty="0">
                    <a:solidFill>
                      <a:schemeClr val="tx1"/>
                    </a:solidFill>
                    <a:latin typeface="Arial" pitchFamily="34" charset="0"/>
                    <a:cs typeface="Arial" pitchFamily="34" charset="0"/>
                    <a:sym typeface="Wingdings" panose="05000000000000000000" pitchFamily="2" charset="2"/>
                  </a:rPr>
                  <a:t>earns 0 when the economy is doing worse than average and 200 when the economy is doing better than average </a:t>
                </a:r>
              </a:p>
              <a:p>
                <a:pPr marL="971550" lvl="1" indent="-514350">
                  <a:buFont typeface="+mj-lt"/>
                  <a:buAutoNum type="arabicPeriod"/>
                </a:pPr>
                <a:r>
                  <a:rPr lang="pt-PT" sz="1700" dirty="0">
                    <a:solidFill>
                      <a:schemeClr val="tx1"/>
                    </a:solidFill>
                    <a:latin typeface="Arial" pitchFamily="34" charset="0"/>
                    <a:cs typeface="Arial" pitchFamily="34" charset="0"/>
                    <a:sym typeface="Wingdings" panose="05000000000000000000" pitchFamily="2" charset="2"/>
                  </a:rPr>
                  <a:t>earns 200 when the economy is doing worse than average and 0 when the economy is doing better than average</a:t>
                </a:r>
              </a:p>
              <a:p>
                <a:pPr marL="285750" indent="-285750">
                  <a:buFont typeface="Arial" panose="020B0604020202020204" pitchFamily="34" charset="0"/>
                  <a:buChar char="•"/>
                </a:pPr>
                <a:endParaRPr lang="pt-PT" sz="1700" dirty="0">
                  <a:solidFill>
                    <a:schemeClr val="tx1"/>
                  </a:solidFill>
                  <a:latin typeface="Arial" pitchFamily="34" charset="0"/>
                  <a:cs typeface="Arial" pitchFamily="34" charset="0"/>
                  <a:sym typeface="Wingdings" panose="05000000000000000000" pitchFamily="2" charset="2"/>
                </a:endParaRPr>
              </a:p>
              <a:p>
                <a:pPr marL="285750" indent="-285750">
                  <a:buFont typeface="Arial" panose="020B0604020202020204" pitchFamily="34" charset="0"/>
                  <a:buChar char="•"/>
                </a:pPr>
                <a:r>
                  <a:rPr lang="pt-PT" sz="1700" dirty="0">
                    <a:solidFill>
                      <a:schemeClr val="tx1"/>
                    </a:solidFill>
                    <a:latin typeface="Arial" pitchFamily="34" charset="0"/>
                    <a:cs typeface="Arial" pitchFamily="34" charset="0"/>
                    <a:sym typeface="Wingdings" panose="05000000000000000000" pitchFamily="2" charset="2"/>
                  </a:rPr>
                  <a:t>Which do you prefer? Or, how much are you willing to pay for each investment?</a:t>
                </a:r>
              </a:p>
              <a:p>
                <a:pPr marL="998982" lvl="1" indent="-514350">
                  <a:buFont typeface="Arial" panose="020B0604020202020204" pitchFamily="34" charset="0"/>
                  <a:buChar char="•"/>
                </a:pPr>
                <a:r>
                  <a:rPr lang="pt-PT" sz="1700" dirty="0">
                    <a:solidFill>
                      <a:schemeClr val="tx1"/>
                    </a:solidFill>
                    <a:latin typeface="Arial" pitchFamily="34" charset="0"/>
                    <a:cs typeface="Arial" pitchFamily="34" charset="0"/>
                    <a:sym typeface="Wingdings" panose="05000000000000000000" pitchFamily="2" charset="2"/>
                  </a:rPr>
                  <a:t>For most people, P1 &lt; P2, because p</a:t>
                </a:r>
                <a:r>
                  <a:rPr lang="en-US" altLang="en-US" sz="1700" dirty="0" err="1">
                    <a:solidFill>
                      <a:schemeClr val="tx1"/>
                    </a:solidFill>
                    <a:latin typeface="Arial" pitchFamily="34" charset="0"/>
                    <a:cs typeface="Arial" pitchFamily="34" charset="0"/>
                  </a:rPr>
                  <a:t>eople</a:t>
                </a:r>
                <a:r>
                  <a:rPr lang="en-US" altLang="en-US" sz="1700" dirty="0">
                    <a:solidFill>
                      <a:schemeClr val="tx1"/>
                    </a:solidFill>
                    <a:latin typeface="Arial" pitchFamily="34" charset="0"/>
                    <a:cs typeface="Arial" pitchFamily="34" charset="0"/>
                  </a:rPr>
                  <a:t> like that 2. pays off exactly when times are bad.</a:t>
                </a:r>
              </a:p>
              <a:p>
                <a:pPr marL="998982" lvl="1" indent="-514350">
                  <a:buFont typeface="Arial" panose="020B0604020202020204" pitchFamily="34" charset="0"/>
                  <a:buChar char="•"/>
                </a:pPr>
                <a:r>
                  <a:rPr lang="pt-PT" sz="1700" dirty="0">
                    <a:solidFill>
                      <a:schemeClr val="tx1"/>
                    </a:solidFill>
                    <a:latin typeface="Arial" pitchFamily="34" charset="0"/>
                    <a:cs typeface="Arial" pitchFamily="34" charset="0"/>
                    <a:sym typeface="Wingdings" panose="05000000000000000000" pitchFamily="2" charset="2"/>
                  </a:rPr>
                  <a:t>Quantified as P1 = 100 / (1+</a:t>
                </a:r>
                <a14:m>
                  <m:oMath xmlns:m="http://schemas.openxmlformats.org/officeDocument/2006/math">
                    <m:sSub>
                      <m:sSubPr>
                        <m:ctrlPr>
                          <a:rPr lang="en-US" sz="1700" i="1" smtClean="0">
                            <a:solidFill>
                              <a:schemeClr val="tx1"/>
                            </a:solidFill>
                            <a:latin typeface="Cambria Math" panose="02040503050406030204" pitchFamily="18" charset="0"/>
                            <a:cs typeface="Arial" pitchFamily="34" charset="0"/>
                          </a:rPr>
                        </m:ctrlPr>
                      </m:sSubPr>
                      <m:e>
                        <m:r>
                          <a:rPr lang="en-US" sz="1700" i="1">
                            <a:solidFill>
                              <a:schemeClr val="tx1"/>
                            </a:solidFill>
                            <a:latin typeface="Cambria Math" panose="02040503050406030204" pitchFamily="18" charset="0"/>
                            <a:cs typeface="Arial" pitchFamily="34" charset="0"/>
                          </a:rPr>
                          <m:t>𝑟</m:t>
                        </m:r>
                      </m:e>
                      <m:sub>
                        <m:r>
                          <a:rPr lang="en-US" sz="1700" b="0" i="1" smtClean="0">
                            <a:solidFill>
                              <a:schemeClr val="tx1"/>
                            </a:solidFill>
                            <a:latin typeface="Cambria Math" panose="02040503050406030204" pitchFamily="18" charset="0"/>
                            <a:cs typeface="Arial" pitchFamily="34" charset="0"/>
                          </a:rPr>
                          <m:t>𝑟𝑖𝑠𝑘𝑦</m:t>
                        </m:r>
                        <m:r>
                          <a:rPr lang="en-US" sz="1700" b="0" i="1" smtClean="0">
                            <a:solidFill>
                              <a:schemeClr val="tx1"/>
                            </a:solidFill>
                            <a:latin typeface="Cambria Math" panose="02040503050406030204" pitchFamily="18" charset="0"/>
                            <a:cs typeface="Arial" pitchFamily="34" charset="0"/>
                          </a:rPr>
                          <m:t>,1</m:t>
                        </m:r>
                      </m:sub>
                    </m:sSub>
                  </m:oMath>
                </a14:m>
                <a:r>
                  <a:rPr lang="pt-PT" sz="1700" dirty="0">
                    <a:solidFill>
                      <a:schemeClr val="tx1"/>
                    </a:solidFill>
                    <a:latin typeface="Arial" panose="020B0604020202020204" pitchFamily="34" charset="0"/>
                    <a:cs typeface="Arial" pitchFamily="34" charset="0"/>
                    <a:sym typeface="Wingdings" panose="05000000000000000000" pitchFamily="2" charset="2"/>
                  </a:rPr>
                  <a:t>) vs P2 = 100 / (1+</a:t>
                </a:r>
                <a:r>
                  <a:rPr lang="en-US" sz="1700" dirty="0">
                    <a:solidFill>
                      <a:schemeClr val="tx1"/>
                    </a:solidFill>
                    <a:latin typeface="Arial" panose="020B0604020202020204" pitchFamily="34" charset="0"/>
                    <a:cs typeface="Arial" panose="020B0604020202020204" pitchFamily="34" charset="0"/>
                  </a:rPr>
                  <a:t> </a:t>
                </a:r>
                <a14:m>
                  <m:oMath xmlns:m="http://schemas.openxmlformats.org/officeDocument/2006/math">
                    <m:sSub>
                      <m:sSubPr>
                        <m:ctrlPr>
                          <a:rPr lang="en-US" sz="1700" i="1" smtClean="0">
                            <a:solidFill>
                              <a:schemeClr val="tx1"/>
                            </a:solidFill>
                            <a:latin typeface="Cambria Math" panose="02040503050406030204" pitchFamily="18" charset="0"/>
                            <a:cs typeface="Arial" pitchFamily="34" charset="0"/>
                          </a:rPr>
                        </m:ctrlPr>
                      </m:sSubPr>
                      <m:e>
                        <m:r>
                          <a:rPr lang="en-US" sz="1700" i="1">
                            <a:solidFill>
                              <a:schemeClr val="tx1"/>
                            </a:solidFill>
                            <a:latin typeface="Cambria Math" panose="02040503050406030204" pitchFamily="18" charset="0"/>
                            <a:cs typeface="Arial" pitchFamily="34" charset="0"/>
                          </a:rPr>
                          <m:t>𝑟</m:t>
                        </m:r>
                      </m:e>
                      <m:sub>
                        <m:r>
                          <a:rPr lang="en-US" sz="1700" i="1">
                            <a:solidFill>
                              <a:schemeClr val="tx1"/>
                            </a:solidFill>
                            <a:latin typeface="Cambria Math" panose="02040503050406030204" pitchFamily="18" charset="0"/>
                            <a:cs typeface="Arial" pitchFamily="34" charset="0"/>
                          </a:rPr>
                          <m:t>𝑟𝑖𝑠𝑘𝑦</m:t>
                        </m:r>
                        <m:r>
                          <a:rPr lang="en-US" sz="1700" b="0" i="1" smtClean="0">
                            <a:solidFill>
                              <a:schemeClr val="tx1"/>
                            </a:solidFill>
                            <a:latin typeface="Cambria Math" panose="02040503050406030204" pitchFamily="18" charset="0"/>
                            <a:cs typeface="Arial" pitchFamily="34" charset="0"/>
                          </a:rPr>
                          <m:t>,2</m:t>
                        </m:r>
                      </m:sub>
                    </m:sSub>
                  </m:oMath>
                </a14:m>
                <a:r>
                  <a:rPr lang="pt-PT" sz="1700" dirty="0">
                    <a:solidFill>
                      <a:schemeClr val="tx1"/>
                    </a:solidFill>
                    <a:latin typeface="Arial" panose="020B0604020202020204" pitchFamily="34" charset="0"/>
                    <a:cs typeface="Arial" pitchFamily="34" charset="0"/>
                    <a:sym typeface="Wingdings" panose="05000000000000000000" pitchFamily="2" charset="2"/>
                  </a:rPr>
                  <a:t>) and </a:t>
                </a:r>
                <a14:m>
                  <m:oMath xmlns:m="http://schemas.openxmlformats.org/officeDocument/2006/math">
                    <m:sSub>
                      <m:sSubPr>
                        <m:ctrlPr>
                          <a:rPr lang="en-US" sz="1700" i="1" smtClean="0">
                            <a:solidFill>
                              <a:schemeClr val="tx1"/>
                            </a:solidFill>
                            <a:latin typeface="Cambria Math" panose="02040503050406030204" pitchFamily="18" charset="0"/>
                            <a:cs typeface="Arial" pitchFamily="34" charset="0"/>
                          </a:rPr>
                        </m:ctrlPr>
                      </m:sSubPr>
                      <m:e>
                        <m:r>
                          <a:rPr lang="en-US" sz="1700" i="1">
                            <a:solidFill>
                              <a:schemeClr val="tx1"/>
                            </a:solidFill>
                            <a:latin typeface="Cambria Math" panose="02040503050406030204" pitchFamily="18" charset="0"/>
                            <a:cs typeface="Arial" pitchFamily="34" charset="0"/>
                          </a:rPr>
                          <m:t>𝑟</m:t>
                        </m:r>
                      </m:e>
                      <m:sub>
                        <m:r>
                          <a:rPr lang="en-US" sz="1700" b="0" i="1" smtClean="0">
                            <a:solidFill>
                              <a:schemeClr val="tx1"/>
                            </a:solidFill>
                            <a:latin typeface="Cambria Math" panose="02040503050406030204" pitchFamily="18" charset="0"/>
                            <a:cs typeface="Arial" pitchFamily="34" charset="0"/>
                          </a:rPr>
                          <m:t>𝑟𝑖𝑠𝑘𝑦</m:t>
                        </m:r>
                        <m:r>
                          <a:rPr lang="en-US" sz="1700" b="0" i="1" smtClean="0">
                            <a:solidFill>
                              <a:schemeClr val="tx1"/>
                            </a:solidFill>
                            <a:latin typeface="Cambria Math" panose="02040503050406030204" pitchFamily="18" charset="0"/>
                            <a:cs typeface="Arial" pitchFamily="34" charset="0"/>
                          </a:rPr>
                          <m:t>,1</m:t>
                        </m:r>
                      </m:sub>
                    </m:sSub>
                  </m:oMath>
                </a14:m>
                <a:r>
                  <a:rPr lang="pt-PT" sz="1700" dirty="0">
                    <a:solidFill>
                      <a:schemeClr val="tx1"/>
                    </a:solidFill>
                    <a:latin typeface="Arial" panose="020B0604020202020204" pitchFamily="34" charset="0"/>
                    <a:cs typeface="Arial" pitchFamily="34" charset="0"/>
                    <a:sym typeface="Wingdings" panose="05000000000000000000" pitchFamily="2" charset="2"/>
                  </a:rPr>
                  <a:t> &gt; </a:t>
                </a:r>
                <a14:m>
                  <m:oMath xmlns:m="http://schemas.openxmlformats.org/officeDocument/2006/math">
                    <m:sSub>
                      <m:sSubPr>
                        <m:ctrlPr>
                          <a:rPr lang="en-US" sz="1700" i="1" smtClean="0">
                            <a:solidFill>
                              <a:schemeClr val="tx1"/>
                            </a:solidFill>
                            <a:latin typeface="Cambria Math" panose="02040503050406030204" pitchFamily="18" charset="0"/>
                            <a:cs typeface="Arial" pitchFamily="34" charset="0"/>
                          </a:rPr>
                        </m:ctrlPr>
                      </m:sSubPr>
                      <m:e>
                        <m:r>
                          <a:rPr lang="en-US" sz="1700" i="1">
                            <a:solidFill>
                              <a:schemeClr val="tx1"/>
                            </a:solidFill>
                            <a:latin typeface="Cambria Math" panose="02040503050406030204" pitchFamily="18" charset="0"/>
                            <a:cs typeface="Arial" pitchFamily="34" charset="0"/>
                          </a:rPr>
                          <m:t>𝑟</m:t>
                        </m:r>
                      </m:e>
                      <m:sub>
                        <m:r>
                          <a:rPr lang="en-US" sz="1700" i="1">
                            <a:solidFill>
                              <a:schemeClr val="tx1"/>
                            </a:solidFill>
                            <a:latin typeface="Cambria Math" panose="02040503050406030204" pitchFamily="18" charset="0"/>
                            <a:cs typeface="Arial" pitchFamily="34" charset="0"/>
                          </a:rPr>
                          <m:t>𝑟𝑖𝑠𝑘𝑦</m:t>
                        </m:r>
                        <m:r>
                          <a:rPr lang="en-US" sz="1700" i="1">
                            <a:solidFill>
                              <a:schemeClr val="tx1"/>
                            </a:solidFill>
                            <a:latin typeface="Cambria Math" panose="02040503050406030204" pitchFamily="18" charset="0"/>
                            <a:cs typeface="Arial" pitchFamily="34" charset="0"/>
                          </a:rPr>
                          <m:t>,2</m:t>
                        </m:r>
                      </m:sub>
                    </m:sSub>
                  </m:oMath>
                </a14:m>
                <a:endParaRPr lang="en-US" altLang="en-US" sz="1700" dirty="0">
                  <a:solidFill>
                    <a:schemeClr val="tx1"/>
                  </a:solidFill>
                  <a:latin typeface="Arial" pitchFamily="34" charset="0"/>
                  <a:cs typeface="Arial" pitchFamily="34" charset="0"/>
                </a:endParaRPr>
              </a:p>
              <a:p>
                <a:pPr marL="322326" indent="-285750">
                  <a:buFont typeface="Arial" panose="020B0604020202020204" pitchFamily="34" charset="0"/>
                  <a:buChar char="•"/>
                </a:pPr>
                <a:endParaRPr lang="en-US" altLang="en-US" sz="1700" dirty="0">
                  <a:solidFill>
                    <a:schemeClr val="tx1"/>
                  </a:solidFill>
                  <a:latin typeface="Arial" pitchFamily="34" charset="0"/>
                  <a:cs typeface="Arial" pitchFamily="34" charset="0"/>
                </a:endParaRPr>
              </a:p>
              <a:p>
                <a:pPr marL="322326" indent="-285750">
                  <a:buFont typeface="Arial" panose="020B0604020202020204" pitchFamily="34" charset="0"/>
                  <a:buChar char="•"/>
                </a:pPr>
                <a:r>
                  <a:rPr lang="en-US" altLang="en-US" sz="1700" dirty="0">
                    <a:solidFill>
                      <a:schemeClr val="tx1"/>
                    </a:solidFill>
                    <a:latin typeface="Arial" pitchFamily="34" charset="0"/>
                    <a:cs typeface="Arial" pitchFamily="34" charset="0"/>
                  </a:rPr>
                  <a:t>The appropriate risk premium for a cash flow is higher the more it covaries with the market or business cycle.</a:t>
                </a:r>
              </a:p>
              <a:p>
                <a:pPr marL="614934" lvl="1" indent="-285750">
                  <a:buFont typeface="Arial" panose="020B0604020202020204" pitchFamily="34" charset="0"/>
                  <a:buChar char="•"/>
                </a:pPr>
                <a:r>
                  <a:rPr lang="en-US" sz="1700" dirty="0">
                    <a:solidFill>
                      <a:schemeClr val="tx1"/>
                    </a:solidFill>
                    <a:latin typeface="Arial" pitchFamily="34" charset="0"/>
                    <a:cs typeface="Arial" pitchFamily="34" charset="0"/>
                  </a:rPr>
                  <a:t>What does covariation mean exactly? By how much higher? </a:t>
                </a:r>
              </a:p>
              <a:p>
                <a:pPr marL="614934" lvl="1" indent="-285750">
                  <a:buFont typeface="Arial" panose="020B0604020202020204" pitchFamily="34" charset="0"/>
                  <a:buChar char="•"/>
                </a:pPr>
                <a:r>
                  <a:rPr lang="en-US" sz="1700" dirty="0">
                    <a:solidFill>
                      <a:schemeClr val="tx1"/>
                    </a:solidFill>
                    <a:latin typeface="Arial" pitchFamily="34" charset="0"/>
                    <a:cs typeface="Arial" pitchFamily="34" charset="0"/>
                  </a:rPr>
                  <a:t>We will study asset pricing models that answer these questions by defining: </a:t>
                </a:r>
                <a:r>
                  <a:rPr lang="en-US" altLang="en-US" sz="1700" dirty="0">
                    <a:solidFill>
                      <a:schemeClr val="tx1"/>
                    </a:solidFill>
                    <a:latin typeface="Arial" pitchFamily="34" charset="0"/>
                    <a:cs typeface="Arial" pitchFamily="34" charset="0"/>
                  </a:rPr>
                  <a:t>risk premium  = amount of risk x price of risk.</a:t>
                </a:r>
              </a:p>
              <a:p>
                <a:pPr marL="614934" lvl="1" indent="-285750">
                  <a:buFont typeface="Arial" panose="020B0604020202020204" pitchFamily="34" charset="0"/>
                  <a:buChar char="•"/>
                </a:pPr>
                <a:endParaRPr lang="en-US" altLang="en-US" sz="1700" dirty="0">
                  <a:solidFill>
                    <a:schemeClr val="tx1"/>
                  </a:solidFill>
                  <a:latin typeface="Arial" pitchFamily="34" charset="0"/>
                  <a:cs typeface="Arial" pitchFamily="34" charset="0"/>
                </a:endParaRPr>
              </a:p>
            </p:txBody>
          </p:sp>
        </mc:Choice>
        <mc:Fallback xmlns="">
          <p:sp>
            <p:nvSpPr>
              <p:cNvPr id="4" name="TextBox 3">
                <a:extLst>
                  <a:ext uri="{FF2B5EF4-FFF2-40B4-BE49-F238E27FC236}">
                    <a16:creationId xmlns:a16="http://schemas.microsoft.com/office/drawing/2014/main" id="{878195CC-B998-7E27-0306-2DFC5D6B2746}"/>
                  </a:ext>
                </a:extLst>
              </p:cNvPr>
              <p:cNvSpPr txBox="1">
                <a:spLocks noRot="1" noChangeAspect="1" noMove="1" noResize="1" noEditPoints="1" noAdjustHandles="1" noChangeArrowheads="1" noChangeShapeType="1" noTextEdit="1"/>
              </p:cNvSpPr>
              <p:nvPr/>
            </p:nvSpPr>
            <p:spPr>
              <a:xfrm>
                <a:off x="457200" y="849434"/>
                <a:ext cx="7992888" cy="5627566"/>
              </a:xfrm>
              <a:prstGeom prst="rect">
                <a:avLst/>
              </a:prstGeom>
              <a:blipFill>
                <a:blip r:embed="rId2"/>
                <a:stretch>
                  <a:fillRect l="-381" t="-325" r="-610"/>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357DBAE3-27B3-0F98-A676-A939D13A995B}"/>
              </a:ext>
            </a:extLst>
          </p:cNvPr>
          <p:cNvSpPr txBox="1"/>
          <p:nvPr/>
        </p:nvSpPr>
        <p:spPr>
          <a:xfrm>
            <a:off x="291921" y="197241"/>
            <a:ext cx="6996545"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Risk (ii) </a:t>
            </a:r>
          </a:p>
        </p:txBody>
      </p:sp>
    </p:spTree>
    <p:extLst>
      <p:ext uri="{BB962C8B-B14F-4D97-AF65-F5344CB8AC3E}">
        <p14:creationId xmlns:p14="http://schemas.microsoft.com/office/powerpoint/2010/main" val="140517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mtClean="0"/>
              <a:pPr/>
              <a:t>24</a:t>
            </a:fld>
            <a:endParaRPr lang="en-US" dirty="0"/>
          </a:p>
        </p:txBody>
      </p:sp>
      <p:sp>
        <p:nvSpPr>
          <p:cNvPr id="3" name="TextBox 2"/>
          <p:cNvSpPr txBox="1"/>
          <p:nvPr/>
        </p:nvSpPr>
        <p:spPr>
          <a:xfrm>
            <a:off x="313858" y="309985"/>
            <a:ext cx="6996545"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Prices, discount rates, and (expected) returns</a:t>
            </a:r>
          </a:p>
        </p:txBody>
      </p:sp>
      <mc:AlternateContent xmlns:mc="http://schemas.openxmlformats.org/markup-compatibility/2006" xmlns:a14="http://schemas.microsoft.com/office/drawing/2010/main">
        <mc:Choice Requires="a14">
          <p:sp>
            <p:nvSpPr>
              <p:cNvPr id="4" name="TextBox 3"/>
              <p:cNvSpPr txBox="1"/>
              <p:nvPr/>
            </p:nvSpPr>
            <p:spPr>
              <a:xfrm>
                <a:off x="313858" y="824540"/>
                <a:ext cx="8630584" cy="4495800"/>
              </a:xfrm>
              <a:prstGeom prst="rect">
                <a:avLst/>
              </a:prstGeom>
              <a:noFill/>
            </p:spPr>
            <p:txBody>
              <a:bodyPr wrap="square" rtlCol="0">
                <a:noAutofit/>
              </a:bodyPr>
              <a:lstStyle/>
              <a:p>
                <a:pPr marL="342900" indent="-342900">
                  <a:buClr>
                    <a:schemeClr val="tx1"/>
                  </a:buClr>
                  <a:buFont typeface="Arial" panose="020B0604020202020204" pitchFamily="34" charset="0"/>
                  <a:buChar char="•"/>
                </a:pPr>
                <a:r>
                  <a:rPr lang="en-US" sz="1600" dirty="0">
                    <a:solidFill>
                      <a:schemeClr val="tx1"/>
                    </a:solidFill>
                    <a:latin typeface="Arial" pitchFamily="34" charset="0"/>
                    <a:cs typeface="Arial" pitchFamily="34" charset="0"/>
                  </a:rPr>
                  <a:t>Asset price conditional on all information available at time </a:t>
                </a:r>
                <a:r>
                  <a:rPr lang="en-US" sz="1600" i="1" dirty="0">
                    <a:solidFill>
                      <a:schemeClr val="tx1"/>
                    </a:solidFill>
                    <a:latin typeface="Arial" pitchFamily="34" charset="0"/>
                    <a:cs typeface="Arial" pitchFamily="34" charset="0"/>
                  </a:rPr>
                  <a:t>t </a:t>
                </a:r>
                <a:r>
                  <a:rPr lang="en-US" sz="1600" dirty="0">
                    <a:solidFill>
                      <a:schemeClr val="tx1"/>
                    </a:solidFill>
                    <a:latin typeface="Arial" pitchFamily="34" charset="0"/>
                    <a:cs typeface="Arial" pitchFamily="34" charset="0"/>
                  </a:rPr>
                  <a:t>(today):</a:t>
                </a:r>
              </a:p>
              <a:p>
                <a:pPr marL="342900" indent="-342900">
                  <a:buClr>
                    <a:schemeClr val="tx1"/>
                  </a:buClr>
                  <a:buFont typeface="Arial" panose="020B0604020202020204" pitchFamily="34" charset="0"/>
                  <a:buChar char="•"/>
                </a:pPr>
                <a:endParaRPr lang="en-US" sz="1600" dirty="0">
                  <a:solidFill>
                    <a:schemeClr val="tx1"/>
                  </a:solidFill>
                  <a:latin typeface="Arial" pitchFamily="34" charset="0"/>
                  <a:cs typeface="Arial" pitchFamily="34" charset="0"/>
                </a:endParaRPr>
              </a:p>
              <a:p>
                <a:pPr marL="342900" indent="-342900">
                  <a:buClr>
                    <a:schemeClr val="tx1"/>
                  </a:buClr>
                  <a:buFont typeface="Arial" panose="020B0604020202020204" pitchFamily="34" charset="0"/>
                  <a:buChar char="•"/>
                </a:pPr>
                <a:endParaRPr lang="en-US" sz="1600" dirty="0">
                  <a:solidFill>
                    <a:schemeClr val="tx1"/>
                  </a:solidFill>
                  <a:latin typeface="Arial" pitchFamily="34" charset="0"/>
                  <a:cs typeface="Arial" pitchFamily="34" charset="0"/>
                </a:endParaRPr>
              </a:p>
              <a:p>
                <a:pPr marL="342900" indent="-342900">
                  <a:buClr>
                    <a:schemeClr val="tx1"/>
                  </a:buClr>
                  <a:buFont typeface="Arial" panose="020B0604020202020204" pitchFamily="34" charset="0"/>
                  <a:buChar char="•"/>
                </a:pPr>
                <a:endParaRPr lang="en-US" sz="1600" dirty="0">
                  <a:solidFill>
                    <a:schemeClr val="tx1"/>
                  </a:solidFill>
                  <a:latin typeface="Arial" pitchFamily="34" charset="0"/>
                  <a:cs typeface="Arial" pitchFamily="34" charset="0"/>
                </a:endParaRPr>
              </a:p>
              <a:p>
                <a:pPr>
                  <a:buClr>
                    <a:schemeClr val="tx1"/>
                  </a:buClr>
                </a:pPr>
                <a:r>
                  <a:rPr lang="en-US" sz="1600" dirty="0">
                    <a:solidFill>
                      <a:schemeClr val="tx1"/>
                    </a:solidFill>
                    <a:latin typeface="Arial" pitchFamily="34" charset="0"/>
                    <a:cs typeface="Arial" pitchFamily="34" charset="0"/>
                  </a:rPr>
                  <a:t>can be restated as:</a:t>
                </a:r>
              </a:p>
              <a:p>
                <a:pPr marL="342900" indent="-342900">
                  <a:buClr>
                    <a:schemeClr val="tx1"/>
                  </a:buClr>
                  <a:buFont typeface="Arial" panose="020B0604020202020204" pitchFamily="34" charset="0"/>
                  <a:buChar char="•"/>
                </a:pPr>
                <a:endParaRPr lang="en-US" sz="1600" dirty="0">
                  <a:solidFill>
                    <a:schemeClr val="tx1"/>
                  </a:solidFill>
                  <a:latin typeface="Arial" pitchFamily="34" charset="0"/>
                  <a:cs typeface="Arial" pitchFamily="34" charset="0"/>
                </a:endParaRPr>
              </a:p>
              <a:p>
                <a:pPr marL="342900" indent="-342900">
                  <a:buClr>
                    <a:schemeClr val="tx1"/>
                  </a:buClr>
                  <a:buFont typeface="Arial" panose="020B0604020202020204" pitchFamily="34" charset="0"/>
                  <a:buChar char="•"/>
                </a:pPr>
                <a:endParaRPr lang="en-US" sz="1600" dirty="0">
                  <a:solidFill>
                    <a:schemeClr val="tx1"/>
                  </a:solidFill>
                  <a:latin typeface="Arial" pitchFamily="34" charset="0"/>
                  <a:cs typeface="Arial" pitchFamily="34" charset="0"/>
                </a:endParaRPr>
              </a:p>
              <a:p>
                <a:pPr>
                  <a:buClr>
                    <a:schemeClr val="tx1"/>
                  </a:buClr>
                </a:pPr>
                <a:endParaRPr lang="en-US" sz="1600" dirty="0">
                  <a:solidFill>
                    <a:schemeClr val="tx1"/>
                  </a:solidFill>
                  <a:latin typeface="Arial" pitchFamily="34" charset="0"/>
                  <a:cs typeface="Arial" pitchFamily="34" charset="0"/>
                </a:endParaRPr>
              </a:p>
              <a:p>
                <a:pPr marL="285750" indent="-285750">
                  <a:buClr>
                    <a:schemeClr val="tx1"/>
                  </a:buClr>
                  <a:buFont typeface="Arial" panose="020B0604020202020204" pitchFamily="34" charset="0"/>
                  <a:buChar char="•"/>
                </a:pPr>
                <a:endParaRPr lang="en-US" sz="1600" b="0" i="1" dirty="0">
                  <a:solidFill>
                    <a:schemeClr val="tx1"/>
                  </a:solidFill>
                  <a:latin typeface="Cambria Math" panose="02040503050406030204" pitchFamily="18" charset="0"/>
                  <a:cs typeface="Arial" pitchFamily="34" charset="0"/>
                </a:endParaRPr>
              </a:p>
              <a:p>
                <a:pPr marL="285750" indent="-285750">
                  <a:buClr>
                    <a:schemeClr val="tx1"/>
                  </a:buClr>
                  <a:buFont typeface="Arial" panose="020B0604020202020204" pitchFamily="34" charset="0"/>
                  <a:buChar char="•"/>
                </a:pPr>
                <a14:m>
                  <m:oMath xmlns:m="http://schemas.openxmlformats.org/officeDocument/2006/math">
                    <m:r>
                      <a:rPr lang="en-US" sz="1600" b="0" i="1" smtClean="0">
                        <a:solidFill>
                          <a:schemeClr val="tx1"/>
                        </a:solidFill>
                        <a:latin typeface="Cambria Math" panose="02040503050406030204" pitchFamily="18" charset="0"/>
                        <a:cs typeface="Arial" pitchFamily="34" charset="0"/>
                      </a:rPr>
                      <m:t>𝑘</m:t>
                    </m:r>
                    <m:r>
                      <a:rPr lang="en-US" sz="1600" b="0" i="1" smtClean="0">
                        <a:solidFill>
                          <a:schemeClr val="tx1"/>
                        </a:solidFill>
                        <a:latin typeface="Cambria Math" panose="02040503050406030204" pitchFamily="18" charset="0"/>
                        <a:cs typeface="Arial" pitchFamily="34" charset="0"/>
                      </a:rPr>
                      <m:t> </m:t>
                    </m:r>
                  </m:oMath>
                </a14:m>
                <a:r>
                  <a:rPr lang="en-US" sz="1600" dirty="0">
                    <a:solidFill>
                      <a:schemeClr val="tx1"/>
                    </a:solidFill>
                    <a:latin typeface="Arial" pitchFamily="34" charset="0"/>
                    <a:cs typeface="Arial" pitchFamily="34" charset="0"/>
                  </a:rPr>
                  <a:t>is the single discount rate that when applied to all expected future cash flows (dividends for stocks, coupons for bonds) gives you as present value the price </a:t>
                </a:r>
                <a14:m>
                  <m:oMath xmlns:m="http://schemas.openxmlformats.org/officeDocument/2006/math">
                    <m:sSub>
                      <m:sSubPr>
                        <m:ctrlPr>
                          <a:rPr lang="en-US" sz="1600" i="1">
                            <a:solidFill>
                              <a:schemeClr val="tx1"/>
                            </a:solidFill>
                            <a:latin typeface="Cambria Math" panose="02040503050406030204" pitchFamily="18" charset="0"/>
                            <a:ea typeface="Cambria Math" panose="02040503050406030204" pitchFamily="18" charset="0"/>
                            <a:cs typeface="Arial" pitchFamily="34" charset="0"/>
                          </a:rPr>
                        </m:ctrlPr>
                      </m:sSubPr>
                      <m:e>
                        <m:r>
                          <a:rPr lang="en-US" sz="1600" i="1">
                            <a:solidFill>
                              <a:schemeClr val="tx1"/>
                            </a:solidFill>
                            <a:latin typeface="Cambria Math" panose="02040503050406030204" pitchFamily="18" charset="0"/>
                            <a:ea typeface="Cambria Math" panose="02040503050406030204" pitchFamily="18" charset="0"/>
                            <a:cs typeface="Arial" pitchFamily="34" charset="0"/>
                          </a:rPr>
                          <m:t>𝑃</m:t>
                        </m:r>
                      </m:e>
                      <m:sub>
                        <m:r>
                          <a:rPr lang="en-US" sz="1600" i="1">
                            <a:solidFill>
                              <a:schemeClr val="tx1"/>
                            </a:solidFill>
                            <a:latin typeface="Cambria Math" panose="02040503050406030204" pitchFamily="18" charset="0"/>
                            <a:ea typeface="Cambria Math" panose="02040503050406030204" pitchFamily="18" charset="0"/>
                            <a:cs typeface="Arial" pitchFamily="34" charset="0"/>
                          </a:rPr>
                          <m:t>𝑡</m:t>
                        </m:r>
                      </m:sub>
                    </m:sSub>
                    <m:r>
                      <a:rPr lang="en-US" sz="1600" i="1">
                        <a:solidFill>
                          <a:schemeClr val="tx1"/>
                        </a:solidFill>
                        <a:latin typeface="Cambria Math" panose="02040503050406030204" pitchFamily="18" charset="0"/>
                        <a:ea typeface="Cambria Math" panose="02040503050406030204" pitchFamily="18" charset="0"/>
                        <a:cs typeface="Arial" pitchFamily="34" charset="0"/>
                      </a:rPr>
                      <m:t> </m:t>
                    </m:r>
                  </m:oMath>
                </a14:m>
                <a:r>
                  <a:rPr lang="en-US" sz="1600" dirty="0">
                    <a:solidFill>
                      <a:schemeClr val="tx1"/>
                    </a:solidFill>
                    <a:latin typeface="Arial" pitchFamily="34" charset="0"/>
                    <a:cs typeface="Arial" pitchFamily="34" charset="0"/>
                  </a:rPr>
                  <a:t>of the asset.</a:t>
                </a:r>
                <a:endParaRPr lang="en-US" sz="1600" i="1" dirty="0">
                  <a:solidFill>
                    <a:schemeClr val="tx1"/>
                  </a:solidFill>
                  <a:latin typeface="Arial" panose="020B0604020202020204" pitchFamily="34" charset="0"/>
                  <a:cs typeface="Arial" panose="020B0604020202020204" pitchFamily="34" charset="0"/>
                </a:endParaRPr>
              </a:p>
              <a:p>
                <a:pPr marL="742950" lvl="1" indent="-285750">
                  <a:buClr>
                    <a:schemeClr val="tx1"/>
                  </a:buClr>
                  <a:buFont typeface="Arial" panose="020B0604020202020204" pitchFamily="34" charset="0"/>
                  <a:buChar char="•"/>
                </a:pPr>
                <a14:m>
                  <m:oMath xmlns:m="http://schemas.openxmlformats.org/officeDocument/2006/math">
                    <m:r>
                      <a:rPr lang="en-US" sz="1600" i="1" smtClean="0">
                        <a:solidFill>
                          <a:schemeClr val="tx1"/>
                        </a:solidFill>
                        <a:latin typeface="Cambria Math" panose="02040503050406030204" pitchFamily="18" charset="0"/>
                        <a:cs typeface="Arial" pitchFamily="34" charset="0"/>
                      </a:rPr>
                      <m:t>𝑘</m:t>
                    </m:r>
                  </m:oMath>
                </a14:m>
                <a:r>
                  <a:rPr lang="en-US" sz="1600" dirty="0">
                    <a:solidFill>
                      <a:schemeClr val="tx1"/>
                    </a:solidFill>
                    <a:latin typeface="Arial" pitchFamily="34" charset="0"/>
                    <a:cs typeface="Arial" pitchFamily="34" charset="0"/>
                  </a:rPr>
                  <a:t> = expected return on the asset when </a:t>
                </a:r>
                <a14:m>
                  <m:oMath xmlns:m="http://schemas.openxmlformats.org/officeDocument/2006/math">
                    <m:sSub>
                      <m:sSubPr>
                        <m:ctrlPr>
                          <a:rPr lang="en-US" sz="1600" i="1" smtClean="0">
                            <a:solidFill>
                              <a:schemeClr val="tx1"/>
                            </a:solidFill>
                            <a:latin typeface="Cambria Math" panose="02040503050406030204" pitchFamily="18" charset="0"/>
                            <a:cs typeface="Arial" pitchFamily="34" charset="0"/>
                          </a:rPr>
                        </m:ctrlPr>
                      </m:sSubPr>
                      <m:e>
                        <m:r>
                          <a:rPr lang="en-US" sz="1600" i="1">
                            <a:solidFill>
                              <a:schemeClr val="tx1"/>
                            </a:solidFill>
                            <a:latin typeface="Cambria Math" panose="02040503050406030204" pitchFamily="18" charset="0"/>
                            <a:cs typeface="Arial" pitchFamily="34" charset="0"/>
                          </a:rPr>
                          <m:t>𝑟</m:t>
                        </m:r>
                      </m:e>
                      <m:sub>
                        <m:r>
                          <a:rPr lang="en-US" sz="1600" i="1">
                            <a:solidFill>
                              <a:schemeClr val="tx1"/>
                            </a:solidFill>
                            <a:latin typeface="Cambria Math" panose="02040503050406030204" pitchFamily="18" charset="0"/>
                            <a:cs typeface="Arial" pitchFamily="34" charset="0"/>
                          </a:rPr>
                          <m:t>1</m:t>
                        </m:r>
                      </m:sub>
                    </m:sSub>
                  </m:oMath>
                </a14:m>
                <a:r>
                  <a:rPr lang="en-US" sz="1600" dirty="0">
                    <a:solidFill>
                      <a:schemeClr val="tx1"/>
                    </a:solidFill>
                    <a:latin typeface="Arial" pitchFamily="34" charset="0"/>
                    <a:cs typeface="Arial" pitchFamily="34" charset="0"/>
                  </a:rPr>
                  <a:t> </a:t>
                </a:r>
                <a14:m>
                  <m:oMath xmlns:m="http://schemas.openxmlformats.org/officeDocument/2006/math">
                    <m:r>
                      <a:rPr lang="en-US" sz="1600" b="0" i="0" smtClean="0">
                        <a:solidFill>
                          <a:schemeClr val="tx1"/>
                        </a:solidFill>
                        <a:latin typeface="Cambria Math" panose="02040503050406030204" pitchFamily="18" charset="0"/>
                        <a:cs typeface="Arial" pitchFamily="34" charset="0"/>
                      </a:rPr>
                      <m:t>=</m:t>
                    </m:r>
                    <m:sSub>
                      <m:sSubPr>
                        <m:ctrlPr>
                          <a:rPr lang="en-US" sz="1600" i="1" smtClean="0">
                            <a:solidFill>
                              <a:schemeClr val="tx1"/>
                            </a:solidFill>
                            <a:latin typeface="Cambria Math" panose="02040503050406030204" pitchFamily="18" charset="0"/>
                            <a:cs typeface="Arial" pitchFamily="34" charset="0"/>
                          </a:rPr>
                        </m:ctrlPr>
                      </m:sSubPr>
                      <m:e>
                        <m:r>
                          <a:rPr lang="en-US" sz="1600" i="1">
                            <a:solidFill>
                              <a:schemeClr val="tx1"/>
                            </a:solidFill>
                            <a:latin typeface="Cambria Math" panose="02040503050406030204" pitchFamily="18" charset="0"/>
                            <a:cs typeface="Arial" pitchFamily="34" charset="0"/>
                          </a:rPr>
                          <m:t>𝑟</m:t>
                        </m:r>
                      </m:e>
                      <m:sub>
                        <m:r>
                          <a:rPr lang="en-US" sz="1600" b="0" i="1" smtClean="0">
                            <a:solidFill>
                              <a:schemeClr val="tx1"/>
                            </a:solidFill>
                            <a:latin typeface="Cambria Math" panose="02040503050406030204" pitchFamily="18" charset="0"/>
                            <a:cs typeface="Arial" pitchFamily="34" charset="0"/>
                          </a:rPr>
                          <m:t>2</m:t>
                        </m:r>
                      </m:sub>
                    </m:sSub>
                    <m:r>
                      <a:rPr lang="en-US" sz="1600" b="0" i="1" smtClean="0">
                        <a:solidFill>
                          <a:schemeClr val="tx1"/>
                        </a:solidFill>
                        <a:latin typeface="Cambria Math" panose="02040503050406030204" pitchFamily="18" charset="0"/>
                        <a:cs typeface="Arial" pitchFamily="34" charset="0"/>
                      </a:rPr>
                      <m:t>=</m:t>
                    </m:r>
                    <m:sSub>
                      <m:sSubPr>
                        <m:ctrlPr>
                          <a:rPr lang="en-US" sz="1600" i="1" smtClean="0">
                            <a:solidFill>
                              <a:schemeClr val="tx1"/>
                            </a:solidFill>
                            <a:latin typeface="Cambria Math" panose="02040503050406030204" pitchFamily="18" charset="0"/>
                            <a:cs typeface="Arial" pitchFamily="34" charset="0"/>
                          </a:rPr>
                        </m:ctrlPr>
                      </m:sSubPr>
                      <m:e>
                        <m:r>
                          <a:rPr lang="en-US" sz="1600" i="1">
                            <a:solidFill>
                              <a:schemeClr val="tx1"/>
                            </a:solidFill>
                            <a:latin typeface="Cambria Math" panose="02040503050406030204" pitchFamily="18" charset="0"/>
                            <a:cs typeface="Arial" pitchFamily="34" charset="0"/>
                          </a:rPr>
                          <m:t>𝑟</m:t>
                        </m:r>
                      </m:e>
                      <m:sub>
                        <m:r>
                          <a:rPr lang="en-US" sz="1600" b="0" i="1" smtClean="0">
                            <a:solidFill>
                              <a:schemeClr val="tx1"/>
                            </a:solidFill>
                            <a:latin typeface="Cambria Math" panose="02040503050406030204" pitchFamily="18" charset="0"/>
                            <a:cs typeface="Arial" pitchFamily="34" charset="0"/>
                          </a:rPr>
                          <m:t>3</m:t>
                        </m:r>
                      </m:sub>
                    </m:sSub>
                    <m:r>
                      <a:rPr lang="en-US" sz="1600" b="0" i="1" smtClean="0">
                        <a:solidFill>
                          <a:schemeClr val="tx1"/>
                        </a:solidFill>
                        <a:latin typeface="Cambria Math" panose="02040503050406030204" pitchFamily="18" charset="0"/>
                        <a:cs typeface="Arial" pitchFamily="34" charset="0"/>
                      </a:rPr>
                      <m:t>=…</m:t>
                    </m:r>
                  </m:oMath>
                </a14:m>
                <a:endParaRPr lang="en-US" sz="1600" dirty="0">
                  <a:solidFill>
                    <a:schemeClr val="tx1"/>
                  </a:solidFill>
                  <a:latin typeface="Arial" pitchFamily="34" charset="0"/>
                  <a:cs typeface="Arial" pitchFamily="34" charset="0"/>
                </a:endParaRPr>
              </a:p>
              <a:p>
                <a:pPr marL="742950" lvl="1" indent="-285750">
                  <a:buClr>
                    <a:schemeClr val="tx1"/>
                  </a:buClr>
                  <a:buFont typeface="Arial" panose="020B0604020202020204" pitchFamily="34" charset="0"/>
                  <a:buChar char="•"/>
                </a:pPr>
                <a14:m>
                  <m:oMath xmlns:m="http://schemas.openxmlformats.org/officeDocument/2006/math">
                    <m:r>
                      <a:rPr lang="en-US" sz="1600" i="1" smtClean="0">
                        <a:solidFill>
                          <a:schemeClr val="tx1"/>
                        </a:solidFill>
                        <a:latin typeface="Cambria Math" panose="02040503050406030204" pitchFamily="18" charset="0"/>
                        <a:cs typeface="Arial" pitchFamily="34" charset="0"/>
                      </a:rPr>
                      <m:t>𝑘</m:t>
                    </m:r>
                  </m:oMath>
                </a14:m>
                <a:r>
                  <a:rPr lang="en-US" sz="1600" dirty="0">
                    <a:solidFill>
                      <a:schemeClr val="tx1"/>
                    </a:solidFill>
                    <a:latin typeface="Arial" pitchFamily="34" charset="0"/>
                    <a:cs typeface="Arial" pitchFamily="34" charset="0"/>
                  </a:rPr>
                  <a:t> ≈ average expected return over the life of the asset when </a:t>
                </a:r>
                <a14:m>
                  <m:oMath xmlns:m="http://schemas.openxmlformats.org/officeDocument/2006/math">
                    <m:sSub>
                      <m:sSubPr>
                        <m:ctrlPr>
                          <a:rPr lang="en-US" sz="1600" i="1">
                            <a:solidFill>
                              <a:schemeClr val="tx1"/>
                            </a:solidFill>
                            <a:latin typeface="Cambria Math" panose="02040503050406030204" pitchFamily="18" charset="0"/>
                            <a:cs typeface="Arial" pitchFamily="34" charset="0"/>
                          </a:rPr>
                        </m:ctrlPr>
                      </m:sSubPr>
                      <m:e>
                        <m:r>
                          <a:rPr lang="en-US" sz="1600" i="1">
                            <a:solidFill>
                              <a:schemeClr val="tx1"/>
                            </a:solidFill>
                            <a:latin typeface="Cambria Math" panose="02040503050406030204" pitchFamily="18" charset="0"/>
                            <a:cs typeface="Arial" pitchFamily="34" charset="0"/>
                          </a:rPr>
                          <m:t>𝑟</m:t>
                        </m:r>
                      </m:e>
                      <m:sub>
                        <m:r>
                          <a:rPr lang="en-US" sz="1600" i="1">
                            <a:solidFill>
                              <a:schemeClr val="tx1"/>
                            </a:solidFill>
                            <a:latin typeface="Cambria Math" panose="02040503050406030204" pitchFamily="18" charset="0"/>
                            <a:cs typeface="Arial" pitchFamily="34" charset="0"/>
                          </a:rPr>
                          <m:t>1</m:t>
                        </m:r>
                      </m:sub>
                    </m:sSub>
                  </m:oMath>
                </a14:m>
                <a:r>
                  <a:rPr lang="en-US" sz="1600" dirty="0">
                    <a:solidFill>
                      <a:schemeClr val="tx1"/>
                    </a:solidFill>
                    <a:cs typeface="Arial" pitchFamily="34" charset="0"/>
                  </a:rPr>
                  <a:t> </a:t>
                </a:r>
                <a14:m>
                  <m:oMath xmlns:m="http://schemas.openxmlformats.org/officeDocument/2006/math">
                    <m:r>
                      <a:rPr lang="en-US" sz="1600" i="1">
                        <a:solidFill>
                          <a:schemeClr val="tx1"/>
                        </a:solidFill>
                        <a:latin typeface="Cambria Math" panose="02040503050406030204" pitchFamily="18" charset="0"/>
                        <a:cs typeface="Arial" pitchFamily="34" charset="0"/>
                      </a:rPr>
                      <m:t>≠</m:t>
                    </m:r>
                  </m:oMath>
                </a14:m>
                <a:r>
                  <a:rPr lang="en-US" sz="1600" dirty="0">
                    <a:solidFill>
                      <a:schemeClr val="tx1"/>
                    </a:solidFill>
                    <a:latin typeface="Arial" pitchFamily="34" charset="0"/>
                    <a:cs typeface="Arial" pitchFamily="34" charset="0"/>
                  </a:rPr>
                  <a:t> </a:t>
                </a:r>
                <a14:m>
                  <m:oMath xmlns:m="http://schemas.openxmlformats.org/officeDocument/2006/math">
                    <m:sSub>
                      <m:sSubPr>
                        <m:ctrlPr>
                          <a:rPr lang="en-US" sz="1600" i="1" smtClean="0">
                            <a:solidFill>
                              <a:schemeClr val="tx1"/>
                            </a:solidFill>
                            <a:latin typeface="Cambria Math" panose="02040503050406030204" pitchFamily="18" charset="0"/>
                            <a:cs typeface="Arial" pitchFamily="34" charset="0"/>
                          </a:rPr>
                        </m:ctrlPr>
                      </m:sSubPr>
                      <m:e>
                        <m:r>
                          <a:rPr lang="en-US" sz="1600" i="1">
                            <a:solidFill>
                              <a:schemeClr val="tx1"/>
                            </a:solidFill>
                            <a:latin typeface="Cambria Math" panose="02040503050406030204" pitchFamily="18" charset="0"/>
                            <a:cs typeface="Arial" pitchFamily="34" charset="0"/>
                          </a:rPr>
                          <m:t>𝑟</m:t>
                        </m:r>
                      </m:e>
                      <m:sub>
                        <m:r>
                          <a:rPr lang="en-US" sz="1600" i="1">
                            <a:solidFill>
                              <a:schemeClr val="tx1"/>
                            </a:solidFill>
                            <a:latin typeface="Cambria Math" panose="02040503050406030204" pitchFamily="18" charset="0"/>
                            <a:cs typeface="Arial" pitchFamily="34" charset="0"/>
                          </a:rPr>
                          <m:t>2</m:t>
                        </m:r>
                      </m:sub>
                    </m:sSub>
                    <m:r>
                      <a:rPr lang="en-US" sz="1600" i="1">
                        <a:solidFill>
                          <a:schemeClr val="tx1"/>
                        </a:solidFill>
                        <a:latin typeface="Cambria Math" panose="02040503050406030204" pitchFamily="18" charset="0"/>
                        <a:cs typeface="Arial" pitchFamily="34" charset="0"/>
                      </a:rPr>
                      <m:t>≠</m:t>
                    </m:r>
                    <m:sSub>
                      <m:sSubPr>
                        <m:ctrlPr>
                          <a:rPr lang="en-US" sz="1600" i="1" smtClean="0">
                            <a:solidFill>
                              <a:schemeClr val="tx1"/>
                            </a:solidFill>
                            <a:latin typeface="Cambria Math" panose="02040503050406030204" pitchFamily="18" charset="0"/>
                            <a:cs typeface="Arial" pitchFamily="34" charset="0"/>
                          </a:rPr>
                        </m:ctrlPr>
                      </m:sSubPr>
                      <m:e>
                        <m:r>
                          <a:rPr lang="en-US" sz="1600" i="1">
                            <a:solidFill>
                              <a:schemeClr val="tx1"/>
                            </a:solidFill>
                            <a:latin typeface="Cambria Math" panose="02040503050406030204" pitchFamily="18" charset="0"/>
                            <a:cs typeface="Arial" pitchFamily="34" charset="0"/>
                          </a:rPr>
                          <m:t>𝑟</m:t>
                        </m:r>
                      </m:e>
                      <m:sub>
                        <m:r>
                          <a:rPr lang="en-US" sz="1600" i="1">
                            <a:solidFill>
                              <a:schemeClr val="tx1"/>
                            </a:solidFill>
                            <a:latin typeface="Cambria Math" panose="02040503050406030204" pitchFamily="18" charset="0"/>
                            <a:cs typeface="Arial" pitchFamily="34" charset="0"/>
                          </a:rPr>
                          <m:t>3</m:t>
                        </m:r>
                      </m:sub>
                    </m:sSub>
                  </m:oMath>
                </a14:m>
                <a:r>
                  <a:rPr lang="en-US" sz="1600" dirty="0">
                    <a:solidFill>
                      <a:schemeClr val="tx1"/>
                    </a:solidFill>
                    <a:cs typeface="Arial" pitchFamily="34" charset="0"/>
                  </a:rPr>
                  <a:t> </a:t>
                </a:r>
                <a14:m>
                  <m:oMath xmlns:m="http://schemas.openxmlformats.org/officeDocument/2006/math">
                    <m:r>
                      <a:rPr lang="en-US" sz="1600" i="1" smtClean="0">
                        <a:solidFill>
                          <a:schemeClr val="tx1"/>
                        </a:solidFill>
                        <a:latin typeface="Cambria Math" panose="02040503050406030204" pitchFamily="18" charset="0"/>
                        <a:cs typeface="Arial" pitchFamily="34" charset="0"/>
                      </a:rPr>
                      <m:t>≠</m:t>
                    </m:r>
                    <m:r>
                      <a:rPr lang="en-US" sz="1600" i="1">
                        <a:solidFill>
                          <a:schemeClr val="tx1"/>
                        </a:solidFill>
                        <a:latin typeface="Cambria Math" panose="02040503050406030204" pitchFamily="18" charset="0"/>
                        <a:cs typeface="Arial" pitchFamily="34" charset="0"/>
                      </a:rPr>
                      <m:t>…</m:t>
                    </m:r>
                  </m:oMath>
                </a14:m>
                <a:endParaRPr lang="en-US" sz="1600" dirty="0">
                  <a:solidFill>
                    <a:schemeClr val="tx1"/>
                  </a:solidFill>
                  <a:latin typeface="Arial" pitchFamily="34" charset="0"/>
                  <a:cs typeface="Arial" pitchFamily="34" charset="0"/>
                </a:endParaRPr>
              </a:p>
              <a:p>
                <a:pPr marL="342900" indent="-342900">
                  <a:buClr>
                    <a:schemeClr val="tx1"/>
                  </a:buClr>
                  <a:buFont typeface="Arial" panose="020B0604020202020204" pitchFamily="34" charset="0"/>
                  <a:buChar char="•"/>
                </a:pPr>
                <a:endParaRPr lang="en-US" sz="1600" dirty="0">
                  <a:solidFill>
                    <a:schemeClr val="tx1"/>
                  </a:solidFill>
                  <a:latin typeface="Arial" pitchFamily="34" charset="0"/>
                  <a:cs typeface="Arial" pitchFamily="34" charset="0"/>
                </a:endParaRPr>
              </a:p>
              <a:p>
                <a:pPr marL="342900" indent="-342900">
                  <a:buClr>
                    <a:schemeClr val="tx1"/>
                  </a:buClr>
                  <a:buFont typeface="Arial" panose="020B0604020202020204" pitchFamily="34" charset="0"/>
                  <a:buChar char="•"/>
                </a:pPr>
                <a:r>
                  <a:rPr lang="en-US" sz="1600" dirty="0">
                    <a:latin typeface="Arial" pitchFamily="34" charset="0"/>
                    <a:cs typeface="Arial" pitchFamily="34" charset="0"/>
                  </a:rPr>
                  <a:t>To see the meaning of </a:t>
                </a:r>
                <a14:m>
                  <m:oMath xmlns:m="http://schemas.openxmlformats.org/officeDocument/2006/math">
                    <m:r>
                      <a:rPr lang="en-US" sz="1600" i="1" smtClean="0">
                        <a:solidFill>
                          <a:schemeClr val="tx1"/>
                        </a:solidFill>
                        <a:latin typeface="Cambria Math" panose="02040503050406030204" pitchFamily="18" charset="0"/>
                        <a:cs typeface="Arial" pitchFamily="34" charset="0"/>
                      </a:rPr>
                      <m:t>𝑘</m:t>
                    </m:r>
                  </m:oMath>
                </a14:m>
                <a:r>
                  <a:rPr lang="en-US" sz="1600" dirty="0">
                    <a:solidFill>
                      <a:schemeClr val="tx1"/>
                    </a:solidFill>
                    <a:latin typeface="Arial" pitchFamily="34" charset="0"/>
                    <a:cs typeface="Arial" pitchFamily="34" charset="0"/>
                  </a:rPr>
                  <a:t>, define an asset’s return:</a:t>
                </a:r>
              </a:p>
              <a:p>
                <a:pPr>
                  <a:buClr>
                    <a:schemeClr val="tx1"/>
                  </a:buClr>
                </a:pP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cs typeface="Arial" pitchFamily="34" charset="0"/>
                            </a:rPr>
                          </m:ctrlPr>
                        </m:sSubPr>
                        <m:e>
                          <m:r>
                            <a:rPr lang="en-US" i="1">
                              <a:solidFill>
                                <a:schemeClr val="tx1"/>
                              </a:solidFill>
                              <a:latin typeface="Cambria Math" panose="02040503050406030204" pitchFamily="18" charset="0"/>
                              <a:cs typeface="Arial" pitchFamily="34" charset="0"/>
                            </a:rPr>
                            <m:t>𝑟</m:t>
                          </m:r>
                        </m:e>
                        <m:sub>
                          <m:r>
                            <a:rPr lang="en-US" i="1">
                              <a:solidFill>
                                <a:schemeClr val="tx1"/>
                              </a:solidFill>
                              <a:latin typeface="Cambria Math" panose="02040503050406030204" pitchFamily="18" charset="0"/>
                              <a:cs typeface="Arial" pitchFamily="34" charset="0"/>
                            </a:rPr>
                            <m:t>𝑡</m:t>
                          </m:r>
                          <m:r>
                            <a:rPr lang="en-US" i="1">
                              <a:solidFill>
                                <a:schemeClr val="tx1"/>
                              </a:solidFill>
                              <a:latin typeface="Cambria Math" panose="02040503050406030204" pitchFamily="18" charset="0"/>
                              <a:cs typeface="Arial" pitchFamily="34" charset="0"/>
                            </a:rPr>
                            <m:t>+1</m:t>
                          </m:r>
                        </m:sub>
                      </m:sSub>
                      <m:r>
                        <a:rPr lang="en-US" i="1">
                          <a:solidFill>
                            <a:schemeClr val="tx1"/>
                          </a:solidFill>
                          <a:latin typeface="Cambria Math" panose="02040503050406030204" pitchFamily="18" charset="0"/>
                          <a:cs typeface="Arial" pitchFamily="34" charset="0"/>
                        </a:rPr>
                        <m:t>=</m:t>
                      </m:r>
                      <m:f>
                        <m:fPr>
                          <m:ctrlPr>
                            <a:rPr lang="en-US" i="1">
                              <a:solidFill>
                                <a:schemeClr val="tx1"/>
                              </a:solidFill>
                              <a:latin typeface="Cambria Math" panose="02040503050406030204" pitchFamily="18" charset="0"/>
                              <a:cs typeface="Arial" pitchFamily="34" charset="0"/>
                            </a:rPr>
                          </m:ctrlPr>
                        </m:fPr>
                        <m:num>
                          <m:sSub>
                            <m:sSubPr>
                              <m:ctrlPr>
                                <a:rPr lang="en-US" i="1">
                                  <a:solidFill>
                                    <a:schemeClr val="tx1"/>
                                  </a:solidFill>
                                  <a:latin typeface="Cambria Math" panose="02040503050406030204" pitchFamily="18" charset="0"/>
                                  <a:cs typeface="Arial" pitchFamily="34" charset="0"/>
                                </a:rPr>
                              </m:ctrlPr>
                            </m:sSubPr>
                            <m:e>
                              <m:r>
                                <a:rPr lang="en-US" i="1">
                                  <a:solidFill>
                                    <a:schemeClr val="tx1"/>
                                  </a:solidFill>
                                  <a:latin typeface="Cambria Math" panose="02040503050406030204" pitchFamily="18" charset="0"/>
                                  <a:cs typeface="Arial" pitchFamily="34" charset="0"/>
                                </a:rPr>
                                <m:t>𝑃</m:t>
                              </m:r>
                            </m:e>
                            <m:sub>
                              <m:r>
                                <a:rPr lang="en-US" i="1">
                                  <a:solidFill>
                                    <a:schemeClr val="tx1"/>
                                  </a:solidFill>
                                  <a:latin typeface="Cambria Math" panose="02040503050406030204" pitchFamily="18" charset="0"/>
                                  <a:cs typeface="Arial" pitchFamily="34" charset="0"/>
                                </a:rPr>
                                <m:t>𝑡</m:t>
                              </m:r>
                              <m:r>
                                <a:rPr lang="en-US" i="1">
                                  <a:solidFill>
                                    <a:schemeClr val="tx1"/>
                                  </a:solidFill>
                                  <a:latin typeface="Cambria Math" panose="02040503050406030204" pitchFamily="18" charset="0"/>
                                  <a:cs typeface="Arial" pitchFamily="34" charset="0"/>
                                </a:rPr>
                                <m:t>+1</m:t>
                              </m:r>
                            </m:sub>
                          </m:sSub>
                          <m:r>
                            <a:rPr lang="en-US" i="1">
                              <a:solidFill>
                                <a:schemeClr val="tx1"/>
                              </a:solidFill>
                              <a:latin typeface="Cambria Math" panose="02040503050406030204" pitchFamily="18" charset="0"/>
                              <a:cs typeface="Arial" pitchFamily="34" charset="0"/>
                            </a:rPr>
                            <m:t>+</m:t>
                          </m:r>
                          <m:sSub>
                            <m:sSubPr>
                              <m:ctrlPr>
                                <a:rPr lang="en-US" i="1">
                                  <a:solidFill>
                                    <a:schemeClr val="tx1"/>
                                  </a:solidFill>
                                  <a:latin typeface="Cambria Math" panose="02040503050406030204" pitchFamily="18" charset="0"/>
                                  <a:cs typeface="Arial" pitchFamily="34" charset="0"/>
                                </a:rPr>
                              </m:ctrlPr>
                            </m:sSubPr>
                            <m:e>
                              <m:r>
                                <a:rPr lang="en-US" i="1">
                                  <a:solidFill>
                                    <a:schemeClr val="tx1"/>
                                  </a:solidFill>
                                  <a:latin typeface="Cambria Math" panose="02040503050406030204" pitchFamily="18" charset="0"/>
                                  <a:cs typeface="Arial" pitchFamily="34" charset="0"/>
                                </a:rPr>
                                <m:t>𝐶</m:t>
                              </m:r>
                            </m:e>
                            <m:sub>
                              <m:r>
                                <a:rPr lang="en-US" i="1">
                                  <a:solidFill>
                                    <a:schemeClr val="tx1"/>
                                  </a:solidFill>
                                  <a:latin typeface="Cambria Math" panose="02040503050406030204" pitchFamily="18" charset="0"/>
                                  <a:cs typeface="Arial" pitchFamily="34" charset="0"/>
                                </a:rPr>
                                <m:t>𝑡</m:t>
                              </m:r>
                              <m:r>
                                <a:rPr lang="en-US" i="1">
                                  <a:solidFill>
                                    <a:schemeClr val="tx1"/>
                                  </a:solidFill>
                                  <a:latin typeface="Cambria Math" panose="02040503050406030204" pitchFamily="18" charset="0"/>
                                  <a:cs typeface="Arial" pitchFamily="34" charset="0"/>
                                </a:rPr>
                                <m:t>+1</m:t>
                              </m:r>
                            </m:sub>
                          </m:sSub>
                        </m:num>
                        <m:den>
                          <m:sSub>
                            <m:sSubPr>
                              <m:ctrlPr>
                                <a:rPr lang="en-US" i="1">
                                  <a:solidFill>
                                    <a:schemeClr val="tx1"/>
                                  </a:solidFill>
                                  <a:latin typeface="Cambria Math" panose="02040503050406030204" pitchFamily="18" charset="0"/>
                                  <a:cs typeface="Arial" pitchFamily="34" charset="0"/>
                                </a:rPr>
                              </m:ctrlPr>
                            </m:sSubPr>
                            <m:e>
                              <m:r>
                                <a:rPr lang="en-US" i="1">
                                  <a:solidFill>
                                    <a:schemeClr val="tx1"/>
                                  </a:solidFill>
                                  <a:latin typeface="Cambria Math" panose="02040503050406030204" pitchFamily="18" charset="0"/>
                                  <a:cs typeface="Arial" pitchFamily="34" charset="0"/>
                                </a:rPr>
                                <m:t>𝑃</m:t>
                              </m:r>
                            </m:e>
                            <m:sub>
                              <m:r>
                                <a:rPr lang="en-US" i="1">
                                  <a:solidFill>
                                    <a:schemeClr val="tx1"/>
                                  </a:solidFill>
                                  <a:latin typeface="Cambria Math" panose="02040503050406030204" pitchFamily="18" charset="0"/>
                                  <a:cs typeface="Arial" pitchFamily="34" charset="0"/>
                                </a:rPr>
                                <m:t>𝑡</m:t>
                              </m:r>
                            </m:sub>
                          </m:sSub>
                        </m:den>
                      </m:f>
                      <m:r>
                        <a:rPr lang="en-US" i="1">
                          <a:solidFill>
                            <a:schemeClr val="tx1"/>
                          </a:solidFill>
                          <a:latin typeface="Cambria Math" panose="02040503050406030204" pitchFamily="18" charset="0"/>
                          <a:cs typeface="Arial" pitchFamily="34" charset="0"/>
                        </a:rPr>
                        <m:t>−1,</m:t>
                      </m:r>
                    </m:oMath>
                  </m:oMathPara>
                </a14:m>
                <a:endParaRPr lang="en-US" dirty="0">
                  <a:solidFill>
                    <a:schemeClr val="tx1"/>
                  </a:solidFill>
                  <a:latin typeface="Arial" panose="020B0604020202020204" pitchFamily="34" charset="0"/>
                  <a:cs typeface="Arial" pitchFamily="34" charset="0"/>
                </a:endParaRPr>
              </a:p>
              <a:p>
                <a:pPr marL="342900" indent="-342900">
                  <a:buClr>
                    <a:schemeClr val="tx1"/>
                  </a:buClr>
                  <a:buFont typeface="Arial" panose="020B0604020202020204" pitchFamily="34" charset="0"/>
                  <a:buChar char="•"/>
                </a:pPr>
                <a:r>
                  <a:rPr lang="en-US" sz="1600" dirty="0">
                    <a:solidFill>
                      <a:schemeClr val="tx1"/>
                    </a:solidFill>
                    <a:latin typeface="Arial" pitchFamily="34" charset="0"/>
                    <a:cs typeface="Arial" pitchFamily="34" charset="0"/>
                  </a:rPr>
                  <a:t>Taking expectations, we have:</a:t>
                </a:r>
              </a:p>
              <a:p>
                <a:pPr>
                  <a:buClr>
                    <a:schemeClr val="tx1"/>
                  </a:buClr>
                </a:pPr>
                <a:r>
                  <a:rPr lang="en-US" dirty="0">
                    <a:solidFill>
                      <a:schemeClr val="tx1"/>
                    </a:solidFill>
                    <a:latin typeface="Arial" pitchFamily="34" charset="0"/>
                    <a:ea typeface="Cambria Math" panose="02040503050406030204" pitchFamily="18" charset="0"/>
                    <a:cs typeface="Arial" pitchFamily="34" charset="0"/>
                  </a:rPr>
                  <a:t>	</a:t>
                </a:r>
                <a14:m>
                  <m:oMath xmlns:m="http://schemas.openxmlformats.org/officeDocument/2006/math">
                    <m:sSub>
                      <m:sSubPr>
                        <m:ctrlPr>
                          <a:rPr lang="en-US" i="1">
                            <a:solidFill>
                              <a:schemeClr val="tx1"/>
                            </a:solidFill>
                            <a:latin typeface="Cambria Math" panose="02040503050406030204" pitchFamily="18" charset="0"/>
                            <a:ea typeface="Cambria Math" panose="02040503050406030204" pitchFamily="18" charset="0"/>
                            <a:cs typeface="Arial" pitchFamily="34" charset="0"/>
                          </a:rPr>
                        </m:ctrlPr>
                      </m:sSubPr>
                      <m:e>
                        <m:r>
                          <a:rPr lang="en-US" i="1">
                            <a:solidFill>
                              <a:schemeClr val="tx1"/>
                            </a:solidFill>
                            <a:latin typeface="Cambria Math" panose="02040503050406030204" pitchFamily="18" charset="0"/>
                            <a:ea typeface="Cambria Math" panose="02040503050406030204" pitchFamily="18" charset="0"/>
                            <a:cs typeface="Arial" pitchFamily="34" charset="0"/>
                          </a:rPr>
                          <m:t>𝐸</m:t>
                        </m:r>
                      </m:e>
                      <m:sub>
                        <m:r>
                          <a:rPr lang="en-US" i="1">
                            <a:solidFill>
                              <a:schemeClr val="tx1"/>
                            </a:solidFill>
                            <a:latin typeface="Cambria Math" panose="02040503050406030204" pitchFamily="18" charset="0"/>
                            <a:ea typeface="Cambria Math" panose="02040503050406030204" pitchFamily="18" charset="0"/>
                            <a:cs typeface="Arial" pitchFamily="34" charset="0"/>
                          </a:rPr>
                          <m:t>𝑡</m:t>
                        </m:r>
                      </m:sub>
                    </m:sSub>
                    <m:d>
                      <m:dPr>
                        <m:begChr m:val="["/>
                        <m:endChr m:val="]"/>
                        <m:ctrlPr>
                          <a:rPr lang="en-US" i="1">
                            <a:solidFill>
                              <a:schemeClr val="tx1"/>
                            </a:solidFill>
                            <a:latin typeface="Cambria Math" panose="02040503050406030204" pitchFamily="18" charset="0"/>
                            <a:ea typeface="Cambria Math" panose="02040503050406030204" pitchFamily="18" charset="0"/>
                            <a:cs typeface="Arial" pitchFamily="34" charset="0"/>
                          </a:rPr>
                        </m:ctrlPr>
                      </m:dPr>
                      <m:e>
                        <m:sSub>
                          <m:sSubPr>
                            <m:ctrlPr>
                              <a:rPr lang="en-US" i="1">
                                <a:solidFill>
                                  <a:schemeClr val="tx1"/>
                                </a:solidFill>
                                <a:latin typeface="Cambria Math" panose="02040503050406030204" pitchFamily="18" charset="0"/>
                                <a:cs typeface="Arial" pitchFamily="34" charset="0"/>
                              </a:rPr>
                            </m:ctrlPr>
                          </m:sSubPr>
                          <m:e>
                            <m:r>
                              <a:rPr lang="en-US" i="1">
                                <a:solidFill>
                                  <a:schemeClr val="tx1"/>
                                </a:solidFill>
                                <a:latin typeface="Cambria Math" panose="02040503050406030204" pitchFamily="18" charset="0"/>
                                <a:cs typeface="Arial" pitchFamily="34" charset="0"/>
                              </a:rPr>
                              <m:t>𝑟</m:t>
                            </m:r>
                          </m:e>
                          <m:sub>
                            <m:r>
                              <a:rPr lang="en-US" i="1">
                                <a:solidFill>
                                  <a:schemeClr val="tx1"/>
                                </a:solidFill>
                                <a:latin typeface="Cambria Math" panose="02040503050406030204" pitchFamily="18" charset="0"/>
                                <a:cs typeface="Arial" pitchFamily="34" charset="0"/>
                              </a:rPr>
                              <m:t>𝑡</m:t>
                            </m:r>
                            <m:r>
                              <a:rPr lang="en-US" i="1">
                                <a:solidFill>
                                  <a:schemeClr val="tx1"/>
                                </a:solidFill>
                                <a:latin typeface="Cambria Math" panose="02040503050406030204" pitchFamily="18" charset="0"/>
                                <a:cs typeface="Arial" pitchFamily="34" charset="0"/>
                              </a:rPr>
                              <m:t>+1</m:t>
                            </m:r>
                          </m:sub>
                        </m:sSub>
                      </m:e>
                    </m:d>
                    <m:r>
                      <a:rPr lang="en-US" i="1">
                        <a:solidFill>
                          <a:schemeClr val="tx1"/>
                        </a:solidFill>
                        <a:latin typeface="Cambria Math" panose="02040503050406030204" pitchFamily="18" charset="0"/>
                        <a:ea typeface="Cambria Math" panose="02040503050406030204" pitchFamily="18" charset="0"/>
                        <a:cs typeface="Arial" pitchFamily="34" charset="0"/>
                      </a:rPr>
                      <m:t>=</m:t>
                    </m:r>
                    <m:limLow>
                      <m:limLowPr>
                        <m:ctrlPr>
                          <a:rPr lang="en-US" i="1">
                            <a:solidFill>
                              <a:schemeClr val="tx1"/>
                            </a:solidFill>
                            <a:latin typeface="Cambria Math" panose="02040503050406030204" pitchFamily="18" charset="0"/>
                            <a:ea typeface="Cambria Math" panose="02040503050406030204" pitchFamily="18" charset="0"/>
                            <a:cs typeface="Arial" pitchFamily="34" charset="0"/>
                          </a:rPr>
                        </m:ctrlPr>
                      </m:limLowPr>
                      <m:e>
                        <m:groupChr>
                          <m:groupChrPr>
                            <m:chr m:val="⏟"/>
                            <m:ctrlPr>
                              <a:rPr lang="en-US" i="1">
                                <a:solidFill>
                                  <a:schemeClr val="tx1"/>
                                </a:solidFill>
                                <a:latin typeface="Cambria Math" panose="02040503050406030204" pitchFamily="18" charset="0"/>
                                <a:ea typeface="Cambria Math" panose="02040503050406030204" pitchFamily="18" charset="0"/>
                                <a:cs typeface="Arial" pitchFamily="34" charset="0"/>
                              </a:rPr>
                            </m:ctrlPr>
                          </m:groupChrPr>
                          <m:e>
                            <m:f>
                              <m:fPr>
                                <m:ctrlPr>
                                  <a:rPr lang="en-US" i="1">
                                    <a:solidFill>
                                      <a:schemeClr val="tx1"/>
                                    </a:solidFill>
                                    <a:latin typeface="Cambria Math" panose="02040503050406030204" pitchFamily="18" charset="0"/>
                                    <a:cs typeface="Arial" pitchFamily="34" charset="0"/>
                                  </a:rPr>
                                </m:ctrlPr>
                              </m:fPr>
                              <m:num>
                                <m:sSub>
                                  <m:sSubPr>
                                    <m:ctrlPr>
                                      <a:rPr lang="en-US" i="1">
                                        <a:solidFill>
                                          <a:schemeClr val="tx1"/>
                                        </a:solidFill>
                                        <a:latin typeface="Cambria Math" panose="02040503050406030204" pitchFamily="18" charset="0"/>
                                        <a:ea typeface="Cambria Math" panose="02040503050406030204" pitchFamily="18" charset="0"/>
                                        <a:cs typeface="Arial" pitchFamily="34" charset="0"/>
                                      </a:rPr>
                                    </m:ctrlPr>
                                  </m:sSubPr>
                                  <m:e>
                                    <m:r>
                                      <a:rPr lang="en-US" i="1">
                                        <a:solidFill>
                                          <a:schemeClr val="tx1"/>
                                        </a:solidFill>
                                        <a:latin typeface="Cambria Math" panose="02040503050406030204" pitchFamily="18" charset="0"/>
                                        <a:ea typeface="Cambria Math" panose="02040503050406030204" pitchFamily="18" charset="0"/>
                                        <a:cs typeface="Arial" pitchFamily="34" charset="0"/>
                                      </a:rPr>
                                      <m:t>𝐸</m:t>
                                    </m:r>
                                  </m:e>
                                  <m:sub>
                                    <m:r>
                                      <a:rPr lang="en-US" i="1">
                                        <a:solidFill>
                                          <a:schemeClr val="tx1"/>
                                        </a:solidFill>
                                        <a:latin typeface="Cambria Math" panose="02040503050406030204" pitchFamily="18" charset="0"/>
                                        <a:ea typeface="Cambria Math" panose="02040503050406030204" pitchFamily="18" charset="0"/>
                                        <a:cs typeface="Arial" pitchFamily="34" charset="0"/>
                                      </a:rPr>
                                      <m:t>𝑡</m:t>
                                    </m:r>
                                  </m:sub>
                                </m:sSub>
                                <m:d>
                                  <m:dPr>
                                    <m:begChr m:val="["/>
                                    <m:endChr m:val="]"/>
                                    <m:ctrlPr>
                                      <a:rPr lang="en-US" i="1">
                                        <a:solidFill>
                                          <a:schemeClr val="tx1"/>
                                        </a:solidFill>
                                        <a:latin typeface="Cambria Math" panose="02040503050406030204" pitchFamily="18" charset="0"/>
                                        <a:ea typeface="Cambria Math" panose="02040503050406030204" pitchFamily="18" charset="0"/>
                                        <a:cs typeface="Arial" pitchFamily="34" charset="0"/>
                                      </a:rPr>
                                    </m:ctrlPr>
                                  </m:dPr>
                                  <m:e>
                                    <m:sSub>
                                      <m:sSubPr>
                                        <m:ctrlPr>
                                          <a:rPr lang="en-US" i="1">
                                            <a:solidFill>
                                              <a:schemeClr val="tx1"/>
                                            </a:solidFill>
                                            <a:latin typeface="Cambria Math" panose="02040503050406030204" pitchFamily="18" charset="0"/>
                                            <a:cs typeface="Arial" pitchFamily="34" charset="0"/>
                                          </a:rPr>
                                        </m:ctrlPr>
                                      </m:sSubPr>
                                      <m:e>
                                        <m:r>
                                          <a:rPr lang="en-US" i="1">
                                            <a:solidFill>
                                              <a:schemeClr val="tx1"/>
                                            </a:solidFill>
                                            <a:latin typeface="Cambria Math" panose="02040503050406030204" pitchFamily="18" charset="0"/>
                                            <a:cs typeface="Arial" pitchFamily="34" charset="0"/>
                                          </a:rPr>
                                          <m:t>𝑃</m:t>
                                        </m:r>
                                      </m:e>
                                      <m:sub>
                                        <m:r>
                                          <a:rPr lang="en-US" i="1">
                                            <a:solidFill>
                                              <a:schemeClr val="tx1"/>
                                            </a:solidFill>
                                            <a:latin typeface="Cambria Math" panose="02040503050406030204" pitchFamily="18" charset="0"/>
                                            <a:cs typeface="Arial" pitchFamily="34" charset="0"/>
                                          </a:rPr>
                                          <m:t>𝑡</m:t>
                                        </m:r>
                                        <m:r>
                                          <a:rPr lang="en-US" i="1">
                                            <a:solidFill>
                                              <a:schemeClr val="tx1"/>
                                            </a:solidFill>
                                            <a:latin typeface="Cambria Math" panose="02040503050406030204" pitchFamily="18" charset="0"/>
                                            <a:cs typeface="Arial" pitchFamily="34" charset="0"/>
                                          </a:rPr>
                                          <m:t>+1</m:t>
                                        </m:r>
                                      </m:sub>
                                    </m:sSub>
                                  </m:e>
                                </m:d>
                              </m:num>
                              <m:den>
                                <m:sSub>
                                  <m:sSubPr>
                                    <m:ctrlPr>
                                      <a:rPr lang="en-US" i="1">
                                        <a:solidFill>
                                          <a:schemeClr val="tx1"/>
                                        </a:solidFill>
                                        <a:latin typeface="Cambria Math" panose="02040503050406030204" pitchFamily="18" charset="0"/>
                                        <a:cs typeface="Arial" pitchFamily="34" charset="0"/>
                                      </a:rPr>
                                    </m:ctrlPr>
                                  </m:sSubPr>
                                  <m:e>
                                    <m:r>
                                      <a:rPr lang="en-US" i="1">
                                        <a:solidFill>
                                          <a:schemeClr val="tx1"/>
                                        </a:solidFill>
                                        <a:latin typeface="Cambria Math" panose="02040503050406030204" pitchFamily="18" charset="0"/>
                                        <a:cs typeface="Arial" pitchFamily="34" charset="0"/>
                                      </a:rPr>
                                      <m:t>𝑃</m:t>
                                    </m:r>
                                  </m:e>
                                  <m:sub>
                                    <m:r>
                                      <a:rPr lang="en-US" i="1">
                                        <a:solidFill>
                                          <a:schemeClr val="tx1"/>
                                        </a:solidFill>
                                        <a:latin typeface="Cambria Math" panose="02040503050406030204" pitchFamily="18" charset="0"/>
                                        <a:cs typeface="Arial" pitchFamily="34" charset="0"/>
                                      </a:rPr>
                                      <m:t>𝑡</m:t>
                                    </m:r>
                                  </m:sub>
                                </m:sSub>
                              </m:den>
                            </m:f>
                          </m:e>
                        </m:groupChr>
                      </m:e>
                      <m:lim>
                        <m:r>
                          <a:rPr lang="en-US" i="1">
                            <a:solidFill>
                              <a:schemeClr val="tx1"/>
                            </a:solidFill>
                            <a:latin typeface="Cambria Math" panose="02040503050406030204" pitchFamily="18" charset="0"/>
                            <a:ea typeface="Cambria Math" panose="02040503050406030204" pitchFamily="18" charset="0"/>
                            <a:cs typeface="Arial" pitchFamily="34" charset="0"/>
                          </a:rPr>
                          <m:t>𝐸𝑥𝑝𝑒𝑐𝑡𝑒𝑑</m:t>
                        </m:r>
                        <m:r>
                          <a:rPr lang="en-US" i="1">
                            <a:solidFill>
                              <a:schemeClr val="tx1"/>
                            </a:solidFill>
                            <a:latin typeface="Cambria Math" panose="02040503050406030204" pitchFamily="18" charset="0"/>
                            <a:ea typeface="Cambria Math" panose="02040503050406030204" pitchFamily="18" charset="0"/>
                            <a:cs typeface="Arial" pitchFamily="34" charset="0"/>
                          </a:rPr>
                          <m:t> </m:t>
                        </m:r>
                        <m:r>
                          <a:rPr lang="en-US" i="1">
                            <a:solidFill>
                              <a:schemeClr val="tx1"/>
                            </a:solidFill>
                            <a:latin typeface="Cambria Math" panose="02040503050406030204" pitchFamily="18" charset="0"/>
                            <a:ea typeface="Cambria Math" panose="02040503050406030204" pitchFamily="18" charset="0"/>
                            <a:cs typeface="Arial" pitchFamily="34" charset="0"/>
                          </a:rPr>
                          <m:t>𝑐𝑎𝑝𝑖𝑡𝑎𝑙</m:t>
                        </m:r>
                        <m:r>
                          <a:rPr lang="en-US" i="1">
                            <a:solidFill>
                              <a:schemeClr val="tx1"/>
                            </a:solidFill>
                            <a:latin typeface="Cambria Math" panose="02040503050406030204" pitchFamily="18" charset="0"/>
                            <a:ea typeface="Cambria Math" panose="02040503050406030204" pitchFamily="18" charset="0"/>
                            <a:cs typeface="Arial" pitchFamily="34" charset="0"/>
                          </a:rPr>
                          <m:t> </m:t>
                        </m:r>
                        <m:r>
                          <a:rPr lang="en-US" i="1">
                            <a:solidFill>
                              <a:schemeClr val="tx1"/>
                            </a:solidFill>
                            <a:latin typeface="Cambria Math" panose="02040503050406030204" pitchFamily="18" charset="0"/>
                            <a:ea typeface="Cambria Math" panose="02040503050406030204" pitchFamily="18" charset="0"/>
                            <a:cs typeface="Arial" pitchFamily="34" charset="0"/>
                          </a:rPr>
                          <m:t>𝑔𝑎𝑖𝑛</m:t>
                        </m:r>
                      </m:lim>
                    </m:limLow>
                    <m:r>
                      <a:rPr lang="en-US" i="1">
                        <a:solidFill>
                          <a:schemeClr val="tx1"/>
                        </a:solidFill>
                        <a:latin typeface="Cambria Math" panose="02040503050406030204" pitchFamily="18" charset="0"/>
                        <a:cs typeface="Arial" pitchFamily="34" charset="0"/>
                      </a:rPr>
                      <m:t>+</m:t>
                    </m:r>
                    <m:limLow>
                      <m:limLowPr>
                        <m:ctrlPr>
                          <a:rPr lang="en-US" i="1">
                            <a:solidFill>
                              <a:schemeClr val="tx1"/>
                            </a:solidFill>
                            <a:latin typeface="Cambria Math" panose="02040503050406030204" pitchFamily="18" charset="0"/>
                            <a:cs typeface="Arial" pitchFamily="34" charset="0"/>
                          </a:rPr>
                        </m:ctrlPr>
                      </m:limLowPr>
                      <m:e>
                        <m:groupChr>
                          <m:groupChrPr>
                            <m:chr m:val="⏟"/>
                            <m:ctrlPr>
                              <a:rPr lang="en-US" i="1">
                                <a:solidFill>
                                  <a:schemeClr val="tx1"/>
                                </a:solidFill>
                                <a:latin typeface="Cambria Math" panose="02040503050406030204" pitchFamily="18" charset="0"/>
                                <a:cs typeface="Arial" pitchFamily="34" charset="0"/>
                              </a:rPr>
                            </m:ctrlPr>
                          </m:groupChrPr>
                          <m:e>
                            <m:f>
                              <m:fPr>
                                <m:ctrlPr>
                                  <a:rPr lang="en-US" i="1">
                                    <a:solidFill>
                                      <a:schemeClr val="tx1"/>
                                    </a:solidFill>
                                    <a:latin typeface="Cambria Math" panose="02040503050406030204" pitchFamily="18" charset="0"/>
                                    <a:cs typeface="Arial" pitchFamily="34" charset="0"/>
                                  </a:rPr>
                                </m:ctrlPr>
                              </m:fPr>
                              <m:num>
                                <m:sSub>
                                  <m:sSubPr>
                                    <m:ctrlPr>
                                      <a:rPr lang="en-US" i="1">
                                        <a:solidFill>
                                          <a:schemeClr val="tx1"/>
                                        </a:solidFill>
                                        <a:latin typeface="Cambria Math" panose="02040503050406030204" pitchFamily="18" charset="0"/>
                                        <a:cs typeface="Arial" pitchFamily="34" charset="0"/>
                                      </a:rPr>
                                    </m:ctrlPr>
                                  </m:sSubPr>
                                  <m:e>
                                    <m:sSub>
                                      <m:sSubPr>
                                        <m:ctrlPr>
                                          <a:rPr lang="en-US" i="1">
                                            <a:solidFill>
                                              <a:schemeClr val="tx1"/>
                                            </a:solidFill>
                                            <a:latin typeface="Cambria Math" panose="02040503050406030204" pitchFamily="18" charset="0"/>
                                            <a:ea typeface="Cambria Math" panose="02040503050406030204" pitchFamily="18" charset="0"/>
                                            <a:cs typeface="Arial" pitchFamily="34" charset="0"/>
                                          </a:rPr>
                                        </m:ctrlPr>
                                      </m:sSubPr>
                                      <m:e>
                                        <m:r>
                                          <a:rPr lang="en-US" i="1">
                                            <a:solidFill>
                                              <a:schemeClr val="tx1"/>
                                            </a:solidFill>
                                            <a:latin typeface="Cambria Math" panose="02040503050406030204" pitchFamily="18" charset="0"/>
                                            <a:ea typeface="Cambria Math" panose="02040503050406030204" pitchFamily="18" charset="0"/>
                                            <a:cs typeface="Arial" pitchFamily="34" charset="0"/>
                                          </a:rPr>
                                          <m:t>𝐸</m:t>
                                        </m:r>
                                      </m:e>
                                      <m:sub>
                                        <m:r>
                                          <a:rPr lang="en-US" i="1">
                                            <a:solidFill>
                                              <a:schemeClr val="tx1"/>
                                            </a:solidFill>
                                            <a:latin typeface="Cambria Math" panose="02040503050406030204" pitchFamily="18" charset="0"/>
                                            <a:ea typeface="Cambria Math" panose="02040503050406030204" pitchFamily="18" charset="0"/>
                                            <a:cs typeface="Arial" pitchFamily="34" charset="0"/>
                                          </a:rPr>
                                          <m:t>𝑡</m:t>
                                        </m:r>
                                      </m:sub>
                                    </m:sSub>
                                    <m:r>
                                      <a:rPr lang="en-US" i="1">
                                        <a:solidFill>
                                          <a:schemeClr val="tx1"/>
                                        </a:solidFill>
                                        <a:latin typeface="Cambria Math" panose="02040503050406030204" pitchFamily="18" charset="0"/>
                                        <a:ea typeface="Cambria Math" panose="02040503050406030204" pitchFamily="18" charset="0"/>
                                        <a:cs typeface="Arial" pitchFamily="34" charset="0"/>
                                      </a:rPr>
                                      <m:t>[</m:t>
                                    </m:r>
                                    <m:r>
                                      <a:rPr lang="en-US" b="0" i="1" smtClean="0">
                                        <a:solidFill>
                                          <a:schemeClr val="tx1"/>
                                        </a:solidFill>
                                        <a:latin typeface="Cambria Math" panose="02040503050406030204" pitchFamily="18" charset="0"/>
                                        <a:cs typeface="Arial" pitchFamily="34" charset="0"/>
                                      </a:rPr>
                                      <m:t>𝐶</m:t>
                                    </m:r>
                                  </m:e>
                                  <m:sub>
                                    <m:r>
                                      <a:rPr lang="en-US" i="1">
                                        <a:solidFill>
                                          <a:schemeClr val="tx1"/>
                                        </a:solidFill>
                                        <a:latin typeface="Cambria Math" panose="02040503050406030204" pitchFamily="18" charset="0"/>
                                        <a:cs typeface="Arial" pitchFamily="34" charset="0"/>
                                      </a:rPr>
                                      <m:t>𝑡</m:t>
                                    </m:r>
                                    <m:r>
                                      <a:rPr lang="en-US" i="1">
                                        <a:solidFill>
                                          <a:schemeClr val="tx1"/>
                                        </a:solidFill>
                                        <a:latin typeface="Cambria Math" panose="02040503050406030204" pitchFamily="18" charset="0"/>
                                        <a:cs typeface="Arial" pitchFamily="34" charset="0"/>
                                      </a:rPr>
                                      <m:t>+1</m:t>
                                    </m:r>
                                  </m:sub>
                                </m:sSub>
                                <m:r>
                                  <a:rPr lang="en-US" i="1">
                                    <a:solidFill>
                                      <a:schemeClr val="tx1"/>
                                    </a:solidFill>
                                    <a:latin typeface="Cambria Math" panose="02040503050406030204" pitchFamily="18" charset="0"/>
                                    <a:cs typeface="Arial" pitchFamily="34" charset="0"/>
                                  </a:rPr>
                                  <m:t>]</m:t>
                                </m:r>
                              </m:num>
                              <m:den>
                                <m:sSub>
                                  <m:sSubPr>
                                    <m:ctrlPr>
                                      <a:rPr lang="en-US" i="1">
                                        <a:solidFill>
                                          <a:schemeClr val="tx1"/>
                                        </a:solidFill>
                                        <a:latin typeface="Cambria Math" panose="02040503050406030204" pitchFamily="18" charset="0"/>
                                        <a:cs typeface="Arial" pitchFamily="34" charset="0"/>
                                      </a:rPr>
                                    </m:ctrlPr>
                                  </m:sSubPr>
                                  <m:e>
                                    <m:r>
                                      <a:rPr lang="en-US" i="1">
                                        <a:solidFill>
                                          <a:schemeClr val="tx1"/>
                                        </a:solidFill>
                                        <a:latin typeface="Cambria Math" panose="02040503050406030204" pitchFamily="18" charset="0"/>
                                        <a:cs typeface="Arial" pitchFamily="34" charset="0"/>
                                      </a:rPr>
                                      <m:t>𝑃</m:t>
                                    </m:r>
                                  </m:e>
                                  <m:sub>
                                    <m:r>
                                      <a:rPr lang="en-US" i="1">
                                        <a:solidFill>
                                          <a:schemeClr val="tx1"/>
                                        </a:solidFill>
                                        <a:latin typeface="Cambria Math" panose="02040503050406030204" pitchFamily="18" charset="0"/>
                                        <a:cs typeface="Arial" pitchFamily="34" charset="0"/>
                                      </a:rPr>
                                      <m:t>𝑡</m:t>
                                    </m:r>
                                  </m:sub>
                                </m:sSub>
                              </m:den>
                            </m:f>
                          </m:e>
                        </m:groupChr>
                      </m:e>
                      <m:lim>
                        <m:r>
                          <a:rPr lang="en-US" i="1">
                            <a:solidFill>
                              <a:schemeClr val="tx1"/>
                            </a:solidFill>
                            <a:latin typeface="Cambria Math" panose="02040503050406030204" pitchFamily="18" charset="0"/>
                            <a:cs typeface="Arial" pitchFamily="34" charset="0"/>
                          </a:rPr>
                          <m:t>𝐷𝑖𝑣</m:t>
                        </m:r>
                        <m:r>
                          <a:rPr lang="en-US" b="0" i="1" smtClean="0">
                            <a:solidFill>
                              <a:schemeClr val="tx1"/>
                            </a:solidFill>
                            <a:latin typeface="Cambria Math" panose="02040503050406030204" pitchFamily="18" charset="0"/>
                            <a:cs typeface="Arial" pitchFamily="34" charset="0"/>
                          </a:rPr>
                          <m:t>𝑖𝑑𝑒𝑛𝑑</m:t>
                        </m:r>
                        <m:r>
                          <a:rPr lang="en-US" b="0" i="1" smtClean="0">
                            <a:solidFill>
                              <a:schemeClr val="tx1"/>
                            </a:solidFill>
                            <a:latin typeface="Cambria Math" panose="02040503050406030204" pitchFamily="18" charset="0"/>
                            <a:cs typeface="Arial" pitchFamily="34" charset="0"/>
                          </a:rPr>
                          <m:t>  </m:t>
                        </m:r>
                        <m:r>
                          <a:rPr lang="en-US" b="0" i="1" smtClean="0">
                            <a:solidFill>
                              <a:schemeClr val="tx1"/>
                            </a:solidFill>
                            <a:latin typeface="Cambria Math" panose="02040503050406030204" pitchFamily="18" charset="0"/>
                            <a:cs typeface="Arial" pitchFamily="34" charset="0"/>
                          </a:rPr>
                          <m:t>𝑜𝑟</m:t>
                        </m:r>
                        <m:r>
                          <a:rPr lang="en-US" b="0" i="1" smtClean="0">
                            <a:solidFill>
                              <a:schemeClr val="tx1"/>
                            </a:solidFill>
                            <a:latin typeface="Cambria Math" panose="02040503050406030204" pitchFamily="18" charset="0"/>
                            <a:cs typeface="Arial" pitchFamily="34" charset="0"/>
                          </a:rPr>
                          <m:t> </m:t>
                        </m:r>
                        <m:r>
                          <a:rPr lang="en-US" b="0" i="1" smtClean="0">
                            <a:solidFill>
                              <a:schemeClr val="tx1"/>
                            </a:solidFill>
                            <a:latin typeface="Cambria Math" panose="02040503050406030204" pitchFamily="18" charset="0"/>
                            <a:cs typeface="Arial" pitchFamily="34" charset="0"/>
                          </a:rPr>
                          <m:t>𝑐𝑜𝑢𝑝𝑜𝑛</m:t>
                        </m:r>
                        <m:r>
                          <a:rPr lang="en-US" i="1">
                            <a:solidFill>
                              <a:schemeClr val="tx1"/>
                            </a:solidFill>
                            <a:latin typeface="Cambria Math" panose="02040503050406030204" pitchFamily="18" charset="0"/>
                            <a:cs typeface="Arial" pitchFamily="34" charset="0"/>
                          </a:rPr>
                          <m:t> </m:t>
                        </m:r>
                        <m:r>
                          <a:rPr lang="en-US" i="1">
                            <a:solidFill>
                              <a:schemeClr val="tx1"/>
                            </a:solidFill>
                            <a:latin typeface="Cambria Math" panose="02040503050406030204" pitchFamily="18" charset="0"/>
                            <a:cs typeface="Arial" pitchFamily="34" charset="0"/>
                          </a:rPr>
                          <m:t>𝑦𝑖𝑒𝑙𝑑</m:t>
                        </m:r>
                      </m:lim>
                    </m:limLow>
                    <m:r>
                      <a:rPr lang="en-US" i="1">
                        <a:solidFill>
                          <a:schemeClr val="tx1"/>
                        </a:solidFill>
                        <a:latin typeface="Cambria Math" panose="02040503050406030204" pitchFamily="18" charset="0"/>
                        <a:cs typeface="Arial" pitchFamily="34" charset="0"/>
                      </a:rPr>
                      <m:t>−1=</m:t>
                    </m:r>
                    <m:r>
                      <a:rPr lang="en-US" i="1">
                        <a:solidFill>
                          <a:schemeClr val="tx1"/>
                        </a:solidFill>
                        <a:latin typeface="Cambria Math" panose="02040503050406030204" pitchFamily="18" charset="0"/>
                        <a:cs typeface="Arial" pitchFamily="34" charset="0"/>
                      </a:rPr>
                      <m:t>𝑘</m:t>
                    </m:r>
                  </m:oMath>
                </a14:m>
                <a:r>
                  <a:rPr lang="en-US" dirty="0">
                    <a:solidFill>
                      <a:schemeClr val="tx1"/>
                    </a:solidFill>
                    <a:latin typeface="Arial" panose="020B0604020202020204" pitchFamily="34" charset="0"/>
                    <a:cs typeface="Arial" pitchFamily="34" charset="0"/>
                  </a:rPr>
                  <a:t>, </a:t>
                </a:r>
              </a:p>
              <a:p>
                <a:pPr>
                  <a:buClr>
                    <a:schemeClr val="tx1"/>
                  </a:buClr>
                </a:pPr>
                <a:r>
                  <a:rPr lang="en-US" sz="1600" dirty="0">
                    <a:solidFill>
                      <a:schemeClr val="tx1"/>
                    </a:solidFill>
                    <a:latin typeface="Arial" panose="020B0604020202020204" pitchFamily="34" charset="0"/>
                    <a:ea typeface="Cambria Math" panose="02040503050406030204" pitchFamily="18" charset="0"/>
                    <a:cs typeface="Arial" pitchFamily="34" charset="0"/>
                  </a:rPr>
                  <a:t>since </a:t>
                </a:r>
                <a14:m>
                  <m:oMath xmlns:m="http://schemas.openxmlformats.org/officeDocument/2006/math">
                    <m:sSub>
                      <m:sSubPr>
                        <m:ctrlPr>
                          <a:rPr lang="en-US" i="1">
                            <a:solidFill>
                              <a:schemeClr val="tx1"/>
                            </a:solidFill>
                            <a:latin typeface="Cambria Math" panose="02040503050406030204" pitchFamily="18" charset="0"/>
                            <a:cs typeface="Arial" pitchFamily="34" charset="0"/>
                          </a:rPr>
                        </m:ctrlPr>
                      </m:sSubPr>
                      <m:e>
                        <m:r>
                          <a:rPr lang="en-US" i="1">
                            <a:solidFill>
                              <a:schemeClr val="tx1"/>
                            </a:solidFill>
                            <a:latin typeface="Cambria Math" panose="02040503050406030204" pitchFamily="18" charset="0"/>
                            <a:cs typeface="Arial" pitchFamily="34" charset="0"/>
                          </a:rPr>
                          <m:t>𝐸</m:t>
                        </m:r>
                      </m:e>
                      <m:sub>
                        <m:r>
                          <a:rPr lang="en-US" i="1">
                            <a:solidFill>
                              <a:schemeClr val="tx1"/>
                            </a:solidFill>
                            <a:latin typeface="Cambria Math" panose="02040503050406030204" pitchFamily="18" charset="0"/>
                            <a:cs typeface="Arial" pitchFamily="34" charset="0"/>
                          </a:rPr>
                          <m:t>𝑡</m:t>
                        </m:r>
                      </m:sub>
                    </m:sSub>
                    <m:d>
                      <m:dPr>
                        <m:begChr m:val="["/>
                        <m:endChr m:val="]"/>
                        <m:ctrlPr>
                          <a:rPr lang="en-US" i="1">
                            <a:solidFill>
                              <a:schemeClr val="tx1"/>
                            </a:solidFill>
                            <a:latin typeface="Cambria Math" panose="02040503050406030204" pitchFamily="18" charset="0"/>
                            <a:cs typeface="Arial" pitchFamily="34" charset="0"/>
                          </a:rPr>
                        </m:ctrlPr>
                      </m:dPr>
                      <m:e>
                        <m:sSub>
                          <m:sSubPr>
                            <m:ctrlPr>
                              <a:rPr lang="en-US" i="1">
                                <a:solidFill>
                                  <a:schemeClr val="tx1"/>
                                </a:solidFill>
                                <a:latin typeface="Cambria Math" panose="02040503050406030204" pitchFamily="18" charset="0"/>
                                <a:cs typeface="Arial" pitchFamily="34" charset="0"/>
                              </a:rPr>
                            </m:ctrlPr>
                          </m:sSubPr>
                          <m:e>
                            <m:r>
                              <a:rPr lang="en-US" i="1">
                                <a:solidFill>
                                  <a:schemeClr val="tx1"/>
                                </a:solidFill>
                                <a:latin typeface="Cambria Math" panose="02040503050406030204" pitchFamily="18" charset="0"/>
                                <a:cs typeface="Arial" pitchFamily="34" charset="0"/>
                              </a:rPr>
                              <m:t>𝑃</m:t>
                            </m:r>
                          </m:e>
                          <m:sub>
                            <m:r>
                              <a:rPr lang="en-US" i="1">
                                <a:solidFill>
                                  <a:schemeClr val="tx1"/>
                                </a:solidFill>
                                <a:latin typeface="Cambria Math" panose="02040503050406030204" pitchFamily="18" charset="0"/>
                                <a:cs typeface="Arial" pitchFamily="34" charset="0"/>
                              </a:rPr>
                              <m:t>𝑡</m:t>
                            </m:r>
                            <m:r>
                              <a:rPr lang="en-US" i="1">
                                <a:solidFill>
                                  <a:schemeClr val="tx1"/>
                                </a:solidFill>
                                <a:latin typeface="Cambria Math" panose="02040503050406030204" pitchFamily="18" charset="0"/>
                                <a:cs typeface="Arial" pitchFamily="34" charset="0"/>
                              </a:rPr>
                              <m:t>+1</m:t>
                            </m:r>
                          </m:sub>
                        </m:sSub>
                        <m:r>
                          <a:rPr lang="en-US" i="1">
                            <a:solidFill>
                              <a:schemeClr val="tx1"/>
                            </a:solidFill>
                            <a:latin typeface="Cambria Math" panose="02040503050406030204" pitchFamily="18" charset="0"/>
                            <a:cs typeface="Arial" pitchFamily="34" charset="0"/>
                          </a:rPr>
                          <m:t>+</m:t>
                        </m:r>
                        <m:sSub>
                          <m:sSubPr>
                            <m:ctrlPr>
                              <a:rPr lang="en-US" i="1">
                                <a:solidFill>
                                  <a:schemeClr val="tx1"/>
                                </a:solidFill>
                                <a:latin typeface="Cambria Math" panose="02040503050406030204" pitchFamily="18" charset="0"/>
                                <a:cs typeface="Arial" pitchFamily="34" charset="0"/>
                              </a:rPr>
                            </m:ctrlPr>
                          </m:sSubPr>
                          <m:e>
                            <m:r>
                              <a:rPr lang="en-US" i="1">
                                <a:solidFill>
                                  <a:schemeClr val="tx1"/>
                                </a:solidFill>
                                <a:latin typeface="Cambria Math" panose="02040503050406030204" pitchFamily="18" charset="0"/>
                                <a:cs typeface="Arial" pitchFamily="34" charset="0"/>
                              </a:rPr>
                              <m:t>𝐶</m:t>
                            </m:r>
                          </m:e>
                          <m:sub>
                            <m:r>
                              <a:rPr lang="en-US" i="1">
                                <a:solidFill>
                                  <a:schemeClr val="tx1"/>
                                </a:solidFill>
                                <a:latin typeface="Cambria Math" panose="02040503050406030204" pitchFamily="18" charset="0"/>
                                <a:cs typeface="Arial" pitchFamily="34" charset="0"/>
                              </a:rPr>
                              <m:t>𝑡</m:t>
                            </m:r>
                            <m:r>
                              <a:rPr lang="en-US" i="1">
                                <a:solidFill>
                                  <a:schemeClr val="tx1"/>
                                </a:solidFill>
                                <a:latin typeface="Cambria Math" panose="02040503050406030204" pitchFamily="18" charset="0"/>
                                <a:cs typeface="Arial" pitchFamily="34" charset="0"/>
                              </a:rPr>
                              <m:t>+1</m:t>
                            </m:r>
                          </m:sub>
                        </m:sSub>
                      </m:e>
                    </m:d>
                    <m:r>
                      <a:rPr lang="en-US" i="1">
                        <a:solidFill>
                          <a:schemeClr val="tx1"/>
                        </a:solidFill>
                        <a:latin typeface="Cambria Math" panose="02040503050406030204" pitchFamily="18" charset="0"/>
                        <a:cs typeface="Arial" pitchFamily="34" charset="0"/>
                      </a:rPr>
                      <m:t> =</m:t>
                    </m:r>
                    <m:sSub>
                      <m:sSubPr>
                        <m:ctrlPr>
                          <a:rPr lang="en-US" i="1">
                            <a:solidFill>
                              <a:schemeClr val="tx1"/>
                            </a:solidFill>
                            <a:latin typeface="Cambria Math" panose="02040503050406030204" pitchFamily="18" charset="0"/>
                            <a:cs typeface="Arial" pitchFamily="34" charset="0"/>
                          </a:rPr>
                        </m:ctrlPr>
                      </m:sSubPr>
                      <m:e>
                        <m:r>
                          <a:rPr lang="en-US" i="1">
                            <a:solidFill>
                              <a:schemeClr val="tx1"/>
                            </a:solidFill>
                            <a:latin typeface="Cambria Math" panose="02040503050406030204" pitchFamily="18" charset="0"/>
                            <a:cs typeface="Arial" pitchFamily="34" charset="0"/>
                          </a:rPr>
                          <m:t>𝑃</m:t>
                        </m:r>
                      </m:e>
                      <m:sub>
                        <m:r>
                          <a:rPr lang="en-US" i="1">
                            <a:solidFill>
                              <a:schemeClr val="tx1"/>
                            </a:solidFill>
                            <a:latin typeface="Cambria Math" panose="02040503050406030204" pitchFamily="18" charset="0"/>
                            <a:cs typeface="Arial" pitchFamily="34" charset="0"/>
                          </a:rPr>
                          <m:t>𝑡</m:t>
                        </m:r>
                      </m:sub>
                    </m:sSub>
                    <m:d>
                      <m:dPr>
                        <m:ctrlPr>
                          <a:rPr lang="en-US" i="1">
                            <a:solidFill>
                              <a:schemeClr val="tx1"/>
                            </a:solidFill>
                            <a:latin typeface="Cambria Math" panose="02040503050406030204" pitchFamily="18" charset="0"/>
                            <a:cs typeface="Arial" pitchFamily="34" charset="0"/>
                          </a:rPr>
                        </m:ctrlPr>
                      </m:dPr>
                      <m:e>
                        <m:r>
                          <a:rPr lang="en-US" i="1">
                            <a:solidFill>
                              <a:schemeClr val="tx1"/>
                            </a:solidFill>
                            <a:latin typeface="Cambria Math" panose="02040503050406030204" pitchFamily="18" charset="0"/>
                            <a:cs typeface="Arial" pitchFamily="34" charset="0"/>
                          </a:rPr>
                          <m:t>1+</m:t>
                        </m:r>
                        <m:r>
                          <a:rPr lang="en-US" i="1">
                            <a:solidFill>
                              <a:schemeClr val="tx1"/>
                            </a:solidFill>
                            <a:latin typeface="Cambria Math" panose="02040503050406030204" pitchFamily="18" charset="0"/>
                            <a:cs typeface="Arial" pitchFamily="34" charset="0"/>
                          </a:rPr>
                          <m:t>𝑘</m:t>
                        </m:r>
                      </m:e>
                    </m:d>
                  </m:oMath>
                </a14:m>
                <a:r>
                  <a:rPr lang="en-US" sz="1600" dirty="0">
                    <a:solidFill>
                      <a:schemeClr val="tx1"/>
                    </a:solidFill>
                    <a:latin typeface="Arial" pitchFamily="34" charset="0"/>
                    <a:cs typeface="Arial" pitchFamily="34" charset="0"/>
                  </a:rPr>
                  <a:t> (under the assumption that </a:t>
                </a:r>
                <a14:m>
                  <m:oMath xmlns:m="http://schemas.openxmlformats.org/officeDocument/2006/math">
                    <m:r>
                      <a:rPr lang="en-US" sz="1600" i="1">
                        <a:solidFill>
                          <a:schemeClr val="tx1"/>
                        </a:solidFill>
                        <a:latin typeface="Cambria Math" panose="02040503050406030204" pitchFamily="18" charset="0"/>
                        <a:cs typeface="Arial" pitchFamily="34" charset="0"/>
                      </a:rPr>
                      <m:t>𝑘</m:t>
                    </m:r>
                  </m:oMath>
                </a14:m>
                <a:r>
                  <a:rPr lang="en-US" sz="1600" dirty="0">
                    <a:solidFill>
                      <a:schemeClr val="tx1"/>
                    </a:solidFill>
                    <a:latin typeface="Arial" pitchFamily="34" charset="0"/>
                    <a:cs typeface="Arial" pitchFamily="34" charset="0"/>
                  </a:rPr>
                  <a:t> does not change)</a:t>
                </a:r>
                <a:r>
                  <a:rPr lang="en-US" dirty="0">
                    <a:solidFill>
                      <a:schemeClr val="tx1"/>
                    </a:solidFill>
                    <a:latin typeface="Arial" pitchFamily="34" charset="0"/>
                    <a:cs typeface="Arial" pitchFamily="34" charset="0"/>
                  </a:rPr>
                  <a:t>. </a:t>
                </a:r>
                <a:endParaRPr lang="en-US" i="1" dirty="0">
                  <a:solidFill>
                    <a:schemeClr val="tx1"/>
                  </a:solidFill>
                  <a:latin typeface="Cambria Math" panose="02040503050406030204" pitchFamily="18" charset="0"/>
                  <a:cs typeface="Arial" pitchFamily="34" charset="0"/>
                </a:endParaRPr>
              </a:p>
              <a:p>
                <a:pPr marL="742950" lvl="1" indent="-285750">
                  <a:buClr>
                    <a:schemeClr val="tx1"/>
                  </a:buClr>
                  <a:buFont typeface="Arial" panose="020B0604020202020204" pitchFamily="34" charset="0"/>
                  <a:buChar char="•"/>
                </a:pPr>
                <a:endParaRPr lang="en-US" sz="1600" dirty="0">
                  <a:solidFill>
                    <a:schemeClr val="tx1"/>
                  </a:solidFill>
                  <a:latin typeface="Arial" pitchFamily="34" charset="0"/>
                  <a:cs typeface="Arial" pitchFamily="34" charset="0"/>
                </a:endParaRPr>
              </a:p>
              <a:p>
                <a:pPr marL="742950" lvl="1" indent="-285750">
                  <a:buClr>
                    <a:schemeClr val="tx1"/>
                  </a:buClr>
                  <a:buFont typeface="Arial" panose="020B0604020202020204" pitchFamily="34" charset="0"/>
                  <a:buChar char="•"/>
                </a:pPr>
                <a:endParaRPr lang="en-US" sz="1600" dirty="0">
                  <a:solidFill>
                    <a:schemeClr val="tx1"/>
                  </a:solidFill>
                  <a:latin typeface="Arial" pitchFamily="34" charset="0"/>
                  <a:cs typeface="Arial" pitchFamily="34" charset="0"/>
                </a:endParaRPr>
              </a:p>
              <a:p>
                <a:pPr>
                  <a:buClr>
                    <a:schemeClr val="tx1"/>
                  </a:buClr>
                </a:pPr>
                <a:endParaRPr lang="en-US" sz="1600" dirty="0">
                  <a:solidFill>
                    <a:schemeClr val="tx1"/>
                  </a:solidFill>
                  <a:latin typeface="Arial" pitchFamily="34" charset="0"/>
                  <a:cs typeface="Arial" pitchFamily="34" charset="0"/>
                </a:endParaRPr>
              </a:p>
              <a:p>
                <a:pPr marL="285750" indent="-285750">
                  <a:buClr>
                    <a:schemeClr val="tx1"/>
                  </a:buClr>
                  <a:buFont typeface="Arial" panose="020B0604020202020204" pitchFamily="34" charset="0"/>
                  <a:buChar char="•"/>
                </a:pPr>
                <a:endParaRPr lang="en-US" sz="1600" dirty="0">
                  <a:solidFill>
                    <a:schemeClr val="tx1"/>
                  </a:solidFill>
                  <a:latin typeface="Arial" pitchFamily="34" charset="0"/>
                  <a:cs typeface="Arial" pitchFamily="34" charset="0"/>
                </a:endParaRPr>
              </a:p>
              <a:p>
                <a:pPr>
                  <a:buClr>
                    <a:schemeClr val="tx1"/>
                  </a:buClr>
                </a:pPr>
                <a:endParaRPr lang="en-US" sz="1600" dirty="0">
                  <a:solidFill>
                    <a:schemeClr val="tx1"/>
                  </a:solidFill>
                  <a:latin typeface="Arial" pitchFamily="34" charset="0"/>
                  <a:cs typeface="Arial" pitchFamily="34" charset="0"/>
                </a:endParaRPr>
              </a:p>
              <a:p>
                <a:pPr>
                  <a:buClr>
                    <a:schemeClr val="tx1"/>
                  </a:buClr>
                </a:pPr>
                <a:endParaRPr lang="en-US" sz="1600" dirty="0">
                  <a:solidFill>
                    <a:schemeClr val="tx1"/>
                  </a:solidFill>
                  <a:latin typeface="Arial" pitchFamily="34" charset="0"/>
                  <a:cs typeface="Arial"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13858" y="824540"/>
                <a:ext cx="8630584" cy="4495800"/>
              </a:xfrm>
              <a:prstGeom prst="rect">
                <a:avLst/>
              </a:prstGeom>
              <a:blipFill>
                <a:blip r:embed="rId2"/>
                <a:stretch>
                  <a:fillRect l="-353" t="-407" b="-25203"/>
                </a:stretch>
              </a:blipFill>
            </p:spPr>
            <p:txBody>
              <a:bodyPr/>
              <a:lstStyle/>
              <a:p>
                <a:r>
                  <a:rPr lang="en-GB">
                    <a:noFill/>
                  </a:rPr>
                  <a:t> </a:t>
                </a:r>
              </a:p>
            </p:txBody>
          </p:sp>
        </mc:Fallback>
      </mc:AlternateContent>
      <p:graphicFrame>
        <p:nvGraphicFramePr>
          <p:cNvPr id="5"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3" imgW="114120" imgH="215640" progId="Equation.3">
                  <p:embed/>
                </p:oleObj>
              </mc:Choice>
              <mc:Fallback>
                <p:oleObj name="Equation" r:id="rId3" imgW="114120" imgH="215640" progId="Equation.3">
                  <p:embed/>
                  <p:pic>
                    <p:nvPicPr>
                      <p:cNvPr id="5" name="Object 4"/>
                      <p:cNvPicPr/>
                      <p:nvPr/>
                    </p:nvPicPr>
                    <p:blipFill>
                      <a:blip r:embed="rId4"/>
                      <a:stretch>
                        <a:fillRect/>
                      </a:stretch>
                    </p:blipFill>
                    <p:spPr>
                      <a:xfrm>
                        <a:off x="4514850" y="3321050"/>
                        <a:ext cx="114300" cy="2159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D0C594C-DCBC-421D-9DB0-985FA4CF5107}"/>
                  </a:ext>
                </a:extLst>
              </p:cNvPr>
              <p:cNvSpPr txBox="1"/>
              <p:nvPr/>
            </p:nvSpPr>
            <p:spPr>
              <a:xfrm>
                <a:off x="1907704" y="1197855"/>
                <a:ext cx="4572000" cy="679610"/>
              </a:xfrm>
              <a:prstGeom prst="rect">
                <a:avLst/>
              </a:prstGeom>
              <a:noFill/>
            </p:spPr>
            <p:txBody>
              <a:bodyPr wrap="square">
                <a:spAutoFit/>
              </a:bodyPr>
              <a:lstStyle/>
              <a:p>
                <a:pPr>
                  <a:buClr>
                    <a:schemeClr val="tx1"/>
                  </a:buClr>
                </a:pPr>
                <a14:m>
                  <m:oMathPara xmlns:m="http://schemas.openxmlformats.org/officeDocument/2006/math">
                    <m:oMathParaPr>
                      <m:jc m:val="centerGroup"/>
                    </m:oMathParaPr>
                    <m:oMath xmlns:m="http://schemas.openxmlformats.org/officeDocument/2006/math">
                      <m:sSub>
                        <m:sSubPr>
                          <m:ctrlPr>
                            <a:rPr lang="en-US" sz="1800" i="1" smtClean="0">
                              <a:solidFill>
                                <a:schemeClr val="tx1"/>
                              </a:solidFill>
                              <a:latin typeface="Cambria Math" panose="02040503050406030204" pitchFamily="18" charset="0"/>
                              <a:ea typeface="Cambria Math" panose="02040503050406030204" pitchFamily="18" charset="0"/>
                              <a:cs typeface="Arial" pitchFamily="34" charset="0"/>
                            </a:rPr>
                          </m:ctrlPr>
                        </m:sSubPr>
                        <m:e>
                          <m:r>
                            <a:rPr lang="en-US" sz="1800" i="1">
                              <a:solidFill>
                                <a:schemeClr val="tx1"/>
                              </a:solidFill>
                              <a:latin typeface="Cambria Math" panose="02040503050406030204" pitchFamily="18" charset="0"/>
                              <a:ea typeface="Cambria Math" panose="02040503050406030204" pitchFamily="18" charset="0"/>
                              <a:cs typeface="Arial" pitchFamily="34" charset="0"/>
                            </a:rPr>
                            <m:t>𝑃</m:t>
                          </m:r>
                        </m:e>
                        <m:sub>
                          <m:r>
                            <a:rPr lang="en-US" sz="1800" i="1">
                              <a:solidFill>
                                <a:schemeClr val="tx1"/>
                              </a:solidFill>
                              <a:latin typeface="Cambria Math" panose="02040503050406030204" pitchFamily="18" charset="0"/>
                              <a:ea typeface="Cambria Math" panose="02040503050406030204" pitchFamily="18" charset="0"/>
                              <a:cs typeface="Arial" pitchFamily="34" charset="0"/>
                            </a:rPr>
                            <m:t>𝑡</m:t>
                          </m:r>
                        </m:sub>
                      </m:sSub>
                      <m:r>
                        <a:rPr lang="en-US" sz="1800" i="1">
                          <a:solidFill>
                            <a:schemeClr val="tx1"/>
                          </a:solidFill>
                          <a:latin typeface="Cambria Math" panose="02040503050406030204" pitchFamily="18" charset="0"/>
                          <a:ea typeface="Cambria Math" panose="02040503050406030204" pitchFamily="18" charset="0"/>
                          <a:cs typeface="Arial" pitchFamily="34" charset="0"/>
                        </a:rPr>
                        <m:t>=</m:t>
                      </m:r>
                      <m:f>
                        <m:fPr>
                          <m:ctrlPr>
                            <a:rPr lang="en-US" sz="1800" i="1">
                              <a:solidFill>
                                <a:schemeClr val="tx1"/>
                              </a:solidFill>
                              <a:latin typeface="Cambria Math" panose="02040503050406030204" pitchFamily="18" charset="0"/>
                              <a:ea typeface="Cambria Math" panose="02040503050406030204" pitchFamily="18" charset="0"/>
                              <a:cs typeface="Arial" pitchFamily="34" charset="0"/>
                            </a:rPr>
                          </m:ctrlPr>
                        </m:fPr>
                        <m:num>
                          <m:sSub>
                            <m:sSubPr>
                              <m:ctrlPr>
                                <a:rPr lang="en-US" sz="1800" i="1">
                                  <a:solidFill>
                                    <a:schemeClr val="tx1"/>
                                  </a:solidFill>
                                  <a:latin typeface="Cambria Math" panose="02040503050406030204" pitchFamily="18" charset="0"/>
                                  <a:ea typeface="Cambria Math" panose="02040503050406030204" pitchFamily="18" charset="0"/>
                                  <a:cs typeface="Arial" pitchFamily="34" charset="0"/>
                                </a:rPr>
                              </m:ctrlPr>
                            </m:sSubPr>
                            <m:e>
                              <m:r>
                                <a:rPr lang="en-US" sz="1800" i="1">
                                  <a:solidFill>
                                    <a:schemeClr val="tx1"/>
                                  </a:solidFill>
                                  <a:latin typeface="Cambria Math" panose="02040503050406030204" pitchFamily="18" charset="0"/>
                                  <a:ea typeface="Cambria Math" panose="02040503050406030204" pitchFamily="18" charset="0"/>
                                  <a:cs typeface="Arial" pitchFamily="34" charset="0"/>
                                </a:rPr>
                                <m:t>𝐸</m:t>
                              </m:r>
                            </m:e>
                            <m:sub>
                              <m:r>
                                <a:rPr lang="en-US" sz="1800" i="1">
                                  <a:solidFill>
                                    <a:schemeClr val="tx1"/>
                                  </a:solidFill>
                                  <a:latin typeface="Cambria Math" panose="02040503050406030204" pitchFamily="18" charset="0"/>
                                  <a:ea typeface="Cambria Math" panose="02040503050406030204" pitchFamily="18" charset="0"/>
                                  <a:cs typeface="Arial" pitchFamily="34" charset="0"/>
                                </a:rPr>
                                <m:t>𝑡</m:t>
                              </m:r>
                            </m:sub>
                          </m:sSub>
                          <m:d>
                            <m:dPr>
                              <m:begChr m:val="["/>
                              <m:endChr m:val="]"/>
                              <m:ctrlPr>
                                <a:rPr lang="en-US" sz="1800" i="1">
                                  <a:solidFill>
                                    <a:schemeClr val="tx1"/>
                                  </a:solidFill>
                                  <a:latin typeface="Cambria Math" panose="02040503050406030204" pitchFamily="18" charset="0"/>
                                  <a:ea typeface="Cambria Math" panose="02040503050406030204" pitchFamily="18" charset="0"/>
                                  <a:cs typeface="Arial" pitchFamily="34" charset="0"/>
                                </a:rPr>
                              </m:ctrlPr>
                            </m:dPr>
                            <m:e>
                              <m:sSub>
                                <m:sSubPr>
                                  <m:ctrlPr>
                                    <a:rPr lang="en-US" sz="1800" i="1">
                                      <a:solidFill>
                                        <a:schemeClr val="tx1"/>
                                      </a:solidFill>
                                      <a:latin typeface="Cambria Math" panose="02040503050406030204" pitchFamily="18" charset="0"/>
                                      <a:cs typeface="Arial" pitchFamily="34" charset="0"/>
                                    </a:rPr>
                                  </m:ctrlPr>
                                </m:sSubPr>
                                <m:e>
                                  <m:r>
                                    <a:rPr lang="en-US" sz="1800" b="0" i="1" smtClean="0">
                                      <a:solidFill>
                                        <a:schemeClr val="tx1"/>
                                      </a:solidFill>
                                      <a:latin typeface="Cambria Math" panose="02040503050406030204" pitchFamily="18" charset="0"/>
                                      <a:cs typeface="Arial" pitchFamily="34" charset="0"/>
                                    </a:rPr>
                                    <m:t>𝐶</m:t>
                                  </m:r>
                                </m:e>
                                <m:sub>
                                  <m:r>
                                    <a:rPr lang="en-US" sz="1800" i="1">
                                      <a:solidFill>
                                        <a:schemeClr val="tx1"/>
                                      </a:solidFill>
                                      <a:latin typeface="Cambria Math" panose="02040503050406030204" pitchFamily="18" charset="0"/>
                                      <a:cs typeface="Arial" pitchFamily="34" charset="0"/>
                                    </a:rPr>
                                    <m:t>𝑡</m:t>
                                  </m:r>
                                  <m:r>
                                    <a:rPr lang="en-US" sz="1800" i="1">
                                      <a:solidFill>
                                        <a:schemeClr val="tx1"/>
                                      </a:solidFill>
                                      <a:latin typeface="Cambria Math" panose="02040503050406030204" pitchFamily="18" charset="0"/>
                                      <a:cs typeface="Arial" pitchFamily="34" charset="0"/>
                                    </a:rPr>
                                    <m:t>+1</m:t>
                                  </m:r>
                                </m:sub>
                              </m:sSub>
                            </m:e>
                          </m:d>
                        </m:num>
                        <m:den>
                          <m:r>
                            <a:rPr lang="en-US" sz="1800" b="0" i="1" smtClean="0">
                              <a:solidFill>
                                <a:schemeClr val="tx1"/>
                              </a:solidFill>
                              <a:latin typeface="Cambria Math" panose="02040503050406030204" pitchFamily="18" charset="0"/>
                              <a:cs typeface="Arial" pitchFamily="34" charset="0"/>
                            </a:rPr>
                            <m:t>(1+</m:t>
                          </m:r>
                          <m:sSub>
                            <m:sSubPr>
                              <m:ctrlPr>
                                <a:rPr lang="en-US" sz="1800" b="0" i="1" smtClean="0">
                                  <a:solidFill>
                                    <a:schemeClr val="tx1"/>
                                  </a:solidFill>
                                  <a:latin typeface="Cambria Math" panose="02040503050406030204" pitchFamily="18" charset="0"/>
                                  <a:cs typeface="Arial" pitchFamily="34" charset="0"/>
                                </a:rPr>
                              </m:ctrlPr>
                            </m:sSubPr>
                            <m:e>
                              <m:r>
                                <a:rPr lang="en-US" sz="1800" b="0" i="1" smtClean="0">
                                  <a:solidFill>
                                    <a:schemeClr val="tx1"/>
                                  </a:solidFill>
                                  <a:latin typeface="Cambria Math" panose="02040503050406030204" pitchFamily="18" charset="0"/>
                                  <a:cs typeface="Arial" pitchFamily="34" charset="0"/>
                                </a:rPr>
                                <m:t>𝑟</m:t>
                              </m:r>
                            </m:e>
                            <m:sub>
                              <m:r>
                                <a:rPr lang="en-US" sz="1800" b="0" i="1" smtClean="0">
                                  <a:solidFill>
                                    <a:schemeClr val="tx1"/>
                                  </a:solidFill>
                                  <a:latin typeface="Cambria Math" panose="02040503050406030204" pitchFamily="18" charset="0"/>
                                  <a:cs typeface="Arial" pitchFamily="34" charset="0"/>
                                </a:rPr>
                                <m:t>1</m:t>
                              </m:r>
                            </m:sub>
                          </m:sSub>
                          <m:r>
                            <a:rPr lang="en-US" sz="1800" b="0" i="1" smtClean="0">
                              <a:solidFill>
                                <a:schemeClr val="tx1"/>
                              </a:solidFill>
                              <a:latin typeface="Cambria Math" panose="02040503050406030204" pitchFamily="18" charset="0"/>
                              <a:cs typeface="Arial" pitchFamily="34" charset="0"/>
                            </a:rPr>
                            <m:t>)</m:t>
                          </m:r>
                        </m:den>
                      </m:f>
                      <m:r>
                        <a:rPr lang="en-US" sz="1800" i="1">
                          <a:solidFill>
                            <a:schemeClr val="tx1"/>
                          </a:solidFill>
                          <a:latin typeface="Cambria Math" panose="02040503050406030204" pitchFamily="18" charset="0"/>
                          <a:ea typeface="Cambria Math" panose="02040503050406030204" pitchFamily="18" charset="0"/>
                          <a:cs typeface="Arial" pitchFamily="34" charset="0"/>
                        </a:rPr>
                        <m:t>+</m:t>
                      </m:r>
                      <m:f>
                        <m:fPr>
                          <m:ctrlPr>
                            <a:rPr lang="en-US" sz="1800" i="1">
                              <a:solidFill>
                                <a:schemeClr val="tx1"/>
                              </a:solidFill>
                              <a:latin typeface="Cambria Math" panose="02040503050406030204" pitchFamily="18" charset="0"/>
                              <a:ea typeface="Cambria Math" panose="02040503050406030204" pitchFamily="18" charset="0"/>
                              <a:cs typeface="Arial" pitchFamily="34" charset="0"/>
                            </a:rPr>
                          </m:ctrlPr>
                        </m:fPr>
                        <m:num>
                          <m:sSub>
                            <m:sSubPr>
                              <m:ctrlPr>
                                <a:rPr lang="en-US" sz="1800" i="1">
                                  <a:solidFill>
                                    <a:schemeClr val="tx1"/>
                                  </a:solidFill>
                                  <a:latin typeface="Cambria Math" panose="02040503050406030204" pitchFamily="18" charset="0"/>
                                  <a:ea typeface="Cambria Math" panose="02040503050406030204" pitchFamily="18" charset="0"/>
                                  <a:cs typeface="Arial" pitchFamily="34" charset="0"/>
                                </a:rPr>
                              </m:ctrlPr>
                            </m:sSubPr>
                            <m:e>
                              <m:r>
                                <a:rPr lang="en-US" sz="1800" i="1">
                                  <a:solidFill>
                                    <a:schemeClr val="tx1"/>
                                  </a:solidFill>
                                  <a:latin typeface="Cambria Math" panose="02040503050406030204" pitchFamily="18" charset="0"/>
                                  <a:ea typeface="Cambria Math" panose="02040503050406030204" pitchFamily="18" charset="0"/>
                                  <a:cs typeface="Arial" pitchFamily="34" charset="0"/>
                                </a:rPr>
                                <m:t>𝐸</m:t>
                              </m:r>
                            </m:e>
                            <m:sub>
                              <m:r>
                                <a:rPr lang="en-US" sz="1800" i="1">
                                  <a:solidFill>
                                    <a:schemeClr val="tx1"/>
                                  </a:solidFill>
                                  <a:latin typeface="Cambria Math" panose="02040503050406030204" pitchFamily="18" charset="0"/>
                                  <a:ea typeface="Cambria Math" panose="02040503050406030204" pitchFamily="18" charset="0"/>
                                  <a:cs typeface="Arial" pitchFamily="34" charset="0"/>
                                </a:rPr>
                                <m:t>𝑡</m:t>
                              </m:r>
                            </m:sub>
                          </m:sSub>
                          <m:d>
                            <m:dPr>
                              <m:begChr m:val="["/>
                              <m:endChr m:val="]"/>
                              <m:ctrlPr>
                                <a:rPr lang="en-US" sz="1800" i="1">
                                  <a:solidFill>
                                    <a:schemeClr val="tx1"/>
                                  </a:solidFill>
                                  <a:latin typeface="Cambria Math" panose="02040503050406030204" pitchFamily="18" charset="0"/>
                                  <a:ea typeface="Cambria Math" panose="02040503050406030204" pitchFamily="18" charset="0"/>
                                  <a:cs typeface="Arial" pitchFamily="34" charset="0"/>
                                </a:rPr>
                              </m:ctrlPr>
                            </m:dPr>
                            <m:e>
                              <m:sSub>
                                <m:sSubPr>
                                  <m:ctrlPr>
                                    <a:rPr lang="en-US" sz="1800" i="1">
                                      <a:solidFill>
                                        <a:schemeClr val="tx1"/>
                                      </a:solidFill>
                                      <a:latin typeface="Cambria Math" panose="02040503050406030204" pitchFamily="18" charset="0"/>
                                      <a:cs typeface="Arial" pitchFamily="34" charset="0"/>
                                    </a:rPr>
                                  </m:ctrlPr>
                                </m:sSubPr>
                                <m:e>
                                  <m:r>
                                    <a:rPr lang="en-US" sz="1800" b="0" i="1" smtClean="0">
                                      <a:solidFill>
                                        <a:schemeClr val="tx1"/>
                                      </a:solidFill>
                                      <a:latin typeface="Cambria Math" panose="02040503050406030204" pitchFamily="18" charset="0"/>
                                      <a:cs typeface="Arial" pitchFamily="34" charset="0"/>
                                    </a:rPr>
                                    <m:t>𝐶</m:t>
                                  </m:r>
                                </m:e>
                                <m:sub>
                                  <m:r>
                                    <a:rPr lang="en-US" sz="1800" i="1">
                                      <a:solidFill>
                                        <a:schemeClr val="tx1"/>
                                      </a:solidFill>
                                      <a:latin typeface="Cambria Math" panose="02040503050406030204" pitchFamily="18" charset="0"/>
                                      <a:cs typeface="Arial" pitchFamily="34" charset="0"/>
                                    </a:rPr>
                                    <m:t>𝑡</m:t>
                                  </m:r>
                                  <m:r>
                                    <a:rPr lang="en-US" sz="1800" i="1">
                                      <a:solidFill>
                                        <a:schemeClr val="tx1"/>
                                      </a:solidFill>
                                      <a:latin typeface="Cambria Math" panose="02040503050406030204" pitchFamily="18" charset="0"/>
                                      <a:cs typeface="Arial" pitchFamily="34" charset="0"/>
                                    </a:rPr>
                                    <m:t>+2</m:t>
                                  </m:r>
                                </m:sub>
                              </m:sSub>
                            </m:e>
                          </m:d>
                        </m:num>
                        <m:den>
                          <m:sSup>
                            <m:sSupPr>
                              <m:ctrlPr>
                                <a:rPr lang="en-US" sz="1800" i="1">
                                  <a:solidFill>
                                    <a:schemeClr val="tx1"/>
                                  </a:solidFill>
                                  <a:latin typeface="Cambria Math" panose="02040503050406030204" pitchFamily="18" charset="0"/>
                                  <a:cs typeface="Arial" pitchFamily="34" charset="0"/>
                                </a:rPr>
                              </m:ctrlPr>
                            </m:sSupPr>
                            <m:e>
                              <m:d>
                                <m:dPr>
                                  <m:ctrlPr>
                                    <a:rPr lang="en-US" sz="1800" i="1">
                                      <a:solidFill>
                                        <a:schemeClr val="tx1"/>
                                      </a:solidFill>
                                      <a:latin typeface="Cambria Math" panose="02040503050406030204" pitchFamily="18" charset="0"/>
                                      <a:cs typeface="Arial" pitchFamily="34" charset="0"/>
                                    </a:rPr>
                                  </m:ctrlPr>
                                </m:dPr>
                                <m:e>
                                  <m:r>
                                    <a:rPr lang="en-US" sz="1800" i="1">
                                      <a:solidFill>
                                        <a:schemeClr val="tx1"/>
                                      </a:solidFill>
                                      <a:latin typeface="Cambria Math" panose="02040503050406030204" pitchFamily="18" charset="0"/>
                                      <a:ea typeface="Cambria Math" panose="02040503050406030204" pitchFamily="18" charset="0"/>
                                      <a:cs typeface="Arial" pitchFamily="34" charset="0"/>
                                    </a:rPr>
                                    <m:t>1+</m:t>
                                  </m:r>
                                  <m:sSub>
                                    <m:sSubPr>
                                      <m:ctrlPr>
                                        <a:rPr lang="en-US" i="1">
                                          <a:solidFill>
                                            <a:schemeClr val="tx1"/>
                                          </a:solidFill>
                                          <a:latin typeface="Cambria Math" panose="02040503050406030204" pitchFamily="18" charset="0"/>
                                          <a:cs typeface="Arial" pitchFamily="34" charset="0"/>
                                        </a:rPr>
                                      </m:ctrlPr>
                                    </m:sSubPr>
                                    <m:e>
                                      <m:r>
                                        <a:rPr lang="en-US" i="1">
                                          <a:solidFill>
                                            <a:schemeClr val="tx1"/>
                                          </a:solidFill>
                                          <a:latin typeface="Cambria Math" panose="02040503050406030204" pitchFamily="18" charset="0"/>
                                          <a:cs typeface="Arial" pitchFamily="34" charset="0"/>
                                        </a:rPr>
                                        <m:t>𝑟</m:t>
                                      </m:r>
                                    </m:e>
                                    <m:sub>
                                      <m:r>
                                        <a:rPr lang="en-US" b="0" i="1" smtClean="0">
                                          <a:solidFill>
                                            <a:schemeClr val="tx1"/>
                                          </a:solidFill>
                                          <a:latin typeface="Cambria Math" panose="02040503050406030204" pitchFamily="18" charset="0"/>
                                          <a:cs typeface="Arial" pitchFamily="34" charset="0"/>
                                        </a:rPr>
                                        <m:t>2</m:t>
                                      </m:r>
                                    </m:sub>
                                  </m:sSub>
                                </m:e>
                              </m:d>
                            </m:e>
                            <m:sup>
                              <m:r>
                                <a:rPr lang="en-US" sz="1800" i="1">
                                  <a:solidFill>
                                    <a:schemeClr val="tx1"/>
                                  </a:solidFill>
                                  <a:latin typeface="Cambria Math" panose="02040503050406030204" pitchFamily="18" charset="0"/>
                                  <a:cs typeface="Arial" pitchFamily="34" charset="0"/>
                                </a:rPr>
                                <m:t>2</m:t>
                              </m:r>
                            </m:sup>
                          </m:sSup>
                        </m:den>
                      </m:f>
                      <m:r>
                        <a:rPr lang="en-US" sz="1800" b="0" i="1" smtClean="0">
                          <a:solidFill>
                            <a:schemeClr val="tx1"/>
                          </a:solidFill>
                          <a:latin typeface="Cambria Math" panose="02040503050406030204" pitchFamily="18" charset="0"/>
                          <a:cs typeface="Arial" pitchFamily="34" charset="0"/>
                        </a:rPr>
                        <m:t>+</m:t>
                      </m:r>
                      <m:f>
                        <m:fPr>
                          <m:ctrlPr>
                            <a:rPr lang="en-US" sz="1800" i="1">
                              <a:solidFill>
                                <a:schemeClr val="tx1"/>
                              </a:solidFill>
                              <a:latin typeface="Cambria Math" panose="02040503050406030204" pitchFamily="18" charset="0"/>
                              <a:ea typeface="Cambria Math" panose="02040503050406030204" pitchFamily="18" charset="0"/>
                              <a:cs typeface="Arial" pitchFamily="34" charset="0"/>
                            </a:rPr>
                          </m:ctrlPr>
                        </m:fPr>
                        <m:num>
                          <m:sSub>
                            <m:sSubPr>
                              <m:ctrlPr>
                                <a:rPr lang="en-US" sz="1800" i="1">
                                  <a:solidFill>
                                    <a:schemeClr val="tx1"/>
                                  </a:solidFill>
                                  <a:latin typeface="Cambria Math" panose="02040503050406030204" pitchFamily="18" charset="0"/>
                                  <a:ea typeface="Cambria Math" panose="02040503050406030204" pitchFamily="18" charset="0"/>
                                  <a:cs typeface="Arial" pitchFamily="34" charset="0"/>
                                </a:rPr>
                              </m:ctrlPr>
                            </m:sSubPr>
                            <m:e>
                              <m:r>
                                <a:rPr lang="en-US" sz="1800" i="1">
                                  <a:solidFill>
                                    <a:schemeClr val="tx1"/>
                                  </a:solidFill>
                                  <a:latin typeface="Cambria Math" panose="02040503050406030204" pitchFamily="18" charset="0"/>
                                  <a:ea typeface="Cambria Math" panose="02040503050406030204" pitchFamily="18" charset="0"/>
                                  <a:cs typeface="Arial" pitchFamily="34" charset="0"/>
                                </a:rPr>
                                <m:t>𝐸</m:t>
                              </m:r>
                            </m:e>
                            <m:sub>
                              <m:r>
                                <a:rPr lang="en-US" sz="1800" i="1">
                                  <a:solidFill>
                                    <a:schemeClr val="tx1"/>
                                  </a:solidFill>
                                  <a:latin typeface="Cambria Math" panose="02040503050406030204" pitchFamily="18" charset="0"/>
                                  <a:ea typeface="Cambria Math" panose="02040503050406030204" pitchFamily="18" charset="0"/>
                                  <a:cs typeface="Arial" pitchFamily="34" charset="0"/>
                                </a:rPr>
                                <m:t>𝑡</m:t>
                              </m:r>
                            </m:sub>
                          </m:sSub>
                          <m:d>
                            <m:dPr>
                              <m:begChr m:val="["/>
                              <m:endChr m:val="]"/>
                              <m:ctrlPr>
                                <a:rPr lang="en-US" sz="1800" i="1">
                                  <a:solidFill>
                                    <a:schemeClr val="tx1"/>
                                  </a:solidFill>
                                  <a:latin typeface="Cambria Math" panose="02040503050406030204" pitchFamily="18" charset="0"/>
                                  <a:ea typeface="Cambria Math" panose="02040503050406030204" pitchFamily="18" charset="0"/>
                                  <a:cs typeface="Arial" pitchFamily="34" charset="0"/>
                                </a:rPr>
                              </m:ctrlPr>
                            </m:dPr>
                            <m:e>
                              <m:sSub>
                                <m:sSubPr>
                                  <m:ctrlPr>
                                    <a:rPr lang="en-US" sz="1800" i="1">
                                      <a:solidFill>
                                        <a:schemeClr val="tx1"/>
                                      </a:solidFill>
                                      <a:latin typeface="Cambria Math" panose="02040503050406030204" pitchFamily="18" charset="0"/>
                                      <a:cs typeface="Arial" pitchFamily="34" charset="0"/>
                                    </a:rPr>
                                  </m:ctrlPr>
                                </m:sSubPr>
                                <m:e>
                                  <m:r>
                                    <a:rPr lang="en-US" sz="1800" b="0" i="1" smtClean="0">
                                      <a:solidFill>
                                        <a:schemeClr val="tx1"/>
                                      </a:solidFill>
                                      <a:latin typeface="Cambria Math" panose="02040503050406030204" pitchFamily="18" charset="0"/>
                                      <a:cs typeface="Arial" pitchFamily="34" charset="0"/>
                                    </a:rPr>
                                    <m:t>𝐶</m:t>
                                  </m:r>
                                </m:e>
                                <m:sub>
                                  <m:r>
                                    <a:rPr lang="en-US" sz="1800" i="1">
                                      <a:solidFill>
                                        <a:schemeClr val="tx1"/>
                                      </a:solidFill>
                                      <a:latin typeface="Cambria Math" panose="02040503050406030204" pitchFamily="18" charset="0"/>
                                      <a:cs typeface="Arial" pitchFamily="34" charset="0"/>
                                    </a:rPr>
                                    <m:t>𝑡</m:t>
                                  </m:r>
                                  <m:r>
                                    <a:rPr lang="en-US" sz="1800" i="1">
                                      <a:solidFill>
                                        <a:schemeClr val="tx1"/>
                                      </a:solidFill>
                                      <a:latin typeface="Cambria Math" panose="02040503050406030204" pitchFamily="18" charset="0"/>
                                      <a:cs typeface="Arial" pitchFamily="34" charset="0"/>
                                    </a:rPr>
                                    <m:t>+3</m:t>
                                  </m:r>
                                </m:sub>
                              </m:sSub>
                            </m:e>
                          </m:d>
                        </m:num>
                        <m:den>
                          <m:sSup>
                            <m:sSupPr>
                              <m:ctrlPr>
                                <a:rPr lang="en-US" sz="1800" i="1">
                                  <a:solidFill>
                                    <a:schemeClr val="tx1"/>
                                  </a:solidFill>
                                  <a:latin typeface="Cambria Math" panose="02040503050406030204" pitchFamily="18" charset="0"/>
                                  <a:cs typeface="Arial" pitchFamily="34" charset="0"/>
                                </a:rPr>
                              </m:ctrlPr>
                            </m:sSupPr>
                            <m:e>
                              <m:d>
                                <m:dPr>
                                  <m:ctrlPr>
                                    <a:rPr lang="en-US" sz="1800" i="1">
                                      <a:solidFill>
                                        <a:schemeClr val="tx1"/>
                                      </a:solidFill>
                                      <a:latin typeface="Cambria Math" panose="02040503050406030204" pitchFamily="18" charset="0"/>
                                      <a:cs typeface="Arial" pitchFamily="34" charset="0"/>
                                    </a:rPr>
                                  </m:ctrlPr>
                                </m:dPr>
                                <m:e>
                                  <m:r>
                                    <a:rPr lang="en-US" sz="1800" i="1">
                                      <a:solidFill>
                                        <a:schemeClr val="tx1"/>
                                      </a:solidFill>
                                      <a:latin typeface="Cambria Math" panose="02040503050406030204" pitchFamily="18" charset="0"/>
                                      <a:ea typeface="Cambria Math" panose="02040503050406030204" pitchFamily="18" charset="0"/>
                                      <a:cs typeface="Arial" pitchFamily="34" charset="0"/>
                                    </a:rPr>
                                    <m:t>1+</m:t>
                                  </m:r>
                                  <m:sSub>
                                    <m:sSubPr>
                                      <m:ctrlPr>
                                        <a:rPr lang="en-US" i="1" smtClean="0">
                                          <a:solidFill>
                                            <a:schemeClr val="tx1"/>
                                          </a:solidFill>
                                          <a:latin typeface="Cambria Math" panose="02040503050406030204" pitchFamily="18" charset="0"/>
                                          <a:cs typeface="Arial" pitchFamily="34" charset="0"/>
                                        </a:rPr>
                                      </m:ctrlPr>
                                    </m:sSubPr>
                                    <m:e>
                                      <m:r>
                                        <a:rPr lang="en-US" i="1">
                                          <a:solidFill>
                                            <a:schemeClr val="tx1"/>
                                          </a:solidFill>
                                          <a:latin typeface="Cambria Math" panose="02040503050406030204" pitchFamily="18" charset="0"/>
                                          <a:cs typeface="Arial" pitchFamily="34" charset="0"/>
                                        </a:rPr>
                                        <m:t>𝑟</m:t>
                                      </m:r>
                                    </m:e>
                                    <m:sub>
                                      <m:r>
                                        <a:rPr lang="en-US" b="0" i="1" smtClean="0">
                                          <a:solidFill>
                                            <a:schemeClr val="tx1"/>
                                          </a:solidFill>
                                          <a:latin typeface="Cambria Math" panose="02040503050406030204" pitchFamily="18" charset="0"/>
                                          <a:cs typeface="Arial" pitchFamily="34" charset="0"/>
                                        </a:rPr>
                                        <m:t>3</m:t>
                                      </m:r>
                                    </m:sub>
                                  </m:sSub>
                                </m:e>
                              </m:d>
                            </m:e>
                            <m:sup>
                              <m:r>
                                <a:rPr lang="en-US" sz="1800" b="0" i="1" smtClean="0">
                                  <a:solidFill>
                                    <a:schemeClr val="tx1"/>
                                  </a:solidFill>
                                  <a:latin typeface="Cambria Math" panose="02040503050406030204" pitchFamily="18" charset="0"/>
                                  <a:ea typeface="Cambria Math" panose="02040503050406030204" pitchFamily="18" charset="0"/>
                                  <a:cs typeface="Arial" pitchFamily="34" charset="0"/>
                                </a:rPr>
                                <m:t>3</m:t>
                              </m:r>
                            </m:sup>
                          </m:sSup>
                        </m:den>
                      </m:f>
                      <m:r>
                        <a:rPr lang="en-US" sz="1800" b="0" i="0" smtClean="0">
                          <a:solidFill>
                            <a:schemeClr val="tx1"/>
                          </a:solidFill>
                          <a:latin typeface="Cambria Math" panose="02040503050406030204" pitchFamily="18" charset="0"/>
                          <a:cs typeface="Arial" pitchFamily="34" charset="0"/>
                        </a:rPr>
                        <m:t>+…</m:t>
                      </m:r>
                    </m:oMath>
                  </m:oMathPara>
                </a14:m>
                <a:endParaRPr lang="en-US" sz="1800" b="0" dirty="0">
                  <a:solidFill>
                    <a:schemeClr val="tx1"/>
                  </a:solidFill>
                  <a:latin typeface="Arial" pitchFamily="34" charset="0"/>
                  <a:cs typeface="Arial" pitchFamily="34" charset="0"/>
                </a:endParaRPr>
              </a:p>
            </p:txBody>
          </p:sp>
        </mc:Choice>
        <mc:Fallback xmlns="">
          <p:sp>
            <p:nvSpPr>
              <p:cNvPr id="6" name="TextBox 5">
                <a:extLst>
                  <a:ext uri="{FF2B5EF4-FFF2-40B4-BE49-F238E27FC236}">
                    <a16:creationId xmlns:a16="http://schemas.microsoft.com/office/drawing/2014/main" id="{7D0C594C-DCBC-421D-9DB0-985FA4CF5107}"/>
                  </a:ext>
                </a:extLst>
              </p:cNvPr>
              <p:cNvSpPr txBox="1">
                <a:spLocks noRot="1" noChangeAspect="1" noMove="1" noResize="1" noEditPoints="1" noAdjustHandles="1" noChangeArrowheads="1" noChangeShapeType="1" noTextEdit="1"/>
              </p:cNvSpPr>
              <p:nvPr/>
            </p:nvSpPr>
            <p:spPr>
              <a:xfrm>
                <a:off x="1907704" y="1197855"/>
                <a:ext cx="4572000" cy="67961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10120C2-8CE0-C121-3A27-B49427351B6F}"/>
                  </a:ext>
                </a:extLst>
              </p:cNvPr>
              <p:cNvSpPr txBox="1"/>
              <p:nvPr/>
            </p:nvSpPr>
            <p:spPr>
              <a:xfrm>
                <a:off x="1763688" y="2144851"/>
                <a:ext cx="4572000" cy="696473"/>
              </a:xfrm>
              <a:prstGeom prst="rect">
                <a:avLst/>
              </a:prstGeom>
              <a:noFill/>
            </p:spPr>
            <p:txBody>
              <a:bodyPr wrap="square">
                <a:spAutoFit/>
              </a:bodyPr>
              <a:lstStyle/>
              <a:p>
                <a:pPr>
                  <a:buClr>
                    <a:schemeClr val="tx1"/>
                  </a:buClr>
                </a:pPr>
                <a14:m>
                  <m:oMathPara xmlns:m="http://schemas.openxmlformats.org/officeDocument/2006/math">
                    <m:oMathParaPr>
                      <m:jc m:val="centerGroup"/>
                    </m:oMathParaPr>
                    <m:oMath xmlns:m="http://schemas.openxmlformats.org/officeDocument/2006/math">
                      <m:sSub>
                        <m:sSubPr>
                          <m:ctrlPr>
                            <a:rPr lang="en-US" sz="1800" i="1" smtClean="0">
                              <a:solidFill>
                                <a:schemeClr val="tx1"/>
                              </a:solidFill>
                              <a:latin typeface="Cambria Math" panose="02040503050406030204" pitchFamily="18" charset="0"/>
                              <a:ea typeface="Cambria Math" panose="02040503050406030204" pitchFamily="18" charset="0"/>
                              <a:cs typeface="Arial" pitchFamily="34" charset="0"/>
                            </a:rPr>
                          </m:ctrlPr>
                        </m:sSubPr>
                        <m:e>
                          <m:r>
                            <a:rPr lang="en-US" sz="1800" i="1">
                              <a:solidFill>
                                <a:schemeClr val="tx1"/>
                              </a:solidFill>
                              <a:latin typeface="Cambria Math" panose="02040503050406030204" pitchFamily="18" charset="0"/>
                              <a:ea typeface="Cambria Math" panose="02040503050406030204" pitchFamily="18" charset="0"/>
                              <a:cs typeface="Arial" pitchFamily="34" charset="0"/>
                            </a:rPr>
                            <m:t>𝑃</m:t>
                          </m:r>
                        </m:e>
                        <m:sub>
                          <m:r>
                            <a:rPr lang="en-US" sz="1800" i="1">
                              <a:solidFill>
                                <a:schemeClr val="tx1"/>
                              </a:solidFill>
                              <a:latin typeface="Cambria Math" panose="02040503050406030204" pitchFamily="18" charset="0"/>
                              <a:ea typeface="Cambria Math" panose="02040503050406030204" pitchFamily="18" charset="0"/>
                              <a:cs typeface="Arial" pitchFamily="34" charset="0"/>
                            </a:rPr>
                            <m:t>𝑡</m:t>
                          </m:r>
                        </m:sub>
                      </m:sSub>
                      <m:r>
                        <a:rPr lang="en-US" sz="1800" i="1">
                          <a:solidFill>
                            <a:schemeClr val="tx1"/>
                          </a:solidFill>
                          <a:latin typeface="Cambria Math" panose="02040503050406030204" pitchFamily="18" charset="0"/>
                          <a:ea typeface="Cambria Math" panose="02040503050406030204" pitchFamily="18" charset="0"/>
                          <a:cs typeface="Arial" pitchFamily="34" charset="0"/>
                        </a:rPr>
                        <m:t>=</m:t>
                      </m:r>
                      <m:f>
                        <m:fPr>
                          <m:ctrlPr>
                            <a:rPr lang="en-US" sz="1800" i="1" smtClean="0">
                              <a:solidFill>
                                <a:schemeClr val="tx1"/>
                              </a:solidFill>
                              <a:latin typeface="Cambria Math" panose="02040503050406030204" pitchFamily="18" charset="0"/>
                              <a:ea typeface="Cambria Math" panose="02040503050406030204" pitchFamily="18" charset="0"/>
                              <a:cs typeface="Arial" pitchFamily="34" charset="0"/>
                            </a:rPr>
                          </m:ctrlPr>
                        </m:fPr>
                        <m:num>
                          <m:sSub>
                            <m:sSubPr>
                              <m:ctrlPr>
                                <a:rPr lang="en-US" sz="1800" i="1">
                                  <a:solidFill>
                                    <a:schemeClr val="tx1"/>
                                  </a:solidFill>
                                  <a:latin typeface="Cambria Math" panose="02040503050406030204" pitchFamily="18" charset="0"/>
                                  <a:ea typeface="Cambria Math" panose="02040503050406030204" pitchFamily="18" charset="0"/>
                                  <a:cs typeface="Arial" pitchFamily="34" charset="0"/>
                                </a:rPr>
                              </m:ctrlPr>
                            </m:sSubPr>
                            <m:e>
                              <m:r>
                                <a:rPr lang="en-US" sz="1800" i="1">
                                  <a:solidFill>
                                    <a:schemeClr val="tx1"/>
                                  </a:solidFill>
                                  <a:latin typeface="Cambria Math" panose="02040503050406030204" pitchFamily="18" charset="0"/>
                                  <a:ea typeface="Cambria Math" panose="02040503050406030204" pitchFamily="18" charset="0"/>
                                  <a:cs typeface="Arial" pitchFamily="34" charset="0"/>
                                </a:rPr>
                                <m:t>𝐸</m:t>
                              </m:r>
                            </m:e>
                            <m:sub>
                              <m:r>
                                <a:rPr lang="en-US" sz="1800" i="1">
                                  <a:solidFill>
                                    <a:schemeClr val="tx1"/>
                                  </a:solidFill>
                                  <a:latin typeface="Cambria Math" panose="02040503050406030204" pitchFamily="18" charset="0"/>
                                  <a:ea typeface="Cambria Math" panose="02040503050406030204" pitchFamily="18" charset="0"/>
                                  <a:cs typeface="Arial" pitchFamily="34" charset="0"/>
                                </a:rPr>
                                <m:t>𝑡</m:t>
                              </m:r>
                            </m:sub>
                          </m:sSub>
                          <m:d>
                            <m:dPr>
                              <m:begChr m:val="["/>
                              <m:endChr m:val="]"/>
                              <m:ctrlPr>
                                <a:rPr lang="en-US" sz="1800" i="1">
                                  <a:solidFill>
                                    <a:schemeClr val="tx1"/>
                                  </a:solidFill>
                                  <a:latin typeface="Cambria Math" panose="02040503050406030204" pitchFamily="18" charset="0"/>
                                  <a:ea typeface="Cambria Math" panose="02040503050406030204" pitchFamily="18" charset="0"/>
                                  <a:cs typeface="Arial" pitchFamily="34" charset="0"/>
                                </a:rPr>
                              </m:ctrlPr>
                            </m:dPr>
                            <m:e>
                              <m:sSub>
                                <m:sSubPr>
                                  <m:ctrlPr>
                                    <a:rPr lang="en-US" sz="1800" i="1">
                                      <a:solidFill>
                                        <a:schemeClr val="tx1"/>
                                      </a:solidFill>
                                      <a:latin typeface="Cambria Math" panose="02040503050406030204" pitchFamily="18" charset="0"/>
                                      <a:cs typeface="Arial" pitchFamily="34" charset="0"/>
                                    </a:rPr>
                                  </m:ctrlPr>
                                </m:sSubPr>
                                <m:e>
                                  <m:r>
                                    <a:rPr lang="en-US" sz="1800" b="0" i="1" smtClean="0">
                                      <a:solidFill>
                                        <a:schemeClr val="tx1"/>
                                      </a:solidFill>
                                      <a:latin typeface="Cambria Math" panose="02040503050406030204" pitchFamily="18" charset="0"/>
                                      <a:cs typeface="Arial" pitchFamily="34" charset="0"/>
                                    </a:rPr>
                                    <m:t>𝐶</m:t>
                                  </m:r>
                                </m:e>
                                <m:sub>
                                  <m:r>
                                    <a:rPr lang="en-US" sz="1800" i="1">
                                      <a:solidFill>
                                        <a:schemeClr val="tx1"/>
                                      </a:solidFill>
                                      <a:latin typeface="Cambria Math" panose="02040503050406030204" pitchFamily="18" charset="0"/>
                                      <a:cs typeface="Arial" pitchFamily="34" charset="0"/>
                                    </a:rPr>
                                    <m:t>𝑡</m:t>
                                  </m:r>
                                  <m:r>
                                    <a:rPr lang="en-US" sz="1800" i="1">
                                      <a:solidFill>
                                        <a:schemeClr val="tx1"/>
                                      </a:solidFill>
                                      <a:latin typeface="Cambria Math" panose="02040503050406030204" pitchFamily="18" charset="0"/>
                                      <a:cs typeface="Arial" pitchFamily="34" charset="0"/>
                                    </a:rPr>
                                    <m:t>+1</m:t>
                                  </m:r>
                                </m:sub>
                              </m:sSub>
                            </m:e>
                          </m:d>
                        </m:num>
                        <m:den>
                          <m:r>
                            <a:rPr lang="en-US" sz="1800" b="0" i="1" smtClean="0">
                              <a:solidFill>
                                <a:schemeClr val="tx1"/>
                              </a:solidFill>
                              <a:latin typeface="Cambria Math" panose="02040503050406030204" pitchFamily="18" charset="0"/>
                              <a:cs typeface="Arial" pitchFamily="34" charset="0"/>
                            </a:rPr>
                            <m:t>(1+</m:t>
                          </m:r>
                          <m:r>
                            <a:rPr lang="en-US" sz="1800" b="0" i="1" smtClean="0">
                              <a:solidFill>
                                <a:schemeClr val="tx1"/>
                              </a:solidFill>
                              <a:latin typeface="Cambria Math" panose="02040503050406030204" pitchFamily="18" charset="0"/>
                              <a:cs typeface="Arial" pitchFamily="34" charset="0"/>
                            </a:rPr>
                            <m:t>𝑘</m:t>
                          </m:r>
                          <m:r>
                            <a:rPr lang="en-US" sz="1800" b="0" i="1" smtClean="0">
                              <a:solidFill>
                                <a:schemeClr val="tx1"/>
                              </a:solidFill>
                              <a:latin typeface="Cambria Math" panose="02040503050406030204" pitchFamily="18" charset="0"/>
                              <a:cs typeface="Arial" pitchFamily="34" charset="0"/>
                            </a:rPr>
                            <m:t>)</m:t>
                          </m:r>
                        </m:den>
                      </m:f>
                      <m:r>
                        <a:rPr lang="en-US" sz="1800" i="1">
                          <a:solidFill>
                            <a:schemeClr val="tx1"/>
                          </a:solidFill>
                          <a:latin typeface="Cambria Math" panose="02040503050406030204" pitchFamily="18" charset="0"/>
                          <a:ea typeface="Cambria Math" panose="02040503050406030204" pitchFamily="18" charset="0"/>
                          <a:cs typeface="Arial" pitchFamily="34" charset="0"/>
                        </a:rPr>
                        <m:t>+</m:t>
                      </m:r>
                      <m:f>
                        <m:fPr>
                          <m:ctrlPr>
                            <a:rPr lang="en-US" sz="1800" i="1">
                              <a:solidFill>
                                <a:schemeClr val="tx1"/>
                              </a:solidFill>
                              <a:latin typeface="Cambria Math" panose="02040503050406030204" pitchFamily="18" charset="0"/>
                              <a:ea typeface="Cambria Math" panose="02040503050406030204" pitchFamily="18" charset="0"/>
                              <a:cs typeface="Arial" pitchFamily="34" charset="0"/>
                            </a:rPr>
                          </m:ctrlPr>
                        </m:fPr>
                        <m:num>
                          <m:sSub>
                            <m:sSubPr>
                              <m:ctrlPr>
                                <a:rPr lang="en-US" sz="1800" i="1">
                                  <a:solidFill>
                                    <a:schemeClr val="tx1"/>
                                  </a:solidFill>
                                  <a:latin typeface="Cambria Math" panose="02040503050406030204" pitchFamily="18" charset="0"/>
                                  <a:ea typeface="Cambria Math" panose="02040503050406030204" pitchFamily="18" charset="0"/>
                                  <a:cs typeface="Arial" pitchFamily="34" charset="0"/>
                                </a:rPr>
                              </m:ctrlPr>
                            </m:sSubPr>
                            <m:e>
                              <m:r>
                                <a:rPr lang="en-US" sz="1800" i="1">
                                  <a:solidFill>
                                    <a:schemeClr val="tx1"/>
                                  </a:solidFill>
                                  <a:latin typeface="Cambria Math" panose="02040503050406030204" pitchFamily="18" charset="0"/>
                                  <a:ea typeface="Cambria Math" panose="02040503050406030204" pitchFamily="18" charset="0"/>
                                  <a:cs typeface="Arial" pitchFamily="34" charset="0"/>
                                </a:rPr>
                                <m:t>𝐸</m:t>
                              </m:r>
                            </m:e>
                            <m:sub>
                              <m:r>
                                <a:rPr lang="en-US" sz="1800" i="1">
                                  <a:solidFill>
                                    <a:schemeClr val="tx1"/>
                                  </a:solidFill>
                                  <a:latin typeface="Cambria Math" panose="02040503050406030204" pitchFamily="18" charset="0"/>
                                  <a:ea typeface="Cambria Math" panose="02040503050406030204" pitchFamily="18" charset="0"/>
                                  <a:cs typeface="Arial" pitchFamily="34" charset="0"/>
                                </a:rPr>
                                <m:t>𝑡</m:t>
                              </m:r>
                            </m:sub>
                          </m:sSub>
                          <m:d>
                            <m:dPr>
                              <m:begChr m:val="["/>
                              <m:endChr m:val="]"/>
                              <m:ctrlPr>
                                <a:rPr lang="en-US" sz="1800" i="1">
                                  <a:solidFill>
                                    <a:schemeClr val="tx1"/>
                                  </a:solidFill>
                                  <a:latin typeface="Cambria Math" panose="02040503050406030204" pitchFamily="18" charset="0"/>
                                  <a:ea typeface="Cambria Math" panose="02040503050406030204" pitchFamily="18" charset="0"/>
                                  <a:cs typeface="Arial" pitchFamily="34" charset="0"/>
                                </a:rPr>
                              </m:ctrlPr>
                            </m:dPr>
                            <m:e>
                              <m:sSub>
                                <m:sSubPr>
                                  <m:ctrlPr>
                                    <a:rPr lang="en-US" sz="1800" i="1">
                                      <a:solidFill>
                                        <a:schemeClr val="tx1"/>
                                      </a:solidFill>
                                      <a:latin typeface="Cambria Math" panose="02040503050406030204" pitchFamily="18" charset="0"/>
                                      <a:cs typeface="Arial" pitchFamily="34" charset="0"/>
                                    </a:rPr>
                                  </m:ctrlPr>
                                </m:sSubPr>
                                <m:e>
                                  <m:r>
                                    <a:rPr lang="en-US" sz="1800" b="0" i="1" smtClean="0">
                                      <a:solidFill>
                                        <a:schemeClr val="tx1"/>
                                      </a:solidFill>
                                      <a:latin typeface="Cambria Math" panose="02040503050406030204" pitchFamily="18" charset="0"/>
                                      <a:cs typeface="Arial" pitchFamily="34" charset="0"/>
                                    </a:rPr>
                                    <m:t>𝐶</m:t>
                                  </m:r>
                                </m:e>
                                <m:sub>
                                  <m:r>
                                    <a:rPr lang="en-US" sz="1800" i="1">
                                      <a:solidFill>
                                        <a:schemeClr val="tx1"/>
                                      </a:solidFill>
                                      <a:latin typeface="Cambria Math" panose="02040503050406030204" pitchFamily="18" charset="0"/>
                                      <a:cs typeface="Arial" pitchFamily="34" charset="0"/>
                                    </a:rPr>
                                    <m:t>𝑡</m:t>
                                  </m:r>
                                  <m:r>
                                    <a:rPr lang="en-US" sz="1800" i="1">
                                      <a:solidFill>
                                        <a:schemeClr val="tx1"/>
                                      </a:solidFill>
                                      <a:latin typeface="Cambria Math" panose="02040503050406030204" pitchFamily="18" charset="0"/>
                                      <a:cs typeface="Arial" pitchFamily="34" charset="0"/>
                                    </a:rPr>
                                    <m:t>+2</m:t>
                                  </m:r>
                                </m:sub>
                              </m:sSub>
                            </m:e>
                          </m:d>
                        </m:num>
                        <m:den>
                          <m:sSup>
                            <m:sSupPr>
                              <m:ctrlPr>
                                <a:rPr lang="en-US" sz="1800" i="1">
                                  <a:solidFill>
                                    <a:schemeClr val="tx1"/>
                                  </a:solidFill>
                                  <a:latin typeface="Cambria Math" panose="02040503050406030204" pitchFamily="18" charset="0"/>
                                  <a:cs typeface="Arial" pitchFamily="34" charset="0"/>
                                </a:rPr>
                              </m:ctrlPr>
                            </m:sSupPr>
                            <m:e>
                              <m:d>
                                <m:dPr>
                                  <m:ctrlPr>
                                    <a:rPr lang="en-US" sz="1800" i="1">
                                      <a:solidFill>
                                        <a:schemeClr val="tx1"/>
                                      </a:solidFill>
                                      <a:latin typeface="Cambria Math" panose="02040503050406030204" pitchFamily="18" charset="0"/>
                                      <a:cs typeface="Arial" pitchFamily="34" charset="0"/>
                                    </a:rPr>
                                  </m:ctrlPr>
                                </m:dPr>
                                <m:e>
                                  <m:r>
                                    <a:rPr lang="en-US" sz="1800" i="1">
                                      <a:solidFill>
                                        <a:schemeClr val="tx1"/>
                                      </a:solidFill>
                                      <a:latin typeface="Cambria Math" panose="02040503050406030204" pitchFamily="18" charset="0"/>
                                      <a:ea typeface="Cambria Math" panose="02040503050406030204" pitchFamily="18" charset="0"/>
                                      <a:cs typeface="Arial" pitchFamily="34" charset="0"/>
                                    </a:rPr>
                                    <m:t>1+</m:t>
                                  </m:r>
                                  <m:r>
                                    <a:rPr lang="en-US" b="0" i="1" smtClean="0">
                                      <a:solidFill>
                                        <a:schemeClr val="tx1"/>
                                      </a:solidFill>
                                      <a:latin typeface="Cambria Math" panose="02040503050406030204" pitchFamily="18" charset="0"/>
                                      <a:cs typeface="Arial" pitchFamily="34" charset="0"/>
                                    </a:rPr>
                                    <m:t>𝑘</m:t>
                                  </m:r>
                                </m:e>
                              </m:d>
                            </m:e>
                            <m:sup>
                              <m:r>
                                <a:rPr lang="en-US" sz="1800" i="1">
                                  <a:solidFill>
                                    <a:schemeClr val="tx1"/>
                                  </a:solidFill>
                                  <a:latin typeface="Cambria Math" panose="02040503050406030204" pitchFamily="18" charset="0"/>
                                  <a:cs typeface="Arial" pitchFamily="34" charset="0"/>
                                </a:rPr>
                                <m:t>2</m:t>
                              </m:r>
                            </m:sup>
                          </m:sSup>
                        </m:den>
                      </m:f>
                      <m:r>
                        <a:rPr lang="en-US" sz="1800" b="0" i="1" smtClean="0">
                          <a:solidFill>
                            <a:schemeClr val="tx1"/>
                          </a:solidFill>
                          <a:latin typeface="Cambria Math" panose="02040503050406030204" pitchFamily="18" charset="0"/>
                          <a:cs typeface="Arial" pitchFamily="34" charset="0"/>
                        </a:rPr>
                        <m:t>+</m:t>
                      </m:r>
                      <m:f>
                        <m:fPr>
                          <m:ctrlPr>
                            <a:rPr lang="en-US" sz="1800" i="1">
                              <a:solidFill>
                                <a:schemeClr val="tx1"/>
                              </a:solidFill>
                              <a:latin typeface="Cambria Math" panose="02040503050406030204" pitchFamily="18" charset="0"/>
                              <a:ea typeface="Cambria Math" panose="02040503050406030204" pitchFamily="18" charset="0"/>
                              <a:cs typeface="Arial" pitchFamily="34" charset="0"/>
                            </a:rPr>
                          </m:ctrlPr>
                        </m:fPr>
                        <m:num>
                          <m:sSub>
                            <m:sSubPr>
                              <m:ctrlPr>
                                <a:rPr lang="en-US" sz="1800" i="1">
                                  <a:solidFill>
                                    <a:schemeClr val="tx1"/>
                                  </a:solidFill>
                                  <a:latin typeface="Cambria Math" panose="02040503050406030204" pitchFamily="18" charset="0"/>
                                  <a:ea typeface="Cambria Math" panose="02040503050406030204" pitchFamily="18" charset="0"/>
                                  <a:cs typeface="Arial" pitchFamily="34" charset="0"/>
                                </a:rPr>
                              </m:ctrlPr>
                            </m:sSubPr>
                            <m:e>
                              <m:r>
                                <a:rPr lang="en-US" sz="1800" i="1">
                                  <a:solidFill>
                                    <a:schemeClr val="tx1"/>
                                  </a:solidFill>
                                  <a:latin typeface="Cambria Math" panose="02040503050406030204" pitchFamily="18" charset="0"/>
                                  <a:ea typeface="Cambria Math" panose="02040503050406030204" pitchFamily="18" charset="0"/>
                                  <a:cs typeface="Arial" pitchFamily="34" charset="0"/>
                                </a:rPr>
                                <m:t>𝐸</m:t>
                              </m:r>
                            </m:e>
                            <m:sub>
                              <m:r>
                                <a:rPr lang="en-US" sz="1800" i="1">
                                  <a:solidFill>
                                    <a:schemeClr val="tx1"/>
                                  </a:solidFill>
                                  <a:latin typeface="Cambria Math" panose="02040503050406030204" pitchFamily="18" charset="0"/>
                                  <a:ea typeface="Cambria Math" panose="02040503050406030204" pitchFamily="18" charset="0"/>
                                  <a:cs typeface="Arial" pitchFamily="34" charset="0"/>
                                </a:rPr>
                                <m:t>𝑡</m:t>
                              </m:r>
                            </m:sub>
                          </m:sSub>
                          <m:d>
                            <m:dPr>
                              <m:begChr m:val="["/>
                              <m:endChr m:val="]"/>
                              <m:ctrlPr>
                                <a:rPr lang="en-US" sz="1800" i="1">
                                  <a:solidFill>
                                    <a:schemeClr val="tx1"/>
                                  </a:solidFill>
                                  <a:latin typeface="Cambria Math" panose="02040503050406030204" pitchFamily="18" charset="0"/>
                                  <a:ea typeface="Cambria Math" panose="02040503050406030204" pitchFamily="18" charset="0"/>
                                  <a:cs typeface="Arial" pitchFamily="34" charset="0"/>
                                </a:rPr>
                              </m:ctrlPr>
                            </m:dPr>
                            <m:e>
                              <m:sSub>
                                <m:sSubPr>
                                  <m:ctrlPr>
                                    <a:rPr lang="en-US" sz="1800" i="1">
                                      <a:solidFill>
                                        <a:schemeClr val="tx1"/>
                                      </a:solidFill>
                                      <a:latin typeface="Cambria Math" panose="02040503050406030204" pitchFamily="18" charset="0"/>
                                      <a:cs typeface="Arial" pitchFamily="34" charset="0"/>
                                    </a:rPr>
                                  </m:ctrlPr>
                                </m:sSubPr>
                                <m:e>
                                  <m:r>
                                    <a:rPr lang="en-US" sz="1800" b="0" i="1" smtClean="0">
                                      <a:solidFill>
                                        <a:schemeClr val="tx1"/>
                                      </a:solidFill>
                                      <a:latin typeface="Cambria Math" panose="02040503050406030204" pitchFamily="18" charset="0"/>
                                      <a:cs typeface="Arial" pitchFamily="34" charset="0"/>
                                    </a:rPr>
                                    <m:t>𝐶</m:t>
                                  </m:r>
                                </m:e>
                                <m:sub>
                                  <m:r>
                                    <a:rPr lang="en-US" sz="1800" i="1">
                                      <a:solidFill>
                                        <a:schemeClr val="tx1"/>
                                      </a:solidFill>
                                      <a:latin typeface="Cambria Math" panose="02040503050406030204" pitchFamily="18" charset="0"/>
                                      <a:cs typeface="Arial" pitchFamily="34" charset="0"/>
                                    </a:rPr>
                                    <m:t>𝑡</m:t>
                                  </m:r>
                                  <m:r>
                                    <a:rPr lang="en-US" sz="1800" i="1">
                                      <a:solidFill>
                                        <a:schemeClr val="tx1"/>
                                      </a:solidFill>
                                      <a:latin typeface="Cambria Math" panose="02040503050406030204" pitchFamily="18" charset="0"/>
                                      <a:cs typeface="Arial" pitchFamily="34" charset="0"/>
                                    </a:rPr>
                                    <m:t>+3</m:t>
                                  </m:r>
                                </m:sub>
                              </m:sSub>
                            </m:e>
                          </m:d>
                        </m:num>
                        <m:den>
                          <m:sSup>
                            <m:sSupPr>
                              <m:ctrlPr>
                                <a:rPr lang="en-US" sz="1800" i="1">
                                  <a:solidFill>
                                    <a:schemeClr val="tx1"/>
                                  </a:solidFill>
                                  <a:latin typeface="Cambria Math" panose="02040503050406030204" pitchFamily="18" charset="0"/>
                                  <a:cs typeface="Arial" pitchFamily="34" charset="0"/>
                                </a:rPr>
                              </m:ctrlPr>
                            </m:sSupPr>
                            <m:e>
                              <m:d>
                                <m:dPr>
                                  <m:ctrlPr>
                                    <a:rPr lang="en-US" sz="1800" i="1">
                                      <a:solidFill>
                                        <a:schemeClr val="tx1"/>
                                      </a:solidFill>
                                      <a:latin typeface="Cambria Math" panose="02040503050406030204" pitchFamily="18" charset="0"/>
                                      <a:cs typeface="Arial" pitchFamily="34" charset="0"/>
                                    </a:rPr>
                                  </m:ctrlPr>
                                </m:dPr>
                                <m:e>
                                  <m:r>
                                    <a:rPr lang="en-US" sz="1800" i="1">
                                      <a:solidFill>
                                        <a:schemeClr val="tx1"/>
                                      </a:solidFill>
                                      <a:latin typeface="Cambria Math" panose="02040503050406030204" pitchFamily="18" charset="0"/>
                                      <a:ea typeface="Cambria Math" panose="02040503050406030204" pitchFamily="18" charset="0"/>
                                      <a:cs typeface="Arial" pitchFamily="34" charset="0"/>
                                    </a:rPr>
                                    <m:t>1+</m:t>
                                  </m:r>
                                  <m:r>
                                    <a:rPr lang="en-US" b="0" i="1" smtClean="0">
                                      <a:solidFill>
                                        <a:schemeClr val="tx1"/>
                                      </a:solidFill>
                                      <a:latin typeface="Cambria Math" panose="02040503050406030204" pitchFamily="18" charset="0"/>
                                      <a:cs typeface="Arial" pitchFamily="34" charset="0"/>
                                    </a:rPr>
                                    <m:t>𝑘</m:t>
                                  </m:r>
                                </m:e>
                              </m:d>
                            </m:e>
                            <m:sup>
                              <m:r>
                                <a:rPr lang="en-US" sz="1800" b="0" i="1" smtClean="0">
                                  <a:solidFill>
                                    <a:schemeClr val="tx1"/>
                                  </a:solidFill>
                                  <a:latin typeface="Cambria Math" panose="02040503050406030204" pitchFamily="18" charset="0"/>
                                  <a:ea typeface="Cambria Math" panose="02040503050406030204" pitchFamily="18" charset="0"/>
                                  <a:cs typeface="Arial" pitchFamily="34" charset="0"/>
                                </a:rPr>
                                <m:t>3</m:t>
                              </m:r>
                            </m:sup>
                          </m:sSup>
                        </m:den>
                      </m:f>
                      <m:r>
                        <a:rPr lang="en-US" sz="1800" b="0" i="0" smtClean="0">
                          <a:solidFill>
                            <a:schemeClr val="tx1"/>
                          </a:solidFill>
                          <a:latin typeface="Cambria Math" panose="02040503050406030204" pitchFamily="18" charset="0"/>
                          <a:cs typeface="Arial" pitchFamily="34" charset="0"/>
                        </a:rPr>
                        <m:t>+…</m:t>
                      </m:r>
                    </m:oMath>
                  </m:oMathPara>
                </a14:m>
                <a:endParaRPr lang="en-US" sz="1800" b="0" dirty="0">
                  <a:solidFill>
                    <a:schemeClr val="tx1"/>
                  </a:solidFill>
                  <a:latin typeface="Arial" pitchFamily="34" charset="0"/>
                  <a:cs typeface="Arial" pitchFamily="34" charset="0"/>
                </a:endParaRPr>
              </a:p>
            </p:txBody>
          </p:sp>
        </mc:Choice>
        <mc:Fallback xmlns="">
          <p:sp>
            <p:nvSpPr>
              <p:cNvPr id="7" name="TextBox 6">
                <a:extLst>
                  <a:ext uri="{FF2B5EF4-FFF2-40B4-BE49-F238E27FC236}">
                    <a16:creationId xmlns:a16="http://schemas.microsoft.com/office/drawing/2014/main" id="{810120C2-8CE0-C121-3A27-B49427351B6F}"/>
                  </a:ext>
                </a:extLst>
              </p:cNvPr>
              <p:cNvSpPr txBox="1">
                <a:spLocks noRot="1" noChangeAspect="1" noMove="1" noResize="1" noEditPoints="1" noAdjustHandles="1" noChangeArrowheads="1" noChangeShapeType="1" noTextEdit="1"/>
              </p:cNvSpPr>
              <p:nvPr/>
            </p:nvSpPr>
            <p:spPr>
              <a:xfrm>
                <a:off x="1763688" y="2144851"/>
                <a:ext cx="4572000" cy="696473"/>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7441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4" end="1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5" end="1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6" end="1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mtClean="0"/>
              <a:pPr/>
              <a:t>25</a:t>
            </a:fld>
            <a:endParaRPr lang="en-US" dirty="0"/>
          </a:p>
        </p:txBody>
      </p:sp>
      <p:sp>
        <p:nvSpPr>
          <p:cNvPr id="3" name="TextBox 2"/>
          <p:cNvSpPr txBox="1"/>
          <p:nvPr/>
        </p:nvSpPr>
        <p:spPr>
          <a:xfrm>
            <a:off x="291921" y="197241"/>
            <a:ext cx="6996545"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Returns and expected returns</a:t>
            </a:r>
          </a:p>
        </p:txBody>
      </p:sp>
      <mc:AlternateContent xmlns:mc="http://schemas.openxmlformats.org/markup-compatibility/2006" xmlns:a14="http://schemas.microsoft.com/office/drawing/2010/main">
        <mc:Choice Requires="a14">
          <p:sp>
            <p:nvSpPr>
              <p:cNvPr id="4" name="TextBox 3"/>
              <p:cNvSpPr txBox="1"/>
              <p:nvPr/>
            </p:nvSpPr>
            <p:spPr>
              <a:xfrm>
                <a:off x="313858" y="980728"/>
                <a:ext cx="8630584" cy="4495800"/>
              </a:xfrm>
              <a:prstGeom prst="rect">
                <a:avLst/>
              </a:prstGeom>
              <a:noFill/>
            </p:spPr>
            <p:txBody>
              <a:bodyPr wrap="square" rtlCol="0">
                <a:noAutofit/>
              </a:bodyPr>
              <a:lstStyle/>
              <a:p>
                <a:pPr marL="342900" indent="-342900">
                  <a:buClr>
                    <a:schemeClr val="tx1"/>
                  </a:buClr>
                  <a:buFont typeface="Arial" panose="020B0604020202020204" pitchFamily="34" charset="0"/>
                  <a:buChar char="•"/>
                </a:pPr>
                <a:r>
                  <a:rPr lang="en-US" sz="2000" dirty="0">
                    <a:latin typeface="Arial" pitchFamily="34" charset="0"/>
                    <a:cs typeface="Arial" pitchFamily="34" charset="0"/>
                  </a:rPr>
                  <a:t>Intuitively, we thus decompose returns in three parts:</a:t>
                </a:r>
              </a:p>
              <a:p>
                <a:pPr lvl="1">
                  <a:buClr>
                    <a:schemeClr val="tx1"/>
                  </a:buClr>
                </a:pPr>
                <a:endParaRPr lang="en-US" sz="2000" i="1" dirty="0">
                  <a:latin typeface="Cambria Math" panose="02040503050406030204" pitchFamily="18" charset="0"/>
                  <a:cs typeface="Arial" pitchFamily="34" charset="0"/>
                </a:endParaRPr>
              </a:p>
              <a:p>
                <a:pPr lvl="1">
                  <a:buClr>
                    <a:schemeClr val="tx1"/>
                  </a:buClr>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cs typeface="Arial" pitchFamily="34" charset="0"/>
                            </a:rPr>
                          </m:ctrlPr>
                        </m:sSubPr>
                        <m:e>
                          <m:r>
                            <a:rPr lang="en-US" sz="2000" i="1">
                              <a:latin typeface="Cambria Math" panose="02040503050406030204" pitchFamily="18" charset="0"/>
                              <a:cs typeface="Arial" pitchFamily="34" charset="0"/>
                            </a:rPr>
                            <m:t>𝑟</m:t>
                          </m:r>
                        </m:e>
                        <m:sub>
                          <m:r>
                            <a:rPr lang="en-US" sz="2000" i="1">
                              <a:latin typeface="Cambria Math" panose="02040503050406030204" pitchFamily="18" charset="0"/>
                              <a:cs typeface="Arial" pitchFamily="34" charset="0"/>
                            </a:rPr>
                            <m:t>𝑡</m:t>
                          </m:r>
                          <m:r>
                            <a:rPr lang="en-US" sz="2000" i="1">
                              <a:latin typeface="Cambria Math" panose="02040503050406030204" pitchFamily="18" charset="0"/>
                              <a:cs typeface="Arial" pitchFamily="34" charset="0"/>
                            </a:rPr>
                            <m:t>+1</m:t>
                          </m:r>
                        </m:sub>
                      </m:sSub>
                      <m:r>
                        <a:rPr lang="en-US" sz="2000" b="0" i="1" smtClean="0">
                          <a:latin typeface="Cambria Math" panose="02040503050406030204" pitchFamily="18" charset="0"/>
                          <a:cs typeface="Arial" pitchFamily="34" charset="0"/>
                        </a:rPr>
                        <m:t>=</m:t>
                      </m:r>
                      <m:sSub>
                        <m:sSubPr>
                          <m:ctrlPr>
                            <a:rPr lang="en-US" sz="2000" i="1" smtClean="0">
                              <a:latin typeface="Cambria Math" panose="02040503050406030204" pitchFamily="18" charset="0"/>
                              <a:ea typeface="Cambria Math" panose="02040503050406030204" pitchFamily="18" charset="0"/>
                              <a:cs typeface="Arial" pitchFamily="34" charset="0"/>
                            </a:rPr>
                          </m:ctrlPr>
                        </m:sSubPr>
                        <m:e>
                          <m:r>
                            <a:rPr lang="en-US" sz="2000" i="1">
                              <a:latin typeface="Cambria Math" panose="02040503050406030204" pitchFamily="18" charset="0"/>
                              <a:ea typeface="Cambria Math" panose="02040503050406030204" pitchFamily="18" charset="0"/>
                              <a:cs typeface="Arial" pitchFamily="34" charset="0"/>
                            </a:rPr>
                            <m:t>𝐸</m:t>
                          </m:r>
                        </m:e>
                        <m:sub>
                          <m:r>
                            <a:rPr lang="en-US" sz="2000" i="1">
                              <a:latin typeface="Cambria Math" panose="02040503050406030204" pitchFamily="18" charset="0"/>
                              <a:ea typeface="Cambria Math" panose="02040503050406030204" pitchFamily="18" charset="0"/>
                              <a:cs typeface="Arial" pitchFamily="34" charset="0"/>
                            </a:rPr>
                            <m:t>𝑡</m:t>
                          </m:r>
                        </m:sub>
                      </m:sSub>
                      <m:d>
                        <m:dPr>
                          <m:begChr m:val="["/>
                          <m:endChr m:val="]"/>
                          <m:ctrlPr>
                            <a:rPr lang="en-US" sz="2000" i="1">
                              <a:latin typeface="Cambria Math" panose="02040503050406030204" pitchFamily="18" charset="0"/>
                              <a:ea typeface="Cambria Math" panose="02040503050406030204" pitchFamily="18" charset="0"/>
                              <a:cs typeface="Arial" pitchFamily="34" charset="0"/>
                            </a:rPr>
                          </m:ctrlPr>
                        </m:dPr>
                        <m:e>
                          <m:sSub>
                            <m:sSubPr>
                              <m:ctrlPr>
                                <a:rPr lang="en-US" sz="2000" i="1">
                                  <a:latin typeface="Cambria Math" panose="02040503050406030204" pitchFamily="18" charset="0"/>
                                  <a:cs typeface="Arial" pitchFamily="34" charset="0"/>
                                </a:rPr>
                              </m:ctrlPr>
                            </m:sSubPr>
                            <m:e>
                              <m:r>
                                <a:rPr lang="en-US" sz="2000" i="1">
                                  <a:latin typeface="Cambria Math" panose="02040503050406030204" pitchFamily="18" charset="0"/>
                                  <a:cs typeface="Arial" pitchFamily="34" charset="0"/>
                                </a:rPr>
                                <m:t>𝑟</m:t>
                              </m:r>
                            </m:e>
                            <m:sub>
                              <m:r>
                                <a:rPr lang="en-US" sz="2000" i="1">
                                  <a:latin typeface="Cambria Math" panose="02040503050406030204" pitchFamily="18" charset="0"/>
                                  <a:cs typeface="Arial" pitchFamily="34" charset="0"/>
                                </a:rPr>
                                <m:t>𝑡</m:t>
                              </m:r>
                              <m:r>
                                <a:rPr lang="en-US" sz="2000" i="1">
                                  <a:latin typeface="Cambria Math" panose="02040503050406030204" pitchFamily="18" charset="0"/>
                                  <a:cs typeface="Arial" pitchFamily="34" charset="0"/>
                                </a:rPr>
                                <m:t>+1</m:t>
                              </m:r>
                            </m:sub>
                          </m:sSub>
                        </m:e>
                      </m:d>
                      <m:r>
                        <a:rPr lang="en-US" sz="2000" b="0" i="1" smtClean="0">
                          <a:latin typeface="Cambria Math" panose="02040503050406030204" pitchFamily="18" charset="0"/>
                          <a:cs typeface="Arial" pitchFamily="34" charset="0"/>
                        </a:rPr>
                        <m:t>−</m:t>
                      </m:r>
                      <m:r>
                        <a:rPr lang="en-US" sz="2000" b="0" i="1" smtClean="0">
                          <a:latin typeface="Cambria Math" panose="02040503050406030204" pitchFamily="18" charset="0"/>
                          <a:cs typeface="Arial" pitchFamily="34" charset="0"/>
                        </a:rPr>
                        <m:t>𝑑𝑖𝑠𝑐𝑜𝑢𝑛𝑡</m:t>
                      </m:r>
                      <m:r>
                        <a:rPr lang="en-US" sz="2000" b="0" i="1" smtClean="0">
                          <a:latin typeface="Cambria Math" panose="02040503050406030204" pitchFamily="18" charset="0"/>
                          <a:cs typeface="Arial" pitchFamily="34" charset="0"/>
                        </a:rPr>
                        <m:t> </m:t>
                      </m:r>
                      <m:r>
                        <a:rPr lang="en-US" sz="2000" b="0" i="1" smtClean="0">
                          <a:latin typeface="Cambria Math" panose="02040503050406030204" pitchFamily="18" charset="0"/>
                          <a:cs typeface="Arial" pitchFamily="34" charset="0"/>
                        </a:rPr>
                        <m:t>𝑟𝑎𝑡𝑒</m:t>
                      </m:r>
                      <m:r>
                        <a:rPr lang="en-US" sz="2000" b="0" i="1" smtClean="0">
                          <a:latin typeface="Cambria Math" panose="02040503050406030204" pitchFamily="18" charset="0"/>
                          <a:cs typeface="Arial" pitchFamily="34" charset="0"/>
                        </a:rPr>
                        <m:t> </m:t>
                      </m:r>
                      <m:r>
                        <a:rPr lang="en-US" sz="2000" b="0" i="1" smtClean="0">
                          <a:latin typeface="Cambria Math" panose="02040503050406030204" pitchFamily="18" charset="0"/>
                          <a:cs typeface="Arial" pitchFamily="34" charset="0"/>
                        </a:rPr>
                        <m:t>𝑛𝑒𝑤𝑠</m:t>
                      </m:r>
                      <m:r>
                        <a:rPr lang="en-US" sz="2000" b="0" i="1" smtClean="0">
                          <a:latin typeface="Cambria Math" panose="02040503050406030204" pitchFamily="18" charset="0"/>
                          <a:cs typeface="Arial" pitchFamily="34" charset="0"/>
                        </a:rPr>
                        <m:t>+</m:t>
                      </m:r>
                      <m:r>
                        <a:rPr lang="en-US" sz="2000" b="0" i="1" smtClean="0">
                          <a:latin typeface="Cambria Math" panose="02040503050406030204" pitchFamily="18" charset="0"/>
                          <a:cs typeface="Arial" pitchFamily="34" charset="0"/>
                        </a:rPr>
                        <m:t>𝑐𝑎𝑠h</m:t>
                      </m:r>
                      <m:r>
                        <a:rPr lang="en-US" sz="2000" b="0" i="1" smtClean="0">
                          <a:latin typeface="Cambria Math" panose="02040503050406030204" pitchFamily="18" charset="0"/>
                          <a:cs typeface="Arial" pitchFamily="34" charset="0"/>
                        </a:rPr>
                        <m:t> </m:t>
                      </m:r>
                      <m:r>
                        <a:rPr lang="en-US" sz="2000" b="0" i="1" smtClean="0">
                          <a:latin typeface="Cambria Math" panose="02040503050406030204" pitchFamily="18" charset="0"/>
                          <a:cs typeface="Arial" pitchFamily="34" charset="0"/>
                        </a:rPr>
                        <m:t>𝑓𝑙𝑜𝑤</m:t>
                      </m:r>
                      <m:r>
                        <a:rPr lang="en-US" sz="2000" b="0" i="1" smtClean="0">
                          <a:latin typeface="Cambria Math" panose="02040503050406030204" pitchFamily="18" charset="0"/>
                          <a:cs typeface="Arial" pitchFamily="34" charset="0"/>
                        </a:rPr>
                        <m:t> </m:t>
                      </m:r>
                      <m:r>
                        <a:rPr lang="en-US" sz="2000" b="0" i="1" smtClean="0">
                          <a:latin typeface="Cambria Math" panose="02040503050406030204" pitchFamily="18" charset="0"/>
                          <a:cs typeface="Arial" pitchFamily="34" charset="0"/>
                        </a:rPr>
                        <m:t>𝑛𝑒𝑤𝑠</m:t>
                      </m:r>
                    </m:oMath>
                  </m:oMathPara>
                </a14:m>
                <a:endParaRPr lang="en-US" sz="2000" dirty="0">
                  <a:latin typeface="Arial" pitchFamily="34" charset="0"/>
                  <a:cs typeface="Arial" pitchFamily="34" charset="0"/>
                </a:endParaRPr>
              </a:p>
              <a:p>
                <a:pPr lvl="1">
                  <a:buClr>
                    <a:schemeClr val="tx1"/>
                  </a:buClr>
                </a:pPr>
                <a:endParaRPr lang="en-US" sz="2000" dirty="0">
                  <a:latin typeface="Arial" pitchFamily="34" charset="0"/>
                  <a:cs typeface="Arial" pitchFamily="34" charset="0"/>
                </a:endParaRPr>
              </a:p>
              <a:p>
                <a:pPr>
                  <a:buClr>
                    <a:schemeClr val="tx1"/>
                  </a:buClr>
                </a:pPr>
                <a:r>
                  <a:rPr lang="en-US" sz="2000" dirty="0">
                    <a:latin typeface="Arial" pitchFamily="34" charset="0"/>
                    <a:cs typeface="Arial" pitchFamily="34" charset="0"/>
                  </a:rPr>
                  <a:t>One of the most important decompositions in empirical finance!</a:t>
                </a:r>
              </a:p>
              <a:p>
                <a:pPr>
                  <a:buClr>
                    <a:schemeClr val="tx1"/>
                  </a:buClr>
                </a:pPr>
                <a:endParaRPr lang="en-US" sz="2000" dirty="0">
                  <a:latin typeface="Arial" pitchFamily="34" charset="0"/>
                  <a:cs typeface="Arial" pitchFamily="34" charset="0"/>
                </a:endParaRPr>
              </a:p>
              <a:p>
                <a:pPr marL="342900" indent="-342900">
                  <a:buClr>
                    <a:schemeClr val="tx1"/>
                  </a:buClr>
                  <a:buFont typeface="Arial" panose="020B0604020202020204" pitchFamily="34" charset="0"/>
                  <a:buChar char="•"/>
                </a:pPr>
                <a:r>
                  <a:rPr lang="en-US" sz="2000" dirty="0">
                    <a:latin typeface="Arial" pitchFamily="34" charset="0"/>
                    <a:cs typeface="Arial" pitchFamily="34" charset="0"/>
                  </a:rPr>
                  <a:t>When realized returns </a:t>
                </a:r>
                <a14:m>
                  <m:oMath xmlns:m="http://schemas.openxmlformats.org/officeDocument/2006/math">
                    <m:sSub>
                      <m:sSubPr>
                        <m:ctrlPr>
                          <a:rPr lang="en-US" sz="2000" i="1" smtClean="0">
                            <a:latin typeface="Cambria Math" panose="02040503050406030204" pitchFamily="18" charset="0"/>
                            <a:cs typeface="Arial" pitchFamily="34" charset="0"/>
                          </a:rPr>
                        </m:ctrlPr>
                      </m:sSubPr>
                      <m:e>
                        <m:r>
                          <a:rPr lang="en-US" sz="2000" b="0" i="1" smtClean="0">
                            <a:latin typeface="Cambria Math" panose="02040503050406030204" pitchFamily="18" charset="0"/>
                            <a:cs typeface="Arial" pitchFamily="34" charset="0"/>
                          </a:rPr>
                          <m:t>𝑟</m:t>
                        </m:r>
                      </m:e>
                      <m:sub>
                        <m:r>
                          <a:rPr lang="en-US" sz="2000" b="0" i="1" smtClean="0">
                            <a:latin typeface="Cambria Math" panose="02040503050406030204" pitchFamily="18" charset="0"/>
                            <a:cs typeface="Arial" pitchFamily="34" charset="0"/>
                          </a:rPr>
                          <m:t>𝑡</m:t>
                        </m:r>
                        <m:r>
                          <a:rPr lang="en-US" sz="2000" b="0" i="1" smtClean="0">
                            <a:latin typeface="Cambria Math" panose="02040503050406030204" pitchFamily="18" charset="0"/>
                            <a:cs typeface="Arial" pitchFamily="34" charset="0"/>
                          </a:rPr>
                          <m:t>+1</m:t>
                        </m:r>
                      </m:sub>
                    </m:sSub>
                  </m:oMath>
                </a14:m>
                <a:r>
                  <a:rPr lang="en-US" sz="2000" dirty="0">
                    <a:latin typeface="Arial" panose="020B0604020202020204" pitchFamily="34" charset="0"/>
                    <a:cs typeface="Arial" pitchFamily="34" charset="0"/>
                  </a:rPr>
                  <a:t> do not equal expected returns </a:t>
                </a:r>
                <a14:m>
                  <m:oMath xmlns:m="http://schemas.openxmlformats.org/officeDocument/2006/math">
                    <m:sSub>
                      <m:sSubPr>
                        <m:ctrlPr>
                          <a:rPr lang="en-US" sz="2000" i="1">
                            <a:latin typeface="Cambria Math" panose="02040503050406030204" pitchFamily="18" charset="0"/>
                            <a:ea typeface="Cambria Math" panose="02040503050406030204" pitchFamily="18" charset="0"/>
                            <a:cs typeface="Arial" pitchFamily="34" charset="0"/>
                          </a:rPr>
                        </m:ctrlPr>
                      </m:sSubPr>
                      <m:e>
                        <m:r>
                          <a:rPr lang="en-US" sz="2000" i="1">
                            <a:latin typeface="Cambria Math" panose="02040503050406030204" pitchFamily="18" charset="0"/>
                            <a:ea typeface="Cambria Math" panose="02040503050406030204" pitchFamily="18" charset="0"/>
                            <a:cs typeface="Arial" pitchFamily="34" charset="0"/>
                          </a:rPr>
                          <m:t>𝐸</m:t>
                        </m:r>
                      </m:e>
                      <m:sub>
                        <m:r>
                          <a:rPr lang="en-US" sz="2000" i="1">
                            <a:latin typeface="Cambria Math" panose="02040503050406030204" pitchFamily="18" charset="0"/>
                            <a:ea typeface="Cambria Math" panose="02040503050406030204" pitchFamily="18" charset="0"/>
                            <a:cs typeface="Arial" pitchFamily="34" charset="0"/>
                          </a:rPr>
                          <m:t>𝑡</m:t>
                        </m:r>
                      </m:sub>
                    </m:sSub>
                    <m:d>
                      <m:dPr>
                        <m:begChr m:val="["/>
                        <m:endChr m:val="]"/>
                        <m:ctrlPr>
                          <a:rPr lang="en-US" sz="2000" i="1">
                            <a:latin typeface="Cambria Math" panose="02040503050406030204" pitchFamily="18" charset="0"/>
                            <a:ea typeface="Cambria Math" panose="02040503050406030204" pitchFamily="18" charset="0"/>
                            <a:cs typeface="Arial" pitchFamily="34" charset="0"/>
                          </a:rPr>
                        </m:ctrlPr>
                      </m:dPr>
                      <m:e>
                        <m:sSub>
                          <m:sSubPr>
                            <m:ctrlPr>
                              <a:rPr lang="en-US" sz="2000" i="1">
                                <a:latin typeface="Cambria Math" panose="02040503050406030204" pitchFamily="18" charset="0"/>
                                <a:cs typeface="Arial" pitchFamily="34" charset="0"/>
                              </a:rPr>
                            </m:ctrlPr>
                          </m:sSubPr>
                          <m:e>
                            <m:r>
                              <a:rPr lang="en-US" sz="2000" i="1">
                                <a:latin typeface="Cambria Math" panose="02040503050406030204" pitchFamily="18" charset="0"/>
                                <a:cs typeface="Arial" pitchFamily="34" charset="0"/>
                              </a:rPr>
                              <m:t>𝑟</m:t>
                            </m:r>
                          </m:e>
                          <m:sub>
                            <m:r>
                              <a:rPr lang="en-US" sz="2000" i="1">
                                <a:latin typeface="Cambria Math" panose="02040503050406030204" pitchFamily="18" charset="0"/>
                                <a:cs typeface="Arial" pitchFamily="34" charset="0"/>
                              </a:rPr>
                              <m:t>𝑡</m:t>
                            </m:r>
                            <m:r>
                              <a:rPr lang="en-US" sz="2000" i="1">
                                <a:latin typeface="Cambria Math" panose="02040503050406030204" pitchFamily="18" charset="0"/>
                                <a:cs typeface="Arial" pitchFamily="34" charset="0"/>
                              </a:rPr>
                              <m:t>+1</m:t>
                            </m:r>
                          </m:sub>
                        </m:sSub>
                      </m:e>
                    </m:d>
                    <m:r>
                      <a:rPr lang="en-US" sz="2000" b="0" i="1" smtClean="0">
                        <a:latin typeface="Cambria Math" panose="02040503050406030204" pitchFamily="18" charset="0"/>
                        <a:cs typeface="Arial" pitchFamily="34" charset="0"/>
                      </a:rPr>
                      <m:t>=</m:t>
                    </m:r>
                    <m:r>
                      <a:rPr lang="en-US" sz="2000" b="0" i="1" smtClean="0">
                        <a:latin typeface="Cambria Math" panose="02040503050406030204" pitchFamily="18" charset="0"/>
                        <a:cs typeface="Arial" pitchFamily="34" charset="0"/>
                      </a:rPr>
                      <m:t>𝑘</m:t>
                    </m:r>
                  </m:oMath>
                </a14:m>
                <a:r>
                  <a:rPr lang="en-US" sz="2000" dirty="0">
                    <a:latin typeface="Arial" pitchFamily="34" charset="0"/>
                    <a:cs typeface="Arial" pitchFamily="34" charset="0"/>
                  </a:rPr>
                  <a:t>, this happens because of unexpected changes in</a:t>
                </a:r>
              </a:p>
              <a:p>
                <a:pPr marL="914400" lvl="1" indent="-457200">
                  <a:buClr>
                    <a:schemeClr val="tx1"/>
                  </a:buClr>
                  <a:buFont typeface="+mj-lt"/>
                  <a:buAutoNum type="arabicPeriod"/>
                </a:pPr>
                <a:r>
                  <a:rPr lang="en-US" sz="2000" dirty="0">
                    <a:latin typeface="Arial" pitchFamily="34" charset="0"/>
                    <a:cs typeface="Arial" pitchFamily="34" charset="0"/>
                  </a:rPr>
                  <a:t>the discount rate</a:t>
                </a:r>
              </a:p>
              <a:p>
                <a:pPr marL="1257300" lvl="2" indent="-342900">
                  <a:buClr>
                    <a:schemeClr val="tx1"/>
                  </a:buClr>
                  <a:buFont typeface="Wingdings" panose="05000000000000000000" pitchFamily="2" charset="2"/>
                  <a:buChar char="ü"/>
                </a:pPr>
                <a:r>
                  <a:rPr lang="en-US" sz="2000" dirty="0">
                    <a:latin typeface="Arial" pitchFamily="34" charset="0"/>
                    <a:cs typeface="Arial" pitchFamily="34" charset="0"/>
                  </a:rPr>
                  <a:t>Changes in risk-free rate (time value of money)</a:t>
                </a:r>
              </a:p>
              <a:p>
                <a:pPr marL="1257300" lvl="2" indent="-342900">
                  <a:buClr>
                    <a:schemeClr val="tx1"/>
                  </a:buClr>
                  <a:buFont typeface="Wingdings" panose="05000000000000000000" pitchFamily="2" charset="2"/>
                  <a:buChar char="ü"/>
                </a:pPr>
                <a:r>
                  <a:rPr lang="en-US" sz="2000" dirty="0">
                    <a:latin typeface="Arial" pitchFamily="34" charset="0"/>
                    <a:cs typeface="Arial" pitchFamily="34" charset="0"/>
                  </a:rPr>
                  <a:t>Changes in risk premium (quantity and/or price of risk)</a:t>
                </a:r>
              </a:p>
              <a:p>
                <a:pPr marL="914400" lvl="1" indent="-457200">
                  <a:buClr>
                    <a:schemeClr val="tx1"/>
                  </a:buClr>
                  <a:buFont typeface="+mj-lt"/>
                  <a:buAutoNum type="arabicPeriod"/>
                </a:pPr>
                <a:r>
                  <a:rPr lang="en-US" sz="2000" dirty="0">
                    <a:latin typeface="Arial" pitchFamily="34" charset="0"/>
                    <a:cs typeface="Arial" pitchFamily="34" charset="0"/>
                  </a:rPr>
                  <a:t>Expected future cash flows </a:t>
                </a:r>
              </a:p>
              <a:p>
                <a:pPr marL="914400" lvl="1" indent="-457200">
                  <a:buClr>
                    <a:schemeClr val="tx1"/>
                  </a:buClr>
                  <a:buFont typeface="+mj-lt"/>
                  <a:buAutoNum type="arabicPeriod"/>
                </a:pPr>
                <a:endParaRPr lang="en-US" sz="2000" dirty="0">
                  <a:latin typeface="Arial" pitchFamily="34" charset="0"/>
                  <a:cs typeface="Arial" pitchFamily="34" charset="0"/>
                </a:endParaRPr>
              </a:p>
              <a:p>
                <a:pPr marL="457200" indent="-457200">
                  <a:buClr>
                    <a:schemeClr val="tx1"/>
                  </a:buClr>
                  <a:buFont typeface="Arial" panose="020B0604020202020204" pitchFamily="34" charset="0"/>
                  <a:buChar char="•"/>
                </a:pPr>
                <a:r>
                  <a:rPr lang="en-US" sz="2000" dirty="0">
                    <a:latin typeface="Arial" pitchFamily="34" charset="0"/>
                    <a:cs typeface="Arial" pitchFamily="34" charset="0"/>
                  </a:rPr>
                  <a:t>For small time intervals, the contribution of </a:t>
                </a:r>
                <a14:m>
                  <m:oMath xmlns:m="http://schemas.openxmlformats.org/officeDocument/2006/math">
                    <m:sSub>
                      <m:sSubPr>
                        <m:ctrlPr>
                          <a:rPr lang="en-US" sz="2000" i="1" smtClean="0">
                            <a:latin typeface="Cambria Math" panose="02040503050406030204" pitchFamily="18" charset="0"/>
                            <a:ea typeface="Cambria Math" panose="02040503050406030204" pitchFamily="18" charset="0"/>
                            <a:cs typeface="Arial" pitchFamily="34" charset="0"/>
                          </a:rPr>
                        </m:ctrlPr>
                      </m:sSubPr>
                      <m:e>
                        <m:r>
                          <a:rPr lang="en-US" sz="2000" i="1">
                            <a:latin typeface="Cambria Math" panose="02040503050406030204" pitchFamily="18" charset="0"/>
                            <a:ea typeface="Cambria Math" panose="02040503050406030204" pitchFamily="18" charset="0"/>
                            <a:cs typeface="Arial" pitchFamily="34" charset="0"/>
                          </a:rPr>
                          <m:t>𝐸</m:t>
                        </m:r>
                      </m:e>
                      <m:sub>
                        <m:r>
                          <a:rPr lang="en-US" sz="2000" i="1">
                            <a:latin typeface="Cambria Math" panose="02040503050406030204" pitchFamily="18" charset="0"/>
                            <a:ea typeface="Cambria Math" panose="02040503050406030204" pitchFamily="18" charset="0"/>
                            <a:cs typeface="Arial" pitchFamily="34" charset="0"/>
                          </a:rPr>
                          <m:t>𝑡</m:t>
                        </m:r>
                      </m:sub>
                    </m:sSub>
                    <m:d>
                      <m:dPr>
                        <m:begChr m:val="["/>
                        <m:endChr m:val="]"/>
                        <m:ctrlPr>
                          <a:rPr lang="en-US" sz="2000" i="1">
                            <a:latin typeface="Cambria Math" panose="02040503050406030204" pitchFamily="18" charset="0"/>
                            <a:ea typeface="Cambria Math" panose="02040503050406030204" pitchFamily="18" charset="0"/>
                            <a:cs typeface="Arial" pitchFamily="34" charset="0"/>
                          </a:rPr>
                        </m:ctrlPr>
                      </m:dPr>
                      <m:e>
                        <m:sSub>
                          <m:sSubPr>
                            <m:ctrlPr>
                              <a:rPr lang="en-US" sz="2000" i="1">
                                <a:latin typeface="Cambria Math" panose="02040503050406030204" pitchFamily="18" charset="0"/>
                                <a:cs typeface="Arial" pitchFamily="34" charset="0"/>
                              </a:rPr>
                            </m:ctrlPr>
                          </m:sSubPr>
                          <m:e>
                            <m:r>
                              <a:rPr lang="en-US" sz="2000" i="1">
                                <a:latin typeface="Cambria Math" panose="02040503050406030204" pitchFamily="18" charset="0"/>
                                <a:cs typeface="Arial" pitchFamily="34" charset="0"/>
                              </a:rPr>
                              <m:t>𝑟</m:t>
                            </m:r>
                          </m:e>
                          <m:sub>
                            <m:r>
                              <a:rPr lang="en-US" sz="2000" i="1">
                                <a:latin typeface="Cambria Math" panose="02040503050406030204" pitchFamily="18" charset="0"/>
                                <a:cs typeface="Arial" pitchFamily="34" charset="0"/>
                              </a:rPr>
                              <m:t>𝑡</m:t>
                            </m:r>
                            <m:r>
                              <a:rPr lang="en-US" sz="2000" i="1">
                                <a:latin typeface="Cambria Math" panose="02040503050406030204" pitchFamily="18" charset="0"/>
                                <a:cs typeface="Arial" pitchFamily="34" charset="0"/>
                              </a:rPr>
                              <m:t>+1</m:t>
                            </m:r>
                          </m:sub>
                        </m:sSub>
                      </m:e>
                    </m:d>
                  </m:oMath>
                </a14:m>
                <a:r>
                  <a:rPr lang="en-US" sz="2000" dirty="0">
                    <a:latin typeface="Arial" pitchFamily="34" charset="0"/>
                    <a:cs typeface="Arial" pitchFamily="34" charset="0"/>
                  </a:rPr>
                  <a:t> is also small.</a:t>
                </a:r>
              </a:p>
              <a:p>
                <a:pPr marL="457200" indent="-457200">
                  <a:buClr>
                    <a:schemeClr val="tx1"/>
                  </a:buClr>
                  <a:buFont typeface="Arial" panose="020B0604020202020204" pitchFamily="34" charset="0"/>
                  <a:buChar char="•"/>
                </a:pPr>
                <a:r>
                  <a:rPr lang="en-US" sz="2000" dirty="0">
                    <a:latin typeface="Arial" pitchFamily="34" charset="0"/>
                    <a:cs typeface="Arial" pitchFamily="34" charset="0"/>
                  </a:rPr>
                  <a:t>Question: The </a:t>
                </a:r>
                <a:r>
                  <a:rPr lang="en-US" sz="2000" dirty="0">
                    <a:latin typeface="Arial" pitchFamily="34" charset="0"/>
                    <a:cs typeface="Arial" pitchFamily="34" charset="0"/>
                    <a:hlinkClick r:id="rId2"/>
                  </a:rPr>
                  <a:t>S&amp;P500 </a:t>
                </a:r>
                <a:r>
                  <a:rPr lang="en-US" sz="2000" dirty="0">
                    <a:latin typeface="Arial" pitchFamily="34" charset="0"/>
                    <a:cs typeface="Arial" pitchFamily="34" charset="0"/>
                  </a:rPr>
                  <a:t>dropped by 2% over the last week, was that discount rate or cash flow news? </a:t>
                </a:r>
              </a:p>
              <a:p>
                <a:pPr marL="342900" indent="-342900">
                  <a:buClr>
                    <a:schemeClr val="tx1"/>
                  </a:buClr>
                  <a:buFont typeface="Arial" panose="020B0604020202020204" pitchFamily="34" charset="0"/>
                  <a:buChar char="•"/>
                </a:pPr>
                <a:endParaRPr lang="en-US" dirty="0">
                  <a:latin typeface="Arial" pitchFamily="34" charset="0"/>
                  <a:cs typeface="Arial" pitchFamily="34" charset="0"/>
                </a:endParaRPr>
              </a:p>
              <a:p>
                <a:pPr marL="342900" indent="-342900">
                  <a:buClr>
                    <a:schemeClr val="tx1"/>
                  </a:buClr>
                  <a:buFont typeface="Arial" panose="020B0604020202020204" pitchFamily="34" charset="0"/>
                  <a:buChar char="•"/>
                </a:pPr>
                <a:endParaRPr lang="en-US" dirty="0">
                  <a:latin typeface="Arial" pitchFamily="34" charset="0"/>
                  <a:cs typeface="Arial" pitchFamily="34" charset="0"/>
                </a:endParaRPr>
              </a:p>
              <a:p>
                <a:pPr marL="342900" indent="-342900">
                  <a:buClr>
                    <a:schemeClr val="tx1"/>
                  </a:buClr>
                  <a:buFont typeface="Arial" panose="020B0604020202020204" pitchFamily="34" charset="0"/>
                  <a:buChar char="•"/>
                </a:pPr>
                <a:endParaRPr lang="en-US" dirty="0">
                  <a:latin typeface="Arial" pitchFamily="34" charset="0"/>
                  <a:cs typeface="Arial" pitchFamily="34" charset="0"/>
                </a:endParaRPr>
              </a:p>
              <a:p>
                <a:pPr marL="342900" indent="-342900">
                  <a:buClr>
                    <a:schemeClr val="tx1"/>
                  </a:buClr>
                  <a:buFont typeface="Arial" panose="020B0604020202020204" pitchFamily="34" charset="0"/>
                  <a:buChar char="•"/>
                </a:pPr>
                <a:endParaRPr lang="en-US" dirty="0">
                  <a:latin typeface="Arial" pitchFamily="34" charset="0"/>
                  <a:cs typeface="Arial" pitchFamily="34" charset="0"/>
                </a:endParaRPr>
              </a:p>
              <a:p>
                <a:pPr marL="342900" indent="-342900">
                  <a:buClr>
                    <a:schemeClr val="tx1"/>
                  </a:buClr>
                  <a:buFont typeface="Arial" panose="020B0604020202020204" pitchFamily="34" charset="0"/>
                  <a:buChar char="•"/>
                </a:pPr>
                <a:endParaRPr lang="en-US" dirty="0">
                  <a:latin typeface="Arial" pitchFamily="34" charset="0"/>
                  <a:cs typeface="Arial" pitchFamily="34" charset="0"/>
                </a:endParaRPr>
              </a:p>
              <a:p>
                <a:pPr>
                  <a:buClr>
                    <a:schemeClr val="tx1"/>
                  </a:buClr>
                </a:pPr>
                <a:endParaRPr lang="en-US" dirty="0">
                  <a:latin typeface="Arial" pitchFamily="34" charset="0"/>
                  <a:cs typeface="Arial"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13858" y="980728"/>
                <a:ext cx="8630584" cy="4495800"/>
              </a:xfrm>
              <a:prstGeom prst="rect">
                <a:avLst/>
              </a:prstGeom>
              <a:blipFill>
                <a:blip r:embed="rId3"/>
                <a:stretch>
                  <a:fillRect l="-706" t="-678" b="-13161"/>
                </a:stretch>
              </a:blipFill>
            </p:spPr>
            <p:txBody>
              <a:bodyPr/>
              <a:lstStyle/>
              <a:p>
                <a:r>
                  <a:rPr lang="en-GB">
                    <a:noFill/>
                  </a:rPr>
                  <a:t> </a:t>
                </a:r>
              </a:p>
            </p:txBody>
          </p:sp>
        </mc:Fallback>
      </mc:AlternateContent>
      <p:graphicFrame>
        <p:nvGraphicFramePr>
          <p:cNvPr id="5" name="Object 4"/>
          <p:cNvGraphicFramePr>
            <a:graphicFrameLocks noChangeAspect="1"/>
          </p:cNvGraphicFramePr>
          <p:nvPr/>
        </p:nvGraphicFramePr>
        <p:xfrm>
          <a:off x="1979712" y="1988840"/>
          <a:ext cx="114300" cy="215900"/>
        </p:xfrm>
        <a:graphic>
          <a:graphicData uri="http://schemas.openxmlformats.org/presentationml/2006/ole">
            <mc:AlternateContent xmlns:mc="http://schemas.openxmlformats.org/markup-compatibility/2006">
              <mc:Choice xmlns:v="urn:schemas-microsoft-com:vml" Requires="v">
                <p:oleObj name="Equation" r:id="rId4" imgW="114120" imgH="215640" progId="Equation.3">
                  <p:embed/>
                </p:oleObj>
              </mc:Choice>
              <mc:Fallback>
                <p:oleObj name="Equation" r:id="rId4" imgW="114120" imgH="215640" progId="Equation.3">
                  <p:embed/>
                  <p:pic>
                    <p:nvPicPr>
                      <p:cNvPr id="5" name="Object 4"/>
                      <p:cNvPicPr/>
                      <p:nvPr/>
                    </p:nvPicPr>
                    <p:blipFill>
                      <a:blip r:embed="rId5"/>
                      <a:stretch>
                        <a:fillRect/>
                      </a:stretch>
                    </p:blipFill>
                    <p:spPr>
                      <a:xfrm>
                        <a:off x="1979712" y="1988840"/>
                        <a:ext cx="114300" cy="215900"/>
                      </a:xfrm>
                      <a:prstGeom prst="rect">
                        <a:avLst/>
                      </a:prstGeom>
                    </p:spPr>
                  </p:pic>
                </p:oleObj>
              </mc:Fallback>
            </mc:AlternateContent>
          </a:graphicData>
        </a:graphic>
      </p:graphicFrame>
    </p:spTree>
    <p:extLst>
      <p:ext uri="{BB962C8B-B14F-4D97-AF65-F5344CB8AC3E}">
        <p14:creationId xmlns:p14="http://schemas.microsoft.com/office/powerpoint/2010/main" val="76452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mtClean="0"/>
              <a:pPr/>
              <a:t>26</a:t>
            </a:fld>
            <a:endParaRPr lang="en-US" dirty="0"/>
          </a:p>
        </p:txBody>
      </p:sp>
      <p:sp>
        <p:nvSpPr>
          <p:cNvPr id="3" name="TextBox 2"/>
          <p:cNvSpPr txBox="1"/>
          <p:nvPr/>
        </p:nvSpPr>
        <p:spPr>
          <a:xfrm>
            <a:off x="291921" y="197241"/>
            <a:ext cx="6996545"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Returns and inflation (1/2)</a:t>
            </a:r>
          </a:p>
        </p:txBody>
      </p:sp>
      <mc:AlternateContent xmlns:mc="http://schemas.openxmlformats.org/markup-compatibility/2006" xmlns:a14="http://schemas.microsoft.com/office/drawing/2010/main">
        <mc:Choice Requires="a14">
          <p:sp>
            <p:nvSpPr>
              <p:cNvPr id="4" name="TextBox 3"/>
              <p:cNvSpPr txBox="1"/>
              <p:nvPr/>
            </p:nvSpPr>
            <p:spPr>
              <a:xfrm>
                <a:off x="374463" y="990600"/>
                <a:ext cx="8630584" cy="4495800"/>
              </a:xfrm>
              <a:prstGeom prst="rect">
                <a:avLst/>
              </a:prstGeom>
              <a:noFill/>
            </p:spPr>
            <p:txBody>
              <a:bodyPr wrap="square" rtlCol="0">
                <a:noAutofit/>
              </a:bodyPr>
              <a:lstStyle/>
              <a:p>
                <a:pPr marL="342900" indent="-342900">
                  <a:buClr>
                    <a:schemeClr val="tx1"/>
                  </a:buClr>
                  <a:buFont typeface="Arial" panose="020B0604020202020204" pitchFamily="34" charset="0"/>
                  <a:buChar char="•"/>
                </a:pPr>
                <a:r>
                  <a:rPr lang="en-US" sz="2000" u="sng" dirty="0">
                    <a:solidFill>
                      <a:schemeClr val="tx1"/>
                    </a:solidFill>
                    <a:latin typeface="Arial" pitchFamily="34" charset="0"/>
                    <a:cs typeface="Arial" pitchFamily="34" charset="0"/>
                  </a:rPr>
                  <a:t>Inflation</a:t>
                </a:r>
                <a:r>
                  <a:rPr lang="en-US" sz="2000" dirty="0">
                    <a:solidFill>
                      <a:schemeClr val="tx1"/>
                    </a:solidFill>
                    <a:latin typeface="Arial" pitchFamily="34" charset="0"/>
                    <a:cs typeface="Arial" pitchFamily="34" charset="0"/>
                  </a:rPr>
                  <a:t>: rate at which overall price level rises over time</a:t>
                </a:r>
              </a:p>
              <a:p>
                <a:pPr>
                  <a:buClr>
                    <a:schemeClr val="tx1"/>
                  </a:buClr>
                </a:pPr>
                <a:endParaRPr lang="en-US" sz="2000" dirty="0">
                  <a:solidFill>
                    <a:schemeClr val="tx1"/>
                  </a:solidFill>
                  <a:latin typeface="Arial" pitchFamily="34" charset="0"/>
                  <a:cs typeface="Arial" pitchFamily="34" charset="0"/>
                </a:endParaRPr>
              </a:p>
              <a:p>
                <a:pPr marL="342900" indent="-342900">
                  <a:buClr>
                    <a:schemeClr val="tx1"/>
                  </a:buClr>
                  <a:buFont typeface="Arial" panose="020B0604020202020204" pitchFamily="34" charset="0"/>
                  <a:buChar char="•"/>
                </a:pPr>
                <a:r>
                  <a:rPr lang="en-US" sz="2000" dirty="0">
                    <a:solidFill>
                      <a:schemeClr val="tx1"/>
                    </a:solidFill>
                    <a:latin typeface="Arial" pitchFamily="34" charset="0"/>
                    <a:cs typeface="Arial" pitchFamily="34" charset="0"/>
                  </a:rPr>
                  <a:t>With higher inflation, investors demand a higher </a:t>
                </a:r>
                <a:r>
                  <a:rPr lang="en-US" sz="2000" u="sng" dirty="0">
                    <a:solidFill>
                      <a:schemeClr val="tx1"/>
                    </a:solidFill>
                    <a:latin typeface="Arial" pitchFamily="34" charset="0"/>
                    <a:cs typeface="Arial" pitchFamily="34" charset="0"/>
                  </a:rPr>
                  <a:t>nominal</a:t>
                </a:r>
                <a:r>
                  <a:rPr lang="en-US" sz="2000" dirty="0">
                    <a:solidFill>
                      <a:schemeClr val="tx1"/>
                    </a:solidFill>
                    <a:latin typeface="Arial" pitchFamily="34" charset="0"/>
                    <a:cs typeface="Arial" pitchFamily="34" charset="0"/>
                  </a:rPr>
                  <a:t> interest rate (growth rate of money) to obtain positive </a:t>
                </a:r>
                <a:r>
                  <a:rPr lang="en-US" sz="2000" u="sng" dirty="0">
                    <a:solidFill>
                      <a:schemeClr val="tx1"/>
                    </a:solidFill>
                    <a:latin typeface="Arial" pitchFamily="34" charset="0"/>
                    <a:cs typeface="Arial" pitchFamily="34" charset="0"/>
                  </a:rPr>
                  <a:t>real</a:t>
                </a:r>
                <a:r>
                  <a:rPr lang="en-US" sz="2000" dirty="0">
                    <a:solidFill>
                      <a:schemeClr val="tx1"/>
                    </a:solidFill>
                    <a:latin typeface="Arial" pitchFamily="34" charset="0"/>
                    <a:cs typeface="Arial" pitchFamily="34" charset="0"/>
                  </a:rPr>
                  <a:t> returns (growth rate of purchasing power)</a:t>
                </a:r>
              </a:p>
              <a:p>
                <a:pPr>
                  <a:buClr>
                    <a:schemeClr val="tx1"/>
                  </a:buClr>
                </a:pPr>
                <a:endParaRPr lang="en-US" sz="2000" dirty="0">
                  <a:solidFill>
                    <a:schemeClr val="tx1"/>
                  </a:solidFill>
                  <a:latin typeface="Arial" pitchFamily="34" charset="0"/>
                  <a:cs typeface="Arial" pitchFamily="34" charset="0"/>
                </a:endParaRPr>
              </a:p>
              <a:p>
                <a:pPr marL="342900" indent="-342900">
                  <a:buClr>
                    <a:schemeClr val="tx1"/>
                  </a:buClr>
                  <a:buFont typeface="Arial" panose="020B0604020202020204" pitchFamily="34" charset="0"/>
                  <a:buChar char="•"/>
                </a:pPr>
                <a:r>
                  <a:rPr lang="en-US" sz="2000" dirty="0">
                    <a:solidFill>
                      <a:schemeClr val="tx1"/>
                    </a:solidFill>
                    <a:latin typeface="Arial" pitchFamily="34" charset="0"/>
                    <a:cs typeface="Arial" pitchFamily="34" charset="0"/>
                  </a:rPr>
                  <a:t>Nominal discount rates rates thus reflect</a:t>
                </a:r>
              </a:p>
              <a:p>
                <a:pPr marL="914400" lvl="1" indent="-457200">
                  <a:buClr>
                    <a:schemeClr val="tx1"/>
                  </a:buClr>
                  <a:buFont typeface="+mj-lt"/>
                  <a:buAutoNum type="arabicPeriod"/>
                </a:pPr>
                <a:r>
                  <a:rPr lang="en-US" sz="2000" dirty="0">
                    <a:solidFill>
                      <a:schemeClr val="tx1"/>
                    </a:solidFill>
                    <a:latin typeface="Arial" pitchFamily="34" charset="0"/>
                    <a:cs typeface="Arial" pitchFamily="34" charset="0"/>
                  </a:rPr>
                  <a:t>Real risk-free rate that compensates for delaying consumption (time value of money)</a:t>
                </a:r>
              </a:p>
              <a:p>
                <a:pPr marL="914400" lvl="1" indent="-457200">
                  <a:buClr>
                    <a:schemeClr val="tx1"/>
                  </a:buClr>
                  <a:buFont typeface="+mj-lt"/>
                  <a:buAutoNum type="arabicPeriod"/>
                </a:pPr>
                <a:r>
                  <a:rPr lang="en-US" sz="2000" dirty="0">
                    <a:solidFill>
                      <a:schemeClr val="tx1"/>
                    </a:solidFill>
                    <a:latin typeface="Arial" pitchFamily="34" charset="0"/>
                    <a:cs typeface="Arial" pitchFamily="34" charset="0"/>
                  </a:rPr>
                  <a:t>(Expected) inflation: compensation for (expected) rise in prices of consumption goods</a:t>
                </a:r>
              </a:p>
              <a:p>
                <a:pPr marL="914400" lvl="1" indent="-457200">
                  <a:buClr>
                    <a:schemeClr val="tx1"/>
                  </a:buClr>
                  <a:buFont typeface="+mj-lt"/>
                  <a:buAutoNum type="arabicPeriod"/>
                </a:pPr>
                <a:r>
                  <a:rPr lang="en-US" sz="2000" dirty="0">
                    <a:solidFill>
                      <a:schemeClr val="tx1"/>
                    </a:solidFill>
                    <a:latin typeface="Arial" pitchFamily="34" charset="0"/>
                    <a:cs typeface="Arial" pitchFamily="34" charset="0"/>
                  </a:rPr>
                  <a:t>Risk </a:t>
                </a:r>
                <a:r>
                  <a:rPr lang="en-US" sz="2000" dirty="0" err="1">
                    <a:solidFill>
                      <a:schemeClr val="tx1"/>
                    </a:solidFill>
                    <a:latin typeface="Arial" pitchFamily="34" charset="0"/>
                    <a:cs typeface="Arial" pitchFamily="34" charset="0"/>
                  </a:rPr>
                  <a:t>premia</a:t>
                </a:r>
                <a:r>
                  <a:rPr lang="en-US" sz="2000" dirty="0">
                    <a:solidFill>
                      <a:schemeClr val="tx1"/>
                    </a:solidFill>
                    <a:latin typeface="Arial" pitchFamily="34" charset="0"/>
                    <a:cs typeface="Arial" pitchFamily="34" charset="0"/>
                  </a:rPr>
                  <a:t>: compensation for bearing risk (among other risks, inflation risk, because inflation is uncertain)</a:t>
                </a:r>
              </a:p>
              <a:p>
                <a:pPr marL="914400" lvl="1" indent="-457200">
                  <a:buClr>
                    <a:schemeClr val="tx1"/>
                  </a:buClr>
                  <a:buFont typeface="+mj-lt"/>
                  <a:buAutoNum type="arabicPeriod"/>
                </a:pPr>
                <a:endParaRPr lang="en-US" sz="2000" dirty="0">
                  <a:solidFill>
                    <a:schemeClr val="tx1"/>
                  </a:solidFill>
                  <a:latin typeface="Arial" pitchFamily="34" charset="0"/>
                  <a:cs typeface="Arial" pitchFamily="34" charset="0"/>
                </a:endParaRPr>
              </a:p>
              <a:p>
                <a:pPr lvl="1">
                  <a:buClr>
                    <a:schemeClr val="tx1"/>
                  </a:buClr>
                </a:pPr>
                <a14:m>
                  <m:oMathPara xmlns:m="http://schemas.openxmlformats.org/officeDocument/2006/math">
                    <m:oMathParaPr>
                      <m:jc m:val="centerGroup"/>
                    </m:oMathParaPr>
                    <m:oMath xmlns:m="http://schemas.openxmlformats.org/officeDocument/2006/math">
                      <m:sSub>
                        <m:sSubPr>
                          <m:ctrlPr>
                            <a:rPr lang="en-US" sz="2000" i="1" smtClean="0">
                              <a:solidFill>
                                <a:schemeClr val="tx1"/>
                              </a:solidFill>
                              <a:latin typeface="Cambria Math" panose="02040503050406030204" pitchFamily="18" charset="0"/>
                              <a:cs typeface="Arial" pitchFamily="34" charset="0"/>
                            </a:rPr>
                          </m:ctrlPr>
                        </m:sSubPr>
                        <m:e>
                          <m:r>
                            <a:rPr lang="en-US" sz="2000" i="1">
                              <a:solidFill>
                                <a:schemeClr val="tx1"/>
                              </a:solidFill>
                              <a:latin typeface="Cambria Math" panose="02040503050406030204" pitchFamily="18" charset="0"/>
                              <a:cs typeface="Arial" pitchFamily="34" charset="0"/>
                            </a:rPr>
                            <m:t>𝑟</m:t>
                          </m:r>
                        </m:e>
                        <m:sub>
                          <m:r>
                            <a:rPr lang="en-US" sz="2000" b="0" i="1" smtClean="0">
                              <a:solidFill>
                                <a:schemeClr val="tx1"/>
                              </a:solidFill>
                              <a:latin typeface="Cambria Math" panose="02040503050406030204" pitchFamily="18" charset="0"/>
                              <a:cs typeface="Arial" pitchFamily="34" charset="0"/>
                            </a:rPr>
                            <m:t>𝑛𝑜𝑚𝑖𝑛𝑎𝑙</m:t>
                          </m:r>
                          <m:r>
                            <a:rPr lang="en-US" sz="2000" b="0" i="1" smtClean="0">
                              <a:solidFill>
                                <a:schemeClr val="tx1"/>
                              </a:solidFill>
                              <a:latin typeface="Cambria Math" panose="02040503050406030204" pitchFamily="18" charset="0"/>
                              <a:cs typeface="Arial" pitchFamily="34" charset="0"/>
                            </a:rPr>
                            <m:t>,</m:t>
                          </m:r>
                          <m:r>
                            <a:rPr lang="en-US" sz="2000" i="1">
                              <a:solidFill>
                                <a:schemeClr val="tx1"/>
                              </a:solidFill>
                              <a:latin typeface="Cambria Math" panose="02040503050406030204" pitchFamily="18" charset="0"/>
                              <a:cs typeface="Arial" pitchFamily="34" charset="0"/>
                            </a:rPr>
                            <m:t>𝑟𝑖𝑠𝑘𝑦</m:t>
                          </m:r>
                        </m:sub>
                      </m:sSub>
                      <m:r>
                        <m:rPr>
                          <m:nor/>
                        </m:rPr>
                        <a:rPr lang="pt-PT" sz="2000" dirty="0">
                          <a:solidFill>
                            <a:schemeClr val="tx1"/>
                          </a:solidFill>
                          <a:latin typeface="Arial" pitchFamily="34" charset="0"/>
                          <a:cs typeface="Arial" pitchFamily="34" charset="0"/>
                          <a:sym typeface="Wingdings" panose="05000000000000000000" pitchFamily="2" charset="2"/>
                        </a:rPr>
                        <m:t> = </m:t>
                      </m:r>
                      <m:sSub>
                        <m:sSubPr>
                          <m:ctrlPr>
                            <a:rPr lang="en-US" sz="2000" i="1" smtClean="0">
                              <a:solidFill>
                                <a:schemeClr val="tx1"/>
                              </a:solidFill>
                              <a:latin typeface="Cambria Math" panose="02040503050406030204" pitchFamily="18" charset="0"/>
                              <a:cs typeface="Arial" pitchFamily="34" charset="0"/>
                            </a:rPr>
                          </m:ctrlPr>
                        </m:sSubPr>
                        <m:e>
                          <m:r>
                            <a:rPr lang="en-US" sz="2000" i="1">
                              <a:solidFill>
                                <a:schemeClr val="tx1"/>
                              </a:solidFill>
                              <a:latin typeface="Cambria Math" panose="02040503050406030204" pitchFamily="18" charset="0"/>
                              <a:cs typeface="Arial" pitchFamily="34" charset="0"/>
                            </a:rPr>
                            <m:t>𝑟</m:t>
                          </m:r>
                        </m:e>
                        <m:sub>
                          <m:r>
                            <a:rPr lang="en-US" sz="2000" b="0" i="1" smtClean="0">
                              <a:solidFill>
                                <a:schemeClr val="tx1"/>
                              </a:solidFill>
                              <a:latin typeface="Cambria Math" panose="02040503050406030204" pitchFamily="18" charset="0"/>
                              <a:cs typeface="Arial" pitchFamily="34" charset="0"/>
                            </a:rPr>
                            <m:t>𝑟𝑒𝑎𝑙</m:t>
                          </m:r>
                          <m:r>
                            <a:rPr lang="en-US" sz="2000" b="0" i="1" smtClean="0">
                              <a:solidFill>
                                <a:schemeClr val="tx1"/>
                              </a:solidFill>
                              <a:latin typeface="Cambria Math" panose="02040503050406030204" pitchFamily="18" charset="0"/>
                              <a:cs typeface="Arial" pitchFamily="34" charset="0"/>
                            </a:rPr>
                            <m:t>,</m:t>
                          </m:r>
                          <m:r>
                            <a:rPr lang="en-US" sz="2000" i="1">
                              <a:solidFill>
                                <a:schemeClr val="tx1"/>
                              </a:solidFill>
                              <a:latin typeface="Cambria Math" panose="02040503050406030204" pitchFamily="18" charset="0"/>
                              <a:cs typeface="Arial" pitchFamily="34" charset="0"/>
                            </a:rPr>
                            <m:t>𝑟𝑖𝑠𝑘</m:t>
                          </m:r>
                          <m:r>
                            <a:rPr lang="en-US" sz="2000" i="1">
                              <a:solidFill>
                                <a:schemeClr val="tx1"/>
                              </a:solidFill>
                              <a:latin typeface="Cambria Math" panose="02040503050406030204" pitchFamily="18" charset="0"/>
                              <a:cs typeface="Arial" pitchFamily="34" charset="0"/>
                            </a:rPr>
                            <m:t>−</m:t>
                          </m:r>
                          <m:r>
                            <a:rPr lang="en-US" sz="2000" i="1">
                              <a:solidFill>
                                <a:schemeClr val="tx1"/>
                              </a:solidFill>
                              <a:latin typeface="Cambria Math" panose="02040503050406030204" pitchFamily="18" charset="0"/>
                              <a:cs typeface="Arial" pitchFamily="34" charset="0"/>
                            </a:rPr>
                            <m:t>𝑓𝑟𝑒𝑒</m:t>
                          </m:r>
                        </m:sub>
                      </m:sSub>
                      <m:r>
                        <m:rPr>
                          <m:nor/>
                        </m:rPr>
                        <a:rPr lang="pt-PT" sz="2000" dirty="0">
                          <a:solidFill>
                            <a:schemeClr val="tx1"/>
                          </a:solidFill>
                          <a:latin typeface="Arial" pitchFamily="34" charset="0"/>
                          <a:cs typeface="Arial" pitchFamily="34" charset="0"/>
                          <a:sym typeface="Wingdings" panose="05000000000000000000" pitchFamily="2" charset="2"/>
                        </a:rPr>
                        <m:t> +</m:t>
                      </m:r>
                      <m:r>
                        <m:rPr>
                          <m:nor/>
                        </m:rPr>
                        <a:rPr lang="en-US" sz="2000" b="0" i="0" dirty="0" smtClean="0">
                          <a:solidFill>
                            <a:schemeClr val="tx1"/>
                          </a:solidFill>
                          <a:latin typeface="Arial" pitchFamily="34" charset="0"/>
                          <a:cs typeface="Arial" pitchFamily="34" charset="0"/>
                          <a:sym typeface="Wingdings" panose="05000000000000000000" pitchFamily="2" charset="2"/>
                        </a:rPr>
                        <m:t> </m:t>
                      </m:r>
                      <m:r>
                        <m:rPr>
                          <m:nor/>
                        </m:rPr>
                        <a:rPr lang="en-US" sz="2000" b="0" i="0" dirty="0" smtClean="0">
                          <a:solidFill>
                            <a:schemeClr val="tx1"/>
                          </a:solidFill>
                          <a:latin typeface="Arial" pitchFamily="34" charset="0"/>
                          <a:cs typeface="Arial" pitchFamily="34" charset="0"/>
                          <a:sym typeface="Wingdings" panose="05000000000000000000" pitchFamily="2" charset="2"/>
                        </a:rPr>
                        <m:t>expected</m:t>
                      </m:r>
                      <m:r>
                        <m:rPr>
                          <m:nor/>
                        </m:rPr>
                        <a:rPr lang="en-US" sz="2000" b="0" i="0" dirty="0" smtClean="0">
                          <a:solidFill>
                            <a:schemeClr val="tx1"/>
                          </a:solidFill>
                          <a:latin typeface="Arial" pitchFamily="34" charset="0"/>
                          <a:cs typeface="Arial" pitchFamily="34" charset="0"/>
                          <a:sym typeface="Wingdings" panose="05000000000000000000" pitchFamily="2" charset="2"/>
                        </a:rPr>
                        <m:t> </m:t>
                      </m:r>
                      <m:r>
                        <m:rPr>
                          <m:nor/>
                        </m:rPr>
                        <a:rPr lang="en-US" sz="2000" b="0" i="0" dirty="0" smtClean="0">
                          <a:solidFill>
                            <a:schemeClr val="tx1"/>
                          </a:solidFill>
                          <a:latin typeface="Arial" pitchFamily="34" charset="0"/>
                          <a:cs typeface="Arial" pitchFamily="34" charset="0"/>
                          <a:sym typeface="Wingdings" panose="05000000000000000000" pitchFamily="2" charset="2"/>
                        </a:rPr>
                        <m:t>inflation</m:t>
                      </m:r>
                      <m:r>
                        <m:rPr>
                          <m:nor/>
                        </m:rPr>
                        <a:rPr lang="en-US" sz="2000" b="0" i="0" dirty="0" smtClean="0">
                          <a:solidFill>
                            <a:schemeClr val="tx1"/>
                          </a:solidFill>
                          <a:latin typeface="Arial" pitchFamily="34" charset="0"/>
                          <a:cs typeface="Arial" pitchFamily="34" charset="0"/>
                          <a:sym typeface="Wingdings" panose="05000000000000000000" pitchFamily="2" charset="2"/>
                        </a:rPr>
                        <m:t> +</m:t>
                      </m:r>
                      <m:r>
                        <m:rPr>
                          <m:nor/>
                        </m:rPr>
                        <a:rPr lang="pt-PT" sz="2000" dirty="0">
                          <a:solidFill>
                            <a:schemeClr val="tx1"/>
                          </a:solidFill>
                          <a:latin typeface="Arial" pitchFamily="34" charset="0"/>
                          <a:cs typeface="Arial" pitchFamily="34" charset="0"/>
                          <a:sym typeface="Wingdings" panose="05000000000000000000" pitchFamily="2" charset="2"/>
                        </a:rPr>
                        <m:t> </m:t>
                      </m:r>
                      <m:r>
                        <m:rPr>
                          <m:nor/>
                        </m:rPr>
                        <a:rPr lang="pt-PT" sz="2000" dirty="0" smtClean="0">
                          <a:solidFill>
                            <a:schemeClr val="tx1"/>
                          </a:solidFill>
                          <a:latin typeface="Arial" pitchFamily="34" charset="0"/>
                          <a:cs typeface="Arial" pitchFamily="34" charset="0"/>
                          <a:sym typeface="Wingdings" panose="05000000000000000000" pitchFamily="2" charset="2"/>
                        </a:rPr>
                        <m:t>risk</m:t>
                      </m:r>
                      <m:r>
                        <m:rPr>
                          <m:nor/>
                        </m:rPr>
                        <a:rPr lang="pt-PT" sz="2000" dirty="0" smtClean="0">
                          <a:solidFill>
                            <a:schemeClr val="tx1"/>
                          </a:solidFill>
                          <a:latin typeface="Arial" pitchFamily="34" charset="0"/>
                          <a:cs typeface="Arial" pitchFamily="34" charset="0"/>
                          <a:sym typeface="Wingdings" panose="05000000000000000000" pitchFamily="2" charset="2"/>
                        </a:rPr>
                        <m:t> </m:t>
                      </m:r>
                      <m:r>
                        <m:rPr>
                          <m:nor/>
                        </m:rPr>
                        <a:rPr lang="pt-PT" sz="2000" dirty="0" smtClean="0">
                          <a:solidFill>
                            <a:schemeClr val="tx1"/>
                          </a:solidFill>
                          <a:latin typeface="Arial" pitchFamily="34" charset="0"/>
                          <a:cs typeface="Arial" pitchFamily="34" charset="0"/>
                          <a:sym typeface="Wingdings" panose="05000000000000000000" pitchFamily="2" charset="2"/>
                        </a:rPr>
                        <m:t>premium</m:t>
                      </m:r>
                    </m:oMath>
                  </m:oMathPara>
                </a14:m>
                <a:endParaRPr lang="en-US" sz="2000" dirty="0">
                  <a:solidFill>
                    <a:schemeClr val="tx1"/>
                  </a:solidFill>
                  <a:latin typeface="Arial" pitchFamily="34" charset="0"/>
                  <a:cs typeface="Arial" pitchFamily="34" charset="0"/>
                </a:endParaRPr>
              </a:p>
              <a:p>
                <a:pPr marL="342900" indent="-342900">
                  <a:buClr>
                    <a:schemeClr val="tx1"/>
                  </a:buClr>
                  <a:buFont typeface="Arial" panose="020B0604020202020204" pitchFamily="34" charset="0"/>
                  <a:buChar char="•"/>
                </a:pPr>
                <a:endParaRPr lang="en-US" sz="2000" dirty="0">
                  <a:solidFill>
                    <a:schemeClr val="tx1"/>
                  </a:solidFill>
                  <a:latin typeface="Arial" pitchFamily="34" charset="0"/>
                  <a:cs typeface="Arial" pitchFamily="34" charset="0"/>
                </a:endParaRPr>
              </a:p>
              <a:p>
                <a:pPr marL="342900" indent="-342900">
                  <a:buClr>
                    <a:schemeClr val="tx1"/>
                  </a:buClr>
                  <a:buFont typeface="Arial" panose="020B0604020202020204" pitchFamily="34" charset="0"/>
                  <a:buChar char="•"/>
                </a:pPr>
                <a:endParaRPr lang="en-US" sz="2000" dirty="0">
                  <a:solidFill>
                    <a:schemeClr val="tx1"/>
                  </a:solidFill>
                  <a:latin typeface="Arial" pitchFamily="34" charset="0"/>
                  <a:cs typeface="Arial" pitchFamily="34" charset="0"/>
                </a:endParaRPr>
              </a:p>
              <a:p>
                <a:pPr marL="342900" indent="-342900">
                  <a:buClr>
                    <a:schemeClr val="tx1"/>
                  </a:buClr>
                  <a:buFont typeface="Arial" panose="020B0604020202020204" pitchFamily="34" charset="0"/>
                  <a:buChar char="•"/>
                </a:pPr>
                <a:endParaRPr lang="en-US" sz="2000" dirty="0">
                  <a:solidFill>
                    <a:schemeClr val="tx1"/>
                  </a:solidFill>
                  <a:latin typeface="Arial" pitchFamily="34" charset="0"/>
                  <a:cs typeface="Arial" pitchFamily="34" charset="0"/>
                </a:endParaRPr>
              </a:p>
              <a:p>
                <a:pPr marL="342900" indent="-342900">
                  <a:buClr>
                    <a:schemeClr val="tx1"/>
                  </a:buClr>
                  <a:buFont typeface="Arial" panose="020B0604020202020204" pitchFamily="34" charset="0"/>
                  <a:buChar char="•"/>
                </a:pPr>
                <a:endParaRPr lang="en-US" sz="2000" dirty="0">
                  <a:solidFill>
                    <a:schemeClr val="tx1"/>
                  </a:solidFill>
                  <a:latin typeface="Arial" pitchFamily="34" charset="0"/>
                  <a:cs typeface="Arial" pitchFamily="34" charset="0"/>
                </a:endParaRPr>
              </a:p>
              <a:p>
                <a:pPr>
                  <a:buClr>
                    <a:schemeClr val="tx1"/>
                  </a:buClr>
                </a:pPr>
                <a:endParaRPr lang="en-US" sz="2000" dirty="0">
                  <a:solidFill>
                    <a:schemeClr val="tx1"/>
                  </a:solidFill>
                  <a:latin typeface="Arial" pitchFamily="34" charset="0"/>
                  <a:cs typeface="Arial"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74463" y="990600"/>
                <a:ext cx="8630584" cy="4495800"/>
              </a:xfrm>
              <a:prstGeom prst="rect">
                <a:avLst/>
              </a:prstGeom>
              <a:blipFill>
                <a:blip r:embed="rId2"/>
                <a:stretch>
                  <a:fillRect l="-636" t="-678" b="-5292"/>
                </a:stretch>
              </a:blipFill>
            </p:spPr>
            <p:txBody>
              <a:bodyPr/>
              <a:lstStyle/>
              <a:p>
                <a:r>
                  <a:rPr lang="en-GB">
                    <a:noFill/>
                  </a:rPr>
                  <a:t> </a:t>
                </a:r>
              </a:p>
            </p:txBody>
          </p:sp>
        </mc:Fallback>
      </mc:AlternateContent>
      <p:graphicFrame>
        <p:nvGraphicFramePr>
          <p:cNvPr id="5"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3" imgW="114120" imgH="215640" progId="Equation.3">
                  <p:embed/>
                </p:oleObj>
              </mc:Choice>
              <mc:Fallback>
                <p:oleObj name="Equation" r:id="rId3" imgW="114120" imgH="215640" progId="Equation.3">
                  <p:embed/>
                  <p:pic>
                    <p:nvPicPr>
                      <p:cNvPr id="5" name="Object 4"/>
                      <p:cNvPicPr/>
                      <p:nvPr/>
                    </p:nvPicPr>
                    <p:blipFill>
                      <a:blip r:embed="rId4"/>
                      <a:stretch>
                        <a:fillRect/>
                      </a:stretch>
                    </p:blipFill>
                    <p:spPr>
                      <a:xfrm>
                        <a:off x="4514850" y="3321050"/>
                        <a:ext cx="114300" cy="215900"/>
                      </a:xfrm>
                      <a:prstGeom prst="rect">
                        <a:avLst/>
                      </a:prstGeom>
                    </p:spPr>
                  </p:pic>
                </p:oleObj>
              </mc:Fallback>
            </mc:AlternateContent>
          </a:graphicData>
        </a:graphic>
      </p:graphicFrame>
    </p:spTree>
    <p:extLst>
      <p:ext uri="{BB962C8B-B14F-4D97-AF65-F5344CB8AC3E}">
        <p14:creationId xmlns:p14="http://schemas.microsoft.com/office/powerpoint/2010/main" val="3873054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mtClean="0"/>
              <a:pPr/>
              <a:t>27</a:t>
            </a:fld>
            <a:endParaRPr lang="en-US" dirty="0"/>
          </a:p>
        </p:txBody>
      </p:sp>
      <p:sp>
        <p:nvSpPr>
          <p:cNvPr id="3" name="TextBox 2"/>
          <p:cNvSpPr txBox="1"/>
          <p:nvPr/>
        </p:nvSpPr>
        <p:spPr>
          <a:xfrm>
            <a:off x="291921" y="197241"/>
            <a:ext cx="6996545"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Returns and inflation (2/2)</a:t>
            </a:r>
          </a:p>
        </p:txBody>
      </p:sp>
      <p:sp>
        <p:nvSpPr>
          <p:cNvPr id="4" name="TextBox 3"/>
          <p:cNvSpPr txBox="1"/>
          <p:nvPr/>
        </p:nvSpPr>
        <p:spPr>
          <a:xfrm>
            <a:off x="304800" y="762000"/>
            <a:ext cx="8630584" cy="4495800"/>
          </a:xfrm>
          <a:prstGeom prst="rect">
            <a:avLst/>
          </a:prstGeom>
          <a:noFill/>
        </p:spPr>
        <p:txBody>
          <a:bodyPr wrap="square" rtlCol="0">
            <a:noAutofit/>
          </a:bodyPr>
          <a:lstStyle/>
          <a:p>
            <a:pPr marL="342900" indent="-342900">
              <a:buClr>
                <a:schemeClr val="tx1"/>
              </a:buClr>
              <a:buFont typeface="Arial" panose="020B0604020202020204" pitchFamily="34" charset="0"/>
              <a:buChar char="•"/>
            </a:pPr>
            <a:r>
              <a:rPr lang="en-US" dirty="0">
                <a:latin typeface="Arial" pitchFamily="34" charset="0"/>
                <a:cs typeface="Arial" pitchFamily="34" charset="0"/>
              </a:rPr>
              <a:t>Inflation risk: an example</a:t>
            </a:r>
          </a:p>
          <a:p>
            <a:pPr marL="800100" lvl="1" indent="-342900">
              <a:buClr>
                <a:schemeClr val="tx1"/>
              </a:buClr>
              <a:buFont typeface="Wingdings" panose="05000000000000000000" pitchFamily="2" charset="2"/>
              <a:buChar char="Ø"/>
            </a:pPr>
            <a:endParaRPr lang="en-US" dirty="0">
              <a:latin typeface="Arial" pitchFamily="34" charset="0"/>
              <a:cs typeface="Arial" pitchFamily="34" charset="0"/>
            </a:endParaRPr>
          </a:p>
          <a:p>
            <a:pPr marL="800100" lvl="1" indent="-342900">
              <a:buClr>
                <a:schemeClr val="tx1"/>
              </a:buClr>
              <a:buFont typeface="Wingdings" panose="05000000000000000000" pitchFamily="2" charset="2"/>
              <a:buChar char="Ø"/>
            </a:pPr>
            <a:r>
              <a:rPr lang="en-US" dirty="0">
                <a:latin typeface="Arial" pitchFamily="34" charset="0"/>
                <a:cs typeface="Arial" pitchFamily="34" charset="0"/>
              </a:rPr>
              <a:t>Consider $1,000 nominal bond maturing in one year with a $100 default-free interest payment (10% nominal return)</a:t>
            </a:r>
          </a:p>
          <a:p>
            <a:pPr marL="800100" lvl="1" indent="-342900">
              <a:buClr>
                <a:schemeClr val="tx1"/>
              </a:buClr>
              <a:buFont typeface="Wingdings" panose="05000000000000000000" pitchFamily="2" charset="2"/>
              <a:buChar char="Ø"/>
            </a:pPr>
            <a:r>
              <a:rPr lang="en-US" dirty="0">
                <a:latin typeface="Arial" pitchFamily="34" charset="0"/>
                <a:cs typeface="Arial" pitchFamily="34" charset="0"/>
              </a:rPr>
              <a:t>Real cash flow – i.e. how much you will be able to consume? – is however risky, since (realized) inflation is random:</a:t>
            </a:r>
          </a:p>
          <a:p>
            <a:pPr marL="800100" lvl="1" indent="-342900">
              <a:buClr>
                <a:schemeClr val="tx1"/>
              </a:buClr>
              <a:buFont typeface="Wingdings" panose="05000000000000000000" pitchFamily="2" charset="2"/>
              <a:buChar char="Ø"/>
            </a:pPr>
            <a:endParaRPr lang="en-US" dirty="0">
              <a:latin typeface="Arial" pitchFamily="34" charset="0"/>
              <a:cs typeface="Arial" pitchFamily="34" charset="0"/>
            </a:endParaRPr>
          </a:p>
          <a:p>
            <a:pPr lvl="1">
              <a:buClr>
                <a:schemeClr val="tx1"/>
              </a:buClr>
            </a:pPr>
            <a:r>
              <a:rPr lang="en-US" dirty="0">
                <a:latin typeface="Arial" pitchFamily="34" charset="0"/>
                <a:cs typeface="Arial" pitchFamily="34" charset="0"/>
              </a:rPr>
              <a:t>		(1+real return) = (1+nominal return) / (1+inflation)</a:t>
            </a:r>
          </a:p>
          <a:p>
            <a:pPr marL="800100" lvl="1" indent="-342900">
              <a:buClr>
                <a:schemeClr val="tx1"/>
              </a:buClr>
              <a:buFont typeface="Wingdings" panose="05000000000000000000" pitchFamily="2" charset="2"/>
              <a:buChar char="Ø"/>
            </a:pPr>
            <a:endParaRPr lang="en-US" dirty="0">
              <a:latin typeface="Arial" pitchFamily="34" charset="0"/>
              <a:cs typeface="Arial" pitchFamily="34" charset="0"/>
            </a:endParaRPr>
          </a:p>
          <a:p>
            <a:pPr marL="285750" indent="-285750">
              <a:buClr>
                <a:schemeClr val="tx1"/>
              </a:buClr>
              <a:buFont typeface="Arial" panose="020B0604020202020204" pitchFamily="34" charset="0"/>
              <a:buChar char="•"/>
            </a:pPr>
            <a:r>
              <a:rPr lang="en-US" dirty="0">
                <a:latin typeface="Arial" pitchFamily="34" charset="0"/>
                <a:cs typeface="Arial" pitchFamily="34" charset="0"/>
              </a:rPr>
              <a:t>This means that long-term Treasury bonds are actually risky too </a:t>
            </a:r>
          </a:p>
          <a:p>
            <a:pPr marL="742950" lvl="1" indent="-285750">
              <a:buClr>
                <a:schemeClr val="tx1"/>
              </a:buClr>
              <a:buFont typeface="Arial" panose="020B0604020202020204" pitchFamily="34" charset="0"/>
              <a:buChar char="•"/>
            </a:pPr>
            <a:endParaRPr lang="en-US" dirty="0">
              <a:latin typeface="Arial" pitchFamily="34" charset="0"/>
              <a:cs typeface="Arial" pitchFamily="34" charset="0"/>
            </a:endParaRPr>
          </a:p>
          <a:p>
            <a:pPr marL="742950" lvl="1" indent="-285750">
              <a:buClr>
                <a:schemeClr val="tx1"/>
              </a:buClr>
              <a:buFont typeface="Arial" panose="020B0604020202020204" pitchFamily="34" charset="0"/>
              <a:buChar char="•"/>
            </a:pPr>
            <a:r>
              <a:rPr lang="en-US" dirty="0">
                <a:latin typeface="Arial" pitchFamily="34" charset="0"/>
                <a:cs typeface="Arial" pitchFamily="34" charset="0"/>
              </a:rPr>
              <a:t>Long-term treasury bonds possibly even riskier than some stocks, because long-term inflation is highly uncertain. </a:t>
            </a:r>
          </a:p>
          <a:p>
            <a:pPr marL="742950" lvl="1" indent="-285750">
              <a:buClr>
                <a:schemeClr val="tx1"/>
              </a:buClr>
              <a:buFont typeface="Arial" panose="020B0604020202020204" pitchFamily="34" charset="0"/>
              <a:buChar char="•"/>
            </a:pPr>
            <a:r>
              <a:rPr lang="en-US" dirty="0">
                <a:latin typeface="Arial" pitchFamily="34" charset="0"/>
                <a:cs typeface="Arial" pitchFamily="34" charset="0"/>
              </a:rPr>
              <a:t>Fortunately, nowadays, inflation-linked bonds are available.</a:t>
            </a:r>
          </a:p>
          <a:p>
            <a:pPr>
              <a:buClr>
                <a:schemeClr val="tx1"/>
              </a:buClr>
            </a:pPr>
            <a:endParaRPr lang="en-US" dirty="0">
              <a:latin typeface="Arial" pitchFamily="34" charset="0"/>
              <a:cs typeface="Arial" pitchFamily="34" charset="0"/>
            </a:endParaRPr>
          </a:p>
          <a:p>
            <a:pPr marL="342900" indent="-342900">
              <a:buClr>
                <a:schemeClr val="tx1"/>
              </a:buClr>
              <a:buFont typeface="Arial" panose="020B0604020202020204" pitchFamily="34" charset="0"/>
              <a:buChar char="•"/>
            </a:pPr>
            <a:endParaRPr lang="en-US" dirty="0">
              <a:latin typeface="Arial" pitchFamily="34" charset="0"/>
              <a:cs typeface="Arial" pitchFamily="34" charset="0"/>
            </a:endParaRPr>
          </a:p>
          <a:p>
            <a:pPr>
              <a:buClr>
                <a:schemeClr val="tx1"/>
              </a:buClr>
            </a:pPr>
            <a:endParaRPr lang="en-US" dirty="0">
              <a:latin typeface="Arial" pitchFamily="34" charset="0"/>
              <a:cs typeface="Arial" pitchFamily="34" charset="0"/>
            </a:endParaRPr>
          </a:p>
        </p:txBody>
      </p:sp>
      <p:graphicFrame>
        <p:nvGraphicFramePr>
          <p:cNvPr id="5"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2" imgW="114120" imgH="215640" progId="Equation.3">
                  <p:embed/>
                </p:oleObj>
              </mc:Choice>
              <mc:Fallback>
                <p:oleObj name="Equation" r:id="rId2" imgW="114120" imgH="215640" progId="Equation.3">
                  <p:embed/>
                  <p:pic>
                    <p:nvPicPr>
                      <p:cNvPr id="5" name="Object 4"/>
                      <p:cNvPicPr/>
                      <p:nvPr/>
                    </p:nvPicPr>
                    <p:blipFill>
                      <a:blip r:embed="rId3"/>
                      <a:stretch>
                        <a:fillRect/>
                      </a:stretch>
                    </p:blipFill>
                    <p:spPr>
                      <a:xfrm>
                        <a:off x="4514850" y="3321050"/>
                        <a:ext cx="114300" cy="215900"/>
                      </a:xfrm>
                      <a:prstGeom prst="rect">
                        <a:avLst/>
                      </a:prstGeom>
                    </p:spPr>
                  </p:pic>
                </p:oleObj>
              </mc:Fallback>
            </mc:AlternateContent>
          </a:graphicData>
        </a:graphic>
      </p:graphicFrame>
    </p:spTree>
    <p:extLst>
      <p:ext uri="{BB962C8B-B14F-4D97-AF65-F5344CB8AC3E}">
        <p14:creationId xmlns:p14="http://schemas.microsoft.com/office/powerpoint/2010/main" val="281418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mtClean="0"/>
              <a:pPr/>
              <a:t>28</a:t>
            </a:fld>
            <a:endParaRPr lang="en-US" dirty="0"/>
          </a:p>
        </p:txBody>
      </p:sp>
      <p:sp>
        <p:nvSpPr>
          <p:cNvPr id="3" name="TextBox 2"/>
          <p:cNvSpPr txBox="1"/>
          <p:nvPr/>
        </p:nvSpPr>
        <p:spPr>
          <a:xfrm>
            <a:off x="291921" y="197241"/>
            <a:ext cx="8394879"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Shortcuts to calculate present values</a:t>
            </a:r>
          </a:p>
        </p:txBody>
      </p:sp>
      <p:graphicFrame>
        <p:nvGraphicFramePr>
          <p:cNvPr id="5"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3" imgW="114120" imgH="215640" progId="Equation.3">
                  <p:embed/>
                </p:oleObj>
              </mc:Choice>
              <mc:Fallback>
                <p:oleObj name="Equation" r:id="rId3" imgW="114120" imgH="215640" progId="Equation.3">
                  <p:embed/>
                  <p:pic>
                    <p:nvPicPr>
                      <p:cNvPr id="5" name="Object 4"/>
                      <p:cNvPicPr/>
                      <p:nvPr/>
                    </p:nvPicPr>
                    <p:blipFill>
                      <a:blip r:embed="rId4"/>
                      <a:stretch>
                        <a:fillRect/>
                      </a:stretch>
                    </p:blipFill>
                    <p:spPr>
                      <a:xfrm>
                        <a:off x="4514850" y="3321050"/>
                        <a:ext cx="114300" cy="2159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6" name="TextBox 5"/>
              <p:cNvSpPr txBox="1"/>
              <p:nvPr/>
            </p:nvSpPr>
            <p:spPr>
              <a:xfrm>
                <a:off x="334617" y="782637"/>
                <a:ext cx="8839200" cy="4648200"/>
              </a:xfrm>
              <a:prstGeom prst="rect">
                <a:avLst/>
              </a:prstGeom>
              <a:noFill/>
            </p:spPr>
            <p:txBody>
              <a:bodyPr wrap="square" rtlCol="0">
                <a:noAutofit/>
              </a:bodyPr>
              <a:lstStyle/>
              <a:p>
                <a:pPr marL="342900" indent="-342900">
                  <a:buClr>
                    <a:schemeClr val="tx1"/>
                  </a:buClr>
                  <a:buFont typeface="Arial" panose="020B0604020202020204" pitchFamily="34" charset="0"/>
                  <a:buChar char="•"/>
                </a:pPr>
                <a:r>
                  <a:rPr lang="en-US" sz="1600" dirty="0">
                    <a:latin typeface="Arial" pitchFamily="34" charset="0"/>
                    <a:cs typeface="Arial" pitchFamily="34" charset="0"/>
                  </a:rPr>
                  <a:t>Given a constant discount rate </a:t>
                </a:r>
                <a:r>
                  <a:rPr lang="en-US" sz="1600" i="1" dirty="0">
                    <a:latin typeface="Arial" panose="020B0604020202020204" pitchFamily="34" charset="0"/>
                    <a:cs typeface="Arial" pitchFamily="34" charset="0"/>
                  </a:rPr>
                  <a:t>k:</a:t>
                </a:r>
                <a:endParaRPr lang="en-US" sz="1600" dirty="0">
                  <a:latin typeface="Arial" pitchFamily="34" charset="0"/>
                  <a:cs typeface="Arial" pitchFamily="34" charset="0"/>
                </a:endParaRPr>
              </a:p>
              <a:p>
                <a:pPr>
                  <a:buClr>
                    <a:schemeClr val="tx1"/>
                  </a:buClr>
                </a:pPr>
                <a:endParaRPr lang="en-US" sz="1600" dirty="0">
                  <a:latin typeface="Arial" pitchFamily="34" charset="0"/>
                  <a:cs typeface="Arial" pitchFamily="34" charset="0"/>
                </a:endParaRPr>
              </a:p>
              <a:p>
                <a:pPr>
                  <a:buClr>
                    <a:schemeClr val="tx1"/>
                  </a:buClr>
                </a:pPr>
                <a:r>
                  <a:rPr lang="pt-PT" sz="1600" dirty="0">
                    <a:latin typeface="Arial" panose="020B0604020202020204" pitchFamily="34" charset="0"/>
                    <a:cs typeface="Arial" panose="020B0604020202020204" pitchFamily="34" charset="0"/>
                  </a:rPr>
                  <a:t>1a. Perpetuity: Fixed cash flow C received forever at the end of every period</a:t>
                </a:r>
              </a:p>
              <a:p>
                <a:pPr marL="342900" indent="-342900">
                  <a:buClr>
                    <a:schemeClr val="tx1"/>
                  </a:buClr>
                  <a:buFont typeface="Arial" panose="020B0604020202020204" pitchFamily="34" charset="0"/>
                  <a:buChar char="•"/>
                </a:pPr>
                <a:endParaRPr lang="en-US" sz="1600" dirty="0">
                  <a:latin typeface="Arial" pitchFamily="34" charset="0"/>
                  <a:cs typeface="Arial" pitchFamily="34" charset="0"/>
                </a:endParaRPr>
              </a:p>
              <a:p>
                <a:pPr lvl="8">
                  <a:buClr>
                    <a:schemeClr val="tx1"/>
                  </a:buClr>
                </a:pPr>
                <a:r>
                  <a:rPr lang="en-US" sz="1600" dirty="0">
                    <a:latin typeface="Arial" panose="020B0604020202020204" pitchFamily="34" charset="0"/>
                    <a:cs typeface="Arial" pitchFamily="34" charset="0"/>
                    <a:sym typeface="Wingdings" panose="05000000000000000000" pitchFamily="2" charset="2"/>
                  </a:rPr>
                  <a:t>		   </a:t>
                </a:r>
                <a14:m>
                  <m:oMath xmlns:m="http://schemas.openxmlformats.org/officeDocument/2006/math">
                    <m:r>
                      <m:rPr>
                        <m:sty m:val="p"/>
                      </m:rPr>
                      <a:rPr lang="en-US" sz="1600" b="0" i="0" smtClean="0">
                        <a:latin typeface="Cambria Math" panose="02040503050406030204" pitchFamily="18" charset="0"/>
                        <a:cs typeface="Arial" pitchFamily="34" charset="0"/>
                      </a:rPr>
                      <m:t>P</m:t>
                    </m:r>
                    <m:r>
                      <a:rPr lang="en-US" sz="1600" b="0" i="0" smtClean="0">
                        <a:latin typeface="Cambria Math" panose="02040503050406030204" pitchFamily="18" charset="0"/>
                        <a:cs typeface="Arial" pitchFamily="34" charset="0"/>
                      </a:rPr>
                      <m:t>= </m:t>
                    </m:r>
                    <m:f>
                      <m:fPr>
                        <m:ctrlPr>
                          <a:rPr lang="en-US" sz="1600" i="1">
                            <a:latin typeface="Cambria Math" panose="02040503050406030204" pitchFamily="18" charset="0"/>
                            <a:cs typeface="Arial" pitchFamily="34" charset="0"/>
                          </a:rPr>
                        </m:ctrlPr>
                      </m:fPr>
                      <m:num>
                        <m:r>
                          <a:rPr lang="en-US" sz="1600" b="0" i="1" smtClean="0">
                            <a:latin typeface="Cambria Math" panose="02040503050406030204" pitchFamily="18" charset="0"/>
                            <a:cs typeface="Arial" pitchFamily="34" charset="0"/>
                          </a:rPr>
                          <m:t>𝐶</m:t>
                        </m:r>
                      </m:num>
                      <m:den>
                        <m:r>
                          <a:rPr lang="en-US" sz="1600" b="0" i="1" smtClean="0">
                            <a:latin typeface="Cambria Math" panose="02040503050406030204" pitchFamily="18" charset="0"/>
                            <a:cs typeface="Arial" pitchFamily="34" charset="0"/>
                          </a:rPr>
                          <m:t>𝑘</m:t>
                        </m:r>
                      </m:den>
                    </m:f>
                  </m:oMath>
                </a14:m>
                <a:r>
                  <a:rPr lang="en-US" sz="1600" dirty="0">
                    <a:latin typeface="Arial" pitchFamily="34" charset="0"/>
                    <a:cs typeface="Arial" pitchFamily="34" charset="0"/>
                  </a:rPr>
                  <a:t> (</a:t>
                </a:r>
                <a:r>
                  <a:rPr lang="en-US" sz="1600" dirty="0">
                    <a:latin typeface="Arial" pitchFamily="34" charset="0"/>
                    <a:cs typeface="Arial" pitchFamily="34" charset="0"/>
                    <a:sym typeface="Wingdings" panose="05000000000000000000" pitchFamily="2" charset="2"/>
                  </a:rPr>
                  <a:t> </a:t>
                </a:r>
                <a14:m>
                  <m:oMath xmlns:m="http://schemas.openxmlformats.org/officeDocument/2006/math">
                    <m:r>
                      <m:rPr>
                        <m:sty m:val="p"/>
                      </m:rPr>
                      <a:rPr lang="en-US" sz="1600" b="0" i="0" smtClean="0">
                        <a:latin typeface="Cambria Math" panose="02040503050406030204" pitchFamily="18" charset="0"/>
                        <a:cs typeface="Arial" pitchFamily="34" charset="0"/>
                      </a:rPr>
                      <m:t>k</m:t>
                    </m:r>
                    <m:r>
                      <a:rPr lang="en-US" sz="1600">
                        <a:latin typeface="Cambria Math" panose="02040503050406030204" pitchFamily="18" charset="0"/>
                        <a:cs typeface="Arial" pitchFamily="34" charset="0"/>
                      </a:rPr>
                      <m:t>=</m:t>
                    </m:r>
                    <m:f>
                      <m:fPr>
                        <m:ctrlPr>
                          <a:rPr lang="en-US" sz="1600" i="1">
                            <a:latin typeface="Cambria Math" panose="02040503050406030204" pitchFamily="18" charset="0"/>
                            <a:cs typeface="Arial" pitchFamily="34" charset="0"/>
                          </a:rPr>
                        </m:ctrlPr>
                      </m:fPr>
                      <m:num>
                        <m:r>
                          <a:rPr lang="en-US" sz="1600" i="1">
                            <a:latin typeface="Cambria Math" panose="02040503050406030204" pitchFamily="18" charset="0"/>
                            <a:cs typeface="Arial" pitchFamily="34" charset="0"/>
                          </a:rPr>
                          <m:t>𝐶</m:t>
                        </m:r>
                      </m:num>
                      <m:den>
                        <m:r>
                          <a:rPr lang="en-US" sz="1600" i="1">
                            <a:latin typeface="Cambria Math" panose="02040503050406030204" pitchFamily="18" charset="0"/>
                            <a:cs typeface="Arial" pitchFamily="34" charset="0"/>
                          </a:rPr>
                          <m:t>𝑃</m:t>
                        </m:r>
                      </m:den>
                    </m:f>
                  </m:oMath>
                </a14:m>
                <a:r>
                  <a:rPr lang="en-US" sz="1600" dirty="0">
                    <a:latin typeface="Arial" pitchFamily="34" charset="0"/>
                    <a:cs typeface="Arial" pitchFamily="34" charset="0"/>
                    <a:sym typeface="Wingdings" panose="05000000000000000000" pitchFamily="2" charset="2"/>
                  </a:rPr>
                  <a:t>)</a:t>
                </a:r>
                <a:endParaRPr lang="en-US" sz="1600" dirty="0">
                  <a:latin typeface="Arial" pitchFamily="34" charset="0"/>
                  <a:cs typeface="Arial" pitchFamily="34" charset="0"/>
                </a:endParaRPr>
              </a:p>
              <a:p>
                <a:pPr>
                  <a:buClr>
                    <a:schemeClr val="tx1"/>
                  </a:buClr>
                </a:pPr>
                <a:endParaRPr lang="pt-PT" sz="1600" dirty="0">
                  <a:latin typeface="Arial" panose="020B0604020202020204" pitchFamily="34" charset="0"/>
                  <a:cs typeface="Arial" panose="020B0604020202020204" pitchFamily="34" charset="0"/>
                </a:endParaRPr>
              </a:p>
              <a:p>
                <a:pPr>
                  <a:buClr>
                    <a:schemeClr val="tx1"/>
                  </a:buClr>
                </a:pPr>
                <a:r>
                  <a:rPr lang="pt-PT" sz="1600" dirty="0">
                    <a:latin typeface="Arial" panose="020B0604020202020204" pitchFamily="34" charset="0"/>
                    <a:cs typeface="Arial" panose="020B0604020202020204" pitchFamily="34" charset="0"/>
                  </a:rPr>
                  <a:t>1b. </a:t>
                </a:r>
                <a:r>
                  <a:rPr lang="en-US" sz="1600" dirty="0">
                    <a:latin typeface="Arial" pitchFamily="34" charset="0"/>
                    <a:cs typeface="Arial" pitchFamily="34" charset="0"/>
                  </a:rPr>
                  <a:t>Growing perpetuity:</a:t>
                </a:r>
                <a:r>
                  <a:rPr lang="pt-PT" sz="1600" dirty="0">
                    <a:latin typeface="Arial" panose="020B0604020202020204" pitchFamily="34" charset="0"/>
                    <a:cs typeface="Arial" panose="020B0604020202020204" pitchFamily="34" charset="0"/>
                  </a:rPr>
                  <a:t> Cash flow grows periodically at a rate g and that is received forever at the end of every period</a:t>
                </a:r>
              </a:p>
              <a:p>
                <a:pPr marL="342900" indent="-342900">
                  <a:buClr>
                    <a:schemeClr val="tx1"/>
                  </a:buClr>
                  <a:buFont typeface="Arial" panose="020B0604020202020204" pitchFamily="34" charset="0"/>
                  <a:buChar char="•"/>
                </a:pPr>
                <a:endParaRPr lang="en-US" sz="1600" dirty="0">
                  <a:latin typeface="Arial" pitchFamily="34" charset="0"/>
                  <a:cs typeface="Arial" pitchFamily="34" charset="0"/>
                </a:endParaRPr>
              </a:p>
              <a:p>
                <a:pPr>
                  <a:buClr>
                    <a:schemeClr val="tx1"/>
                  </a:buClr>
                </a:pPr>
                <a:r>
                  <a:rPr lang="en-US" sz="1600" dirty="0">
                    <a:latin typeface="Arial" panose="020B0604020202020204" pitchFamily="34" charset="0"/>
                    <a:cs typeface="Arial" pitchFamily="34" charset="0"/>
                    <a:sym typeface="Wingdings" panose="05000000000000000000" pitchFamily="2" charset="2"/>
                  </a:rPr>
                  <a:t>						   </a:t>
                </a:r>
                <a14:m>
                  <m:oMath xmlns:m="http://schemas.openxmlformats.org/officeDocument/2006/math">
                    <m:r>
                      <m:rPr>
                        <m:sty m:val="p"/>
                      </m:rPr>
                      <a:rPr lang="en-US" sz="1600" b="0" i="0" smtClean="0">
                        <a:latin typeface="Cambria Math" panose="02040503050406030204" pitchFamily="18" charset="0"/>
                        <a:cs typeface="Arial" pitchFamily="34" charset="0"/>
                      </a:rPr>
                      <m:t>P</m:t>
                    </m:r>
                    <m:r>
                      <a:rPr lang="en-US" sz="1600" b="0" i="0" smtClean="0">
                        <a:latin typeface="Cambria Math" panose="02040503050406030204" pitchFamily="18" charset="0"/>
                        <a:cs typeface="Arial" pitchFamily="34" charset="0"/>
                      </a:rPr>
                      <m:t>=</m:t>
                    </m:r>
                    <m:f>
                      <m:fPr>
                        <m:ctrlPr>
                          <a:rPr lang="en-US" sz="1600" i="1">
                            <a:latin typeface="Cambria Math" panose="02040503050406030204" pitchFamily="18" charset="0"/>
                            <a:cs typeface="Arial" pitchFamily="34" charset="0"/>
                          </a:rPr>
                        </m:ctrlPr>
                      </m:fPr>
                      <m:num>
                        <m:r>
                          <a:rPr lang="en-US" sz="1600" i="1">
                            <a:latin typeface="Cambria Math" panose="02040503050406030204" pitchFamily="18" charset="0"/>
                            <a:cs typeface="Arial" pitchFamily="34" charset="0"/>
                          </a:rPr>
                          <m:t>𝐶</m:t>
                        </m:r>
                      </m:num>
                      <m:den>
                        <m:r>
                          <a:rPr lang="en-US" sz="1600" b="0" i="1" smtClean="0">
                            <a:latin typeface="Cambria Math" panose="02040503050406030204" pitchFamily="18" charset="0"/>
                            <a:cs typeface="Arial" pitchFamily="34" charset="0"/>
                          </a:rPr>
                          <m:t>𝑘</m:t>
                        </m:r>
                        <m:r>
                          <a:rPr lang="en-US" sz="1600" i="1">
                            <a:latin typeface="Cambria Math" panose="02040503050406030204" pitchFamily="18" charset="0"/>
                            <a:cs typeface="Arial" pitchFamily="34" charset="0"/>
                          </a:rPr>
                          <m:t>−</m:t>
                        </m:r>
                        <m:r>
                          <a:rPr lang="en-US" sz="1600" i="1">
                            <a:latin typeface="Cambria Math" panose="02040503050406030204" pitchFamily="18" charset="0"/>
                            <a:cs typeface="Arial" pitchFamily="34" charset="0"/>
                          </a:rPr>
                          <m:t>𝑔</m:t>
                        </m:r>
                      </m:den>
                    </m:f>
                  </m:oMath>
                </a14:m>
                <a:r>
                  <a:rPr lang="en-US" sz="1600" dirty="0">
                    <a:latin typeface="Arial" pitchFamily="34" charset="0"/>
                    <a:cs typeface="Arial" pitchFamily="34" charset="0"/>
                  </a:rPr>
                  <a:t> (</a:t>
                </a:r>
                <a:r>
                  <a:rPr lang="en-US" sz="1600" dirty="0">
                    <a:latin typeface="Arial" pitchFamily="34" charset="0"/>
                    <a:cs typeface="Arial" pitchFamily="34" charset="0"/>
                    <a:sym typeface="Wingdings" panose="05000000000000000000" pitchFamily="2" charset="2"/>
                  </a:rPr>
                  <a:t> </a:t>
                </a:r>
                <a14:m>
                  <m:oMath xmlns:m="http://schemas.openxmlformats.org/officeDocument/2006/math">
                    <m:r>
                      <m:rPr>
                        <m:sty m:val="p"/>
                      </m:rPr>
                      <a:rPr lang="en-US" sz="1600" b="0" i="0" smtClean="0">
                        <a:latin typeface="Cambria Math" panose="02040503050406030204" pitchFamily="18" charset="0"/>
                        <a:cs typeface="Arial" pitchFamily="34" charset="0"/>
                      </a:rPr>
                      <m:t>k</m:t>
                    </m:r>
                    <m:r>
                      <a:rPr lang="en-US" sz="1600">
                        <a:latin typeface="Cambria Math" panose="02040503050406030204" pitchFamily="18" charset="0"/>
                        <a:cs typeface="Arial" pitchFamily="34" charset="0"/>
                      </a:rPr>
                      <m:t>=</m:t>
                    </m:r>
                    <m:f>
                      <m:fPr>
                        <m:ctrlPr>
                          <a:rPr lang="en-US" sz="1600" i="1">
                            <a:latin typeface="Cambria Math" panose="02040503050406030204" pitchFamily="18" charset="0"/>
                            <a:cs typeface="Arial" pitchFamily="34" charset="0"/>
                          </a:rPr>
                        </m:ctrlPr>
                      </m:fPr>
                      <m:num>
                        <m:r>
                          <a:rPr lang="en-US" sz="1600" i="1">
                            <a:latin typeface="Cambria Math" panose="02040503050406030204" pitchFamily="18" charset="0"/>
                            <a:cs typeface="Arial" pitchFamily="34" charset="0"/>
                          </a:rPr>
                          <m:t>𝐶</m:t>
                        </m:r>
                      </m:num>
                      <m:den>
                        <m:r>
                          <a:rPr lang="en-US" sz="1600" b="0" i="1" smtClean="0">
                            <a:latin typeface="Cambria Math" panose="02040503050406030204" pitchFamily="18" charset="0"/>
                            <a:cs typeface="Arial" pitchFamily="34" charset="0"/>
                          </a:rPr>
                          <m:t>𝑃</m:t>
                        </m:r>
                      </m:den>
                    </m:f>
                    <m:r>
                      <a:rPr lang="en-US" sz="1600" b="0" i="1" smtClean="0">
                        <a:latin typeface="Cambria Math" panose="02040503050406030204" pitchFamily="18" charset="0"/>
                        <a:cs typeface="Arial" pitchFamily="34" charset="0"/>
                      </a:rPr>
                      <m:t>+</m:t>
                    </m:r>
                    <m:r>
                      <a:rPr lang="en-US" sz="1600" b="0" i="1" smtClean="0">
                        <a:latin typeface="Cambria Math" panose="02040503050406030204" pitchFamily="18" charset="0"/>
                        <a:cs typeface="Arial" pitchFamily="34" charset="0"/>
                      </a:rPr>
                      <m:t>𝑔</m:t>
                    </m:r>
                  </m:oMath>
                </a14:m>
                <a:r>
                  <a:rPr lang="en-US" sz="1600" dirty="0">
                    <a:latin typeface="Arial" pitchFamily="34" charset="0"/>
                    <a:cs typeface="Arial" pitchFamily="34" charset="0"/>
                  </a:rPr>
                  <a:t> </a:t>
                </a:r>
                <a:r>
                  <a:rPr lang="en-US" sz="1600" dirty="0">
                    <a:latin typeface="Arial" pitchFamily="34" charset="0"/>
                    <a:cs typeface="Arial" pitchFamily="34" charset="0"/>
                    <a:sym typeface="Wingdings" panose="05000000000000000000" pitchFamily="2" charset="2"/>
                  </a:rPr>
                  <a:t>)</a:t>
                </a:r>
                <a:endParaRPr lang="en-US" sz="1600" dirty="0">
                  <a:latin typeface="Arial" pitchFamily="34" charset="0"/>
                  <a:cs typeface="Arial" pitchFamily="34" charset="0"/>
                </a:endParaRPr>
              </a:p>
              <a:p>
                <a:pPr>
                  <a:buClr>
                    <a:schemeClr val="tx1"/>
                  </a:buClr>
                </a:pPr>
                <a:endParaRPr lang="en-US" sz="1600" dirty="0">
                  <a:latin typeface="Arial" pitchFamily="34" charset="0"/>
                  <a:cs typeface="Arial" pitchFamily="34" charset="0"/>
                </a:endParaRPr>
              </a:p>
              <a:p>
                <a:pPr marL="342900" indent="-342900">
                  <a:buClr>
                    <a:schemeClr val="tx1"/>
                  </a:buClr>
                  <a:buFont typeface="Arial" panose="020B0604020202020204" pitchFamily="34" charset="0"/>
                  <a:buChar char="•"/>
                </a:pPr>
                <a:endParaRPr lang="en-US" sz="1600" dirty="0">
                  <a:latin typeface="Arial" pitchFamily="34" charset="0"/>
                  <a:cs typeface="Arial" pitchFamily="34" charset="0"/>
                </a:endParaRPr>
              </a:p>
              <a:p>
                <a:r>
                  <a:rPr lang="en-US" sz="1600" dirty="0">
                    <a:latin typeface="Arial" pitchFamily="34" charset="0"/>
                    <a:cs typeface="Arial" pitchFamily="34" charset="0"/>
                  </a:rPr>
                  <a:t>2a. </a:t>
                </a:r>
                <a:r>
                  <a:rPr lang="pt-PT" sz="1600" dirty="0">
                    <a:latin typeface="Arial" panose="020B0604020202020204" pitchFamily="34" charset="0"/>
                    <a:cs typeface="Arial" panose="020B0604020202020204" pitchFamily="34" charset="0"/>
                  </a:rPr>
                  <a:t>Annuity: Cash flow C received at the end of a total of n periods</a:t>
                </a:r>
              </a:p>
              <a:p>
                <a:pPr>
                  <a:buClr>
                    <a:schemeClr val="tx1"/>
                  </a:buClr>
                </a:pPr>
                <a:endParaRPr lang="en-US" sz="1600" dirty="0">
                  <a:latin typeface="Arial" pitchFamily="34" charset="0"/>
                  <a:cs typeface="Arial" pitchFamily="34" charset="0"/>
                </a:endParaRPr>
              </a:p>
              <a:p>
                <a:pPr>
                  <a:buClr>
                    <a:schemeClr val="tx1"/>
                  </a:buClr>
                </a:pPr>
                <a:r>
                  <a:rPr lang="en-US" sz="1600" dirty="0">
                    <a:latin typeface="Arial" panose="020B0604020202020204" pitchFamily="34" charset="0"/>
                    <a:cs typeface="Arial" pitchFamily="34" charset="0"/>
                    <a:sym typeface="Wingdings" panose="05000000000000000000" pitchFamily="2" charset="2"/>
                  </a:rPr>
                  <a:t>						   </a:t>
                </a:r>
                <a14:m>
                  <m:oMath xmlns:m="http://schemas.openxmlformats.org/officeDocument/2006/math">
                    <m:f>
                      <m:fPr>
                        <m:ctrlPr>
                          <a:rPr lang="en-US" sz="1600" i="1">
                            <a:latin typeface="Cambria Math" panose="02040503050406030204" pitchFamily="18" charset="0"/>
                            <a:cs typeface="Arial" pitchFamily="34" charset="0"/>
                          </a:rPr>
                        </m:ctrlPr>
                      </m:fPr>
                      <m:num>
                        <m:r>
                          <a:rPr lang="en-US" sz="1600" i="1">
                            <a:latin typeface="Cambria Math" panose="02040503050406030204" pitchFamily="18" charset="0"/>
                            <a:cs typeface="Arial" pitchFamily="34" charset="0"/>
                          </a:rPr>
                          <m:t>𝐶</m:t>
                        </m:r>
                      </m:num>
                      <m:den>
                        <m:r>
                          <a:rPr lang="en-US" sz="1600" b="0" i="1" smtClean="0">
                            <a:latin typeface="Cambria Math" panose="02040503050406030204" pitchFamily="18" charset="0"/>
                            <a:cs typeface="Arial" pitchFamily="34" charset="0"/>
                          </a:rPr>
                          <m:t>𝑘</m:t>
                        </m:r>
                      </m:den>
                    </m:f>
                    <m:r>
                      <a:rPr lang="en-US" sz="1600" b="0" i="1" smtClean="0">
                        <a:latin typeface="Cambria Math" panose="02040503050406030204" pitchFamily="18" charset="0"/>
                        <a:cs typeface="Arial" pitchFamily="34" charset="0"/>
                      </a:rPr>
                      <m:t>(1−</m:t>
                    </m:r>
                    <m:f>
                      <m:fPr>
                        <m:ctrlPr>
                          <a:rPr lang="en-US" sz="1600" b="0" i="1" smtClean="0">
                            <a:latin typeface="Cambria Math" panose="02040503050406030204" pitchFamily="18" charset="0"/>
                            <a:cs typeface="Arial" pitchFamily="34" charset="0"/>
                          </a:rPr>
                        </m:ctrlPr>
                      </m:fPr>
                      <m:num>
                        <m:r>
                          <a:rPr lang="en-US" sz="1600" b="0" i="1" smtClean="0">
                            <a:latin typeface="Cambria Math" panose="02040503050406030204" pitchFamily="18" charset="0"/>
                            <a:cs typeface="Arial" pitchFamily="34" charset="0"/>
                          </a:rPr>
                          <m:t>1</m:t>
                        </m:r>
                      </m:num>
                      <m:den>
                        <m:sSup>
                          <m:sSupPr>
                            <m:ctrlPr>
                              <a:rPr lang="en-US" sz="1600" b="0" i="1" smtClean="0">
                                <a:latin typeface="Cambria Math" panose="02040503050406030204" pitchFamily="18" charset="0"/>
                                <a:cs typeface="Arial" pitchFamily="34" charset="0"/>
                              </a:rPr>
                            </m:ctrlPr>
                          </m:sSupPr>
                          <m:e>
                            <m:d>
                              <m:dPr>
                                <m:ctrlPr>
                                  <a:rPr lang="en-US" sz="1600" b="0" i="1" smtClean="0">
                                    <a:latin typeface="Cambria Math" panose="02040503050406030204" pitchFamily="18" charset="0"/>
                                    <a:cs typeface="Arial" pitchFamily="34" charset="0"/>
                                  </a:rPr>
                                </m:ctrlPr>
                              </m:dPr>
                              <m:e>
                                <m:r>
                                  <a:rPr lang="en-US" sz="1600" b="0" i="1" smtClean="0">
                                    <a:latin typeface="Cambria Math" panose="02040503050406030204" pitchFamily="18" charset="0"/>
                                    <a:cs typeface="Arial" pitchFamily="34" charset="0"/>
                                  </a:rPr>
                                  <m:t>1+</m:t>
                                </m:r>
                                <m:r>
                                  <a:rPr lang="en-US" sz="1600" b="0" i="1" smtClean="0">
                                    <a:latin typeface="Cambria Math" panose="02040503050406030204" pitchFamily="18" charset="0"/>
                                    <a:cs typeface="Arial" pitchFamily="34" charset="0"/>
                                  </a:rPr>
                                  <m:t>𝑘</m:t>
                                </m:r>
                              </m:e>
                            </m:d>
                          </m:e>
                          <m:sup>
                            <m:r>
                              <a:rPr lang="en-US" sz="1600" b="0" i="1" smtClean="0">
                                <a:latin typeface="Cambria Math" panose="02040503050406030204" pitchFamily="18" charset="0"/>
                                <a:cs typeface="Arial" pitchFamily="34" charset="0"/>
                              </a:rPr>
                              <m:t>𝑛</m:t>
                            </m:r>
                          </m:sup>
                        </m:sSup>
                      </m:den>
                    </m:f>
                    <m:r>
                      <a:rPr lang="en-US" sz="1600" b="0" i="1" smtClean="0">
                        <a:latin typeface="Cambria Math" panose="02040503050406030204" pitchFamily="18" charset="0"/>
                        <a:cs typeface="Arial" pitchFamily="34" charset="0"/>
                      </a:rPr>
                      <m:t>)</m:t>
                    </m:r>
                  </m:oMath>
                </a14:m>
                <a:endParaRPr lang="en-US" sz="1600" dirty="0">
                  <a:latin typeface="Arial" pitchFamily="34" charset="0"/>
                  <a:cs typeface="Arial" pitchFamily="34" charset="0"/>
                </a:endParaRPr>
              </a:p>
              <a:p>
                <a:pPr>
                  <a:buClr>
                    <a:schemeClr val="tx1"/>
                  </a:buClr>
                </a:pPr>
                <a:endParaRPr lang="en-US" sz="1600" dirty="0">
                  <a:latin typeface="Arial" pitchFamily="34" charset="0"/>
                  <a:cs typeface="Arial" pitchFamily="34" charset="0"/>
                </a:endParaRPr>
              </a:p>
              <a:p>
                <a:pPr>
                  <a:buClr>
                    <a:schemeClr val="tx1"/>
                  </a:buClr>
                </a:pPr>
                <a:r>
                  <a:rPr lang="en-US" sz="1600" b="0" dirty="0">
                    <a:latin typeface="Arial" panose="020B0604020202020204" pitchFamily="34" charset="0"/>
                    <a:cs typeface="Arial" pitchFamily="34" charset="0"/>
                  </a:rPr>
                  <a:t>2b. </a:t>
                </a:r>
                <a:r>
                  <a:rPr lang="pt-PT" sz="1600" dirty="0">
                    <a:latin typeface="Arial" panose="020B0604020202020204" pitchFamily="34" charset="0"/>
                    <a:cs typeface="Arial" panose="020B0604020202020204" pitchFamily="34" charset="0"/>
                  </a:rPr>
                  <a:t>Growing annuity: Cash flows grows at a rate g and is received at the end of a total of n periods</a:t>
                </a:r>
              </a:p>
              <a:p>
                <a:pPr>
                  <a:buClr>
                    <a:schemeClr val="tx1"/>
                  </a:buClr>
                </a:pPr>
                <a:r>
                  <a:rPr lang="en-US" sz="1600" b="0" dirty="0">
                    <a:latin typeface="Arial" panose="020B0604020202020204" pitchFamily="34" charset="0"/>
                    <a:cs typeface="Arial" pitchFamily="34" charset="0"/>
                  </a:rPr>
                  <a:t>						</a:t>
                </a:r>
                <a:r>
                  <a:rPr lang="en-US" sz="1600" dirty="0">
                    <a:latin typeface="Arial" panose="020B0604020202020204" pitchFamily="34" charset="0"/>
                    <a:cs typeface="Arial" pitchFamily="34" charset="0"/>
                    <a:sym typeface="Wingdings" panose="05000000000000000000" pitchFamily="2" charset="2"/>
                  </a:rPr>
                  <a:t>   </a:t>
                </a:r>
                <a14:m>
                  <m:oMath xmlns:m="http://schemas.openxmlformats.org/officeDocument/2006/math">
                    <m:f>
                      <m:fPr>
                        <m:ctrlPr>
                          <a:rPr lang="en-US" sz="1600" i="1">
                            <a:latin typeface="Cambria Math" panose="02040503050406030204" pitchFamily="18" charset="0"/>
                            <a:cs typeface="Arial" pitchFamily="34" charset="0"/>
                          </a:rPr>
                        </m:ctrlPr>
                      </m:fPr>
                      <m:num>
                        <m:r>
                          <a:rPr lang="en-US" sz="1600" i="1">
                            <a:latin typeface="Cambria Math" panose="02040503050406030204" pitchFamily="18" charset="0"/>
                            <a:cs typeface="Arial" pitchFamily="34" charset="0"/>
                          </a:rPr>
                          <m:t>𝐶</m:t>
                        </m:r>
                      </m:num>
                      <m:den>
                        <m:r>
                          <a:rPr lang="en-US" sz="1600" b="0" i="1" smtClean="0">
                            <a:latin typeface="Cambria Math" panose="02040503050406030204" pitchFamily="18" charset="0"/>
                            <a:cs typeface="Arial" pitchFamily="34" charset="0"/>
                          </a:rPr>
                          <m:t>𝑘</m:t>
                        </m:r>
                        <m:r>
                          <a:rPr lang="en-US" sz="1600" b="0" i="1" smtClean="0">
                            <a:latin typeface="Cambria Math" panose="02040503050406030204" pitchFamily="18" charset="0"/>
                            <a:cs typeface="Arial" pitchFamily="34" charset="0"/>
                          </a:rPr>
                          <m:t>−</m:t>
                        </m:r>
                        <m:r>
                          <a:rPr lang="en-US" sz="1600" b="0" i="1" smtClean="0">
                            <a:latin typeface="Cambria Math" panose="02040503050406030204" pitchFamily="18" charset="0"/>
                            <a:cs typeface="Arial" pitchFamily="34" charset="0"/>
                          </a:rPr>
                          <m:t>𝑔</m:t>
                        </m:r>
                      </m:den>
                    </m:f>
                    <m:r>
                      <a:rPr lang="en-US" sz="1600" i="1">
                        <a:latin typeface="Cambria Math" panose="02040503050406030204" pitchFamily="18" charset="0"/>
                        <a:cs typeface="Arial" pitchFamily="34" charset="0"/>
                      </a:rPr>
                      <m:t>(1−</m:t>
                    </m:r>
                    <m:f>
                      <m:fPr>
                        <m:ctrlPr>
                          <a:rPr lang="en-US" sz="1600" i="1">
                            <a:latin typeface="Cambria Math" panose="02040503050406030204" pitchFamily="18" charset="0"/>
                            <a:cs typeface="Arial" pitchFamily="34" charset="0"/>
                          </a:rPr>
                        </m:ctrlPr>
                      </m:fPr>
                      <m:num>
                        <m:sSup>
                          <m:sSupPr>
                            <m:ctrlPr>
                              <a:rPr lang="en-US" sz="1600" i="1">
                                <a:latin typeface="Cambria Math" panose="02040503050406030204" pitchFamily="18" charset="0"/>
                                <a:cs typeface="Arial" pitchFamily="34" charset="0"/>
                              </a:rPr>
                            </m:ctrlPr>
                          </m:sSupPr>
                          <m:e>
                            <m:d>
                              <m:dPr>
                                <m:ctrlPr>
                                  <a:rPr lang="en-US" sz="1600" i="1">
                                    <a:latin typeface="Cambria Math" panose="02040503050406030204" pitchFamily="18" charset="0"/>
                                    <a:cs typeface="Arial" pitchFamily="34" charset="0"/>
                                  </a:rPr>
                                </m:ctrlPr>
                              </m:dPr>
                              <m:e>
                                <m:r>
                                  <a:rPr lang="en-US" sz="1600" i="1">
                                    <a:latin typeface="Cambria Math" panose="02040503050406030204" pitchFamily="18" charset="0"/>
                                    <a:cs typeface="Arial" pitchFamily="34" charset="0"/>
                                  </a:rPr>
                                  <m:t>1+</m:t>
                                </m:r>
                                <m:r>
                                  <a:rPr lang="en-US" sz="1600" b="0" i="1" smtClean="0">
                                    <a:latin typeface="Cambria Math" panose="02040503050406030204" pitchFamily="18" charset="0"/>
                                    <a:cs typeface="Arial" pitchFamily="34" charset="0"/>
                                  </a:rPr>
                                  <m:t>𝑔</m:t>
                                </m:r>
                              </m:e>
                            </m:d>
                          </m:e>
                          <m:sup>
                            <m:r>
                              <a:rPr lang="en-US" sz="1600" i="1">
                                <a:latin typeface="Cambria Math" panose="02040503050406030204" pitchFamily="18" charset="0"/>
                                <a:cs typeface="Arial" pitchFamily="34" charset="0"/>
                              </a:rPr>
                              <m:t>𝑛</m:t>
                            </m:r>
                          </m:sup>
                        </m:sSup>
                      </m:num>
                      <m:den>
                        <m:sSup>
                          <m:sSupPr>
                            <m:ctrlPr>
                              <a:rPr lang="en-US" sz="1600" i="1">
                                <a:latin typeface="Cambria Math" panose="02040503050406030204" pitchFamily="18" charset="0"/>
                                <a:cs typeface="Arial" pitchFamily="34" charset="0"/>
                              </a:rPr>
                            </m:ctrlPr>
                          </m:sSupPr>
                          <m:e>
                            <m:d>
                              <m:dPr>
                                <m:ctrlPr>
                                  <a:rPr lang="en-US" sz="1600" i="1">
                                    <a:latin typeface="Cambria Math" panose="02040503050406030204" pitchFamily="18" charset="0"/>
                                    <a:cs typeface="Arial" pitchFamily="34" charset="0"/>
                                  </a:rPr>
                                </m:ctrlPr>
                              </m:dPr>
                              <m:e>
                                <m:r>
                                  <a:rPr lang="en-US" sz="1600" i="1">
                                    <a:latin typeface="Cambria Math" panose="02040503050406030204" pitchFamily="18" charset="0"/>
                                    <a:cs typeface="Arial" pitchFamily="34" charset="0"/>
                                  </a:rPr>
                                  <m:t>1+</m:t>
                                </m:r>
                                <m:r>
                                  <a:rPr lang="en-US" sz="1600" b="0" i="1" smtClean="0">
                                    <a:latin typeface="Cambria Math" panose="02040503050406030204" pitchFamily="18" charset="0"/>
                                    <a:cs typeface="Arial" pitchFamily="34" charset="0"/>
                                  </a:rPr>
                                  <m:t>𝑘</m:t>
                                </m:r>
                              </m:e>
                            </m:d>
                          </m:e>
                          <m:sup>
                            <m:r>
                              <a:rPr lang="en-US" sz="1600" i="1">
                                <a:latin typeface="Cambria Math" panose="02040503050406030204" pitchFamily="18" charset="0"/>
                                <a:cs typeface="Arial" pitchFamily="34" charset="0"/>
                              </a:rPr>
                              <m:t>𝑛</m:t>
                            </m:r>
                          </m:sup>
                        </m:sSup>
                      </m:den>
                    </m:f>
                    <m:r>
                      <a:rPr lang="en-US" sz="1600" i="1">
                        <a:latin typeface="Cambria Math" panose="02040503050406030204" pitchFamily="18" charset="0"/>
                        <a:cs typeface="Arial" pitchFamily="34" charset="0"/>
                      </a:rPr>
                      <m:t>)</m:t>
                    </m:r>
                  </m:oMath>
                </a14:m>
                <a:endParaRPr lang="en-US" sz="1600" dirty="0">
                  <a:latin typeface="Arial" pitchFamily="34" charset="0"/>
                  <a:cs typeface="Arial" pitchFamily="34" charset="0"/>
                </a:endParaRPr>
              </a:p>
              <a:p>
                <a:pPr>
                  <a:buClr>
                    <a:schemeClr val="tx1"/>
                  </a:buClr>
                </a:pPr>
                <a:endParaRPr lang="en-US" sz="1600" dirty="0">
                  <a:latin typeface="Arial" pitchFamily="34" charset="0"/>
                  <a:cs typeface="Arial" pitchFamily="34" charset="0"/>
                </a:endParaRPr>
              </a:p>
              <a:p>
                <a:pPr>
                  <a:buClr>
                    <a:schemeClr val="tx1"/>
                  </a:buClr>
                </a:pPr>
                <a:endParaRPr lang="en-US" sz="1600" dirty="0">
                  <a:latin typeface="Arial" pitchFamily="34" charset="0"/>
                  <a:cs typeface="Arial" pitchFamily="34" charset="0"/>
                </a:endParaRPr>
              </a:p>
              <a:p>
                <a:pPr marL="342900" indent="-342900">
                  <a:buClr>
                    <a:schemeClr val="tx1"/>
                  </a:buClr>
                  <a:buFont typeface="Arial" panose="020B0604020202020204" pitchFamily="34" charset="0"/>
                  <a:buChar char="•"/>
                </a:pPr>
                <a:r>
                  <a:rPr lang="en-US" sz="1600" dirty="0">
                    <a:latin typeface="Arial" pitchFamily="34" charset="0"/>
                    <a:cs typeface="Arial" pitchFamily="34" charset="0"/>
                  </a:rPr>
                  <a:t>The annuity formulas are easily derived as the difference between two perpetuities</a:t>
                </a:r>
              </a:p>
            </p:txBody>
          </p:sp>
        </mc:Choice>
        <mc:Fallback xmlns="">
          <p:sp>
            <p:nvSpPr>
              <p:cNvPr id="6" name="TextBox 5"/>
              <p:cNvSpPr txBox="1">
                <a:spLocks noRot="1" noChangeAspect="1" noMove="1" noResize="1" noEditPoints="1" noAdjustHandles="1" noChangeArrowheads="1" noChangeShapeType="1" noTextEdit="1"/>
              </p:cNvSpPr>
              <p:nvPr/>
            </p:nvSpPr>
            <p:spPr>
              <a:xfrm>
                <a:off x="334617" y="782637"/>
                <a:ext cx="8839200" cy="4648200"/>
              </a:xfrm>
              <a:prstGeom prst="rect">
                <a:avLst/>
              </a:prstGeom>
              <a:blipFill>
                <a:blip r:embed="rId5"/>
                <a:stretch>
                  <a:fillRect l="-414" t="-393" b="-30144"/>
                </a:stretch>
              </a:blipFill>
            </p:spPr>
            <p:txBody>
              <a:bodyPr/>
              <a:lstStyle/>
              <a:p>
                <a:r>
                  <a:rPr lang="en-GB">
                    <a:noFill/>
                  </a:rPr>
                  <a:t> </a:t>
                </a:r>
              </a:p>
            </p:txBody>
          </p:sp>
        </mc:Fallback>
      </mc:AlternateContent>
      <p:pic>
        <p:nvPicPr>
          <p:cNvPr id="7" name="Picture 1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5580" y="1544349"/>
            <a:ext cx="3818637" cy="87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7311" y="3106737"/>
            <a:ext cx="4167808" cy="697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2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7311" y="4274481"/>
            <a:ext cx="3724689" cy="73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9575" y="5581997"/>
            <a:ext cx="3920159" cy="776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769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5" end="1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6" end="1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mtClean="0"/>
              <a:pPr/>
              <a:t>29</a:t>
            </a:fld>
            <a:endParaRPr lang="en-US" dirty="0"/>
          </a:p>
        </p:txBody>
      </p:sp>
      <p:sp>
        <p:nvSpPr>
          <p:cNvPr id="3" name="TextBox 2"/>
          <p:cNvSpPr txBox="1"/>
          <p:nvPr/>
        </p:nvSpPr>
        <p:spPr>
          <a:xfrm>
            <a:off x="291921" y="197241"/>
            <a:ext cx="6996545"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Example</a:t>
            </a:r>
          </a:p>
        </p:txBody>
      </p:sp>
      <p:graphicFrame>
        <p:nvGraphicFramePr>
          <p:cNvPr id="5"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2" imgW="114120" imgH="215640" progId="Equation.3">
                  <p:embed/>
                </p:oleObj>
              </mc:Choice>
              <mc:Fallback>
                <p:oleObj name="Equation" r:id="rId2" imgW="114120" imgH="215640" progId="Equation.3">
                  <p:embed/>
                  <p:pic>
                    <p:nvPicPr>
                      <p:cNvPr id="5" name="Object 4"/>
                      <p:cNvPicPr/>
                      <p:nvPr/>
                    </p:nvPicPr>
                    <p:blipFill>
                      <a:blip r:embed="rId3"/>
                      <a:stretch>
                        <a:fillRect/>
                      </a:stretch>
                    </p:blipFill>
                    <p:spPr>
                      <a:xfrm>
                        <a:off x="4514850" y="3321050"/>
                        <a:ext cx="114300" cy="215900"/>
                      </a:xfrm>
                      <a:prstGeom prst="rect">
                        <a:avLst/>
                      </a:prstGeom>
                    </p:spPr>
                  </p:pic>
                </p:oleObj>
              </mc:Fallback>
            </mc:AlternateContent>
          </a:graphicData>
        </a:graphic>
      </p:graphicFrame>
      <p:sp>
        <p:nvSpPr>
          <p:cNvPr id="6" name="TextBox 5"/>
          <p:cNvSpPr txBox="1"/>
          <p:nvPr/>
        </p:nvSpPr>
        <p:spPr>
          <a:xfrm>
            <a:off x="313858" y="764704"/>
            <a:ext cx="8630584" cy="4495800"/>
          </a:xfrm>
          <a:prstGeom prst="rect">
            <a:avLst/>
          </a:prstGeom>
          <a:noFill/>
        </p:spPr>
        <p:txBody>
          <a:bodyPr wrap="square" rtlCol="0">
            <a:noAutofit/>
          </a:bodyPr>
          <a:lstStyle/>
          <a:p>
            <a:pPr marL="342900" indent="-342900">
              <a:buClr>
                <a:schemeClr val="tx1"/>
              </a:buClr>
              <a:buFont typeface="Arial" panose="020B0604020202020204" pitchFamily="34" charset="0"/>
              <a:buChar char="•"/>
            </a:pPr>
            <a:endParaRPr lang="en-US" sz="1400" dirty="0">
              <a:latin typeface="Arial" pitchFamily="34" charset="0"/>
              <a:cs typeface="Arial" pitchFamily="34" charset="0"/>
            </a:endParaRPr>
          </a:p>
          <a:p>
            <a:pPr marL="342900" indent="-342900">
              <a:buClr>
                <a:schemeClr val="tx1"/>
              </a:buClr>
              <a:buFont typeface="Arial" panose="020B0604020202020204" pitchFamily="34" charset="0"/>
              <a:buChar char="•"/>
            </a:pPr>
            <a:r>
              <a:rPr lang="en-US" sz="1400" dirty="0">
                <a:latin typeface="Arial" pitchFamily="34" charset="0"/>
                <a:cs typeface="Arial" pitchFamily="34" charset="0"/>
              </a:rPr>
              <a:t>Take company Alfa</a:t>
            </a:r>
          </a:p>
          <a:p>
            <a:pPr marL="800100" lvl="1" indent="-342900">
              <a:buClr>
                <a:schemeClr val="tx1"/>
              </a:buClr>
              <a:buFont typeface="Wingdings" panose="05000000000000000000" pitchFamily="2" charset="2"/>
              <a:buChar char="Ø"/>
            </a:pPr>
            <a:r>
              <a:rPr lang="en-US" sz="1400" dirty="0">
                <a:latin typeface="Arial" pitchFamily="34" charset="0"/>
                <a:cs typeface="Arial" pitchFamily="34" charset="0"/>
              </a:rPr>
              <a:t>Expected to generate per-share dividends of $1 over the next year</a:t>
            </a:r>
          </a:p>
          <a:p>
            <a:pPr marL="800100" lvl="1" indent="-342900">
              <a:buClr>
                <a:schemeClr val="tx1"/>
              </a:buClr>
              <a:buFont typeface="Wingdings" panose="05000000000000000000" pitchFamily="2" charset="2"/>
              <a:buChar char="Ø"/>
            </a:pPr>
            <a:r>
              <a:rPr lang="en-US" sz="1400" dirty="0">
                <a:latin typeface="Arial" pitchFamily="34" charset="0"/>
                <a:cs typeface="Arial" pitchFamily="34" charset="0"/>
              </a:rPr>
              <a:t>Dividends expected to grow at 2% per year “forever”</a:t>
            </a:r>
          </a:p>
          <a:p>
            <a:pPr marL="800100" lvl="1" indent="-342900">
              <a:buClr>
                <a:schemeClr val="tx1"/>
              </a:buClr>
              <a:buFont typeface="Wingdings" panose="05000000000000000000" pitchFamily="2" charset="2"/>
              <a:buChar char="Ø"/>
            </a:pPr>
            <a:r>
              <a:rPr lang="en-US" sz="1400" dirty="0">
                <a:latin typeface="Arial" pitchFamily="34" charset="0"/>
                <a:cs typeface="Arial" pitchFamily="34" charset="0"/>
              </a:rPr>
              <a:t>Appropriate discount rate is 8%</a:t>
            </a:r>
          </a:p>
          <a:p>
            <a:pPr marL="800100" lvl="1" indent="-342900">
              <a:buClr>
                <a:schemeClr val="tx1"/>
              </a:buClr>
              <a:buFont typeface="Wingdings" panose="05000000000000000000" pitchFamily="2" charset="2"/>
              <a:buChar char="Ø"/>
            </a:pPr>
            <a:endParaRPr lang="en-US" sz="1400" dirty="0">
              <a:latin typeface="Arial" pitchFamily="34" charset="0"/>
              <a:cs typeface="Arial" pitchFamily="34" charset="0"/>
            </a:endParaRPr>
          </a:p>
          <a:p>
            <a:pPr>
              <a:buClr>
                <a:schemeClr val="tx1"/>
              </a:buClr>
            </a:pPr>
            <a:r>
              <a:rPr lang="en-US" sz="1400" u="sng" dirty="0">
                <a:latin typeface="Arial" pitchFamily="34" charset="0"/>
                <a:cs typeface="Arial" pitchFamily="34" charset="0"/>
              </a:rPr>
              <a:t>Q1</a:t>
            </a:r>
            <a:r>
              <a:rPr lang="en-US" sz="1400" dirty="0">
                <a:latin typeface="Arial" pitchFamily="34" charset="0"/>
                <a:cs typeface="Arial" pitchFamily="34" charset="0"/>
              </a:rPr>
              <a:t>: What is Alfa’s current stock price?</a:t>
            </a:r>
          </a:p>
          <a:p>
            <a:pPr marL="800100" lvl="1" indent="-342900">
              <a:buClr>
                <a:schemeClr val="tx1"/>
              </a:buClr>
              <a:buFont typeface="Arial" panose="020B0604020202020204" pitchFamily="34" charset="0"/>
              <a:buChar char="•"/>
            </a:pPr>
            <a:r>
              <a:rPr lang="en-US" sz="1400" dirty="0">
                <a:latin typeface="Arial" pitchFamily="34" charset="0"/>
                <a:cs typeface="Arial" pitchFamily="34" charset="0"/>
              </a:rPr>
              <a:t>Growing perpetuity: 1/(8%-2%)=16.67</a:t>
            </a:r>
          </a:p>
          <a:p>
            <a:pPr>
              <a:buClr>
                <a:schemeClr val="tx1"/>
              </a:buClr>
            </a:pPr>
            <a:endParaRPr lang="en-US" sz="1400" u="sng" dirty="0">
              <a:latin typeface="Arial" pitchFamily="34" charset="0"/>
              <a:cs typeface="Arial" pitchFamily="34" charset="0"/>
            </a:endParaRPr>
          </a:p>
          <a:p>
            <a:pPr>
              <a:buClr>
                <a:schemeClr val="tx1"/>
              </a:buClr>
            </a:pPr>
            <a:r>
              <a:rPr lang="en-US" sz="1400" u="sng" dirty="0">
                <a:latin typeface="Arial" pitchFamily="34" charset="0"/>
                <a:cs typeface="Arial" pitchFamily="34" charset="0"/>
              </a:rPr>
              <a:t>Q2</a:t>
            </a:r>
            <a:r>
              <a:rPr lang="en-US" sz="1400" dirty="0">
                <a:latin typeface="Arial" pitchFamily="34" charset="0"/>
                <a:cs typeface="Arial" pitchFamily="34" charset="0"/>
              </a:rPr>
              <a:t>: What is the fraction of the price coming from dividends after year 10?</a:t>
            </a:r>
          </a:p>
          <a:p>
            <a:pPr marL="800100" lvl="1" indent="-342900">
              <a:buClr>
                <a:schemeClr val="tx1"/>
              </a:buClr>
              <a:buFont typeface="Arial" panose="020B0604020202020204" pitchFamily="34" charset="0"/>
              <a:buChar char="•"/>
            </a:pPr>
            <a:r>
              <a:rPr lang="en-US" sz="1400" dirty="0">
                <a:latin typeface="Arial" pitchFamily="34" charset="0"/>
                <a:cs typeface="Arial" pitchFamily="34" charset="0"/>
              </a:rPr>
              <a:t>Dividend in year 11: 1*(1+2%)^10=1.22</a:t>
            </a:r>
          </a:p>
          <a:p>
            <a:pPr marL="800100" lvl="1" indent="-342900">
              <a:buClr>
                <a:schemeClr val="tx1"/>
              </a:buClr>
              <a:buFont typeface="Arial" panose="020B0604020202020204" pitchFamily="34" charset="0"/>
              <a:buChar char="•"/>
            </a:pPr>
            <a:r>
              <a:rPr lang="en-US" sz="1400" dirty="0">
                <a:latin typeface="Arial" pitchFamily="34" charset="0"/>
                <a:cs typeface="Arial" pitchFamily="34" charset="0"/>
              </a:rPr>
              <a:t>Present value: [1.22/(8%-2%)]*(1/(1+8%)^10) = 9.41</a:t>
            </a:r>
          </a:p>
          <a:p>
            <a:pPr marL="800100" lvl="1" indent="-342900">
              <a:buClr>
                <a:schemeClr val="tx1"/>
              </a:buClr>
              <a:buFont typeface="Arial" panose="020B0604020202020204" pitchFamily="34" charset="0"/>
              <a:buChar char="•"/>
            </a:pPr>
            <a:r>
              <a:rPr lang="en-US" sz="1400" dirty="0">
                <a:latin typeface="Arial" pitchFamily="34" charset="0"/>
                <a:cs typeface="Arial" pitchFamily="34" charset="0"/>
              </a:rPr>
              <a:t>Fraction: 9.41/16.67 = 0.56</a:t>
            </a:r>
          </a:p>
          <a:p>
            <a:pPr marL="342900" indent="-342900">
              <a:buClr>
                <a:schemeClr val="tx1"/>
              </a:buClr>
              <a:buFont typeface="Arial" panose="020B0604020202020204" pitchFamily="34" charset="0"/>
              <a:buChar char="•"/>
            </a:pP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anose="020B0604020202020204" pitchFamily="34" charset="0"/>
                <a:ea typeface="Geneva"/>
                <a:cs typeface="Arial" panose="020B0604020202020204" pitchFamily="34" charset="0"/>
              </a:rPr>
              <a:t>General result: for the average stock (and the stock market as a whole), most of the value is due to long-term dividends</a:t>
            </a:r>
          </a:p>
          <a:p>
            <a:pPr marL="285750" indent="-285750">
              <a:buFont typeface="Arial" panose="020B0604020202020204" pitchFamily="34" charset="0"/>
              <a:buChar char="•"/>
            </a:pPr>
            <a:r>
              <a:rPr lang="en-US" sz="1400" dirty="0">
                <a:latin typeface="Arial" panose="020B0604020202020204" pitchFamily="34" charset="0"/>
                <a:ea typeface="Geneva"/>
                <a:cs typeface="Arial" panose="020B0604020202020204" pitchFamily="34" charset="0"/>
              </a:rPr>
              <a:t>Then, why do managers seem to care mostly about short-term earnings targets?</a:t>
            </a:r>
          </a:p>
          <a:p>
            <a:pPr marL="1200150" lvl="2" indent="-285750">
              <a:buFont typeface="Arial" panose="020B0604020202020204" pitchFamily="34" charset="0"/>
              <a:buChar char="•"/>
            </a:pPr>
            <a:endParaRPr lang="en-US" sz="1400" dirty="0">
              <a:latin typeface="Arial" panose="020B0604020202020204" pitchFamily="34" charset="0"/>
              <a:ea typeface="Geneva"/>
              <a:cs typeface="Arial" panose="020B0604020202020204" pitchFamily="34" charset="0"/>
            </a:endParaRPr>
          </a:p>
          <a:p>
            <a:pPr marL="742950" lvl="1" indent="-285750">
              <a:buFont typeface="Arial" panose="020B0604020202020204" pitchFamily="34" charset="0"/>
              <a:buChar char="•"/>
            </a:pPr>
            <a:r>
              <a:rPr lang="en-US" sz="1400" dirty="0">
                <a:latin typeface="Arial" panose="020B0604020202020204" pitchFamily="34" charset="0"/>
                <a:ea typeface="Geneva"/>
                <a:cs typeface="Arial" panose="020B0604020202020204" pitchFamily="34" charset="0"/>
              </a:rPr>
              <a:t>“Positive” interpretation: Changes (growth) in current earnings are a signal of future earnings</a:t>
            </a:r>
          </a:p>
          <a:p>
            <a:pPr marL="742950" lvl="1" indent="-285750">
              <a:buFont typeface="Arial" panose="020B0604020202020204" pitchFamily="34" charset="0"/>
              <a:buChar char="•"/>
            </a:pPr>
            <a:r>
              <a:rPr lang="en-US" sz="1400" dirty="0">
                <a:latin typeface="Arial" panose="020B0604020202020204" pitchFamily="34" charset="0"/>
                <a:ea typeface="Geneva"/>
                <a:cs typeface="Arial" panose="020B0604020202020204" pitchFamily="34" charset="0"/>
              </a:rPr>
              <a:t>“Negative” interpretation: short-termism (bonuses tied to current earnings and will manager stay at the company for over 10 years?)</a:t>
            </a:r>
          </a:p>
          <a:p>
            <a:pPr marL="1200150" lvl="2" indent="-285750">
              <a:buFont typeface="Arial" panose="020B0604020202020204" pitchFamily="34" charset="0"/>
              <a:buChar char="•"/>
            </a:pPr>
            <a:r>
              <a:rPr lang="en-US" sz="1400" dirty="0">
                <a:latin typeface="Arial" panose="020B0604020202020204" pitchFamily="34" charset="0"/>
                <a:ea typeface="Geneva"/>
                <a:cs typeface="Arial" panose="020B0604020202020204" pitchFamily="34" charset="0"/>
                <a:sym typeface="Wingdings" panose="05000000000000000000" pitchFamily="2" charset="2"/>
              </a:rPr>
              <a:t>Institutional investors are concerned about this issue: </a:t>
            </a:r>
            <a:r>
              <a:rPr lang="en-US" sz="1400" dirty="0">
                <a:latin typeface="Arial" panose="020B0604020202020204" pitchFamily="34" charset="0"/>
                <a:cs typeface="Arial" panose="020B0604020202020204" pitchFamily="34" charset="0"/>
                <a:hlinkClick r:id="rId4"/>
              </a:rPr>
              <a:t>https://www.blackrock.com/corporate/investor-relations/2018-larry-fink-ceo-letter</a:t>
            </a:r>
            <a:endParaRPr lang="en-US" sz="1400"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sz="1400" dirty="0">
                <a:latin typeface="Arial" panose="020B0604020202020204" pitchFamily="34" charset="0"/>
                <a:ea typeface="Geneva"/>
                <a:cs typeface="Arial" panose="020B0604020202020204" pitchFamily="34" charset="0"/>
                <a:sym typeface="Wingdings" panose="05000000000000000000" pitchFamily="2" charset="2"/>
              </a:rPr>
              <a:t>Solution: managerial compensation plans consist of stock (and option) elements that incentivize long-term growth</a:t>
            </a:r>
          </a:p>
          <a:p>
            <a:pPr marL="342900" indent="-342900">
              <a:buClr>
                <a:schemeClr val="tx1"/>
              </a:buClr>
              <a:buFont typeface="Arial" panose="020B0604020202020204" pitchFamily="34" charset="0"/>
              <a:buChar char="•"/>
            </a:pPr>
            <a:endParaRPr lang="en-US" sz="1400" dirty="0">
              <a:latin typeface="Arial" pitchFamily="34" charset="0"/>
              <a:cs typeface="Arial" pitchFamily="34" charset="0"/>
            </a:endParaRPr>
          </a:p>
          <a:p>
            <a:pPr marL="800100" lvl="1" indent="-342900">
              <a:buClr>
                <a:schemeClr val="tx1"/>
              </a:buClr>
              <a:buFont typeface="Arial" panose="020B0604020202020204" pitchFamily="34" charset="0"/>
              <a:buChar char="•"/>
            </a:pPr>
            <a:endParaRPr lang="en-US" sz="1400" dirty="0">
              <a:latin typeface="Arial" pitchFamily="34" charset="0"/>
              <a:cs typeface="Arial" pitchFamily="34" charset="0"/>
            </a:endParaRPr>
          </a:p>
          <a:p>
            <a:pPr>
              <a:buClr>
                <a:schemeClr val="tx1"/>
              </a:buClr>
            </a:pPr>
            <a:endParaRPr lang="en-US" sz="1400" dirty="0">
              <a:latin typeface="Arial" pitchFamily="34" charset="0"/>
              <a:cs typeface="Arial" pitchFamily="34" charset="0"/>
            </a:endParaRPr>
          </a:p>
          <a:p>
            <a:pPr marL="800100" lvl="1" indent="-342900">
              <a:buClr>
                <a:schemeClr val="tx1"/>
              </a:buClr>
              <a:buFont typeface="Arial" panose="020B0604020202020204" pitchFamily="34" charset="0"/>
              <a:buChar char="•"/>
            </a:pPr>
            <a:endParaRPr lang="en-US" sz="1400" dirty="0">
              <a:latin typeface="Arial" pitchFamily="34" charset="0"/>
              <a:cs typeface="Arial" pitchFamily="34" charset="0"/>
            </a:endParaRPr>
          </a:p>
          <a:p>
            <a:pPr>
              <a:buClr>
                <a:schemeClr val="tx1"/>
              </a:buClr>
            </a:pPr>
            <a:endParaRPr lang="en-US" sz="1400" i="1" dirty="0">
              <a:latin typeface="Arial" pitchFamily="34" charset="0"/>
              <a:cs typeface="Arial" pitchFamily="34" charset="0"/>
            </a:endParaRPr>
          </a:p>
        </p:txBody>
      </p:sp>
    </p:spTree>
    <p:extLst>
      <p:ext uri="{BB962C8B-B14F-4D97-AF65-F5344CB8AC3E}">
        <p14:creationId xmlns:p14="http://schemas.microsoft.com/office/powerpoint/2010/main" val="316789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4" end="1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5" end="1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7" end="1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8" end="1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9" end="1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3306" y="2424953"/>
            <a:ext cx="6400800" cy="1200329"/>
          </a:xfrm>
          <a:prstGeom prst="rect">
            <a:avLst/>
          </a:prstGeom>
          <a:noFill/>
          <a:ln>
            <a:solidFill>
              <a:schemeClr val="bg1">
                <a:lumMod val="50000"/>
              </a:schemeClr>
            </a:solidFill>
          </a:ln>
        </p:spPr>
        <p:txBody>
          <a:bodyPr wrap="square" rtlCol="0">
            <a:spAutoFit/>
          </a:bodyPr>
          <a:lstStyle/>
          <a:p>
            <a:pPr marL="742950" indent="-742950">
              <a:buAutoNum type="arabicPeriod"/>
            </a:pPr>
            <a:r>
              <a:rPr lang="en-US" sz="3600" b="1" dirty="0">
                <a:latin typeface="Arial" pitchFamily="34" charset="0"/>
                <a:cs typeface="Arial" pitchFamily="34" charset="0"/>
              </a:rPr>
              <a:t>Overview of financial markets</a:t>
            </a:r>
          </a:p>
        </p:txBody>
      </p:sp>
    </p:spTree>
    <p:extLst>
      <p:ext uri="{BB962C8B-B14F-4D97-AF65-F5344CB8AC3E}">
        <p14:creationId xmlns:p14="http://schemas.microsoft.com/office/powerpoint/2010/main" val="568014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mtClean="0"/>
              <a:pPr/>
              <a:t>30</a:t>
            </a:fld>
            <a:endParaRPr lang="en-US" dirty="0"/>
          </a:p>
        </p:txBody>
      </p:sp>
      <p:sp>
        <p:nvSpPr>
          <p:cNvPr id="3" name="TextBox 2"/>
          <p:cNvSpPr txBox="1"/>
          <p:nvPr/>
        </p:nvSpPr>
        <p:spPr>
          <a:xfrm>
            <a:off x="291921" y="197241"/>
            <a:ext cx="6996545"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Some corporate finance</a:t>
            </a:r>
          </a:p>
        </p:txBody>
      </p:sp>
      <p:graphicFrame>
        <p:nvGraphicFramePr>
          <p:cNvPr id="5"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2" imgW="114120" imgH="215640" progId="Equation.3">
                  <p:embed/>
                </p:oleObj>
              </mc:Choice>
              <mc:Fallback>
                <p:oleObj name="Equation" r:id="rId2" imgW="114120" imgH="215640" progId="Equation.3">
                  <p:embed/>
                  <p:pic>
                    <p:nvPicPr>
                      <p:cNvPr id="5" name="Object 4"/>
                      <p:cNvPicPr/>
                      <p:nvPr/>
                    </p:nvPicPr>
                    <p:blipFill>
                      <a:blip r:embed="rId3"/>
                      <a:stretch>
                        <a:fillRect/>
                      </a:stretch>
                    </p:blipFill>
                    <p:spPr>
                      <a:xfrm>
                        <a:off x="4514850" y="3321050"/>
                        <a:ext cx="114300" cy="215900"/>
                      </a:xfrm>
                      <a:prstGeom prst="rect">
                        <a:avLst/>
                      </a:prstGeom>
                    </p:spPr>
                  </p:pic>
                </p:oleObj>
              </mc:Fallback>
            </mc:AlternateContent>
          </a:graphicData>
        </a:graphic>
      </p:graphicFrame>
      <p:sp>
        <p:nvSpPr>
          <p:cNvPr id="6" name="TextBox 5"/>
          <p:cNvSpPr txBox="1"/>
          <p:nvPr/>
        </p:nvSpPr>
        <p:spPr>
          <a:xfrm>
            <a:off x="304800" y="914400"/>
            <a:ext cx="8630584" cy="4495800"/>
          </a:xfrm>
          <a:prstGeom prst="rect">
            <a:avLst/>
          </a:prstGeom>
          <a:noFill/>
        </p:spPr>
        <p:txBody>
          <a:bodyPr wrap="square" rtlCol="0">
            <a:noAutofit/>
          </a:bodyPr>
          <a:lstStyle/>
          <a:p>
            <a:pPr marL="342900" indent="-342900">
              <a:buClr>
                <a:schemeClr val="tx1"/>
              </a:buClr>
              <a:buFont typeface="Arial" panose="020B0604020202020204" pitchFamily="34" charset="0"/>
              <a:buChar char="•"/>
            </a:pPr>
            <a:endParaRPr lang="en-US" sz="2000" dirty="0">
              <a:latin typeface="Arial" panose="020B0604020202020204" pitchFamily="34" charset="0"/>
              <a:cs typeface="Arial" pitchFamily="34" charset="0"/>
            </a:endParaRPr>
          </a:p>
          <a:p>
            <a:pPr marL="342900" indent="-342900">
              <a:buClr>
                <a:schemeClr val="tx1"/>
              </a:buClr>
              <a:buFont typeface="Arial" panose="020B0604020202020204" pitchFamily="34" charset="0"/>
              <a:buChar char="•"/>
            </a:pPr>
            <a:r>
              <a:rPr lang="en-US" sz="2000" dirty="0">
                <a:latin typeface="Arial" panose="020B0604020202020204" pitchFamily="34" charset="0"/>
                <a:cs typeface="Arial" pitchFamily="34" charset="0"/>
              </a:rPr>
              <a:t>In the real world, firms face a trade-off when deciding what to do with the earnings they generate: (</a:t>
            </a:r>
            <a:r>
              <a:rPr lang="en-US" sz="2000" dirty="0" err="1">
                <a:latin typeface="Arial" pitchFamily="34" charset="0"/>
                <a:cs typeface="Arial" pitchFamily="34" charset="0"/>
              </a:rPr>
              <a:t>i</a:t>
            </a:r>
            <a:r>
              <a:rPr lang="en-US" sz="2000" dirty="0">
                <a:latin typeface="Arial" pitchFamily="34" charset="0"/>
                <a:cs typeface="Arial" pitchFamily="34" charset="0"/>
              </a:rPr>
              <a:t>) pay out earnings as dividends now or (ii) reinvest earnings to potentially create more growth in earnings and thus dividends in the future.</a:t>
            </a:r>
          </a:p>
          <a:p>
            <a:pPr marL="342900" indent="-342900">
              <a:buClr>
                <a:schemeClr val="tx1"/>
              </a:buClr>
              <a:buFont typeface="Arial" panose="020B0604020202020204" pitchFamily="34" charset="0"/>
              <a:buChar char="•"/>
            </a:pPr>
            <a:endParaRPr lang="en-US" sz="2000" dirty="0">
              <a:latin typeface="Arial" pitchFamily="34" charset="0"/>
              <a:cs typeface="Arial" pitchFamily="34" charset="0"/>
            </a:endParaRPr>
          </a:p>
          <a:p>
            <a:pPr marL="342900" indent="-342900">
              <a:buClr>
                <a:schemeClr val="tx1"/>
              </a:buClr>
              <a:buFont typeface="Arial" panose="020B0604020202020204" pitchFamily="34" charset="0"/>
              <a:buChar char="•"/>
            </a:pPr>
            <a:r>
              <a:rPr lang="en-US" sz="2000" dirty="0">
                <a:latin typeface="Arial" pitchFamily="34" charset="0"/>
                <a:cs typeface="Arial" pitchFamily="34" charset="0"/>
              </a:rPr>
              <a:t>What will maximize the share price?</a:t>
            </a:r>
          </a:p>
          <a:p>
            <a:pPr marL="800100" lvl="1" indent="-342900">
              <a:buClr>
                <a:schemeClr val="tx1"/>
              </a:buClr>
              <a:buFont typeface="Arial" panose="020B0604020202020204" pitchFamily="34" charset="0"/>
              <a:buChar char="•"/>
            </a:pPr>
            <a:endParaRPr lang="en-US" sz="2000" dirty="0">
              <a:latin typeface="Arial" pitchFamily="34" charset="0"/>
              <a:cs typeface="Arial" pitchFamily="34" charset="0"/>
            </a:endParaRPr>
          </a:p>
          <a:p>
            <a:pPr marL="800100" lvl="1" indent="-342900">
              <a:buClr>
                <a:schemeClr val="tx1"/>
              </a:buClr>
              <a:buFont typeface="Arial" panose="020B0604020202020204" pitchFamily="34" charset="0"/>
              <a:buChar char="•"/>
            </a:pPr>
            <a:r>
              <a:rPr lang="en-US" sz="2000" dirty="0">
                <a:latin typeface="Arial" pitchFamily="34" charset="0"/>
                <a:cs typeface="Arial" pitchFamily="34" charset="0"/>
              </a:rPr>
              <a:t>C</a:t>
            </a:r>
            <a:r>
              <a:rPr lang="en-US" altLang="en-US" sz="2000" dirty="0">
                <a:latin typeface="Arial" panose="020B0604020202020204" pitchFamily="34" charset="0"/>
                <a:ea typeface="ヒラギノ角ゴ Pro W3" charset="-128"/>
                <a:cs typeface="Arial" panose="020B0604020202020204" pitchFamily="34" charset="0"/>
              </a:rPr>
              <a:t>utting dividends to invest increases the share price if and only if the new investments have a return larger than the discount rate.</a:t>
            </a:r>
          </a:p>
          <a:p>
            <a:pPr marL="800100" lvl="1" indent="-342900">
              <a:buClr>
                <a:schemeClr val="tx1"/>
              </a:buClr>
              <a:buFont typeface="Arial" panose="020B0604020202020204" pitchFamily="34" charset="0"/>
              <a:buChar char="•"/>
            </a:pPr>
            <a:endParaRPr lang="en-US" altLang="en-US" sz="2000" dirty="0">
              <a:latin typeface="Arial" panose="020B0604020202020204" pitchFamily="34" charset="0"/>
              <a:ea typeface="ヒラギノ角ゴ Pro W3" charset="-128"/>
              <a:cs typeface="Arial" panose="020B0604020202020204" pitchFamily="34" charset="0"/>
            </a:endParaRPr>
          </a:p>
          <a:p>
            <a:pPr marL="800100" lvl="1" indent="-342900">
              <a:buClr>
                <a:schemeClr val="tx1"/>
              </a:buClr>
              <a:buFont typeface="Arial" panose="020B0604020202020204" pitchFamily="34" charset="0"/>
              <a:buChar char="•"/>
            </a:pPr>
            <a:r>
              <a:rPr lang="en-US" altLang="en-US" sz="2000" dirty="0">
                <a:latin typeface="Arial" panose="020B0604020202020204" pitchFamily="34" charset="0"/>
                <a:ea typeface="ヒラギノ角ゴ Pro W3" charset="-128"/>
                <a:cs typeface="Arial" panose="020B0604020202020204" pitchFamily="34" charset="0"/>
              </a:rPr>
              <a:t>Intuitive, but let’s see this more formally.</a:t>
            </a:r>
          </a:p>
          <a:p>
            <a:pPr marL="800100" lvl="1" indent="-342900">
              <a:buClr>
                <a:schemeClr val="tx1"/>
              </a:buClr>
              <a:buFont typeface="Arial" panose="020B0604020202020204" pitchFamily="34" charset="0"/>
              <a:buChar char="•"/>
            </a:pPr>
            <a:endParaRPr lang="en-US" altLang="en-US" sz="2000" dirty="0">
              <a:latin typeface="Arial" panose="020B0604020202020204" pitchFamily="34" charset="0"/>
              <a:ea typeface="ヒラギノ角ゴ Pro W3" charset="-128"/>
              <a:cs typeface="Arial" panose="020B0604020202020204" pitchFamily="34" charset="0"/>
            </a:endParaRPr>
          </a:p>
          <a:p>
            <a:pPr>
              <a:buClr>
                <a:schemeClr val="tx1"/>
              </a:buClr>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86558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mtClean="0"/>
              <a:pPr/>
              <a:t>31</a:t>
            </a:fld>
            <a:endParaRPr lang="en-US" dirty="0"/>
          </a:p>
        </p:txBody>
      </p:sp>
      <p:sp>
        <p:nvSpPr>
          <p:cNvPr id="3" name="TextBox 2"/>
          <p:cNvSpPr txBox="1"/>
          <p:nvPr/>
        </p:nvSpPr>
        <p:spPr>
          <a:xfrm>
            <a:off x="401009" y="170046"/>
            <a:ext cx="6996545"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Trading off dividends and reinvestment</a:t>
            </a:r>
          </a:p>
        </p:txBody>
      </p:sp>
      <p:graphicFrame>
        <p:nvGraphicFramePr>
          <p:cNvPr id="5"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2" imgW="114120" imgH="215640" progId="Equation.3">
                  <p:embed/>
                </p:oleObj>
              </mc:Choice>
              <mc:Fallback>
                <p:oleObj name="Equation" r:id="rId2" imgW="114120" imgH="215640" progId="Equation.3">
                  <p:embed/>
                  <p:pic>
                    <p:nvPicPr>
                      <p:cNvPr id="5" name="Object 4"/>
                      <p:cNvPicPr/>
                      <p:nvPr/>
                    </p:nvPicPr>
                    <p:blipFill>
                      <a:blip r:embed="rId3"/>
                      <a:stretch>
                        <a:fillRect/>
                      </a:stretch>
                    </p:blipFill>
                    <p:spPr>
                      <a:xfrm>
                        <a:off x="4514850" y="3321050"/>
                        <a:ext cx="114300" cy="215900"/>
                      </a:xfrm>
                      <a:prstGeom prst="rect">
                        <a:avLst/>
                      </a:prstGeom>
                    </p:spPr>
                  </p:pic>
                </p:oleObj>
              </mc:Fallback>
            </mc:AlternateContent>
          </a:graphicData>
        </a:graphic>
      </p:graphicFrame>
      <p:sp>
        <p:nvSpPr>
          <p:cNvPr id="6" name="TextBox 5"/>
          <p:cNvSpPr txBox="1"/>
          <p:nvPr/>
        </p:nvSpPr>
        <p:spPr>
          <a:xfrm>
            <a:off x="304800" y="914400"/>
            <a:ext cx="8630584" cy="4495800"/>
          </a:xfrm>
          <a:prstGeom prst="rect">
            <a:avLst/>
          </a:prstGeom>
          <a:noFill/>
        </p:spPr>
        <p:txBody>
          <a:bodyPr wrap="square" rtlCol="0">
            <a:noAutofit/>
          </a:bodyPr>
          <a:lstStyle/>
          <a:p>
            <a:pPr marL="342900" indent="-342900">
              <a:buClr>
                <a:schemeClr val="tx1"/>
              </a:buClr>
              <a:buFont typeface="Arial" panose="020B0604020202020204" pitchFamily="34" charset="0"/>
              <a:buChar char="•"/>
            </a:pPr>
            <a:r>
              <a:rPr lang="en-US" sz="2000" dirty="0">
                <a:latin typeface="Arial" panose="020B0604020202020204" pitchFamily="34" charset="0"/>
                <a:cs typeface="Arial" pitchFamily="34" charset="0"/>
              </a:rPr>
              <a:t>Consider the following situation in a firm</a:t>
            </a:r>
          </a:p>
          <a:p>
            <a:pPr marL="800100" lvl="1" indent="-342900">
              <a:buClr>
                <a:schemeClr val="tx1"/>
              </a:buClr>
              <a:buFont typeface="Wingdings" panose="05000000000000000000" pitchFamily="2" charset="2"/>
              <a:buChar char="Ø"/>
            </a:pPr>
            <a:r>
              <a:rPr lang="en-US" sz="2000" dirty="0">
                <a:latin typeface="Arial" panose="020B0604020202020204" pitchFamily="34" charset="0"/>
                <a:cs typeface="Arial" pitchFamily="34" charset="0"/>
              </a:rPr>
              <a:t>Current earnings per share: EPS</a:t>
            </a:r>
            <a:endParaRPr lang="en-US" altLang="en-US" sz="2000" dirty="0">
              <a:latin typeface="Arial" pitchFamily="34" charset="0"/>
              <a:ea typeface="ヒラギノ角ゴ Pro W3" charset="-128"/>
              <a:cs typeface="Arial" pitchFamily="34" charset="0"/>
            </a:endParaRPr>
          </a:p>
          <a:p>
            <a:pPr marL="800100" lvl="1" indent="-342900">
              <a:buClr>
                <a:schemeClr val="tx1"/>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Discount rate (cost of capital): k</a:t>
            </a:r>
            <a:endParaRPr lang="en-US" altLang="en-US" sz="2000" dirty="0">
              <a:latin typeface="Arial" pitchFamily="34" charset="0"/>
              <a:ea typeface="ヒラギノ角ゴ Pro W3" charset="-128"/>
              <a:cs typeface="Arial" pitchFamily="34" charset="0"/>
            </a:endParaRPr>
          </a:p>
          <a:p>
            <a:pPr marL="800100" lvl="1" indent="-342900">
              <a:buClr>
                <a:schemeClr val="tx1"/>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Return on investment: z</a:t>
            </a:r>
          </a:p>
          <a:p>
            <a:pPr marL="800100" lvl="1" indent="-342900">
              <a:buClr>
                <a:schemeClr val="tx1"/>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Payout rate: p (reinvestment rate: (1-p))</a:t>
            </a:r>
          </a:p>
          <a:p>
            <a:pPr marL="800100" lvl="1" indent="-342900">
              <a:buClr>
                <a:schemeClr val="tx1"/>
              </a:buClr>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800100" lvl="1" indent="-342900">
              <a:buClr>
                <a:schemeClr val="tx1"/>
              </a:buClr>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800100" lvl="1" indent="-342900">
              <a:buClr>
                <a:schemeClr val="tx1"/>
              </a:buClr>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800100" lvl="1" indent="-342900">
              <a:buClr>
                <a:schemeClr val="tx1"/>
              </a:buClr>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800100" lvl="1" indent="-342900">
              <a:buClr>
                <a:schemeClr val="tx1"/>
              </a:buClr>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800100" lvl="1" indent="-342900">
              <a:buClr>
                <a:schemeClr val="tx1"/>
              </a:buClr>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800100" lvl="1" indent="-342900">
              <a:buClr>
                <a:schemeClr val="tx1"/>
              </a:buClr>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Implied growth rate of dividends: g=(1-p)*z </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Stock price at t=0: EPS*p / (k-g)</a:t>
            </a:r>
          </a:p>
          <a:p>
            <a:pPr marL="342900" indent="-342900">
              <a:buClr>
                <a:schemeClr val="tx1"/>
              </a:buClr>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800100" lvl="1" indent="-342900">
              <a:buClr>
                <a:schemeClr val="tx1"/>
              </a:buClr>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800100" lvl="1" indent="-342900">
              <a:buClr>
                <a:schemeClr val="tx1"/>
              </a:buClr>
              <a:buFont typeface="Wingdings" panose="05000000000000000000" pitchFamily="2" charset="2"/>
              <a:buChar char="Ø"/>
            </a:pPr>
            <a:endParaRPr lang="en-US" altLang="en-US" sz="2000" dirty="0">
              <a:latin typeface="Arial" panose="020B0604020202020204" pitchFamily="34" charset="0"/>
              <a:ea typeface="ヒラギノ角ゴ Pro W3" charset="-128"/>
              <a:cs typeface="Arial" panose="020B0604020202020204" pitchFamily="34" charset="0"/>
            </a:endParaRPr>
          </a:p>
          <a:p>
            <a:pPr marL="800100" lvl="1" indent="-342900">
              <a:buClr>
                <a:schemeClr val="tx1"/>
              </a:buClr>
              <a:buFont typeface="Arial" panose="020B0604020202020204" pitchFamily="34" charset="0"/>
              <a:buChar char="•"/>
            </a:pPr>
            <a:endParaRPr lang="en-US" altLang="en-US" sz="2000" dirty="0">
              <a:latin typeface="Arial" panose="020B0604020202020204" pitchFamily="34" charset="0"/>
              <a:ea typeface="ヒラギノ角ゴ Pro W3" charset="-128"/>
              <a:cs typeface="Arial" panose="020B0604020202020204" pitchFamily="34" charset="0"/>
            </a:endParaRPr>
          </a:p>
          <a:p>
            <a:pPr>
              <a:buClr>
                <a:schemeClr val="tx1"/>
              </a:buClr>
            </a:pPr>
            <a:endParaRPr lang="en-US" sz="2000" dirty="0">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373001594"/>
              </p:ext>
            </p:extLst>
          </p:nvPr>
        </p:nvGraphicFramePr>
        <p:xfrm>
          <a:off x="401009" y="3048000"/>
          <a:ext cx="8632800" cy="1537229"/>
        </p:xfrm>
        <a:graphic>
          <a:graphicData uri="http://schemas.openxmlformats.org/drawingml/2006/table">
            <a:tbl>
              <a:tblPr>
                <a:tableStyleId>{5C22544A-7EE6-4342-B048-85BDC9FD1C3A}</a:tableStyleId>
              </a:tblPr>
              <a:tblGrid>
                <a:gridCol w="1142873">
                  <a:extLst>
                    <a:ext uri="{9D8B030D-6E8A-4147-A177-3AD203B41FA5}">
                      <a16:colId xmlns:a16="http://schemas.microsoft.com/office/drawing/2014/main" val="20000"/>
                    </a:ext>
                  </a:extLst>
                </a:gridCol>
                <a:gridCol w="452836">
                  <a:extLst>
                    <a:ext uri="{9D8B030D-6E8A-4147-A177-3AD203B41FA5}">
                      <a16:colId xmlns:a16="http://schemas.microsoft.com/office/drawing/2014/main" val="20001"/>
                    </a:ext>
                  </a:extLst>
                </a:gridCol>
                <a:gridCol w="727075">
                  <a:extLst>
                    <a:ext uri="{9D8B030D-6E8A-4147-A177-3AD203B41FA5}">
                      <a16:colId xmlns:a16="http://schemas.microsoft.com/office/drawing/2014/main" val="20002"/>
                    </a:ext>
                  </a:extLst>
                </a:gridCol>
                <a:gridCol w="2179637">
                  <a:extLst>
                    <a:ext uri="{9D8B030D-6E8A-4147-A177-3AD203B41FA5}">
                      <a16:colId xmlns:a16="http://schemas.microsoft.com/office/drawing/2014/main" val="20003"/>
                    </a:ext>
                  </a:extLst>
                </a:gridCol>
                <a:gridCol w="2133600">
                  <a:extLst>
                    <a:ext uri="{9D8B030D-6E8A-4147-A177-3AD203B41FA5}">
                      <a16:colId xmlns:a16="http://schemas.microsoft.com/office/drawing/2014/main" val="20004"/>
                    </a:ext>
                  </a:extLst>
                </a:gridCol>
                <a:gridCol w="1300163">
                  <a:extLst>
                    <a:ext uri="{9D8B030D-6E8A-4147-A177-3AD203B41FA5}">
                      <a16:colId xmlns:a16="http://schemas.microsoft.com/office/drawing/2014/main" val="20005"/>
                    </a:ext>
                  </a:extLst>
                </a:gridCol>
                <a:gridCol w="696616">
                  <a:extLst>
                    <a:ext uri="{9D8B030D-6E8A-4147-A177-3AD203B41FA5}">
                      <a16:colId xmlns:a16="http://schemas.microsoft.com/office/drawing/2014/main" val="20006"/>
                    </a:ext>
                  </a:extLst>
                </a:gridCol>
              </a:tblGrid>
              <a:tr h="141552">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Time</a:t>
                      </a:r>
                    </a:p>
                  </a:txBody>
                  <a:tcPr marL="0" marR="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latin typeface="Arial" panose="020B0604020202020204" pitchFamily="34" charset="0"/>
                          <a:cs typeface="Arial" panose="020B0604020202020204" pitchFamily="34" charset="0"/>
                        </a:rPr>
                        <a:t>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latin typeface="Arial" panose="020B0604020202020204" pitchFamily="34" charset="0"/>
                          <a:cs typeface="Arial" panose="020B0604020202020204" pitchFamily="34" charset="0"/>
                        </a:rPr>
                        <a:t>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latin typeface="Arial" panose="020B0604020202020204" pitchFamily="34" charset="0"/>
                          <a:cs typeface="Arial" panose="020B0604020202020204" pitchFamily="34" charset="0"/>
                        </a:rPr>
                        <a:t>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latin typeface="Arial" panose="020B0604020202020204" pitchFamily="34" charset="0"/>
                          <a:cs typeface="Arial" panose="020B0604020202020204" pitchFamily="34" charset="0"/>
                        </a:rPr>
                        <a:t>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latin typeface="Arial" panose="020B0604020202020204" pitchFamily="34" charset="0"/>
                          <a:cs typeface="Arial" panose="020B0604020202020204" pitchFamily="34" charset="0"/>
                        </a:rPr>
                        <a:t>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latin typeface="Arial" panose="020B0604020202020204" pitchFamily="34" charset="0"/>
                          <a:cs typeface="Arial" panose="020B0604020202020204" pitchFamily="34" charset="0"/>
                        </a:rPr>
                        <a: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13360">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Earnings</a:t>
                      </a: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200" u="none" strike="noStrike" dirty="0">
                          <a:effectLst/>
                          <a:latin typeface="Arial" panose="020B0604020202020204" pitchFamily="34" charset="0"/>
                          <a:cs typeface="Arial" panose="020B0604020202020204" pitchFamily="34" charset="0"/>
                        </a:rPr>
                        <a:t>EPS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en-US" sz="1200" u="none" strike="noStrike" dirty="0">
                          <a:effectLst/>
                          <a:latin typeface="Arial" panose="020B0604020202020204" pitchFamily="34" charset="0"/>
                          <a:cs typeface="Arial" panose="020B0604020202020204" pitchFamily="34" charset="0"/>
                        </a:rPr>
                        <a:t>EPS+(1-p)EPS*z = (1+g) * EPS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en-US" sz="1200" u="none" strike="noStrike" dirty="0">
                          <a:effectLst/>
                          <a:latin typeface="Arial" panose="020B0604020202020204" pitchFamily="34" charset="0"/>
                          <a:cs typeface="Arial" panose="020B0604020202020204" pitchFamily="34" charset="0"/>
                        </a:rPr>
                        <a:t>(1+g)*EPS+(1-p)*(1+g)*EPS*z </a:t>
                      </a:r>
                    </a:p>
                    <a:p>
                      <a:pPr algn="ctr" fontAlgn="b"/>
                      <a:r>
                        <a:rPr lang="en-US" sz="1200" u="none" strike="noStrike" dirty="0">
                          <a:effectLst/>
                          <a:latin typeface="Arial" panose="020B0604020202020204" pitchFamily="34" charset="0"/>
                          <a:cs typeface="Arial" panose="020B0604020202020204" pitchFamily="34" charset="0"/>
                        </a:rPr>
                        <a:t>= EPS*(1+g)^2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en-US" sz="1200" u="none" strike="noStrike" dirty="0">
                          <a:effectLst/>
                          <a:latin typeface="Arial" panose="020B0604020202020204" pitchFamily="34" charset="0"/>
                          <a:cs typeface="Arial" panose="020B0604020202020204" pitchFamily="34" charset="0"/>
                        </a:rPr>
                        <a:t>EPS*(1+g)^3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141552">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2"/>
                  </a:ext>
                </a:extLst>
              </a:tr>
              <a:tr h="249132">
                <a:tc>
                  <a:txBody>
                    <a:bodyPr/>
                    <a:lstStyle/>
                    <a:p>
                      <a:pPr algn="l" fontAlgn="b"/>
                      <a:r>
                        <a:rPr lang="en-US" sz="1200" u="none" strike="noStrike" dirty="0">
                          <a:effectLst/>
                          <a:latin typeface="Arial" panose="020B0604020202020204" pitchFamily="34" charset="0"/>
                          <a:cs typeface="Arial" panose="020B0604020202020204" pitchFamily="34" charset="0"/>
                        </a:rPr>
                        <a:t>Dividends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dirty="0">
                          <a:effectLst/>
                          <a:latin typeface="Arial" panose="020B0604020202020204" pitchFamily="34" charset="0"/>
                          <a:cs typeface="Arial" panose="020B0604020202020204" pitchFamily="34" charset="0"/>
                        </a:rPr>
                        <a:t>p*EPS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200" u="none" strike="noStrike" dirty="0">
                          <a:effectLst/>
                          <a:latin typeface="Arial" panose="020B0604020202020204" pitchFamily="34" charset="0"/>
                          <a:cs typeface="Arial" panose="020B0604020202020204" pitchFamily="34" charset="0"/>
                        </a:rPr>
                        <a:t>p*EPS*(1+g)</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200" u="none" strike="noStrike" dirty="0">
                          <a:effectLst/>
                          <a:latin typeface="Arial" panose="020B0604020202020204" pitchFamily="34" charset="0"/>
                          <a:cs typeface="Arial" panose="020B0604020202020204" pitchFamily="34" charset="0"/>
                        </a:rPr>
                        <a:t>p*EPS*(1+g)^2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200" u="none" strike="noStrike" dirty="0">
                          <a:effectLst/>
                          <a:latin typeface="Arial" panose="020B0604020202020204" pitchFamily="34" charset="0"/>
                          <a:cs typeface="Arial" panose="020B0604020202020204" pitchFamily="34" charset="0"/>
                        </a:rPr>
                        <a:t>p*EPS*(1+g)^3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3"/>
                  </a:ext>
                </a:extLst>
              </a:tr>
              <a:tr h="373697">
                <a:tc>
                  <a:txBody>
                    <a:bodyPr/>
                    <a:lstStyle/>
                    <a:p>
                      <a:pPr algn="l" fontAlgn="b"/>
                      <a:r>
                        <a:rPr lang="en-US" sz="1200" u="none" strike="noStrike" dirty="0">
                          <a:effectLst/>
                          <a:latin typeface="Arial" panose="020B0604020202020204" pitchFamily="34" charset="0"/>
                          <a:cs typeface="Arial" panose="020B0604020202020204" pitchFamily="34" charset="0"/>
                        </a:rPr>
                        <a:t>Reinvestment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dirty="0">
                          <a:effectLst/>
                          <a:latin typeface="Arial" panose="020B0604020202020204" pitchFamily="34" charset="0"/>
                          <a:cs typeface="Arial" panose="020B0604020202020204" pitchFamily="34" charset="0"/>
                        </a:rPr>
                        <a:t>(1-p)*EPS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200" u="none" strike="noStrike" dirty="0">
                          <a:effectLst/>
                          <a:latin typeface="Arial" panose="020B0604020202020204" pitchFamily="34" charset="0"/>
                          <a:cs typeface="Arial" panose="020B0604020202020204" pitchFamily="34" charset="0"/>
                        </a:rPr>
                        <a:t>(1-p) *EPS*(1+g)</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200" u="none" strike="noStrike" dirty="0">
                          <a:effectLst/>
                          <a:latin typeface="Arial" panose="020B0604020202020204" pitchFamily="34" charset="0"/>
                          <a:cs typeface="Arial" panose="020B0604020202020204" pitchFamily="34" charset="0"/>
                        </a:rPr>
                        <a:t>(1-p)*EPS*(1+g)^2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200" u="none" strike="noStrike" dirty="0">
                          <a:effectLst/>
                          <a:latin typeface="Arial" panose="020B0604020202020204" pitchFamily="34" charset="0"/>
                          <a:cs typeface="Arial" panose="020B0604020202020204" pitchFamily="34" charset="0"/>
                        </a:rPr>
                        <a:t>(1-p)*EPS*(1+g)^3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4"/>
                  </a:ext>
                </a:extLst>
              </a:tr>
              <a:tr h="141552">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34928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mtClean="0"/>
              <a:pPr/>
              <a:t>32</a:t>
            </a:fld>
            <a:endParaRPr lang="en-US" dirty="0"/>
          </a:p>
        </p:txBody>
      </p:sp>
      <p:sp>
        <p:nvSpPr>
          <p:cNvPr id="3" name="TextBox 2"/>
          <p:cNvSpPr txBox="1"/>
          <p:nvPr/>
        </p:nvSpPr>
        <p:spPr>
          <a:xfrm>
            <a:off x="291921" y="197241"/>
            <a:ext cx="6996545"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Example continued</a:t>
            </a:r>
          </a:p>
        </p:txBody>
      </p:sp>
      <p:graphicFrame>
        <p:nvGraphicFramePr>
          <p:cNvPr id="5"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2" imgW="114120" imgH="215640" progId="Equation.3">
                  <p:embed/>
                </p:oleObj>
              </mc:Choice>
              <mc:Fallback>
                <p:oleObj name="Equation" r:id="rId2" imgW="114120" imgH="215640" progId="Equation.3">
                  <p:embed/>
                  <p:pic>
                    <p:nvPicPr>
                      <p:cNvPr id="5" name="Object 4"/>
                      <p:cNvPicPr/>
                      <p:nvPr/>
                    </p:nvPicPr>
                    <p:blipFill>
                      <a:blip r:embed="rId3"/>
                      <a:stretch>
                        <a:fillRect/>
                      </a:stretch>
                    </p:blipFill>
                    <p:spPr>
                      <a:xfrm>
                        <a:off x="4514850" y="3321050"/>
                        <a:ext cx="114300" cy="215900"/>
                      </a:xfrm>
                      <a:prstGeom prst="rect">
                        <a:avLst/>
                      </a:prstGeom>
                    </p:spPr>
                  </p:pic>
                </p:oleObj>
              </mc:Fallback>
            </mc:AlternateContent>
          </a:graphicData>
        </a:graphic>
      </p:graphicFrame>
      <p:sp>
        <p:nvSpPr>
          <p:cNvPr id="6" name="TextBox 5"/>
          <p:cNvSpPr txBox="1"/>
          <p:nvPr/>
        </p:nvSpPr>
        <p:spPr>
          <a:xfrm>
            <a:off x="304800" y="914400"/>
            <a:ext cx="8630584" cy="4495800"/>
          </a:xfrm>
          <a:prstGeom prst="rect">
            <a:avLst/>
          </a:prstGeom>
          <a:noFill/>
        </p:spPr>
        <p:txBody>
          <a:bodyPr wrap="square" rtlCol="0">
            <a:noAutofit/>
          </a:bodyPr>
          <a:lstStyle/>
          <a:p>
            <a:pPr marL="342900" indent="-342900">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What is the price of Alfa stock if EPS=1.25, k=8%, z=10%, and p=80%?</a:t>
            </a:r>
          </a:p>
          <a:p>
            <a:pPr marL="800100" lvl="1" indent="-342900">
              <a:buClr>
                <a:schemeClr val="tx1"/>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P = (EPS*p)/(k-(1-p)*z)=(1.25*80%) / (8%-2%) = 16.7</a:t>
            </a:r>
          </a:p>
          <a:p>
            <a:pPr marL="342900" indent="-342900">
              <a:buClr>
                <a:schemeClr val="tx1"/>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What happens to the share price of Alfa as payout ratio and return on investment change?</a:t>
            </a:r>
          </a:p>
          <a:p>
            <a:pPr>
              <a:buClr>
                <a:schemeClr val="tx1"/>
              </a:buClr>
            </a:pPr>
            <a:endParaRPr lang="en-US" sz="2000" dirty="0">
              <a:latin typeface="Arial" panose="020B0604020202020204" pitchFamily="34" charset="0"/>
              <a:cs typeface="Arial" panose="020B0604020202020204" pitchFamily="34" charset="0"/>
            </a:endParaRPr>
          </a:p>
          <a:p>
            <a:pPr>
              <a:buClr>
                <a:schemeClr val="tx1"/>
              </a:buClr>
            </a:pPr>
            <a:endParaRPr lang="en-US" sz="2000" dirty="0">
              <a:latin typeface="Arial" panose="020B0604020202020204" pitchFamily="34" charset="0"/>
              <a:cs typeface="Arial" panose="020B0604020202020204" pitchFamily="34" charset="0"/>
            </a:endParaRPr>
          </a:p>
          <a:p>
            <a:pPr>
              <a:buClr>
                <a:schemeClr val="tx1"/>
              </a:buClr>
            </a:pPr>
            <a:endParaRPr lang="en-US" sz="2000" dirty="0">
              <a:latin typeface="Arial" panose="020B0604020202020204" pitchFamily="34" charset="0"/>
              <a:cs typeface="Arial" panose="020B0604020202020204" pitchFamily="34" charset="0"/>
            </a:endParaRPr>
          </a:p>
          <a:p>
            <a:pPr>
              <a:buClr>
                <a:schemeClr val="tx1"/>
              </a:buClr>
            </a:pPr>
            <a:endParaRPr lang="en-US" sz="2000" dirty="0">
              <a:latin typeface="Arial" panose="020B0604020202020204" pitchFamily="34" charset="0"/>
              <a:cs typeface="Arial" panose="020B0604020202020204" pitchFamily="34" charset="0"/>
            </a:endParaRPr>
          </a:p>
          <a:p>
            <a:pPr marL="342900" indent="-342900">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With z&gt;k: price of the stock decreases as payout increases, i.e., the firm should reinvest as much as possible</a:t>
            </a:r>
          </a:p>
          <a:p>
            <a:pPr marL="800100" lvl="1" indent="-342900">
              <a:buClr>
                <a:schemeClr val="tx1"/>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As time passes, return on investment will go down (competition), and the company must at some point start paying out dividends</a:t>
            </a:r>
          </a:p>
          <a:p>
            <a:pPr marL="342900" indent="-342900">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Conversely, with z&lt;k: price of the stock increases in payout, as reinvesting destroys value</a:t>
            </a:r>
          </a:p>
          <a:p>
            <a:pPr marL="342900" indent="-342900">
              <a:buClr>
                <a:schemeClr val="tx1"/>
              </a:buClr>
              <a:buFont typeface="Arial" panose="020B0604020202020204" pitchFamily="34" charset="0"/>
              <a:buChar char="•"/>
            </a:pPr>
            <a:r>
              <a:rPr lang="en-US" sz="2000" dirty="0">
                <a:latin typeface="Arial" panose="020B0604020202020204" pitchFamily="34" charset="0"/>
                <a:cs typeface="Arial" panose="020B0604020202020204" pitchFamily="34" charset="0"/>
              </a:rPr>
              <a:t>With z=k: payout strategy doesn’t matter </a:t>
            </a:r>
          </a:p>
          <a:p>
            <a:pPr marL="800100" lvl="1" indent="-342900">
              <a:buClr>
                <a:schemeClr val="tx1"/>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In an efficient market, this is the relevant case and dividend policy is irrelevant!</a:t>
            </a:r>
          </a:p>
          <a:p>
            <a:pPr>
              <a:buClr>
                <a:schemeClr val="tx1"/>
              </a:buClr>
            </a:pPr>
            <a:endParaRPr lang="en-US" sz="2000" dirty="0">
              <a:latin typeface="Arial" panose="020B0604020202020204" pitchFamily="34" charset="0"/>
              <a:cs typeface="Arial" panose="020B0604020202020204" pitchFamily="34" charset="0"/>
            </a:endParaRPr>
          </a:p>
          <a:p>
            <a:pPr marL="800100" lvl="1" indent="-342900">
              <a:buClr>
                <a:schemeClr val="tx1"/>
              </a:buClr>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800100" lvl="1" indent="-342900">
              <a:buClr>
                <a:schemeClr val="tx1"/>
              </a:buClr>
              <a:buFont typeface="Wingdings" panose="05000000000000000000" pitchFamily="2" charset="2"/>
              <a:buChar char="Ø"/>
            </a:pPr>
            <a:endParaRPr lang="en-US" altLang="en-US" sz="2000" dirty="0">
              <a:latin typeface="Arial" panose="020B0604020202020204" pitchFamily="34" charset="0"/>
              <a:ea typeface="ヒラギノ角ゴ Pro W3" charset="-128"/>
              <a:cs typeface="Arial" panose="020B0604020202020204" pitchFamily="34" charset="0"/>
            </a:endParaRPr>
          </a:p>
          <a:p>
            <a:pPr marL="800100" lvl="1" indent="-342900">
              <a:buClr>
                <a:schemeClr val="tx1"/>
              </a:buClr>
              <a:buFont typeface="Arial" panose="020B0604020202020204" pitchFamily="34" charset="0"/>
              <a:buChar char="•"/>
            </a:pPr>
            <a:endParaRPr lang="en-US" altLang="en-US" sz="2000" dirty="0">
              <a:latin typeface="Arial" panose="020B0604020202020204" pitchFamily="34" charset="0"/>
              <a:ea typeface="ヒラギノ角ゴ Pro W3" charset="-128"/>
              <a:cs typeface="Arial" panose="020B0604020202020204" pitchFamily="34" charset="0"/>
            </a:endParaRPr>
          </a:p>
          <a:p>
            <a:pPr>
              <a:buClr>
                <a:schemeClr val="tx1"/>
              </a:buClr>
            </a:pPr>
            <a:endParaRPr lang="en-US" sz="2000" dirty="0">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815916769"/>
              </p:ext>
            </p:extLst>
          </p:nvPr>
        </p:nvGraphicFramePr>
        <p:xfrm>
          <a:off x="457200" y="2577824"/>
          <a:ext cx="7835900" cy="952500"/>
        </p:xfrm>
        <a:graphic>
          <a:graphicData uri="http://schemas.openxmlformats.org/drawingml/2006/table">
            <a:tbl>
              <a:tblPr>
                <a:tableStyleId>{5C22544A-7EE6-4342-B048-85BDC9FD1C3A}</a:tableStyleId>
              </a:tblPr>
              <a:tblGrid>
                <a:gridCol w="11938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gridCol w="2654300">
                  <a:extLst>
                    <a:ext uri="{9D8B030D-6E8A-4147-A177-3AD203B41FA5}">
                      <a16:colId xmlns:a16="http://schemas.microsoft.com/office/drawing/2014/main" val="20003"/>
                    </a:ext>
                  </a:extLst>
                </a:gridCol>
                <a:gridCol w="749300">
                  <a:extLst>
                    <a:ext uri="{9D8B030D-6E8A-4147-A177-3AD203B41FA5}">
                      <a16:colId xmlns:a16="http://schemas.microsoft.com/office/drawing/2014/main" val="20004"/>
                    </a:ext>
                  </a:extLst>
                </a:gridCol>
              </a:tblGrid>
              <a:tr h="190500">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dirty="0">
                          <a:effectLst/>
                          <a:latin typeface="Arial" panose="020B0604020202020204" pitchFamily="34" charset="0"/>
                          <a:cs typeface="Arial" panose="020B0604020202020204" pitchFamily="34" charset="0"/>
                        </a:rPr>
                        <a:t>Return on investment (z)</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0"/>
                  </a:ext>
                </a:extLst>
              </a:tr>
              <a:tr h="190500">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1200" u="none" strike="noStrike">
                          <a:effectLst/>
                          <a:latin typeface="Arial" panose="020B0604020202020204" pitchFamily="34" charset="0"/>
                          <a:cs typeface="Arial" panose="020B0604020202020204" pitchFamily="34" charset="0"/>
                        </a:rPr>
                        <a:t>Price</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latin typeface="Arial" panose="020B0604020202020204" pitchFamily="34" charset="0"/>
                          <a:cs typeface="Arial" panose="020B0604020202020204" pitchFamily="34" charset="0"/>
                        </a:rPr>
                        <a:t>6%</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latin typeface="Arial" panose="020B0604020202020204" pitchFamily="34" charset="0"/>
                          <a:cs typeface="Arial" panose="020B0604020202020204" pitchFamily="34" charset="0"/>
                        </a:rPr>
                        <a:t>8%</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latin typeface="Arial" panose="020B0604020202020204" pitchFamily="34" charset="0"/>
                          <a:cs typeface="Arial" panose="020B0604020202020204" pitchFamily="34" charset="0"/>
                        </a:rPr>
                        <a:t>10%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ctr" fontAlgn="b"/>
                      <a:r>
                        <a:rPr lang="en-US" sz="1200" u="none" strike="noStrike" dirty="0">
                          <a:effectLst/>
                          <a:latin typeface="Arial" panose="020B0604020202020204" pitchFamily="34" charset="0"/>
                          <a:cs typeface="Arial" panose="020B0604020202020204" pitchFamily="34" charset="0"/>
                        </a:rPr>
                        <a:t>Payout ratio (p)</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en-US" sz="1200" u="none" strike="noStrike" dirty="0">
                          <a:effectLst/>
                          <a:latin typeface="Arial" panose="020B0604020202020204" pitchFamily="34" charset="0"/>
                          <a:cs typeface="Arial" panose="020B0604020202020204" pitchFamily="34" charset="0"/>
                        </a:rPr>
                        <a:t>70%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1200" u="none" strike="noStrike" dirty="0">
                          <a:effectLst/>
                          <a:latin typeface="Arial" panose="020B0604020202020204" pitchFamily="34" charset="0"/>
                          <a:cs typeface="Arial" panose="020B0604020202020204" pitchFamily="34" charset="0"/>
                        </a:rPr>
                        <a:t>14.11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1200" u="none" strike="noStrike" dirty="0">
                          <a:effectLst/>
                          <a:latin typeface="Arial" panose="020B0604020202020204" pitchFamily="34" charset="0"/>
                          <a:cs typeface="Arial" panose="020B0604020202020204" pitchFamily="34" charset="0"/>
                        </a:rPr>
                        <a:t>15.63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r>
                        <a:rPr lang="en-US" sz="1200" u="none" strike="noStrike" dirty="0">
                          <a:effectLst/>
                          <a:latin typeface="Arial" panose="020B0604020202020204" pitchFamily="34" charset="0"/>
                          <a:cs typeface="Arial" panose="020B0604020202020204" pitchFamily="34" charset="0"/>
                        </a:rPr>
                        <a:t>17.50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190500">
                <a:tc>
                  <a:txBody>
                    <a:bodyPr/>
                    <a:lstStyle/>
                    <a:p>
                      <a:pPr algn="ctr" fontAlgn="b"/>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200" u="none" strike="noStrike">
                          <a:effectLst/>
                          <a:latin typeface="Arial" panose="020B0604020202020204" pitchFamily="34" charset="0"/>
                          <a:cs typeface="Arial" panose="020B0604020202020204" pitchFamily="34" charset="0"/>
                        </a:rPr>
                        <a:t>80%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a:effectLst/>
                          <a:latin typeface="Arial" panose="020B0604020202020204" pitchFamily="34" charset="0"/>
                          <a:cs typeface="Arial" panose="020B0604020202020204" pitchFamily="34" charset="0"/>
                        </a:rPr>
                        <a:t>14.71</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dirty="0">
                          <a:effectLst/>
                          <a:latin typeface="Arial" panose="020B0604020202020204" pitchFamily="34" charset="0"/>
                          <a:cs typeface="Arial" panose="020B0604020202020204" pitchFamily="34" charset="0"/>
                        </a:rPr>
                        <a:t>15.63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200" u="none" strike="noStrike" dirty="0">
                          <a:effectLst/>
                          <a:latin typeface="Arial" panose="020B0604020202020204" pitchFamily="34" charset="0"/>
                          <a:cs typeface="Arial" panose="020B0604020202020204" pitchFamily="34" charset="0"/>
                        </a:rPr>
                        <a:t>16.67</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3"/>
                  </a:ext>
                </a:extLst>
              </a:tr>
              <a:tr h="190500">
                <a:tc>
                  <a:txBody>
                    <a:body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200" u="none" strike="noStrike">
                          <a:effectLst/>
                          <a:latin typeface="Arial" panose="020B0604020202020204" pitchFamily="34" charset="0"/>
                          <a:cs typeface="Arial" panose="020B0604020202020204" pitchFamily="34" charset="0"/>
                        </a:rPr>
                        <a:t>90%</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lnR w="12700" cap="flat" cmpd="sng" algn="ctr">
                      <a:solidFill>
                        <a:schemeClr val="tx1"/>
                      </a:solidFill>
                      <a:prstDash val="solid"/>
                      <a:round/>
                      <a:headEnd type="none" w="med" len="med"/>
                      <a:tailEnd type="none" w="med" len="med"/>
                    </a:lnR>
                  </a:tcPr>
                </a:tc>
                <a:tc>
                  <a:txBody>
                    <a:bodyPr/>
                    <a:lstStyle/>
                    <a:p>
                      <a:pPr algn="ctr" fontAlgn="b"/>
                      <a:r>
                        <a:rPr lang="en-US" sz="1200" u="none" strike="noStrike" dirty="0">
                          <a:effectLst/>
                          <a:latin typeface="Arial" panose="020B0604020202020204" pitchFamily="34" charset="0"/>
                          <a:cs typeface="Arial" panose="020B0604020202020204" pitchFamily="34" charset="0"/>
                        </a:rPr>
                        <a:t>15.20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tcPr>
                </a:tc>
                <a:tc>
                  <a:txBody>
                    <a:bodyPr/>
                    <a:lstStyle/>
                    <a:p>
                      <a:pPr algn="ctr" fontAlgn="b"/>
                      <a:r>
                        <a:rPr lang="en-US" sz="1200" u="none" strike="noStrike" dirty="0">
                          <a:effectLst/>
                          <a:latin typeface="Arial" panose="020B0604020202020204" pitchFamily="34" charset="0"/>
                          <a:cs typeface="Arial" panose="020B0604020202020204" pitchFamily="34" charset="0"/>
                        </a:rPr>
                        <a:t>15.63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US" sz="1200" u="none" strike="noStrike" dirty="0">
                          <a:effectLst/>
                          <a:latin typeface="Arial" panose="020B0604020202020204" pitchFamily="34" charset="0"/>
                          <a:cs typeface="Arial" panose="020B0604020202020204" pitchFamily="34" charset="0"/>
                        </a:rPr>
                        <a:t>16.07</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6254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2362200"/>
            <a:ext cx="7175894" cy="1754326"/>
          </a:xfrm>
          <a:prstGeom prst="rect">
            <a:avLst/>
          </a:prstGeom>
          <a:noFill/>
          <a:ln>
            <a:solidFill>
              <a:schemeClr val="bg1">
                <a:lumMod val="50000"/>
              </a:schemeClr>
            </a:solidFill>
          </a:ln>
        </p:spPr>
        <p:txBody>
          <a:bodyPr wrap="square" rtlCol="0">
            <a:spAutoFit/>
          </a:bodyPr>
          <a:lstStyle/>
          <a:p>
            <a:r>
              <a:rPr lang="en-US" sz="3600" b="1" dirty="0">
                <a:latin typeface="Arial" pitchFamily="34" charset="0"/>
                <a:cs typeface="Arial" pitchFamily="34" charset="0"/>
              </a:rPr>
              <a:t>3. Practicalities of trading in financial markets</a:t>
            </a:r>
            <a:endParaRPr lang="en-NL" sz="3600" b="1" dirty="0">
              <a:latin typeface="Arial" pitchFamily="34" charset="0"/>
              <a:cs typeface="Arial" pitchFamily="34" charset="0"/>
            </a:endParaRPr>
          </a:p>
          <a:p>
            <a:endParaRPr lang="en-US" sz="3600" b="1" dirty="0">
              <a:latin typeface="Arial" pitchFamily="34" charset="0"/>
              <a:cs typeface="Arial" pitchFamily="34" charset="0"/>
            </a:endParaRPr>
          </a:p>
        </p:txBody>
      </p:sp>
    </p:spTree>
    <p:extLst>
      <p:ext uri="{BB962C8B-B14F-4D97-AF65-F5344CB8AC3E}">
        <p14:creationId xmlns:p14="http://schemas.microsoft.com/office/powerpoint/2010/main" val="2122347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14553-9B1C-8C1E-73B7-B2E206CBAB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13EAA5-E304-89E4-F4F6-42A03BC4C07B}"/>
              </a:ext>
            </a:extLst>
          </p:cNvPr>
          <p:cNvSpPr>
            <a:spLocks noGrp="1"/>
          </p:cNvSpPr>
          <p:nvPr>
            <p:ph type="title"/>
          </p:nvPr>
        </p:nvSpPr>
        <p:spPr>
          <a:xfrm>
            <a:off x="457200" y="274639"/>
            <a:ext cx="8382000" cy="457198"/>
          </a:xfrm>
        </p:spPr>
        <p:txBody>
          <a:bodyPr>
            <a:normAutofit fontScale="90000"/>
          </a:bodyPr>
          <a:lstStyle/>
          <a:p>
            <a:pPr algn="l">
              <a:tabLst>
                <a:tab pos="968375" algn="l"/>
              </a:tabLst>
            </a:pPr>
            <a:r>
              <a:rPr lang="en-US" sz="2400" dirty="0">
                <a:solidFill>
                  <a:schemeClr val="tx1"/>
                </a:solidFill>
                <a:latin typeface="Arial" pitchFamily="34" charset="0"/>
                <a:ea typeface="+mn-ea"/>
                <a:cs typeface="Arial" pitchFamily="34" charset="0"/>
              </a:rPr>
              <a:t>Buy or sell? Long or short?</a:t>
            </a:r>
            <a:endParaRPr lang="en-NL" sz="2400" dirty="0">
              <a:solidFill>
                <a:schemeClr val="tx1"/>
              </a:solidFill>
              <a:latin typeface="Arial" pitchFamily="34" charset="0"/>
              <a:ea typeface="+mn-ea"/>
              <a:cs typeface="Arial"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6D71D3-625C-8A9C-6E4C-57274A4AA597}"/>
                  </a:ext>
                </a:extLst>
              </p:cNvPr>
              <p:cNvSpPr>
                <a:spLocks noGrp="1"/>
              </p:cNvSpPr>
              <p:nvPr>
                <p:ph idx="1"/>
              </p:nvPr>
            </p:nvSpPr>
            <p:spPr>
              <a:xfrm>
                <a:off x="457200" y="838200"/>
                <a:ext cx="8229600" cy="5287964"/>
              </a:xfrm>
            </p:spPr>
            <p:txBody>
              <a:bodyPr>
                <a:normAutofit/>
              </a:bodyPr>
              <a:lstStyle/>
              <a:p>
                <a:pPr marL="434340" indent="-342900">
                  <a:buClr>
                    <a:schemeClr val="tx1"/>
                  </a:buClr>
                  <a:buFont typeface="Arial" panose="020B0604020202020204" pitchFamily="34" charset="0"/>
                  <a:buChar char="•"/>
                </a:pPr>
                <a:r>
                  <a:rPr lang="en-US" sz="1600" dirty="0">
                    <a:latin typeface="Arial" panose="020B0604020202020204" pitchFamily="34" charset="0"/>
                    <a:cs typeface="Arial" pitchFamily="34" charset="0"/>
                  </a:rPr>
                  <a:t>Long position: </a:t>
                </a:r>
              </a:p>
              <a:p>
                <a:pPr marL="800100" lvl="1" indent="-342900">
                  <a:buClr>
                    <a:schemeClr val="tx1"/>
                  </a:buClr>
                  <a:buFont typeface="Arial" panose="020B0604020202020204" pitchFamily="34" charset="0"/>
                  <a:buChar char="•"/>
                </a:pPr>
                <a:r>
                  <a:rPr lang="en-US" sz="1600" dirty="0">
                    <a:latin typeface="Arial" panose="020B0604020202020204" pitchFamily="34" charset="0"/>
                    <a:cs typeface="Arial" pitchFamily="34" charset="0"/>
                  </a:rPr>
                  <a:t>buy the asset today and sell it later</a:t>
                </a:r>
              </a:p>
              <a:p>
                <a:pPr marL="800100" lvl="1" indent="-342900">
                  <a:buClr>
                    <a:schemeClr val="tx1"/>
                  </a:buClr>
                  <a:buFont typeface="Arial" panose="020B0604020202020204" pitchFamily="34" charset="0"/>
                  <a:buChar char="•"/>
                </a:pPr>
                <a:r>
                  <a:rPr lang="en-US" sz="1600" dirty="0">
                    <a:latin typeface="Arial" panose="020B0604020202020204" pitchFamily="34" charset="0"/>
                    <a:cs typeface="Arial" pitchFamily="34" charset="0"/>
                  </a:rPr>
                  <a:t>Return: </a:t>
                </a:r>
                <a14:m>
                  <m:oMath xmlns:m="http://schemas.openxmlformats.org/officeDocument/2006/math">
                    <m:sSub>
                      <m:sSubPr>
                        <m:ctrlPr>
                          <a:rPr lang="en-US" sz="1600" i="1">
                            <a:latin typeface="Cambria Math" panose="02040503050406030204" pitchFamily="18" charset="0"/>
                            <a:cs typeface="Arial" pitchFamily="34" charset="0"/>
                          </a:rPr>
                        </m:ctrlPr>
                      </m:sSubPr>
                      <m:e>
                        <m:r>
                          <a:rPr lang="en-US" sz="1600" i="1">
                            <a:latin typeface="Cambria Math" panose="02040503050406030204" pitchFamily="18" charset="0"/>
                            <a:cs typeface="Arial" pitchFamily="34" charset="0"/>
                          </a:rPr>
                          <m:t>𝑟</m:t>
                        </m:r>
                      </m:e>
                      <m:sub>
                        <m:r>
                          <a:rPr lang="en-US" sz="1600" i="1">
                            <a:latin typeface="Cambria Math" panose="02040503050406030204" pitchFamily="18" charset="0"/>
                            <a:cs typeface="Arial" pitchFamily="34" charset="0"/>
                          </a:rPr>
                          <m:t>𝑡</m:t>
                        </m:r>
                        <m:r>
                          <a:rPr lang="en-US" sz="1600" i="1">
                            <a:latin typeface="Cambria Math" panose="02040503050406030204" pitchFamily="18" charset="0"/>
                            <a:cs typeface="Arial" pitchFamily="34" charset="0"/>
                          </a:rPr>
                          <m:t>+1</m:t>
                        </m:r>
                      </m:sub>
                    </m:sSub>
                    <m:r>
                      <a:rPr lang="en-US" sz="1600" i="1">
                        <a:latin typeface="Cambria Math" panose="02040503050406030204" pitchFamily="18" charset="0"/>
                        <a:cs typeface="Arial" pitchFamily="34" charset="0"/>
                      </a:rPr>
                      <m:t>=</m:t>
                    </m:r>
                    <m:f>
                      <m:fPr>
                        <m:ctrlPr>
                          <a:rPr lang="en-US" sz="1600" i="1">
                            <a:latin typeface="Cambria Math" panose="02040503050406030204" pitchFamily="18" charset="0"/>
                            <a:cs typeface="Arial" pitchFamily="34" charset="0"/>
                          </a:rPr>
                        </m:ctrlPr>
                      </m:fPr>
                      <m:num>
                        <m:sSub>
                          <m:sSubPr>
                            <m:ctrlPr>
                              <a:rPr lang="en-US" sz="1600" i="1">
                                <a:latin typeface="Cambria Math" panose="02040503050406030204" pitchFamily="18" charset="0"/>
                                <a:cs typeface="Arial" pitchFamily="34" charset="0"/>
                              </a:rPr>
                            </m:ctrlPr>
                          </m:sSubPr>
                          <m:e>
                            <m:r>
                              <a:rPr lang="en-US" sz="1600" i="1">
                                <a:latin typeface="Cambria Math" panose="02040503050406030204" pitchFamily="18" charset="0"/>
                                <a:cs typeface="Arial" pitchFamily="34" charset="0"/>
                              </a:rPr>
                              <m:t>𝑃</m:t>
                            </m:r>
                          </m:e>
                          <m:sub>
                            <m:r>
                              <a:rPr lang="en-US" sz="1600" i="1">
                                <a:latin typeface="Cambria Math" panose="02040503050406030204" pitchFamily="18" charset="0"/>
                                <a:cs typeface="Arial" pitchFamily="34" charset="0"/>
                              </a:rPr>
                              <m:t>𝑡</m:t>
                            </m:r>
                            <m:r>
                              <a:rPr lang="en-US" sz="1600" i="1">
                                <a:latin typeface="Cambria Math" panose="02040503050406030204" pitchFamily="18" charset="0"/>
                                <a:cs typeface="Arial" pitchFamily="34" charset="0"/>
                              </a:rPr>
                              <m:t>+1</m:t>
                            </m:r>
                          </m:sub>
                        </m:sSub>
                        <m:r>
                          <a:rPr lang="en-US" sz="1600" i="1">
                            <a:latin typeface="Cambria Math" panose="02040503050406030204" pitchFamily="18" charset="0"/>
                            <a:cs typeface="Arial" pitchFamily="34" charset="0"/>
                          </a:rPr>
                          <m:t>+</m:t>
                        </m:r>
                        <m:sSub>
                          <m:sSubPr>
                            <m:ctrlPr>
                              <a:rPr lang="en-US" sz="1600" i="1">
                                <a:latin typeface="Cambria Math" panose="02040503050406030204" pitchFamily="18" charset="0"/>
                                <a:cs typeface="Arial" pitchFamily="34" charset="0"/>
                              </a:rPr>
                            </m:ctrlPr>
                          </m:sSubPr>
                          <m:e>
                            <m:r>
                              <a:rPr lang="en-US" sz="1600" i="1">
                                <a:latin typeface="Cambria Math" panose="02040503050406030204" pitchFamily="18" charset="0"/>
                                <a:cs typeface="Arial" pitchFamily="34" charset="0"/>
                              </a:rPr>
                              <m:t>𝐶</m:t>
                            </m:r>
                          </m:e>
                          <m:sub>
                            <m:r>
                              <a:rPr lang="en-US" sz="1600" i="1">
                                <a:latin typeface="Cambria Math" panose="02040503050406030204" pitchFamily="18" charset="0"/>
                                <a:cs typeface="Arial" pitchFamily="34" charset="0"/>
                              </a:rPr>
                              <m:t>𝑡</m:t>
                            </m:r>
                            <m:r>
                              <a:rPr lang="en-US" sz="1600" i="1">
                                <a:latin typeface="Cambria Math" panose="02040503050406030204" pitchFamily="18" charset="0"/>
                                <a:cs typeface="Arial" pitchFamily="34" charset="0"/>
                              </a:rPr>
                              <m:t>+1</m:t>
                            </m:r>
                          </m:sub>
                        </m:sSub>
                      </m:num>
                      <m:den>
                        <m:sSub>
                          <m:sSubPr>
                            <m:ctrlPr>
                              <a:rPr lang="en-US" sz="1600" i="1">
                                <a:latin typeface="Cambria Math" panose="02040503050406030204" pitchFamily="18" charset="0"/>
                                <a:cs typeface="Arial" pitchFamily="34" charset="0"/>
                              </a:rPr>
                            </m:ctrlPr>
                          </m:sSubPr>
                          <m:e>
                            <m:r>
                              <a:rPr lang="en-US" sz="1600" i="1">
                                <a:latin typeface="Cambria Math" panose="02040503050406030204" pitchFamily="18" charset="0"/>
                                <a:cs typeface="Arial" pitchFamily="34" charset="0"/>
                              </a:rPr>
                              <m:t>𝑃</m:t>
                            </m:r>
                          </m:e>
                          <m:sub>
                            <m:r>
                              <a:rPr lang="en-US" sz="1600" i="1">
                                <a:latin typeface="Cambria Math" panose="02040503050406030204" pitchFamily="18" charset="0"/>
                                <a:cs typeface="Arial" pitchFamily="34" charset="0"/>
                              </a:rPr>
                              <m:t>𝑡</m:t>
                            </m:r>
                          </m:sub>
                        </m:sSub>
                      </m:den>
                    </m:f>
                    <m:r>
                      <a:rPr lang="en-US" sz="1600" i="1">
                        <a:latin typeface="Cambria Math" panose="02040503050406030204" pitchFamily="18" charset="0"/>
                        <a:cs typeface="Arial" pitchFamily="34" charset="0"/>
                      </a:rPr>
                      <m:t>−1</m:t>
                    </m:r>
                  </m:oMath>
                </a14:m>
                <a:endParaRPr lang="en-US" sz="1600" dirty="0">
                  <a:latin typeface="Arial" pitchFamily="34" charset="0"/>
                  <a:cs typeface="Arial" pitchFamily="34" charset="0"/>
                </a:endParaRPr>
              </a:p>
              <a:p>
                <a:pPr marL="800100" lvl="1" indent="-342900">
                  <a:buClr>
                    <a:schemeClr val="tx1"/>
                  </a:buClr>
                  <a:buFont typeface="Arial" panose="020B0604020202020204" pitchFamily="34" charset="0"/>
                  <a:buChar char="•"/>
                </a:pPr>
                <a:r>
                  <a:rPr lang="en-US" sz="1600" dirty="0">
                    <a:latin typeface="Arial" pitchFamily="34" charset="0"/>
                    <a:cs typeface="Arial" pitchFamily="34" charset="0"/>
                  </a:rPr>
                  <a:t>Profit from increase in the asset’s price (and receive cash flow)</a:t>
                </a:r>
              </a:p>
              <a:p>
                <a:pPr marL="434340" indent="-342900">
                  <a:buClr>
                    <a:schemeClr val="tx1"/>
                  </a:buClr>
                  <a:buFont typeface="Arial" panose="020B0604020202020204" pitchFamily="34" charset="0"/>
                  <a:buChar char="•"/>
                </a:pPr>
                <a:endParaRPr lang="en-US" sz="1600" dirty="0">
                  <a:latin typeface="Arial" pitchFamily="34" charset="0"/>
                  <a:cs typeface="Arial" pitchFamily="34" charset="0"/>
                </a:endParaRPr>
              </a:p>
              <a:p>
                <a:pPr marL="434340" indent="-342900">
                  <a:buClr>
                    <a:schemeClr val="tx1"/>
                  </a:buClr>
                  <a:buFont typeface="Arial" panose="020B0604020202020204" pitchFamily="34" charset="0"/>
                  <a:buChar char="•"/>
                </a:pPr>
                <a:r>
                  <a:rPr lang="en-US" sz="1600" dirty="0">
                    <a:latin typeface="Arial" pitchFamily="34" charset="0"/>
                    <a:cs typeface="Arial" pitchFamily="34" charset="0"/>
                  </a:rPr>
                  <a:t>Short position: </a:t>
                </a:r>
              </a:p>
              <a:p>
                <a:pPr marL="742950" lvl="1" indent="-285750">
                  <a:buClr>
                    <a:schemeClr val="tx1"/>
                  </a:buClr>
                  <a:buFont typeface="Arial" panose="020B0604020202020204" pitchFamily="34" charset="0"/>
                  <a:buChar char="•"/>
                </a:pPr>
                <a:r>
                  <a:rPr lang="en-US" sz="1600" dirty="0">
                    <a:latin typeface="Arial" pitchFamily="34" charset="0"/>
                    <a:cs typeface="Arial" pitchFamily="34" charset="0"/>
                  </a:rPr>
                  <a:t>Borrow asset from a dealer/broker and sell it today. Close out the position later by buying the asset in the market and returning it to the party from which it was borrowed</a:t>
                </a:r>
              </a:p>
              <a:p>
                <a:pPr marL="1017270" lvl="2" indent="-285750">
                  <a:buClr>
                    <a:schemeClr val="tx1"/>
                  </a:buClr>
                  <a:buFont typeface="Arial" panose="020B0604020202020204" pitchFamily="34" charset="0"/>
                  <a:buChar char="•"/>
                </a:pPr>
                <a:r>
                  <a:rPr lang="en-US" sz="1600" dirty="0">
                    <a:latin typeface="Arial" pitchFamily="34" charset="0"/>
                    <a:cs typeface="Arial" pitchFamily="34" charset="0"/>
                  </a:rPr>
                  <a:t>Different from selling an asset you already own.</a:t>
                </a:r>
              </a:p>
              <a:p>
                <a:pPr marL="742950" lvl="1" indent="-285750">
                  <a:buClr>
                    <a:schemeClr val="tx1"/>
                  </a:buClr>
                  <a:buFont typeface="Arial" panose="020B0604020202020204" pitchFamily="34" charset="0"/>
                  <a:buChar char="•"/>
                </a:pPr>
                <a:r>
                  <a:rPr lang="en-US" sz="1600" dirty="0">
                    <a:latin typeface="Arial" pitchFamily="34" charset="0"/>
                    <a:cs typeface="Arial" pitchFamily="34" charset="0"/>
                  </a:rPr>
                  <a:t>Return: </a:t>
                </a:r>
                <a14:m>
                  <m:oMath xmlns:m="http://schemas.openxmlformats.org/officeDocument/2006/math">
                    <m:r>
                      <a:rPr lang="en-US" sz="1600" b="0" i="0" smtClean="0">
                        <a:latin typeface="Cambria Math" panose="02040503050406030204" pitchFamily="18" charset="0"/>
                        <a:cs typeface="Arial" pitchFamily="34" charset="0"/>
                      </a:rPr>
                      <m:t>−</m:t>
                    </m:r>
                    <m:sSub>
                      <m:sSubPr>
                        <m:ctrlPr>
                          <a:rPr lang="en-US" sz="1600" i="1" smtClean="0">
                            <a:latin typeface="Cambria Math" panose="02040503050406030204" pitchFamily="18" charset="0"/>
                            <a:cs typeface="Arial" pitchFamily="34" charset="0"/>
                          </a:rPr>
                        </m:ctrlPr>
                      </m:sSubPr>
                      <m:e>
                        <m:r>
                          <a:rPr lang="en-US" sz="1600" b="0" i="1" smtClean="0">
                            <a:latin typeface="Cambria Math" panose="02040503050406030204" pitchFamily="18" charset="0"/>
                            <a:cs typeface="Arial" pitchFamily="34" charset="0"/>
                          </a:rPr>
                          <m:t>𝑟</m:t>
                        </m:r>
                      </m:e>
                      <m:sub>
                        <m:r>
                          <a:rPr lang="en-US" sz="1600" b="0" i="1" smtClean="0">
                            <a:latin typeface="Cambria Math" panose="02040503050406030204" pitchFamily="18" charset="0"/>
                            <a:cs typeface="Arial" pitchFamily="34" charset="0"/>
                          </a:rPr>
                          <m:t>𝑡</m:t>
                        </m:r>
                        <m:r>
                          <a:rPr lang="en-US" sz="1600" b="0" i="1" smtClean="0">
                            <a:latin typeface="Cambria Math" panose="02040503050406030204" pitchFamily="18" charset="0"/>
                            <a:cs typeface="Arial" pitchFamily="34" charset="0"/>
                          </a:rPr>
                          <m:t>+1</m:t>
                        </m:r>
                      </m:sub>
                    </m:sSub>
                    <m:r>
                      <a:rPr lang="en-US" sz="1600" b="0" i="1" smtClean="0">
                        <a:latin typeface="Cambria Math" panose="02040503050406030204" pitchFamily="18" charset="0"/>
                        <a:cs typeface="Arial" pitchFamily="34" charset="0"/>
                      </a:rPr>
                      <m:t>=1−</m:t>
                    </m:r>
                    <m:d>
                      <m:dPr>
                        <m:ctrlPr>
                          <a:rPr lang="en-US" sz="1600" b="0" i="1" smtClean="0">
                            <a:latin typeface="Cambria Math" panose="02040503050406030204" pitchFamily="18" charset="0"/>
                            <a:cs typeface="Arial" pitchFamily="34" charset="0"/>
                          </a:rPr>
                        </m:ctrlPr>
                      </m:dPr>
                      <m:e>
                        <m:f>
                          <m:fPr>
                            <m:ctrlPr>
                              <a:rPr lang="en-US" sz="1600" i="1">
                                <a:latin typeface="Cambria Math" panose="02040503050406030204" pitchFamily="18" charset="0"/>
                                <a:cs typeface="Arial" pitchFamily="34" charset="0"/>
                              </a:rPr>
                            </m:ctrlPr>
                          </m:fPr>
                          <m:num>
                            <m:sSub>
                              <m:sSubPr>
                                <m:ctrlPr>
                                  <a:rPr lang="en-US" sz="1600" i="1">
                                    <a:latin typeface="Cambria Math" panose="02040503050406030204" pitchFamily="18" charset="0"/>
                                    <a:cs typeface="Arial" pitchFamily="34" charset="0"/>
                                  </a:rPr>
                                </m:ctrlPr>
                              </m:sSubPr>
                              <m:e>
                                <m:r>
                                  <a:rPr lang="en-US" sz="1600" i="1">
                                    <a:latin typeface="Cambria Math" panose="02040503050406030204" pitchFamily="18" charset="0"/>
                                    <a:cs typeface="Arial" pitchFamily="34" charset="0"/>
                                  </a:rPr>
                                  <m:t>𝑃</m:t>
                                </m:r>
                              </m:e>
                              <m:sub>
                                <m:r>
                                  <a:rPr lang="en-US" sz="1600" i="1">
                                    <a:latin typeface="Cambria Math" panose="02040503050406030204" pitchFamily="18" charset="0"/>
                                    <a:cs typeface="Arial" pitchFamily="34" charset="0"/>
                                  </a:rPr>
                                  <m:t>𝑡</m:t>
                                </m:r>
                                <m:r>
                                  <a:rPr lang="en-US" sz="1600" i="1">
                                    <a:latin typeface="Cambria Math" panose="02040503050406030204" pitchFamily="18" charset="0"/>
                                    <a:cs typeface="Arial" pitchFamily="34" charset="0"/>
                                  </a:rPr>
                                  <m:t>+1</m:t>
                                </m:r>
                              </m:sub>
                            </m:sSub>
                            <m:r>
                              <a:rPr lang="en-US" sz="1600" i="1">
                                <a:latin typeface="Cambria Math" panose="02040503050406030204" pitchFamily="18" charset="0"/>
                                <a:cs typeface="Arial" pitchFamily="34" charset="0"/>
                              </a:rPr>
                              <m:t>+</m:t>
                            </m:r>
                            <m:sSub>
                              <m:sSubPr>
                                <m:ctrlPr>
                                  <a:rPr lang="en-US" sz="1600" i="1">
                                    <a:latin typeface="Cambria Math" panose="02040503050406030204" pitchFamily="18" charset="0"/>
                                    <a:cs typeface="Arial" pitchFamily="34" charset="0"/>
                                  </a:rPr>
                                </m:ctrlPr>
                              </m:sSubPr>
                              <m:e>
                                <m:r>
                                  <a:rPr lang="en-US" sz="1600" i="1">
                                    <a:latin typeface="Cambria Math" panose="02040503050406030204" pitchFamily="18" charset="0"/>
                                    <a:cs typeface="Arial" pitchFamily="34" charset="0"/>
                                  </a:rPr>
                                  <m:t>𝐶</m:t>
                                </m:r>
                              </m:e>
                              <m:sub>
                                <m:r>
                                  <a:rPr lang="en-US" sz="1600" i="1">
                                    <a:latin typeface="Cambria Math" panose="02040503050406030204" pitchFamily="18" charset="0"/>
                                    <a:cs typeface="Arial" pitchFamily="34" charset="0"/>
                                  </a:rPr>
                                  <m:t>𝑡</m:t>
                                </m:r>
                                <m:r>
                                  <a:rPr lang="en-US" sz="1600" i="1">
                                    <a:latin typeface="Cambria Math" panose="02040503050406030204" pitchFamily="18" charset="0"/>
                                    <a:cs typeface="Arial" pitchFamily="34" charset="0"/>
                                  </a:rPr>
                                  <m:t>+1</m:t>
                                </m:r>
                              </m:sub>
                            </m:sSub>
                          </m:num>
                          <m:den>
                            <m:sSub>
                              <m:sSubPr>
                                <m:ctrlPr>
                                  <a:rPr lang="en-US" sz="1600" i="1">
                                    <a:latin typeface="Cambria Math" panose="02040503050406030204" pitchFamily="18" charset="0"/>
                                    <a:cs typeface="Arial" pitchFamily="34" charset="0"/>
                                  </a:rPr>
                                </m:ctrlPr>
                              </m:sSubPr>
                              <m:e>
                                <m:r>
                                  <a:rPr lang="en-US" sz="1600" i="1">
                                    <a:latin typeface="Cambria Math" panose="02040503050406030204" pitchFamily="18" charset="0"/>
                                    <a:cs typeface="Arial" pitchFamily="34" charset="0"/>
                                  </a:rPr>
                                  <m:t>𝑃</m:t>
                                </m:r>
                              </m:e>
                              <m:sub>
                                <m:r>
                                  <a:rPr lang="en-US" sz="1600" i="1">
                                    <a:latin typeface="Cambria Math" panose="02040503050406030204" pitchFamily="18" charset="0"/>
                                    <a:cs typeface="Arial" pitchFamily="34" charset="0"/>
                                  </a:rPr>
                                  <m:t>𝑡</m:t>
                                </m:r>
                              </m:sub>
                            </m:sSub>
                          </m:den>
                        </m:f>
                      </m:e>
                    </m:d>
                  </m:oMath>
                </a14:m>
                <a:endParaRPr lang="en-US" sz="1600" dirty="0">
                  <a:latin typeface="Arial" pitchFamily="34" charset="0"/>
                  <a:cs typeface="Arial" pitchFamily="34" charset="0"/>
                </a:endParaRPr>
              </a:p>
              <a:p>
                <a:pPr marL="742950" lvl="1" indent="-285750">
                  <a:buClr>
                    <a:schemeClr val="tx1"/>
                  </a:buClr>
                  <a:buFont typeface="Arial" panose="020B0604020202020204" pitchFamily="34" charset="0"/>
                  <a:buChar char="•"/>
                </a:pPr>
                <a:r>
                  <a:rPr lang="en-US" sz="1600" dirty="0">
                    <a:latin typeface="Arial" pitchFamily="34" charset="0"/>
                    <a:cs typeface="Arial" pitchFamily="34" charset="0"/>
                  </a:rPr>
                  <a:t>Profit from a decrease in the asset price (and need to reimburse dealer/broker for intermediate cash flows, like dividends)</a:t>
                </a:r>
              </a:p>
              <a:p>
                <a:pPr marL="742950" lvl="1" indent="-285750">
                  <a:buClr>
                    <a:schemeClr val="tx1"/>
                  </a:buClr>
                  <a:buFont typeface="Arial" panose="020B0604020202020204" pitchFamily="34" charset="0"/>
                  <a:buChar char="•"/>
                </a:pPr>
                <a:r>
                  <a:rPr lang="en-US" sz="1600" b="0" dirty="0">
                    <a:latin typeface="Arial" panose="020B0604020202020204" pitchFamily="34" charset="0"/>
                    <a:cs typeface="Arial" pitchFamily="34" charset="0"/>
                  </a:rPr>
                  <a:t>In practice, short positions more costly (borrowing fee) and risky (return &lt;-100% possible, recall risk) and not allowed for some investors (e.g., pension funds</a:t>
                </a:r>
                <a:r>
                  <a:rPr lang="en-US" sz="1600" dirty="0">
                    <a:latin typeface="Arial" panose="020B0604020202020204" pitchFamily="34" charset="0"/>
                    <a:cs typeface="Arial" pitchFamily="34" charset="0"/>
                  </a:rPr>
                  <a:t>)</a:t>
                </a:r>
              </a:p>
              <a:p>
                <a:pPr marL="742950" lvl="1" indent="-285750">
                  <a:buClr>
                    <a:schemeClr val="tx1"/>
                  </a:buClr>
                  <a:buFont typeface="Arial" panose="020B0604020202020204" pitchFamily="34" charset="0"/>
                  <a:buChar char="•"/>
                </a:pPr>
                <a:r>
                  <a:rPr lang="en-US" sz="1600" b="0" dirty="0">
                    <a:latin typeface="Arial" panose="020B0604020202020204" pitchFamily="34" charset="0"/>
                    <a:cs typeface="Arial" pitchFamily="34" charset="0"/>
                    <a:hlinkClick r:id="rId2"/>
                  </a:rPr>
                  <a:t>Wirecard scandal is a good example of why we need to allow short positions</a:t>
                </a:r>
                <a:endParaRPr lang="en-US" sz="1600" b="0" dirty="0">
                  <a:latin typeface="Arial" panose="020B0604020202020204" pitchFamily="34" charset="0"/>
                  <a:cs typeface="Arial" pitchFamily="34" charset="0"/>
                </a:endParaRPr>
              </a:p>
              <a:p>
                <a:pPr marL="0" indent="0">
                  <a:buNone/>
                </a:pPr>
                <a:endParaRPr lang="en-NL" sz="1600" dirty="0">
                  <a:latin typeface="Arial" panose="020B0604020202020204" pitchFamily="34" charset="0"/>
                  <a:cs typeface="Arial" panose="020B0604020202020204" pitchFamily="34" charset="0"/>
                </a:endParaRPr>
              </a:p>
            </p:txBody>
          </p:sp>
        </mc:Choice>
        <mc:Fallback xmlns="">
          <p:sp>
            <p:nvSpPr>
              <p:cNvPr id="3" name="Content Placeholder 2">
                <a:extLst>
                  <a:ext uri="{FF2B5EF4-FFF2-40B4-BE49-F238E27FC236}">
                    <a16:creationId xmlns:a16="http://schemas.microsoft.com/office/drawing/2014/main" id="{856D71D3-625C-8A9C-6E4C-57274A4AA597}"/>
                  </a:ext>
                </a:extLst>
              </p:cNvPr>
              <p:cNvSpPr>
                <a:spLocks noGrp="1" noRot="1" noChangeAspect="1" noMove="1" noResize="1" noEditPoints="1" noAdjustHandles="1" noChangeArrowheads="1" noChangeShapeType="1" noTextEdit="1"/>
              </p:cNvSpPr>
              <p:nvPr>
                <p:ph idx="1"/>
              </p:nvPr>
            </p:nvSpPr>
            <p:spPr>
              <a:xfrm>
                <a:off x="457200" y="838200"/>
                <a:ext cx="8229600" cy="5287964"/>
              </a:xfrm>
              <a:blipFill>
                <a:blip r:embed="rId3"/>
                <a:stretch>
                  <a:fillRect t="-346"/>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DBD7750D-C9F7-935A-021D-EB6AC81B6ADE}"/>
              </a:ext>
            </a:extLst>
          </p:cNvPr>
          <p:cNvSpPr>
            <a:spLocks noGrp="1"/>
          </p:cNvSpPr>
          <p:nvPr>
            <p:ph type="sldNum" sz="quarter" idx="12"/>
          </p:nvPr>
        </p:nvSpPr>
        <p:spPr/>
        <p:txBody>
          <a:bodyPr/>
          <a:lstStyle/>
          <a:p>
            <a:fld id="{CE289BD7-BDCC-400B-AB8F-DA275DA4D4A2}" type="slidenum">
              <a:rPr lang="en-US" smtClean="0"/>
              <a:t>34</a:t>
            </a:fld>
            <a:endParaRPr lang="en-US" dirty="0"/>
          </a:p>
        </p:txBody>
      </p:sp>
    </p:spTree>
    <p:extLst>
      <p:ext uri="{BB962C8B-B14F-4D97-AF65-F5344CB8AC3E}">
        <p14:creationId xmlns:p14="http://schemas.microsoft.com/office/powerpoint/2010/main" val="682151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9580" y="167005"/>
            <a:ext cx="8229600" cy="518795"/>
          </a:xfrm>
        </p:spPr>
        <p:txBody>
          <a:bodyPr>
            <a:normAutofit/>
          </a:bodyPr>
          <a:lstStyle/>
          <a:p>
            <a:pPr algn="l">
              <a:tabLst>
                <a:tab pos="968375" algn="l"/>
              </a:tabLst>
            </a:pPr>
            <a:r>
              <a:rPr lang="en-US" sz="2200" dirty="0">
                <a:latin typeface="Arial" pitchFamily="34" charset="0"/>
                <a:ea typeface="+mn-ea"/>
                <a:cs typeface="Arial" pitchFamily="34" charset="0"/>
              </a:rPr>
              <a:t>Types of orders on an exchange</a:t>
            </a:r>
            <a:endParaRPr lang="pt-PT" sz="2200" dirty="0">
              <a:latin typeface="Arial" pitchFamily="34" charset="0"/>
              <a:ea typeface="+mn-ea"/>
              <a:cs typeface="Arial" pitchFamily="34" charset="0"/>
            </a:endParaRPr>
          </a:p>
        </p:txBody>
      </p:sp>
      <p:sp>
        <p:nvSpPr>
          <p:cNvPr id="6" name="Content Placeholder 5"/>
          <p:cNvSpPr>
            <a:spLocks noGrp="1"/>
          </p:cNvSpPr>
          <p:nvPr>
            <p:ph sz="half" idx="1"/>
          </p:nvPr>
        </p:nvSpPr>
        <p:spPr>
          <a:xfrm>
            <a:off x="434340" y="762000"/>
            <a:ext cx="7715200" cy="4998720"/>
          </a:xfrm>
        </p:spPr>
        <p:txBody>
          <a:bodyPr>
            <a:noAutofit/>
          </a:bodyPr>
          <a:lstStyle/>
          <a:p>
            <a:r>
              <a:rPr lang="en-US" sz="1600" dirty="0">
                <a:latin typeface="Arial" panose="020B0604020202020204" pitchFamily="34" charset="0"/>
                <a:cs typeface="Arial" panose="020B0604020202020204" pitchFamily="34" charset="0"/>
              </a:rPr>
              <a:t>Market Order: </a:t>
            </a:r>
          </a:p>
          <a:p>
            <a:pPr lvl="1"/>
            <a:r>
              <a:rPr lang="en-US" sz="1600" dirty="0">
                <a:latin typeface="Arial" panose="020B0604020202020204" pitchFamily="34" charset="0"/>
                <a:cs typeface="Arial" panose="020B0604020202020204" pitchFamily="34" charset="0"/>
              </a:rPr>
              <a:t>Traders specify “buy” or “sell” (and quantity)</a:t>
            </a:r>
          </a:p>
          <a:p>
            <a:pPr lvl="1"/>
            <a:r>
              <a:rPr lang="en-US" sz="1600" dirty="0">
                <a:latin typeface="Arial" panose="020B0604020202020204" pitchFamily="34" charset="0"/>
                <a:cs typeface="Arial" panose="020B0604020202020204" pitchFamily="34" charset="0"/>
              </a:rPr>
              <a:t>Priority is time – it is executed immediately</a:t>
            </a:r>
          </a:p>
          <a:p>
            <a:pPr lvl="1"/>
            <a:r>
              <a:rPr lang="en-US" sz="1600" dirty="0">
                <a:latin typeface="Arial" panose="020B0604020202020204" pitchFamily="34" charset="0"/>
                <a:cs typeface="Arial" panose="020B0604020202020204" pitchFamily="34" charset="0"/>
              </a:rPr>
              <a:t>Trader receives current market price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Limit Order: </a:t>
            </a:r>
          </a:p>
          <a:p>
            <a:pPr lvl="1"/>
            <a:r>
              <a:rPr lang="en-US" sz="1600" dirty="0">
                <a:latin typeface="Arial" panose="020B0604020202020204" pitchFamily="34" charset="0"/>
                <a:cs typeface="Arial" panose="020B0604020202020204" pitchFamily="34" charset="0"/>
              </a:rPr>
              <a:t>Traders specify buying or selling price (and quantity)</a:t>
            </a:r>
          </a:p>
          <a:p>
            <a:pPr lvl="1"/>
            <a:r>
              <a:rPr lang="en-US" sz="1600" dirty="0">
                <a:latin typeface="Arial" panose="020B0604020202020204" pitchFamily="34" charset="0"/>
                <a:cs typeface="Arial" panose="020B0604020202020204" pitchFamily="34" charset="0"/>
              </a:rPr>
              <a:t>Priority is price – it is executed if and when condition is met</a:t>
            </a:r>
          </a:p>
          <a:p>
            <a:pPr lvl="1"/>
            <a:r>
              <a:rPr lang="en-US" sz="1600" dirty="0">
                <a:latin typeface="Arial" panose="020B0604020202020204" pitchFamily="34" charset="0"/>
                <a:cs typeface="Arial" panose="020B0604020202020204" pitchFamily="34" charset="0"/>
              </a:rPr>
              <a:t>A collection of limit orders waiting for execution is a </a:t>
            </a:r>
            <a:r>
              <a:rPr lang="en-US" sz="1600" i="1" dirty="0">
                <a:latin typeface="Arial" panose="020B0604020202020204" pitchFamily="34" charset="0"/>
                <a:cs typeface="Arial" panose="020B0604020202020204" pitchFamily="34" charset="0"/>
              </a:rPr>
              <a:t>limit order book</a:t>
            </a:r>
            <a:r>
              <a:rPr lang="en-US" sz="1600" dirty="0">
                <a:latin typeface="Arial" panose="020B0604020202020204" pitchFamily="34" charset="0"/>
                <a:cs typeface="Arial" panose="020B0604020202020204" pitchFamily="34" charset="0"/>
              </a:rPr>
              <a:t>.</a:t>
            </a:r>
          </a:p>
          <a:p>
            <a:endParaRPr lang="pt-PT"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Bid-ask spread: </a:t>
            </a:r>
          </a:p>
          <a:p>
            <a:pPr lvl="1"/>
            <a:r>
              <a:rPr lang="en-US" sz="1600" dirty="0">
                <a:latin typeface="Arial" panose="020B0604020202020204" pitchFamily="34" charset="0"/>
                <a:cs typeface="Arial" panose="020B0604020202020204" pitchFamily="34" charset="0"/>
              </a:rPr>
              <a:t>Difference between the bid and ask prices</a:t>
            </a:r>
          </a:p>
          <a:p>
            <a:pPr lvl="1"/>
            <a:r>
              <a:rPr lang="en-US" sz="1600" dirty="0">
                <a:latin typeface="Arial" panose="020B0604020202020204" pitchFamily="34" charset="0"/>
                <a:cs typeface="Arial" panose="020B0604020202020204" pitchFamily="34" charset="0"/>
              </a:rPr>
              <a:t>Implicit cost of trading</a:t>
            </a:r>
          </a:p>
          <a:p>
            <a:pPr lvl="2"/>
            <a:r>
              <a:rPr lang="pt-PT" sz="1600" dirty="0">
                <a:latin typeface="Arial" panose="020B0604020202020204" pitchFamily="34" charset="0"/>
                <a:cs typeface="Arial" panose="020B0604020202020204" pitchFamily="34" charset="0"/>
              </a:rPr>
              <a:t>You compensate the counterparty for providing liquidity (and market-making more generally) as well as information asymmetry. </a:t>
            </a:r>
          </a:p>
          <a:p>
            <a:endParaRPr lang="pt-PT" sz="1600" dirty="0">
              <a:latin typeface="Arial" panose="020B0604020202020204" pitchFamily="34" charset="0"/>
              <a:cs typeface="Arial" panose="020B0604020202020204" pitchFamily="34" charset="0"/>
            </a:endParaRPr>
          </a:p>
          <a:p>
            <a:r>
              <a:rPr lang="pt-PT" sz="1600" dirty="0">
                <a:latin typeface="Arial" panose="020B0604020202020204" pitchFamily="34" charset="0"/>
                <a:cs typeface="Arial" panose="020B0604020202020204" pitchFamily="34" charset="0"/>
              </a:rPr>
              <a:t>If you are uninformed, you typically want to make market orders in the most liquid period of the day.</a:t>
            </a:r>
          </a:p>
          <a:p>
            <a:endParaRPr lang="pt-PT"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E289BD7-BDCC-400B-AB8F-DA275DA4D4A2}" type="slidenum">
              <a:rPr lang="en-US" smtClean="0"/>
              <a:t>35</a:t>
            </a:fld>
            <a:endParaRPr lang="en-US"/>
          </a:p>
        </p:txBody>
      </p:sp>
    </p:spTree>
    <p:extLst>
      <p:ext uri="{BB962C8B-B14F-4D97-AF65-F5344CB8AC3E}">
        <p14:creationId xmlns:p14="http://schemas.microsoft.com/office/powerpoint/2010/main" val="3307537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a:solidFill>
                  <a:schemeClr val="tx1"/>
                </a:solidFill>
                <a:latin typeface="Arial" pitchFamily="34" charset="0"/>
                <a:ea typeface="+mn-ea"/>
                <a:cs typeface="Arial" pitchFamily="34" charset="0"/>
              </a:rPr>
              <a:t>Example: FedEx</a:t>
            </a:r>
            <a:endParaRPr lang="pt-PT" sz="2400" dirty="0">
              <a:solidFill>
                <a:schemeClr val="tx1"/>
              </a:solidFill>
              <a:latin typeface="Arial" pitchFamily="34" charset="0"/>
              <a:ea typeface="+mn-ea"/>
              <a:cs typeface="Arial" pitchFamily="34" charset="0"/>
            </a:endParaRPr>
          </a:p>
        </p:txBody>
      </p:sp>
      <p:sp>
        <p:nvSpPr>
          <p:cNvPr id="6" name="Content Placeholder 5"/>
          <p:cNvSpPr>
            <a:spLocks noGrp="1"/>
          </p:cNvSpPr>
          <p:nvPr>
            <p:ph idx="1"/>
          </p:nvPr>
        </p:nvSpPr>
        <p:spPr/>
        <p:txBody>
          <a:bodyPr/>
          <a:lstStyle/>
          <a:p>
            <a:pPr marL="0" indent="0">
              <a:buNone/>
            </a:pPr>
            <a:endParaRPr lang="en-US" sz="1700" b="0" dirty="0">
              <a:latin typeface="Arial" panose="020B0604020202020204" pitchFamily="34" charset="0"/>
              <a:cs typeface="Arial" panose="020B0604020202020204" pitchFamily="34" charset="0"/>
            </a:endParaRPr>
          </a:p>
          <a:p>
            <a:pPr marL="0" indent="0">
              <a:buNone/>
            </a:pPr>
            <a:endParaRPr lang="en-US" sz="1700" b="0" dirty="0">
              <a:latin typeface="Arial" panose="020B0604020202020204" pitchFamily="34" charset="0"/>
              <a:cs typeface="Arial" panose="020B0604020202020204" pitchFamily="34" charset="0"/>
            </a:endParaRPr>
          </a:p>
          <a:p>
            <a:pPr marL="0" indent="0">
              <a:buNone/>
            </a:pPr>
            <a:endParaRPr lang="en-US" sz="1700" b="0" dirty="0">
              <a:latin typeface="Arial" panose="020B0604020202020204" pitchFamily="34" charset="0"/>
              <a:cs typeface="Arial" panose="020B0604020202020204" pitchFamily="34" charset="0"/>
            </a:endParaRPr>
          </a:p>
          <a:p>
            <a:pPr marL="0" indent="0">
              <a:buNone/>
            </a:pPr>
            <a:endParaRPr lang="en-US" sz="1700" b="0" dirty="0">
              <a:latin typeface="Arial" panose="020B0604020202020204" pitchFamily="34" charset="0"/>
              <a:cs typeface="Arial" panose="020B0604020202020204" pitchFamily="34" charset="0"/>
            </a:endParaRPr>
          </a:p>
          <a:p>
            <a:pPr marL="0" indent="0">
              <a:buNone/>
            </a:pPr>
            <a:endParaRPr lang="en-US" sz="1700" b="0" dirty="0">
              <a:latin typeface="Arial" panose="020B0604020202020204" pitchFamily="34" charset="0"/>
              <a:cs typeface="Arial" panose="020B0604020202020204" pitchFamily="34" charset="0"/>
            </a:endParaRPr>
          </a:p>
          <a:p>
            <a:pPr marL="0" indent="0">
              <a:buNone/>
            </a:pPr>
            <a:endParaRPr lang="en-US" sz="1700" b="0" dirty="0">
              <a:latin typeface="Arial" panose="020B0604020202020204" pitchFamily="34" charset="0"/>
              <a:cs typeface="Arial" panose="020B0604020202020204" pitchFamily="34" charset="0"/>
            </a:endParaRPr>
          </a:p>
          <a:p>
            <a:pPr marL="0" indent="0">
              <a:buNone/>
            </a:pPr>
            <a:endParaRPr lang="en-US" sz="1700" b="0" dirty="0">
              <a:latin typeface="Arial" panose="020B0604020202020204" pitchFamily="34" charset="0"/>
              <a:cs typeface="Arial" panose="020B0604020202020204" pitchFamily="34" charset="0"/>
            </a:endParaRPr>
          </a:p>
          <a:p>
            <a:pPr marL="0" indent="0">
              <a:buNone/>
            </a:pPr>
            <a:endParaRPr lang="en-US" sz="1700" b="0" dirty="0">
              <a:latin typeface="Arial" panose="020B0604020202020204" pitchFamily="34" charset="0"/>
              <a:cs typeface="Arial" panose="020B0604020202020204" pitchFamily="34" charset="0"/>
            </a:endParaRPr>
          </a:p>
          <a:p>
            <a:r>
              <a:rPr lang="en-US" sz="1700" b="0" dirty="0">
                <a:latin typeface="Arial" panose="020B0604020202020204" pitchFamily="34" charset="0"/>
                <a:cs typeface="Arial" panose="020B0604020202020204" pitchFamily="34" charset="0"/>
              </a:rPr>
              <a:t>If I want to buy a share of FedEx and I post a market order, at which price will that be executed?</a:t>
            </a:r>
          </a:p>
          <a:p>
            <a:r>
              <a:rPr lang="en-US" sz="1700" b="0" dirty="0">
                <a:latin typeface="Arial" panose="020B0604020202020204" pitchFamily="34" charset="0"/>
                <a:cs typeface="Arial" panose="020B0604020202020204" pitchFamily="34" charset="0"/>
              </a:rPr>
              <a:t>If I want to buy 500 shares of FedEx and I post a market order, at which price(s) will that be executed?</a:t>
            </a:r>
          </a:p>
          <a:p>
            <a:r>
              <a:rPr lang="en-US" sz="1700" b="0" dirty="0">
                <a:latin typeface="Arial" panose="020B0604020202020204" pitchFamily="34" charset="0"/>
                <a:cs typeface="Arial" panose="020B0604020202020204" pitchFamily="34" charset="0"/>
              </a:rPr>
              <a:t>If I post a limit order to buy 500 shares at a price of 90, where will I enter the order book? (Limit buy order)</a:t>
            </a:r>
          </a:p>
          <a:p>
            <a:endParaRPr lang="en-US" sz="1700" b="0" dirty="0">
              <a:latin typeface="Arial" panose="020B0604020202020204" pitchFamily="34" charset="0"/>
              <a:cs typeface="Arial" panose="020B0604020202020204" pitchFamily="34" charset="0"/>
            </a:endParaRPr>
          </a:p>
          <a:p>
            <a:endParaRPr lang="en-US" sz="17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E289BD7-BDCC-400B-AB8F-DA275DA4D4A2}" type="slidenum">
              <a:rPr lang="en-US" smtClean="0"/>
              <a:t>36</a:t>
            </a:fld>
            <a:endParaRPr lang="en-US" dirty="0"/>
          </a:p>
        </p:txBody>
      </p:sp>
      <p:pic>
        <p:nvPicPr>
          <p:cNvPr id="8" name="Picture 7">
            <a:extLst>
              <a:ext uri="{FF2B5EF4-FFF2-40B4-BE49-F238E27FC236}">
                <a16:creationId xmlns:a16="http://schemas.microsoft.com/office/drawing/2014/main" id="{95D61A5A-1C39-A390-E7E1-30981C212ECC}"/>
              </a:ext>
            </a:extLst>
          </p:cNvPr>
          <p:cNvPicPr>
            <a:picLocks noChangeAspect="1"/>
          </p:cNvPicPr>
          <p:nvPr/>
        </p:nvPicPr>
        <p:blipFill>
          <a:blip r:embed="rId3"/>
          <a:stretch>
            <a:fillRect/>
          </a:stretch>
        </p:blipFill>
        <p:spPr>
          <a:xfrm>
            <a:off x="2057400" y="228600"/>
            <a:ext cx="5244975" cy="3780113"/>
          </a:xfrm>
          <a:prstGeom prst="rect">
            <a:avLst/>
          </a:prstGeom>
        </p:spPr>
      </p:pic>
    </p:spTree>
    <p:extLst>
      <p:ext uri="{BB962C8B-B14F-4D97-AF65-F5344CB8AC3E}">
        <p14:creationId xmlns:p14="http://schemas.microsoft.com/office/powerpoint/2010/main" val="3914675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9"/>
          </a:xfrm>
        </p:spPr>
        <p:txBody>
          <a:bodyPr/>
          <a:lstStyle/>
          <a:p>
            <a:pPr algn="l">
              <a:tabLst>
                <a:tab pos="968375" algn="l"/>
              </a:tabLst>
            </a:pPr>
            <a:r>
              <a:rPr lang="en-US" sz="2200" dirty="0">
                <a:latin typeface="Arial" pitchFamily="34" charset="0"/>
                <a:ea typeface="+mn-ea"/>
                <a:cs typeface="Arial" pitchFamily="34" charset="0"/>
              </a:rPr>
              <a:t>Buying on Margin</a:t>
            </a:r>
            <a:endParaRPr lang="pt-PT" sz="2200" dirty="0">
              <a:latin typeface="Arial" pitchFamily="34" charset="0"/>
              <a:ea typeface="+mn-ea"/>
              <a:cs typeface="Arial" pitchFamily="34" charset="0"/>
            </a:endParaRPr>
          </a:p>
        </p:txBody>
      </p:sp>
      <p:sp>
        <p:nvSpPr>
          <p:cNvPr id="3" name="Content Placeholder 2"/>
          <p:cNvSpPr>
            <a:spLocks noGrp="1"/>
          </p:cNvSpPr>
          <p:nvPr>
            <p:ph idx="1"/>
          </p:nvPr>
        </p:nvSpPr>
        <p:spPr>
          <a:xfrm>
            <a:off x="381000" y="838200"/>
            <a:ext cx="8229600" cy="4525963"/>
          </a:xfrm>
        </p:spPr>
        <p:txBody>
          <a:bodyPr>
            <a:normAutofit/>
          </a:bodyPr>
          <a:lstStyle/>
          <a:p>
            <a:pPr>
              <a:buFont typeface="Arial" panose="020B0604020202020204" pitchFamily="34" charset="0"/>
              <a:buChar char="•"/>
            </a:pPr>
            <a:r>
              <a:rPr lang="en-US" sz="1800" dirty="0">
                <a:latin typeface="Arial" panose="020B0604020202020204" pitchFamily="34" charset="0"/>
                <a:cs typeface="Arial" panose="020B0604020202020204" pitchFamily="34" charset="0"/>
              </a:rPr>
              <a:t>Definition: </a:t>
            </a:r>
          </a:p>
          <a:p>
            <a:pPr lvl="1"/>
            <a:r>
              <a:rPr lang="en-US" sz="1800" dirty="0">
                <a:latin typeface="Arial" panose="020B0604020202020204" pitchFamily="34" charset="0"/>
                <a:cs typeface="Arial" panose="020B0604020202020204" pitchFamily="34" charset="0"/>
              </a:rPr>
              <a:t>Investor borrows part of the purchase price of a stock from a broker</a:t>
            </a:r>
          </a:p>
          <a:p>
            <a:pPr lvl="1"/>
            <a:r>
              <a:rPr lang="en-US" sz="1800" dirty="0">
                <a:latin typeface="Arial" panose="020B0604020202020204" pitchFamily="34" charset="0"/>
                <a:cs typeface="Arial" panose="020B0604020202020204" pitchFamily="34" charset="0"/>
              </a:rPr>
              <a:t>Investor contributes the remaining portion</a:t>
            </a:r>
          </a:p>
          <a:p>
            <a:pPr>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800" dirty="0">
                <a:latin typeface="Arial" panose="020B0604020202020204" pitchFamily="34" charset="0"/>
                <a:cs typeface="Arial" panose="020B0604020202020204" pitchFamily="34" charset="0"/>
              </a:rPr>
              <a:t>“Margin” refers to the percentage or amount contributed by the investor</a:t>
            </a:r>
          </a:p>
          <a:p>
            <a:pPr lvl="1"/>
            <a:r>
              <a:rPr lang="en-US" sz="1800" dirty="0">
                <a:latin typeface="Arial" panose="020B0604020202020204" pitchFamily="34" charset="0"/>
                <a:cs typeface="Arial" panose="020B0604020202020204" pitchFamily="34" charset="0"/>
              </a:rPr>
              <a:t>Initial margin is set by the regulator and depends on the asset</a:t>
            </a:r>
          </a:p>
          <a:p>
            <a:pPr lvl="1"/>
            <a:r>
              <a:rPr lang="en-US" sz="1800" dirty="0">
                <a:latin typeface="Arial" panose="020B0604020202020204" pitchFamily="34" charset="0"/>
                <a:cs typeface="Arial" panose="020B0604020202020204" pitchFamily="34" charset="0"/>
              </a:rPr>
              <a:t>Maintenance margin</a:t>
            </a:r>
          </a:p>
          <a:p>
            <a:pPr lvl="2"/>
            <a:r>
              <a:rPr lang="en-US" sz="1800" dirty="0">
                <a:latin typeface="Arial" panose="020B0604020202020204" pitchFamily="34" charset="0"/>
                <a:cs typeface="Arial" panose="020B0604020202020204" pitchFamily="34" charset="0"/>
              </a:rPr>
              <a:t>Minimum equity that must be kept in the margin account</a:t>
            </a:r>
          </a:p>
          <a:p>
            <a:pPr lvl="2"/>
            <a:r>
              <a:rPr lang="en-US" sz="1800" dirty="0">
                <a:latin typeface="Arial" panose="020B0604020202020204" pitchFamily="34" charset="0"/>
                <a:cs typeface="Arial" panose="020B0604020202020204" pitchFamily="34" charset="0"/>
              </a:rPr>
              <a:t>Margin call if value of securities falls too much</a:t>
            </a:r>
          </a:p>
          <a:p>
            <a:pPr>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800" dirty="0">
                <a:latin typeface="Arial" panose="020B0604020202020204" pitchFamily="34" charset="0"/>
                <a:cs typeface="Arial" panose="020B0604020202020204" pitchFamily="34" charset="0"/>
              </a:rPr>
              <a:t>Goal: Leverage the investment</a:t>
            </a:r>
          </a:p>
          <a:p>
            <a:endParaRPr lang="pt-PT"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E289BD7-BDCC-400B-AB8F-DA275DA4D4A2}" type="slidenum">
              <a:rPr lang="en-US" sz="1800" smtClean="0"/>
              <a:t>37</a:t>
            </a:fld>
            <a:endParaRPr lang="en-US" sz="1800"/>
          </a:p>
        </p:txBody>
      </p:sp>
    </p:spTree>
    <p:extLst>
      <p:ext uri="{BB962C8B-B14F-4D97-AF65-F5344CB8AC3E}">
        <p14:creationId xmlns:p14="http://schemas.microsoft.com/office/powerpoint/2010/main" val="2629670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4960"/>
          </a:xfrm>
        </p:spPr>
        <p:txBody>
          <a:bodyPr/>
          <a:lstStyle/>
          <a:p>
            <a:pPr algn="l">
              <a:tabLst>
                <a:tab pos="968375" algn="l"/>
              </a:tabLst>
            </a:pPr>
            <a:r>
              <a:rPr lang="en-US" sz="2200" dirty="0">
                <a:latin typeface="Arial" pitchFamily="34" charset="0"/>
                <a:ea typeface="+mn-ea"/>
                <a:cs typeface="Arial" pitchFamily="34" charset="0"/>
              </a:rPr>
              <a:t>Maintenance margin details</a:t>
            </a:r>
            <a:endParaRPr lang="pt-PT" sz="2200" dirty="0">
              <a:latin typeface="Arial" pitchFamily="34" charset="0"/>
              <a:ea typeface="+mn-ea"/>
              <a:cs typeface="Arial"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819598"/>
                <a:ext cx="8229600" cy="5521512"/>
              </a:xfrm>
            </p:spPr>
            <p:txBody>
              <a:bodyPr>
                <a:noAutofit/>
              </a:bodyPr>
              <a:lstStyle/>
              <a:p>
                <a:r>
                  <a:rPr lang="en-US" sz="1600" b="0" dirty="0">
                    <a:latin typeface="Arial" panose="020B0604020202020204" pitchFamily="34" charset="0"/>
                    <a:cs typeface="Arial" panose="020B0604020202020204" pitchFamily="34" charset="0"/>
                  </a:rPr>
                  <a:t>Investor pays $6,000 and borrows $4,000 from broker to purchase 100 shares at 100 $/share</a:t>
                </a:r>
              </a:p>
              <a:p>
                <a:r>
                  <a:rPr lang="en-US" sz="1600" b="0" dirty="0">
                    <a:latin typeface="Arial" panose="020B0604020202020204" pitchFamily="34" charset="0"/>
                    <a:cs typeface="Arial" panose="020B0604020202020204" pitchFamily="34" charset="0"/>
                  </a:rPr>
                  <a:t>Initial balance sheet of the investor:</a:t>
                </a:r>
              </a:p>
              <a:p>
                <a:endParaRPr lang="en-US" sz="1600" b="0" dirty="0">
                  <a:latin typeface="Arial" panose="020B0604020202020204" pitchFamily="34" charset="0"/>
                  <a:cs typeface="Arial" panose="020B0604020202020204" pitchFamily="34" charset="0"/>
                </a:endParaRPr>
              </a:p>
              <a:p>
                <a:endParaRPr lang="en-US" sz="1600" b="0" dirty="0">
                  <a:latin typeface="Arial" panose="020B0604020202020204" pitchFamily="34" charset="0"/>
                  <a:cs typeface="Arial" panose="020B0604020202020204" pitchFamily="34" charset="0"/>
                </a:endParaRPr>
              </a:p>
              <a:p>
                <a:pPr marL="0" indent="0">
                  <a:buNone/>
                </a:pPr>
                <a:endParaRPr lang="en-US" sz="1600" b="0" dirty="0">
                  <a:latin typeface="Arial" panose="020B0604020202020204" pitchFamily="34" charset="0"/>
                  <a:cs typeface="Arial" panose="020B0604020202020204" pitchFamily="34" charset="0"/>
                </a:endParaRPr>
              </a:p>
              <a:p>
                <a:pPr marL="365760" lvl="1" indent="0">
                  <a:buNone/>
                </a:pPr>
                <a:r>
                  <a:rPr lang="en-US" sz="1600" dirty="0">
                    <a:latin typeface="Arial" panose="020B0604020202020204" pitchFamily="34" charset="0"/>
                    <a:cs typeface="Arial" panose="020B0604020202020204" pitchFamily="34" charset="0"/>
                  </a:rPr>
                  <a:t>Initial Margin = Equity / Value shares = [100*100- 4000] / 100*100 = 60%</a:t>
                </a:r>
              </a:p>
              <a:p>
                <a:r>
                  <a:rPr lang="en-US" sz="1600" b="0" dirty="0">
                    <a:latin typeface="Arial" panose="020B0604020202020204" pitchFamily="34" charset="0"/>
                    <a:cs typeface="Arial" panose="020B0604020202020204" pitchFamily="34" charset="0"/>
                  </a:rPr>
                  <a:t>Suppose the stock drops by 30% to 70 $/share</a:t>
                </a:r>
              </a:p>
              <a:p>
                <a:endParaRPr lang="en-US" sz="1600" dirty="0">
                  <a:latin typeface="Arial" panose="020B0604020202020204" pitchFamily="34" charset="0"/>
                  <a:cs typeface="Arial" panose="020B0604020202020204" pitchFamily="34" charset="0"/>
                </a:endParaRPr>
              </a:p>
              <a:p>
                <a:endParaRPr lang="en-US" sz="1600" b="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b="0" dirty="0">
                    <a:latin typeface="Arial" panose="020B0604020202020204" pitchFamily="34" charset="0"/>
                    <a:cs typeface="Arial" panose="020B0604020202020204" pitchFamily="34" charset="0"/>
                  </a:rPr>
                  <a:t>New margin = [(100*70)-4000] / 100*70 = 0.43</a:t>
                </a:r>
              </a:p>
              <a:p>
                <a:pPr marL="365760" lvl="1" indent="0">
                  <a:buNone/>
                </a:pPr>
                <a:r>
                  <a:rPr lang="en-US" sz="1600" dirty="0">
                    <a:latin typeface="Arial" panose="020B0604020202020204" pitchFamily="34" charset="0"/>
                    <a:cs typeface="Arial" panose="020B0604020202020204" pitchFamily="34" charset="0"/>
                  </a:rPr>
                  <a:t>What is the return? 3000/6000 - 1 = -50% (=-30%*10/6)</a:t>
                </a:r>
              </a:p>
              <a:p>
                <a:r>
                  <a:rPr lang="en-US" sz="1600" dirty="0">
                    <a:latin typeface="Arial" panose="020B0604020202020204" pitchFamily="34" charset="0"/>
                    <a:cs typeface="Arial" panose="020B0604020202020204" pitchFamily="34" charset="0"/>
                  </a:rPr>
                  <a:t>Suppose the maintenance margin is 30%. At what price would the investor get a margin call?</a:t>
                </a:r>
              </a:p>
              <a:p>
                <a:pPr marL="365760" lvl="1" indent="0">
                  <a:buNone/>
                </a:pPr>
                <a14:m>
                  <m:oMathPara xmlns:m="http://schemas.openxmlformats.org/officeDocument/2006/math">
                    <m:oMathParaPr>
                      <m:jc m:val="centerGroup"/>
                    </m:oMathParaPr>
                    <m:oMath xmlns:m="http://schemas.openxmlformats.org/officeDocument/2006/math">
                      <m:f>
                        <m:fPr>
                          <m:ctrlPr>
                            <a:rPr lang="en-US" sz="1600" i="1">
                              <a:latin typeface="Cambria Math" panose="02040503050406030204" pitchFamily="18" charset="0"/>
                            </a:rPr>
                          </m:ctrlPr>
                        </m:fPr>
                        <m:num>
                          <m:r>
                            <a:rPr lang="en-US" sz="1600" i="1">
                              <a:latin typeface="Cambria Math"/>
                            </a:rPr>
                            <m:t>𝐸𝑞𝑢𝑖𝑡𝑦</m:t>
                          </m:r>
                        </m:num>
                        <m:den>
                          <m:r>
                            <a:rPr lang="en-GB" sz="1600" b="0" i="1" smtClean="0">
                              <a:latin typeface="Cambria Math" panose="02040503050406030204" pitchFamily="18" charset="0"/>
                            </a:rPr>
                            <m:t>𝑉</m:t>
                          </m:r>
                          <m:r>
                            <a:rPr lang="en-US" sz="1600" i="1">
                              <a:latin typeface="Cambria Math"/>
                            </a:rPr>
                            <m:t>𝑎𝑙𝑢𝑒</m:t>
                          </m:r>
                          <m:r>
                            <a:rPr lang="en-GB" sz="1600" b="0" i="1" smtClean="0">
                              <a:latin typeface="Cambria Math" panose="02040503050406030204" pitchFamily="18" charset="0"/>
                            </a:rPr>
                            <m:t> </m:t>
                          </m:r>
                          <m:r>
                            <a:rPr lang="en-GB" sz="1600" b="0" i="1" smtClean="0">
                              <a:latin typeface="Cambria Math" panose="02040503050406030204" pitchFamily="18" charset="0"/>
                            </a:rPr>
                            <m:t>𝑠h𝑎𝑟𝑒𝑠</m:t>
                          </m:r>
                        </m:den>
                      </m:f>
                      <m:r>
                        <a:rPr lang="en-US" sz="1600" i="1">
                          <a:latin typeface="Cambria Math"/>
                        </a:rPr>
                        <m:t>=0.3⇒…⇒</m:t>
                      </m:r>
                      <m:r>
                        <a:rPr lang="en-US" sz="1600" i="1">
                          <a:latin typeface="Cambria Math"/>
                        </a:rPr>
                        <m:t>𝑃</m:t>
                      </m:r>
                      <m:r>
                        <a:rPr lang="en-US" sz="1600" i="1">
                          <a:latin typeface="Cambria Math"/>
                        </a:rPr>
                        <m:t>=$57.14</m:t>
                      </m:r>
                    </m:oMath>
                  </m:oMathPara>
                </a14:m>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Note: buying on margin increases volatility and you need to pay interest over what you borrowed. (</a:t>
                </a:r>
                <a:r>
                  <a:rPr lang="en-US" sz="1600" dirty="0">
                    <a:latin typeface="Arial" panose="020B0604020202020204" pitchFamily="34" charset="0"/>
                    <a:cs typeface="Arial" panose="020B0604020202020204" pitchFamily="34" charset="0"/>
                    <a:sym typeface="Wingdings" panose="05000000000000000000" pitchFamily="2" charset="2"/>
                    <a:hlinkClick r:id="rId3"/>
                  </a:rPr>
                  <a:t>Movie</a:t>
                </a:r>
                <a:r>
                  <a:rPr lang="en-US" sz="1600" dirty="0">
                    <a:latin typeface="Arial" panose="020B0604020202020204" pitchFamily="34" charset="0"/>
                    <a:cs typeface="Arial" panose="020B0604020202020204" pitchFamily="34" charset="0"/>
                    <a:sym typeface="Wingdings" panose="05000000000000000000" pitchFamily="2" charset="2"/>
                  </a:rPr>
                  <a:t>)</a:t>
                </a:r>
                <a:endParaRPr lang="en-US" sz="1600"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819598"/>
                <a:ext cx="8229600" cy="5521512"/>
              </a:xfrm>
              <a:blipFill>
                <a:blip r:embed="rId4"/>
                <a:stretch>
                  <a:fillRect l="-370" t="-331" r="-296" b="-3201"/>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CE289BD7-BDCC-400B-AB8F-DA275DA4D4A2}" type="slidenum">
              <a:rPr lang="en-US" smtClean="0"/>
              <a:t>38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237301793"/>
              </p:ext>
            </p:extLst>
          </p:nvPr>
        </p:nvGraphicFramePr>
        <p:xfrm>
          <a:off x="838200" y="1685860"/>
          <a:ext cx="6984777" cy="914400"/>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2558902">
                  <a:extLst>
                    <a:ext uri="{9D8B030D-6E8A-4147-A177-3AD203B41FA5}">
                      <a16:colId xmlns:a16="http://schemas.microsoft.com/office/drawing/2014/main" val="20003"/>
                    </a:ext>
                  </a:extLst>
                </a:gridCol>
                <a:gridCol w="825475">
                  <a:extLst>
                    <a:ext uri="{9D8B030D-6E8A-4147-A177-3AD203B41FA5}">
                      <a16:colId xmlns:a16="http://schemas.microsoft.com/office/drawing/2014/main" val="20004"/>
                    </a:ext>
                  </a:extLst>
                </a:gridCol>
              </a:tblGrid>
              <a:tr h="228600">
                <a:tc gridSpan="2">
                  <a:txBody>
                    <a:bodyPr/>
                    <a:lstStyle/>
                    <a:p>
                      <a:r>
                        <a:rPr lang="en-US" sz="1400" dirty="0"/>
                        <a:t>Assets</a:t>
                      </a:r>
                      <a:endParaRPr lang="pt-PT" sz="1400" dirty="0"/>
                    </a:p>
                  </a:txBody>
                  <a:tcPr/>
                </a:tc>
                <a:tc hMerge="1">
                  <a:txBody>
                    <a:bodyPr/>
                    <a:lstStyle/>
                    <a:p>
                      <a:endParaRPr lang="pt-PT" sz="1600" dirty="0"/>
                    </a:p>
                  </a:txBody>
                  <a:tcPr/>
                </a:tc>
                <a:tc>
                  <a:txBody>
                    <a:bodyPr/>
                    <a:lstStyle/>
                    <a:p>
                      <a:endParaRPr lang="pt-PT" sz="1400" dirty="0"/>
                    </a:p>
                  </a:txBody>
                  <a:tcPr/>
                </a:tc>
                <a:tc gridSpan="2">
                  <a:txBody>
                    <a:bodyPr/>
                    <a:lstStyle/>
                    <a:p>
                      <a:r>
                        <a:rPr lang="en-US" sz="1400" dirty="0"/>
                        <a:t>Liabilities</a:t>
                      </a:r>
                      <a:r>
                        <a:rPr lang="en-US" sz="1400" baseline="0" dirty="0"/>
                        <a:t> and Owner’s Equity</a:t>
                      </a:r>
                      <a:endParaRPr lang="pt-PT" sz="1400" dirty="0"/>
                    </a:p>
                  </a:txBody>
                  <a:tcPr/>
                </a:tc>
                <a:tc hMerge="1">
                  <a:txBody>
                    <a:bodyPr/>
                    <a:lstStyle/>
                    <a:p>
                      <a:endParaRPr lang="pt-PT" sz="1600" dirty="0"/>
                    </a:p>
                  </a:txBody>
                  <a:tcPr/>
                </a:tc>
                <a:extLst>
                  <a:ext uri="{0D108BD9-81ED-4DB2-BD59-A6C34878D82A}">
                    <a16:rowId xmlns:a16="http://schemas.microsoft.com/office/drawing/2014/main" val="10000"/>
                  </a:ext>
                </a:extLst>
              </a:tr>
              <a:tr h="238760">
                <a:tc>
                  <a:txBody>
                    <a:bodyPr/>
                    <a:lstStyle/>
                    <a:p>
                      <a:r>
                        <a:rPr lang="en-US" sz="1400" dirty="0"/>
                        <a:t>100 shares</a:t>
                      </a:r>
                      <a:endParaRPr lang="pt-PT" sz="1400" dirty="0"/>
                    </a:p>
                  </a:txBody>
                  <a:tcPr/>
                </a:tc>
                <a:tc>
                  <a:txBody>
                    <a:bodyPr/>
                    <a:lstStyle/>
                    <a:p>
                      <a:pPr algn="r"/>
                      <a:r>
                        <a:rPr lang="en-US" sz="1400" dirty="0"/>
                        <a:t>$10,000</a:t>
                      </a:r>
                      <a:endParaRPr lang="pt-PT" sz="1400" dirty="0"/>
                    </a:p>
                  </a:txBody>
                  <a:tcPr/>
                </a:tc>
                <a:tc>
                  <a:txBody>
                    <a:bodyPr/>
                    <a:lstStyle/>
                    <a:p>
                      <a:endParaRPr lang="pt-PT" sz="1400" dirty="0"/>
                    </a:p>
                  </a:txBody>
                  <a:tcPr/>
                </a:tc>
                <a:tc>
                  <a:txBody>
                    <a:bodyPr/>
                    <a:lstStyle/>
                    <a:p>
                      <a:r>
                        <a:rPr lang="en-US" sz="1400" dirty="0"/>
                        <a:t>Loan from broker</a:t>
                      </a:r>
                      <a:endParaRPr lang="pt-PT" sz="1400" dirty="0"/>
                    </a:p>
                  </a:txBody>
                  <a:tcPr/>
                </a:tc>
                <a:tc>
                  <a:txBody>
                    <a:bodyPr/>
                    <a:lstStyle/>
                    <a:p>
                      <a:pPr algn="r"/>
                      <a:r>
                        <a:rPr lang="en-US" sz="1400" dirty="0"/>
                        <a:t>$4,000</a:t>
                      </a:r>
                      <a:endParaRPr lang="pt-PT" sz="1400" dirty="0"/>
                    </a:p>
                  </a:txBody>
                  <a:tcPr/>
                </a:tc>
                <a:extLst>
                  <a:ext uri="{0D108BD9-81ED-4DB2-BD59-A6C34878D82A}">
                    <a16:rowId xmlns:a16="http://schemas.microsoft.com/office/drawing/2014/main" val="10001"/>
                  </a:ext>
                </a:extLst>
              </a:tr>
              <a:tr h="0">
                <a:tc>
                  <a:txBody>
                    <a:bodyPr/>
                    <a:lstStyle/>
                    <a:p>
                      <a:endParaRPr lang="pt-PT" sz="1400" dirty="0"/>
                    </a:p>
                  </a:txBody>
                  <a:tcPr/>
                </a:tc>
                <a:tc>
                  <a:txBody>
                    <a:bodyPr/>
                    <a:lstStyle/>
                    <a:p>
                      <a:pPr algn="r"/>
                      <a:endParaRPr lang="pt-PT" sz="1400" dirty="0"/>
                    </a:p>
                  </a:txBody>
                  <a:tcPr/>
                </a:tc>
                <a:tc>
                  <a:txBody>
                    <a:bodyPr/>
                    <a:lstStyle/>
                    <a:p>
                      <a:endParaRPr lang="pt-PT" sz="1400" dirty="0"/>
                    </a:p>
                  </a:txBody>
                  <a:tcPr/>
                </a:tc>
                <a:tc>
                  <a:txBody>
                    <a:bodyPr/>
                    <a:lstStyle/>
                    <a:p>
                      <a:r>
                        <a:rPr lang="en-US" sz="1400" dirty="0"/>
                        <a:t>Equity</a:t>
                      </a:r>
                      <a:endParaRPr lang="pt-PT" sz="1400" dirty="0"/>
                    </a:p>
                  </a:txBody>
                  <a:tcPr/>
                </a:tc>
                <a:tc>
                  <a:txBody>
                    <a:bodyPr/>
                    <a:lstStyle/>
                    <a:p>
                      <a:pPr algn="r"/>
                      <a:r>
                        <a:rPr lang="en-US" sz="1400" dirty="0"/>
                        <a:t>$6,000</a:t>
                      </a:r>
                      <a:endParaRPr lang="pt-PT" sz="1400" dirty="0"/>
                    </a:p>
                  </a:txBody>
                  <a:tcPr/>
                </a:tc>
                <a:extLst>
                  <a:ext uri="{0D108BD9-81ED-4DB2-BD59-A6C34878D82A}">
                    <a16:rowId xmlns:a16="http://schemas.microsoft.com/office/drawing/2014/main"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66976446"/>
              </p:ext>
            </p:extLst>
          </p:nvPr>
        </p:nvGraphicFramePr>
        <p:xfrm>
          <a:off x="838199" y="3112901"/>
          <a:ext cx="6984777" cy="914400"/>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2558902">
                  <a:extLst>
                    <a:ext uri="{9D8B030D-6E8A-4147-A177-3AD203B41FA5}">
                      <a16:colId xmlns:a16="http://schemas.microsoft.com/office/drawing/2014/main" val="20003"/>
                    </a:ext>
                  </a:extLst>
                </a:gridCol>
                <a:gridCol w="825475">
                  <a:extLst>
                    <a:ext uri="{9D8B030D-6E8A-4147-A177-3AD203B41FA5}">
                      <a16:colId xmlns:a16="http://schemas.microsoft.com/office/drawing/2014/main" val="20004"/>
                    </a:ext>
                  </a:extLst>
                </a:gridCol>
              </a:tblGrid>
              <a:tr h="239899">
                <a:tc gridSpan="2">
                  <a:txBody>
                    <a:bodyPr/>
                    <a:lstStyle/>
                    <a:p>
                      <a:r>
                        <a:rPr lang="en-US" sz="1400" dirty="0"/>
                        <a:t>Assets</a:t>
                      </a:r>
                      <a:endParaRPr lang="pt-PT" sz="1400" dirty="0"/>
                    </a:p>
                  </a:txBody>
                  <a:tcPr/>
                </a:tc>
                <a:tc hMerge="1">
                  <a:txBody>
                    <a:bodyPr/>
                    <a:lstStyle/>
                    <a:p>
                      <a:endParaRPr lang="pt-PT" sz="1600" dirty="0"/>
                    </a:p>
                  </a:txBody>
                  <a:tcPr/>
                </a:tc>
                <a:tc>
                  <a:txBody>
                    <a:bodyPr/>
                    <a:lstStyle/>
                    <a:p>
                      <a:endParaRPr lang="pt-PT" sz="1400" dirty="0"/>
                    </a:p>
                  </a:txBody>
                  <a:tcPr/>
                </a:tc>
                <a:tc gridSpan="2">
                  <a:txBody>
                    <a:bodyPr/>
                    <a:lstStyle/>
                    <a:p>
                      <a:r>
                        <a:rPr lang="en-US" sz="1400" dirty="0"/>
                        <a:t>Liabilities</a:t>
                      </a:r>
                      <a:r>
                        <a:rPr lang="en-US" sz="1400" baseline="0" dirty="0"/>
                        <a:t> and Owner’s Equity</a:t>
                      </a:r>
                      <a:endParaRPr lang="pt-PT" sz="1400" dirty="0"/>
                    </a:p>
                  </a:txBody>
                  <a:tcPr/>
                </a:tc>
                <a:tc hMerge="1">
                  <a:txBody>
                    <a:bodyPr/>
                    <a:lstStyle/>
                    <a:p>
                      <a:endParaRPr lang="pt-PT" sz="1600" dirty="0"/>
                    </a:p>
                  </a:txBody>
                  <a:tcPr/>
                </a:tc>
                <a:extLst>
                  <a:ext uri="{0D108BD9-81ED-4DB2-BD59-A6C34878D82A}">
                    <a16:rowId xmlns:a16="http://schemas.microsoft.com/office/drawing/2014/main" val="10000"/>
                  </a:ext>
                </a:extLst>
              </a:tr>
              <a:tr h="250059">
                <a:tc>
                  <a:txBody>
                    <a:bodyPr/>
                    <a:lstStyle/>
                    <a:p>
                      <a:r>
                        <a:rPr lang="en-US" sz="1400" dirty="0"/>
                        <a:t>100 shares</a:t>
                      </a:r>
                      <a:endParaRPr lang="pt-PT" sz="1400" dirty="0"/>
                    </a:p>
                  </a:txBody>
                  <a:tcPr/>
                </a:tc>
                <a:tc>
                  <a:txBody>
                    <a:bodyPr/>
                    <a:lstStyle/>
                    <a:p>
                      <a:pPr algn="r"/>
                      <a:r>
                        <a:rPr lang="en-US" sz="1400" dirty="0"/>
                        <a:t>$7,000</a:t>
                      </a:r>
                      <a:endParaRPr lang="pt-PT" sz="1400" dirty="0"/>
                    </a:p>
                  </a:txBody>
                  <a:tcPr/>
                </a:tc>
                <a:tc>
                  <a:txBody>
                    <a:bodyPr/>
                    <a:lstStyle/>
                    <a:p>
                      <a:endParaRPr lang="pt-PT" sz="1400" dirty="0"/>
                    </a:p>
                  </a:txBody>
                  <a:tcPr/>
                </a:tc>
                <a:tc>
                  <a:txBody>
                    <a:bodyPr/>
                    <a:lstStyle/>
                    <a:p>
                      <a:r>
                        <a:rPr lang="en-US" sz="1400" dirty="0"/>
                        <a:t>Loan from broker</a:t>
                      </a:r>
                      <a:endParaRPr lang="pt-PT" sz="1400" dirty="0"/>
                    </a:p>
                  </a:txBody>
                  <a:tcPr/>
                </a:tc>
                <a:tc>
                  <a:txBody>
                    <a:bodyPr/>
                    <a:lstStyle/>
                    <a:p>
                      <a:pPr algn="r"/>
                      <a:r>
                        <a:rPr lang="en-US" sz="1400" dirty="0"/>
                        <a:t>$4,000</a:t>
                      </a:r>
                      <a:endParaRPr lang="pt-PT" sz="1400" dirty="0"/>
                    </a:p>
                  </a:txBody>
                  <a:tcPr/>
                </a:tc>
                <a:extLst>
                  <a:ext uri="{0D108BD9-81ED-4DB2-BD59-A6C34878D82A}">
                    <a16:rowId xmlns:a16="http://schemas.microsoft.com/office/drawing/2014/main" val="10001"/>
                  </a:ext>
                </a:extLst>
              </a:tr>
              <a:tr h="260219">
                <a:tc>
                  <a:txBody>
                    <a:bodyPr/>
                    <a:lstStyle/>
                    <a:p>
                      <a:endParaRPr lang="pt-PT" sz="1400"/>
                    </a:p>
                  </a:txBody>
                  <a:tcPr/>
                </a:tc>
                <a:tc>
                  <a:txBody>
                    <a:bodyPr/>
                    <a:lstStyle/>
                    <a:p>
                      <a:pPr algn="r"/>
                      <a:endParaRPr lang="pt-PT" sz="1400" dirty="0"/>
                    </a:p>
                  </a:txBody>
                  <a:tcPr/>
                </a:tc>
                <a:tc>
                  <a:txBody>
                    <a:bodyPr/>
                    <a:lstStyle/>
                    <a:p>
                      <a:endParaRPr lang="pt-PT" sz="1400" dirty="0"/>
                    </a:p>
                  </a:txBody>
                  <a:tcPr/>
                </a:tc>
                <a:tc>
                  <a:txBody>
                    <a:bodyPr/>
                    <a:lstStyle/>
                    <a:p>
                      <a:r>
                        <a:rPr lang="en-US" sz="1400" dirty="0"/>
                        <a:t>Equity</a:t>
                      </a:r>
                      <a:endParaRPr lang="pt-PT" sz="1400" dirty="0"/>
                    </a:p>
                  </a:txBody>
                  <a:tcPr/>
                </a:tc>
                <a:tc>
                  <a:txBody>
                    <a:bodyPr/>
                    <a:lstStyle/>
                    <a:p>
                      <a:pPr algn="r"/>
                      <a:r>
                        <a:rPr lang="en-US" sz="1400" dirty="0"/>
                        <a:t>$3,000</a:t>
                      </a:r>
                      <a:endParaRPr lang="pt-PT" sz="14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95482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2AAD9-7FAD-ADD7-A737-1E0C4BE2684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848D47-8B77-B24C-C8AF-9EB035632B98}"/>
              </a:ext>
            </a:extLst>
          </p:cNvPr>
          <p:cNvSpPr>
            <a:spLocks noGrp="1"/>
          </p:cNvSpPr>
          <p:nvPr>
            <p:ph type="sldNum" sz="quarter" idx="12"/>
          </p:nvPr>
        </p:nvSpPr>
        <p:spPr/>
        <p:txBody>
          <a:bodyPr/>
          <a:lstStyle/>
          <a:p>
            <a:fld id="{4A12A122-817D-41F3-8885-5DB718F70662}" type="slidenum">
              <a:rPr lang="en-US" smtClean="0"/>
              <a:pPr/>
              <a:t>39</a:t>
            </a:fld>
            <a:endParaRPr lang="en-US" dirty="0"/>
          </a:p>
        </p:txBody>
      </p:sp>
      <p:sp>
        <p:nvSpPr>
          <p:cNvPr id="3" name="TextBox 2">
            <a:extLst>
              <a:ext uri="{FF2B5EF4-FFF2-40B4-BE49-F238E27FC236}">
                <a16:creationId xmlns:a16="http://schemas.microsoft.com/office/drawing/2014/main" id="{9173B7F9-94EB-B559-05CD-2C71FBFCC892}"/>
              </a:ext>
            </a:extLst>
          </p:cNvPr>
          <p:cNvSpPr txBox="1"/>
          <p:nvPr/>
        </p:nvSpPr>
        <p:spPr>
          <a:xfrm>
            <a:off x="291921" y="197241"/>
            <a:ext cx="6996545"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Exercise</a:t>
            </a:r>
          </a:p>
        </p:txBody>
      </p:sp>
      <p:graphicFrame>
        <p:nvGraphicFramePr>
          <p:cNvPr id="5" name="Object 4">
            <a:extLst>
              <a:ext uri="{FF2B5EF4-FFF2-40B4-BE49-F238E27FC236}">
                <a16:creationId xmlns:a16="http://schemas.microsoft.com/office/drawing/2014/main" id="{AB09A042-A524-56DC-1CC9-23331F31A0BE}"/>
              </a:ext>
            </a:extLst>
          </p:cNvPr>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2" imgW="114120" imgH="215640" progId="Equation.3">
                  <p:embed/>
                </p:oleObj>
              </mc:Choice>
              <mc:Fallback>
                <p:oleObj name="Equation" r:id="rId2" imgW="114120" imgH="215640" progId="Equation.3">
                  <p:embed/>
                  <p:pic>
                    <p:nvPicPr>
                      <p:cNvPr id="5" name="Object 4">
                        <a:extLst>
                          <a:ext uri="{FF2B5EF4-FFF2-40B4-BE49-F238E27FC236}">
                            <a16:creationId xmlns:a16="http://schemas.microsoft.com/office/drawing/2014/main" id="{AB09A042-A524-56DC-1CC9-23331F31A0BE}"/>
                          </a:ext>
                        </a:extLst>
                      </p:cNvPr>
                      <p:cNvPicPr/>
                      <p:nvPr/>
                    </p:nvPicPr>
                    <p:blipFill>
                      <a:blip r:embed="rId3"/>
                      <a:stretch>
                        <a:fillRect/>
                      </a:stretch>
                    </p:blipFill>
                    <p:spPr>
                      <a:xfrm>
                        <a:off x="4514850" y="3321050"/>
                        <a:ext cx="114300" cy="21590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955599EC-1AA9-06DE-A09A-3279C1F4BFBD}"/>
              </a:ext>
            </a:extLst>
          </p:cNvPr>
          <p:cNvSpPr txBox="1"/>
          <p:nvPr/>
        </p:nvSpPr>
        <p:spPr>
          <a:xfrm>
            <a:off x="313858" y="764704"/>
            <a:ext cx="8630584" cy="4495800"/>
          </a:xfrm>
          <a:prstGeom prst="rect">
            <a:avLst/>
          </a:prstGeom>
          <a:noFill/>
        </p:spPr>
        <p:txBody>
          <a:bodyPr wrap="square" rtlCol="0">
            <a:noAutofit/>
          </a:bodyPr>
          <a:lstStyle/>
          <a:p>
            <a:pPr marL="342900" indent="-342900">
              <a:buClr>
                <a:schemeClr val="tx1"/>
              </a:buClr>
              <a:buFont typeface="+mj-lt"/>
              <a:buAutoNum type="arabicPeriod"/>
            </a:pPr>
            <a:r>
              <a:rPr lang="en-US" sz="2000" dirty="0">
                <a:latin typeface="Arial" panose="020B0604020202020204" pitchFamily="34" charset="0"/>
                <a:cs typeface="Arial" panose="020B0604020202020204" pitchFamily="34" charset="0"/>
              </a:rPr>
              <a:t>You expect a stock to pay a dividend of 5$ over the next year and that dividend is expected to grow at a rate of 6% in the 9 years after. After that, the growth is expected to slow down and hit 1% per year. Given a discount rate of 10%, what must be the price of the stock? </a:t>
            </a:r>
          </a:p>
          <a:p>
            <a:pPr marL="342900" indent="-342900">
              <a:buClr>
                <a:schemeClr val="tx1"/>
              </a:buClr>
              <a:buFont typeface="+mj-lt"/>
              <a:buAutoNum type="arabicPeriod"/>
            </a:pPr>
            <a:endParaRPr lang="en-US" sz="2000" dirty="0">
              <a:latin typeface="Arial" panose="020B0604020202020204" pitchFamily="34" charset="0"/>
              <a:cs typeface="Arial" panose="020B0604020202020204" pitchFamily="34" charset="0"/>
            </a:endParaRPr>
          </a:p>
          <a:p>
            <a:pPr marL="342900" indent="-342900">
              <a:buClr>
                <a:schemeClr val="tx1"/>
              </a:buClr>
              <a:buFont typeface="+mj-lt"/>
              <a:buAutoNum type="arabicPeriod"/>
            </a:pPr>
            <a:r>
              <a:rPr lang="en-US" sz="2000" dirty="0">
                <a:latin typeface="Arial" panose="020B0604020202020204" pitchFamily="34" charset="0"/>
                <a:cs typeface="Arial" panose="020B0604020202020204" pitchFamily="34" charset="0"/>
              </a:rPr>
              <a:t>Suppose the stock is traded at a price of 70$ in the market, should you go long or short? What is the NPV of this investment? Is this a risk-free profit?</a:t>
            </a:r>
          </a:p>
          <a:p>
            <a:pPr marL="342900" indent="-342900">
              <a:buClr>
                <a:schemeClr val="tx1"/>
              </a:buClr>
              <a:buFont typeface="+mj-lt"/>
              <a:buAutoNum type="arabicPeriod"/>
            </a:pPr>
            <a:endParaRPr lang="en-US" sz="2000" dirty="0">
              <a:latin typeface="Arial" panose="020B0604020202020204" pitchFamily="34" charset="0"/>
              <a:cs typeface="Arial" panose="020B0604020202020204" pitchFamily="34" charset="0"/>
            </a:endParaRPr>
          </a:p>
          <a:p>
            <a:pPr marL="342900" indent="-342900">
              <a:buClr>
                <a:schemeClr val="tx1"/>
              </a:buClr>
              <a:buFont typeface="+mj-lt"/>
              <a:buAutoNum type="arabicPeriod"/>
            </a:pPr>
            <a:r>
              <a:rPr lang="en-US" sz="2000" dirty="0">
                <a:latin typeface="Arial" panose="020B0604020202020204" pitchFamily="34" charset="0"/>
                <a:cs typeface="Arial" panose="020B0604020202020204" pitchFamily="34" charset="0"/>
              </a:rPr>
              <a:t>What is your return over the next year if, at the end of the 1st year and just before the first dividend is paid, the market price agrees completely with your expectations?</a:t>
            </a:r>
          </a:p>
          <a:p>
            <a:pPr marL="342900" indent="-342900">
              <a:buClr>
                <a:schemeClr val="tx1"/>
              </a:buClr>
              <a:buFont typeface="+mj-lt"/>
              <a:buAutoNum type="arabicPeriod"/>
            </a:pPr>
            <a:endParaRPr lang="en-US" sz="2000" dirty="0">
              <a:latin typeface="Arial" panose="020B0604020202020204" pitchFamily="34" charset="0"/>
              <a:cs typeface="Arial" panose="020B0604020202020204" pitchFamily="34" charset="0"/>
            </a:endParaRPr>
          </a:p>
          <a:p>
            <a:pPr marL="342900" indent="-342900">
              <a:buClr>
                <a:schemeClr val="tx1"/>
              </a:buClr>
              <a:buFont typeface="+mj-lt"/>
              <a:buAutoNum type="arabicPeriod"/>
            </a:pPr>
            <a:r>
              <a:rPr lang="en-US" sz="2000" dirty="0">
                <a:latin typeface="Arial" panose="020B0604020202020204" pitchFamily="34" charset="0"/>
                <a:cs typeface="Arial" panose="020B0604020202020204" pitchFamily="34" charset="0"/>
              </a:rPr>
              <a:t>What is your return if you had used 50% margin (i.e., you invest 35$ of your own money and 35$ you borrow from the broker)? How much equity will you have in your margin account?</a:t>
            </a:r>
          </a:p>
          <a:p>
            <a:pPr marL="342900" indent="-342900">
              <a:buClr>
                <a:schemeClr val="tx1"/>
              </a:buClr>
              <a:buFont typeface="+mj-lt"/>
              <a:buAutoNum type="arabicPeriod"/>
            </a:pPr>
            <a:endParaRPr lang="en-US" sz="2000" i="1" dirty="0">
              <a:latin typeface="Arial" panose="020B0604020202020204" pitchFamily="34" charset="0"/>
              <a:cs typeface="Arial" panose="020B0604020202020204" pitchFamily="34" charset="0"/>
            </a:endParaRPr>
          </a:p>
          <a:p>
            <a:pPr marL="342900" indent="-342900">
              <a:buClr>
                <a:schemeClr val="tx1"/>
              </a:buClr>
              <a:buFont typeface="+mj-lt"/>
              <a:buAutoNum type="arabicPeriod"/>
            </a:pPr>
            <a:endParaRPr lang="en-US" sz="2000" i="1" dirty="0">
              <a:latin typeface="Arial" panose="020B0604020202020204" pitchFamily="34" charset="0"/>
              <a:cs typeface="Arial" panose="020B0604020202020204" pitchFamily="34" charset="0"/>
            </a:endParaRPr>
          </a:p>
          <a:p>
            <a:pPr marL="342900" indent="-342900">
              <a:buClr>
                <a:schemeClr val="tx1"/>
              </a:buClr>
              <a:buFont typeface="+mj-lt"/>
              <a:buAutoNum type="arabicPeriod"/>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507770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bwMode="auto">
          <a:xfrm>
            <a:off x="2921359" y="2590799"/>
            <a:ext cx="1981200" cy="1206843"/>
          </a:xfrm>
          <a:prstGeom prst="ellipse">
            <a:avLst/>
          </a:prstGeom>
          <a:noFill/>
          <a:ln w="9525" algn="ctr">
            <a:solidFill>
              <a:schemeClr val="tx1"/>
            </a:solidFill>
            <a:miter lim="800000"/>
            <a:headEnd/>
            <a:tailEnd/>
          </a:ln>
        </p:spPr>
        <p:txBody>
          <a:bodyPr rtlCol="0" anchor="ctr"/>
          <a:lstStyle/>
          <a:p>
            <a:pPr algn="ctr">
              <a:buFontTx/>
              <a:buNone/>
            </a:pPr>
            <a:endParaRPr lang="en-US" sz="2000" b="1"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4A12A122-817D-41F3-8885-5DB718F70662}" type="slidenum">
              <a:rPr lang="en-US" smtClean="0"/>
              <a:pPr/>
              <a:t>4</a:t>
            </a:fld>
            <a:endParaRPr lang="en-US" dirty="0"/>
          </a:p>
        </p:txBody>
      </p:sp>
      <p:sp>
        <p:nvSpPr>
          <p:cNvPr id="3" name="TextBox 2"/>
          <p:cNvSpPr txBox="1"/>
          <p:nvPr/>
        </p:nvSpPr>
        <p:spPr>
          <a:xfrm>
            <a:off x="304800" y="136525"/>
            <a:ext cx="7696200"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Motivation: A simple economic framework</a:t>
            </a:r>
          </a:p>
        </p:txBody>
      </p:sp>
      <p:grpSp>
        <p:nvGrpSpPr>
          <p:cNvPr id="20" name="Group 19"/>
          <p:cNvGrpSpPr/>
          <p:nvPr/>
        </p:nvGrpSpPr>
        <p:grpSpPr>
          <a:xfrm>
            <a:off x="838200" y="1849054"/>
            <a:ext cx="4267200" cy="1986704"/>
            <a:chOff x="381000" y="1074175"/>
            <a:chExt cx="4267200" cy="1986704"/>
          </a:xfrm>
        </p:grpSpPr>
        <p:cxnSp>
          <p:nvCxnSpPr>
            <p:cNvPr id="7" name="Straight Connector 6"/>
            <p:cNvCxnSpPr/>
            <p:nvPr/>
          </p:nvCxnSpPr>
          <p:spPr>
            <a:xfrm>
              <a:off x="381000" y="1443507"/>
              <a:ext cx="42672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38400" y="1074175"/>
              <a:ext cx="25759" cy="1986703"/>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0" y="1074175"/>
              <a:ext cx="1447800" cy="369332"/>
            </a:xfrm>
            <a:prstGeom prst="rect">
              <a:avLst/>
            </a:prstGeom>
            <a:noFill/>
          </p:spPr>
          <p:txBody>
            <a:bodyPr wrap="square" rtlCol="0">
              <a:spAutoFit/>
            </a:bodyPr>
            <a:lstStyle/>
            <a:p>
              <a:pPr algn="ctr"/>
              <a:r>
                <a:rPr lang="en-US" dirty="0">
                  <a:latin typeface="Arial" pitchFamily="34" charset="0"/>
                  <a:cs typeface="Arial" pitchFamily="34" charset="0"/>
                </a:rPr>
                <a:t>Assets</a:t>
              </a:r>
            </a:p>
          </p:txBody>
        </p:sp>
        <p:sp>
          <p:nvSpPr>
            <p:cNvPr id="11" name="TextBox 10"/>
            <p:cNvSpPr txBox="1"/>
            <p:nvPr/>
          </p:nvSpPr>
          <p:spPr>
            <a:xfrm>
              <a:off x="2590801" y="1074175"/>
              <a:ext cx="1981199" cy="369332"/>
            </a:xfrm>
            <a:prstGeom prst="rect">
              <a:avLst/>
            </a:prstGeom>
            <a:noFill/>
          </p:spPr>
          <p:txBody>
            <a:bodyPr wrap="square" rtlCol="0">
              <a:spAutoFit/>
            </a:bodyPr>
            <a:lstStyle/>
            <a:p>
              <a:pPr algn="ctr"/>
              <a:r>
                <a:rPr lang="en-US" dirty="0">
                  <a:latin typeface="Arial" pitchFamily="34" charset="0"/>
                  <a:cs typeface="Arial" pitchFamily="34" charset="0"/>
                </a:rPr>
                <a:t>Liabilities/claims</a:t>
              </a:r>
            </a:p>
          </p:txBody>
        </p:sp>
        <p:sp>
          <p:nvSpPr>
            <p:cNvPr id="12" name="TextBox 11"/>
            <p:cNvSpPr txBox="1"/>
            <p:nvPr/>
          </p:nvSpPr>
          <p:spPr>
            <a:xfrm>
              <a:off x="381000" y="1494472"/>
              <a:ext cx="21336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itchFamily="34" charset="0"/>
                  <a:cs typeface="Arial" pitchFamily="34" charset="0"/>
                </a:rPr>
                <a:t>Land</a:t>
              </a:r>
            </a:p>
            <a:p>
              <a:pPr marL="285750" indent="-285750">
                <a:buFont typeface="Arial" panose="020B0604020202020204" pitchFamily="34" charset="0"/>
                <a:buChar char="•"/>
              </a:pPr>
              <a:r>
                <a:rPr lang="en-US" dirty="0">
                  <a:latin typeface="Arial" pitchFamily="34" charset="0"/>
                  <a:cs typeface="Arial" pitchFamily="34" charset="0"/>
                </a:rPr>
                <a:t>Buildings</a:t>
              </a:r>
            </a:p>
            <a:p>
              <a:pPr marL="285750" indent="-285750">
                <a:buFont typeface="Arial" panose="020B0604020202020204" pitchFamily="34" charset="0"/>
                <a:buChar char="•"/>
              </a:pPr>
              <a:r>
                <a:rPr lang="en-US" dirty="0">
                  <a:latin typeface="Arial" pitchFamily="34" charset="0"/>
                  <a:cs typeface="Arial" pitchFamily="34" charset="0"/>
                </a:rPr>
                <a:t>Brands</a:t>
              </a:r>
            </a:p>
            <a:p>
              <a:pPr marL="285750" indent="-285750">
                <a:buFont typeface="Arial" panose="020B0604020202020204" pitchFamily="34" charset="0"/>
                <a:buChar char="•"/>
              </a:pPr>
              <a:r>
                <a:rPr lang="en-US" dirty="0">
                  <a:latin typeface="Arial" pitchFamily="34" charset="0"/>
                  <a:cs typeface="Arial" pitchFamily="34" charset="0"/>
                </a:rPr>
                <a:t>Org. capital</a:t>
              </a:r>
            </a:p>
            <a:p>
              <a:pPr marL="285750" indent="-285750">
                <a:buFont typeface="Arial" panose="020B0604020202020204" pitchFamily="34" charset="0"/>
                <a:buChar char="•"/>
              </a:pPr>
              <a:r>
                <a:rPr lang="en-US" dirty="0">
                  <a:latin typeface="Arial" pitchFamily="34" charset="0"/>
                  <a:cs typeface="Arial" pitchFamily="34" charset="0"/>
                </a:rPr>
                <a:t>Growth options</a:t>
              </a:r>
            </a:p>
          </p:txBody>
        </p:sp>
        <p:sp>
          <p:nvSpPr>
            <p:cNvPr id="13" name="TextBox 12"/>
            <p:cNvSpPr txBox="1"/>
            <p:nvPr/>
          </p:nvSpPr>
          <p:spPr>
            <a:xfrm>
              <a:off x="2514600" y="1447800"/>
              <a:ext cx="21336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itchFamily="34" charset="0"/>
                  <a:cs typeface="Arial" pitchFamily="34" charset="0"/>
                </a:rPr>
                <a:t>Op. liabilities</a:t>
              </a:r>
            </a:p>
            <a:p>
              <a:pPr marL="285750" indent="-285750">
                <a:buFont typeface="Arial" panose="020B0604020202020204" pitchFamily="34" charset="0"/>
                <a:buChar char="•"/>
              </a:pPr>
              <a:endParaRPr lang="en-US" dirty="0">
                <a:latin typeface="Arial" pitchFamily="34" charset="0"/>
                <a:cs typeface="Arial" pitchFamily="34" charset="0"/>
              </a:endParaRPr>
            </a:p>
            <a:p>
              <a:pPr marL="285750" indent="-285750">
                <a:buFont typeface="Arial" panose="020B0604020202020204" pitchFamily="34" charset="0"/>
                <a:buChar char="•"/>
              </a:pPr>
              <a:r>
                <a:rPr lang="en-US" dirty="0">
                  <a:latin typeface="Arial" pitchFamily="34" charset="0"/>
                  <a:cs typeface="Arial" pitchFamily="34" charset="0"/>
                </a:rPr>
                <a:t>Bonds (debt)</a:t>
              </a:r>
            </a:p>
            <a:p>
              <a:pPr marL="285750" indent="-285750">
                <a:buFont typeface="Arial" panose="020B0604020202020204" pitchFamily="34" charset="0"/>
                <a:buChar char="•"/>
              </a:pPr>
              <a:r>
                <a:rPr lang="en-US" dirty="0">
                  <a:latin typeface="Arial" pitchFamily="34" charset="0"/>
                  <a:cs typeface="Arial" pitchFamily="34" charset="0"/>
                </a:rPr>
                <a:t>Stocks (equity)</a:t>
              </a:r>
            </a:p>
            <a:p>
              <a:pPr marL="285750" indent="-285750">
                <a:buFont typeface="Arial" panose="020B0604020202020204" pitchFamily="34" charset="0"/>
                <a:buChar char="•"/>
              </a:pPr>
              <a:r>
                <a:rPr lang="en-US" dirty="0">
                  <a:latin typeface="Arial" pitchFamily="34" charset="0"/>
                  <a:cs typeface="Arial" pitchFamily="34" charset="0"/>
                </a:rPr>
                <a:t>Etc.</a:t>
              </a:r>
            </a:p>
          </p:txBody>
        </p:sp>
        <p:cxnSp>
          <p:nvCxnSpPr>
            <p:cNvPr id="17" name="Straight Connector 16"/>
            <p:cNvCxnSpPr/>
            <p:nvPr/>
          </p:nvCxnSpPr>
          <p:spPr>
            <a:xfrm>
              <a:off x="381000" y="3060878"/>
              <a:ext cx="4267200" cy="1"/>
            </a:xfrm>
            <a:prstGeom prst="line">
              <a:avLst/>
            </a:prstGeom>
          </p:spPr>
          <p:style>
            <a:lnRef idx="1">
              <a:schemeClr val="accent1"/>
            </a:lnRef>
            <a:fillRef idx="0">
              <a:schemeClr val="accent1"/>
            </a:fillRef>
            <a:effectRef idx="0">
              <a:schemeClr val="accent1"/>
            </a:effectRef>
            <a:fontRef idx="minor">
              <a:schemeClr val="tx1"/>
            </a:fontRef>
          </p:style>
        </p:cxnSp>
      </p:grpSp>
      <p:sp>
        <p:nvSpPr>
          <p:cNvPr id="22" name="Oval 21"/>
          <p:cNvSpPr/>
          <p:nvPr/>
        </p:nvSpPr>
        <p:spPr bwMode="auto">
          <a:xfrm>
            <a:off x="304800" y="1384479"/>
            <a:ext cx="5410200" cy="3152155"/>
          </a:xfrm>
          <a:prstGeom prst="ellipse">
            <a:avLst/>
          </a:prstGeom>
          <a:noFill/>
          <a:ln w="9525" algn="ctr">
            <a:solidFill>
              <a:schemeClr val="tx1"/>
            </a:solidFill>
            <a:miter lim="800000"/>
            <a:headEnd/>
            <a:tailEnd/>
          </a:ln>
        </p:spPr>
        <p:txBody>
          <a:bodyPr rtlCol="0" anchor="ctr"/>
          <a:lstStyle/>
          <a:p>
            <a:pPr algn="ctr">
              <a:buFontTx/>
              <a:buNone/>
            </a:pPr>
            <a:endParaRPr lang="en-US" sz="2000" b="1" dirty="0">
              <a:latin typeface="Arial" pitchFamily="34" charset="0"/>
              <a:cs typeface="Arial" pitchFamily="34" charset="0"/>
            </a:endParaRPr>
          </a:p>
        </p:txBody>
      </p:sp>
      <p:sp>
        <p:nvSpPr>
          <p:cNvPr id="24" name="TextBox 23"/>
          <p:cNvSpPr txBox="1"/>
          <p:nvPr/>
        </p:nvSpPr>
        <p:spPr>
          <a:xfrm>
            <a:off x="1371601" y="738148"/>
            <a:ext cx="3352800" cy="646331"/>
          </a:xfrm>
          <a:prstGeom prst="rect">
            <a:avLst/>
          </a:prstGeom>
          <a:noFill/>
        </p:spPr>
        <p:txBody>
          <a:bodyPr wrap="square" rtlCol="0">
            <a:spAutoFit/>
          </a:bodyPr>
          <a:lstStyle/>
          <a:p>
            <a:pPr algn="ctr"/>
            <a:r>
              <a:rPr lang="en-US" b="1" dirty="0">
                <a:latin typeface="Arial" pitchFamily="34" charset="0"/>
                <a:cs typeface="Arial" pitchFamily="34" charset="0"/>
              </a:rPr>
              <a:t>End users of capital (producers/firms)</a:t>
            </a:r>
          </a:p>
        </p:txBody>
      </p:sp>
      <p:sp>
        <p:nvSpPr>
          <p:cNvPr id="26" name="TextBox 25"/>
          <p:cNvSpPr txBox="1"/>
          <p:nvPr/>
        </p:nvSpPr>
        <p:spPr>
          <a:xfrm>
            <a:off x="6096000" y="1981200"/>
            <a:ext cx="2895600" cy="1754326"/>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lang="en-US" u="sng" dirty="0">
                <a:latin typeface="Arial" pitchFamily="34" charset="0"/>
                <a:cs typeface="Arial" pitchFamily="34" charset="0"/>
              </a:rPr>
              <a:t>Financial liabilities</a:t>
            </a:r>
            <a:r>
              <a:rPr lang="en-US" dirty="0">
                <a:latin typeface="Arial" pitchFamily="34" charset="0"/>
                <a:cs typeface="Arial" pitchFamily="34" charset="0"/>
              </a:rPr>
              <a:t> from perspective of users</a:t>
            </a:r>
          </a:p>
          <a:p>
            <a:pPr marL="285750" indent="-285750">
              <a:buFont typeface="Arial" panose="020B0604020202020204" pitchFamily="34" charset="0"/>
              <a:buChar char="•"/>
            </a:pPr>
            <a:r>
              <a:rPr lang="en-US" u="sng" dirty="0">
                <a:latin typeface="Arial" pitchFamily="34" charset="0"/>
                <a:cs typeface="Arial" pitchFamily="34" charset="0"/>
              </a:rPr>
              <a:t>Financial assets</a:t>
            </a:r>
            <a:r>
              <a:rPr lang="en-US" dirty="0">
                <a:latin typeface="Arial" pitchFamily="34" charset="0"/>
                <a:cs typeface="Arial" pitchFamily="34" charset="0"/>
              </a:rPr>
              <a:t> from perspective of investors</a:t>
            </a:r>
          </a:p>
          <a:p>
            <a:pPr marL="285750" indent="-285750">
              <a:buFont typeface="Arial" panose="020B0604020202020204" pitchFamily="34" charset="0"/>
              <a:buChar char="•"/>
            </a:pPr>
            <a:r>
              <a:rPr lang="en-US" dirty="0">
                <a:latin typeface="Arial" pitchFamily="34" charset="0"/>
                <a:cs typeface="Arial" pitchFamily="34" charset="0"/>
              </a:rPr>
              <a:t>Define how income is split across investors</a:t>
            </a:r>
          </a:p>
        </p:txBody>
      </p:sp>
      <p:cxnSp>
        <p:nvCxnSpPr>
          <p:cNvPr id="28" name="Straight Arrow Connector 27"/>
          <p:cNvCxnSpPr>
            <a:stCxn id="26" idx="1"/>
            <a:endCxn id="13" idx="3"/>
          </p:cNvCxnSpPr>
          <p:nvPr/>
        </p:nvCxnSpPr>
        <p:spPr>
          <a:xfrm flipH="1">
            <a:off x="5105400" y="2858363"/>
            <a:ext cx="990600" cy="1029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715000" y="4648200"/>
            <a:ext cx="3352800" cy="369332"/>
          </a:xfrm>
          <a:prstGeom prst="rect">
            <a:avLst/>
          </a:prstGeom>
          <a:noFill/>
        </p:spPr>
        <p:txBody>
          <a:bodyPr wrap="square" rtlCol="0">
            <a:spAutoFit/>
          </a:bodyPr>
          <a:lstStyle/>
          <a:p>
            <a:pPr algn="ctr"/>
            <a:r>
              <a:rPr lang="en-US" b="1" dirty="0">
                <a:latin typeface="Arial" pitchFamily="34" charset="0"/>
                <a:cs typeface="Arial" pitchFamily="34" charset="0"/>
              </a:rPr>
              <a:t>Households (investors)</a:t>
            </a:r>
          </a:p>
        </p:txBody>
      </p:sp>
      <p:sp>
        <p:nvSpPr>
          <p:cNvPr id="31" name="Oval 30"/>
          <p:cNvSpPr/>
          <p:nvPr/>
        </p:nvSpPr>
        <p:spPr bwMode="auto">
          <a:xfrm>
            <a:off x="5428853" y="4998299"/>
            <a:ext cx="3677584" cy="1452943"/>
          </a:xfrm>
          <a:prstGeom prst="ellipse">
            <a:avLst/>
          </a:prstGeom>
          <a:noFill/>
          <a:ln w="9525" algn="ctr">
            <a:solidFill>
              <a:schemeClr val="tx1"/>
            </a:solidFill>
            <a:miter lim="800000"/>
            <a:headEnd/>
            <a:tailEnd/>
          </a:ln>
        </p:spPr>
        <p:txBody>
          <a:bodyPr rtlCol="0" anchor="ctr"/>
          <a:lstStyle/>
          <a:p>
            <a:pPr algn="ctr">
              <a:buFontTx/>
              <a:buNone/>
            </a:pPr>
            <a:r>
              <a:rPr lang="en-US" dirty="0">
                <a:latin typeface="Arial" pitchFamily="34" charset="0"/>
                <a:cs typeface="Arial" pitchFamily="34" charset="0"/>
              </a:rPr>
              <a:t>Savings</a:t>
            </a:r>
          </a:p>
        </p:txBody>
      </p:sp>
      <p:sp>
        <p:nvSpPr>
          <p:cNvPr id="35" name="Up Arrow 34"/>
          <p:cNvSpPr/>
          <p:nvPr/>
        </p:nvSpPr>
        <p:spPr bwMode="auto">
          <a:xfrm rot="19386510">
            <a:off x="4950483" y="4106516"/>
            <a:ext cx="660041" cy="1300491"/>
          </a:xfrm>
          <a:prstGeom prst="upArrow">
            <a:avLst/>
          </a:prstGeom>
          <a:noFill/>
          <a:ln w="9525" algn="ctr">
            <a:solidFill>
              <a:schemeClr val="tx1"/>
            </a:solidFill>
            <a:miter lim="800000"/>
            <a:headEnd/>
            <a:tailEnd/>
          </a:ln>
        </p:spPr>
        <p:txBody>
          <a:bodyPr rtlCol="0" anchor="ctr"/>
          <a:lstStyle/>
          <a:p>
            <a:pPr algn="ctr">
              <a:buFontTx/>
              <a:buNone/>
            </a:pPr>
            <a:endParaRPr lang="en-US" sz="2000" b="1" dirty="0">
              <a:latin typeface="Arial" pitchFamily="34" charset="0"/>
              <a:cs typeface="Arial" pitchFamily="34" charset="0"/>
            </a:endParaRPr>
          </a:p>
        </p:txBody>
      </p:sp>
      <p:sp>
        <p:nvSpPr>
          <p:cNvPr id="36" name="TextBox 35"/>
          <p:cNvSpPr txBox="1"/>
          <p:nvPr/>
        </p:nvSpPr>
        <p:spPr>
          <a:xfrm>
            <a:off x="454162" y="4894815"/>
            <a:ext cx="3683359" cy="1477328"/>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lang="en-US" dirty="0">
                <a:latin typeface="Arial" pitchFamily="34" charset="0"/>
                <a:cs typeface="Arial" pitchFamily="34" charset="0"/>
              </a:rPr>
              <a:t>Relationship most of the time is intermediated (banks, mutual funds, etc.); WHY?</a:t>
            </a:r>
          </a:p>
          <a:p>
            <a:pPr marL="742950" lvl="1" indent="-285750">
              <a:buFont typeface="Arial" panose="020B0604020202020204" pitchFamily="34" charset="0"/>
              <a:buChar char="•"/>
            </a:pPr>
            <a:r>
              <a:rPr lang="en-US" dirty="0">
                <a:latin typeface="Arial" pitchFamily="34" charset="0"/>
                <a:cs typeface="Arial" pitchFamily="34" charset="0"/>
              </a:rPr>
              <a:t>Matching, diversification, monitoring etc.</a:t>
            </a:r>
          </a:p>
        </p:txBody>
      </p:sp>
      <p:cxnSp>
        <p:nvCxnSpPr>
          <p:cNvPr id="37" name="Straight Arrow Connector 36"/>
          <p:cNvCxnSpPr>
            <a:stCxn id="36" idx="3"/>
          </p:cNvCxnSpPr>
          <p:nvPr/>
        </p:nvCxnSpPr>
        <p:spPr>
          <a:xfrm flipV="1">
            <a:off x="4137521" y="4894816"/>
            <a:ext cx="888641" cy="738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9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mtClean="0"/>
              <a:pPr/>
              <a:t>5</a:t>
            </a:fld>
            <a:endParaRPr lang="en-US" dirty="0"/>
          </a:p>
        </p:txBody>
      </p:sp>
      <p:sp>
        <p:nvSpPr>
          <p:cNvPr id="3" name="TextBox 2"/>
          <p:cNvSpPr txBox="1"/>
          <p:nvPr/>
        </p:nvSpPr>
        <p:spPr>
          <a:xfrm>
            <a:off x="304800" y="164255"/>
            <a:ext cx="7696200"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Main categories of financial assets</a:t>
            </a:r>
          </a:p>
        </p:txBody>
      </p:sp>
      <p:sp>
        <p:nvSpPr>
          <p:cNvPr id="4" name="TextBox 3"/>
          <p:cNvSpPr txBox="1"/>
          <p:nvPr/>
        </p:nvSpPr>
        <p:spPr>
          <a:xfrm>
            <a:off x="304800" y="891864"/>
            <a:ext cx="8630584" cy="4495800"/>
          </a:xfrm>
          <a:prstGeom prst="rect">
            <a:avLst/>
          </a:prstGeom>
          <a:noFill/>
        </p:spPr>
        <p:txBody>
          <a:bodyPr wrap="square" rtlCol="0">
            <a:noAutofit/>
          </a:bodyPr>
          <a:lstStyle/>
          <a:p>
            <a:pPr marL="457200" indent="-457200">
              <a:buClr>
                <a:schemeClr val="tx1"/>
              </a:buClr>
              <a:buFont typeface="+mj-lt"/>
              <a:buAutoNum type="arabicPeriod"/>
            </a:pPr>
            <a:r>
              <a:rPr lang="en-US" sz="2000" u="sng" dirty="0">
                <a:latin typeface="Arial" pitchFamily="34" charset="0"/>
                <a:cs typeface="Arial" pitchFamily="34" charset="0"/>
              </a:rPr>
              <a:t>Equity</a:t>
            </a:r>
          </a:p>
          <a:p>
            <a:pPr marL="914400" lvl="1" indent="-457200">
              <a:buClr>
                <a:schemeClr val="tx1"/>
              </a:buClr>
              <a:buFont typeface="Arial" panose="020B0604020202020204" pitchFamily="34" charset="0"/>
              <a:buChar char="•"/>
            </a:pPr>
            <a:r>
              <a:rPr lang="en-US" sz="2000" dirty="0">
                <a:latin typeface="Arial" pitchFamily="34" charset="0"/>
                <a:cs typeface="Arial" pitchFamily="34" charset="0"/>
              </a:rPr>
              <a:t>Limited liability</a:t>
            </a:r>
          </a:p>
          <a:p>
            <a:pPr marL="914400" lvl="1" indent="-457200">
              <a:buClr>
                <a:schemeClr val="tx1"/>
              </a:buClr>
              <a:buFont typeface="Arial" panose="020B0604020202020204" pitchFamily="34" charset="0"/>
              <a:buChar char="•"/>
            </a:pPr>
            <a:r>
              <a:rPr lang="en-US" sz="2000" dirty="0">
                <a:latin typeface="Arial" pitchFamily="34" charset="0"/>
                <a:cs typeface="Arial" pitchFamily="34" charset="0"/>
              </a:rPr>
              <a:t>“Owners” of the firm (most of the time…), in the sense that shareholders control managerial decisions (to some extent…)</a:t>
            </a:r>
            <a:endParaRPr lang="en-US" sz="2000" u="sng" dirty="0">
              <a:latin typeface="Arial" pitchFamily="34" charset="0"/>
              <a:cs typeface="Arial" pitchFamily="34" charset="0"/>
            </a:endParaRPr>
          </a:p>
          <a:p>
            <a:pPr marL="914400" lvl="1" indent="-457200">
              <a:buClr>
                <a:schemeClr val="tx1"/>
              </a:buClr>
              <a:buFont typeface="Arial" panose="020B0604020202020204" pitchFamily="34" charset="0"/>
              <a:buChar char="•"/>
            </a:pPr>
            <a:r>
              <a:rPr lang="en-US" sz="2000" dirty="0">
                <a:latin typeface="Arial" pitchFamily="34" charset="0"/>
                <a:cs typeface="Arial" pitchFamily="34" charset="0"/>
              </a:rPr>
              <a:t>Residual claimants: entitled to receive income generated by firm after all other claimants have received their share</a:t>
            </a:r>
          </a:p>
          <a:p>
            <a:pPr marL="914400" lvl="1" indent="-457200">
              <a:buClr>
                <a:schemeClr val="tx1"/>
              </a:buClr>
              <a:buFont typeface="Arial" panose="020B0604020202020204" pitchFamily="34" charset="0"/>
              <a:buChar char="•"/>
            </a:pPr>
            <a:r>
              <a:rPr lang="en-US" sz="2000" dirty="0">
                <a:latin typeface="Arial" pitchFamily="34" charset="0"/>
                <a:cs typeface="Arial" pitchFamily="34" charset="0"/>
              </a:rPr>
              <a:t>Therefore, risky.</a:t>
            </a:r>
          </a:p>
          <a:p>
            <a:pPr marL="457200" indent="-457200">
              <a:buClr>
                <a:schemeClr val="tx1"/>
              </a:buClr>
              <a:buFont typeface="+mj-lt"/>
              <a:buAutoNum type="arabicPeriod"/>
            </a:pPr>
            <a:endParaRPr lang="en-US" sz="2000" u="sng" dirty="0">
              <a:latin typeface="Arial" pitchFamily="34" charset="0"/>
              <a:cs typeface="Arial" pitchFamily="34" charset="0"/>
            </a:endParaRPr>
          </a:p>
          <a:p>
            <a:pPr marL="457200" indent="-457200">
              <a:buClr>
                <a:schemeClr val="tx1"/>
              </a:buClr>
              <a:buFont typeface="+mj-lt"/>
              <a:buAutoNum type="arabicPeriod"/>
            </a:pPr>
            <a:r>
              <a:rPr lang="en-US" sz="2000" u="sng" dirty="0">
                <a:latin typeface="Arial" pitchFamily="34" charset="0"/>
                <a:cs typeface="Arial" pitchFamily="34" charset="0"/>
              </a:rPr>
              <a:t>Debt</a:t>
            </a:r>
          </a:p>
          <a:p>
            <a:pPr marL="914400" lvl="1" indent="-457200">
              <a:buClr>
                <a:schemeClr val="tx1"/>
              </a:buClr>
              <a:buFont typeface="Arial" panose="020B0604020202020204" pitchFamily="34" charset="0"/>
              <a:buChar char="•"/>
            </a:pPr>
            <a:r>
              <a:rPr lang="en-US" sz="2000" dirty="0">
                <a:latin typeface="Arial" pitchFamily="34" charset="0"/>
                <a:cs typeface="Arial" pitchFamily="34" charset="0"/>
              </a:rPr>
              <a:t>Promised payments (interest)</a:t>
            </a:r>
          </a:p>
          <a:p>
            <a:pPr marL="914400" lvl="1" indent="-457200">
              <a:buClr>
                <a:schemeClr val="tx1"/>
              </a:buClr>
              <a:buFont typeface="Arial" panose="020B0604020202020204" pitchFamily="34" charset="0"/>
              <a:buChar char="•"/>
            </a:pPr>
            <a:r>
              <a:rPr lang="en-US" sz="2000" dirty="0">
                <a:latin typeface="Arial" pitchFamily="34" charset="0"/>
                <a:cs typeface="Arial" pitchFamily="34" charset="0"/>
              </a:rPr>
              <a:t>Varying maturities and default risk</a:t>
            </a:r>
          </a:p>
          <a:p>
            <a:pPr marL="914400" lvl="1" indent="-457200">
              <a:buClr>
                <a:schemeClr val="tx1"/>
              </a:buClr>
              <a:buFont typeface="Arial" panose="020B0604020202020204" pitchFamily="34" charset="0"/>
              <a:buChar char="•"/>
            </a:pPr>
            <a:r>
              <a:rPr lang="en-US" sz="2000" dirty="0">
                <a:latin typeface="Arial" pitchFamily="34" charset="0"/>
                <a:cs typeface="Arial" pitchFamily="34" charset="0"/>
              </a:rPr>
              <a:t>Less sensitive to financial condition of issuer (especially if senior and/or collateralized)</a:t>
            </a:r>
            <a:endParaRPr lang="en-US" sz="2000" u="sng" dirty="0">
              <a:latin typeface="Arial" pitchFamily="34" charset="0"/>
              <a:cs typeface="Arial" pitchFamily="34" charset="0"/>
            </a:endParaRPr>
          </a:p>
          <a:p>
            <a:pPr marL="457200" indent="-457200">
              <a:buClr>
                <a:schemeClr val="tx1"/>
              </a:buClr>
              <a:buFont typeface="+mj-lt"/>
              <a:buAutoNum type="arabicPeriod"/>
            </a:pPr>
            <a:endParaRPr lang="en-US" sz="2000" u="sng" dirty="0">
              <a:latin typeface="Arial" pitchFamily="34" charset="0"/>
              <a:cs typeface="Arial" pitchFamily="34" charset="0"/>
            </a:endParaRPr>
          </a:p>
          <a:p>
            <a:pPr marL="457200" indent="-457200">
              <a:buClr>
                <a:schemeClr val="tx1"/>
              </a:buClr>
              <a:buFont typeface="+mj-lt"/>
              <a:buAutoNum type="arabicPeriod"/>
            </a:pPr>
            <a:r>
              <a:rPr lang="en-US" sz="2000" u="sng" dirty="0">
                <a:latin typeface="Arial" pitchFamily="34" charset="0"/>
                <a:cs typeface="Arial" pitchFamily="34" charset="0"/>
              </a:rPr>
              <a:t>Derivatives</a:t>
            </a:r>
            <a:endParaRPr lang="en-US" sz="2000" dirty="0">
              <a:latin typeface="Arial" pitchFamily="34" charset="0"/>
              <a:cs typeface="Arial" pitchFamily="34" charset="0"/>
            </a:endParaRPr>
          </a:p>
          <a:p>
            <a:pPr marL="800100" lvl="1" indent="-342900">
              <a:buClr>
                <a:schemeClr val="tx2">
                  <a:lumMod val="75000"/>
                </a:schemeClr>
              </a:buClr>
              <a:buFont typeface="Arial" panose="020B0604020202020204" pitchFamily="34" charset="0"/>
              <a:buChar char="•"/>
            </a:pPr>
            <a:r>
              <a:rPr lang="en-US" sz="2000" dirty="0">
                <a:latin typeface="Arial" pitchFamily="34" charset="0"/>
                <a:cs typeface="Arial" pitchFamily="34" charset="0"/>
              </a:rPr>
              <a:t>Payoffs depend on performance of other securities</a:t>
            </a:r>
          </a:p>
          <a:p>
            <a:pPr marL="800100" lvl="1" indent="-342900">
              <a:buClr>
                <a:schemeClr val="tx2">
                  <a:lumMod val="75000"/>
                </a:schemeClr>
              </a:buClr>
              <a:buFont typeface="Arial" panose="020B0604020202020204" pitchFamily="34" charset="0"/>
              <a:buChar char="•"/>
            </a:pPr>
            <a:r>
              <a:rPr lang="en-US" sz="2000" dirty="0">
                <a:latin typeface="Arial" pitchFamily="34" charset="0"/>
                <a:cs typeface="Arial" pitchFamily="34" charset="0"/>
              </a:rPr>
              <a:t>Examples: call options on stocks, commodity futures</a:t>
            </a:r>
          </a:p>
          <a:p>
            <a:pPr marL="800100" lvl="1" indent="-342900">
              <a:buClr>
                <a:schemeClr val="tx2">
                  <a:lumMod val="75000"/>
                </a:schemeClr>
              </a:buClr>
              <a:buFont typeface="Arial" panose="020B0604020202020204" pitchFamily="34" charset="0"/>
              <a:buChar char="•"/>
            </a:pPr>
            <a:r>
              <a:rPr lang="en-US" sz="2000" dirty="0">
                <a:latin typeface="Arial" pitchFamily="34" charset="0"/>
                <a:cs typeface="Arial" pitchFamily="34" charset="0"/>
              </a:rPr>
              <a:t>Usually very risky</a:t>
            </a:r>
          </a:p>
          <a:p>
            <a:pPr marL="342900" indent="-342900">
              <a:buClr>
                <a:schemeClr val="tx2">
                  <a:lumMod val="75000"/>
                </a:schemeClr>
              </a:buClr>
              <a:buFont typeface="Arial" panose="020B0604020202020204" pitchFamily="34" charset="0"/>
              <a:buChar char="•"/>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289718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mtClean="0"/>
              <a:pPr/>
              <a:t>6</a:t>
            </a:fld>
            <a:endParaRPr lang="en-US" dirty="0"/>
          </a:p>
        </p:txBody>
      </p:sp>
      <p:sp>
        <p:nvSpPr>
          <p:cNvPr id="3" name="TextBox 2"/>
          <p:cNvSpPr txBox="1"/>
          <p:nvPr/>
        </p:nvSpPr>
        <p:spPr>
          <a:xfrm>
            <a:off x="304800" y="143453"/>
            <a:ext cx="7696200" cy="430887"/>
          </a:xfrm>
          <a:prstGeom prst="rect">
            <a:avLst/>
          </a:prstGeom>
          <a:noFill/>
        </p:spPr>
        <p:txBody>
          <a:bodyPr wrap="square" rtlCol="0">
            <a:spAutoFit/>
          </a:bodyPr>
          <a:lstStyle/>
          <a:p>
            <a:pPr>
              <a:tabLst>
                <a:tab pos="968375" algn="l"/>
              </a:tabLst>
            </a:pPr>
            <a:r>
              <a:rPr lang="en-US" sz="2200" b="1" dirty="0">
                <a:latin typeface="Arial" pitchFamily="34" charset="0"/>
                <a:cs typeface="Arial" pitchFamily="34" charset="0"/>
              </a:rPr>
              <a:t>Key economic roles of financial assets and markets</a:t>
            </a:r>
          </a:p>
        </p:txBody>
      </p:sp>
      <p:sp>
        <p:nvSpPr>
          <p:cNvPr id="4" name="TextBox 3"/>
          <p:cNvSpPr txBox="1"/>
          <p:nvPr/>
        </p:nvSpPr>
        <p:spPr>
          <a:xfrm>
            <a:off x="381000" y="762000"/>
            <a:ext cx="8630584" cy="2765736"/>
          </a:xfrm>
          <a:prstGeom prst="rect">
            <a:avLst/>
          </a:prstGeom>
          <a:noFill/>
        </p:spPr>
        <p:txBody>
          <a:bodyPr wrap="square" rtlCol="0">
            <a:noAutofit/>
          </a:bodyPr>
          <a:lstStyle/>
          <a:p>
            <a:pPr marL="457200" indent="-457200">
              <a:buClr>
                <a:schemeClr val="tx1"/>
              </a:buClr>
              <a:buAutoNum type="arabicPeriod"/>
            </a:pPr>
            <a:r>
              <a:rPr lang="en-US" sz="2000" dirty="0">
                <a:latin typeface="Arial" pitchFamily="34" charset="0"/>
                <a:cs typeface="Arial" pitchFamily="34" charset="0"/>
              </a:rPr>
              <a:t>Information production</a:t>
            </a:r>
          </a:p>
          <a:p>
            <a:pPr marL="914400" lvl="1" indent="-457200">
              <a:buClr>
                <a:schemeClr val="tx1"/>
              </a:buClr>
              <a:buFont typeface="Arial" panose="020B0604020202020204" pitchFamily="34" charset="0"/>
              <a:buChar char="•"/>
            </a:pPr>
            <a:r>
              <a:rPr lang="en-US" sz="2000" dirty="0">
                <a:latin typeface="Arial" pitchFamily="34" charset="0"/>
                <a:cs typeface="Arial" pitchFamily="34" charset="0"/>
              </a:rPr>
              <a:t>Example: market deems firm’s prospects in new geographic market to be good </a:t>
            </a:r>
            <a:r>
              <a:rPr lang="en-US" sz="2000" dirty="0">
                <a:latin typeface="Arial" pitchFamily="34" charset="0"/>
                <a:cs typeface="Arial" pitchFamily="34" charset="0"/>
                <a:sym typeface="Wingdings" panose="05000000000000000000" pitchFamily="2" charset="2"/>
              </a:rPr>
              <a:t> higher share price  facilitates raising money (SEO vs IPO) for financing project</a:t>
            </a:r>
          </a:p>
          <a:p>
            <a:pPr marL="457200" indent="-457200">
              <a:buClr>
                <a:schemeClr val="tx1"/>
              </a:buClr>
              <a:buAutoNum type="arabicPeriod"/>
            </a:pPr>
            <a:endParaRPr lang="en-US" sz="1600" dirty="0">
              <a:latin typeface="Arial" pitchFamily="34" charset="0"/>
              <a:cs typeface="Arial" pitchFamily="34" charset="0"/>
            </a:endParaRPr>
          </a:p>
          <a:p>
            <a:pPr marL="457200" indent="-457200">
              <a:buClr>
                <a:schemeClr val="tx1"/>
              </a:buClr>
              <a:buFontTx/>
              <a:buAutoNum type="arabicPeriod"/>
            </a:pPr>
            <a:r>
              <a:rPr lang="en-US" sz="2000" dirty="0">
                <a:latin typeface="Arial" pitchFamily="34" charset="0"/>
                <a:cs typeface="Arial" pitchFamily="34" charset="0"/>
              </a:rPr>
              <a:t>Consumption timing</a:t>
            </a:r>
          </a:p>
          <a:p>
            <a:pPr marL="914400" lvl="1" indent="-457200">
              <a:buClr>
                <a:schemeClr val="tx1"/>
              </a:buClr>
              <a:buFont typeface="Arial" panose="020B0604020202020204" pitchFamily="34" charset="0"/>
              <a:buChar char="•"/>
            </a:pPr>
            <a:r>
              <a:rPr lang="en-US" sz="2000" dirty="0">
                <a:latin typeface="Arial" pitchFamily="34" charset="0"/>
                <a:cs typeface="Arial" pitchFamily="34" charset="0"/>
              </a:rPr>
              <a:t>Financial assets allow investors to substitute current consumption for future consumption</a:t>
            </a:r>
          </a:p>
          <a:p>
            <a:pPr marL="457200" indent="-457200">
              <a:buClr>
                <a:schemeClr val="tx1"/>
              </a:buClr>
              <a:buFontTx/>
              <a:buAutoNum type="arabicPeriod"/>
            </a:pPr>
            <a:endParaRPr lang="en-US" sz="1600" dirty="0">
              <a:latin typeface="Arial" pitchFamily="34" charset="0"/>
              <a:cs typeface="Arial" pitchFamily="34" charset="0"/>
            </a:endParaRPr>
          </a:p>
          <a:p>
            <a:pPr marL="457200" indent="-457200">
              <a:buClr>
                <a:schemeClr val="tx1"/>
              </a:buClr>
              <a:buAutoNum type="arabicPeriod"/>
            </a:pPr>
            <a:r>
              <a:rPr lang="en-US" sz="2000" dirty="0">
                <a:latin typeface="Arial" pitchFamily="34" charset="0"/>
                <a:cs typeface="Arial" pitchFamily="34" charset="0"/>
              </a:rPr>
              <a:t>Risk sharing and allocation</a:t>
            </a:r>
          </a:p>
          <a:p>
            <a:pPr marL="914400" lvl="1" indent="-457200">
              <a:buClr>
                <a:schemeClr val="tx1"/>
              </a:buClr>
              <a:buFont typeface="Arial" panose="020B0604020202020204" pitchFamily="34" charset="0"/>
              <a:buChar char="•"/>
            </a:pPr>
            <a:r>
              <a:rPr lang="en-US" sz="2000" dirty="0">
                <a:latin typeface="Arial" pitchFamily="34" charset="0"/>
                <a:cs typeface="Arial" pitchFamily="34" charset="0"/>
              </a:rPr>
              <a:t>Investors can easily hold diversified portfolios</a:t>
            </a:r>
          </a:p>
          <a:p>
            <a:pPr marL="914400" lvl="1" indent="-457200">
              <a:buClr>
                <a:schemeClr val="tx1"/>
              </a:buClr>
              <a:buFont typeface="Arial" panose="020B0604020202020204" pitchFamily="34" charset="0"/>
              <a:buChar char="•"/>
            </a:pPr>
            <a:r>
              <a:rPr lang="en-US" sz="2000" dirty="0">
                <a:latin typeface="Arial" pitchFamily="34" charset="0"/>
                <a:cs typeface="Arial" pitchFamily="34" charset="0"/>
              </a:rPr>
              <a:t>More (less) risk-averse investors can hold less (more) risk through their portfolio choice</a:t>
            </a:r>
          </a:p>
          <a:p>
            <a:pPr marL="457200" indent="-457200">
              <a:buClr>
                <a:schemeClr val="tx1"/>
              </a:buClr>
              <a:buAutoNum type="arabicPeriod"/>
            </a:pPr>
            <a:endParaRPr lang="en-US" sz="1600" dirty="0">
              <a:latin typeface="Arial" pitchFamily="34" charset="0"/>
              <a:cs typeface="Arial" pitchFamily="34" charset="0"/>
            </a:endParaRPr>
          </a:p>
          <a:p>
            <a:pPr marL="457200" indent="-457200">
              <a:buClr>
                <a:schemeClr val="tx1"/>
              </a:buClr>
              <a:buAutoNum type="arabicPeriod"/>
            </a:pPr>
            <a:r>
              <a:rPr lang="en-US" sz="2000" dirty="0">
                <a:latin typeface="Arial" pitchFamily="34" charset="0"/>
                <a:cs typeface="Arial" pitchFamily="34" charset="0"/>
              </a:rPr>
              <a:t>Separation of ownership and management</a:t>
            </a:r>
          </a:p>
          <a:p>
            <a:pPr marL="914400" lvl="1" indent="-457200">
              <a:buClr>
                <a:schemeClr val="tx1"/>
              </a:buClr>
              <a:buFont typeface="Arial" panose="020B0604020202020204" pitchFamily="34" charset="0"/>
              <a:buChar char="•"/>
            </a:pPr>
            <a:r>
              <a:rPr lang="en-US" sz="2000" dirty="0">
                <a:latin typeface="Arial" pitchFamily="34" charset="0"/>
                <a:cs typeface="Arial" pitchFamily="34" charset="0"/>
              </a:rPr>
              <a:t>Firms have become too big to be owned by one agent and risk-averse agents want to diversify</a:t>
            </a:r>
          </a:p>
          <a:p>
            <a:pPr marL="914400" lvl="1" indent="-457200">
              <a:buClr>
                <a:schemeClr val="tx1"/>
              </a:buClr>
              <a:buFont typeface="Arial" panose="020B0604020202020204" pitchFamily="34" charset="0"/>
              <a:buChar char="•"/>
            </a:pPr>
            <a:r>
              <a:rPr lang="en-US" sz="2000" dirty="0">
                <a:latin typeface="Arial" pitchFamily="34" charset="0"/>
                <a:cs typeface="Arial" pitchFamily="34" charset="0"/>
              </a:rPr>
              <a:t>Compensation packages include stocks and options to align manager’s incentives with owners (=shareholders)</a:t>
            </a:r>
          </a:p>
          <a:p>
            <a:pPr marL="914400" lvl="1" indent="-457200">
              <a:buClr>
                <a:schemeClr val="tx1"/>
              </a:buClr>
              <a:buAutoNum type="arabicPeriod"/>
            </a:pPr>
            <a:endParaRPr lang="en-US" sz="2000" dirty="0">
              <a:latin typeface="Arial" pitchFamily="34" charset="0"/>
              <a:cs typeface="Arial" pitchFamily="34" charset="0"/>
            </a:endParaRPr>
          </a:p>
          <a:p>
            <a:pPr lvl="1">
              <a:buClr>
                <a:schemeClr val="tx1"/>
              </a:buClr>
            </a:pPr>
            <a:endParaRPr lang="en-US" sz="2000" dirty="0">
              <a:latin typeface="Arial" pitchFamily="34" charset="0"/>
              <a:cs typeface="Arial" pitchFamily="34" charset="0"/>
            </a:endParaRPr>
          </a:p>
          <a:p>
            <a:pPr marL="914400" lvl="1" indent="-457200">
              <a:buClr>
                <a:schemeClr val="tx1"/>
              </a:buClr>
              <a:buAutoNum type="arabicPeriod"/>
            </a:pPr>
            <a:endParaRPr lang="en-US" sz="2000" dirty="0">
              <a:latin typeface="Arial" pitchFamily="34" charset="0"/>
              <a:cs typeface="Arial" pitchFamily="34" charset="0"/>
            </a:endParaRPr>
          </a:p>
          <a:p>
            <a:pPr marL="457200" indent="-457200">
              <a:buClr>
                <a:schemeClr val="tx1"/>
              </a:buClr>
              <a:buFont typeface="+mj-lt"/>
              <a:buAutoNum type="arabicPeriod"/>
            </a:pPr>
            <a:endParaRPr lang="en-US" sz="2000" u="sng" dirty="0">
              <a:latin typeface="Arial" pitchFamily="34" charset="0"/>
              <a:cs typeface="Arial" pitchFamily="34" charset="0"/>
            </a:endParaRPr>
          </a:p>
        </p:txBody>
      </p:sp>
    </p:spTree>
    <p:extLst>
      <p:ext uri="{BB962C8B-B14F-4D97-AF65-F5344CB8AC3E}">
        <p14:creationId xmlns:p14="http://schemas.microsoft.com/office/powerpoint/2010/main" val="3576046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mtClean="0"/>
              <a:pPr/>
              <a:t>7</a:t>
            </a:fld>
            <a:endParaRPr lang="en-US" dirty="0"/>
          </a:p>
        </p:txBody>
      </p:sp>
      <p:sp>
        <p:nvSpPr>
          <p:cNvPr id="3" name="TextBox 2"/>
          <p:cNvSpPr txBox="1"/>
          <p:nvPr/>
        </p:nvSpPr>
        <p:spPr>
          <a:xfrm>
            <a:off x="304800" y="164255"/>
            <a:ext cx="7696200"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Financial markets are competitive (</a:t>
            </a:r>
            <a:r>
              <a:rPr lang="en-US" sz="2400" b="1" dirty="0" err="1">
                <a:latin typeface="Arial" pitchFamily="34" charset="0"/>
                <a:cs typeface="Arial" pitchFamily="34" charset="0"/>
              </a:rPr>
              <a:t>i</a:t>
            </a:r>
            <a:r>
              <a:rPr lang="en-US" sz="2400" b="1" dirty="0">
                <a:latin typeface="Arial" pitchFamily="34" charset="0"/>
                <a:cs typeface="Arial" pitchFamily="34" charset="0"/>
              </a:rPr>
              <a:t>)</a:t>
            </a:r>
          </a:p>
        </p:txBody>
      </p:sp>
      <p:sp>
        <p:nvSpPr>
          <p:cNvPr id="4" name="TextBox 3"/>
          <p:cNvSpPr txBox="1"/>
          <p:nvPr/>
        </p:nvSpPr>
        <p:spPr>
          <a:xfrm>
            <a:off x="304800" y="1066800"/>
            <a:ext cx="8630584" cy="4495800"/>
          </a:xfrm>
          <a:prstGeom prst="rect">
            <a:avLst/>
          </a:prstGeom>
          <a:noFill/>
        </p:spPr>
        <p:txBody>
          <a:bodyPr wrap="square" rtlCol="0">
            <a:noAutofit/>
          </a:bodyPr>
          <a:lstStyle/>
          <a:p>
            <a:pPr marL="342900" indent="-342900">
              <a:buClr>
                <a:schemeClr val="tx2">
                  <a:lumMod val="75000"/>
                </a:schemeClr>
              </a:buClr>
              <a:buFont typeface="Arial" panose="020B0604020202020204" pitchFamily="34" charset="0"/>
              <a:buChar char="•"/>
            </a:pPr>
            <a:r>
              <a:rPr lang="en-US" sz="2000" dirty="0">
                <a:latin typeface="Arial" pitchFamily="34" charset="0"/>
                <a:cs typeface="Arial" pitchFamily="34" charset="0"/>
              </a:rPr>
              <a:t>Many intelligent and well-funded economic agents constantly looking to make a profit by choosing their optimal portfolio </a:t>
            </a:r>
          </a:p>
          <a:p>
            <a:pPr marL="800100" lvl="1" indent="-342900">
              <a:buClr>
                <a:schemeClr val="tx2">
                  <a:lumMod val="75000"/>
                </a:schemeClr>
              </a:buClr>
              <a:buFont typeface="Wingdings" panose="05000000000000000000" pitchFamily="2" charset="2"/>
              <a:buChar char="Ø"/>
            </a:pPr>
            <a:r>
              <a:rPr lang="en-US" sz="2000" dirty="0">
                <a:latin typeface="Arial" pitchFamily="34" charset="0"/>
                <a:cs typeface="Arial" pitchFamily="34" charset="0"/>
              </a:rPr>
              <a:t>Portfolio: Active or passive collection of investment assets </a:t>
            </a:r>
          </a:p>
          <a:p>
            <a:pPr marL="1257300" lvl="2" indent="-342900">
              <a:buClr>
                <a:schemeClr val="tx2">
                  <a:lumMod val="75000"/>
                </a:schemeClr>
              </a:buClr>
              <a:buFont typeface="Wingdings" panose="05000000000000000000" pitchFamily="2" charset="2"/>
              <a:buChar char="Ø"/>
            </a:pPr>
            <a:r>
              <a:rPr lang="en-US" sz="2000" dirty="0">
                <a:latin typeface="Arial" pitchFamily="34" charset="0"/>
                <a:cs typeface="Arial" pitchFamily="34" charset="0"/>
              </a:rPr>
              <a:t>Asset allocation: Choice among broad asset classes</a:t>
            </a:r>
          </a:p>
          <a:p>
            <a:pPr marL="1200150" lvl="2" indent="-285750">
              <a:buFont typeface="Wingdings" panose="05000000000000000000" pitchFamily="2" charset="2"/>
              <a:buChar char="Ø"/>
            </a:pPr>
            <a:r>
              <a:rPr lang="en-US" sz="2000" dirty="0">
                <a:latin typeface="Arial" pitchFamily="34" charset="0"/>
                <a:cs typeface="Arial" pitchFamily="34" charset="0"/>
              </a:rPr>
              <a:t>Security selection: Choice of securities within each asset class</a:t>
            </a:r>
          </a:p>
          <a:p>
            <a:pPr marL="285750" indent="-285750">
              <a:buFont typeface="Wingdings" panose="05000000000000000000" pitchFamily="2" charset="2"/>
              <a:buChar char="Ø"/>
            </a:pPr>
            <a:endParaRPr lang="en-US" sz="2000" dirty="0">
              <a:latin typeface="Arial" pitchFamily="34" charset="0"/>
              <a:cs typeface="Arial" pitchFamily="34" charset="0"/>
            </a:endParaRPr>
          </a:p>
          <a:p>
            <a:pPr marL="342900" indent="-342900">
              <a:buFont typeface="Arial" panose="020B0604020202020204" pitchFamily="34" charset="0"/>
              <a:buChar char="•"/>
            </a:pPr>
            <a:r>
              <a:rPr lang="en-US" sz="2000" dirty="0">
                <a:latin typeface="Arial" pitchFamily="34" charset="0"/>
                <a:cs typeface="Arial" pitchFamily="34" charset="0"/>
              </a:rPr>
              <a:t>Key implications: </a:t>
            </a:r>
          </a:p>
          <a:p>
            <a:pPr marL="457200" indent="-457200">
              <a:buClr>
                <a:schemeClr val="tx2">
                  <a:lumMod val="75000"/>
                </a:schemeClr>
              </a:buClr>
              <a:buFont typeface="+mj-lt"/>
              <a:buAutoNum type="arabicPeriod"/>
            </a:pPr>
            <a:endParaRPr lang="en-US" sz="2000" dirty="0">
              <a:latin typeface="Arial" pitchFamily="34" charset="0"/>
              <a:cs typeface="Arial" pitchFamily="34" charset="0"/>
            </a:endParaRPr>
          </a:p>
          <a:p>
            <a:pPr marL="457200" indent="-457200">
              <a:buClr>
                <a:schemeClr val="tx2">
                  <a:lumMod val="75000"/>
                </a:schemeClr>
              </a:buClr>
              <a:buFont typeface="+mj-lt"/>
              <a:buAutoNum type="arabicPeriod"/>
            </a:pPr>
            <a:r>
              <a:rPr lang="en-US" sz="2000" dirty="0">
                <a:latin typeface="Arial" pitchFamily="34" charset="0"/>
                <a:cs typeface="Arial" pitchFamily="34" charset="0"/>
              </a:rPr>
              <a:t>Risk-return trade-off</a:t>
            </a:r>
          </a:p>
          <a:p>
            <a:pPr marL="800100" lvl="1" indent="-342900">
              <a:buClr>
                <a:schemeClr val="tx2">
                  <a:lumMod val="75000"/>
                </a:schemeClr>
              </a:buClr>
              <a:buFont typeface="Wingdings" panose="05000000000000000000" pitchFamily="2" charset="2"/>
              <a:buChar char="Ø"/>
            </a:pPr>
            <a:endParaRPr lang="en-US" sz="2000" dirty="0">
              <a:latin typeface="Arial" pitchFamily="34" charset="0"/>
              <a:cs typeface="Arial" pitchFamily="34" charset="0"/>
            </a:endParaRPr>
          </a:p>
          <a:p>
            <a:pPr marL="800100" lvl="1" indent="-342900">
              <a:buClr>
                <a:schemeClr val="tx2">
                  <a:lumMod val="75000"/>
                </a:schemeClr>
              </a:buClr>
              <a:buFont typeface="Wingdings" panose="05000000000000000000" pitchFamily="2" charset="2"/>
              <a:buChar char="Ø"/>
            </a:pPr>
            <a:r>
              <a:rPr lang="en-US" sz="2000" dirty="0">
                <a:latin typeface="Arial" pitchFamily="34" charset="0"/>
                <a:cs typeface="Arial" pitchFamily="34" charset="0"/>
              </a:rPr>
              <a:t>To increase expected returns, investors must take on more risk.</a:t>
            </a:r>
          </a:p>
          <a:p>
            <a:pPr marL="800100" lvl="1" indent="-342900">
              <a:buClr>
                <a:schemeClr val="tx2">
                  <a:lumMod val="75000"/>
                </a:schemeClr>
              </a:buClr>
              <a:buFont typeface="Wingdings" panose="05000000000000000000" pitchFamily="2" charset="2"/>
              <a:buChar char="Ø"/>
            </a:pPr>
            <a:r>
              <a:rPr lang="en-US" sz="2000" dirty="0">
                <a:latin typeface="Arial" pitchFamily="34" charset="0"/>
                <a:cs typeface="Arial" pitchFamily="34" charset="0"/>
              </a:rPr>
              <a:t>Ceteris paribus, a more risky asset has a lower price.</a:t>
            </a:r>
          </a:p>
          <a:p>
            <a:pPr marL="800100" lvl="1" indent="-342900">
              <a:buClr>
                <a:schemeClr val="tx2">
                  <a:lumMod val="75000"/>
                </a:schemeClr>
              </a:buClr>
              <a:buFont typeface="Wingdings" panose="05000000000000000000" pitchFamily="2" charset="2"/>
              <a:buChar char="Ø"/>
            </a:pPr>
            <a:r>
              <a:rPr lang="en-US" sz="2000" dirty="0">
                <a:latin typeface="Arial" pitchFamily="34" charset="0"/>
                <a:cs typeface="Arial" pitchFamily="34" charset="0"/>
              </a:rPr>
              <a:t>Which promise is more valuable to you: A bond promising to pay 1000$ in 10 years issued by the United States government or by Nvidia?</a:t>
            </a:r>
          </a:p>
        </p:txBody>
      </p:sp>
    </p:spTree>
    <p:extLst>
      <p:ext uri="{BB962C8B-B14F-4D97-AF65-F5344CB8AC3E}">
        <p14:creationId xmlns:p14="http://schemas.microsoft.com/office/powerpoint/2010/main" val="38237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60056B-D3C0-FB29-1B86-8398A9B2A6C5}"/>
              </a:ext>
            </a:extLst>
          </p:cNvPr>
          <p:cNvSpPr txBox="1"/>
          <p:nvPr/>
        </p:nvSpPr>
        <p:spPr>
          <a:xfrm>
            <a:off x="381000" y="762000"/>
            <a:ext cx="8077200" cy="5909310"/>
          </a:xfrm>
          <a:prstGeom prst="rect">
            <a:avLst/>
          </a:prstGeom>
          <a:noFill/>
        </p:spPr>
        <p:txBody>
          <a:bodyPr wrap="square" rtlCol="0">
            <a:spAutoFit/>
          </a:bodyPr>
          <a:lstStyle/>
          <a:p>
            <a:pPr marL="457200" indent="-457200">
              <a:buClr>
                <a:schemeClr val="tx2">
                  <a:lumMod val="75000"/>
                </a:schemeClr>
              </a:buClr>
              <a:buFont typeface="+mj-lt"/>
              <a:buAutoNum type="arabicPeriod" startAt="2"/>
            </a:pPr>
            <a:r>
              <a:rPr lang="en-US" dirty="0">
                <a:latin typeface="Arial" pitchFamily="34" charset="0"/>
                <a:cs typeface="Arial" pitchFamily="34" charset="0"/>
              </a:rPr>
              <a:t>Market efficiency</a:t>
            </a:r>
          </a:p>
          <a:p>
            <a:pPr marL="742950" lvl="1" indent="-285750">
              <a:buClr>
                <a:schemeClr val="tx2">
                  <a:lumMod val="75000"/>
                </a:schemeClr>
              </a:buClr>
              <a:buFont typeface="Arial" panose="020B0604020202020204" pitchFamily="34" charset="0"/>
              <a:buChar char="•"/>
            </a:pPr>
            <a:endParaRPr lang="en-US" dirty="0">
              <a:latin typeface="Arial" pitchFamily="34" charset="0"/>
              <a:cs typeface="Arial" pitchFamily="34" charset="0"/>
            </a:endParaRPr>
          </a:p>
          <a:p>
            <a:pPr marL="742950" lvl="1" indent="-285750">
              <a:buClr>
                <a:schemeClr val="tx2">
                  <a:lumMod val="75000"/>
                </a:schemeClr>
              </a:buClr>
              <a:buFont typeface="Arial" panose="020B0604020202020204" pitchFamily="34" charset="0"/>
              <a:buChar char="•"/>
            </a:pPr>
            <a:r>
              <a:rPr lang="en-US" dirty="0">
                <a:latin typeface="Arial" pitchFamily="34" charset="0"/>
                <a:cs typeface="Arial" pitchFamily="34" charset="0"/>
              </a:rPr>
              <a:t>In fully efficient markets when prices quickly adjust to all relevant information, no asset will be under- or overpriced.</a:t>
            </a:r>
          </a:p>
          <a:p>
            <a:pPr marL="1200150" lvl="2" indent="-285750">
              <a:buClr>
                <a:schemeClr val="tx2">
                  <a:lumMod val="75000"/>
                </a:schemeClr>
              </a:buClr>
              <a:buFont typeface="Arial" panose="020B0604020202020204" pitchFamily="34" charset="0"/>
              <a:buChar char="•"/>
            </a:pPr>
            <a:r>
              <a:rPr lang="en-US" dirty="0">
                <a:latin typeface="Arial" pitchFamily="34" charset="0"/>
                <a:cs typeface="Arial" pitchFamily="34" charset="0"/>
              </a:rPr>
              <a:t>What about Tesla?</a:t>
            </a:r>
          </a:p>
          <a:p>
            <a:pPr marL="742950" lvl="1" indent="-285750">
              <a:buClr>
                <a:schemeClr val="tx2">
                  <a:lumMod val="75000"/>
                </a:schemeClr>
              </a:buClr>
              <a:buFont typeface="Arial" panose="020B0604020202020204" pitchFamily="34" charset="0"/>
              <a:buChar char="•"/>
            </a:pPr>
            <a:endParaRPr lang="en-US" dirty="0">
              <a:latin typeface="Arial" pitchFamily="34" charset="0"/>
              <a:cs typeface="Arial" pitchFamily="34" charset="0"/>
            </a:endParaRPr>
          </a:p>
          <a:p>
            <a:pPr marL="742950" lvl="1" indent="-285750">
              <a:buClr>
                <a:schemeClr val="tx2">
                  <a:lumMod val="75000"/>
                </a:schemeClr>
              </a:buClr>
              <a:buFont typeface="Arial" panose="020B0604020202020204" pitchFamily="34" charset="0"/>
              <a:buChar char="•"/>
            </a:pPr>
            <a:r>
              <a:rPr lang="en-US" dirty="0">
                <a:latin typeface="Arial" pitchFamily="34" charset="0"/>
                <a:cs typeface="Arial" pitchFamily="34" charset="0"/>
              </a:rPr>
              <a:t>Grossman-Stiglitz Paradox (1980): Markets cannot be perfectly efficient – we can only get near-efficiency: </a:t>
            </a:r>
          </a:p>
          <a:p>
            <a:pPr marL="1200150" lvl="2" indent="-285750">
              <a:buClr>
                <a:schemeClr val="tx2">
                  <a:lumMod val="75000"/>
                </a:schemeClr>
              </a:buClr>
              <a:buFont typeface="Arial" panose="020B0604020202020204" pitchFamily="34" charset="0"/>
              <a:buChar char="•"/>
            </a:pPr>
            <a:r>
              <a:rPr lang="en-US" dirty="0">
                <a:latin typeface="Arial" pitchFamily="34" charset="0"/>
                <a:cs typeface="Arial" pitchFamily="34" charset="0"/>
              </a:rPr>
              <a:t>Investors will not rationally incur the expenses of gathering information unless they expect to be rewarded by higher gross returns compared with the free alternative of accepting the market price.</a:t>
            </a:r>
          </a:p>
          <a:p>
            <a:pPr marL="742950" lvl="1" indent="-285750">
              <a:buFont typeface="Arial" panose="020B0604020202020204" pitchFamily="34" charset="0"/>
              <a:buChar char="•"/>
            </a:pPr>
            <a:endParaRPr lang="en-US" dirty="0">
              <a:latin typeface="Arial" pitchFamily="34" charset="0"/>
              <a:cs typeface="Arial" pitchFamily="34" charset="0"/>
            </a:endParaRPr>
          </a:p>
          <a:p>
            <a:pPr marL="742950" lvl="1" indent="-285750">
              <a:buFont typeface="Arial" panose="020B0604020202020204" pitchFamily="34" charset="0"/>
              <a:buChar char="•"/>
            </a:pPr>
            <a:r>
              <a:rPr lang="en-US" dirty="0">
                <a:latin typeface="Arial" pitchFamily="34" charset="0"/>
                <a:cs typeface="Arial" pitchFamily="34" charset="0"/>
              </a:rPr>
              <a:t>Important implications: active portfolio management through asset allocation (``market timing’’) and security selection (``stock picking’’) only pays off when you have an informational advantage over other market participants</a:t>
            </a:r>
          </a:p>
          <a:p>
            <a:pPr marL="1200150" lvl="2" indent="-285750">
              <a:buFont typeface="Arial" panose="020B0604020202020204" pitchFamily="34" charset="0"/>
              <a:buChar char="•"/>
            </a:pPr>
            <a:r>
              <a:rPr lang="en-US" dirty="0">
                <a:latin typeface="Arial" pitchFamily="34" charset="0"/>
                <a:cs typeface="Arial" pitchFamily="34" charset="0"/>
              </a:rPr>
              <a:t>This simple idea spurred recent growth in passive management.</a:t>
            </a:r>
          </a:p>
          <a:p>
            <a:pPr marL="1200150" lvl="2" indent="-285750">
              <a:buFont typeface="Arial" panose="020B0604020202020204" pitchFamily="34" charset="0"/>
              <a:buChar char="•"/>
            </a:pPr>
            <a:endParaRPr lang="en-US" dirty="0">
              <a:latin typeface="Arial" pitchFamily="34" charset="0"/>
              <a:cs typeface="Arial" pitchFamily="34" charset="0"/>
            </a:endParaRPr>
          </a:p>
          <a:p>
            <a:pPr marL="742950" lvl="1" indent="-285750">
              <a:buFont typeface="Arial" panose="020B0604020202020204" pitchFamily="34" charset="0"/>
              <a:buChar char="•"/>
            </a:pPr>
            <a:r>
              <a:rPr lang="en-US" dirty="0">
                <a:latin typeface="Arial" pitchFamily="34" charset="0"/>
                <a:cs typeface="Arial" pitchFamily="34" charset="0"/>
                <a:hlinkClick r:id="rId2"/>
              </a:rPr>
              <a:t>Podcast: All else equal - Why good stocks are not good buys?</a:t>
            </a:r>
            <a:endParaRPr lang="en-US" dirty="0">
              <a:latin typeface="Arial" pitchFamily="34" charset="0"/>
              <a:cs typeface="Arial" pitchFamily="34" charset="0"/>
            </a:endParaRPr>
          </a:p>
          <a:p>
            <a:endParaRPr lang="en-NL" dirty="0">
              <a:latin typeface="Arial" pitchFamily="34" charset="0"/>
              <a:cs typeface="Arial" pitchFamily="34" charset="0"/>
            </a:endParaRPr>
          </a:p>
        </p:txBody>
      </p:sp>
      <p:sp>
        <p:nvSpPr>
          <p:cNvPr id="3" name="TextBox 2">
            <a:extLst>
              <a:ext uri="{FF2B5EF4-FFF2-40B4-BE49-F238E27FC236}">
                <a16:creationId xmlns:a16="http://schemas.microsoft.com/office/drawing/2014/main" id="{3098B76C-C55B-DFFC-EE65-F85EA4166F43}"/>
              </a:ext>
            </a:extLst>
          </p:cNvPr>
          <p:cNvSpPr txBox="1"/>
          <p:nvPr/>
        </p:nvSpPr>
        <p:spPr>
          <a:xfrm>
            <a:off x="304800" y="164255"/>
            <a:ext cx="7696200"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Financial markets are competitive (ii)</a:t>
            </a:r>
          </a:p>
        </p:txBody>
      </p:sp>
    </p:spTree>
    <p:extLst>
      <p:ext uri="{BB962C8B-B14F-4D97-AF65-F5344CB8AC3E}">
        <p14:creationId xmlns:p14="http://schemas.microsoft.com/office/powerpoint/2010/main" val="246649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12A122-817D-41F3-8885-5DB718F70662}" type="slidenum">
              <a:rPr lang="en-US" smtClean="0"/>
              <a:pPr/>
              <a:t>9</a:t>
            </a:fld>
            <a:endParaRPr lang="en-US" dirty="0"/>
          </a:p>
        </p:txBody>
      </p:sp>
      <p:sp>
        <p:nvSpPr>
          <p:cNvPr id="3" name="TextBox 2"/>
          <p:cNvSpPr txBox="1"/>
          <p:nvPr/>
        </p:nvSpPr>
        <p:spPr>
          <a:xfrm>
            <a:off x="304800" y="164255"/>
            <a:ext cx="7696200" cy="461665"/>
          </a:xfrm>
          <a:prstGeom prst="rect">
            <a:avLst/>
          </a:prstGeom>
          <a:noFill/>
        </p:spPr>
        <p:txBody>
          <a:bodyPr wrap="square" rtlCol="0">
            <a:spAutoFit/>
          </a:bodyPr>
          <a:lstStyle/>
          <a:p>
            <a:pPr>
              <a:tabLst>
                <a:tab pos="968375" algn="l"/>
              </a:tabLst>
            </a:pPr>
            <a:r>
              <a:rPr lang="en-US" sz="2400" b="1" dirty="0">
                <a:latin typeface="Arial" pitchFamily="34" charset="0"/>
                <a:cs typeface="Arial" pitchFamily="34" charset="0"/>
              </a:rPr>
              <a:t>Key trends in financial markets</a:t>
            </a:r>
          </a:p>
        </p:txBody>
      </p:sp>
      <p:sp>
        <p:nvSpPr>
          <p:cNvPr id="4" name="TextBox 3"/>
          <p:cNvSpPr txBox="1"/>
          <p:nvPr/>
        </p:nvSpPr>
        <p:spPr>
          <a:xfrm>
            <a:off x="304800" y="915934"/>
            <a:ext cx="8630584" cy="5257800"/>
          </a:xfrm>
          <a:prstGeom prst="rect">
            <a:avLst/>
          </a:prstGeom>
          <a:noFill/>
        </p:spPr>
        <p:txBody>
          <a:bodyPr wrap="square" rtlCol="0">
            <a:noAutofit/>
          </a:bodyPr>
          <a:lstStyle/>
          <a:p>
            <a:pPr marL="342900" indent="-342900">
              <a:buClr>
                <a:schemeClr val="tx2">
                  <a:lumMod val="75000"/>
                </a:schemeClr>
              </a:buClr>
              <a:buFont typeface="Arial" panose="020B0604020202020204" pitchFamily="34" charset="0"/>
              <a:buChar char="•"/>
            </a:pPr>
            <a:r>
              <a:rPr lang="en-US" sz="2000" dirty="0">
                <a:latin typeface="Arial" pitchFamily="34" charset="0"/>
                <a:cs typeface="Arial" pitchFamily="34" charset="0"/>
              </a:rPr>
              <a:t>Globalization: more and more assets are easily investible for more and more investors</a:t>
            </a:r>
          </a:p>
          <a:p>
            <a:pPr marL="342900" indent="-342900">
              <a:buClr>
                <a:schemeClr val="tx2">
                  <a:lumMod val="75000"/>
                </a:schemeClr>
              </a:buClr>
              <a:buFont typeface="Arial" panose="020B0604020202020204" pitchFamily="34" charset="0"/>
              <a:buChar char="•"/>
            </a:pPr>
            <a:endParaRPr lang="en-US" sz="2000" dirty="0">
              <a:latin typeface="Arial" pitchFamily="34" charset="0"/>
              <a:cs typeface="Arial" pitchFamily="34" charset="0"/>
            </a:endParaRPr>
          </a:p>
          <a:p>
            <a:pPr marL="342900" indent="-342900">
              <a:buClr>
                <a:schemeClr val="tx2">
                  <a:lumMod val="75000"/>
                </a:schemeClr>
              </a:buClr>
              <a:buFont typeface="Arial" panose="020B0604020202020204" pitchFamily="34" charset="0"/>
              <a:buChar char="•"/>
            </a:pPr>
            <a:r>
              <a:rPr lang="en-US" sz="2000" dirty="0">
                <a:latin typeface="Arial" pitchFamily="34" charset="0"/>
                <a:cs typeface="Arial" pitchFamily="34" charset="0"/>
              </a:rPr>
              <a:t>Securitization and financial engineering: new assets tailored to demand of investors wanting to hedge a particular exposure or speculate in a particular direction. [Partly due to:]</a:t>
            </a:r>
          </a:p>
          <a:p>
            <a:pPr marL="342900" indent="-342900">
              <a:buClr>
                <a:schemeClr val="tx2">
                  <a:lumMod val="75000"/>
                </a:schemeClr>
              </a:buClr>
              <a:buFont typeface="Arial" panose="020B0604020202020204" pitchFamily="34" charset="0"/>
              <a:buChar char="•"/>
            </a:pPr>
            <a:endParaRPr lang="en-US" sz="2000" dirty="0">
              <a:latin typeface="Arial" pitchFamily="34" charset="0"/>
              <a:cs typeface="Arial" pitchFamily="34" charset="0"/>
            </a:endParaRPr>
          </a:p>
          <a:p>
            <a:pPr marL="342900" indent="-342900">
              <a:buClr>
                <a:schemeClr val="tx2">
                  <a:lumMod val="75000"/>
                </a:schemeClr>
              </a:buClr>
              <a:buFont typeface="Arial" panose="020B0604020202020204" pitchFamily="34" charset="0"/>
              <a:buChar char="•"/>
            </a:pPr>
            <a:r>
              <a:rPr lang="en-US" sz="2000" dirty="0">
                <a:latin typeface="Arial" pitchFamily="34" charset="0"/>
                <a:cs typeface="Arial" pitchFamily="34" charset="0"/>
              </a:rPr>
              <a:t>Technological advances: transaction costs have fallen considerably over time due to move from specialist to computerized market-making. </a:t>
            </a:r>
          </a:p>
          <a:p>
            <a:pPr marL="800100" lvl="1" indent="-342900">
              <a:buClr>
                <a:schemeClr val="tx2">
                  <a:lumMod val="75000"/>
                </a:schemeClr>
              </a:buClr>
              <a:buFont typeface="Arial" panose="020B0604020202020204" pitchFamily="34" charset="0"/>
              <a:buChar char="•"/>
            </a:pPr>
            <a:r>
              <a:rPr lang="en-US" sz="2000" dirty="0">
                <a:latin typeface="Arial" pitchFamily="34" charset="0"/>
                <a:cs typeface="Arial" pitchFamily="34" charset="0"/>
              </a:rPr>
              <a:t>More recent trends include:</a:t>
            </a:r>
          </a:p>
          <a:p>
            <a:pPr marL="1257300" lvl="2" indent="-342900">
              <a:buClr>
                <a:schemeClr val="tx2">
                  <a:lumMod val="75000"/>
                </a:schemeClr>
              </a:buClr>
              <a:buFont typeface="Wingdings" panose="05000000000000000000" pitchFamily="2" charset="2"/>
              <a:buChar char="Ø"/>
            </a:pPr>
            <a:r>
              <a:rPr lang="en-US" sz="2000" dirty="0">
                <a:latin typeface="Arial" pitchFamily="34" charset="0"/>
                <a:cs typeface="Arial" pitchFamily="34" charset="0"/>
              </a:rPr>
              <a:t>Algorithmic trading: computer program fully authorized to trade</a:t>
            </a:r>
          </a:p>
          <a:p>
            <a:pPr marL="1257300" lvl="2" indent="-342900">
              <a:buClr>
                <a:schemeClr val="tx2">
                  <a:lumMod val="75000"/>
                </a:schemeClr>
              </a:buClr>
              <a:buFont typeface="Wingdings" panose="05000000000000000000" pitchFamily="2" charset="2"/>
              <a:buChar char="Ø"/>
            </a:pPr>
            <a:r>
              <a:rPr lang="en-US" sz="2000" dirty="0">
                <a:latin typeface="Arial" pitchFamily="34" charset="0"/>
                <a:cs typeface="Arial" pitchFamily="34" charset="0"/>
              </a:rPr>
              <a:t>High-frequency trading: sometimes at very high speed</a:t>
            </a:r>
          </a:p>
          <a:p>
            <a:pPr marL="1257300" lvl="2" indent="-342900">
              <a:buClr>
                <a:schemeClr val="tx2">
                  <a:lumMod val="75000"/>
                </a:schemeClr>
              </a:buClr>
              <a:buFont typeface="Wingdings" panose="05000000000000000000" pitchFamily="2" charset="2"/>
              <a:buChar char="Ø"/>
            </a:pPr>
            <a:r>
              <a:rPr lang="en-US" sz="2000" dirty="0">
                <a:latin typeface="Arial" pitchFamily="34" charset="0"/>
                <a:cs typeface="Arial" pitchFamily="34" charset="0"/>
              </a:rPr>
              <a:t>Dark pools (place bid/ask for everyone to see or “dark”)</a:t>
            </a:r>
          </a:p>
          <a:p>
            <a:pPr marL="1257300" lvl="2" indent="-342900">
              <a:buClr>
                <a:schemeClr val="tx2">
                  <a:lumMod val="75000"/>
                </a:schemeClr>
              </a:buClr>
              <a:buFont typeface="Wingdings" panose="05000000000000000000" pitchFamily="2" charset="2"/>
              <a:buChar char="Ø"/>
            </a:pPr>
            <a:r>
              <a:rPr lang="en-US" sz="2000" dirty="0">
                <a:latin typeface="Arial" pitchFamily="34" charset="0"/>
                <a:cs typeface="Arial" pitchFamily="34" charset="0"/>
              </a:rPr>
              <a:t>PFOF (e.g., Citadel pays </a:t>
            </a:r>
            <a:r>
              <a:rPr lang="en-US" sz="2000" dirty="0" err="1">
                <a:latin typeface="Arial" pitchFamily="34" charset="0"/>
                <a:cs typeface="Arial" pitchFamily="34" charset="0"/>
              </a:rPr>
              <a:t>RobinHood</a:t>
            </a:r>
            <a:r>
              <a:rPr lang="en-US" sz="2000" dirty="0">
                <a:latin typeface="Arial" pitchFamily="34" charset="0"/>
                <a:cs typeface="Arial" pitchFamily="34" charset="0"/>
              </a:rPr>
              <a:t> a small fee to execute your orders on their app, which are uninformed)</a:t>
            </a:r>
          </a:p>
          <a:p>
            <a:pPr>
              <a:buClr>
                <a:schemeClr val="tx2">
                  <a:lumMod val="75000"/>
                </a:schemeClr>
              </a:buClr>
            </a:pPr>
            <a:endParaRPr lang="en-US" sz="2000" b="1" dirty="0">
              <a:latin typeface="Arial" pitchFamily="34" charset="0"/>
              <a:cs typeface="Arial" pitchFamily="34" charset="0"/>
            </a:endParaRPr>
          </a:p>
          <a:p>
            <a:pPr>
              <a:buClr>
                <a:schemeClr val="tx2">
                  <a:lumMod val="75000"/>
                </a:schemeClr>
              </a:buClr>
            </a:pPr>
            <a:r>
              <a:rPr lang="en-US" sz="2000" b="1" dirty="0">
                <a:latin typeface="Arial" pitchFamily="34" charset="0"/>
                <a:cs typeface="Arial" pitchFamily="34" charset="0"/>
              </a:rPr>
              <a:t>Open question: Are all these trends improving social welfare?</a:t>
            </a:r>
          </a:p>
          <a:p>
            <a:pPr>
              <a:buClr>
                <a:schemeClr val="tx2">
                  <a:lumMod val="75000"/>
                </a:schemeClr>
              </a:buClr>
            </a:pPr>
            <a:endParaRPr lang="en-US" sz="2000" b="1" dirty="0">
              <a:latin typeface="Arial" pitchFamily="34" charset="0"/>
              <a:cs typeface="Arial" pitchFamily="34" charset="0"/>
            </a:endParaRPr>
          </a:p>
          <a:p>
            <a:pPr>
              <a:buClr>
                <a:schemeClr val="tx2">
                  <a:lumMod val="75000"/>
                </a:schemeClr>
              </a:buClr>
            </a:pP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22275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chemeClr val="tx1"/>
          </a:solidFill>
          <a:miter lim="800000"/>
          <a:headEnd/>
          <a:tailEnd/>
        </a:ln>
      </a:spPr>
      <a:bodyPr anchor="ctr"/>
      <a:lstStyle>
        <a:defPPr>
          <a:buFontTx/>
          <a:buNone/>
          <a:defRPr sz="2000" b="1" dirty="0" err="1">
            <a:latin typeface="Arial" pitchFamily="34" charset="0"/>
            <a:cs typeface="Arial" pitchFamily="34" charset="0"/>
          </a:defRPr>
        </a:defPPr>
      </a:lstStyle>
    </a:spDef>
    <a:txDef>
      <a:spPr>
        <a:noFill/>
      </a:spPr>
      <a:bodyPr wrap="square" rtlCol="0">
        <a:spAutoFit/>
      </a:bodyPr>
      <a:lstStyle>
        <a:defPPr>
          <a:defRPr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5078</Words>
  <Application>Microsoft Office PowerPoint</Application>
  <PresentationFormat>On-screen Show (4:3)</PresentationFormat>
  <Paragraphs>741</Paragraphs>
  <Slides>39</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5" baseType="lpstr">
      <vt:lpstr>Arial</vt:lpstr>
      <vt:lpstr>Calibri</vt:lpstr>
      <vt:lpstr>Cambria Math</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Buy or sell? Long or short?</vt:lpstr>
      <vt:lpstr>Types of orders on an exchange</vt:lpstr>
      <vt:lpstr>Example: FedEx</vt:lpstr>
      <vt:lpstr>Buying on Margin</vt:lpstr>
      <vt:lpstr>Maintenance margin details</vt:lpstr>
      <vt:lpstr>PowerPoint Presentation</vt:lpstr>
    </vt:vector>
  </TitlesOfParts>
  <Company>The University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AnjosF</dc:creator>
  <cp:lastModifiedBy>martijn boons</cp:lastModifiedBy>
  <cp:revision>546</cp:revision>
  <cp:lastPrinted>2017-09-05T09:08:52Z</cp:lastPrinted>
  <dcterms:created xsi:type="dcterms:W3CDTF">2009-10-06T18:48:49Z</dcterms:created>
  <dcterms:modified xsi:type="dcterms:W3CDTF">2025-02-05T14:36:49Z</dcterms:modified>
</cp:coreProperties>
</file>