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82" r:id="rId2"/>
    <p:sldId id="489" r:id="rId3"/>
    <p:sldId id="591" r:id="rId4"/>
    <p:sldId id="524" r:id="rId5"/>
    <p:sldId id="532" r:id="rId6"/>
    <p:sldId id="525" r:id="rId7"/>
    <p:sldId id="526" r:id="rId8"/>
    <p:sldId id="527" r:id="rId9"/>
    <p:sldId id="528" r:id="rId10"/>
    <p:sldId id="529" r:id="rId11"/>
    <p:sldId id="530" r:id="rId12"/>
    <p:sldId id="531" r:id="rId13"/>
    <p:sldId id="588" r:id="rId14"/>
    <p:sldId id="533" r:id="rId15"/>
    <p:sldId id="534" r:id="rId16"/>
    <p:sldId id="535" r:id="rId17"/>
    <p:sldId id="523" r:id="rId18"/>
    <p:sldId id="564" r:id="rId19"/>
    <p:sldId id="565" r:id="rId20"/>
    <p:sldId id="566" r:id="rId21"/>
    <p:sldId id="567" r:id="rId22"/>
    <p:sldId id="568" r:id="rId23"/>
    <p:sldId id="569" r:id="rId24"/>
    <p:sldId id="542" r:id="rId25"/>
    <p:sldId id="577" r:id="rId26"/>
    <p:sldId id="592" r:id="rId27"/>
    <p:sldId id="593" r:id="rId28"/>
    <p:sldId id="594" r:id="rId29"/>
    <p:sldId id="595" r:id="rId30"/>
    <p:sldId id="596" r:id="rId31"/>
    <p:sldId id="597" r:id="rId32"/>
    <p:sldId id="598" r:id="rId33"/>
    <p:sldId id="599" r:id="rId34"/>
    <p:sldId id="589" r:id="rId35"/>
    <p:sldId id="590" r:id="rId36"/>
    <p:sldId id="570" r:id="rId37"/>
    <p:sldId id="571" r:id="rId38"/>
    <p:sldId id="575" r:id="rId39"/>
    <p:sldId id="582" r:id="rId40"/>
    <p:sldId id="583" r:id="rId41"/>
    <p:sldId id="584" r:id="rId42"/>
    <p:sldId id="600" r:id="rId43"/>
    <p:sldId id="556" r:id="rId44"/>
    <p:sldId id="601" r:id="rId45"/>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71429" autoAdjust="0"/>
  </p:normalViewPr>
  <p:slideViewPr>
    <p:cSldViewPr>
      <p:cViewPr varScale="1">
        <p:scale>
          <a:sx n="113" d="100"/>
          <a:sy n="113" d="100"/>
        </p:scale>
        <p:origin x="32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D-Drive%20Uni\Teaching\Nova\Investments\MFB%20Investment%2018-19\Lectures%20MFB\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Dropbox\D-Drive%20Uni\Teaching\Nova\Investments\MFB%20Investment%2018-19\Lectures%20MFB\Data%20for%20sli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D-Drive%20Uni\Teaching\Nova\Investments\MFB%20Investment%2018-19\Lectures%20MFB\Data%20for%20slid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eaching\Nova\Asset%20Mgmt\Lecture%202\International%20Diversifi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Efficient</c:v>
          </c:tx>
          <c:spPr>
            <a:ln w="28575" cap="rnd" cmpd="sng" algn="ctr">
              <a:solidFill>
                <a:srgbClr val="00B050"/>
              </a:solidFill>
              <a:prstDash val="solid"/>
              <a:round/>
            </a:ln>
            <a:effectLst/>
          </c:spPr>
          <c:marker>
            <c:spPr>
              <a:noFill/>
              <a:ln w="9525" cap="flat" cmpd="sng" algn="ctr">
                <a:noFill/>
                <a:prstDash val="solid"/>
                <a:round/>
              </a:ln>
              <a:effectLst/>
            </c:spPr>
          </c:marker>
          <c:xVal>
            <c:numRef>
              <c:f>'Two asset portfolio'!$F$29:$F$44</c:f>
              <c:numCache>
                <c:formatCode>0%</c:formatCode>
                <c:ptCount val="16"/>
                <c:pt idx="0">
                  <c:v>0.38157568056677832</c:v>
                </c:pt>
                <c:pt idx="1">
                  <c:v>0.34362770551863248</c:v>
                </c:pt>
                <c:pt idx="2">
                  <c:v>0.30620254734407426</c:v>
                </c:pt>
                <c:pt idx="3">
                  <c:v>0.26951808844676828</c:v>
                </c:pt>
                <c:pt idx="4">
                  <c:v>0.23392306427541515</c:v>
                </c:pt>
                <c:pt idx="5">
                  <c:v>0.2</c:v>
                </c:pt>
                <c:pt idx="6">
                  <c:v>0.18395651660107071</c:v>
                </c:pt>
                <c:pt idx="7">
                  <c:v>0.16854767778568153</c:v>
                </c:pt>
                <c:pt idx="8">
                  <c:v>0.15466091943344965</c:v>
                </c:pt>
                <c:pt idx="9">
                  <c:v>0.14198591479439079</c:v>
                </c:pt>
                <c:pt idx="10">
                  <c:v>0.13114877048604001</c:v>
                </c:pt>
                <c:pt idx="11">
                  <c:v>0.12263767773404714</c:v>
                </c:pt>
                <c:pt idx="12">
                  <c:v>0.1209338671923899</c:v>
                </c:pt>
                <c:pt idx="13">
                  <c:v>0.11696153213770757</c:v>
                </c:pt>
                <c:pt idx="14">
                  <c:v>0.11454256850621082</c:v>
                </c:pt>
                <c:pt idx="15">
                  <c:v>0.11447270417003468</c:v>
                </c:pt>
              </c:numCache>
            </c:numRef>
          </c:xVal>
          <c:yVal>
            <c:numRef>
              <c:f>'Two asset portfolio'!$E$29:$E$44</c:f>
              <c:numCache>
                <c:formatCode>0%</c:formatCode>
                <c:ptCount val="16"/>
                <c:pt idx="0">
                  <c:v>0.18</c:v>
                </c:pt>
                <c:pt idx="1">
                  <c:v>0.17</c:v>
                </c:pt>
                <c:pt idx="2">
                  <c:v>0.16000000000000003</c:v>
                </c:pt>
                <c:pt idx="3">
                  <c:v>0.15</c:v>
                </c:pt>
                <c:pt idx="4">
                  <c:v>0.14000000000000001</c:v>
                </c:pt>
                <c:pt idx="5">
                  <c:v>0.13</c:v>
                </c:pt>
                <c:pt idx="6">
                  <c:v>0.125</c:v>
                </c:pt>
                <c:pt idx="7">
                  <c:v>0.11992765720894683</c:v>
                </c:pt>
                <c:pt idx="8">
                  <c:v>0.11499999999999999</c:v>
                </c:pt>
                <c:pt idx="9">
                  <c:v>0.11</c:v>
                </c:pt>
                <c:pt idx="10">
                  <c:v>0.10500000000000001</c:v>
                </c:pt>
                <c:pt idx="11">
                  <c:v>0.1</c:v>
                </c:pt>
                <c:pt idx="12">
                  <c:v>9.8750000750341627E-2</c:v>
                </c:pt>
                <c:pt idx="13">
                  <c:v>9.5000000000000001E-2</c:v>
                </c:pt>
                <c:pt idx="14">
                  <c:v>0.09</c:v>
                </c:pt>
                <c:pt idx="15">
                  <c:v>8.9000004147784209E-2</c:v>
                </c:pt>
              </c:numCache>
            </c:numRef>
          </c:yVal>
          <c:smooth val="0"/>
          <c:extLst>
            <c:ext xmlns:c16="http://schemas.microsoft.com/office/drawing/2014/chart" uri="{C3380CC4-5D6E-409C-BE32-E72D297353CC}">
              <c16:uniqueId val="{00000000-F9A1-442A-B5DC-052734DA7D27}"/>
            </c:ext>
          </c:extLst>
        </c:ser>
        <c:ser>
          <c:idx val="0"/>
          <c:order val="1"/>
          <c:tx>
            <c:v>Inefficient</c:v>
          </c:tx>
          <c:spPr>
            <a:ln w="28575" cap="rnd" cmpd="sng" algn="ctr">
              <a:solidFill>
                <a:srgbClr val="FF0000"/>
              </a:solidFill>
              <a:prstDash val="solid"/>
              <a:round/>
            </a:ln>
            <a:effectLst/>
          </c:spPr>
          <c:marker>
            <c:spPr>
              <a:noFill/>
              <a:ln w="9525" cap="flat" cmpd="sng" algn="ctr">
                <a:noFill/>
                <a:prstDash val="solid"/>
                <a:round/>
              </a:ln>
              <a:effectLst/>
            </c:spPr>
          </c:marker>
          <c:xVal>
            <c:numRef>
              <c:f>'Two asset portfolio'!$F$44:$F$51</c:f>
              <c:numCache>
                <c:formatCode>0%</c:formatCode>
                <c:ptCount val="8"/>
                <c:pt idx="0">
                  <c:v>0.11447270417003468</c:v>
                </c:pt>
                <c:pt idx="1">
                  <c:v>0.11558546621439912</c:v>
                </c:pt>
                <c:pt idx="2">
                  <c:v>0.12</c:v>
                </c:pt>
                <c:pt idx="3">
                  <c:v>0.13740451229854134</c:v>
                </c:pt>
                <c:pt idx="4">
                  <c:v>0.16297239029970689</c:v>
                </c:pt>
                <c:pt idx="5">
                  <c:v>0.19349418595916523</c:v>
                </c:pt>
                <c:pt idx="6">
                  <c:v>0.22698017534577775</c:v>
                </c:pt>
                <c:pt idx="7">
                  <c:v>0.26229754097208002</c:v>
                </c:pt>
              </c:numCache>
            </c:numRef>
          </c:xVal>
          <c:yVal>
            <c:numRef>
              <c:f>'Two asset portfolio'!$E$44:$E$51</c:f>
              <c:numCache>
                <c:formatCode>0%</c:formatCode>
                <c:ptCount val="8"/>
                <c:pt idx="0">
                  <c:v>8.9000004147784209E-2</c:v>
                </c:pt>
                <c:pt idx="1">
                  <c:v>8.5000000000000006E-2</c:v>
                </c:pt>
                <c:pt idx="2">
                  <c:v>0.08</c:v>
                </c:pt>
                <c:pt idx="3">
                  <c:v>7.0000000000000007E-2</c:v>
                </c:pt>
                <c:pt idx="4">
                  <c:v>0.06</c:v>
                </c:pt>
                <c:pt idx="5">
                  <c:v>4.9999999999999989E-2</c:v>
                </c:pt>
                <c:pt idx="6">
                  <c:v>4.0000000000000008E-2</c:v>
                </c:pt>
                <c:pt idx="7">
                  <c:v>0.03</c:v>
                </c:pt>
              </c:numCache>
            </c:numRef>
          </c:yVal>
          <c:smooth val="0"/>
          <c:extLst>
            <c:ext xmlns:c16="http://schemas.microsoft.com/office/drawing/2014/chart" uri="{C3380CC4-5D6E-409C-BE32-E72D297353CC}">
              <c16:uniqueId val="{00000001-F9A1-442A-B5DC-052734DA7D27}"/>
            </c:ext>
          </c:extLst>
        </c:ser>
        <c:ser>
          <c:idx val="1"/>
          <c:order val="2"/>
          <c:tx>
            <c:v>D</c:v>
          </c:tx>
          <c:spPr>
            <a:ln w="28575" cap="rnd" cmpd="sng" algn="ctr">
              <a:solidFill>
                <a:schemeClr val="accent3">
                  <a:shade val="95000"/>
                  <a:satMod val="105000"/>
                </a:schemeClr>
              </a:solidFill>
              <a:prstDash val="solid"/>
              <a:round/>
            </a:ln>
            <a:effectLst/>
          </c:spPr>
          <c:marker>
            <c:spPr>
              <a:solidFill>
                <a:schemeClr val="accent3"/>
              </a:solidFill>
              <a:ln w="9525" cap="flat" cmpd="sng" algn="ctr">
                <a:solidFill>
                  <a:schemeClr val="accent3">
                    <a:shade val="95000"/>
                    <a:satMod val="105000"/>
                  </a:schemeClr>
                </a:solidFill>
                <a:prstDash val="solid"/>
                <a:round/>
              </a:ln>
              <a:effectLst/>
            </c:spPr>
          </c:marker>
          <c:xVal>
            <c:numRef>
              <c:f>'Two asset portfolio'!$D$5</c:f>
              <c:numCache>
                <c:formatCode>0.0000</c:formatCode>
                <c:ptCount val="1"/>
                <c:pt idx="0">
                  <c:v>0.12</c:v>
                </c:pt>
              </c:numCache>
            </c:numRef>
          </c:xVal>
          <c:yVal>
            <c:numRef>
              <c:f>'Two asset portfolio'!$D$4</c:f>
              <c:numCache>
                <c:formatCode>0.0000</c:formatCode>
                <c:ptCount val="1"/>
                <c:pt idx="0">
                  <c:v>0.08</c:v>
                </c:pt>
              </c:numCache>
            </c:numRef>
          </c:yVal>
          <c:smooth val="0"/>
          <c:extLst>
            <c:ext xmlns:c16="http://schemas.microsoft.com/office/drawing/2014/chart" uri="{C3380CC4-5D6E-409C-BE32-E72D297353CC}">
              <c16:uniqueId val="{00000002-F9A1-442A-B5DC-052734DA7D27}"/>
            </c:ext>
          </c:extLst>
        </c:ser>
        <c:ser>
          <c:idx val="2"/>
          <c:order val="3"/>
          <c:tx>
            <c:v>E</c:v>
          </c:tx>
          <c:spPr>
            <a:ln w="28575" cap="rnd" cmpd="sng" algn="ctr">
              <a:solidFill>
                <a:schemeClr val="accent5">
                  <a:shade val="95000"/>
                  <a:satMod val="105000"/>
                </a:schemeClr>
              </a:solidFill>
              <a:prstDash val="solid"/>
              <a:round/>
            </a:ln>
            <a:effectLst/>
          </c:spPr>
          <c:marker>
            <c:spPr>
              <a:solidFill>
                <a:schemeClr val="accent5"/>
              </a:solidFill>
              <a:ln w="9525" cap="flat" cmpd="sng" algn="ctr">
                <a:solidFill>
                  <a:schemeClr val="accent5">
                    <a:shade val="95000"/>
                    <a:satMod val="105000"/>
                  </a:schemeClr>
                </a:solidFill>
                <a:prstDash val="solid"/>
                <a:round/>
              </a:ln>
              <a:effectLst/>
            </c:spPr>
          </c:marker>
          <c:xVal>
            <c:numRef>
              <c:f>'Two asset portfolio'!$E$5</c:f>
              <c:numCache>
                <c:formatCode>0.0000</c:formatCode>
                <c:ptCount val="1"/>
                <c:pt idx="0">
                  <c:v>0.2</c:v>
                </c:pt>
              </c:numCache>
            </c:numRef>
          </c:xVal>
          <c:yVal>
            <c:numRef>
              <c:f>'Two asset portfolio'!$E$4</c:f>
              <c:numCache>
                <c:formatCode>0.0000</c:formatCode>
                <c:ptCount val="1"/>
                <c:pt idx="0">
                  <c:v>0.13</c:v>
                </c:pt>
              </c:numCache>
            </c:numRef>
          </c:yVal>
          <c:smooth val="0"/>
          <c:extLst>
            <c:ext xmlns:c16="http://schemas.microsoft.com/office/drawing/2014/chart" uri="{C3380CC4-5D6E-409C-BE32-E72D297353CC}">
              <c16:uniqueId val="{00000003-F9A1-442A-B5DC-052734DA7D27}"/>
            </c:ext>
          </c:extLst>
        </c:ser>
        <c:dLbls>
          <c:showLegendKey val="0"/>
          <c:showVal val="0"/>
          <c:showCatName val="0"/>
          <c:showSerName val="0"/>
          <c:showPercent val="0"/>
          <c:showBubbleSize val="0"/>
        </c:dLbls>
        <c:axId val="159059968"/>
        <c:axId val="159061888"/>
      </c:scatterChart>
      <c:valAx>
        <c:axId val="15905996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Standard deviation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NL"/>
            </a:p>
          </c:txPr>
        </c:title>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NL"/>
          </a:p>
        </c:txPr>
        <c:crossAx val="159061888"/>
        <c:crosses val="autoZero"/>
        <c:crossBetween val="midCat"/>
      </c:valAx>
      <c:valAx>
        <c:axId val="15906188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Expected</a:t>
                </a:r>
                <a:r>
                  <a:rPr lang="en-US" baseline="0"/>
                  <a:t> return</a:t>
                </a:r>
                <a:endParaRPr lang="en-US"/>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NL"/>
          </a:p>
        </c:txPr>
        <c:crossAx val="15905996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NL"/>
        </a:p>
      </c:txPr>
    </c:legend>
    <c:plotVisOnly val="1"/>
    <c:dispBlanksAs val="gap"/>
    <c:showDLblsOverMax val="0"/>
  </c:chart>
  <c:spPr>
    <a:noFill/>
    <a:ln w="9525" cap="flat" cmpd="sng" algn="ctr">
      <a:noFill/>
      <a:prstDash val="solid"/>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Portfolios of D, E, and C</c:v>
          </c:tx>
          <c:spPr>
            <a:ln w="19050">
              <a:solidFill>
                <a:srgbClr val="00B0F0"/>
              </a:solidFill>
            </a:ln>
          </c:spPr>
          <c:marker>
            <c:spPr>
              <a:ln>
                <a:noFill/>
              </a:ln>
            </c:spPr>
          </c:marker>
          <c:xVal>
            <c:numRef>
              <c:f>'Three asset portfolio'!$D$16:$D$31</c:f>
              <c:numCache>
                <c:formatCode>0%</c:formatCode>
                <c:ptCount val="16"/>
                <c:pt idx="0">
                  <c:v>0.24814992986561107</c:v>
                </c:pt>
                <c:pt idx="1">
                  <c:v>0.21135413955655635</c:v>
                </c:pt>
                <c:pt idx="2">
                  <c:v>0.1759343933664784</c:v>
                </c:pt>
                <c:pt idx="3">
                  <c:v>0.14291746946025549</c:v>
                </c:pt>
                <c:pt idx="4">
                  <c:v>0.11440301233258335</c:v>
                </c:pt>
                <c:pt idx="5">
                  <c:v>9.4556063955566719E-2</c:v>
                </c:pt>
                <c:pt idx="6">
                  <c:v>8.9352129672006536E-2</c:v>
                </c:pt>
                <c:pt idx="7">
                  <c:v>0.101078735494815</c:v>
                </c:pt>
                <c:pt idx="8">
                  <c:v>0.12506067450518701</c:v>
                </c:pt>
                <c:pt idx="9">
                  <c:v>0.15573563398370882</c:v>
                </c:pt>
                <c:pt idx="10">
                  <c:v>0.18988722158975563</c:v>
                </c:pt>
                <c:pt idx="11">
                  <c:v>0.22594441794388301</c:v>
                </c:pt>
                <c:pt idx="12">
                  <c:v>0.26312498346427882</c:v>
                </c:pt>
                <c:pt idx="13">
                  <c:v>0.30101293608798241</c:v>
                </c:pt>
                <c:pt idx="14">
                  <c:v>0.3393714370828701</c:v>
                </c:pt>
                <c:pt idx="15">
                  <c:v>0.37805728503658131</c:v>
                </c:pt>
              </c:numCache>
            </c:numRef>
          </c:xVal>
          <c:yVal>
            <c:numRef>
              <c:f>'Three asset portfolio'!$C$16:$C$31</c:f>
              <c:numCache>
                <c:formatCode>0%</c:formatCode>
                <c:ptCount val="16"/>
                <c:pt idx="0">
                  <c:v>0.03</c:v>
                </c:pt>
                <c:pt idx="1">
                  <c:v>0.04</c:v>
                </c:pt>
                <c:pt idx="2">
                  <c:v>0.05</c:v>
                </c:pt>
                <c:pt idx="3">
                  <c:v>0.06</c:v>
                </c:pt>
                <c:pt idx="4">
                  <c:v>7.0000000000000007E-2</c:v>
                </c:pt>
                <c:pt idx="5">
                  <c:v>0.08</c:v>
                </c:pt>
                <c:pt idx="6">
                  <c:v>0.09</c:v>
                </c:pt>
                <c:pt idx="7">
                  <c:v>0.1</c:v>
                </c:pt>
                <c:pt idx="8">
                  <c:v>0.11</c:v>
                </c:pt>
                <c:pt idx="9">
                  <c:v>0.12</c:v>
                </c:pt>
                <c:pt idx="10">
                  <c:v>0.13</c:v>
                </c:pt>
                <c:pt idx="11">
                  <c:v>0.14000000000000001</c:v>
                </c:pt>
                <c:pt idx="12">
                  <c:v>0.15</c:v>
                </c:pt>
                <c:pt idx="13">
                  <c:v>0.16</c:v>
                </c:pt>
                <c:pt idx="14">
                  <c:v>0.17</c:v>
                </c:pt>
                <c:pt idx="15">
                  <c:v>0.18</c:v>
                </c:pt>
              </c:numCache>
            </c:numRef>
          </c:yVal>
          <c:smooth val="0"/>
          <c:extLst>
            <c:ext xmlns:c16="http://schemas.microsoft.com/office/drawing/2014/chart" uri="{C3380CC4-5D6E-409C-BE32-E72D297353CC}">
              <c16:uniqueId val="{00000000-9D06-4814-9861-6F226E27C11B}"/>
            </c:ext>
          </c:extLst>
        </c:ser>
        <c:ser>
          <c:idx val="1"/>
          <c:order val="1"/>
          <c:tx>
            <c:v>Portfolios of D and E</c:v>
          </c:tx>
          <c:spPr>
            <a:ln w="19050">
              <a:solidFill>
                <a:srgbClr val="FF0000"/>
              </a:solidFill>
            </a:ln>
          </c:spPr>
          <c:marker>
            <c:symbol val="none"/>
          </c:marker>
          <c:xVal>
            <c:numRef>
              <c:f>'Two asset portfolio'!$F$29:$F$51</c:f>
              <c:numCache>
                <c:formatCode>0%</c:formatCode>
                <c:ptCount val="23"/>
                <c:pt idx="0">
                  <c:v>0.38157568056677832</c:v>
                </c:pt>
                <c:pt idx="1">
                  <c:v>0.34362770551863248</c:v>
                </c:pt>
                <c:pt idx="2">
                  <c:v>0.30620254734407426</c:v>
                </c:pt>
                <c:pt idx="3">
                  <c:v>0.26951808844676828</c:v>
                </c:pt>
                <c:pt idx="4">
                  <c:v>0.23392306427541515</c:v>
                </c:pt>
                <c:pt idx="5">
                  <c:v>0.2</c:v>
                </c:pt>
                <c:pt idx="6">
                  <c:v>0.18395651660107071</c:v>
                </c:pt>
                <c:pt idx="7">
                  <c:v>0.16854767778568153</c:v>
                </c:pt>
                <c:pt idx="8">
                  <c:v>0.15466091943344965</c:v>
                </c:pt>
                <c:pt idx="9">
                  <c:v>0.14198591479439079</c:v>
                </c:pt>
                <c:pt idx="10">
                  <c:v>0.13114877048604001</c:v>
                </c:pt>
                <c:pt idx="11">
                  <c:v>0.12263767773404714</c:v>
                </c:pt>
                <c:pt idx="12">
                  <c:v>0.1209338671923899</c:v>
                </c:pt>
                <c:pt idx="13">
                  <c:v>0.11696153213770757</c:v>
                </c:pt>
                <c:pt idx="14">
                  <c:v>0.11454256850621082</c:v>
                </c:pt>
                <c:pt idx="15">
                  <c:v>0.11447270417003468</c:v>
                </c:pt>
                <c:pt idx="16">
                  <c:v>0.11558546621439912</c:v>
                </c:pt>
                <c:pt idx="17">
                  <c:v>0.12</c:v>
                </c:pt>
                <c:pt idx="18">
                  <c:v>0.13740451229854134</c:v>
                </c:pt>
                <c:pt idx="19">
                  <c:v>0.16297239029970689</c:v>
                </c:pt>
                <c:pt idx="20">
                  <c:v>0.19349418595916523</c:v>
                </c:pt>
                <c:pt idx="21">
                  <c:v>0.22698017534577775</c:v>
                </c:pt>
                <c:pt idx="22">
                  <c:v>0.26229754097208002</c:v>
                </c:pt>
              </c:numCache>
            </c:numRef>
          </c:xVal>
          <c:yVal>
            <c:numRef>
              <c:f>'Two asset portfolio'!$E$29:$E$51</c:f>
              <c:numCache>
                <c:formatCode>0%</c:formatCode>
                <c:ptCount val="23"/>
                <c:pt idx="0">
                  <c:v>0.18</c:v>
                </c:pt>
                <c:pt idx="1">
                  <c:v>0.17</c:v>
                </c:pt>
                <c:pt idx="2">
                  <c:v>0.16000000000000003</c:v>
                </c:pt>
                <c:pt idx="3">
                  <c:v>0.15</c:v>
                </c:pt>
                <c:pt idx="4">
                  <c:v>0.14000000000000001</c:v>
                </c:pt>
                <c:pt idx="5">
                  <c:v>0.13</c:v>
                </c:pt>
                <c:pt idx="6">
                  <c:v>0.125</c:v>
                </c:pt>
                <c:pt idx="7">
                  <c:v>0.11992765720894683</c:v>
                </c:pt>
                <c:pt idx="8">
                  <c:v>0.11499999999999999</c:v>
                </c:pt>
                <c:pt idx="9">
                  <c:v>0.11</c:v>
                </c:pt>
                <c:pt idx="10">
                  <c:v>0.10500000000000001</c:v>
                </c:pt>
                <c:pt idx="11">
                  <c:v>0.1</c:v>
                </c:pt>
                <c:pt idx="12">
                  <c:v>9.8750000750341627E-2</c:v>
                </c:pt>
                <c:pt idx="13">
                  <c:v>9.5000000000000001E-2</c:v>
                </c:pt>
                <c:pt idx="14">
                  <c:v>0.09</c:v>
                </c:pt>
                <c:pt idx="15">
                  <c:v>8.9000004147784209E-2</c:v>
                </c:pt>
                <c:pt idx="16">
                  <c:v>8.5000000000000006E-2</c:v>
                </c:pt>
                <c:pt idx="17">
                  <c:v>0.08</c:v>
                </c:pt>
                <c:pt idx="18">
                  <c:v>7.0000000000000007E-2</c:v>
                </c:pt>
                <c:pt idx="19">
                  <c:v>0.06</c:v>
                </c:pt>
                <c:pt idx="20">
                  <c:v>4.9999999999999989E-2</c:v>
                </c:pt>
                <c:pt idx="21">
                  <c:v>4.0000000000000008E-2</c:v>
                </c:pt>
                <c:pt idx="22">
                  <c:v>0.03</c:v>
                </c:pt>
              </c:numCache>
            </c:numRef>
          </c:yVal>
          <c:smooth val="0"/>
          <c:extLst>
            <c:ext xmlns:c16="http://schemas.microsoft.com/office/drawing/2014/chart" uri="{C3380CC4-5D6E-409C-BE32-E72D297353CC}">
              <c16:uniqueId val="{00000001-9D06-4814-9861-6F226E27C11B}"/>
            </c:ext>
          </c:extLst>
        </c:ser>
        <c:ser>
          <c:idx val="2"/>
          <c:order val="2"/>
          <c:tx>
            <c:v>D</c:v>
          </c:tx>
          <c:spPr>
            <a:ln w="19050">
              <a:noFill/>
            </a:ln>
          </c:spPr>
          <c:xVal>
            <c:numRef>
              <c:f>'Three asset portfolio'!$D$5</c:f>
              <c:numCache>
                <c:formatCode>0.00</c:formatCode>
                <c:ptCount val="1"/>
                <c:pt idx="0">
                  <c:v>0.12</c:v>
                </c:pt>
              </c:numCache>
            </c:numRef>
          </c:xVal>
          <c:yVal>
            <c:numRef>
              <c:f>'Three asset portfolio'!$D$4</c:f>
              <c:numCache>
                <c:formatCode>0.0%</c:formatCode>
                <c:ptCount val="1"/>
                <c:pt idx="0">
                  <c:v>0.08</c:v>
                </c:pt>
              </c:numCache>
            </c:numRef>
          </c:yVal>
          <c:smooth val="0"/>
          <c:extLst>
            <c:ext xmlns:c16="http://schemas.microsoft.com/office/drawing/2014/chart" uri="{C3380CC4-5D6E-409C-BE32-E72D297353CC}">
              <c16:uniqueId val="{00000002-9D06-4814-9861-6F226E27C11B}"/>
            </c:ext>
          </c:extLst>
        </c:ser>
        <c:ser>
          <c:idx val="3"/>
          <c:order val="3"/>
          <c:tx>
            <c:v>E</c:v>
          </c:tx>
          <c:spPr>
            <a:ln w="19050">
              <a:noFill/>
            </a:ln>
          </c:spPr>
          <c:xVal>
            <c:numRef>
              <c:f>'Three asset portfolio'!$E$5</c:f>
              <c:numCache>
                <c:formatCode>0.00</c:formatCode>
                <c:ptCount val="1"/>
                <c:pt idx="0">
                  <c:v>0.2</c:v>
                </c:pt>
              </c:numCache>
            </c:numRef>
          </c:xVal>
          <c:yVal>
            <c:numRef>
              <c:f>'Three asset portfolio'!$E$4</c:f>
              <c:numCache>
                <c:formatCode>0.0%</c:formatCode>
                <c:ptCount val="1"/>
                <c:pt idx="0">
                  <c:v>0.13</c:v>
                </c:pt>
              </c:numCache>
            </c:numRef>
          </c:yVal>
          <c:smooth val="0"/>
          <c:extLst>
            <c:ext xmlns:c16="http://schemas.microsoft.com/office/drawing/2014/chart" uri="{C3380CC4-5D6E-409C-BE32-E72D297353CC}">
              <c16:uniqueId val="{00000003-9D06-4814-9861-6F226E27C11B}"/>
            </c:ext>
          </c:extLst>
        </c:ser>
        <c:ser>
          <c:idx val="4"/>
          <c:order val="4"/>
          <c:tx>
            <c:v>C</c:v>
          </c:tx>
          <c:spPr>
            <a:ln w="19050">
              <a:noFill/>
            </a:ln>
          </c:spPr>
          <c:xVal>
            <c:numRef>
              <c:f>'Three asset portfolio'!$F$5</c:f>
              <c:numCache>
                <c:formatCode>0%</c:formatCode>
                <c:ptCount val="1"/>
                <c:pt idx="0">
                  <c:v>0.15</c:v>
                </c:pt>
              </c:numCache>
            </c:numRef>
          </c:xVal>
          <c:yVal>
            <c:numRef>
              <c:f>'Three asset portfolio'!$F$4</c:f>
              <c:numCache>
                <c:formatCode>0%</c:formatCode>
                <c:ptCount val="1"/>
                <c:pt idx="0">
                  <c:v>0.1</c:v>
                </c:pt>
              </c:numCache>
            </c:numRef>
          </c:yVal>
          <c:smooth val="0"/>
          <c:extLst>
            <c:ext xmlns:c16="http://schemas.microsoft.com/office/drawing/2014/chart" uri="{C3380CC4-5D6E-409C-BE32-E72D297353CC}">
              <c16:uniqueId val="{00000004-9D06-4814-9861-6F226E27C11B}"/>
            </c:ext>
          </c:extLst>
        </c:ser>
        <c:dLbls>
          <c:showLegendKey val="0"/>
          <c:showVal val="0"/>
          <c:showCatName val="0"/>
          <c:showSerName val="0"/>
          <c:showPercent val="0"/>
          <c:showBubbleSize val="0"/>
        </c:dLbls>
        <c:axId val="159059968"/>
        <c:axId val="159061888"/>
      </c:scatterChart>
      <c:valAx>
        <c:axId val="159059968"/>
        <c:scaling>
          <c:orientation val="minMax"/>
        </c:scaling>
        <c:delete val="0"/>
        <c:axPos val="b"/>
        <c:title>
          <c:tx>
            <c:rich>
              <a:bodyPr/>
              <a:lstStyle/>
              <a:p>
                <a:pPr>
                  <a:defRPr/>
                </a:pPr>
                <a:r>
                  <a:rPr lang="en-US"/>
                  <a:t>Standard deviation</a:t>
                </a:r>
              </a:p>
            </c:rich>
          </c:tx>
          <c:overlay val="0"/>
        </c:title>
        <c:numFmt formatCode="0%" sourceLinked="1"/>
        <c:majorTickMark val="none"/>
        <c:minorTickMark val="none"/>
        <c:tickLblPos val="nextTo"/>
        <c:crossAx val="159061888"/>
        <c:crosses val="autoZero"/>
        <c:crossBetween val="midCat"/>
      </c:valAx>
      <c:valAx>
        <c:axId val="159061888"/>
        <c:scaling>
          <c:orientation val="minMax"/>
        </c:scaling>
        <c:delete val="0"/>
        <c:axPos val="l"/>
        <c:majorGridlines/>
        <c:title>
          <c:tx>
            <c:rich>
              <a:bodyPr/>
              <a:lstStyle/>
              <a:p>
                <a:pPr>
                  <a:defRPr/>
                </a:pPr>
                <a:r>
                  <a:rPr lang="en-US"/>
                  <a:t>Expected</a:t>
                </a:r>
                <a:r>
                  <a:rPr lang="en-US" baseline="0"/>
                  <a:t> return</a:t>
                </a:r>
                <a:endParaRPr lang="en-US"/>
              </a:p>
            </c:rich>
          </c:tx>
          <c:overlay val="0"/>
        </c:title>
        <c:numFmt formatCode="0%" sourceLinked="1"/>
        <c:majorTickMark val="none"/>
        <c:minorTickMark val="none"/>
        <c:tickLblPos val="nextTo"/>
        <c:crossAx val="159059968"/>
        <c:crosses val="autoZero"/>
        <c:crossBetween val="midCat"/>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48190197155587E-2"/>
          <c:y val="4.5132193841623452E-2"/>
          <c:w val="0.60160593297930787"/>
          <c:h val="0.76683246911209269"/>
        </c:manualLayout>
      </c:layout>
      <c:scatterChart>
        <c:scatterStyle val="lineMarker"/>
        <c:varyColors val="0"/>
        <c:ser>
          <c:idx val="0"/>
          <c:order val="0"/>
          <c:tx>
            <c:v>Portfolios of D, E, and C</c:v>
          </c:tx>
          <c:spPr>
            <a:ln w="19050">
              <a:solidFill>
                <a:srgbClr val="00B0F0"/>
              </a:solidFill>
            </a:ln>
          </c:spPr>
          <c:marker>
            <c:spPr>
              <a:ln>
                <a:noFill/>
              </a:ln>
            </c:spPr>
          </c:marker>
          <c:xVal>
            <c:numRef>
              <c:f>'Three asset portfolio'!$D$16:$D$31</c:f>
              <c:numCache>
                <c:formatCode>0%</c:formatCode>
                <c:ptCount val="16"/>
                <c:pt idx="0">
                  <c:v>0.24814992986561107</c:v>
                </c:pt>
                <c:pt idx="1">
                  <c:v>0.21135413955655635</c:v>
                </c:pt>
                <c:pt idx="2">
                  <c:v>0.1759343933664784</c:v>
                </c:pt>
                <c:pt idx="3">
                  <c:v>0.14291746946025549</c:v>
                </c:pt>
                <c:pt idx="4">
                  <c:v>0.11440301233258335</c:v>
                </c:pt>
                <c:pt idx="5">
                  <c:v>9.4556063955566719E-2</c:v>
                </c:pt>
                <c:pt idx="6">
                  <c:v>8.9352129672006536E-2</c:v>
                </c:pt>
                <c:pt idx="7">
                  <c:v>0.101078735494815</c:v>
                </c:pt>
                <c:pt idx="8">
                  <c:v>0.12506067450518701</c:v>
                </c:pt>
                <c:pt idx="9">
                  <c:v>0.15573563398370882</c:v>
                </c:pt>
                <c:pt idx="10">
                  <c:v>0.18988722158975563</c:v>
                </c:pt>
                <c:pt idx="11">
                  <c:v>0.22594441794388301</c:v>
                </c:pt>
                <c:pt idx="12">
                  <c:v>0.26312498346427882</c:v>
                </c:pt>
                <c:pt idx="13">
                  <c:v>0.30101293608798241</c:v>
                </c:pt>
                <c:pt idx="14">
                  <c:v>0.3393714370828701</c:v>
                </c:pt>
                <c:pt idx="15">
                  <c:v>0.37805728503658131</c:v>
                </c:pt>
              </c:numCache>
            </c:numRef>
          </c:xVal>
          <c:yVal>
            <c:numRef>
              <c:f>'Three asset portfolio'!$C$16:$C$31</c:f>
              <c:numCache>
                <c:formatCode>0%</c:formatCode>
                <c:ptCount val="16"/>
                <c:pt idx="0">
                  <c:v>0.03</c:v>
                </c:pt>
                <c:pt idx="1">
                  <c:v>0.04</c:v>
                </c:pt>
                <c:pt idx="2">
                  <c:v>0.05</c:v>
                </c:pt>
                <c:pt idx="3">
                  <c:v>0.06</c:v>
                </c:pt>
                <c:pt idx="4">
                  <c:v>7.0000000000000007E-2</c:v>
                </c:pt>
                <c:pt idx="5">
                  <c:v>0.08</c:v>
                </c:pt>
                <c:pt idx="6">
                  <c:v>0.09</c:v>
                </c:pt>
                <c:pt idx="7">
                  <c:v>0.1</c:v>
                </c:pt>
                <c:pt idx="8">
                  <c:v>0.11</c:v>
                </c:pt>
                <c:pt idx="9">
                  <c:v>0.12</c:v>
                </c:pt>
                <c:pt idx="10">
                  <c:v>0.13</c:v>
                </c:pt>
                <c:pt idx="11">
                  <c:v>0.14000000000000001</c:v>
                </c:pt>
                <c:pt idx="12">
                  <c:v>0.15</c:v>
                </c:pt>
                <c:pt idx="13">
                  <c:v>0.16</c:v>
                </c:pt>
                <c:pt idx="14">
                  <c:v>0.17</c:v>
                </c:pt>
                <c:pt idx="15">
                  <c:v>0.18</c:v>
                </c:pt>
              </c:numCache>
            </c:numRef>
          </c:yVal>
          <c:smooth val="0"/>
          <c:extLst>
            <c:ext xmlns:c16="http://schemas.microsoft.com/office/drawing/2014/chart" uri="{C3380CC4-5D6E-409C-BE32-E72D297353CC}">
              <c16:uniqueId val="{00000000-4C9D-4330-9AF7-B83B3EC8FB81}"/>
            </c:ext>
          </c:extLst>
        </c:ser>
        <c:ser>
          <c:idx val="2"/>
          <c:order val="1"/>
          <c:tx>
            <c:v>D</c:v>
          </c:tx>
          <c:spPr>
            <a:ln w="19050">
              <a:noFill/>
            </a:ln>
          </c:spPr>
          <c:xVal>
            <c:numRef>
              <c:f>'Three asset portfolio'!$D$5</c:f>
              <c:numCache>
                <c:formatCode>0.00</c:formatCode>
                <c:ptCount val="1"/>
                <c:pt idx="0">
                  <c:v>0.12</c:v>
                </c:pt>
              </c:numCache>
            </c:numRef>
          </c:xVal>
          <c:yVal>
            <c:numRef>
              <c:f>'Three asset portfolio'!$D$4</c:f>
              <c:numCache>
                <c:formatCode>0.0%</c:formatCode>
                <c:ptCount val="1"/>
                <c:pt idx="0">
                  <c:v>0.08</c:v>
                </c:pt>
              </c:numCache>
            </c:numRef>
          </c:yVal>
          <c:smooth val="0"/>
          <c:extLst>
            <c:ext xmlns:c16="http://schemas.microsoft.com/office/drawing/2014/chart" uri="{C3380CC4-5D6E-409C-BE32-E72D297353CC}">
              <c16:uniqueId val="{00000001-4C9D-4330-9AF7-B83B3EC8FB81}"/>
            </c:ext>
          </c:extLst>
        </c:ser>
        <c:ser>
          <c:idx val="3"/>
          <c:order val="2"/>
          <c:tx>
            <c:v>E</c:v>
          </c:tx>
          <c:spPr>
            <a:ln w="19050">
              <a:noFill/>
            </a:ln>
          </c:spPr>
          <c:xVal>
            <c:numRef>
              <c:f>'Three asset portfolio'!$E$5</c:f>
              <c:numCache>
                <c:formatCode>0.00</c:formatCode>
                <c:ptCount val="1"/>
                <c:pt idx="0">
                  <c:v>0.2</c:v>
                </c:pt>
              </c:numCache>
            </c:numRef>
          </c:xVal>
          <c:yVal>
            <c:numRef>
              <c:f>'Three asset portfolio'!$E$4</c:f>
              <c:numCache>
                <c:formatCode>0.0%</c:formatCode>
                <c:ptCount val="1"/>
                <c:pt idx="0">
                  <c:v>0.13</c:v>
                </c:pt>
              </c:numCache>
            </c:numRef>
          </c:yVal>
          <c:smooth val="0"/>
          <c:extLst>
            <c:ext xmlns:c16="http://schemas.microsoft.com/office/drawing/2014/chart" uri="{C3380CC4-5D6E-409C-BE32-E72D297353CC}">
              <c16:uniqueId val="{00000002-4C9D-4330-9AF7-B83B3EC8FB81}"/>
            </c:ext>
          </c:extLst>
        </c:ser>
        <c:ser>
          <c:idx val="4"/>
          <c:order val="3"/>
          <c:tx>
            <c:v>C</c:v>
          </c:tx>
          <c:spPr>
            <a:ln w="19050">
              <a:noFill/>
            </a:ln>
          </c:spPr>
          <c:xVal>
            <c:numRef>
              <c:f>'Three asset portfolio'!$F$5</c:f>
              <c:numCache>
                <c:formatCode>0%</c:formatCode>
                <c:ptCount val="1"/>
                <c:pt idx="0">
                  <c:v>0.15</c:v>
                </c:pt>
              </c:numCache>
            </c:numRef>
          </c:xVal>
          <c:yVal>
            <c:numRef>
              <c:f>'Three asset portfolio'!$F$4</c:f>
              <c:numCache>
                <c:formatCode>0%</c:formatCode>
                <c:ptCount val="1"/>
                <c:pt idx="0">
                  <c:v>0.1</c:v>
                </c:pt>
              </c:numCache>
            </c:numRef>
          </c:yVal>
          <c:smooth val="0"/>
          <c:extLst>
            <c:ext xmlns:c16="http://schemas.microsoft.com/office/drawing/2014/chart" uri="{C3380CC4-5D6E-409C-BE32-E72D297353CC}">
              <c16:uniqueId val="{00000003-4C9D-4330-9AF7-B83B3EC8FB81}"/>
            </c:ext>
          </c:extLst>
        </c:ser>
        <c:ser>
          <c:idx val="1"/>
          <c:order val="4"/>
          <c:tx>
            <c:v>CAL</c:v>
          </c:tx>
          <c:xVal>
            <c:numRef>
              <c:f>'Three asset portfolio'!$D$32:$D$34</c:f>
              <c:numCache>
                <c:formatCode>General</c:formatCode>
                <c:ptCount val="3"/>
                <c:pt idx="0" formatCode="0%">
                  <c:v>0.1031665284257679</c:v>
                </c:pt>
                <c:pt idx="1">
                  <c:v>0</c:v>
                </c:pt>
                <c:pt idx="2" formatCode="0%">
                  <c:v>0.2063330568515358</c:v>
                </c:pt>
              </c:numCache>
            </c:numRef>
          </c:xVal>
          <c:yVal>
            <c:numRef>
              <c:f>'Three asset portfolio'!$C$32:$C$34</c:f>
              <c:numCache>
                <c:formatCode>0%</c:formatCode>
                <c:ptCount val="3"/>
                <c:pt idx="0">
                  <c:v>0.10106650760273284</c:v>
                </c:pt>
                <c:pt idx="1">
                  <c:v>0.05</c:v>
                </c:pt>
                <c:pt idx="2" formatCode="General">
                  <c:v>0.15213301520546568</c:v>
                </c:pt>
              </c:numCache>
            </c:numRef>
          </c:yVal>
          <c:smooth val="0"/>
          <c:extLst>
            <c:ext xmlns:c16="http://schemas.microsoft.com/office/drawing/2014/chart" uri="{C3380CC4-5D6E-409C-BE32-E72D297353CC}">
              <c16:uniqueId val="{00000004-4C9D-4330-9AF7-B83B3EC8FB81}"/>
            </c:ext>
          </c:extLst>
        </c:ser>
        <c:dLbls>
          <c:showLegendKey val="0"/>
          <c:showVal val="0"/>
          <c:showCatName val="0"/>
          <c:showSerName val="0"/>
          <c:showPercent val="0"/>
          <c:showBubbleSize val="0"/>
        </c:dLbls>
        <c:axId val="159059968"/>
        <c:axId val="159061888"/>
      </c:scatterChart>
      <c:valAx>
        <c:axId val="159059968"/>
        <c:scaling>
          <c:orientation val="minMax"/>
        </c:scaling>
        <c:delete val="0"/>
        <c:axPos val="b"/>
        <c:title>
          <c:tx>
            <c:rich>
              <a:bodyPr/>
              <a:lstStyle/>
              <a:p>
                <a:pPr>
                  <a:defRPr/>
                </a:pPr>
                <a:r>
                  <a:rPr lang="en-US"/>
                  <a:t>Standard deviation</a:t>
                </a:r>
              </a:p>
            </c:rich>
          </c:tx>
          <c:overlay val="0"/>
        </c:title>
        <c:numFmt formatCode="0%" sourceLinked="1"/>
        <c:majorTickMark val="none"/>
        <c:minorTickMark val="none"/>
        <c:tickLblPos val="nextTo"/>
        <c:crossAx val="159061888"/>
        <c:crosses val="autoZero"/>
        <c:crossBetween val="midCat"/>
      </c:valAx>
      <c:valAx>
        <c:axId val="159061888"/>
        <c:scaling>
          <c:orientation val="minMax"/>
        </c:scaling>
        <c:delete val="0"/>
        <c:axPos val="l"/>
        <c:majorGridlines/>
        <c:title>
          <c:tx>
            <c:rich>
              <a:bodyPr/>
              <a:lstStyle/>
              <a:p>
                <a:pPr>
                  <a:defRPr/>
                </a:pPr>
                <a:r>
                  <a:rPr lang="en-US"/>
                  <a:t>Expected</a:t>
                </a:r>
                <a:r>
                  <a:rPr lang="en-US" baseline="0"/>
                  <a:t> return</a:t>
                </a:r>
                <a:endParaRPr lang="en-US"/>
              </a:p>
            </c:rich>
          </c:tx>
          <c:overlay val="0"/>
        </c:title>
        <c:numFmt formatCode="0%" sourceLinked="1"/>
        <c:majorTickMark val="none"/>
        <c:minorTickMark val="none"/>
        <c:tickLblPos val="nextTo"/>
        <c:crossAx val="159059968"/>
        <c:crosses val="autoZero"/>
        <c:crossBetween val="midCat"/>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In-sample</a:t>
            </a:r>
            <a:r>
              <a:rPr lang="en-US" baseline="0"/>
              <a:t> portfolios of 10 countries</a:t>
            </a:r>
            <a:endParaRPr lang="en-US"/>
          </a:p>
        </c:rich>
      </c:tx>
      <c:layout>
        <c:manualLayout>
          <c:xMode val="edge"/>
          <c:yMode val="edge"/>
          <c:x val="0.22139264849958271"/>
          <c:y val="3.2128500509755339E-2"/>
        </c:manualLayout>
      </c:layout>
      <c:overlay val="0"/>
    </c:title>
    <c:autoTitleDeleted val="0"/>
    <c:plotArea>
      <c:layout/>
      <c:scatterChart>
        <c:scatterStyle val="smoothMarker"/>
        <c:varyColors val="0"/>
        <c:ser>
          <c:idx val="0"/>
          <c:order val="0"/>
          <c:tx>
            <c:v>Frontier without risk-free asset</c:v>
          </c:tx>
          <c:spPr>
            <a:ln w="53975"/>
          </c:spPr>
          <c:marker>
            <c:symbol val="none"/>
          </c:marker>
          <c:xVal>
            <c:numRef>
              <c:f>'Classical MVA'!$AT$25:$AT$73</c:f>
              <c:numCache>
                <c:formatCode>0.000</c:formatCode>
                <c:ptCount val="49"/>
                <c:pt idx="0">
                  <c:v>0.14803268921324858</c:v>
                </c:pt>
                <c:pt idx="1">
                  <c:v>0.14252151681118744</c:v>
                </c:pt>
                <c:pt idx="2">
                  <c:v>0.13778853970845209</c:v>
                </c:pt>
                <c:pt idx="3">
                  <c:v>0.13391629414744316</c:v>
                </c:pt>
                <c:pt idx="4">
                  <c:v>0.13098114079420789</c:v>
                </c:pt>
                <c:pt idx="5">
                  <c:v>0.12904703751613383</c:v>
                </c:pt>
                <c:pt idx="6">
                  <c:v>0.12815931406651462</c:v>
                </c:pt>
                <c:pt idx="7">
                  <c:v>0.12833968565755244</c:v>
                </c:pt>
                <c:pt idx="8">
                  <c:v>0.12958369222139782</c:v>
                </c:pt>
                <c:pt idx="9">
                  <c:v>0.13186123352658005</c:v>
                </c:pt>
                <c:pt idx="10">
                  <c:v>0.13512005686404724</c:v>
                </c:pt>
                <c:pt idx="11">
                  <c:v>0.13929130579151802</c:v>
                </c:pt>
                <c:pt idx="12">
                  <c:v>0.14429587386214393</c:v>
                </c:pt>
                <c:pt idx="13">
                  <c:v>0.15005040419986901</c:v>
                </c:pt>
                <c:pt idx="14">
                  <c:v>0.15647217525751708</c:v>
                </c:pt>
                <c:pt idx="15">
                  <c:v>0.16348257614028769</c:v>
                </c:pt>
                <c:pt idx="16">
                  <c:v>0.17100923079027494</c:v>
                </c:pt>
                <c:pt idx="17">
                  <c:v>0.17898702347340389</c:v>
                </c:pt>
                <c:pt idx="18">
                  <c:v>0.18735833413709382</c:v>
                </c:pt>
                <c:pt idx="19">
                  <c:v>0.19607276560439413</c:v>
                </c:pt>
                <c:pt idx="20">
                  <c:v>0.20508658341114192</c:v>
                </c:pt>
                <c:pt idx="21">
                  <c:v>0.21436202373817423</c:v>
                </c:pt>
                <c:pt idx="22">
                  <c:v>0.22386656961093276</c:v>
                </c:pt>
                <c:pt idx="23">
                  <c:v>0.23357225434537046</c:v>
                </c:pt>
                <c:pt idx="24">
                  <c:v>0.24345502305962177</c:v>
                </c:pt>
                <c:pt idx="25">
                  <c:v>0.25349416511690021</c:v>
                </c:pt>
                <c:pt idx="26">
                  <c:v>0.26367181966611136</c:v>
                </c:pt>
                <c:pt idx="27">
                  <c:v>0.27397255057055087</c:v>
                </c:pt>
                <c:pt idx="28">
                  <c:v>0.28438298417556318</c:v>
                </c:pt>
                <c:pt idx="29">
                  <c:v>0.29489150234185268</c:v>
                </c:pt>
                <c:pt idx="30">
                  <c:v>0.30548798316896514</c:v>
                </c:pt>
                <c:pt idx="31">
                  <c:v>0.31616358235922704</c:v>
                </c:pt>
                <c:pt idx="32">
                  <c:v>0.32691054893069493</c:v>
                </c:pt>
                <c:pt idx="33">
                  <c:v>0.33772206980961056</c:v>
                </c:pt>
                <c:pt idx="34">
                  <c:v>0.3485921386279065</c:v>
                </c:pt>
                <c:pt idx="35">
                  <c:v>0.35951544477565689</c:v>
                </c:pt>
                <c:pt idx="36">
                  <c:v>0.37048727939521736</c:v>
                </c:pt>
                <c:pt idx="37">
                  <c:v>0.381503455551155</c:v>
                </c:pt>
                <c:pt idx="38">
                  <c:v>0.39256024027357284</c:v>
                </c:pt>
                <c:pt idx="39">
                  <c:v>0.40365429656104101</c:v>
                </c:pt>
                <c:pt idx="40">
                  <c:v>0.41478263375303392</c:v>
                </c:pt>
                <c:pt idx="41">
                  <c:v>0.42594256495023913</c:v>
                </c:pt>
                <c:pt idx="42">
                  <c:v>0.43713167038324363</c:v>
                </c:pt>
                <c:pt idx="43">
                  <c:v>0.44834776581362762</c:v>
                </c:pt>
                <c:pt idx="44">
                  <c:v>0.45958887520311997</c:v>
                </c:pt>
                <c:pt idx="45">
                  <c:v>0.47085320701173539</c:v>
                </c:pt>
                <c:pt idx="46">
                  <c:v>0.48213913358943933</c:v>
                </c:pt>
                <c:pt idx="47">
                  <c:v>0.49344517321165976</c:v>
                </c:pt>
                <c:pt idx="48">
                  <c:v>0.50476997438017779</c:v>
                </c:pt>
              </c:numCache>
            </c:numRef>
          </c:xVal>
          <c:yVal>
            <c:numRef>
              <c:f>'Classical MVA'!$AS$25:$AS$73</c:f>
              <c:numCache>
                <c:formatCode>0.000</c:formatCode>
                <c:ptCount val="49"/>
                <c:pt idx="0">
                  <c:v>2.0000000000000136E-2</c:v>
                </c:pt>
                <c:pt idx="1">
                  <c:v>3.000000000000011E-2</c:v>
                </c:pt>
                <c:pt idx="2">
                  <c:v>4.0000000000000126E-2</c:v>
                </c:pt>
                <c:pt idx="3">
                  <c:v>5.00000000000001E-2</c:v>
                </c:pt>
                <c:pt idx="4">
                  <c:v>6.0000000000000095E-2</c:v>
                </c:pt>
                <c:pt idx="5">
                  <c:v>7.0000000000000076E-2</c:v>
                </c:pt>
                <c:pt idx="6">
                  <c:v>8.0000000000000071E-2</c:v>
                </c:pt>
                <c:pt idx="7">
                  <c:v>9.0000000000000024E-2</c:v>
                </c:pt>
                <c:pt idx="8">
                  <c:v>0.10000000000000006</c:v>
                </c:pt>
                <c:pt idx="9">
                  <c:v>0.11000000000000001</c:v>
                </c:pt>
                <c:pt idx="10">
                  <c:v>0.12000000000000001</c:v>
                </c:pt>
                <c:pt idx="11">
                  <c:v>0.12999999999999998</c:v>
                </c:pt>
                <c:pt idx="12">
                  <c:v>0.14000000000000001</c:v>
                </c:pt>
                <c:pt idx="13">
                  <c:v>0.14999999999999997</c:v>
                </c:pt>
                <c:pt idx="14">
                  <c:v>0.15999999999999998</c:v>
                </c:pt>
                <c:pt idx="15">
                  <c:v>0.16999999999999996</c:v>
                </c:pt>
                <c:pt idx="16">
                  <c:v>0.17999999999999994</c:v>
                </c:pt>
                <c:pt idx="17">
                  <c:v>0.18999999999999989</c:v>
                </c:pt>
                <c:pt idx="18">
                  <c:v>0.19999999999999996</c:v>
                </c:pt>
                <c:pt idx="19">
                  <c:v>0.20999999999999991</c:v>
                </c:pt>
                <c:pt idx="20">
                  <c:v>0.21999999999999989</c:v>
                </c:pt>
                <c:pt idx="21">
                  <c:v>0.22999999999999987</c:v>
                </c:pt>
                <c:pt idx="22">
                  <c:v>0.23999999999999982</c:v>
                </c:pt>
                <c:pt idx="23">
                  <c:v>0.24999999999999983</c:v>
                </c:pt>
                <c:pt idx="24">
                  <c:v>0.2599999999999999</c:v>
                </c:pt>
                <c:pt idx="25">
                  <c:v>0.26999999999999985</c:v>
                </c:pt>
                <c:pt idx="26">
                  <c:v>0.27999999999999986</c:v>
                </c:pt>
                <c:pt idx="27">
                  <c:v>0.28999999999999976</c:v>
                </c:pt>
                <c:pt idx="28">
                  <c:v>0.29999999999999971</c:v>
                </c:pt>
                <c:pt idx="29">
                  <c:v>0.30999999999999972</c:v>
                </c:pt>
                <c:pt idx="30">
                  <c:v>0.31999999999999978</c:v>
                </c:pt>
                <c:pt idx="31">
                  <c:v>0.32999999999999985</c:v>
                </c:pt>
                <c:pt idx="32">
                  <c:v>0.33999999999999986</c:v>
                </c:pt>
                <c:pt idx="33">
                  <c:v>0.34999999999999964</c:v>
                </c:pt>
                <c:pt idx="34">
                  <c:v>0.35999999999999976</c:v>
                </c:pt>
                <c:pt idx="35">
                  <c:v>0.36999999999999966</c:v>
                </c:pt>
                <c:pt idx="36">
                  <c:v>0.37999999999999967</c:v>
                </c:pt>
                <c:pt idx="37">
                  <c:v>0.38999999999999957</c:v>
                </c:pt>
                <c:pt idx="38">
                  <c:v>0.39999999999999969</c:v>
                </c:pt>
                <c:pt idx="39">
                  <c:v>0.40999999999999959</c:v>
                </c:pt>
                <c:pt idx="40">
                  <c:v>0.4199999999999996</c:v>
                </c:pt>
                <c:pt idx="41">
                  <c:v>0.4299999999999996</c:v>
                </c:pt>
                <c:pt idx="42">
                  <c:v>0.43999999999999972</c:v>
                </c:pt>
                <c:pt idx="43">
                  <c:v>0.44999999999999957</c:v>
                </c:pt>
                <c:pt idx="44">
                  <c:v>0.45999999999999958</c:v>
                </c:pt>
                <c:pt idx="45">
                  <c:v>0.4699999999999987</c:v>
                </c:pt>
                <c:pt idx="46">
                  <c:v>0.47999999999999843</c:v>
                </c:pt>
                <c:pt idx="47">
                  <c:v>0.48999999999999855</c:v>
                </c:pt>
                <c:pt idx="48">
                  <c:v>0.49999999999999867</c:v>
                </c:pt>
              </c:numCache>
            </c:numRef>
          </c:yVal>
          <c:smooth val="1"/>
          <c:extLst>
            <c:ext xmlns:c16="http://schemas.microsoft.com/office/drawing/2014/chart" uri="{C3380CC4-5D6E-409C-BE32-E72D297353CC}">
              <c16:uniqueId val="{00000000-66BA-41E4-884D-A14BC8FE6BCE}"/>
            </c:ext>
          </c:extLst>
        </c:ser>
        <c:ser>
          <c:idx val="1"/>
          <c:order val="1"/>
          <c:tx>
            <c:v>Frontier with a risk-free asset</c:v>
          </c:tx>
          <c:marker>
            <c:symbol val="none"/>
          </c:marker>
          <c:dPt>
            <c:idx val="1"/>
            <c:marker>
              <c:symbol val="auto"/>
            </c:marker>
            <c:bubble3D val="0"/>
            <c:extLst>
              <c:ext xmlns:c16="http://schemas.microsoft.com/office/drawing/2014/chart" uri="{C3380CC4-5D6E-409C-BE32-E72D297353CC}">
                <c16:uniqueId val="{00000001-66BA-41E4-884D-A14BC8FE6BCE}"/>
              </c:ext>
            </c:extLst>
          </c:dPt>
          <c:dLbls>
            <c:dLbl>
              <c:idx val="1"/>
              <c:tx>
                <c:rich>
                  <a:bodyPr/>
                  <a:lstStyle/>
                  <a:p>
                    <a:r>
                      <a:rPr lang="en-US"/>
                      <a:t>Tangency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6BA-41E4-884D-A14BC8FE6B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'Classical MVA'!$AT$74:$AT$76</c:f>
              <c:numCache>
                <c:formatCode>0.000</c:formatCode>
                <c:ptCount val="3"/>
                <c:pt idx="0">
                  <c:v>0.48174208526673434</c:v>
                </c:pt>
                <c:pt idx="1">
                  <c:v>0.32116139017782291</c:v>
                </c:pt>
                <c:pt idx="2">
                  <c:v>0</c:v>
                </c:pt>
              </c:numCache>
            </c:numRef>
          </c:xVal>
          <c:yVal>
            <c:numRef>
              <c:f>'Classical MVA'!$AS$74:$AS$76</c:f>
              <c:numCache>
                <c:formatCode>0.000</c:formatCode>
                <c:ptCount val="3"/>
                <c:pt idx="0">
                  <c:v>0.48410846754386283</c:v>
                </c:pt>
                <c:pt idx="1">
                  <c:v>0.33465827660818925</c:v>
                </c:pt>
                <c:pt idx="2">
                  <c:v>3.5757894736842093E-2</c:v>
                </c:pt>
              </c:numCache>
            </c:numRef>
          </c:yVal>
          <c:smooth val="1"/>
          <c:extLst>
            <c:ext xmlns:c16="http://schemas.microsoft.com/office/drawing/2014/chart" uri="{C3380CC4-5D6E-409C-BE32-E72D297353CC}">
              <c16:uniqueId val="{00000002-66BA-41E4-884D-A14BC8FE6BCE}"/>
            </c:ext>
          </c:extLst>
        </c:ser>
        <c:ser>
          <c:idx val="2"/>
          <c:order val="2"/>
          <c:tx>
            <c:v>Equal-weighted portfolio</c:v>
          </c:tx>
          <c:xVal>
            <c:numRef>
              <c:f>'Classical MVA'!$AT$78</c:f>
              <c:numCache>
                <c:formatCode>0.000</c:formatCode>
                <c:ptCount val="1"/>
                <c:pt idx="0">
                  <c:v>0.16102738497905467</c:v>
                </c:pt>
              </c:numCache>
            </c:numRef>
          </c:xVal>
          <c:yVal>
            <c:numRef>
              <c:f>'Classical MVA'!$AS$78</c:f>
              <c:numCache>
                <c:formatCode>0.000</c:formatCode>
                <c:ptCount val="1"/>
                <c:pt idx="0">
                  <c:v>0.10808947368421054</c:v>
                </c:pt>
              </c:numCache>
            </c:numRef>
          </c:yVal>
          <c:smooth val="1"/>
          <c:extLst>
            <c:ext xmlns:c16="http://schemas.microsoft.com/office/drawing/2014/chart" uri="{C3380CC4-5D6E-409C-BE32-E72D297353CC}">
              <c16:uniqueId val="{00000003-66BA-41E4-884D-A14BC8FE6BCE}"/>
            </c:ext>
          </c:extLst>
        </c:ser>
        <c:dLbls>
          <c:showLegendKey val="0"/>
          <c:showVal val="0"/>
          <c:showCatName val="0"/>
          <c:showSerName val="0"/>
          <c:showPercent val="0"/>
          <c:showBubbleSize val="0"/>
        </c:dLbls>
        <c:axId val="45850624"/>
        <c:axId val="45852544"/>
      </c:scatterChart>
      <c:valAx>
        <c:axId val="45850624"/>
        <c:scaling>
          <c:orientation val="minMax"/>
        </c:scaling>
        <c:delete val="0"/>
        <c:axPos val="b"/>
        <c:title>
          <c:tx>
            <c:rich>
              <a:bodyPr/>
              <a:lstStyle/>
              <a:p>
                <a:pPr>
                  <a:defRPr/>
                </a:pPr>
                <a:r>
                  <a:rPr lang="en-US"/>
                  <a:t>Portfolio standard deviation</a:t>
                </a:r>
              </a:p>
            </c:rich>
          </c:tx>
          <c:overlay val="0"/>
        </c:title>
        <c:numFmt formatCode="0.000" sourceLinked="1"/>
        <c:majorTickMark val="none"/>
        <c:minorTickMark val="none"/>
        <c:tickLblPos val="nextTo"/>
        <c:crossAx val="45852544"/>
        <c:crosses val="autoZero"/>
        <c:crossBetween val="midCat"/>
      </c:valAx>
      <c:valAx>
        <c:axId val="45852544"/>
        <c:scaling>
          <c:orientation val="minMax"/>
        </c:scaling>
        <c:delete val="0"/>
        <c:axPos val="l"/>
        <c:majorGridlines/>
        <c:title>
          <c:tx>
            <c:rich>
              <a:bodyPr/>
              <a:lstStyle/>
              <a:p>
                <a:pPr>
                  <a:defRPr/>
                </a:pPr>
                <a:r>
                  <a:rPr lang="en-US"/>
                  <a:t>Expected</a:t>
                </a:r>
                <a:r>
                  <a:rPr lang="en-US" baseline="0"/>
                  <a:t> portfolio return</a:t>
                </a:r>
                <a:endParaRPr lang="en-US"/>
              </a:p>
            </c:rich>
          </c:tx>
          <c:overlay val="0"/>
        </c:title>
        <c:numFmt formatCode="0.000" sourceLinked="1"/>
        <c:majorTickMark val="none"/>
        <c:minorTickMark val="none"/>
        <c:tickLblPos val="nextTo"/>
        <c:crossAx val="45850624"/>
        <c:crosses val="autoZero"/>
        <c:crossBetween val="midCat"/>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defRPr sz="1200"/>
            </a:lvl1pPr>
          </a:lstStyle>
          <a:p>
            <a:fld id="{4804172E-BA99-43DF-B985-F5C5FBA8B19C}" type="datetimeFigureOut">
              <a:rPr lang="en-US" smtClean="0"/>
              <a:pPr/>
              <a:t>2/21/2025</a:t>
            </a:fld>
            <a:endParaRPr lang="en-US" dirty="0"/>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defRPr sz="1200"/>
            </a:lvl1pPr>
          </a:lstStyle>
          <a:p>
            <a:fld id="{96F39FAA-FE56-4FDB-AF5C-AF56F758BE79}" type="slidenum">
              <a:rPr lang="en-US" smtClean="0"/>
              <a:pPr/>
              <a:t>‹#›</a:t>
            </a:fld>
            <a:endParaRPr lang="en-US" dirty="0"/>
          </a:p>
        </p:txBody>
      </p:sp>
    </p:spTree>
    <p:extLst>
      <p:ext uri="{BB962C8B-B14F-4D97-AF65-F5344CB8AC3E}">
        <p14:creationId xmlns:p14="http://schemas.microsoft.com/office/powerpoint/2010/main" val="13215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175"/>
          </a:xfrm>
          <a:prstGeom prst="rect">
            <a:avLst/>
          </a:prstGeom>
        </p:spPr>
        <p:txBody>
          <a:bodyPr vert="horz" lIns="96659" tIns="48330" rIns="96659" bIns="48330" rtlCol="0"/>
          <a:lstStyle>
            <a:lvl1pPr algn="l">
              <a:defRPr sz="1400"/>
            </a:lvl1pPr>
          </a:lstStyle>
          <a:p>
            <a:endParaRPr lang="en-US" dirty="0"/>
          </a:p>
        </p:txBody>
      </p:sp>
      <p:sp>
        <p:nvSpPr>
          <p:cNvPr id="3" name="Date Placeholder 2"/>
          <p:cNvSpPr>
            <a:spLocks noGrp="1"/>
          </p:cNvSpPr>
          <p:nvPr>
            <p:ph type="dt" idx="1"/>
          </p:nvPr>
        </p:nvSpPr>
        <p:spPr>
          <a:xfrm>
            <a:off x="4021295" y="0"/>
            <a:ext cx="3076363" cy="511175"/>
          </a:xfrm>
          <a:prstGeom prst="rect">
            <a:avLst/>
          </a:prstGeom>
        </p:spPr>
        <p:txBody>
          <a:bodyPr vert="horz" lIns="96659" tIns="48330" rIns="96659" bIns="48330" rtlCol="0"/>
          <a:lstStyle>
            <a:lvl1pPr algn="r">
              <a:defRPr sz="1400"/>
            </a:lvl1pPr>
          </a:lstStyle>
          <a:p>
            <a:fld id="{00F579E3-68D4-4C1F-93D0-176F93F587D7}" type="datetimeFigureOut">
              <a:rPr lang="en-US" smtClean="0"/>
              <a:pPr/>
              <a:t>2/21/2025</a:t>
            </a:fld>
            <a:endParaRPr lang="en-US" dirty="0"/>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6659" tIns="48330" rIns="96659" bIns="483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0551"/>
            <a:ext cx="3076363" cy="511175"/>
          </a:xfrm>
          <a:prstGeom prst="rect">
            <a:avLst/>
          </a:prstGeom>
        </p:spPr>
        <p:txBody>
          <a:bodyPr vert="horz" lIns="96659" tIns="48330" rIns="96659" bIns="4833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021295" y="9710551"/>
            <a:ext cx="3076363" cy="511175"/>
          </a:xfrm>
          <a:prstGeom prst="rect">
            <a:avLst/>
          </a:prstGeom>
        </p:spPr>
        <p:txBody>
          <a:bodyPr vert="horz" lIns="96659" tIns="48330" rIns="96659" bIns="48330" rtlCol="0" anchor="b"/>
          <a:lstStyle>
            <a:lvl1pPr algn="r">
              <a:defRPr sz="1400"/>
            </a:lvl1pPr>
          </a:lstStyle>
          <a:p>
            <a:fld id="{3FCF04A4-E17C-4950-83D6-AC24C8F054EF}" type="slidenum">
              <a:rPr lang="en-US" smtClean="0"/>
              <a:pPr/>
              <a:t>‹#›</a:t>
            </a:fld>
            <a:endParaRPr lang="en-US" dirty="0"/>
          </a:p>
        </p:txBody>
      </p:sp>
    </p:spTree>
    <p:extLst>
      <p:ext uri="{BB962C8B-B14F-4D97-AF65-F5344CB8AC3E}">
        <p14:creationId xmlns:p14="http://schemas.microsoft.com/office/powerpoint/2010/main" val="263150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Maximize utility means moving n</a:t>
            </a:r>
            <a:r>
              <a:rPr lang="en-US" baseline="0" dirty="0"/>
              <a:t>orthwest until indifference curve hits from above the CAL</a:t>
            </a:r>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12</a:t>
            </a:fld>
            <a:endParaRPr lang="en-US" dirty="0"/>
          </a:p>
        </p:txBody>
      </p:sp>
    </p:spTree>
    <p:extLst>
      <p:ext uri="{BB962C8B-B14F-4D97-AF65-F5344CB8AC3E}">
        <p14:creationId xmlns:p14="http://schemas.microsoft.com/office/powerpoint/2010/main" val="456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Maximize utility means moving n</a:t>
            </a:r>
            <a:r>
              <a:rPr lang="en-US" baseline="0" dirty="0"/>
              <a:t>orthwest until indifference curve hits from above the CAL</a:t>
            </a:r>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13</a:t>
            </a:fld>
            <a:endParaRPr lang="en-US" dirty="0"/>
          </a:p>
        </p:txBody>
      </p:sp>
    </p:spTree>
    <p:extLst>
      <p:ext uri="{BB962C8B-B14F-4D97-AF65-F5344CB8AC3E}">
        <p14:creationId xmlns:p14="http://schemas.microsoft.com/office/powerpoint/2010/main" val="182303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https://www.youtube.com/watch?app=desktop&amp;v=IhYhVW6IO7I</a:t>
            </a:r>
          </a:p>
          <a:p>
            <a:endParaRPr lang="en-US" dirty="0"/>
          </a:p>
          <a:p>
            <a:endParaRPr lang="en-NL" dirty="0"/>
          </a:p>
        </p:txBody>
      </p:sp>
      <p:sp>
        <p:nvSpPr>
          <p:cNvPr id="4" name="Slide Number Placeholder 3"/>
          <p:cNvSpPr>
            <a:spLocks noGrp="1"/>
          </p:cNvSpPr>
          <p:nvPr>
            <p:ph type="sldNum" sz="quarter" idx="5"/>
          </p:nvPr>
        </p:nvSpPr>
        <p:spPr/>
        <p:txBody>
          <a:bodyPr/>
          <a:lstStyle/>
          <a:p>
            <a:fld id="{3FCF04A4-E17C-4950-83D6-AC24C8F054EF}" type="slidenum">
              <a:rPr lang="en-US" smtClean="0"/>
              <a:pPr/>
              <a:t>28</a:t>
            </a:fld>
            <a:endParaRPr lang="en-US" dirty="0"/>
          </a:p>
        </p:txBody>
      </p:sp>
    </p:spTree>
    <p:extLst>
      <p:ext uri="{BB962C8B-B14F-4D97-AF65-F5344CB8AC3E}">
        <p14:creationId xmlns:p14="http://schemas.microsoft.com/office/powerpoint/2010/main" val="418339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609600" y="609600"/>
            <a:ext cx="7924800" cy="56388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1784" y="6477000"/>
            <a:ext cx="2133600" cy="244475"/>
          </a:xfrm>
        </p:spPr>
        <p:txBody>
          <a:bodyPr/>
          <a:lstStyle/>
          <a:p>
            <a:fld id="{4A12A122-817D-41F3-8885-5DB718F70662}" type="slidenum">
              <a:rPr lang="en-US" smtClean="0"/>
              <a:pPr/>
              <a:t>‹#›</a:t>
            </a:fld>
            <a:endParaRPr lang="en-US" dirty="0"/>
          </a:p>
        </p:txBody>
      </p:sp>
      <p:cxnSp>
        <p:nvCxnSpPr>
          <p:cNvPr id="5" name="Straight Connector 4"/>
          <p:cNvCxnSpPr/>
          <p:nvPr userDrawn="1"/>
        </p:nvCxnSpPr>
        <p:spPr>
          <a:xfrm rot="16200000" flipH="1">
            <a:off x="-3059905" y="3429794"/>
            <a:ext cx="6704012" cy="0"/>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 y="762000"/>
            <a:ext cx="8763000" cy="1588"/>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8" name="Straight Connector 4"/>
          <p:cNvCxnSpPr/>
          <p:nvPr userDrawn="1"/>
        </p:nvCxnSpPr>
        <p:spPr>
          <a:xfrm>
            <a:off x="76200" y="6503988"/>
            <a:ext cx="8763000" cy="1587"/>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8625" y="115094"/>
            <a:ext cx="1560575" cy="609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40EBE9-9D4E-4CA6-A76A-D0CBC6BC72D6}" type="datetimeFigureOut">
              <a:rPr lang="en-US" smtClean="0"/>
              <a:pPr/>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2A122-817D-41F3-8885-5DB718F7066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0EBE9-9D4E-4CA6-A76A-D0CBC6BC72D6}" type="datetimeFigureOut">
              <a:rPr lang="en-US" smtClean="0"/>
              <a:pPr/>
              <a:t>2/21/2025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2A122-817D-41F3-8885-5DB718F706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7924800" cy="5638800"/>
          </a:xfrm>
          <a:prstGeom prst="rect">
            <a:avLst/>
          </a:prstGeom>
          <a:noFill/>
          <a:ln w="9525">
            <a:solidFill>
              <a:srgbClr val="AA9C8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1981200" y="1295400"/>
            <a:ext cx="5143500" cy="769441"/>
          </a:xfrm>
          <a:prstGeom prst="rect">
            <a:avLst/>
          </a:prstGeom>
          <a:noFill/>
        </p:spPr>
        <p:txBody>
          <a:bodyPr wrap="square" rtlCol="0">
            <a:spAutoFit/>
          </a:bodyPr>
          <a:lstStyle/>
          <a:p>
            <a:pPr algn="ctr"/>
            <a:r>
              <a:rPr lang="en-US" sz="4400" b="1" dirty="0">
                <a:latin typeface="Arial" pitchFamily="34" charset="0"/>
                <a:cs typeface="Arial" pitchFamily="34" charset="0"/>
              </a:rPr>
              <a:t>Investments</a:t>
            </a:r>
          </a:p>
        </p:txBody>
      </p:sp>
      <p:sp>
        <p:nvSpPr>
          <p:cNvPr id="13" name="Rectangle 3"/>
          <p:cNvSpPr txBox="1">
            <a:spLocks noChangeArrowheads="1"/>
          </p:cNvSpPr>
          <p:nvPr/>
        </p:nvSpPr>
        <p:spPr>
          <a:xfrm>
            <a:off x="685800" y="3124200"/>
            <a:ext cx="7772400" cy="12192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b="1" noProof="0" dirty="0">
                <a:latin typeface="Arial" pitchFamily="34" charset="0"/>
                <a:cs typeface="Arial" pitchFamily="34" charset="0"/>
              </a:rPr>
              <a:t>Masters in Finance</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Spring 2025, Martijn Boons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Book chapters</a:t>
            </a:r>
            <a:r>
              <a:rPr kumimoji="0" lang="en-US" sz="2800" b="1" i="0" u="none" strike="noStrike" kern="1200" cap="none" spc="0" normalizeH="0" noProof="0" dirty="0">
                <a:ln>
                  <a:noFill/>
                </a:ln>
                <a:effectLst/>
                <a:uLnTx/>
                <a:uFillTx/>
                <a:latin typeface="Arial" pitchFamily="34" charset="0"/>
                <a:cs typeface="Arial" pitchFamily="34" charset="0"/>
              </a:rPr>
              <a:t> 6 and 7</a:t>
            </a:r>
            <a:endParaRPr kumimoji="0" lang="en-US" sz="2800" b="1" i="0" u="none" strike="noStrike" kern="1200" cap="none" spc="0" normalizeH="0" baseline="0" noProof="0" dirty="0">
              <a:ln>
                <a:noFill/>
              </a:ln>
              <a:effectLst/>
              <a:uLnTx/>
              <a:uFillTx/>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657600"/>
            <a:ext cx="2895600" cy="1131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10</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a:t>
            </a:r>
            <a:r>
              <a:rPr lang="en-US" sz="2400" b="1" u="sng" dirty="0">
                <a:latin typeface="Arial" pitchFamily="34" charset="0"/>
                <a:cs typeface="Arial" pitchFamily="34" charset="0"/>
              </a:rPr>
              <a:t>C</a:t>
            </a:r>
            <a:r>
              <a:rPr lang="en-US" sz="2400" b="1" dirty="0">
                <a:latin typeface="Arial" pitchFamily="34" charset="0"/>
                <a:cs typeface="Arial" pitchFamily="34" charset="0"/>
              </a:rPr>
              <a:t>apital </a:t>
            </a:r>
            <a:r>
              <a:rPr lang="en-US" sz="2400" b="1" u="sng" dirty="0">
                <a:latin typeface="Arial" pitchFamily="34" charset="0"/>
                <a:cs typeface="Arial" pitchFamily="34" charset="0"/>
              </a:rPr>
              <a:t>A</a:t>
            </a:r>
            <a:r>
              <a:rPr lang="en-US" sz="2400" b="1" dirty="0">
                <a:latin typeface="Arial" pitchFamily="34" charset="0"/>
                <a:cs typeface="Arial" pitchFamily="34" charset="0"/>
              </a:rPr>
              <a:t>llocation </a:t>
            </a:r>
            <a:r>
              <a:rPr lang="en-US" sz="2400" b="1" u="sng" dirty="0">
                <a:latin typeface="Arial" pitchFamily="34" charset="0"/>
                <a:cs typeface="Arial" pitchFamily="34" charset="0"/>
              </a:rPr>
              <a:t>L</a:t>
            </a:r>
            <a:r>
              <a:rPr lang="en-US" sz="2400" b="1" dirty="0">
                <a:latin typeface="Arial" pitchFamily="34" charset="0"/>
                <a:cs typeface="Arial" pitchFamily="34" charset="0"/>
              </a:rPr>
              <a:t>ine (3/3)</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err="1">
                <a:latin typeface="Arial" pitchFamily="34" charset="0"/>
                <a:cs typeface="Arial" pitchFamily="34" charset="0"/>
              </a:rPr>
              <a:t>If</a:t>
            </a:r>
            <a:r>
              <a:rPr lang="pt-PT" sz="2000" dirty="0">
                <a:latin typeface="Arial" pitchFamily="34" charset="0"/>
                <a:cs typeface="Arial" pitchFamily="34" charset="0"/>
              </a:rPr>
              <a:t> </a:t>
            </a:r>
            <a:r>
              <a:rPr lang="pt-PT" sz="2000" dirty="0" err="1">
                <a:latin typeface="Arial" pitchFamily="34" charset="0"/>
                <a:cs typeface="Arial" pitchFamily="34" charset="0"/>
              </a:rPr>
              <a:t>you</a:t>
            </a:r>
            <a:r>
              <a:rPr lang="pt-PT" sz="2000" dirty="0">
                <a:latin typeface="Arial" pitchFamily="34" charset="0"/>
                <a:cs typeface="Arial" pitchFamily="34" charset="0"/>
              </a:rPr>
              <a:t> </a:t>
            </a:r>
            <a:r>
              <a:rPr lang="pt-PT" sz="2000" dirty="0" err="1">
                <a:latin typeface="Arial" pitchFamily="34" charset="0"/>
                <a:cs typeface="Arial" pitchFamily="34" charset="0"/>
              </a:rPr>
              <a:t>borrow</a:t>
            </a:r>
            <a:r>
              <a:rPr lang="pt-PT" sz="2000" dirty="0">
                <a:latin typeface="Arial" pitchFamily="34" charset="0"/>
                <a:cs typeface="Arial" pitchFamily="34" charset="0"/>
              </a:rPr>
              <a:t> </a:t>
            </a:r>
            <a:r>
              <a:rPr lang="pt-PT" sz="2000" dirty="0" err="1">
                <a:latin typeface="Arial" pitchFamily="34" charset="0"/>
                <a:cs typeface="Arial" pitchFamily="34" charset="0"/>
              </a:rPr>
              <a:t>at</a:t>
            </a:r>
            <a:r>
              <a:rPr lang="pt-PT" sz="2000" dirty="0">
                <a:latin typeface="Arial" pitchFamily="34" charset="0"/>
                <a:cs typeface="Arial" pitchFamily="34" charset="0"/>
              </a:rPr>
              <a:t> a </a:t>
            </a:r>
            <a:r>
              <a:rPr lang="pt-PT" sz="2000" dirty="0" err="1">
                <a:latin typeface="Arial" pitchFamily="34" charset="0"/>
                <a:cs typeface="Arial" pitchFamily="34" charset="0"/>
              </a:rPr>
              <a:t>higher</a:t>
            </a:r>
            <a:r>
              <a:rPr lang="pt-PT" sz="2000" dirty="0">
                <a:latin typeface="Arial" pitchFamily="34" charset="0"/>
                <a:cs typeface="Arial" pitchFamily="34" charset="0"/>
              </a:rPr>
              <a:t> rate </a:t>
            </a:r>
            <a:r>
              <a:rPr lang="pt-PT" sz="2000" dirty="0" err="1">
                <a:latin typeface="Arial" pitchFamily="34" charset="0"/>
                <a:cs typeface="Arial" pitchFamily="34" charset="0"/>
              </a:rPr>
              <a:t>than</a:t>
            </a:r>
            <a:r>
              <a:rPr lang="pt-PT" sz="2000" dirty="0">
                <a:latin typeface="Arial" pitchFamily="34" charset="0"/>
                <a:cs typeface="Arial" pitchFamily="34" charset="0"/>
              </a:rPr>
              <a:t> </a:t>
            </a:r>
            <a:r>
              <a:rPr lang="pt-PT" sz="2000" dirty="0" err="1">
                <a:latin typeface="Arial" pitchFamily="34" charset="0"/>
                <a:cs typeface="Arial" pitchFamily="34" charset="0"/>
              </a:rPr>
              <a:t>the</a:t>
            </a:r>
            <a:r>
              <a:rPr lang="pt-PT" sz="2000" dirty="0">
                <a:latin typeface="Arial" pitchFamily="34" charset="0"/>
                <a:cs typeface="Arial" pitchFamily="34" charset="0"/>
              </a:rPr>
              <a:t> rate </a:t>
            </a:r>
            <a:r>
              <a:rPr lang="pt-PT" sz="2000" dirty="0" err="1">
                <a:latin typeface="Arial" pitchFamily="34" charset="0"/>
                <a:cs typeface="Arial" pitchFamily="34" charset="0"/>
              </a:rPr>
              <a:t>at</a:t>
            </a:r>
            <a:r>
              <a:rPr lang="pt-PT" sz="2000" dirty="0">
                <a:latin typeface="Arial" pitchFamily="34" charset="0"/>
                <a:cs typeface="Arial" pitchFamily="34" charset="0"/>
              </a:rPr>
              <a:t> </a:t>
            </a:r>
            <a:r>
              <a:rPr lang="pt-PT" sz="2000" dirty="0" err="1">
                <a:latin typeface="Arial" pitchFamily="34" charset="0"/>
                <a:cs typeface="Arial" pitchFamily="34" charset="0"/>
              </a:rPr>
              <a:t>which</a:t>
            </a:r>
            <a:r>
              <a:rPr lang="pt-PT" sz="2000" dirty="0">
                <a:latin typeface="Arial" pitchFamily="34" charset="0"/>
                <a:cs typeface="Arial" pitchFamily="34" charset="0"/>
              </a:rPr>
              <a:t> </a:t>
            </a:r>
            <a:r>
              <a:rPr lang="pt-PT" sz="2000" dirty="0" err="1">
                <a:latin typeface="Arial" pitchFamily="34" charset="0"/>
                <a:cs typeface="Arial" pitchFamily="34" charset="0"/>
              </a:rPr>
              <a:t>you</a:t>
            </a:r>
            <a:r>
              <a:rPr lang="pt-PT" sz="2000" dirty="0">
                <a:latin typeface="Arial" pitchFamily="34" charset="0"/>
                <a:cs typeface="Arial" pitchFamily="34" charset="0"/>
              </a:rPr>
              <a:t> </a:t>
            </a:r>
            <a:r>
              <a:rPr lang="pt-PT" sz="2000" dirty="0" err="1">
                <a:latin typeface="Arial" pitchFamily="34" charset="0"/>
                <a:cs typeface="Arial" pitchFamily="34" charset="0"/>
              </a:rPr>
              <a:t>lend</a:t>
            </a:r>
            <a:r>
              <a:rPr lang="pt-PT" sz="2000" dirty="0">
                <a:latin typeface="Arial" pitchFamily="34" charset="0"/>
                <a:cs typeface="Arial" pitchFamily="34" charset="0"/>
              </a:rPr>
              <a:t>, </a:t>
            </a:r>
            <a:r>
              <a:rPr lang="pt-PT" sz="2000" dirty="0" err="1">
                <a:latin typeface="Arial" pitchFamily="34" charset="0"/>
                <a:cs typeface="Arial" pitchFamily="34" charset="0"/>
              </a:rPr>
              <a:t>due</a:t>
            </a:r>
            <a:r>
              <a:rPr lang="pt-PT" sz="2000" dirty="0">
                <a:latin typeface="Arial" pitchFamily="34" charset="0"/>
                <a:cs typeface="Arial" pitchFamily="34" charset="0"/>
              </a:rPr>
              <a:t> to </a:t>
            </a:r>
            <a:r>
              <a:rPr lang="pt-PT" sz="2000" dirty="0" err="1">
                <a:latin typeface="Arial" pitchFamily="34" charset="0"/>
                <a:cs typeface="Arial" pitchFamily="34" charset="0"/>
              </a:rPr>
              <a:t>default</a:t>
            </a:r>
            <a:r>
              <a:rPr lang="pt-PT" sz="2000" dirty="0">
                <a:latin typeface="Arial" pitchFamily="34" charset="0"/>
                <a:cs typeface="Arial" pitchFamily="34" charset="0"/>
              </a:rPr>
              <a:t> </a:t>
            </a:r>
            <a:r>
              <a:rPr lang="pt-PT" sz="2000" dirty="0" err="1">
                <a:latin typeface="Arial" pitchFamily="34" charset="0"/>
                <a:cs typeface="Arial" pitchFamily="34" charset="0"/>
              </a:rPr>
              <a:t>risk</a:t>
            </a:r>
            <a:r>
              <a:rPr lang="pt-PT" sz="2000" dirty="0">
                <a:latin typeface="Arial" pitchFamily="34" charset="0"/>
                <a:cs typeface="Arial" pitchFamily="34" charset="0"/>
              </a:rPr>
              <a:t> (</a:t>
            </a:r>
            <a:r>
              <a:rPr lang="pt-PT" sz="2000" dirty="0" err="1">
                <a:latin typeface="Arial" pitchFamily="34" charset="0"/>
                <a:cs typeface="Arial" pitchFamily="34" charset="0"/>
              </a:rPr>
              <a:t>you</a:t>
            </a:r>
            <a:r>
              <a:rPr lang="pt-PT" sz="2000" dirty="0">
                <a:latin typeface="Arial" pitchFamily="34" charset="0"/>
                <a:cs typeface="Arial" pitchFamily="34" charset="0"/>
              </a:rPr>
              <a:t> are </a:t>
            </a:r>
            <a:r>
              <a:rPr lang="pt-PT" sz="2000" dirty="0" err="1">
                <a:latin typeface="Arial" pitchFamily="34" charset="0"/>
                <a:cs typeface="Arial" pitchFamily="34" charset="0"/>
              </a:rPr>
              <a:t>less</a:t>
            </a:r>
            <a:r>
              <a:rPr lang="pt-PT" sz="2000" dirty="0">
                <a:latin typeface="Arial" pitchFamily="34" charset="0"/>
                <a:cs typeface="Arial" pitchFamily="34" charset="0"/>
              </a:rPr>
              <a:t> </a:t>
            </a:r>
            <a:r>
              <a:rPr lang="pt-PT" sz="2000" dirty="0" err="1">
                <a:latin typeface="Arial" pitchFamily="34" charset="0"/>
                <a:cs typeface="Arial" pitchFamily="34" charset="0"/>
              </a:rPr>
              <a:t>creditworthy</a:t>
            </a:r>
            <a:r>
              <a:rPr lang="pt-PT" sz="2000" dirty="0">
                <a:latin typeface="Arial" pitchFamily="34" charset="0"/>
                <a:cs typeface="Arial" pitchFamily="34" charset="0"/>
              </a:rPr>
              <a:t> </a:t>
            </a:r>
            <a:r>
              <a:rPr lang="pt-PT" sz="2000" dirty="0" err="1">
                <a:latin typeface="Arial" pitchFamily="34" charset="0"/>
                <a:cs typeface="Arial" pitchFamily="34" charset="0"/>
              </a:rPr>
              <a:t>than</a:t>
            </a:r>
            <a:r>
              <a:rPr lang="pt-PT" sz="2000" dirty="0">
                <a:latin typeface="Arial" pitchFamily="34" charset="0"/>
                <a:cs typeface="Arial" pitchFamily="34" charset="0"/>
              </a:rPr>
              <a:t> </a:t>
            </a:r>
            <a:r>
              <a:rPr lang="pt-PT" sz="2000" dirty="0" err="1">
                <a:latin typeface="Arial" pitchFamily="34" charset="0"/>
                <a:cs typeface="Arial" pitchFamily="34" charset="0"/>
              </a:rPr>
              <a:t>the</a:t>
            </a:r>
            <a:r>
              <a:rPr lang="pt-PT" sz="2000" dirty="0">
                <a:latin typeface="Arial" pitchFamily="34" charset="0"/>
                <a:cs typeface="Arial" pitchFamily="34" charset="0"/>
              </a:rPr>
              <a:t> </a:t>
            </a:r>
            <a:r>
              <a:rPr lang="pt-PT" sz="2000" dirty="0" err="1">
                <a:latin typeface="Arial" pitchFamily="34" charset="0"/>
                <a:cs typeface="Arial" pitchFamily="34" charset="0"/>
              </a:rPr>
              <a:t>bank</a:t>
            </a:r>
            <a:r>
              <a:rPr lang="pt-PT" sz="2000" dirty="0">
                <a:latin typeface="Arial" pitchFamily="34" charset="0"/>
                <a:cs typeface="Arial" pitchFamily="34" charset="0"/>
              </a:rPr>
              <a:t> from </a:t>
            </a:r>
            <a:r>
              <a:rPr lang="pt-PT" sz="2000" dirty="0" err="1">
                <a:latin typeface="Arial" pitchFamily="34" charset="0"/>
                <a:cs typeface="Arial" pitchFamily="34" charset="0"/>
              </a:rPr>
              <a:t>which</a:t>
            </a:r>
            <a:r>
              <a:rPr lang="pt-PT" sz="2000" dirty="0">
                <a:latin typeface="Arial" pitchFamily="34" charset="0"/>
                <a:cs typeface="Arial" pitchFamily="34" charset="0"/>
              </a:rPr>
              <a:t> </a:t>
            </a:r>
            <a:r>
              <a:rPr lang="pt-PT" sz="2000" dirty="0" err="1">
                <a:latin typeface="Arial" pitchFamily="34" charset="0"/>
                <a:cs typeface="Arial" pitchFamily="34" charset="0"/>
              </a:rPr>
              <a:t>you</a:t>
            </a:r>
            <a:r>
              <a:rPr lang="pt-PT" sz="2000" dirty="0">
                <a:latin typeface="Arial" pitchFamily="34" charset="0"/>
                <a:cs typeface="Arial" pitchFamily="34" charset="0"/>
              </a:rPr>
              <a:t> </a:t>
            </a:r>
            <a:r>
              <a:rPr lang="pt-PT" sz="2000" dirty="0" err="1">
                <a:latin typeface="Arial" pitchFamily="34" charset="0"/>
                <a:cs typeface="Arial" pitchFamily="34" charset="0"/>
              </a:rPr>
              <a:t>borrow</a:t>
            </a:r>
            <a:r>
              <a:rPr lang="pt-PT" sz="2000" dirty="0">
                <a:latin typeface="Arial" pitchFamily="34" charset="0"/>
                <a:cs typeface="Arial" pitchFamily="34" charset="0"/>
              </a:rPr>
              <a:t>):</a:t>
            </a:r>
          </a:p>
          <a:p>
            <a:endParaRPr lang="pt-PT" sz="2000" dirty="0">
              <a:latin typeface="Arial" pitchFamily="34" charset="0"/>
              <a:cs typeface="Arial"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246"/>
          <a:stretch/>
        </p:blipFill>
        <p:spPr>
          <a:xfrm>
            <a:off x="972642" y="1894490"/>
            <a:ext cx="7502441" cy="4572000"/>
          </a:xfrm>
          <a:prstGeom prst="rect">
            <a:avLst/>
          </a:prstGeom>
        </p:spPr>
      </p:pic>
    </p:spTree>
    <p:extLst>
      <p:ext uri="{BB962C8B-B14F-4D97-AF65-F5344CB8AC3E}">
        <p14:creationId xmlns:p14="http://schemas.microsoft.com/office/powerpoint/2010/main" val="83451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11</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Optimal capital allocation (1/2)</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To pick a point on the CAL, solve the utility maximization problem:</a:t>
                </a:r>
              </a:p>
              <a:p>
                <a:pPr marL="342900" indent="-342900">
                  <a:buFont typeface="Arial" panose="020B0604020202020204" pitchFamily="34" charset="0"/>
                  <a:buChar char="•"/>
                </a:pPr>
                <a:endParaRPr lang="pt-PT" sz="2000"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cs typeface="Arial" pitchFamily="34" charset="0"/>
                            </a:rPr>
                          </m:ctrlPr>
                        </m:funcPr>
                        <m:fName>
                          <m:limLow>
                            <m:limLowPr>
                              <m:ctrlPr>
                                <a:rPr lang="en-US" sz="2000" i="1">
                                  <a:latin typeface="Cambria Math" panose="02040503050406030204" pitchFamily="18" charset="0"/>
                                  <a:cs typeface="Arial" pitchFamily="34" charset="0"/>
                                </a:rPr>
                              </m:ctrlPr>
                            </m:limLowPr>
                            <m:e>
                              <m:r>
                                <m:rPr>
                                  <m:sty m:val="p"/>
                                </m:rPr>
                                <a:rPr lang="en-US" sz="2000">
                                  <a:latin typeface="Cambria Math" panose="02040503050406030204" pitchFamily="18" charset="0"/>
                                  <a:cs typeface="Arial" pitchFamily="34" charset="0"/>
                                </a:rPr>
                                <m:t>max</m:t>
                              </m:r>
                            </m:e>
                            <m:lim>
                              <m:r>
                                <a:rPr lang="pt-PT" sz="2000" i="1">
                                  <a:latin typeface="Cambria Math" panose="02040503050406030204" pitchFamily="18" charset="0"/>
                                  <a:cs typeface="Arial" pitchFamily="34" charset="0"/>
                                </a:rPr>
                                <m:t>𝑦</m:t>
                              </m:r>
                            </m:lim>
                          </m:limLow>
                        </m:fName>
                        <m:e>
                          <m:r>
                            <a:rPr lang="en-US" sz="2000" i="1">
                              <a:latin typeface="Cambria Math" panose="02040503050406030204" pitchFamily="18" charset="0"/>
                              <a:cs typeface="Arial" pitchFamily="34" charset="0"/>
                            </a:rPr>
                            <m:t>𝑈</m:t>
                          </m:r>
                        </m:e>
                      </m:func>
                      <m:r>
                        <a:rPr lang="en-US" sz="2000" i="1">
                          <a:latin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𝑐</m:t>
                              </m:r>
                            </m:sub>
                          </m:sSub>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𝐴</m:t>
                          </m:r>
                        </m:num>
                        <m:den>
                          <m:r>
                            <a:rPr lang="en-US" sz="2000" i="1">
                              <a:latin typeface="Cambria Math" panose="02040503050406030204" pitchFamily="18" charset="0"/>
                              <a:cs typeface="Arial" pitchFamily="34" charset="0"/>
                            </a:rPr>
                            <m:t>2</m:t>
                          </m:r>
                        </m:den>
                      </m:f>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𝑐</m:t>
                          </m:r>
                        </m:sub>
                        <m:sup>
                          <m:r>
                            <a:rPr lang="en-US" sz="2000" i="1">
                              <a:latin typeface="Cambria Math" panose="02040503050406030204" pitchFamily="18" charset="0"/>
                              <a:ea typeface="Cambria Math" panose="02040503050406030204" pitchFamily="18" charset="0"/>
                              <a:cs typeface="Arial" pitchFamily="34" charset="0"/>
                            </a:rPr>
                            <m:t>2</m:t>
                          </m:r>
                        </m:sup>
                      </m:sSubSup>
                      <m:r>
                        <a:rPr lang="en-US" sz="2000" i="1">
                          <a:latin typeface="Cambria Math" panose="02040503050406030204" pitchFamily="18" charset="0"/>
                          <a:ea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r>
                        <a:rPr lang="en-US" sz="2000" i="1">
                          <a:latin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𝑦</m:t>
                      </m:r>
                      <m:d>
                        <m:dPr>
                          <m:begChr m:val="["/>
                          <m:endChr m:val="]"/>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𝑝</m:t>
                                  </m:r>
                                </m:sub>
                              </m:sSub>
                            </m:e>
                          </m:d>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𝐴</m:t>
                          </m:r>
                        </m:num>
                        <m:den>
                          <m:r>
                            <a:rPr lang="en-US" sz="2000" i="1">
                              <a:latin typeface="Cambria Math" panose="02040503050406030204" pitchFamily="18" charset="0"/>
                              <a:cs typeface="Arial" pitchFamily="34" charset="0"/>
                            </a:rPr>
                            <m:t>2</m:t>
                          </m:r>
                        </m:den>
                      </m:f>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𝑦</m:t>
                          </m:r>
                        </m:e>
                        <m:sup>
                          <m:r>
                            <a:rPr lang="en-US" sz="2000" i="1">
                              <a:latin typeface="Cambria Math" panose="02040503050406030204" pitchFamily="18" charset="0"/>
                              <a:cs typeface="Arial" pitchFamily="34" charset="0"/>
                            </a:rPr>
                            <m:t>2</m:t>
                          </m:r>
                        </m:sup>
                      </m:sSup>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up>
                          <m:r>
                            <a:rPr lang="en-US" sz="2000" i="1">
                              <a:latin typeface="Cambria Math" panose="02040503050406030204" pitchFamily="18" charset="0"/>
                              <a:ea typeface="Cambria Math" panose="02040503050406030204" pitchFamily="18" charset="0"/>
                              <a:cs typeface="Arial" pitchFamily="34" charset="0"/>
                            </a:rPr>
                            <m:t>2</m:t>
                          </m:r>
                        </m:sup>
                      </m:sSubSup>
                    </m:oMath>
                  </m:oMathPara>
                </a14:m>
                <a:endParaRPr lang="en-US" sz="2000" dirty="0">
                  <a:latin typeface="Arial" pitchFamily="34" charset="0"/>
                  <a:ea typeface="Cambria Math" panose="02040503050406030204" pitchFamily="18"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First-order conditions yield</a:t>
                </a:r>
              </a:p>
              <a:p>
                <a:pPr marL="342900" indent="-342900">
                  <a:buFont typeface="Arial" panose="020B0604020202020204" pitchFamily="34" charset="0"/>
                  <a:buChar char="•"/>
                </a:pPr>
                <a:endParaRPr lang="en-US" sz="2000"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cs typeface="Arial" pitchFamily="34" charset="0"/>
                            </a:rPr>
                          </m:ctrlPr>
                        </m:sSupPr>
                        <m:e>
                          <m:r>
                            <a:rPr lang="en-US" sz="2000" b="0" i="1" smtClean="0">
                              <a:latin typeface="Cambria Math" panose="02040503050406030204" pitchFamily="18" charset="0"/>
                              <a:cs typeface="Arial" pitchFamily="34" charset="0"/>
                            </a:rPr>
                            <m:t>𝑦</m:t>
                          </m:r>
                        </m:e>
                        <m:sup>
                          <m:r>
                            <a:rPr lang="en-US" sz="2000" b="0" i="1" smtClean="0">
                              <a:latin typeface="Cambria Math" panose="02040503050406030204" pitchFamily="18" charset="0"/>
                              <a:cs typeface="Arial" pitchFamily="34" charset="0"/>
                            </a:rPr>
                            <m:t>∗</m:t>
                          </m:r>
                        </m:sup>
                      </m:sSup>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𝑝</m:t>
                                  </m:r>
                                </m:sub>
                              </m:sSub>
                            </m:e>
                          </m:d>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num>
                        <m:den>
                          <m:r>
                            <a:rPr lang="en-US" sz="2000" i="1">
                              <a:latin typeface="Cambria Math" panose="02040503050406030204" pitchFamily="18" charset="0"/>
                              <a:cs typeface="Arial" pitchFamily="34" charset="0"/>
                            </a:rPr>
                            <m:t>𝐴</m:t>
                          </m:r>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up>
                              <m:r>
                                <a:rPr lang="en-US" sz="2000" i="1">
                                  <a:latin typeface="Cambria Math" panose="02040503050406030204" pitchFamily="18" charset="0"/>
                                  <a:ea typeface="Cambria Math" panose="02040503050406030204" pitchFamily="18" charset="0"/>
                                  <a:cs typeface="Arial" pitchFamily="34" charset="0"/>
                                </a:rPr>
                                <m:t>2</m:t>
                              </m:r>
                            </m:sup>
                          </m:sSubSup>
                        </m:den>
                      </m:f>
                    </m:oMath>
                  </m:oMathPara>
                </a14:m>
                <a:endParaRPr lang="en-US" sz="2000" dirty="0">
                  <a:latin typeface="Arial" pitchFamily="34" charset="0"/>
                  <a:cs typeface="Arial" pitchFamily="34" charset="0"/>
                </a:endParaRPr>
              </a:p>
              <a:p>
                <a:pPr marL="800100" lvl="1" indent="-342900">
                  <a:buFont typeface="Arial" panose="020B0604020202020204" pitchFamily="34" charset="0"/>
                  <a:buChar char="•"/>
                </a:pPr>
                <a:endParaRPr lang="en-US" sz="2000" dirty="0">
                  <a:latin typeface="Arial" pitchFamily="34" charset="0"/>
                  <a:cs typeface="Arial" pitchFamily="34" charset="0"/>
                </a:endParaRPr>
              </a:p>
              <a:p>
                <a:pPr marL="800100" lvl="1" indent="-342900">
                  <a:buFont typeface="Arial" panose="020B0604020202020204" pitchFamily="34" charset="0"/>
                  <a:buChar char="•"/>
                </a:pPr>
                <a:r>
                  <a:rPr lang="en-US" sz="2000" dirty="0">
                    <a:latin typeface="Arial" pitchFamily="34" charset="0"/>
                    <a:cs typeface="Arial" pitchFamily="34" charset="0"/>
                  </a:rPr>
                  <a:t>The higher is the expected excess return (risk) of the risky asset, the more (less) you will optimally choose to invest in it. </a:t>
                </a:r>
              </a:p>
              <a:p>
                <a:pPr marL="800100" lvl="1" indent="-342900">
                  <a:buFont typeface="Arial" panose="020B0604020202020204" pitchFamily="34" charset="0"/>
                  <a:buChar char="•"/>
                </a:pPr>
                <a:r>
                  <a:rPr lang="en-US" sz="2000" dirty="0">
                    <a:latin typeface="Arial" pitchFamily="34" charset="0"/>
                    <a:cs typeface="Arial" pitchFamily="34" charset="0"/>
                  </a:rPr>
                  <a:t>The higher is your risk aversion, the more you penalize risk.</a:t>
                </a:r>
              </a:p>
              <a:p>
                <a:pPr marL="342900" indent="-342900">
                  <a:buFont typeface="Arial" panose="020B0604020202020204" pitchFamily="34" charset="0"/>
                  <a:buChar char="•"/>
                </a:pPr>
                <a:endParaRPr lang="en-US" sz="2000" dirty="0">
                  <a:latin typeface="Arial" pitchFamily="34" charset="0"/>
                  <a:cs typeface="Arial" pitchFamily="34" charset="0"/>
                </a:endParaRPr>
              </a:p>
              <a:p>
                <a:pPr marL="285750" indent="-285750">
                  <a:buFont typeface="Arial" panose="020B0604020202020204" pitchFamily="34" charset="0"/>
                  <a:buChar char="•"/>
                </a:pPr>
                <a:r>
                  <a:rPr lang="en-US" sz="2000" dirty="0">
                    <a:latin typeface="Arial" pitchFamily="34" charset="0"/>
                    <a:cs typeface="Arial" pitchFamily="34" charset="0"/>
                  </a:rPr>
                  <a:t>Optimal weight in risky asset: </a:t>
                </a:r>
                <a14:m>
                  <m:oMath xmlns:m="http://schemas.openxmlformats.org/officeDocument/2006/math">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𝑦</m:t>
                        </m:r>
                      </m:e>
                      <m:sup>
                        <m:r>
                          <a:rPr lang="en-US" sz="2000" i="1">
                            <a:latin typeface="Cambria Math" panose="02040503050406030204" pitchFamily="18" charset="0"/>
                            <a:cs typeface="Arial" pitchFamily="34" charset="0"/>
                          </a:rPr>
                          <m:t>∗</m:t>
                        </m:r>
                      </m:sup>
                    </m:sSup>
                  </m:oMath>
                </a14:m>
                <a:r>
                  <a:rPr lang="en-US" sz="2000" dirty="0">
                    <a:latin typeface="Arial" pitchFamily="34" charset="0"/>
                    <a:cs typeface="Arial" pitchFamily="34" charset="0"/>
                  </a:rPr>
                  <a:t>=(15%-7%)/(22%^2*4)=41% </a:t>
                </a:r>
              </a:p>
              <a:p>
                <a:pPr marL="742950" lvl="1" indent="-285750">
                  <a:buFont typeface="Arial" panose="020B0604020202020204" pitchFamily="34" charset="0"/>
                  <a:buChar char="•"/>
                </a:pPr>
                <a:r>
                  <a:rPr lang="en-GB" sz="2000" dirty="0">
                    <a:latin typeface="Arial" panose="020B0604020202020204" pitchFamily="34" charset="0"/>
                    <a:ea typeface="Geneva"/>
                    <a:cs typeface="Arial" panose="020B0604020202020204" pitchFamily="34" charset="0"/>
                  </a:rPr>
                  <a:t>Close to common, but boring, investment advice of 50/50</a:t>
                </a:r>
              </a:p>
              <a:p>
                <a:pPr marL="342900" indent="-342900">
                  <a:buFont typeface="Arial" panose="020B0604020202020204" pitchFamily="34" charset="0"/>
                  <a:buChar char="•"/>
                </a:pPr>
                <a:endParaRPr lang="pt-PT"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3"/>
                <a:ext cx="8840274" cy="3748877"/>
              </a:xfrm>
              <a:prstGeom prst="rect">
                <a:avLst/>
              </a:prstGeom>
              <a:blipFill>
                <a:blip r:embed="rId2"/>
                <a:stretch>
                  <a:fillRect l="-621" t="-813" b="-38374"/>
                </a:stretch>
              </a:blipFill>
              <a:ln w="9525" algn="ctr">
                <a:noFill/>
                <a:miter lim="800000"/>
                <a:headEnd/>
                <a:tailEnd/>
              </a:ln>
            </p:spPr>
            <p:txBody>
              <a:bodyPr/>
              <a:lstStyle/>
              <a:p>
                <a:r>
                  <a:rPr lang="en-NL">
                    <a:noFill/>
                  </a:rPr>
                  <a:t> </a:t>
                </a:r>
              </a:p>
            </p:txBody>
          </p:sp>
        </mc:Fallback>
      </mc:AlternateContent>
    </p:spTree>
    <p:extLst>
      <p:ext uri="{BB962C8B-B14F-4D97-AF65-F5344CB8AC3E}">
        <p14:creationId xmlns:p14="http://schemas.microsoft.com/office/powerpoint/2010/main" val="295612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12</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Optimal capital allocation (2/2)</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Graphically:</a:t>
            </a:r>
          </a:p>
          <a:p>
            <a:pPr marL="342900" indent="-342900">
              <a:buFont typeface="Arial" panose="020B0604020202020204" pitchFamily="34" charset="0"/>
              <a:buChar char="•"/>
            </a:pPr>
            <a:endParaRPr lang="pt-PT" sz="2000" dirty="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1622063" y="1371600"/>
            <a:ext cx="5693137" cy="45720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33400" y="6096000"/>
                <a:ext cx="7696200" cy="36933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cs typeface="Arial" pitchFamily="34" charset="0"/>
                          </a:rPr>
                        </m:ctrlPr>
                      </m:sSupPr>
                      <m:e>
                        <m:r>
                          <a:rPr lang="en-US" i="1">
                            <a:latin typeface="Cambria Math" panose="02040503050406030204" pitchFamily="18" charset="0"/>
                            <a:cs typeface="Arial" pitchFamily="34" charset="0"/>
                          </a:rPr>
                          <m:t>𝑦</m:t>
                        </m:r>
                      </m:e>
                      <m:sup>
                        <m:r>
                          <a:rPr lang="en-US" i="1">
                            <a:latin typeface="Cambria Math" panose="02040503050406030204" pitchFamily="18" charset="0"/>
                            <a:cs typeface="Arial" pitchFamily="34" charset="0"/>
                          </a:rPr>
                          <m:t>∗</m:t>
                        </m:r>
                      </m:sup>
                    </m:sSup>
                  </m:oMath>
                </a14:m>
                <a:r>
                  <a:rPr lang="en-US" dirty="0">
                    <a:latin typeface="Arial" pitchFamily="34" charset="0"/>
                    <a:cs typeface="Arial" pitchFamily="34" charset="0"/>
                  </a:rPr>
                  <a:t>=(15%-7%)/22%^2*4=41% </a:t>
                </a:r>
                <a:r>
                  <a:rPr lang="en-US" dirty="0">
                    <a:latin typeface="Arial" pitchFamily="34" charset="0"/>
                    <a:cs typeface="Arial" pitchFamily="34" charset="0"/>
                    <a:sym typeface="Wingdings" panose="05000000000000000000" pitchFamily="2" charset="2"/>
                  </a:rPr>
                  <a:t> </a:t>
                </a:r>
                <a14:m>
                  <m:oMath xmlns:m="http://schemas.openxmlformats.org/officeDocument/2006/math">
                    <m:r>
                      <a:rPr lang="en-US" i="1">
                        <a:latin typeface="Cambria Math" panose="02040503050406030204" pitchFamily="18" charset="0"/>
                        <a:cs typeface="Arial" pitchFamily="34" charset="0"/>
                      </a:rPr>
                      <m:t>𝐸</m:t>
                    </m:r>
                    <m:d>
                      <m:dPr>
                        <m:begChr m:val="["/>
                        <m:endChr m:val="]"/>
                        <m:ctrlPr>
                          <a:rPr lang="en-US" i="1">
                            <a:latin typeface="Cambria Math" panose="02040503050406030204" pitchFamily="18" charset="0"/>
                            <a:cs typeface="Arial" pitchFamily="34" charset="0"/>
                          </a:rPr>
                        </m:ctrlPr>
                      </m:dPr>
                      <m:e>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𝑐</m:t>
                            </m:r>
                          </m:sub>
                        </m:sSub>
                      </m:e>
                    </m:d>
                    <m:r>
                      <a:rPr lang="en-US" i="1">
                        <a:latin typeface="Cambria Math" panose="02040503050406030204" pitchFamily="18" charset="0"/>
                        <a:cs typeface="Arial" pitchFamily="34" charset="0"/>
                      </a:rPr>
                      <m:t> </m:t>
                    </m:r>
                  </m:oMath>
                </a14:m>
                <a:r>
                  <a:rPr lang="en-US" dirty="0">
                    <a:latin typeface="Arial" pitchFamily="34" charset="0"/>
                    <a:cs typeface="Arial" pitchFamily="34" charset="0"/>
                    <a:sym typeface="Wingdings" panose="05000000000000000000" pitchFamily="2" charset="2"/>
                  </a:rPr>
                  <a:t>=7%+41% * (15% -7%) = 10.3%</a:t>
                </a:r>
                <a:endParaRPr lang="en-US" dirty="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3400" y="6096000"/>
                <a:ext cx="7696200" cy="369332"/>
              </a:xfrm>
              <a:prstGeom prst="rect">
                <a:avLst/>
              </a:prstGeom>
              <a:blipFill>
                <a:blip r:embed="rId4"/>
                <a:stretch>
                  <a:fillRect t="-8197" b="-24590"/>
                </a:stretch>
              </a:blipFill>
            </p:spPr>
            <p:txBody>
              <a:bodyPr/>
              <a:lstStyle/>
              <a:p>
                <a:r>
                  <a:rPr lang="en-NL">
                    <a:noFill/>
                  </a:rPr>
                  <a:t> </a:t>
                </a:r>
              </a:p>
            </p:txBody>
          </p:sp>
        </mc:Fallback>
      </mc:AlternateContent>
    </p:spTree>
    <p:extLst>
      <p:ext uri="{BB962C8B-B14F-4D97-AF65-F5344CB8AC3E}">
        <p14:creationId xmlns:p14="http://schemas.microsoft.com/office/powerpoint/2010/main" val="28303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13</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Capital Allocation Line: Overview and Exercise</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3"/>
                <a:ext cx="8840274" cy="23010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Mean-variance </a:t>
                </a:r>
                <a:r>
                  <a:rPr lang="pt-PT" sz="2000" dirty="0" err="1">
                    <a:latin typeface="Arial" pitchFamily="34" charset="0"/>
                    <a:cs typeface="Arial" pitchFamily="34" charset="0"/>
                  </a:rPr>
                  <a:t>investors</a:t>
                </a:r>
                <a:r>
                  <a:rPr lang="pt-PT" sz="2000" dirty="0">
                    <a:latin typeface="Arial" pitchFamily="34" charset="0"/>
                    <a:cs typeface="Arial" pitchFamily="34" charset="0"/>
                  </a:rPr>
                  <a:t> </a:t>
                </a:r>
                <a:r>
                  <a:rPr lang="pt-PT" sz="2000" dirty="0" err="1">
                    <a:latin typeface="Arial" pitchFamily="34" charset="0"/>
                    <a:cs typeface="Arial" pitchFamily="34" charset="0"/>
                  </a:rPr>
                  <a:t>allocate</a:t>
                </a:r>
                <a:r>
                  <a:rPr lang="pt-PT" sz="2000" dirty="0">
                    <a:latin typeface="Arial" pitchFamily="34" charset="0"/>
                    <a:cs typeface="Arial" pitchFamily="34" charset="0"/>
                  </a:rPr>
                  <a:t> a </a:t>
                </a:r>
                <a:r>
                  <a:rPr lang="pt-PT" sz="2000" dirty="0" err="1">
                    <a:latin typeface="Arial" pitchFamily="34" charset="0"/>
                    <a:cs typeface="Arial" pitchFamily="34" charset="0"/>
                  </a:rPr>
                  <a:t>fraction</a:t>
                </a:r>
                <a:r>
                  <a:rPr lang="pt-PT" sz="2000" dirty="0">
                    <a:latin typeface="Arial" pitchFamily="34" charset="0"/>
                    <a:cs typeface="Arial" pitchFamily="34" charset="0"/>
                  </a:rPr>
                  <a:t> </a:t>
                </a:r>
                <a14:m>
                  <m:oMath xmlns:m="http://schemas.openxmlformats.org/officeDocument/2006/math">
                    <m:r>
                      <a:rPr lang="en-US" sz="2000" b="0" i="1" smtClean="0">
                        <a:latin typeface="Cambria Math" panose="02040503050406030204" pitchFamily="18" charset="0"/>
                        <a:cs typeface="Arial" pitchFamily="34" charset="0"/>
                      </a:rPr>
                      <m:t>𝑦</m:t>
                    </m:r>
                  </m:oMath>
                </a14:m>
                <a:r>
                  <a:rPr lang="pt-PT" sz="2000" dirty="0">
                    <a:latin typeface="Arial" pitchFamily="34" charset="0"/>
                    <a:cs typeface="Arial" pitchFamily="34" charset="0"/>
                  </a:rPr>
                  <a:t> of </a:t>
                </a:r>
                <a:r>
                  <a:rPr lang="pt-PT" sz="2000" dirty="0" err="1">
                    <a:latin typeface="Arial" pitchFamily="34" charset="0"/>
                    <a:cs typeface="Arial" pitchFamily="34" charset="0"/>
                  </a:rPr>
                  <a:t>wealth</a:t>
                </a:r>
                <a:r>
                  <a:rPr lang="pt-PT" sz="2000" dirty="0">
                    <a:latin typeface="Arial" pitchFamily="34" charset="0"/>
                    <a:cs typeface="Arial" pitchFamily="34" charset="0"/>
                  </a:rPr>
                  <a:t> to a </a:t>
                </a:r>
                <a:r>
                  <a:rPr lang="pt-PT" sz="2000" dirty="0" err="1">
                    <a:latin typeface="Arial" pitchFamily="34" charset="0"/>
                    <a:cs typeface="Arial" pitchFamily="34" charset="0"/>
                  </a:rPr>
                  <a:t>risky</a:t>
                </a:r>
                <a:r>
                  <a:rPr lang="pt-PT" sz="2000" dirty="0">
                    <a:latin typeface="Arial" pitchFamily="34" charset="0"/>
                    <a:cs typeface="Arial" pitchFamily="34" charset="0"/>
                  </a:rPr>
                  <a:t> </a:t>
                </a:r>
                <a:r>
                  <a:rPr lang="pt-PT" sz="2000" dirty="0" err="1">
                    <a:latin typeface="Arial" pitchFamily="34" charset="0"/>
                    <a:cs typeface="Arial" pitchFamily="34" charset="0"/>
                  </a:rPr>
                  <a:t>asset</a:t>
                </a:r>
                <a:r>
                  <a:rPr lang="pt-PT" sz="2000" dirty="0">
                    <a:latin typeface="Arial" pitchFamily="34" charset="0"/>
                    <a:cs typeface="Arial" pitchFamily="34" charset="0"/>
                  </a:rPr>
                  <a:t> </a:t>
                </a:r>
                <a14:m>
                  <m:oMath xmlns:m="http://schemas.openxmlformats.org/officeDocument/2006/math">
                    <m:r>
                      <a:rPr lang="en-US" sz="2000" b="0" i="1" smtClean="0">
                        <a:latin typeface="Cambria Math" panose="02040503050406030204" pitchFamily="18" charset="0"/>
                        <a:cs typeface="Arial" pitchFamily="34" charset="0"/>
                      </a:rPr>
                      <m:t>𝑝</m:t>
                    </m:r>
                  </m:oMath>
                </a14:m>
                <a:r>
                  <a:rPr lang="pt-PT" sz="2000" dirty="0">
                    <a:latin typeface="Arial" pitchFamily="34" charset="0"/>
                    <a:cs typeface="Arial" pitchFamily="34" charset="0"/>
                  </a:rPr>
                  <a:t> </a:t>
                </a:r>
                <a:r>
                  <a:rPr lang="pt-PT" sz="2000" dirty="0" err="1">
                    <a:latin typeface="Arial" pitchFamily="34" charset="0"/>
                    <a:cs typeface="Arial" pitchFamily="34" charset="0"/>
                  </a:rPr>
                  <a:t>and</a:t>
                </a:r>
                <a:r>
                  <a:rPr lang="pt-PT" sz="2000" dirty="0">
                    <a:latin typeface="Arial" pitchFamily="34" charset="0"/>
                    <a:cs typeface="Arial" pitchFamily="34" charset="0"/>
                  </a:rPr>
                  <a:t> </a:t>
                </a:r>
                <a:r>
                  <a:rPr lang="pt-PT" sz="2000" dirty="0" err="1">
                    <a:latin typeface="Arial" pitchFamily="34" charset="0"/>
                    <a:cs typeface="Arial" pitchFamily="34" charset="0"/>
                  </a:rPr>
                  <a:t>remainder</a:t>
                </a:r>
                <a:r>
                  <a:rPr lang="pt-PT" sz="2000" dirty="0">
                    <a:latin typeface="Arial" pitchFamily="34" charset="0"/>
                    <a:cs typeface="Arial" pitchFamily="34" charset="0"/>
                  </a:rPr>
                  <a:t> to a </a:t>
                </a:r>
                <a:r>
                  <a:rPr lang="pt-PT" sz="2000" dirty="0" err="1">
                    <a:latin typeface="Arial" pitchFamily="34" charset="0"/>
                    <a:cs typeface="Arial" pitchFamily="34" charset="0"/>
                  </a:rPr>
                  <a:t>risk</a:t>
                </a:r>
                <a:r>
                  <a:rPr lang="pt-PT" sz="2000" dirty="0">
                    <a:latin typeface="Arial" pitchFamily="34" charset="0"/>
                    <a:cs typeface="Arial" pitchFamily="34" charset="0"/>
                  </a:rPr>
                  <a:t>-free </a:t>
                </a:r>
                <a:r>
                  <a:rPr lang="pt-PT" sz="2000" dirty="0" err="1">
                    <a:latin typeface="Arial" pitchFamily="34" charset="0"/>
                    <a:cs typeface="Arial" pitchFamily="34" charset="0"/>
                  </a:rPr>
                  <a:t>asset</a:t>
                </a: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err="1">
                    <a:latin typeface="Arial" pitchFamily="34" charset="0"/>
                    <a:cs typeface="Arial" pitchFamily="34" charset="0"/>
                  </a:rPr>
                  <a:t>All</a:t>
                </a:r>
                <a:r>
                  <a:rPr lang="pt-PT" sz="2000" dirty="0">
                    <a:latin typeface="Arial" pitchFamily="34" charset="0"/>
                    <a:cs typeface="Arial" pitchFamily="34" charset="0"/>
                  </a:rPr>
                  <a:t> portfolios </a:t>
                </a:r>
                <a14:m>
                  <m:oMath xmlns:m="http://schemas.openxmlformats.org/officeDocument/2006/math">
                    <m:r>
                      <a:rPr lang="en-US" sz="2000" b="0" i="1" smtClean="0">
                        <a:latin typeface="Cambria Math" panose="02040503050406030204" pitchFamily="18" charset="0"/>
                        <a:cs typeface="Arial" pitchFamily="34" charset="0"/>
                      </a:rPr>
                      <m:t>𝑐</m:t>
                    </m:r>
                  </m:oMath>
                </a14:m>
                <a:r>
                  <a:rPr lang="pt-PT" sz="2000" dirty="0">
                    <a:latin typeface="Arial" pitchFamily="34" charset="0"/>
                    <a:cs typeface="Arial" pitchFamily="34" charset="0"/>
                  </a:rPr>
                  <a:t> of </a:t>
                </a:r>
                <a:r>
                  <a:rPr lang="pt-PT" sz="2000" dirty="0" err="1">
                    <a:latin typeface="Arial" pitchFamily="34" charset="0"/>
                    <a:cs typeface="Arial" pitchFamily="34" charset="0"/>
                  </a:rPr>
                  <a:t>the</a:t>
                </a:r>
                <a:r>
                  <a:rPr lang="pt-PT" sz="2000" dirty="0">
                    <a:latin typeface="Arial" pitchFamily="34" charset="0"/>
                    <a:cs typeface="Arial" pitchFamily="34" charset="0"/>
                  </a:rPr>
                  <a:t> </a:t>
                </a:r>
                <a:r>
                  <a:rPr lang="pt-PT" sz="2000" dirty="0" err="1">
                    <a:latin typeface="Arial" pitchFamily="34" charset="0"/>
                    <a:cs typeface="Arial" pitchFamily="34" charset="0"/>
                  </a:rPr>
                  <a:t>two</a:t>
                </a:r>
                <a:r>
                  <a:rPr lang="pt-PT" sz="2000" dirty="0">
                    <a:latin typeface="Arial" pitchFamily="34" charset="0"/>
                    <a:cs typeface="Arial" pitchFamily="34" charset="0"/>
                  </a:rPr>
                  <a:t> </a:t>
                </a:r>
                <a:r>
                  <a:rPr lang="pt-PT" sz="2000" dirty="0" err="1">
                    <a:latin typeface="Arial" pitchFamily="34" charset="0"/>
                    <a:cs typeface="Arial" pitchFamily="34" charset="0"/>
                  </a:rPr>
                  <a:t>assets</a:t>
                </a:r>
                <a:r>
                  <a:rPr lang="pt-PT" sz="2000" dirty="0">
                    <a:latin typeface="Arial" pitchFamily="34" charset="0"/>
                    <a:cs typeface="Arial" pitchFamily="34" charset="0"/>
                  </a:rPr>
                  <a:t> lie </a:t>
                </a:r>
                <a:r>
                  <a:rPr lang="pt-PT" sz="2000" dirty="0" err="1">
                    <a:latin typeface="Arial" pitchFamily="34" charset="0"/>
                    <a:cs typeface="Arial" pitchFamily="34" charset="0"/>
                  </a:rPr>
                  <a:t>on</a:t>
                </a:r>
                <a:r>
                  <a:rPr lang="pt-PT" sz="2000" dirty="0">
                    <a:latin typeface="Arial" pitchFamily="34" charset="0"/>
                    <a:cs typeface="Arial" pitchFamily="34" charset="0"/>
                  </a:rPr>
                  <a:t> a straight </a:t>
                </a:r>
                <a:r>
                  <a:rPr lang="pt-PT" sz="2000" dirty="0" err="1">
                    <a:latin typeface="Arial" pitchFamily="34" charset="0"/>
                    <a:cs typeface="Arial" pitchFamily="34" charset="0"/>
                  </a:rPr>
                  <a:t>line</a:t>
                </a:r>
                <a:r>
                  <a:rPr lang="pt-PT" sz="2000" dirty="0">
                    <a:latin typeface="Arial" pitchFamily="34" charset="0"/>
                    <a:cs typeface="Arial" pitchFamily="34" charset="0"/>
                  </a:rPr>
                  <a:t>: </a:t>
                </a:r>
                <a:r>
                  <a:rPr lang="pt-PT" sz="2000" dirty="0" err="1">
                    <a:latin typeface="Arial" pitchFamily="34" charset="0"/>
                    <a:cs typeface="Arial" pitchFamily="34" charset="0"/>
                  </a:rPr>
                  <a:t>the</a:t>
                </a:r>
                <a:r>
                  <a:rPr lang="pt-PT" sz="2000" dirty="0">
                    <a:latin typeface="Arial" pitchFamily="34" charset="0"/>
                    <a:cs typeface="Arial" pitchFamily="34" charset="0"/>
                  </a:rPr>
                  <a:t> CAL, </a:t>
                </a:r>
                <a:r>
                  <a:rPr lang="pt-PT" sz="2000" dirty="0" err="1">
                    <a:latin typeface="Arial" pitchFamily="34" charset="0"/>
                    <a:cs typeface="Arial" pitchFamily="34" charset="0"/>
                  </a:rPr>
                  <a:t>with</a:t>
                </a:r>
                <a:endParaRPr lang="pt-PT" sz="2000" dirty="0">
                  <a:latin typeface="Arial" pitchFamily="34" charset="0"/>
                  <a:cs typeface="Arial" pitchFamily="34" charset="0"/>
                </a:endParaRPr>
              </a:p>
              <a:p>
                <a:pPr/>
                <a14:m>
                  <m:oMathPara xmlns:m="http://schemas.openxmlformats.org/officeDocument/2006/math">
                    <m:oMathParaPr>
                      <m:jc m:val="center"/>
                    </m:oMathParaPr>
                    <m:oMath xmlns:m="http://schemas.openxmlformats.org/officeDocument/2006/math">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pt-PT"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𝑐</m:t>
                              </m:r>
                            </m:sub>
                          </m:sSub>
                        </m:e>
                      </m:d>
                      <m:r>
                        <a:rPr lang="en-US" sz="2000">
                          <a:latin typeface="Cambria Math" panose="02040503050406030204" pitchFamily="18" charset="0"/>
                          <a:cs typeface="Arial" pitchFamily="34" charset="0"/>
                        </a:rPr>
                        <m:t>=</m:t>
                      </m:r>
                      <m:sSub>
                        <m:sSubPr>
                          <m:ctrlPr>
                            <a:rPr lang="pt-PT"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d>
                            <m:dPr>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pt-PT"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𝑝</m:t>
                                      </m:r>
                                    </m:sub>
                                  </m:sSub>
                                </m:e>
                              </m:d>
                              <m:r>
                                <a:rPr lang="en-US" sz="2000" i="1">
                                  <a:latin typeface="Cambria Math" panose="02040503050406030204" pitchFamily="18" charset="0"/>
                                  <a:cs typeface="Arial" pitchFamily="34" charset="0"/>
                                </a:rPr>
                                <m:t>−</m:t>
                              </m:r>
                              <m:sSub>
                                <m:sSubPr>
                                  <m:ctrlPr>
                                    <a:rPr lang="pt-PT"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e>
                          </m:d>
                        </m:num>
                        <m:den>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Sub>
                        </m:den>
                      </m:f>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𝑐</m:t>
                          </m:r>
                        </m:sub>
                      </m:sSub>
                    </m:oMath>
                  </m:oMathPara>
                </a14:m>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err="1">
                    <a:latin typeface="Arial" pitchFamily="34" charset="0"/>
                    <a:cs typeface="Arial" pitchFamily="34" charset="0"/>
                  </a:rPr>
                  <a:t>Investors</a:t>
                </a:r>
                <a:r>
                  <a:rPr lang="pt-PT" sz="2000" dirty="0">
                    <a:latin typeface="Arial" pitchFamily="34" charset="0"/>
                    <a:cs typeface="Arial" pitchFamily="34" charset="0"/>
                  </a:rPr>
                  <a:t> </a:t>
                </a:r>
                <a:r>
                  <a:rPr lang="pt-PT" sz="2000" dirty="0" err="1">
                    <a:latin typeface="Arial" pitchFamily="34" charset="0"/>
                    <a:cs typeface="Arial" pitchFamily="34" charset="0"/>
                  </a:rPr>
                  <a:t>choose</a:t>
                </a:r>
                <a:r>
                  <a:rPr lang="pt-PT" sz="2000" dirty="0">
                    <a:latin typeface="Arial" pitchFamily="34" charset="0"/>
                    <a:cs typeface="Arial" pitchFamily="34" charset="0"/>
                  </a:rPr>
                  <a:t> a portfolio </a:t>
                </a:r>
                <a:r>
                  <a:rPr lang="pt-PT" sz="2000" dirty="0" err="1">
                    <a:latin typeface="Arial" pitchFamily="34" charset="0"/>
                    <a:cs typeface="Arial" pitchFamily="34" charset="0"/>
                  </a:rPr>
                  <a:t>on</a:t>
                </a:r>
                <a:r>
                  <a:rPr lang="pt-PT" sz="2000" dirty="0">
                    <a:latin typeface="Arial" pitchFamily="34" charset="0"/>
                    <a:cs typeface="Arial" pitchFamily="34" charset="0"/>
                  </a:rPr>
                  <a:t> CAL </a:t>
                </a:r>
                <a:r>
                  <a:rPr lang="pt-PT" sz="2000" dirty="0" err="1">
                    <a:latin typeface="Arial" pitchFamily="34" charset="0"/>
                    <a:cs typeface="Arial" pitchFamily="34" charset="0"/>
                  </a:rPr>
                  <a:t>by</a:t>
                </a:r>
                <a:r>
                  <a:rPr lang="pt-PT" sz="2000" dirty="0">
                    <a:latin typeface="Arial" pitchFamily="34" charset="0"/>
                    <a:cs typeface="Arial" pitchFamily="34" charset="0"/>
                  </a:rPr>
                  <a:t> </a:t>
                </a:r>
                <a:r>
                  <a:rPr lang="pt-PT" sz="2000" dirty="0" err="1">
                    <a:latin typeface="Arial" pitchFamily="34" charset="0"/>
                    <a:cs typeface="Arial" pitchFamily="34" charset="0"/>
                  </a:rPr>
                  <a:t>maximizing</a:t>
                </a:r>
                <a:r>
                  <a:rPr lang="pt-PT" sz="2000" dirty="0">
                    <a:latin typeface="Arial" pitchFamily="34" charset="0"/>
                    <a:cs typeface="Arial" pitchFamily="34" charset="0"/>
                  </a:rPr>
                  <a:t> </a:t>
                </a:r>
              </a:p>
              <a:p>
                <a14:m>
                  <m:oMath xmlns:m="http://schemas.openxmlformats.org/officeDocument/2006/math">
                    <m:func>
                      <m:funcPr>
                        <m:ctrlPr>
                          <a:rPr lang="en-US" sz="2000" i="1">
                            <a:latin typeface="Cambria Math" panose="02040503050406030204" pitchFamily="18" charset="0"/>
                            <a:cs typeface="Arial" pitchFamily="34" charset="0"/>
                          </a:rPr>
                        </m:ctrlPr>
                      </m:funcPr>
                      <m:fName>
                        <m:limLow>
                          <m:limLowPr>
                            <m:ctrlPr>
                              <a:rPr lang="en-US" sz="2000" i="1">
                                <a:latin typeface="Cambria Math" panose="02040503050406030204" pitchFamily="18" charset="0"/>
                                <a:cs typeface="Arial" pitchFamily="34" charset="0"/>
                              </a:rPr>
                            </m:ctrlPr>
                          </m:limLowPr>
                          <m:e>
                            <m:r>
                              <m:rPr>
                                <m:sty m:val="p"/>
                              </m:rPr>
                              <a:rPr lang="en-US" sz="2000">
                                <a:latin typeface="Cambria Math" panose="02040503050406030204" pitchFamily="18" charset="0"/>
                                <a:cs typeface="Arial" pitchFamily="34" charset="0"/>
                              </a:rPr>
                              <m:t>max</m:t>
                            </m:r>
                          </m:e>
                          <m:lim>
                            <m:r>
                              <a:rPr lang="pt-PT" sz="2000" i="1">
                                <a:latin typeface="Cambria Math" panose="02040503050406030204" pitchFamily="18" charset="0"/>
                                <a:cs typeface="Arial" pitchFamily="34" charset="0"/>
                              </a:rPr>
                              <m:t>𝑦</m:t>
                            </m:r>
                          </m:lim>
                        </m:limLow>
                      </m:fName>
                      <m:e>
                        <m:r>
                          <a:rPr lang="en-US" sz="2000" i="1">
                            <a:latin typeface="Cambria Math" panose="02040503050406030204" pitchFamily="18" charset="0"/>
                            <a:cs typeface="Arial" pitchFamily="34" charset="0"/>
                          </a:rPr>
                          <m:t>𝑈</m:t>
                        </m:r>
                      </m:e>
                    </m:func>
                    <m:r>
                      <a:rPr lang="en-US" sz="2000" i="1">
                        <a:latin typeface="Cambria Math" panose="02040503050406030204" pitchFamily="18" charset="0"/>
                        <a:cs typeface="Arial" pitchFamily="34" charset="0"/>
                      </a:rPr>
                      <m:t>=</m:t>
                    </m:r>
                    <m:r>
                      <a:rPr lang="en-US" sz="2000" i="1" smtClean="0">
                        <a:solidFill>
                          <a:srgbClr val="FF0000"/>
                        </a:solidFill>
                        <a:latin typeface="Cambria Math" panose="02040503050406030204" pitchFamily="18" charset="0"/>
                        <a:cs typeface="Arial" pitchFamily="34" charset="0"/>
                      </a:rPr>
                      <m:t>𝐸</m:t>
                    </m:r>
                    <m:d>
                      <m:dPr>
                        <m:begChr m:val="["/>
                        <m:endChr m:val="]"/>
                        <m:ctrlPr>
                          <a:rPr lang="en-US" sz="2000" i="1">
                            <a:solidFill>
                              <a:srgbClr val="FF0000"/>
                            </a:solidFill>
                            <a:latin typeface="Cambria Math" panose="02040503050406030204" pitchFamily="18" charset="0"/>
                            <a:cs typeface="Arial" pitchFamily="34" charset="0"/>
                          </a:rPr>
                        </m:ctrlPr>
                      </m:dPr>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cs typeface="Arial" pitchFamily="34" charset="0"/>
                              </a:rPr>
                              <m:t>𝑟</m:t>
                            </m:r>
                          </m:e>
                          <m:sub>
                            <m:r>
                              <a:rPr lang="en-US" sz="2000" i="1">
                                <a:solidFill>
                                  <a:srgbClr val="FF0000"/>
                                </a:solidFill>
                                <a:latin typeface="Cambria Math" panose="02040503050406030204" pitchFamily="18" charset="0"/>
                                <a:cs typeface="Arial" pitchFamily="34" charset="0"/>
                              </a:rPr>
                              <m:t>𝑐</m:t>
                            </m:r>
                          </m:sub>
                        </m:sSub>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𝐴</m:t>
                        </m:r>
                      </m:num>
                      <m:den>
                        <m:r>
                          <a:rPr lang="en-US" sz="2000" i="1">
                            <a:latin typeface="Cambria Math" panose="02040503050406030204" pitchFamily="18" charset="0"/>
                            <a:cs typeface="Arial" pitchFamily="34" charset="0"/>
                          </a:rPr>
                          <m:t>2</m:t>
                        </m:r>
                      </m:den>
                    </m:f>
                    <m:sSubSup>
                      <m:sSubSupPr>
                        <m:ctrlPr>
                          <a:rPr lang="en-US" sz="2000" i="1" smtClean="0">
                            <a:solidFill>
                              <a:srgbClr val="00B050"/>
                            </a:solidFill>
                            <a:latin typeface="Cambria Math" panose="02040503050406030204" pitchFamily="18" charset="0"/>
                            <a:ea typeface="Cambria Math" panose="02040503050406030204" pitchFamily="18" charset="0"/>
                            <a:cs typeface="Arial" pitchFamily="34" charset="0"/>
                          </a:rPr>
                        </m:ctrlPr>
                      </m:sSubSupPr>
                      <m:e>
                        <m:r>
                          <a:rPr lang="en-US" sz="2000" i="1">
                            <a:solidFill>
                              <a:srgbClr val="00B050"/>
                            </a:solidFill>
                            <a:latin typeface="Cambria Math" panose="02040503050406030204" pitchFamily="18" charset="0"/>
                            <a:ea typeface="Cambria Math" panose="02040503050406030204" pitchFamily="18" charset="0"/>
                            <a:cs typeface="Arial" pitchFamily="34" charset="0"/>
                          </a:rPr>
                          <m:t>𝜎</m:t>
                        </m:r>
                      </m:e>
                      <m:sub>
                        <m:r>
                          <a:rPr lang="en-US" sz="2000" i="1">
                            <a:solidFill>
                              <a:srgbClr val="00B050"/>
                            </a:solidFill>
                            <a:latin typeface="Cambria Math" panose="02040503050406030204" pitchFamily="18" charset="0"/>
                            <a:ea typeface="Cambria Math" panose="02040503050406030204" pitchFamily="18" charset="0"/>
                            <a:cs typeface="Arial" pitchFamily="34" charset="0"/>
                          </a:rPr>
                          <m:t>𝑐</m:t>
                        </m:r>
                      </m:sub>
                      <m:sup>
                        <m:r>
                          <a:rPr lang="en-US" sz="2000" i="1">
                            <a:solidFill>
                              <a:srgbClr val="00B050"/>
                            </a:solidFill>
                            <a:latin typeface="Cambria Math" panose="02040503050406030204" pitchFamily="18" charset="0"/>
                            <a:ea typeface="Cambria Math" panose="02040503050406030204" pitchFamily="18" charset="0"/>
                            <a:cs typeface="Arial" pitchFamily="34" charset="0"/>
                          </a:rPr>
                          <m:t>2</m:t>
                        </m:r>
                      </m:sup>
                    </m:sSubSup>
                    <m:r>
                      <a:rPr lang="en-US" sz="2000" i="1">
                        <a:latin typeface="Cambria Math" panose="02040503050406030204" pitchFamily="18" charset="0"/>
                        <a:ea typeface="Cambria Math" panose="02040503050406030204" pitchFamily="18" charset="0"/>
                        <a:cs typeface="Arial" pitchFamily="34" charset="0"/>
                      </a:rPr>
                      <m:t>=</m:t>
                    </m:r>
                    <m:sSub>
                      <m:sSubPr>
                        <m:ctrlPr>
                          <a:rPr lang="en-US" sz="2000" i="1" smtClean="0">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cs typeface="Arial" pitchFamily="34" charset="0"/>
                          </a:rPr>
                          <m:t>𝑟</m:t>
                        </m:r>
                      </m:e>
                      <m:sub>
                        <m:r>
                          <a:rPr lang="en-US" sz="2000" i="1">
                            <a:solidFill>
                              <a:srgbClr val="FF0000"/>
                            </a:solidFill>
                            <a:latin typeface="Cambria Math" panose="02040503050406030204" pitchFamily="18" charset="0"/>
                            <a:cs typeface="Arial" pitchFamily="34" charset="0"/>
                          </a:rPr>
                          <m:t>𝑓</m:t>
                        </m:r>
                      </m:sub>
                    </m:sSub>
                    <m:r>
                      <a:rPr lang="en-US" sz="2000" i="1">
                        <a:solidFill>
                          <a:srgbClr val="FF0000"/>
                        </a:solidFill>
                        <a:latin typeface="Cambria Math" panose="02040503050406030204" pitchFamily="18" charset="0"/>
                        <a:cs typeface="Arial" pitchFamily="34" charset="0"/>
                      </a:rPr>
                      <m:t>+</m:t>
                    </m:r>
                    <m:r>
                      <a:rPr lang="en-US" sz="2000" i="1">
                        <a:solidFill>
                          <a:srgbClr val="FF0000"/>
                        </a:solidFill>
                        <a:latin typeface="Cambria Math" panose="02040503050406030204" pitchFamily="18" charset="0"/>
                        <a:cs typeface="Arial" pitchFamily="34" charset="0"/>
                      </a:rPr>
                      <m:t>𝑦</m:t>
                    </m:r>
                    <m:d>
                      <m:dPr>
                        <m:begChr m:val="["/>
                        <m:endChr m:val="]"/>
                        <m:ctrlPr>
                          <a:rPr lang="en-US" sz="2000" i="1">
                            <a:solidFill>
                              <a:srgbClr val="FF0000"/>
                            </a:solidFill>
                            <a:latin typeface="Cambria Math" panose="02040503050406030204" pitchFamily="18" charset="0"/>
                            <a:cs typeface="Arial" pitchFamily="34" charset="0"/>
                          </a:rPr>
                        </m:ctrlPr>
                      </m:dPr>
                      <m:e>
                        <m:r>
                          <a:rPr lang="en-US" sz="2000" i="1">
                            <a:solidFill>
                              <a:srgbClr val="FF0000"/>
                            </a:solidFill>
                            <a:latin typeface="Cambria Math" panose="02040503050406030204" pitchFamily="18" charset="0"/>
                            <a:cs typeface="Arial" pitchFamily="34" charset="0"/>
                          </a:rPr>
                          <m:t>𝐸</m:t>
                        </m:r>
                        <m:d>
                          <m:dPr>
                            <m:begChr m:val="["/>
                            <m:endChr m:val="]"/>
                            <m:ctrlPr>
                              <a:rPr lang="en-US" sz="2000" i="1">
                                <a:solidFill>
                                  <a:srgbClr val="FF0000"/>
                                </a:solidFill>
                                <a:latin typeface="Cambria Math" panose="02040503050406030204" pitchFamily="18" charset="0"/>
                                <a:cs typeface="Arial" pitchFamily="34" charset="0"/>
                              </a:rPr>
                            </m:ctrlPr>
                          </m:dPr>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cs typeface="Arial" pitchFamily="34" charset="0"/>
                                  </a:rPr>
                                  <m:t>𝑟</m:t>
                                </m:r>
                              </m:e>
                              <m:sub>
                                <m:r>
                                  <a:rPr lang="en-US" sz="2000" i="1">
                                    <a:solidFill>
                                      <a:srgbClr val="FF0000"/>
                                    </a:solidFill>
                                    <a:latin typeface="Cambria Math" panose="02040503050406030204" pitchFamily="18" charset="0"/>
                                    <a:cs typeface="Arial" pitchFamily="34" charset="0"/>
                                  </a:rPr>
                                  <m:t>𝑝</m:t>
                                </m:r>
                              </m:sub>
                            </m:sSub>
                          </m:e>
                        </m:d>
                        <m:r>
                          <a:rPr lang="en-US" sz="2000" i="1">
                            <a:solidFill>
                              <a:srgbClr val="FF0000"/>
                            </a:solidFill>
                            <a:latin typeface="Cambria Math" panose="02040503050406030204" pitchFamily="18" charset="0"/>
                            <a:cs typeface="Arial" pitchFamily="34" charset="0"/>
                          </a:rPr>
                          <m:t>−</m:t>
                        </m:r>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cs typeface="Arial" pitchFamily="34" charset="0"/>
                              </a:rPr>
                              <m:t>𝑟</m:t>
                            </m:r>
                          </m:e>
                          <m:sub>
                            <m:r>
                              <a:rPr lang="en-US" sz="2000" i="1">
                                <a:solidFill>
                                  <a:srgbClr val="FF0000"/>
                                </a:solidFill>
                                <a:latin typeface="Cambria Math" panose="02040503050406030204" pitchFamily="18" charset="0"/>
                                <a:cs typeface="Arial" pitchFamily="34" charset="0"/>
                              </a:rPr>
                              <m:t>𝑓</m:t>
                            </m:r>
                          </m:sub>
                        </m:sSub>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𝐴</m:t>
                        </m:r>
                      </m:num>
                      <m:den>
                        <m:r>
                          <a:rPr lang="en-US" sz="2000" i="1">
                            <a:latin typeface="Cambria Math" panose="02040503050406030204" pitchFamily="18" charset="0"/>
                            <a:cs typeface="Arial" pitchFamily="34" charset="0"/>
                          </a:rPr>
                          <m:t>2</m:t>
                        </m:r>
                      </m:den>
                    </m:f>
                    <m:sSup>
                      <m:sSupPr>
                        <m:ctrlPr>
                          <a:rPr lang="en-US" sz="2000" i="1" smtClean="0">
                            <a:solidFill>
                              <a:srgbClr val="00B050"/>
                            </a:solidFill>
                            <a:latin typeface="Cambria Math" panose="02040503050406030204" pitchFamily="18" charset="0"/>
                            <a:cs typeface="Arial" pitchFamily="34" charset="0"/>
                          </a:rPr>
                        </m:ctrlPr>
                      </m:sSupPr>
                      <m:e>
                        <m:r>
                          <a:rPr lang="en-US" sz="2000" i="1">
                            <a:solidFill>
                              <a:srgbClr val="00B050"/>
                            </a:solidFill>
                            <a:latin typeface="Cambria Math" panose="02040503050406030204" pitchFamily="18" charset="0"/>
                            <a:cs typeface="Arial" pitchFamily="34" charset="0"/>
                          </a:rPr>
                          <m:t>𝑦</m:t>
                        </m:r>
                      </m:e>
                      <m:sup>
                        <m:r>
                          <a:rPr lang="en-US" sz="2000" i="1">
                            <a:solidFill>
                              <a:srgbClr val="00B050"/>
                            </a:solidFill>
                            <a:latin typeface="Cambria Math" panose="02040503050406030204" pitchFamily="18" charset="0"/>
                            <a:cs typeface="Arial" pitchFamily="34" charset="0"/>
                          </a:rPr>
                          <m:t>2</m:t>
                        </m:r>
                      </m:sup>
                    </m:sSup>
                    <m:sSubSup>
                      <m:sSubSupPr>
                        <m:ctrlPr>
                          <a:rPr lang="en-US" sz="2000" i="1">
                            <a:solidFill>
                              <a:srgbClr val="00B050"/>
                            </a:solidFill>
                            <a:latin typeface="Cambria Math" panose="02040503050406030204" pitchFamily="18" charset="0"/>
                            <a:ea typeface="Cambria Math" panose="02040503050406030204" pitchFamily="18" charset="0"/>
                            <a:cs typeface="Arial" pitchFamily="34" charset="0"/>
                          </a:rPr>
                        </m:ctrlPr>
                      </m:sSubSupPr>
                      <m:e>
                        <m:r>
                          <a:rPr lang="en-US" sz="2000" i="1">
                            <a:solidFill>
                              <a:srgbClr val="00B050"/>
                            </a:solidFill>
                            <a:latin typeface="Cambria Math" panose="02040503050406030204" pitchFamily="18" charset="0"/>
                            <a:ea typeface="Cambria Math" panose="02040503050406030204" pitchFamily="18" charset="0"/>
                            <a:cs typeface="Arial" pitchFamily="34" charset="0"/>
                          </a:rPr>
                          <m:t>𝜎</m:t>
                        </m:r>
                      </m:e>
                      <m:sub>
                        <m:r>
                          <a:rPr lang="en-US" sz="2000" i="1">
                            <a:solidFill>
                              <a:srgbClr val="00B050"/>
                            </a:solidFill>
                            <a:latin typeface="Cambria Math" panose="02040503050406030204" pitchFamily="18" charset="0"/>
                            <a:ea typeface="Cambria Math" panose="02040503050406030204" pitchFamily="18" charset="0"/>
                            <a:cs typeface="Arial" pitchFamily="34" charset="0"/>
                          </a:rPr>
                          <m:t>𝑝</m:t>
                        </m:r>
                      </m:sub>
                      <m:sup>
                        <m:r>
                          <a:rPr lang="en-US" sz="2000" i="1">
                            <a:solidFill>
                              <a:srgbClr val="00B050"/>
                            </a:solidFill>
                            <a:latin typeface="Cambria Math" panose="02040503050406030204" pitchFamily="18" charset="0"/>
                            <a:ea typeface="Cambria Math" panose="02040503050406030204" pitchFamily="18" charset="0"/>
                            <a:cs typeface="Arial" pitchFamily="34" charset="0"/>
                          </a:rPr>
                          <m:t>2</m:t>
                        </m:r>
                      </m:sup>
                    </m:sSubSup>
                  </m:oMath>
                </a14:m>
                <a:r>
                  <a:rPr lang="en-US" sz="2000" dirty="0">
                    <a:latin typeface="Arial" pitchFamily="34" charset="0"/>
                    <a:ea typeface="Cambria Math" panose="02040503050406030204" pitchFamily="18" charset="0"/>
                    <a:cs typeface="Arial" pitchFamily="34" charset="0"/>
                    <a:sym typeface="Wingdings" panose="05000000000000000000" pitchFamily="2" charset="2"/>
                  </a:rPr>
                  <a:t></a:t>
                </a:r>
                <a14:m>
                  <m:oMath xmlns:m="http://schemas.openxmlformats.org/officeDocument/2006/math">
                    <m:r>
                      <a:rPr lang="en-US" sz="2000" i="1">
                        <a:latin typeface="Cambria Math" panose="02040503050406030204" pitchFamily="18" charset="0"/>
                        <a:cs typeface="Arial" pitchFamily="34" charset="0"/>
                      </a:rPr>
                      <m:t>𝑦</m:t>
                    </m:r>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𝑝</m:t>
                                </m:r>
                              </m:sub>
                            </m:sSub>
                          </m:e>
                        </m:d>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num>
                      <m:den>
                        <m:r>
                          <a:rPr lang="en-US" sz="2000" i="1">
                            <a:latin typeface="Cambria Math" panose="02040503050406030204" pitchFamily="18" charset="0"/>
                            <a:cs typeface="Arial" pitchFamily="34" charset="0"/>
                          </a:rPr>
                          <m:t>𝐴</m:t>
                        </m:r>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up>
                            <m:r>
                              <a:rPr lang="en-US" sz="2000" i="1">
                                <a:latin typeface="Cambria Math" panose="02040503050406030204" pitchFamily="18" charset="0"/>
                                <a:ea typeface="Cambria Math" panose="02040503050406030204" pitchFamily="18" charset="0"/>
                                <a:cs typeface="Arial" pitchFamily="34" charset="0"/>
                              </a:rPr>
                              <m:t>2</m:t>
                            </m:r>
                          </m:sup>
                        </m:sSubSup>
                      </m:den>
                    </m:f>
                  </m:oMath>
                </a14:m>
                <a:endParaRPr lang="en-US" sz="2000" dirty="0">
                  <a:latin typeface="Arial" pitchFamily="34"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endParaRPr lang="pt-PT"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3"/>
                <a:ext cx="8840274" cy="2301077"/>
              </a:xfrm>
              <a:prstGeom prst="rect">
                <a:avLst/>
              </a:prstGeom>
              <a:blipFill>
                <a:blip r:embed="rId3"/>
                <a:stretch>
                  <a:fillRect l="-621" t="-1326" b="-11936"/>
                </a:stretch>
              </a:blipFill>
              <a:ln w="9525" algn="ctr">
                <a:noFill/>
                <a:miter lim="800000"/>
                <a:headEnd/>
                <a:tailEnd/>
              </a:ln>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687763"/>
                <a:ext cx="8280016" cy="2585323"/>
              </a:xfrm>
              <a:prstGeom prst="rect">
                <a:avLst/>
              </a:prstGeom>
              <a:noFill/>
            </p:spPr>
            <p:txBody>
              <a:bodyPr wrap="square" rtlCol="0">
                <a:spAutoFit/>
              </a:bodyPr>
              <a:lstStyle/>
              <a:p>
                <a:r>
                  <a:rPr lang="en-US" dirty="0">
                    <a:latin typeface="Arial" pitchFamily="34" charset="0"/>
                    <a:cs typeface="Arial" pitchFamily="34" charset="0"/>
                  </a:rPr>
                  <a:t>Exercise:</a:t>
                </a:r>
              </a:p>
              <a:p>
                <a:endParaRPr lang="en-US" dirty="0">
                  <a:latin typeface="Arial" pitchFamily="34" charset="0"/>
                  <a:cs typeface="Arial" pitchFamily="34" charset="0"/>
                </a:endParaRPr>
              </a:p>
              <a:p>
                <a:r>
                  <a:rPr lang="en-US" dirty="0">
                    <a:latin typeface="Arial" pitchFamily="34" charset="0"/>
                    <a:cs typeface="Arial" pitchFamily="34" charset="0"/>
                  </a:rPr>
                  <a:t>Q1: What is the standard deviation of the optimal portfolio with an expected return of 12%? </a:t>
                </a:r>
              </a:p>
              <a:p>
                <a:r>
                  <a:rPr lang="en-US" dirty="0">
                    <a:latin typeface="Arial" pitchFamily="34" charset="0"/>
                    <a:cs typeface="Arial" pitchFamily="34" charset="0"/>
                  </a:rPr>
                  <a:t>Q2: What is the expected return of the optimal portfolio with a standard deviation of 12%?</a:t>
                </a:r>
              </a:p>
              <a:p>
                <a:r>
                  <a:rPr lang="en-US" dirty="0">
                    <a:latin typeface="Arial" pitchFamily="34" charset="0"/>
                    <a:cs typeface="Arial" pitchFamily="34" charset="0"/>
                  </a:rPr>
                  <a:t>Q3: For which risk aversion level is 100% in </a:t>
                </a:r>
                <a14:m>
                  <m:oMath xmlns:m="http://schemas.openxmlformats.org/officeDocument/2006/math">
                    <m:r>
                      <a:rPr lang="en-US" i="1">
                        <a:latin typeface="Cambria Math" panose="02040503050406030204" pitchFamily="18" charset="0"/>
                        <a:cs typeface="Arial" pitchFamily="34" charset="0"/>
                      </a:rPr>
                      <m:t>𝑝</m:t>
                    </m:r>
                  </m:oMath>
                </a14:m>
                <a:r>
                  <a:rPr lang="en-US" dirty="0">
                    <a:latin typeface="Arial" pitchFamily="34" charset="0"/>
                    <a:cs typeface="Arial" pitchFamily="34" charset="0"/>
                  </a:rPr>
                  <a:t> optimal?</a:t>
                </a:r>
              </a:p>
              <a:p>
                <a:endParaRPr lang="en-US" dirty="0">
                  <a:latin typeface="Arial" pitchFamily="34" charset="0"/>
                  <a:cs typeface="Arial" pitchFamily="34" charset="0"/>
                </a:endParaRPr>
              </a:p>
              <a:p>
                <a:r>
                  <a:rPr lang="en-US" dirty="0">
                    <a:latin typeface="Arial" pitchFamily="34" charset="0"/>
                    <a:cs typeface="Arial" pitchFamily="34" charset="0"/>
                  </a:rPr>
                  <a:t>[1: 13.75%; 2: 11.36%; 3: 1.65]</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3687763"/>
                <a:ext cx="8280016" cy="2585323"/>
              </a:xfrm>
              <a:prstGeom prst="rect">
                <a:avLst/>
              </a:prstGeom>
              <a:blipFill>
                <a:blip r:embed="rId4"/>
                <a:stretch>
                  <a:fillRect l="-663" t="-1415" b="-2830"/>
                </a:stretch>
              </a:blipFill>
            </p:spPr>
            <p:txBody>
              <a:bodyPr/>
              <a:lstStyle/>
              <a:p>
                <a:r>
                  <a:rPr lang="en-NL">
                    <a:noFill/>
                  </a:rPr>
                  <a:t> </a:t>
                </a:r>
              </a:p>
            </p:txBody>
          </p:sp>
        </mc:Fallback>
      </mc:AlternateContent>
    </p:spTree>
    <p:extLst>
      <p:ext uri="{BB962C8B-B14F-4D97-AF65-F5344CB8AC3E}">
        <p14:creationId xmlns:p14="http://schemas.microsoft.com/office/powerpoint/2010/main" val="16931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268" b="1"/>
          <a:stretch/>
        </p:blipFill>
        <p:spPr>
          <a:xfrm>
            <a:off x="914400" y="3294621"/>
            <a:ext cx="5435923" cy="3200400"/>
          </a:xfrm>
          <a:prstGeom prst="rect">
            <a:avLst/>
          </a:prstGeom>
        </p:spPr>
      </p:pic>
      <p:sp>
        <p:nvSpPr>
          <p:cNvPr id="2" name="Slide Number Placeholder 1"/>
          <p:cNvSpPr>
            <a:spLocks noGrp="1"/>
          </p:cNvSpPr>
          <p:nvPr>
            <p:ph type="sldNum" sz="quarter" idx="12"/>
          </p:nvPr>
        </p:nvSpPr>
        <p:spPr/>
        <p:txBody>
          <a:bodyPr/>
          <a:lstStyle/>
          <a:p>
            <a:fld id="{4A12A122-817D-41F3-8885-5DB718F70662}" type="slidenum">
              <a:rPr lang="en-US" sz="2000" smtClean="0"/>
              <a:pPr/>
              <a:t>14</a:t>
            </a:fld>
            <a:endParaRPr lang="en-US" sz="2000" dirty="0"/>
          </a:p>
        </p:txBody>
      </p:sp>
      <p:sp>
        <p:nvSpPr>
          <p:cNvPr id="3" name="TextBox 2"/>
          <p:cNvSpPr txBox="1"/>
          <p:nvPr/>
        </p:nvSpPr>
        <p:spPr>
          <a:xfrm>
            <a:off x="303726" y="191037"/>
            <a:ext cx="7427612" cy="430887"/>
          </a:xfrm>
          <a:prstGeom prst="rect">
            <a:avLst/>
          </a:prstGeom>
          <a:noFill/>
        </p:spPr>
        <p:txBody>
          <a:bodyPr wrap="square" rtlCol="0">
            <a:spAutoFit/>
          </a:bodyPr>
          <a:lstStyle/>
          <a:p>
            <a:pPr>
              <a:tabLst>
                <a:tab pos="968375" algn="l"/>
              </a:tabLst>
            </a:pPr>
            <a:r>
              <a:rPr lang="en-US" sz="2200" b="1" dirty="0">
                <a:latin typeface="Arial" pitchFamily="34" charset="0"/>
                <a:cs typeface="Arial" pitchFamily="34" charset="0"/>
              </a:rPr>
              <a:t>Log utility and the Kelly criterion (1/3)</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81000" y="1148402"/>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Alternative models of utility have similar implications as mean-variance utility over single-period returns.</a:t>
                </a:r>
              </a:p>
              <a:p>
                <a:pPr marL="342900" indent="-342900">
                  <a:buFont typeface="Arial" panose="020B0604020202020204" pitchFamily="34" charset="0"/>
                  <a:buChar char="•"/>
                </a:pPr>
                <a:r>
                  <a:rPr lang="pt-PT" sz="2000" dirty="0">
                    <a:latin typeface="Arial" pitchFamily="34" charset="0"/>
                    <a:cs typeface="Arial" pitchFamily="34" charset="0"/>
                  </a:rPr>
                  <a:t>Consider </a:t>
                </a:r>
                <a:r>
                  <a:rPr lang="pt-PT" sz="2000" u="sng" dirty="0">
                    <a:latin typeface="Arial" pitchFamily="34" charset="0"/>
                    <a:cs typeface="Arial" pitchFamily="34" charset="0"/>
                  </a:rPr>
                  <a:t>log utility over end-period wealth </a:t>
                </a:r>
                <a14:m>
                  <m:oMath xmlns:m="http://schemas.openxmlformats.org/officeDocument/2006/math">
                    <m:sSub>
                      <m:sSubPr>
                        <m:ctrlPr>
                          <a:rPr lang="en-US" sz="2000" i="1" u="sng">
                            <a:latin typeface="Cambria Math" panose="02040503050406030204" pitchFamily="18" charset="0"/>
                            <a:cs typeface="Arial" pitchFamily="34" charset="0"/>
                          </a:rPr>
                        </m:ctrlPr>
                      </m:sSubPr>
                      <m:e>
                        <m:r>
                          <a:rPr lang="en-US" sz="2000" i="1" u="sng">
                            <a:latin typeface="Cambria Math" panose="02040503050406030204" pitchFamily="18" charset="0"/>
                            <a:cs typeface="Arial" pitchFamily="34" charset="0"/>
                          </a:rPr>
                          <m:t>𝑊</m:t>
                        </m:r>
                      </m:e>
                      <m:sub>
                        <m:r>
                          <a:rPr lang="en-US" sz="2000" i="1" u="sng">
                            <a:latin typeface="Cambria Math" panose="02040503050406030204" pitchFamily="18" charset="0"/>
                            <a:cs typeface="Arial" pitchFamily="34" charset="0"/>
                          </a:rPr>
                          <m:t>𝑇</m:t>
                        </m:r>
                      </m:sub>
                    </m:sSub>
                  </m:oMath>
                </a14:m>
                <a:endParaRPr lang="pt-PT" sz="2000" u="sng" dirty="0">
                  <a:latin typeface="Arial" pitchFamily="34" charset="0"/>
                  <a:cs typeface="Arial" pitchFamily="34" charset="0"/>
                </a:endParaRPr>
              </a:p>
              <a:p>
                <a:pPr marL="800100" lvl="1" indent="-342900">
                  <a:buFont typeface="Arial" panose="020B0604020202020204" pitchFamily="34" charset="0"/>
                  <a:buChar char="•"/>
                </a:pPr>
                <a:r>
                  <a:rPr lang="pt-PT" sz="2000" dirty="0">
                    <a:latin typeface="Arial" pitchFamily="34" charset="0"/>
                    <a:cs typeface="Arial" pitchFamily="34" charset="0"/>
                  </a:rPr>
                  <a:t>investors choose a portfolio to maximize </a:t>
                </a:r>
                <a14:m>
                  <m:oMath xmlns:m="http://schemas.openxmlformats.org/officeDocument/2006/math">
                    <m:r>
                      <a:rPr lang="en-US" sz="2000" b="0" i="1" smtClean="0">
                        <a:latin typeface="Cambria Math" panose="02040503050406030204" pitchFamily="18" charset="0"/>
                        <a:cs typeface="Arial" pitchFamily="34" charset="0"/>
                      </a:rPr>
                      <m:t>𝐸</m:t>
                    </m:r>
                    <m:d>
                      <m:dPr>
                        <m:begChr m:val="["/>
                        <m:endChr m:val="]"/>
                        <m:ctrlPr>
                          <a:rPr lang="en-US" sz="2000" b="0" i="1" smtClean="0">
                            <a:latin typeface="Cambria Math" panose="02040503050406030204" pitchFamily="18" charset="0"/>
                            <a:cs typeface="Arial" pitchFamily="34" charset="0"/>
                          </a:rPr>
                        </m:ctrlPr>
                      </m:dPr>
                      <m:e>
                        <m:func>
                          <m:funcPr>
                            <m:ctrlPr>
                              <a:rPr lang="pt-PT" sz="2000" i="1">
                                <a:latin typeface="Cambria Math" panose="02040503050406030204" pitchFamily="18" charset="0"/>
                                <a:cs typeface="Arial" pitchFamily="34" charset="0"/>
                              </a:rPr>
                            </m:ctrlPr>
                          </m:funcPr>
                          <m:fName>
                            <m:r>
                              <m:rPr>
                                <m:sty m:val="p"/>
                              </m:rPr>
                              <a:rPr lang="pt-PT" sz="2000">
                                <a:latin typeface="Cambria Math" panose="02040503050406030204" pitchFamily="18" charset="0"/>
                                <a:cs typeface="Arial" pitchFamily="34" charset="0"/>
                              </a:rPr>
                              <m:t>ln</m:t>
                            </m:r>
                          </m:fName>
                          <m:e>
                            <m:r>
                              <a:rPr lang="pt-PT" sz="2000" b="0" i="1" smtClean="0">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𝑊</m:t>
                                </m:r>
                              </m:e>
                              <m:sub>
                                <m:r>
                                  <a:rPr lang="pt-PT" sz="2000" b="0" i="1" smtClean="0">
                                    <a:latin typeface="Cambria Math" panose="02040503050406030204" pitchFamily="18" charset="0"/>
                                    <a:cs typeface="Arial" pitchFamily="34" charset="0"/>
                                  </a:rPr>
                                  <m:t>𝑇</m:t>
                                </m:r>
                              </m:sub>
                            </m:sSub>
                            <m:r>
                              <a:rPr lang="pt-PT" sz="2000" b="0" i="1" smtClean="0">
                                <a:latin typeface="Cambria Math" panose="02040503050406030204" pitchFamily="18" charset="0"/>
                                <a:cs typeface="Arial" pitchFamily="34" charset="0"/>
                              </a:rPr>
                              <m:t>)</m:t>
                            </m:r>
                          </m:e>
                        </m:func>
                      </m:e>
                    </m:d>
                  </m:oMath>
                </a14:m>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Graphically,</a:t>
                </a:r>
              </a:p>
              <a:p>
                <a:endParaRPr lang="pt-PT" sz="2000" dirty="0">
                  <a:latin typeface="Arial" pitchFamily="34" charset="0"/>
                  <a:cs typeface="Arial" pitchFamily="34" charset="0"/>
                </a:endParaRPr>
              </a:p>
              <a:p>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81000" y="1148402"/>
                <a:ext cx="8840274" cy="3748877"/>
              </a:xfrm>
              <a:prstGeom prst="rect">
                <a:avLst/>
              </a:prstGeom>
              <a:blipFill>
                <a:blip r:embed="rId3"/>
                <a:stretch>
                  <a:fillRect l="-621" t="-650"/>
                </a:stretch>
              </a:blipFill>
              <a:ln w="9525" algn="ctr">
                <a:noFill/>
                <a:miter lim="800000"/>
                <a:headEnd/>
                <a:tailEnd/>
              </a:ln>
            </p:spPr>
            <p:txBody>
              <a:bodyPr/>
              <a:lstStyle/>
              <a:p>
                <a:r>
                  <a:rPr lang="en-NL">
                    <a:noFill/>
                  </a:rPr>
                  <a:t> </a:t>
                </a:r>
              </a:p>
            </p:txBody>
          </p:sp>
        </mc:Fallback>
      </mc:AlternateContent>
      <p:sp>
        <p:nvSpPr>
          <p:cNvPr id="4" name="TextBox 3"/>
          <p:cNvSpPr txBox="1"/>
          <p:nvPr/>
        </p:nvSpPr>
        <p:spPr>
          <a:xfrm>
            <a:off x="6350323" y="3048000"/>
            <a:ext cx="2107877" cy="2862322"/>
          </a:xfrm>
          <a:prstGeom prst="rect">
            <a:avLst/>
          </a:prstGeom>
          <a:noFill/>
        </p:spPr>
        <p:txBody>
          <a:bodyPr wrap="square" rtlCol="0">
            <a:spAutoFit/>
          </a:bodyPr>
          <a:lstStyle/>
          <a:p>
            <a:r>
              <a:rPr lang="en-US" dirty="0">
                <a:latin typeface="Arial" pitchFamily="34" charset="0"/>
                <a:cs typeface="Arial" pitchFamily="34" charset="0"/>
              </a:rPr>
              <a:t>Note, E(U(W))&lt;U(E(W)), because 100 for sure is better than either 50 or 150, as going from 100 to 50 hurts you more than going from 100 to 150 benefits you</a:t>
            </a:r>
          </a:p>
        </p:txBody>
      </p:sp>
    </p:spTree>
    <p:extLst>
      <p:ext uri="{BB962C8B-B14F-4D97-AF65-F5344CB8AC3E}">
        <p14:creationId xmlns:p14="http://schemas.microsoft.com/office/powerpoint/2010/main" val="46158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15</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Log utility and the Kelly criterion (2/3)</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1280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Under certain assumptions, it is simple to determine the optimal capital allocation of a log-utility investor (</a:t>
                </a:r>
                <a:r>
                  <a:rPr lang="pt-PT" sz="2000" u="sng" dirty="0">
                    <a:latin typeface="Arial" pitchFamily="34" charset="0"/>
                    <a:cs typeface="Arial" pitchFamily="34" charset="0"/>
                  </a:rPr>
                  <a:t>Kelly criterion</a:t>
                </a:r>
                <a:r>
                  <a:rPr lang="pt-PT" sz="2000" dirty="0">
                    <a:latin typeface="Arial" pitchFamily="34" charset="0"/>
                    <a:cs typeface="Arial" pitchFamily="34" charset="0"/>
                  </a:rPr>
                  <a:t>)</a:t>
                </a:r>
              </a:p>
              <a:p>
                <a:endParaRPr lang="pt-PT" sz="2000" dirty="0">
                  <a:latin typeface="Arial" pitchFamily="34" charset="0"/>
                  <a:cs typeface="Arial" pitchFamily="34" charset="0"/>
                </a:endParaRPr>
              </a:p>
              <a:p>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Suppose you face an investment where instantaneous returns are normally distributed, with</a:t>
                </a:r>
              </a:p>
              <a:p>
                <a:pPr lvl="1"/>
                <a:r>
                  <a:rPr lang="pt-PT" sz="2000" dirty="0">
                    <a:ea typeface="Cambria Math" panose="02040503050406030204" pitchFamily="18" charset="0"/>
                    <a:cs typeface="Arial" pitchFamily="34" charset="0"/>
                  </a:rPr>
                  <a:t>	</a:t>
                </a:r>
                <a14:m>
                  <m:oMath xmlns:m="http://schemas.openxmlformats.org/officeDocument/2006/math">
                    <m:r>
                      <a:rPr lang="pt-PT" sz="2000" i="1">
                        <a:latin typeface="Cambria Math" panose="02040503050406030204" pitchFamily="18" charset="0"/>
                        <a:ea typeface="Cambria Math" panose="02040503050406030204" pitchFamily="18" charset="0"/>
                        <a:cs typeface="Arial" pitchFamily="34" charset="0"/>
                      </a:rPr>
                      <m:t>𝜇</m:t>
                    </m:r>
                    <m:r>
                      <a:rPr lang="pt-PT" sz="2000" i="1">
                        <a:latin typeface="Cambria Math" panose="02040503050406030204" pitchFamily="18" charset="0"/>
                        <a:ea typeface="Cambria Math" panose="02040503050406030204" pitchFamily="18" charset="0"/>
                        <a:cs typeface="Arial" pitchFamily="34" charset="0"/>
                      </a:rPr>
                      <m:t> </m:t>
                    </m:r>
                  </m:oMath>
                </a14:m>
                <a:r>
                  <a:rPr lang="pt-PT" sz="2000" dirty="0">
                    <a:latin typeface="Arial" pitchFamily="34" charset="0"/>
                    <a:cs typeface="Arial" pitchFamily="34" charset="0"/>
                  </a:rPr>
                  <a:t>the instantaneous mean rate of return (in annual terms)</a:t>
                </a:r>
                <a:endParaRPr lang="en-US" sz="2000" dirty="0">
                  <a:latin typeface="Arial" pitchFamily="34" charset="0"/>
                  <a:ea typeface="Cambria Math" panose="02040503050406030204" pitchFamily="18" charset="0"/>
                  <a:cs typeface="Arial" pitchFamily="34" charset="0"/>
                </a:endParaRPr>
              </a:p>
              <a:p>
                <a:pPr lvl="1"/>
                <a:r>
                  <a:rPr lang="pt-PT" sz="2000" dirty="0">
                    <a:ea typeface="Cambria Math" panose="02040503050406030204" pitchFamily="18" charset="0"/>
                    <a:cs typeface="Arial" pitchFamily="34" charset="0"/>
                  </a:rPr>
                  <a:t>	</a:t>
                </a:r>
                <a14:m>
                  <m:oMath xmlns:m="http://schemas.openxmlformats.org/officeDocument/2006/math">
                    <m:r>
                      <a:rPr lang="pt-PT" sz="2000" i="1">
                        <a:latin typeface="Cambria Math" panose="02040503050406030204" pitchFamily="18" charset="0"/>
                        <a:ea typeface="Cambria Math" panose="02040503050406030204" pitchFamily="18" charset="0"/>
                        <a:cs typeface="Arial" pitchFamily="34" charset="0"/>
                      </a:rPr>
                      <m:t>𝜎</m:t>
                    </m:r>
                    <m:r>
                      <a:rPr lang="pt-PT" sz="2000" i="1">
                        <a:latin typeface="Cambria Math" panose="02040503050406030204" pitchFamily="18" charset="0"/>
                        <a:ea typeface="Cambria Math" panose="02040503050406030204" pitchFamily="18" charset="0"/>
                        <a:cs typeface="Arial" pitchFamily="34" charset="0"/>
                      </a:rPr>
                      <m:t> </m:t>
                    </m:r>
                  </m:oMath>
                </a14:m>
                <a:r>
                  <a:rPr lang="pt-PT" sz="2000" dirty="0">
                    <a:latin typeface="Arial" pitchFamily="34" charset="0"/>
                    <a:cs typeface="Arial" pitchFamily="34" charset="0"/>
                  </a:rPr>
                  <a:t>the instantaneous standard deviation (in annual terms)</a:t>
                </a:r>
                <a:endParaRPr lang="en-US" sz="2000" dirty="0">
                  <a:latin typeface="Arial" pitchFamily="34" charset="0"/>
                  <a:ea typeface="Cambria Math" panose="02040503050406030204" pitchFamily="18" charset="0"/>
                  <a:cs typeface="Arial" pitchFamily="34" charset="0"/>
                </a:endParaRPr>
              </a:p>
              <a:p>
                <a:pPr marL="914400" lvl="1" indent="-457200">
                  <a:buAutoNum type="arabicPeriod"/>
                </a:pPr>
                <a:endParaRPr lang="pt-PT" sz="2000" dirty="0">
                  <a:latin typeface="Arial" pitchFamily="34" charset="0"/>
                  <a:cs typeface="Arial" pitchFamily="34" charset="0"/>
                </a:endParaRPr>
              </a:p>
              <a:p>
                <a:pPr marL="914400" lvl="1" indent="-457200">
                  <a:buAutoNum type="arabicPeriod"/>
                </a:pPr>
                <a:endParaRPr lang="pt-PT" sz="2000" dirty="0">
                  <a:latin typeface="Arial" pitchFamily="34" charset="0"/>
                  <a:cs typeface="Arial" pitchFamily="34" charset="0"/>
                </a:endParaRPr>
              </a:p>
              <a:p>
                <a:pPr marL="457200" indent="-457200">
                  <a:buFont typeface="Arial" panose="020B0604020202020204" pitchFamily="34" charset="0"/>
                  <a:buChar char="•"/>
                </a:pPr>
                <a:r>
                  <a:rPr lang="pt-PT" sz="2000" dirty="0">
                    <a:latin typeface="Arial" pitchFamily="34" charset="0"/>
                    <a:cs typeface="Arial" pitchFamily="34" charset="0"/>
                  </a:rPr>
                  <a:t>It is then possible to show that wealth at time </a:t>
                </a:r>
                <a:r>
                  <a:rPr lang="pt-PT" sz="2000" i="1" dirty="0">
                    <a:latin typeface="Arial" pitchFamily="34" charset="0"/>
                    <a:cs typeface="Arial" pitchFamily="34" charset="0"/>
                  </a:rPr>
                  <a:t>T</a:t>
                </a:r>
                <a:r>
                  <a:rPr lang="pt-PT" sz="2000" dirty="0">
                    <a:latin typeface="Arial" pitchFamily="34" charset="0"/>
                    <a:cs typeface="Arial" pitchFamily="34" charset="0"/>
                  </a:rPr>
                  <a:t> follows a </a:t>
                </a:r>
                <a:r>
                  <a:rPr lang="pt-PT" sz="2000" u="sng" dirty="0">
                    <a:latin typeface="Arial" pitchFamily="34" charset="0"/>
                    <a:cs typeface="Arial" pitchFamily="34" charset="0"/>
                  </a:rPr>
                  <a:t>lognormal</a:t>
                </a:r>
                <a:r>
                  <a:rPr lang="pt-PT" sz="2000" dirty="0">
                    <a:latin typeface="Arial" pitchFamily="34" charset="0"/>
                    <a:cs typeface="Arial" pitchFamily="34" charset="0"/>
                  </a:rPr>
                  <a:t> distribution:</a:t>
                </a:r>
                <a14:m>
                  <m:oMath xmlns:m="http://schemas.openxmlformats.org/officeDocument/2006/math">
                    <m:r>
                      <a:rPr lang="pt-PT" sz="2000" b="0" i="0" smtClean="0">
                        <a:latin typeface="Cambria Math" panose="02040503050406030204" pitchFamily="18" charset="0"/>
                        <a:cs typeface="Arial" pitchFamily="34" charset="0"/>
                      </a:rPr>
                      <m:t> </m:t>
                    </m:r>
                    <m:func>
                      <m:funcPr>
                        <m:ctrlPr>
                          <a:rPr lang="pt-PT" sz="2000" i="1">
                            <a:latin typeface="Cambria Math" panose="02040503050406030204" pitchFamily="18" charset="0"/>
                            <a:cs typeface="Arial" pitchFamily="34" charset="0"/>
                          </a:rPr>
                        </m:ctrlPr>
                      </m:funcPr>
                      <m:fName>
                        <m:r>
                          <m:rPr>
                            <m:sty m:val="p"/>
                          </m:rPr>
                          <a:rPr lang="pt-PT" sz="2000">
                            <a:latin typeface="Cambria Math" panose="02040503050406030204" pitchFamily="18" charset="0"/>
                            <a:cs typeface="Arial" pitchFamily="34" charset="0"/>
                          </a:rPr>
                          <m:t>ln</m:t>
                        </m:r>
                      </m:fName>
                      <m:e>
                        <m:r>
                          <a:rPr lang="pt-PT" sz="2000" b="0" i="1" smtClean="0">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𝑊</m:t>
                            </m:r>
                          </m:e>
                          <m:sub>
                            <m:r>
                              <a:rPr lang="pt-PT" sz="2000" b="0" i="1" smtClean="0">
                                <a:latin typeface="Cambria Math" panose="02040503050406030204" pitchFamily="18" charset="0"/>
                                <a:cs typeface="Arial" pitchFamily="34" charset="0"/>
                              </a:rPr>
                              <m:t>𝑇</m:t>
                            </m:r>
                          </m:sub>
                        </m:sSub>
                        <m:r>
                          <a:rPr lang="pt-PT" sz="2000" b="0" i="1" smtClean="0">
                            <a:latin typeface="Cambria Math" panose="02040503050406030204" pitchFamily="18" charset="0"/>
                            <a:cs typeface="Arial" pitchFamily="34" charset="0"/>
                          </a:rPr>
                          <m:t>)</m:t>
                        </m:r>
                      </m:e>
                    </m:func>
                    <m:r>
                      <a:rPr lang="pt-PT" sz="2000" b="0" i="1" smtClean="0">
                        <a:latin typeface="Cambria Math" panose="02040503050406030204" pitchFamily="18" charset="0"/>
                        <a:cs typeface="Arial" pitchFamily="34" charset="0"/>
                      </a:rPr>
                      <m:t> </m:t>
                    </m:r>
                  </m:oMath>
                </a14:m>
                <a:r>
                  <a:rPr lang="pt-PT" sz="2000" dirty="0">
                    <a:latin typeface="Arial" pitchFamily="34" charset="0"/>
                    <a:cs typeface="Arial" pitchFamily="34" charset="0"/>
                  </a:rPr>
                  <a:t>is normal with</a:t>
                </a:r>
              </a:p>
              <a:p>
                <a:pPr marL="914400" lvl="1" indent="-457200">
                  <a:buFont typeface="Arial" panose="020B0604020202020204" pitchFamily="34" charset="0"/>
                  <a:buChar char="•"/>
                </a:pPr>
                <a14:m>
                  <m:oMath xmlns:m="http://schemas.openxmlformats.org/officeDocument/2006/math">
                    <m:func>
                      <m:funcPr>
                        <m:ctrlPr>
                          <a:rPr lang="pt-PT" sz="2000" i="1" smtClean="0">
                            <a:latin typeface="Cambria Math" panose="02040503050406030204" pitchFamily="18" charset="0"/>
                            <a:cs typeface="Arial" pitchFamily="34" charset="0"/>
                          </a:rPr>
                        </m:ctrlPr>
                      </m:funcPr>
                      <m:fName>
                        <m:r>
                          <m:rPr>
                            <m:sty m:val="p"/>
                          </m:rPr>
                          <a:rPr lang="pt-PT" sz="2000" i="0" smtClean="0">
                            <a:latin typeface="Cambria Math" panose="02040503050406030204" pitchFamily="18" charset="0"/>
                            <a:cs typeface="Arial" pitchFamily="34" charset="0"/>
                          </a:rPr>
                          <m:t>ln</m:t>
                        </m:r>
                      </m:fName>
                      <m:e>
                        <m:sSub>
                          <m:sSubPr>
                            <m:ctrlPr>
                              <a:rPr lang="en-US" sz="2000" i="1">
                                <a:latin typeface="Cambria Math" panose="02040503050406030204" pitchFamily="18" charset="0"/>
                                <a:cs typeface="Arial" pitchFamily="34" charset="0"/>
                              </a:rPr>
                            </m:ctrlPr>
                          </m:sSubPr>
                          <m:e>
                            <m:r>
                              <a:rPr lang="pt-PT" sz="2000" b="0" i="1" smtClean="0">
                                <a:latin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𝑊</m:t>
                            </m:r>
                          </m:e>
                          <m:sub>
                            <m:r>
                              <a:rPr lang="pt-PT" sz="2000" b="0" i="1" smtClean="0">
                                <a:latin typeface="Cambria Math" panose="02040503050406030204" pitchFamily="18" charset="0"/>
                                <a:cs typeface="Arial" pitchFamily="34" charset="0"/>
                              </a:rPr>
                              <m:t>0</m:t>
                            </m:r>
                          </m:sub>
                        </m:sSub>
                        <m:r>
                          <a:rPr lang="pt-PT" sz="2000" b="0" i="1" smtClean="0">
                            <a:latin typeface="Cambria Math" panose="02040503050406030204" pitchFamily="18" charset="0"/>
                            <a:cs typeface="Arial" pitchFamily="34" charset="0"/>
                          </a:rPr>
                          <m:t>)+</m:t>
                        </m:r>
                      </m:e>
                    </m:func>
                    <m:d>
                      <m:dPr>
                        <m:ctrlPr>
                          <a:rPr lang="pt-PT" sz="2000" i="1" smtClean="0">
                            <a:latin typeface="Cambria Math" panose="02040503050406030204" pitchFamily="18" charset="0"/>
                            <a:cs typeface="Arial" pitchFamily="34" charset="0"/>
                          </a:rPr>
                        </m:ctrlPr>
                      </m:dPr>
                      <m:e>
                        <m:r>
                          <a:rPr lang="pt-PT" sz="2000" i="1" smtClean="0">
                            <a:latin typeface="Cambria Math" panose="02040503050406030204" pitchFamily="18" charset="0"/>
                            <a:ea typeface="Cambria Math" panose="02040503050406030204" pitchFamily="18" charset="0"/>
                            <a:cs typeface="Arial" pitchFamily="34" charset="0"/>
                          </a:rPr>
                          <m:t>𝜇</m:t>
                        </m:r>
                        <m:r>
                          <a:rPr lang="en-US" sz="2000" b="0" i="1" smtClean="0">
                            <a:latin typeface="Cambria Math" panose="02040503050406030204" pitchFamily="18" charset="0"/>
                            <a:ea typeface="Cambria Math" panose="02040503050406030204" pitchFamily="18" charset="0"/>
                            <a:cs typeface="Arial" pitchFamily="34" charset="0"/>
                          </a:rPr>
                          <m:t>−</m:t>
                        </m:r>
                        <m:sSup>
                          <m:sSupPr>
                            <m:ctrlPr>
                              <a:rPr lang="en-US" sz="2000" b="0" i="1" smtClean="0">
                                <a:latin typeface="Cambria Math" panose="02040503050406030204" pitchFamily="18" charset="0"/>
                                <a:ea typeface="Cambria Math" panose="02040503050406030204" pitchFamily="18" charset="0"/>
                                <a:cs typeface="Arial" pitchFamily="34" charset="0"/>
                              </a:rPr>
                            </m:ctrlPr>
                          </m:sSupPr>
                          <m:e>
                            <m:r>
                              <a:rPr lang="en-US" sz="2000" b="0" i="1" smtClean="0">
                                <a:latin typeface="Cambria Math" panose="02040503050406030204" pitchFamily="18" charset="0"/>
                                <a:ea typeface="Cambria Math" panose="02040503050406030204" pitchFamily="18" charset="0"/>
                                <a:cs typeface="Arial" pitchFamily="34" charset="0"/>
                              </a:rPr>
                              <m:t>𝜎</m:t>
                            </m:r>
                          </m:e>
                          <m:sup>
                            <m:r>
                              <a:rPr lang="en-US" sz="2000" b="0" i="1" smtClean="0">
                                <a:latin typeface="Cambria Math" panose="02040503050406030204" pitchFamily="18" charset="0"/>
                                <a:ea typeface="Cambria Math" panose="02040503050406030204" pitchFamily="18" charset="0"/>
                                <a:cs typeface="Arial" pitchFamily="34" charset="0"/>
                              </a:rPr>
                              <m:t>2</m:t>
                            </m:r>
                          </m:sup>
                        </m:sSup>
                        <m:r>
                          <a:rPr lang="en-US" sz="2000" b="0" i="1" smtClean="0">
                            <a:latin typeface="Cambria Math" panose="02040503050406030204" pitchFamily="18" charset="0"/>
                            <a:ea typeface="Cambria Math" panose="02040503050406030204" pitchFamily="18" charset="0"/>
                            <a:cs typeface="Arial" pitchFamily="34" charset="0"/>
                          </a:rPr>
                          <m:t>/2</m:t>
                        </m:r>
                      </m:e>
                    </m:d>
                    <m:r>
                      <a:rPr lang="en-US" sz="2000" b="0" i="1" smtClean="0">
                        <a:latin typeface="Cambria Math" panose="02040503050406030204" pitchFamily="18" charset="0"/>
                        <a:cs typeface="Arial" pitchFamily="34" charset="0"/>
                      </a:rPr>
                      <m:t>𝑇</m:t>
                    </m:r>
                  </m:oMath>
                </a14:m>
                <a:r>
                  <a:rPr lang="pt-PT" sz="2000" dirty="0">
                    <a:latin typeface="Arial" pitchFamily="34" charset="0"/>
                    <a:cs typeface="Arial" pitchFamily="34" charset="0"/>
                  </a:rPr>
                  <a:t> the </a:t>
                </a:r>
                <a:r>
                  <a:rPr lang="pt-PT" sz="2000" dirty="0" err="1">
                    <a:latin typeface="Arial" pitchFamily="34" charset="0"/>
                    <a:cs typeface="Arial" pitchFamily="34" charset="0"/>
                  </a:rPr>
                  <a:t>mean</a:t>
                </a:r>
                <a:r>
                  <a:rPr lang="pt-PT" sz="2000" dirty="0">
                    <a:latin typeface="Arial" pitchFamily="34" charset="0"/>
                    <a:cs typeface="Arial" pitchFamily="34" charset="0"/>
                  </a:rPr>
                  <a:t> (</a:t>
                </a:r>
                <a:r>
                  <a:rPr lang="pt-PT" sz="2000" b="1" dirty="0" err="1">
                    <a:latin typeface="Arial" pitchFamily="34" charset="0"/>
                    <a:cs typeface="Arial" pitchFamily="34" charset="0"/>
                  </a:rPr>
                  <a:t>Why</a:t>
                </a:r>
                <a:r>
                  <a:rPr lang="pt-PT" sz="2000" b="1" dirty="0">
                    <a:latin typeface="Arial" pitchFamily="34" charset="0"/>
                    <a:cs typeface="Arial" pitchFamily="34" charset="0"/>
                  </a:rPr>
                  <a:t> does </a:t>
                </a:r>
                <a14:m>
                  <m:oMath xmlns:m="http://schemas.openxmlformats.org/officeDocument/2006/math">
                    <m:r>
                      <a:rPr lang="en-US" sz="2000" b="1" i="1">
                        <a:latin typeface="Cambria Math" panose="02040503050406030204" pitchFamily="18" charset="0"/>
                        <a:ea typeface="Cambria Math" panose="02040503050406030204" pitchFamily="18" charset="0"/>
                        <a:cs typeface="Arial" pitchFamily="34" charset="0"/>
                      </a:rPr>
                      <m:t>𝝈</m:t>
                    </m:r>
                  </m:oMath>
                </a14:m>
                <a:r>
                  <a:rPr lang="pt-PT" sz="2000" b="1" dirty="0">
                    <a:latin typeface="Arial" pitchFamily="34" charset="0"/>
                    <a:cs typeface="Arial" pitchFamily="34" charset="0"/>
                  </a:rPr>
                  <a:t> show </a:t>
                </a:r>
                <a:r>
                  <a:rPr lang="pt-PT" sz="2000" b="1" dirty="0" err="1">
                    <a:latin typeface="Arial" pitchFamily="34" charset="0"/>
                    <a:cs typeface="Arial" pitchFamily="34" charset="0"/>
                  </a:rPr>
                  <a:t>up</a:t>
                </a:r>
                <a:r>
                  <a:rPr lang="pt-PT" sz="2000" b="1" dirty="0">
                    <a:latin typeface="Arial" pitchFamily="34" charset="0"/>
                    <a:cs typeface="Arial" pitchFamily="34" charset="0"/>
                  </a:rPr>
                  <a:t>? Higher volatility, lower wealth due to compounding.</a:t>
                </a:r>
                <a:r>
                  <a:rPr lang="pt-PT" sz="2000" dirty="0">
                    <a:latin typeface="Arial" pitchFamily="34" charset="0"/>
                    <a:cs typeface="Arial" pitchFamily="34" charset="0"/>
                  </a:rPr>
                  <a:t>)</a:t>
                </a:r>
              </a:p>
              <a:p>
                <a:pPr marL="914400" lvl="1" indent="-457200">
                  <a:buFont typeface="Arial" panose="020B0604020202020204" pitchFamily="34" charset="0"/>
                  <a:buChar char="•"/>
                </a:pPr>
                <a14:m>
                  <m:oMath xmlns:m="http://schemas.openxmlformats.org/officeDocument/2006/math">
                    <m:r>
                      <a:rPr lang="pt-PT" sz="2000" i="1" smtClean="0">
                        <a:latin typeface="Cambria Math" panose="02040503050406030204" pitchFamily="18" charset="0"/>
                        <a:ea typeface="Cambria Math" panose="02040503050406030204" pitchFamily="18" charset="0"/>
                        <a:cs typeface="Arial" pitchFamily="34" charset="0"/>
                      </a:rPr>
                      <m:t>𝜎</m:t>
                    </m:r>
                    <m:rad>
                      <m:radPr>
                        <m:degHide m:val="on"/>
                        <m:ctrlPr>
                          <a:rPr lang="pt-PT" sz="2000" i="1" smtClean="0">
                            <a:latin typeface="Cambria Math" panose="02040503050406030204" pitchFamily="18" charset="0"/>
                            <a:ea typeface="Cambria Math" panose="02040503050406030204" pitchFamily="18" charset="0"/>
                            <a:cs typeface="Arial" pitchFamily="34" charset="0"/>
                          </a:rPr>
                        </m:ctrlPr>
                      </m:radPr>
                      <m:deg/>
                      <m:e>
                        <m:r>
                          <a:rPr lang="en-US" sz="2000" b="0" i="1" smtClean="0">
                            <a:latin typeface="Cambria Math" panose="02040503050406030204" pitchFamily="18" charset="0"/>
                            <a:ea typeface="Cambria Math" panose="02040503050406030204" pitchFamily="18" charset="0"/>
                            <a:cs typeface="Arial" pitchFamily="34" charset="0"/>
                          </a:rPr>
                          <m:t>𝑇</m:t>
                        </m:r>
                      </m:e>
                    </m:rad>
                  </m:oMath>
                </a14:m>
                <a:r>
                  <a:rPr lang="pt-PT" sz="2000" dirty="0">
                    <a:latin typeface="Arial" pitchFamily="34" charset="0"/>
                    <a:cs typeface="Arial" pitchFamily="34" charset="0"/>
                  </a:rPr>
                  <a:t> the standard deviation</a:t>
                </a:r>
              </a:p>
              <a:p>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1280323"/>
                <a:ext cx="8840274" cy="3748877"/>
              </a:xfrm>
              <a:prstGeom prst="rect">
                <a:avLst/>
              </a:prstGeom>
              <a:blipFill>
                <a:blip r:embed="rId2"/>
                <a:stretch>
                  <a:fillRect l="-621" t="-650" b="-28130"/>
                </a:stretch>
              </a:blipFill>
              <a:ln w="9525" algn="ctr">
                <a:noFill/>
                <a:miter lim="800000"/>
                <a:headEnd/>
                <a:tailEnd/>
              </a:ln>
            </p:spPr>
            <p:txBody>
              <a:bodyPr/>
              <a:lstStyle/>
              <a:p>
                <a:r>
                  <a:rPr lang="en-NL">
                    <a:noFill/>
                  </a:rPr>
                  <a:t> </a:t>
                </a:r>
              </a:p>
            </p:txBody>
          </p:sp>
        </mc:Fallback>
      </mc:AlternateContent>
    </p:spTree>
    <p:extLst>
      <p:ext uri="{BB962C8B-B14F-4D97-AF65-F5344CB8AC3E}">
        <p14:creationId xmlns:p14="http://schemas.microsoft.com/office/powerpoint/2010/main" val="333828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16</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Log utility and the Kelly criterion (3/3)</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Letting the mean and standard deviation of the portfolio depend on capital allocation as before, a log-utility investor maximizes</a:t>
                </a:r>
              </a:p>
              <a:p>
                <a:pPr marL="342900" indent="-342900">
                  <a:buFont typeface="Arial" panose="020B0604020202020204" pitchFamily="34" charset="0"/>
                  <a:buChar char="•"/>
                </a:pPr>
                <a:endParaRPr lang="pt-PT" sz="2000"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cs typeface="Arial" pitchFamily="34" charset="0"/>
                            </a:rPr>
                          </m:ctrlPr>
                        </m:sSubPr>
                        <m:e>
                          <m:d>
                            <m:dPr>
                              <m:ctrlPr>
                                <a:rPr lang="en-US" sz="2000" b="0" i="1" smtClean="0">
                                  <a:latin typeface="Cambria Math" panose="02040503050406030204" pitchFamily="18" charset="0"/>
                                  <a:ea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𝑦</m:t>
                              </m:r>
                              <m:d>
                                <m:dPr>
                                  <m:begChr m:val="["/>
                                  <m:endChr m:val="]"/>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𝑝</m:t>
                                          </m:r>
                                        </m:sub>
                                      </m:sSub>
                                    </m:e>
                                  </m:d>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e>
                              </m:d>
                              <m:r>
                                <a:rPr lang="en-US" sz="2000" i="1">
                                  <a:latin typeface="Cambria Math" panose="02040503050406030204" pitchFamily="18" charset="0"/>
                                  <a:cs typeface="Arial" pitchFamily="34" charset="0"/>
                                </a:rPr>
                                <m:t>−</m:t>
                              </m:r>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𝑦</m:t>
                                  </m:r>
                                </m:e>
                                <m:sup>
                                  <m:r>
                                    <a:rPr lang="en-US" sz="2000" i="1">
                                      <a:latin typeface="Cambria Math" panose="02040503050406030204" pitchFamily="18" charset="0"/>
                                      <a:cs typeface="Arial" pitchFamily="34" charset="0"/>
                                    </a:rPr>
                                    <m:t>2</m:t>
                                  </m:r>
                                </m:sup>
                              </m:sSup>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up>
                                  <m:r>
                                    <a:rPr lang="en-US" sz="2000" i="1">
                                      <a:latin typeface="Cambria Math" panose="02040503050406030204" pitchFamily="18" charset="0"/>
                                      <a:ea typeface="Cambria Math" panose="02040503050406030204" pitchFamily="18" charset="0"/>
                                      <a:cs typeface="Arial" pitchFamily="34" charset="0"/>
                                    </a:rPr>
                                    <m:t>2</m:t>
                                  </m:r>
                                </m:sup>
                              </m:sSubSup>
                              <m:r>
                                <a:rPr lang="en-US" sz="2000" i="1">
                                  <a:latin typeface="Cambria Math" panose="02040503050406030204" pitchFamily="18" charset="0"/>
                                  <a:ea typeface="Cambria Math" panose="02040503050406030204" pitchFamily="18" charset="0"/>
                                  <a:cs typeface="Arial" pitchFamily="34" charset="0"/>
                                </a:rPr>
                                <m:t>/2</m:t>
                              </m:r>
                            </m:e>
                          </m:d>
                          <m:r>
                            <a:rPr lang="en-US" sz="2000" b="0" i="1" smtClean="0">
                              <a:latin typeface="Cambria Math" panose="02040503050406030204" pitchFamily="18" charset="0"/>
                              <a:ea typeface="Cambria Math" panose="02040503050406030204" pitchFamily="18" charset="0"/>
                              <a:cs typeface="Arial" pitchFamily="34" charset="0"/>
                            </a:rPr>
                            <m:t>𝑇</m:t>
                          </m:r>
                        </m:e>
                        <m:sub/>
                      </m:sSub>
                    </m:oMath>
                  </m:oMathPara>
                </a14:m>
                <a:endParaRPr lang="pt-PT" sz="2000" dirty="0">
                  <a:latin typeface="Arial" pitchFamily="34" charset="0"/>
                  <a:cs typeface="Arial" pitchFamily="34" charset="0"/>
                </a:endParaRPr>
              </a:p>
              <a:p>
                <a:endParaRPr lang="pt-PT" sz="2000" dirty="0">
                  <a:latin typeface="Arial" pitchFamily="34" charset="0"/>
                  <a:cs typeface="Arial" pitchFamily="34" charset="0"/>
                </a:endParaRPr>
              </a:p>
              <a:p>
                <a:endParaRPr lang="pt-PT"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Using first-order conditions we obtain</a:t>
                </a:r>
              </a:p>
              <a:p>
                <a:pPr marL="342900" indent="-342900">
                  <a:buFont typeface="Arial" panose="020B0604020202020204" pitchFamily="34" charset="0"/>
                  <a:buChar char="•"/>
                </a:pPr>
                <a:endParaRPr lang="en-US" sz="2000" dirty="0">
                  <a:latin typeface="Arial" pitchFamily="34" charset="0"/>
                  <a:ea typeface="Cambria Math" panose="02040503050406030204" pitchFamily="18" charset="0"/>
                  <a:cs typeface="Arial" pitchFamily="34"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cs typeface="Arial" pitchFamily="34" charset="0"/>
                        </a:rPr>
                        <m:t>𝑦</m:t>
                      </m:r>
                      <m:r>
                        <a:rPr lang="en-US" sz="2000" b="0" i="1" smtClean="0">
                          <a:latin typeface="Cambria Math" panose="02040503050406030204" pitchFamily="18" charset="0"/>
                          <a:ea typeface="Cambria Math" panose="02040503050406030204" pitchFamily="18" charset="0"/>
                          <a:cs typeface="Arial" pitchFamily="34" charset="0"/>
                        </a:rPr>
                        <m:t>=</m:t>
                      </m:r>
                      <m:f>
                        <m:fPr>
                          <m:ctrlPr>
                            <a:rPr lang="en-US" sz="2000" b="0" i="1" smtClean="0">
                              <a:latin typeface="Cambria Math" panose="02040503050406030204" pitchFamily="18" charset="0"/>
                              <a:ea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𝑝</m:t>
                                  </m:r>
                                </m:sub>
                              </m:sSub>
                            </m:e>
                          </m:d>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num>
                        <m:den>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up>
                              <m:r>
                                <a:rPr lang="en-US" sz="2000" i="1">
                                  <a:latin typeface="Cambria Math" panose="02040503050406030204" pitchFamily="18" charset="0"/>
                                  <a:ea typeface="Cambria Math" panose="02040503050406030204" pitchFamily="18" charset="0"/>
                                  <a:cs typeface="Arial" pitchFamily="34" charset="0"/>
                                </a:rPr>
                                <m:t>2</m:t>
                              </m:r>
                            </m:sup>
                          </m:sSubSup>
                        </m:den>
                      </m:f>
                    </m:oMath>
                  </m:oMathPara>
                </a14:m>
                <a:endParaRPr lang="en-US" sz="2000" dirty="0">
                  <a:latin typeface="Arial" pitchFamily="34" charset="0"/>
                  <a:ea typeface="Cambria Math" panose="02040503050406030204" pitchFamily="18" charset="0"/>
                  <a:cs typeface="Arial" pitchFamily="34" charset="0"/>
                </a:endParaRPr>
              </a:p>
              <a:p>
                <a:pPr marL="914400" lvl="1" indent="-457200">
                  <a:buAutoNum type="arabicPeriod"/>
                </a:pPr>
                <a:endParaRPr lang="pt-PT" sz="2000" dirty="0">
                  <a:latin typeface="Arial" pitchFamily="34" charset="0"/>
                  <a:cs typeface="Arial" pitchFamily="34" charset="0"/>
                </a:endParaRPr>
              </a:p>
              <a:p>
                <a:pPr marL="914400" lvl="1" indent="-457200">
                  <a:buAutoNum type="arabicPeriod"/>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Notice that the solution is independent of initial wealth or time horizon</a:t>
                </a: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b="1" dirty="0">
                    <a:latin typeface="Arial" pitchFamily="34" charset="0"/>
                    <a:cs typeface="Arial" pitchFamily="34" charset="0"/>
                  </a:rPr>
                  <a:t>Question</a:t>
                </a:r>
                <a:r>
                  <a:rPr lang="pt-PT" sz="2000" dirty="0">
                    <a:latin typeface="Arial" pitchFamily="34" charset="0"/>
                    <a:cs typeface="Arial" pitchFamily="34" charset="0"/>
                  </a:rPr>
                  <a:t>: is the </a:t>
                </a:r>
                <a:r>
                  <a:rPr lang="pt-PT" sz="2000" dirty="0" err="1">
                    <a:latin typeface="Arial" pitchFamily="34" charset="0"/>
                    <a:cs typeface="Arial" pitchFamily="34" charset="0"/>
                  </a:rPr>
                  <a:t>average</a:t>
                </a:r>
                <a:r>
                  <a:rPr lang="pt-PT" sz="2000" dirty="0">
                    <a:latin typeface="Arial" pitchFamily="34" charset="0"/>
                    <a:cs typeface="Arial" pitchFamily="34" charset="0"/>
                  </a:rPr>
                  <a:t> </a:t>
                </a:r>
                <a:r>
                  <a:rPr lang="pt-PT" sz="2000" dirty="0" err="1">
                    <a:latin typeface="Arial" pitchFamily="34" charset="0"/>
                    <a:cs typeface="Arial" pitchFamily="34" charset="0"/>
                  </a:rPr>
                  <a:t>investor</a:t>
                </a:r>
                <a:r>
                  <a:rPr lang="pt-PT" sz="2000" dirty="0">
                    <a:latin typeface="Arial" pitchFamily="34" charset="0"/>
                    <a:cs typeface="Arial" pitchFamily="34" charset="0"/>
                  </a:rPr>
                  <a:t> more or less risk-averse than a log-utility maximizer?</a:t>
                </a: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3"/>
                <a:ext cx="8840274" cy="3748877"/>
              </a:xfrm>
              <a:prstGeom prst="rect">
                <a:avLst/>
              </a:prstGeom>
              <a:blipFill>
                <a:blip r:embed="rId2"/>
                <a:stretch>
                  <a:fillRect l="-621" t="-813" r="-1103" b="-48130"/>
                </a:stretch>
              </a:blipFill>
              <a:ln w="9525" algn="ctr">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9070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762071"/>
            <a:ext cx="6400800" cy="461665"/>
          </a:xfrm>
          <a:prstGeom prst="rect">
            <a:avLst/>
          </a:prstGeom>
          <a:noFill/>
          <a:ln>
            <a:solidFill>
              <a:schemeClr val="bg1">
                <a:lumMod val="50000"/>
              </a:schemeClr>
            </a:solidFill>
          </a:ln>
        </p:spPr>
        <p:txBody>
          <a:bodyPr wrap="square" rtlCol="0">
            <a:spAutoFit/>
          </a:bodyPr>
          <a:lstStyle/>
          <a:p>
            <a:pPr marL="511175" indent="-511175"/>
            <a:r>
              <a:rPr lang="en-US" sz="2400" b="1" dirty="0">
                <a:latin typeface="Arial" pitchFamily="34" charset="0"/>
                <a:cs typeface="Arial" pitchFamily="34" charset="0"/>
              </a:rPr>
              <a:t>Portfolios with multiple risky assets</a:t>
            </a:r>
          </a:p>
        </p:txBody>
      </p:sp>
    </p:spTree>
    <p:extLst>
      <p:ext uri="{BB962C8B-B14F-4D97-AF65-F5344CB8AC3E}">
        <p14:creationId xmlns:p14="http://schemas.microsoft.com/office/powerpoint/2010/main" val="102780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18</a:t>
            </a:fld>
            <a:endParaRPr lang="en-US" sz="2000" dirty="0"/>
          </a:p>
        </p:txBody>
      </p:sp>
      <p:sp>
        <p:nvSpPr>
          <p:cNvPr id="3" name="TextBox 2"/>
          <p:cNvSpPr txBox="1"/>
          <p:nvPr/>
        </p:nvSpPr>
        <p:spPr>
          <a:xfrm>
            <a:off x="287684" y="228600"/>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goal</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err="1">
                <a:latin typeface="Arial" pitchFamily="34" charset="0"/>
                <a:cs typeface="Arial" pitchFamily="34" charset="0"/>
              </a:rPr>
              <a:t>So</a:t>
            </a:r>
            <a:r>
              <a:rPr lang="pt-PT" sz="2000" dirty="0">
                <a:latin typeface="Arial" pitchFamily="34" charset="0"/>
                <a:cs typeface="Arial" pitchFamily="34" charset="0"/>
              </a:rPr>
              <a:t> far we thought about capital </a:t>
            </a:r>
            <a:r>
              <a:rPr lang="pt-PT" sz="2000" dirty="0" err="1">
                <a:latin typeface="Arial" pitchFamily="34" charset="0"/>
                <a:cs typeface="Arial" pitchFamily="34" charset="0"/>
              </a:rPr>
              <a:t>allocation</a:t>
            </a:r>
            <a:r>
              <a:rPr lang="pt-PT" sz="2000" dirty="0">
                <a:latin typeface="Arial" pitchFamily="34" charset="0"/>
                <a:cs typeface="Arial" pitchFamily="34" charset="0"/>
              </a:rPr>
              <a:t>: </a:t>
            </a:r>
            <a:r>
              <a:rPr lang="pt-PT" sz="2000" dirty="0" err="1">
                <a:latin typeface="Arial" pitchFamily="34" charset="0"/>
                <a:cs typeface="Arial" pitchFamily="34" charset="0"/>
              </a:rPr>
              <a:t>how</a:t>
            </a:r>
            <a:r>
              <a:rPr lang="pt-PT" sz="2000" dirty="0">
                <a:latin typeface="Arial" pitchFamily="34" charset="0"/>
                <a:cs typeface="Arial" pitchFamily="34" charset="0"/>
              </a:rPr>
              <a:t> to </a:t>
            </a:r>
            <a:r>
              <a:rPr lang="pt-PT" sz="2000" dirty="0" err="1">
                <a:latin typeface="Arial" pitchFamily="34" charset="0"/>
                <a:cs typeface="Arial" pitchFamily="34" charset="0"/>
              </a:rPr>
              <a:t>split</a:t>
            </a:r>
            <a:r>
              <a:rPr lang="pt-PT" sz="2000" dirty="0">
                <a:latin typeface="Arial" pitchFamily="34" charset="0"/>
                <a:cs typeface="Arial" pitchFamily="34" charset="0"/>
              </a:rPr>
              <a:t> </a:t>
            </a:r>
            <a:r>
              <a:rPr lang="pt-PT" sz="2000" dirty="0" err="1">
                <a:latin typeface="Arial" pitchFamily="34" charset="0"/>
                <a:cs typeface="Arial" pitchFamily="34" charset="0"/>
              </a:rPr>
              <a:t>your</a:t>
            </a:r>
            <a:r>
              <a:rPr lang="pt-PT" sz="2000" dirty="0">
                <a:latin typeface="Arial" pitchFamily="34" charset="0"/>
                <a:cs typeface="Arial" pitchFamily="34" charset="0"/>
              </a:rPr>
              <a:t> </a:t>
            </a:r>
            <a:r>
              <a:rPr lang="pt-PT" sz="2000" dirty="0" err="1">
                <a:latin typeface="Arial" pitchFamily="34" charset="0"/>
                <a:cs typeface="Arial" pitchFamily="34" charset="0"/>
              </a:rPr>
              <a:t>wealth</a:t>
            </a:r>
            <a:r>
              <a:rPr lang="pt-PT" sz="2000" dirty="0">
                <a:latin typeface="Arial" pitchFamily="34" charset="0"/>
                <a:cs typeface="Arial" pitchFamily="34" charset="0"/>
              </a:rPr>
              <a:t> </a:t>
            </a:r>
            <a:r>
              <a:rPr lang="pt-PT" sz="2000" dirty="0" err="1">
                <a:latin typeface="Arial" pitchFamily="34" charset="0"/>
                <a:cs typeface="Arial" pitchFamily="34" charset="0"/>
              </a:rPr>
              <a:t>between</a:t>
            </a:r>
            <a:r>
              <a:rPr lang="pt-PT" sz="2000" dirty="0">
                <a:latin typeface="Arial" pitchFamily="34" charset="0"/>
                <a:cs typeface="Arial" pitchFamily="34" charset="0"/>
              </a:rPr>
              <a:t> a </a:t>
            </a:r>
            <a:r>
              <a:rPr lang="pt-PT" sz="2000" dirty="0" err="1">
                <a:latin typeface="Arial" pitchFamily="34" charset="0"/>
                <a:cs typeface="Arial" pitchFamily="34" charset="0"/>
              </a:rPr>
              <a:t>riskless</a:t>
            </a:r>
            <a:r>
              <a:rPr lang="pt-PT" sz="2000" dirty="0">
                <a:latin typeface="Arial" pitchFamily="34" charset="0"/>
                <a:cs typeface="Arial" pitchFamily="34" charset="0"/>
              </a:rPr>
              <a:t> </a:t>
            </a:r>
            <a:r>
              <a:rPr lang="pt-PT" sz="2000" dirty="0" err="1">
                <a:latin typeface="Arial" pitchFamily="34" charset="0"/>
                <a:cs typeface="Arial" pitchFamily="34" charset="0"/>
              </a:rPr>
              <a:t>and</a:t>
            </a:r>
            <a:r>
              <a:rPr lang="pt-PT" sz="2000" dirty="0">
                <a:latin typeface="Arial" pitchFamily="34" charset="0"/>
                <a:cs typeface="Arial" pitchFamily="34" charset="0"/>
              </a:rPr>
              <a:t> a </a:t>
            </a:r>
            <a:r>
              <a:rPr lang="pt-PT" sz="2000" dirty="0" err="1">
                <a:latin typeface="Arial" pitchFamily="34" charset="0"/>
                <a:cs typeface="Arial" pitchFamily="34" charset="0"/>
              </a:rPr>
              <a:t>risky</a:t>
            </a:r>
            <a:r>
              <a:rPr lang="pt-PT" sz="2000" dirty="0">
                <a:latin typeface="Arial" pitchFamily="34" charset="0"/>
                <a:cs typeface="Arial" pitchFamily="34" charset="0"/>
              </a:rPr>
              <a:t> </a:t>
            </a:r>
            <a:r>
              <a:rPr lang="pt-PT" sz="2000" dirty="0" err="1">
                <a:latin typeface="Arial" pitchFamily="34" charset="0"/>
                <a:cs typeface="Arial" pitchFamily="34" charset="0"/>
              </a:rPr>
              <a:t>asset</a:t>
            </a:r>
            <a:endParaRPr lang="pt-PT" sz="2000" dirty="0">
              <a:latin typeface="Arial" pitchFamily="34" charset="0"/>
              <a:cs typeface="Arial" pitchFamily="34" charset="0"/>
            </a:endParaRPr>
          </a:p>
          <a:p>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Suppose now that we want to come up with the “best” possible </a:t>
            </a:r>
            <a:r>
              <a:rPr lang="pt-PT" sz="2000" dirty="0" err="1">
                <a:latin typeface="Arial" pitchFamily="34" charset="0"/>
                <a:cs typeface="Arial" pitchFamily="34" charset="0"/>
              </a:rPr>
              <a:t>porfolio</a:t>
            </a:r>
            <a:r>
              <a:rPr lang="pt-PT" sz="2000" dirty="0">
                <a:latin typeface="Arial" pitchFamily="34" charset="0"/>
                <a:cs typeface="Arial" pitchFamily="34" charset="0"/>
              </a:rPr>
              <a:t> of </a:t>
            </a:r>
            <a:r>
              <a:rPr lang="pt-PT" sz="2000" dirty="0" err="1">
                <a:latin typeface="Arial" pitchFamily="34" charset="0"/>
                <a:cs typeface="Arial" pitchFamily="34" charset="0"/>
              </a:rPr>
              <a:t>all</a:t>
            </a:r>
            <a:r>
              <a:rPr lang="pt-PT" sz="2000" dirty="0">
                <a:latin typeface="Arial" pitchFamily="34" charset="0"/>
                <a:cs typeface="Arial" pitchFamily="34" charset="0"/>
              </a:rPr>
              <a:t> </a:t>
            </a:r>
            <a:r>
              <a:rPr lang="pt-PT" sz="2000" dirty="0" err="1">
                <a:latin typeface="Arial" pitchFamily="34" charset="0"/>
                <a:cs typeface="Arial" pitchFamily="34" charset="0"/>
              </a:rPr>
              <a:t>available</a:t>
            </a:r>
            <a:r>
              <a:rPr lang="pt-PT" sz="2000" dirty="0">
                <a:latin typeface="Arial" pitchFamily="34" charset="0"/>
                <a:cs typeface="Arial" pitchFamily="34" charset="0"/>
              </a:rPr>
              <a:t> </a:t>
            </a:r>
            <a:r>
              <a:rPr lang="pt-PT" sz="2000" dirty="0" err="1">
                <a:latin typeface="Arial" pitchFamily="34" charset="0"/>
                <a:cs typeface="Arial" pitchFamily="34" charset="0"/>
              </a:rPr>
              <a:t>assets</a:t>
            </a:r>
            <a:r>
              <a:rPr lang="pt-PT" sz="2000" dirty="0">
                <a:latin typeface="Arial" pitchFamily="34" charset="0"/>
                <a:cs typeface="Arial" pitchFamily="34" charset="0"/>
              </a:rPr>
              <a:t>, i.e., a </a:t>
            </a:r>
            <a:r>
              <a:rPr lang="pt-PT" sz="2000" dirty="0" err="1">
                <a:latin typeface="Arial" pitchFamily="34" charset="0"/>
                <a:cs typeface="Arial" pitchFamily="34" charset="0"/>
              </a:rPr>
              <a:t>riskless</a:t>
            </a:r>
            <a:r>
              <a:rPr lang="pt-PT" sz="2000" dirty="0">
                <a:latin typeface="Arial" pitchFamily="34" charset="0"/>
                <a:cs typeface="Arial" pitchFamily="34" charset="0"/>
              </a:rPr>
              <a:t> </a:t>
            </a:r>
            <a:r>
              <a:rPr lang="pt-PT" sz="2000" dirty="0" err="1">
                <a:latin typeface="Arial" pitchFamily="34" charset="0"/>
                <a:cs typeface="Arial" pitchFamily="34" charset="0"/>
              </a:rPr>
              <a:t>asset</a:t>
            </a:r>
            <a:r>
              <a:rPr lang="pt-PT" sz="2000" dirty="0">
                <a:latin typeface="Arial" pitchFamily="34" charset="0"/>
                <a:cs typeface="Arial" pitchFamily="34" charset="0"/>
              </a:rPr>
              <a:t> </a:t>
            </a:r>
            <a:r>
              <a:rPr lang="pt-PT" sz="2000" dirty="0" err="1">
                <a:latin typeface="Arial" pitchFamily="34" charset="0"/>
                <a:cs typeface="Arial" pitchFamily="34" charset="0"/>
              </a:rPr>
              <a:t>and</a:t>
            </a:r>
            <a:r>
              <a:rPr lang="pt-PT" sz="2000" dirty="0">
                <a:latin typeface="Arial" pitchFamily="34" charset="0"/>
                <a:cs typeface="Arial" pitchFamily="34" charset="0"/>
              </a:rPr>
              <a:t> </a:t>
            </a:r>
            <a:r>
              <a:rPr lang="pt-PT" sz="2000" dirty="0" err="1">
                <a:latin typeface="Arial" pitchFamily="34" charset="0"/>
                <a:cs typeface="Arial" pitchFamily="34" charset="0"/>
              </a:rPr>
              <a:t>many</a:t>
            </a:r>
            <a:r>
              <a:rPr lang="pt-PT" sz="2000" dirty="0">
                <a:latin typeface="Arial" pitchFamily="34" charset="0"/>
                <a:cs typeface="Arial" pitchFamily="34" charset="0"/>
              </a:rPr>
              <a:t> </a:t>
            </a:r>
            <a:r>
              <a:rPr lang="pt-PT" sz="2000" dirty="0" err="1">
                <a:latin typeface="Arial" pitchFamily="34" charset="0"/>
                <a:cs typeface="Arial" pitchFamily="34" charset="0"/>
              </a:rPr>
              <a:t>risky</a:t>
            </a:r>
            <a:r>
              <a:rPr lang="pt-PT" sz="2000" dirty="0">
                <a:latin typeface="Arial" pitchFamily="34" charset="0"/>
                <a:cs typeface="Arial" pitchFamily="34" charset="0"/>
              </a:rPr>
              <a:t> </a:t>
            </a:r>
            <a:r>
              <a:rPr lang="pt-PT" sz="2000" dirty="0" err="1">
                <a:latin typeface="Arial" pitchFamily="34" charset="0"/>
                <a:cs typeface="Arial" pitchFamily="34" charset="0"/>
              </a:rPr>
              <a:t>assets</a:t>
            </a: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err="1">
                <a:latin typeface="Arial" pitchFamily="34" charset="0"/>
                <a:cs typeface="Arial" pitchFamily="34" charset="0"/>
              </a:rPr>
              <a:t>We</a:t>
            </a:r>
            <a:r>
              <a:rPr lang="pt-PT" sz="2000" dirty="0">
                <a:latin typeface="Arial" pitchFamily="34" charset="0"/>
                <a:cs typeface="Arial" pitchFamily="34" charset="0"/>
              </a:rPr>
              <a:t> </a:t>
            </a:r>
            <a:r>
              <a:rPr lang="pt-PT" sz="2000" dirty="0" err="1">
                <a:latin typeface="Arial" pitchFamily="34" charset="0"/>
                <a:cs typeface="Arial" pitchFamily="34" charset="0"/>
              </a:rPr>
              <a:t>will</a:t>
            </a:r>
            <a:r>
              <a:rPr lang="pt-PT" sz="2000" dirty="0">
                <a:latin typeface="Arial" pitchFamily="34" charset="0"/>
                <a:cs typeface="Arial" pitchFamily="34" charset="0"/>
              </a:rPr>
              <a:t> </a:t>
            </a:r>
            <a:r>
              <a:rPr lang="pt-PT" sz="2000" dirty="0" err="1">
                <a:latin typeface="Arial" pitchFamily="34" charset="0"/>
                <a:cs typeface="Arial" pitchFamily="34" charset="0"/>
              </a:rPr>
              <a:t>see</a:t>
            </a:r>
            <a:r>
              <a:rPr lang="pt-PT" sz="2000" dirty="0">
                <a:latin typeface="Arial" pitchFamily="34" charset="0"/>
                <a:cs typeface="Arial" pitchFamily="34" charset="0"/>
              </a:rPr>
              <a:t> </a:t>
            </a:r>
            <a:r>
              <a:rPr lang="pt-PT" sz="2000" dirty="0" err="1">
                <a:latin typeface="Arial" pitchFamily="34" charset="0"/>
                <a:cs typeface="Arial" pitchFamily="34" charset="0"/>
              </a:rPr>
              <a:t>that</a:t>
            </a:r>
            <a:r>
              <a:rPr lang="pt-PT" sz="2000" dirty="0">
                <a:latin typeface="Arial" pitchFamily="34" charset="0"/>
                <a:cs typeface="Arial" pitchFamily="34" charset="0"/>
              </a:rPr>
              <a:t> </a:t>
            </a:r>
            <a:r>
              <a:rPr lang="pt-PT" sz="2000" dirty="0" err="1">
                <a:latin typeface="Arial" pitchFamily="34" charset="0"/>
                <a:cs typeface="Arial" pitchFamily="34" charset="0"/>
              </a:rPr>
              <a:t>covariances</a:t>
            </a:r>
            <a:r>
              <a:rPr lang="pt-PT" sz="2000" dirty="0">
                <a:latin typeface="Arial" pitchFamily="34" charset="0"/>
                <a:cs typeface="Arial" pitchFamily="34" charset="0"/>
              </a:rPr>
              <a:t> are </a:t>
            </a:r>
            <a:r>
              <a:rPr lang="pt-PT" sz="2000" dirty="0" err="1">
                <a:latin typeface="Arial" pitchFamily="34" charset="0"/>
                <a:cs typeface="Arial" pitchFamily="34" charset="0"/>
              </a:rPr>
              <a:t>crucially</a:t>
            </a:r>
            <a:r>
              <a:rPr lang="pt-PT" sz="2000" dirty="0">
                <a:latin typeface="Arial" pitchFamily="34" charset="0"/>
                <a:cs typeface="Arial" pitchFamily="34" charset="0"/>
              </a:rPr>
              <a:t> </a:t>
            </a:r>
            <a:r>
              <a:rPr lang="pt-PT" sz="2000" dirty="0" err="1">
                <a:latin typeface="Arial" pitchFamily="34" charset="0"/>
                <a:cs typeface="Arial" pitchFamily="34" charset="0"/>
              </a:rPr>
              <a:t>important</a:t>
            </a:r>
            <a:r>
              <a:rPr lang="pt-PT" sz="2000" dirty="0">
                <a:latin typeface="Arial" pitchFamily="34" charset="0"/>
                <a:cs typeface="Arial" pitchFamily="34" charset="0"/>
              </a:rPr>
              <a:t>, as </a:t>
            </a:r>
            <a:r>
              <a:rPr lang="pt-PT" sz="2000" dirty="0" err="1">
                <a:latin typeface="Arial" pitchFamily="34" charset="0"/>
                <a:cs typeface="Arial" pitchFamily="34" charset="0"/>
              </a:rPr>
              <a:t>they</a:t>
            </a:r>
            <a:r>
              <a:rPr lang="pt-PT" sz="2000" dirty="0">
                <a:latin typeface="Arial" pitchFamily="34" charset="0"/>
                <a:cs typeface="Arial" pitchFamily="34" charset="0"/>
              </a:rPr>
              <a:t> determine </a:t>
            </a:r>
            <a:r>
              <a:rPr lang="pt-PT" sz="2000" dirty="0" err="1">
                <a:latin typeface="Arial" pitchFamily="34" charset="0"/>
                <a:cs typeface="Arial" pitchFamily="34" charset="0"/>
              </a:rPr>
              <a:t>the</a:t>
            </a:r>
            <a:r>
              <a:rPr lang="pt-PT" sz="2000" dirty="0">
                <a:latin typeface="Arial" pitchFamily="34" charset="0"/>
                <a:cs typeface="Arial" pitchFamily="34" charset="0"/>
              </a:rPr>
              <a:t> </a:t>
            </a:r>
            <a:r>
              <a:rPr lang="pt-PT" sz="2000" dirty="0" err="1">
                <a:latin typeface="Arial" pitchFamily="34" charset="0"/>
                <a:cs typeface="Arial" pitchFamily="34" charset="0"/>
              </a:rPr>
              <a:t>potential</a:t>
            </a:r>
            <a:r>
              <a:rPr lang="pt-PT" sz="2000" dirty="0">
                <a:latin typeface="Arial" pitchFamily="34" charset="0"/>
                <a:cs typeface="Arial" pitchFamily="34" charset="0"/>
              </a:rPr>
              <a:t> </a:t>
            </a:r>
            <a:r>
              <a:rPr lang="pt-PT" sz="2000" dirty="0" err="1">
                <a:latin typeface="Arial" pitchFamily="34" charset="0"/>
                <a:cs typeface="Arial" pitchFamily="34" charset="0"/>
              </a:rPr>
              <a:t>benefits</a:t>
            </a:r>
            <a:r>
              <a:rPr lang="pt-PT" sz="2000" dirty="0">
                <a:latin typeface="Arial" pitchFamily="34" charset="0"/>
                <a:cs typeface="Arial" pitchFamily="34" charset="0"/>
              </a:rPr>
              <a:t> of </a:t>
            </a:r>
            <a:r>
              <a:rPr lang="pt-PT" sz="2000" dirty="0" err="1">
                <a:latin typeface="Arial" pitchFamily="34" charset="0"/>
                <a:cs typeface="Arial" pitchFamily="34" charset="0"/>
              </a:rPr>
              <a:t>diversification</a:t>
            </a:r>
            <a:r>
              <a:rPr lang="pt-PT" sz="2000" dirty="0">
                <a:latin typeface="Arial" pitchFamily="34" charset="0"/>
                <a:cs typeface="Arial" pitchFamily="34" charset="0"/>
              </a:rPr>
              <a:t>.</a:t>
            </a: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To </a:t>
            </a:r>
            <a:r>
              <a:rPr lang="pt-PT" sz="2000" dirty="0" err="1">
                <a:latin typeface="Arial" pitchFamily="34" charset="0"/>
                <a:cs typeface="Arial" pitchFamily="34" charset="0"/>
              </a:rPr>
              <a:t>start</a:t>
            </a:r>
            <a:r>
              <a:rPr lang="pt-PT" sz="2000" dirty="0">
                <a:latin typeface="Arial" pitchFamily="34" charset="0"/>
                <a:cs typeface="Arial" pitchFamily="34" charset="0"/>
              </a:rPr>
              <a:t>, </a:t>
            </a:r>
            <a:r>
              <a:rPr lang="pt-PT" sz="2000" dirty="0" err="1">
                <a:latin typeface="Arial" pitchFamily="34" charset="0"/>
                <a:cs typeface="Arial" pitchFamily="34" charset="0"/>
              </a:rPr>
              <a:t>we</a:t>
            </a:r>
            <a:r>
              <a:rPr lang="pt-PT" sz="2000" dirty="0">
                <a:latin typeface="Arial" pitchFamily="34" charset="0"/>
                <a:cs typeface="Arial" pitchFamily="34" charset="0"/>
              </a:rPr>
              <a:t> </a:t>
            </a:r>
            <a:r>
              <a:rPr lang="pt-PT" sz="2000" dirty="0" err="1">
                <a:latin typeface="Arial" pitchFamily="34" charset="0"/>
                <a:cs typeface="Arial" pitchFamily="34" charset="0"/>
              </a:rPr>
              <a:t>consider</a:t>
            </a:r>
            <a:r>
              <a:rPr lang="pt-PT" sz="2000" dirty="0">
                <a:latin typeface="Arial" pitchFamily="34" charset="0"/>
                <a:cs typeface="Arial" pitchFamily="34" charset="0"/>
              </a:rPr>
              <a:t> </a:t>
            </a:r>
            <a:r>
              <a:rPr lang="pt-PT" sz="2000" dirty="0" err="1">
                <a:latin typeface="Arial" pitchFamily="34" charset="0"/>
                <a:cs typeface="Arial" pitchFamily="34" charset="0"/>
              </a:rPr>
              <a:t>the</a:t>
            </a:r>
            <a:r>
              <a:rPr lang="pt-PT" sz="2000" dirty="0">
                <a:latin typeface="Arial" pitchFamily="34" charset="0"/>
                <a:cs typeface="Arial" pitchFamily="34" charset="0"/>
              </a:rPr>
              <a:t> case of </a:t>
            </a:r>
            <a:r>
              <a:rPr lang="pt-PT" sz="2000" dirty="0" err="1">
                <a:latin typeface="Arial" pitchFamily="34" charset="0"/>
                <a:cs typeface="Arial" pitchFamily="34" charset="0"/>
              </a:rPr>
              <a:t>two</a:t>
            </a:r>
            <a:r>
              <a:rPr lang="pt-PT" sz="2000" dirty="0">
                <a:latin typeface="Arial" pitchFamily="34" charset="0"/>
                <a:cs typeface="Arial" pitchFamily="34" charset="0"/>
              </a:rPr>
              <a:t> </a:t>
            </a:r>
            <a:r>
              <a:rPr lang="pt-PT" sz="2000" dirty="0" err="1">
                <a:latin typeface="Arial" pitchFamily="34" charset="0"/>
                <a:cs typeface="Arial" pitchFamily="34" charset="0"/>
              </a:rPr>
              <a:t>risky</a:t>
            </a:r>
            <a:r>
              <a:rPr lang="pt-PT" sz="2000" dirty="0">
                <a:latin typeface="Arial" pitchFamily="34" charset="0"/>
                <a:cs typeface="Arial" pitchFamily="34" charset="0"/>
              </a:rPr>
              <a:t> </a:t>
            </a:r>
            <a:r>
              <a:rPr lang="pt-PT" sz="2000" dirty="0" err="1">
                <a:latin typeface="Arial" pitchFamily="34" charset="0"/>
                <a:cs typeface="Arial" pitchFamily="34" charset="0"/>
              </a:rPr>
              <a:t>assets</a:t>
            </a:r>
            <a:r>
              <a:rPr lang="pt-PT" sz="2000" dirty="0">
                <a:latin typeface="Arial" pitchFamily="34" charset="0"/>
                <a:cs typeface="Arial" pitchFamily="34" charset="0"/>
              </a:rPr>
              <a:t>:</a:t>
            </a: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8607117"/>
              </p:ext>
            </p:extLst>
          </p:nvPr>
        </p:nvGraphicFramePr>
        <p:xfrm>
          <a:off x="2971800" y="4419600"/>
          <a:ext cx="2984500" cy="1726571"/>
        </p:xfrm>
        <a:graphic>
          <a:graphicData uri="http://schemas.openxmlformats.org/drawingml/2006/table">
            <a:tbl>
              <a:tblPr>
                <a:tableStyleId>{5C22544A-7EE6-4342-B048-85BDC9FD1C3A}</a:tableStyleId>
              </a:tblPr>
              <a:tblGrid>
                <a:gridCol w="1238250">
                  <a:extLst>
                    <a:ext uri="{9D8B030D-6E8A-4147-A177-3AD203B41FA5}">
                      <a16:colId xmlns:a16="http://schemas.microsoft.com/office/drawing/2014/main" val="997556320"/>
                    </a:ext>
                  </a:extLst>
                </a:gridCol>
                <a:gridCol w="781050">
                  <a:extLst>
                    <a:ext uri="{9D8B030D-6E8A-4147-A177-3AD203B41FA5}">
                      <a16:colId xmlns:a16="http://schemas.microsoft.com/office/drawing/2014/main" val="3195013289"/>
                    </a:ext>
                  </a:extLst>
                </a:gridCol>
                <a:gridCol w="965200">
                  <a:extLst>
                    <a:ext uri="{9D8B030D-6E8A-4147-A177-3AD203B41FA5}">
                      <a16:colId xmlns:a16="http://schemas.microsoft.com/office/drawing/2014/main" val="4223943287"/>
                    </a:ext>
                  </a:extLst>
                </a:gridCol>
              </a:tblGrid>
              <a:tr h="241722">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Arial" panose="020B0604020202020204" pitchFamily="34" charset="0"/>
                          <a:cs typeface="Arial" panose="020B0604020202020204" pitchFamily="34" charset="0"/>
                        </a:rPr>
                        <a:t>Debt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Arial" panose="020B0604020202020204" pitchFamily="34" charset="0"/>
                          <a:cs typeface="Arial" panose="020B0604020202020204" pitchFamily="34" charset="0"/>
                        </a:rPr>
                        <a:t>Equity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627754"/>
                  </a:ext>
                </a:extLst>
              </a:tr>
              <a:tr h="241722">
                <a:tc>
                  <a:txBody>
                    <a:bodyPr/>
                    <a:lstStyle/>
                    <a:p>
                      <a:pPr algn="l" fontAlgn="b"/>
                      <a:r>
                        <a:rPr lang="en-US" sz="1800" u="none" strike="noStrike">
                          <a:effectLst/>
                          <a:latin typeface="Arial" panose="020B0604020202020204" pitchFamily="34" charset="0"/>
                          <a:cs typeface="Arial" panose="020B0604020202020204" pitchFamily="34" charset="0"/>
                        </a:rPr>
                        <a:t>Exp. Ret.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latin typeface="Arial" panose="020B0604020202020204" pitchFamily="34" charset="0"/>
                          <a:cs typeface="Arial" panose="020B0604020202020204" pitchFamily="34" charset="0"/>
                        </a:rPr>
                        <a:t>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a:effectLst/>
                          <a:latin typeface="Arial" panose="020B0604020202020204" pitchFamily="34" charset="0"/>
                          <a:cs typeface="Arial" panose="020B0604020202020204" pitchFamily="34" charset="0"/>
                        </a:rPr>
                        <a:t>13%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9183727"/>
                  </a:ext>
                </a:extLst>
              </a:tr>
              <a:tr h="241722">
                <a:tc>
                  <a:txBody>
                    <a:bodyPr/>
                    <a:lstStyle/>
                    <a:p>
                      <a:pPr algn="l" fontAlgn="b"/>
                      <a:r>
                        <a:rPr lang="en-US" sz="1800" u="none" strike="noStrike">
                          <a:effectLst/>
                          <a:latin typeface="Arial" panose="020B0604020202020204" pitchFamily="34" charset="0"/>
                          <a:cs typeface="Arial" panose="020B0604020202020204" pitchFamily="34" charset="0"/>
                        </a:rPr>
                        <a:t>St. Dev.</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12%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20%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34621790"/>
                  </a:ext>
                </a:extLst>
              </a:tr>
              <a:tr h="437518">
                <a:tc>
                  <a:txBody>
                    <a:bodyPr/>
                    <a:lstStyle/>
                    <a:p>
                      <a:pPr algn="l" fontAlgn="b"/>
                      <a:r>
                        <a:rPr lang="en-US" sz="1800" u="none" strike="noStrike">
                          <a:effectLst/>
                          <a:latin typeface="Arial" panose="020B0604020202020204" pitchFamily="34" charset="0"/>
                          <a:cs typeface="Arial" panose="020B0604020202020204" pitchFamily="34" charset="0"/>
                        </a:rPr>
                        <a:t>Correlation</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u="none" strike="noStrike">
                          <a:effectLst/>
                          <a:latin typeface="Arial" panose="020B0604020202020204" pitchFamily="34" charset="0"/>
                          <a:cs typeface="Arial" panose="020B0604020202020204" pitchFamily="34" charset="0"/>
                        </a:rPr>
                        <a:t>0.3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665685007"/>
                  </a:ext>
                </a:extLst>
              </a:tr>
              <a:tr h="437518">
                <a:tc>
                  <a:txBody>
                    <a:bodyPr/>
                    <a:lstStyle/>
                    <a:p>
                      <a:pPr algn="l" fontAlgn="b"/>
                      <a:r>
                        <a:rPr lang="en-US" sz="1800" u="none" strike="noStrike">
                          <a:effectLst/>
                          <a:latin typeface="Arial" panose="020B0604020202020204" pitchFamily="34" charset="0"/>
                          <a:cs typeface="Arial" panose="020B0604020202020204" pitchFamily="34" charset="0"/>
                        </a:rPr>
                        <a:t>Covariance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u="none" strike="noStrike">
                          <a:effectLst/>
                          <a:latin typeface="Arial" panose="020B0604020202020204" pitchFamily="34" charset="0"/>
                          <a:cs typeface="Arial" panose="020B0604020202020204" pitchFamily="34" charset="0"/>
                        </a:rPr>
                        <a:t>0.0072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49588429"/>
                  </a:ext>
                </a:extLst>
              </a:tr>
            </a:tbl>
          </a:graphicData>
        </a:graphic>
      </p:graphicFrame>
    </p:spTree>
    <p:extLst>
      <p:ext uri="{BB962C8B-B14F-4D97-AF65-F5344CB8AC3E}">
        <p14:creationId xmlns:p14="http://schemas.microsoft.com/office/powerpoint/2010/main" val="4398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19</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Covariance and correlation</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914400"/>
                <a:ext cx="8840274" cy="3748877"/>
              </a:xfrm>
              <a:prstGeom prst="rect">
                <a:avLst/>
              </a:prstGeom>
              <a:noFill/>
              <a:ln w="9525" algn="ctr">
                <a:noFill/>
                <a:miter lim="800000"/>
                <a:headEnd/>
                <a:tailEnd/>
              </a:ln>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IID assumption means returns are independent over time, not across assets!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Covariance measures co-movement: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ea typeface="Cambria Math"/>
                          </a:rPr>
                          <m:t>D</m:t>
                        </m:r>
                        <m:r>
                          <m:rPr>
                            <m:sty m:val="p"/>
                          </m:rPr>
                          <a:rPr lang="en-US">
                            <a:latin typeface="Cambria Math" panose="02040503050406030204" pitchFamily="18" charset="0"/>
                          </a:rPr>
                          <m:t>E</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cs typeface="Arial" pitchFamily="34" charset="0"/>
                      </a:rPr>
                      <m:t>𝐶𝑜𝑣</m:t>
                    </m:r>
                    <m:d>
                      <m:dPr>
                        <m:ctrlPr>
                          <a:rPr lang="en-US" i="1">
                            <a:latin typeface="Cambria Math" panose="02040503050406030204" pitchFamily="18" charset="0"/>
                            <a:ea typeface="Cambria Math" panose="02040503050406030204" pitchFamily="18" charset="0"/>
                            <a:cs typeface="Arial" pitchFamily="34" charset="0"/>
                          </a:rPr>
                        </m:ctrlPr>
                      </m:d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𝑠</m:t>
                            </m:r>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𝐷</m:t>
                            </m:r>
                          </m:sub>
                        </m:sSub>
                        <m:r>
                          <a:rPr lang="en-US" i="1">
                            <a:latin typeface="Cambria Math" panose="02040503050406030204" pitchFamily="18" charset="0"/>
                            <a:ea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𝑠</m:t>
                            </m:r>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𝐸</m:t>
                            </m:r>
                          </m:sub>
                        </m:sSub>
                      </m:e>
                    </m:d>
                  </m:oMath>
                </a14:m>
                <a:r>
                  <a:rPr lang="en-US" dirty="0">
                    <a:latin typeface="Arial" panose="020B0604020202020204" pitchFamily="34" charset="0"/>
                    <a:cs typeface="Arial" panose="020B0604020202020204" pitchFamily="34" charset="0"/>
                  </a:rPr>
                  <a:t> =</a:t>
                </a:r>
              </a:p>
              <a:p>
                <a:pPr lvl="1"/>
                <a14:m>
                  <m:oMath xmlns:m="http://schemas.openxmlformats.org/officeDocument/2006/math">
                    <m:r>
                      <a:rPr lang="en-US" i="1">
                        <a:latin typeface="Cambria Math" panose="02040503050406030204" pitchFamily="18" charset="0"/>
                        <a:cs typeface="Arial" pitchFamily="34" charset="0"/>
                      </a:rPr>
                      <m:t>=</m:t>
                    </m:r>
                    <m:nary>
                      <m:naryPr>
                        <m:chr m:val="∑"/>
                        <m:supHide m:val="on"/>
                        <m:ctrlPr>
                          <a:rPr lang="en-US" i="1">
                            <a:latin typeface="Cambria Math" panose="02040503050406030204" pitchFamily="18" charset="0"/>
                            <a:cs typeface="Arial" pitchFamily="34" charset="0"/>
                          </a:rPr>
                        </m:ctrlPr>
                      </m:naryPr>
                      <m:sub>
                        <m:r>
                          <m:rPr>
                            <m:brk m:alnAt="7"/>
                          </m:rPr>
                          <a:rPr lang="en-US" i="1">
                            <a:latin typeface="Cambria Math" panose="02040503050406030204" pitchFamily="18" charset="0"/>
                            <a:cs typeface="Arial" pitchFamily="34" charset="0"/>
                          </a:rPr>
                          <m:t>𝑠</m:t>
                        </m:r>
                      </m:sub>
                      <m:sup/>
                      <m:e>
                        <m:r>
                          <a:rPr lang="en-US" i="1">
                            <a:latin typeface="Cambria Math" panose="02040503050406030204" pitchFamily="18" charset="0"/>
                            <a:cs typeface="Arial" pitchFamily="34" charset="0"/>
                          </a:rPr>
                          <m:t>𝑝</m:t>
                        </m:r>
                        <m:d>
                          <m:dPr>
                            <m:ctrlPr>
                              <a:rPr lang="en-US" i="1">
                                <a:latin typeface="Cambria Math" panose="02040503050406030204" pitchFamily="18" charset="0"/>
                                <a:cs typeface="Arial" pitchFamily="34" charset="0"/>
                              </a:rPr>
                            </m:ctrlPr>
                          </m:dPr>
                          <m:e>
                            <m:r>
                              <a:rPr lang="en-US" i="1">
                                <a:latin typeface="Cambria Math" panose="02040503050406030204" pitchFamily="18" charset="0"/>
                                <a:cs typeface="Arial" pitchFamily="34" charset="0"/>
                              </a:rPr>
                              <m:t>𝑠</m:t>
                            </m:r>
                          </m:e>
                        </m:d>
                      </m:e>
                    </m:nary>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𝑠</m:t>
                        </m:r>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𝐷</m:t>
                        </m:r>
                      </m:sub>
                    </m:sSub>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pt-PT" i="1">
                            <a:latin typeface="Cambria Math" panose="02040503050406030204" pitchFamily="18" charset="0"/>
                            <a:ea typeface="Cambria Math" panose="02040503050406030204" pitchFamily="18" charset="0"/>
                            <a:cs typeface="Arial" pitchFamily="34" charset="0"/>
                          </a:rPr>
                          <m:t>𝜇</m:t>
                        </m:r>
                      </m:e>
                      <m:sub>
                        <m:r>
                          <a:rPr lang="en-US" i="1">
                            <a:latin typeface="Cambria Math" panose="02040503050406030204" pitchFamily="18" charset="0"/>
                            <a:cs typeface="Arial" pitchFamily="34" charset="0"/>
                          </a:rPr>
                          <m:t>𝐷</m:t>
                        </m:r>
                      </m:sub>
                    </m:sSub>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𝑠</m:t>
                        </m:r>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𝐸</m:t>
                        </m:r>
                      </m:sub>
                    </m:sSub>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pt-PT" i="1">
                            <a:latin typeface="Cambria Math" panose="02040503050406030204" pitchFamily="18" charset="0"/>
                            <a:ea typeface="Cambria Math" panose="02040503050406030204" pitchFamily="18" charset="0"/>
                            <a:cs typeface="Arial" pitchFamily="34" charset="0"/>
                          </a:rPr>
                          <m:t>𝜇</m:t>
                        </m:r>
                      </m:e>
                      <m:sub>
                        <m:r>
                          <a:rPr lang="en-US" i="1">
                            <a:latin typeface="Cambria Math" panose="02040503050406030204" pitchFamily="18" charset="0"/>
                            <a:cs typeface="Arial" pitchFamily="34" charset="0"/>
                          </a:rPr>
                          <m:t>𝐸</m:t>
                        </m:r>
                      </m:sub>
                    </m:sSub>
                  </m:oMath>
                </a14:m>
                <a:r>
                  <a:rPr lang="en-US" dirty="0">
                    <a:latin typeface="Arial" panose="020B0604020202020204" pitchFamily="34" charset="0"/>
                    <a:cs typeface="Arial" panose="020B0604020202020204" pitchFamily="34" charset="0"/>
                  </a:rPr>
                  <a:t>), for states of nature s</a:t>
                </a:r>
              </a:p>
              <a:p>
                <a:pPr lvl="1"/>
                <a14:m>
                  <m:oMath xmlns:m="http://schemas.openxmlformats.org/officeDocument/2006/math">
                    <m:r>
                      <a:rPr lang="en-US" i="1">
                        <a:latin typeface="Cambria Math" panose="02040503050406030204" pitchFamily="18" charset="0"/>
                        <a:cs typeface="Arial" pitchFamily="34" charset="0"/>
                      </a:rPr>
                      <m:t>=</m:t>
                    </m:r>
                    <m:f>
                      <m:fPr>
                        <m:ctrlPr>
                          <a:rPr lang="en-US" i="1">
                            <a:latin typeface="Cambria Math" panose="02040503050406030204" pitchFamily="18" charset="0"/>
                            <a:cs typeface="Arial" pitchFamily="34" charset="0"/>
                          </a:rPr>
                        </m:ctrlPr>
                      </m:fPr>
                      <m:num>
                        <m:r>
                          <a:rPr lang="en-US" i="1">
                            <a:latin typeface="Cambria Math" panose="02040503050406030204" pitchFamily="18" charset="0"/>
                            <a:cs typeface="Arial" pitchFamily="34" charset="0"/>
                          </a:rPr>
                          <m:t>1</m:t>
                        </m:r>
                      </m:num>
                      <m:den>
                        <m:r>
                          <a:rPr lang="en-US" i="1">
                            <a:latin typeface="Cambria Math" panose="02040503050406030204" pitchFamily="18" charset="0"/>
                            <a:cs typeface="Arial" pitchFamily="34" charset="0"/>
                          </a:rPr>
                          <m:t>𝑁</m:t>
                        </m:r>
                      </m:den>
                    </m:f>
                    <m:nary>
                      <m:naryPr>
                        <m:chr m:val="∑"/>
                        <m:ctrlPr>
                          <a:rPr lang="en-US" i="1">
                            <a:latin typeface="Cambria Math" panose="02040503050406030204" pitchFamily="18" charset="0"/>
                            <a:cs typeface="Arial" pitchFamily="34" charset="0"/>
                          </a:rPr>
                        </m:ctrlPr>
                      </m:naryPr>
                      <m:sub>
                        <m:r>
                          <m:rPr>
                            <m:brk m:alnAt="23"/>
                          </m:rPr>
                          <a:rPr lang="en-US" i="1">
                            <a:latin typeface="Cambria Math" panose="02040503050406030204" pitchFamily="18" charset="0"/>
                            <a:cs typeface="Arial" pitchFamily="34" charset="0"/>
                          </a:rPr>
                          <m:t>𝑛</m:t>
                        </m:r>
                        <m:r>
                          <a:rPr lang="en-US" i="1">
                            <a:latin typeface="Cambria Math" panose="02040503050406030204" pitchFamily="18" charset="0"/>
                            <a:cs typeface="Arial" pitchFamily="34" charset="0"/>
                          </a:rPr>
                          <m:t>=1</m:t>
                        </m:r>
                      </m:sub>
                      <m:sup>
                        <m:r>
                          <a:rPr lang="en-US" i="1">
                            <a:latin typeface="Cambria Math" panose="02040503050406030204" pitchFamily="18" charset="0"/>
                            <a:cs typeface="Arial" pitchFamily="34" charset="0"/>
                          </a:rPr>
                          <m:t>𝑁</m:t>
                        </m:r>
                      </m:sup>
                      <m:e>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𝑛</m:t>
                            </m:r>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𝐷</m:t>
                            </m:r>
                          </m:sub>
                        </m:sSub>
                        <m:r>
                          <a:rPr lang="en-US" i="1">
                            <a:latin typeface="Cambria Math" panose="02040503050406030204" pitchFamily="18" charset="0"/>
                            <a:cs typeface="Arial" pitchFamily="34" charset="0"/>
                          </a:rPr>
                          <m:t>−</m:t>
                        </m:r>
                        <m:acc>
                          <m:accPr>
                            <m:chr m:val="̅"/>
                            <m:ctrlPr>
                              <a:rPr lang="en-US" i="1">
                                <a:latin typeface="Cambria Math" panose="02040503050406030204" pitchFamily="18" charset="0"/>
                                <a:cs typeface="Arial" pitchFamily="34" charset="0"/>
                              </a:rPr>
                            </m:ctrlPr>
                          </m:acc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𝐷</m:t>
                                </m:r>
                              </m:sub>
                            </m:sSub>
                          </m:e>
                        </m:acc>
                      </m:e>
                    </m:nary>
                    <m:r>
                      <a:rPr lang="en-US" i="1">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𝑛</m:t>
                        </m:r>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𝐸</m:t>
                        </m:r>
                      </m:sub>
                    </m:sSub>
                    <m:r>
                      <a:rPr lang="en-US" i="1">
                        <a:latin typeface="Cambria Math" panose="02040503050406030204" pitchFamily="18" charset="0"/>
                        <a:cs typeface="Arial" pitchFamily="34" charset="0"/>
                      </a:rPr>
                      <m:t>−</m:t>
                    </m:r>
                    <m:acc>
                      <m:accPr>
                        <m:chr m:val="̅"/>
                        <m:ctrlPr>
                          <a:rPr lang="en-US" i="1">
                            <a:latin typeface="Cambria Math" panose="02040503050406030204" pitchFamily="18" charset="0"/>
                            <a:cs typeface="Arial" pitchFamily="34" charset="0"/>
                          </a:rPr>
                        </m:ctrlPr>
                      </m:accPr>
                      <m:e>
                        <m:sSub>
                          <m:sSubPr>
                            <m:ctrlPr>
                              <a:rPr lang="en-US"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𝐸</m:t>
                            </m:r>
                          </m:sub>
                        </m:sSub>
                      </m:e>
                    </m:acc>
                    <m:r>
                      <a:rPr lang="en-US" i="1">
                        <a:latin typeface="Cambria Math" panose="02040503050406030204" pitchFamily="18" charset="0"/>
                        <a:cs typeface="Arial" pitchFamily="34" charset="0"/>
                      </a:rPr>
                      <m:t>)</m:t>
                    </m:r>
                  </m:oMath>
                </a14:m>
                <a:r>
                  <a:rPr lang="en-US" dirty="0">
                    <a:latin typeface="Arial" panose="020B0604020202020204" pitchFamily="34" charset="0"/>
                    <a:cs typeface="Arial" panose="020B0604020202020204" pitchFamily="34" charset="0"/>
                  </a:rPr>
                  <a:t>, for a sample of N observations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Correlation: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 </m:t>
                        </m:r>
                        <m:r>
                          <a:rPr lang="en-US" i="1">
                            <a:latin typeface="Cambria Math"/>
                            <a:ea typeface="Cambria Math"/>
                          </a:rPr>
                          <m:t>𝜌</m:t>
                        </m:r>
                      </m:e>
                      <m:sub>
                        <m:r>
                          <a:rPr lang="en-US" i="1">
                            <a:latin typeface="Cambria Math" panose="02040503050406030204" pitchFamily="18" charset="0"/>
                            <a:ea typeface="Cambria Math"/>
                          </a:rPr>
                          <m:t>𝐷𝐸</m:t>
                        </m:r>
                      </m:sub>
                    </m:sSub>
                    <m:r>
                      <a:rPr lang="en-US" i="1">
                        <a:latin typeface="Cambria Math"/>
                        <a:ea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ea typeface="Cambria Math"/>
                              </a:rPr>
                              <m:t>D</m:t>
                            </m:r>
                            <m:r>
                              <m:rPr>
                                <m:sty m:val="p"/>
                              </m:rPr>
                              <a:rPr lang="en-US">
                                <a:latin typeface="Cambria Math" panose="02040503050406030204" pitchFamily="18" charset="0"/>
                              </a:rPr>
                              <m:t>E</m:t>
                            </m:r>
                          </m:sub>
                        </m:sSub>
                      </m:num>
                      <m:den>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rPr>
                              <m:t>D</m:t>
                            </m:r>
                          </m:sub>
                        </m:sSub>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rPr>
                              <m:t>E</m:t>
                            </m:r>
                          </m:sub>
                        </m:sSub>
                      </m:den>
                    </m:f>
                  </m:oMath>
                </a14:m>
                <a:r>
                  <a:rPr lang="nb-NO" dirty="0">
                    <a:latin typeface="Arial" panose="020B0604020202020204" pitchFamily="34" charset="0"/>
                    <a:cs typeface="Arial" panose="020B0604020202020204" pitchFamily="34" charset="0"/>
                  </a:rPr>
                  <a:t>, using standard deviations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rPr>
                          <m:t>D</m:t>
                        </m:r>
                      </m:sub>
                    </m:sSub>
                    <m:sSub>
                      <m:sSubPr>
                        <m:ctrlPr>
                          <a:rPr lang="en-US" i="1">
                            <a:latin typeface="Cambria Math" panose="02040503050406030204" pitchFamily="18" charset="0"/>
                          </a:rPr>
                        </m:ctrlPr>
                      </m:sSubPr>
                      <m:e>
                        <m:r>
                          <a:rPr lang="en-US">
                            <a:latin typeface="Cambria Math"/>
                          </a:rPr>
                          <m:t>,</m:t>
                        </m:r>
                        <m:r>
                          <m:rPr>
                            <m:sty m:val="p"/>
                          </m:rPr>
                          <a:rPr lang="en-US">
                            <a:latin typeface="Cambria Math"/>
                            <a:ea typeface="Cambria Math"/>
                          </a:rPr>
                          <m:t>σ</m:t>
                        </m:r>
                      </m:e>
                      <m:sub>
                        <m:r>
                          <m:rPr>
                            <m:sty m:val="p"/>
                          </m:rPr>
                          <a:rPr lang="en-US">
                            <a:latin typeface="Cambria Math" panose="02040503050406030204" pitchFamily="18" charset="0"/>
                            <a:ea typeface="Cambria Math"/>
                          </a:rPr>
                          <m:t>E</m:t>
                        </m:r>
                      </m:sub>
                    </m:sSub>
                  </m:oMath>
                </a14:m>
                <a:endParaRPr lang="nb-N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How to interpret correlation,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 </m:t>
                        </m:r>
                        <m:r>
                          <a:rPr lang="en-US" i="1">
                            <a:latin typeface="Cambria Math" panose="02040503050406030204" pitchFamily="18" charset="0"/>
                            <a:ea typeface="Cambria Math"/>
                          </a:rPr>
                          <m:t>−1≤</m:t>
                        </m:r>
                        <m:r>
                          <a:rPr lang="en-US" i="1">
                            <a:latin typeface="Cambria Math"/>
                            <a:ea typeface="Cambria Math"/>
                          </a:rPr>
                          <m:t>𝜌</m:t>
                        </m:r>
                      </m:e>
                      <m:sub>
                        <m:r>
                          <a:rPr lang="en-US" i="1">
                            <a:latin typeface="Cambria Math" panose="02040503050406030204" pitchFamily="18" charset="0"/>
                            <a:ea typeface="Cambria Math"/>
                          </a:rPr>
                          <m:t>𝐷𝐸</m:t>
                        </m:r>
                      </m:sub>
                    </m:sSub>
                    <m:r>
                      <a:rPr lang="en-US" i="1">
                        <a:latin typeface="Cambria Math" panose="02040503050406030204" pitchFamily="18" charset="0"/>
                        <a:ea typeface="Cambria Math"/>
                      </a:rPr>
                      <m:t>≤</m:t>
                    </m:r>
                  </m:oMath>
                </a14:m>
                <a:r>
                  <a:rPr lang="nb-NO" dirty="0">
                    <a:latin typeface="Arial" panose="020B0604020202020204" pitchFamily="34" charset="0"/>
                    <a:cs typeface="Arial" panose="020B0604020202020204" pitchFamily="34" charset="0"/>
                  </a:rPr>
                  <a:t>1?</a:t>
                </a:r>
              </a:p>
              <a:p>
                <a:pPr marL="742950" lvl="1" indent="-285750">
                  <a:buFont typeface="Arial" panose="020B0604020202020204" pitchFamily="34" charset="0"/>
                  <a:buChar char="•"/>
                </a:pPr>
                <a:r>
                  <a:rPr lang="nb-NO" dirty="0">
                    <a:latin typeface="Arial" panose="020B0604020202020204" pitchFamily="34" charset="0"/>
                    <a:cs typeface="Arial" panose="020B0604020202020204" pitchFamily="34" charset="0"/>
                  </a:rPr>
                  <a:t>Imprecise:</a:t>
                </a: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nb-NO" dirty="0">
                    <a:latin typeface="Arial" panose="020B0604020202020204" pitchFamily="34" charset="0"/>
                    <a:cs typeface="Arial" panose="020B0604020202020204" pitchFamily="34" charset="0"/>
                  </a:rPr>
                  <a:t>Precise: with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rPr>
                          <m:t>D</m:t>
                        </m:r>
                      </m:sub>
                    </m:sSub>
                  </m:oMath>
                </a14:m>
                <a:r>
                  <a:rPr lang="nb-NO"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ea typeface="Cambria Math"/>
                          </a:rPr>
                          <m:t>σ</m:t>
                        </m:r>
                      </m:e>
                      <m:sub>
                        <m:r>
                          <m:rPr>
                            <m:sty m:val="p"/>
                          </m:rPr>
                          <a:rPr lang="en-US">
                            <a:latin typeface="Cambria Math" panose="02040503050406030204" pitchFamily="18" charset="0"/>
                            <a:ea typeface="Cambria Math"/>
                          </a:rPr>
                          <m:t>E</m:t>
                        </m:r>
                      </m:sub>
                    </m:sSub>
                  </m:oMath>
                </a14:m>
                <a:r>
                  <a:rPr lang="nb-NO" dirty="0">
                    <a:latin typeface="Arial" panose="020B0604020202020204" pitchFamily="34" charset="0"/>
                    <a:cs typeface="Arial" panose="020B0604020202020204" pitchFamily="34" charset="0"/>
                  </a:rPr>
                  <a:t>=20% what does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ea typeface="Cambria Math"/>
                          </a:rPr>
                          <m:t>ρ</m:t>
                        </m:r>
                      </m:e>
                      <m:sub>
                        <m:r>
                          <m:rPr>
                            <m:sty m:val="p"/>
                          </m:rPr>
                          <a:rPr lang="en-US">
                            <a:latin typeface="Cambria Math" panose="02040503050406030204" pitchFamily="18" charset="0"/>
                          </a:rPr>
                          <m:t>DE</m:t>
                        </m:r>
                      </m:sub>
                    </m:sSub>
                  </m:oMath>
                </a14:m>
                <a:r>
                  <a:rPr lang="nb-NO" dirty="0">
                    <a:latin typeface="Arial" panose="020B0604020202020204" pitchFamily="34" charset="0"/>
                    <a:cs typeface="Arial" panose="020B0604020202020204" pitchFamily="34" charset="0"/>
                  </a:rPr>
                  <a:t>=0.3 mean? </a:t>
                </a:r>
              </a:p>
              <a:p>
                <a:pPr marL="1200150" lvl="2" indent="-285750">
                  <a:buFont typeface="Arial" panose="020B0604020202020204" pitchFamily="34" charset="0"/>
                  <a:buChar char="•"/>
                </a:pPr>
                <a:r>
                  <a:rPr lang="nb-NO" dirty="0">
                    <a:latin typeface="Arial" panose="020B0604020202020204" pitchFamily="34" charset="0"/>
                    <a:cs typeface="Arial" panose="020B0604020202020204" pitchFamily="34" charset="0"/>
                  </a:rPr>
                  <a:t>On average, when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r</m:t>
                        </m:r>
                      </m:e>
                      <m:sub>
                        <m:r>
                          <m:rPr>
                            <m:sty m:val="p"/>
                          </m:rPr>
                          <a:rPr lang="en-US">
                            <a:latin typeface="Cambria Math" panose="02040503050406030204" pitchFamily="18" charset="0"/>
                          </a:rPr>
                          <m:t>E</m:t>
                        </m:r>
                      </m:sub>
                    </m:sSub>
                  </m:oMath>
                </a14:m>
                <a:r>
                  <a:rPr lang="nb-NO" dirty="0">
                    <a:latin typeface="Arial" panose="020B0604020202020204" pitchFamily="34" charset="0"/>
                    <a:cs typeface="Arial" panose="020B0604020202020204" pitchFamily="34" charset="0"/>
                  </a:rPr>
                  <a:t> increases by one standard deviation (+20%),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r</m:t>
                        </m:r>
                      </m:e>
                      <m:sub>
                        <m:r>
                          <m:rPr>
                            <m:sty m:val="p"/>
                          </m:rPr>
                          <a:rPr lang="en-US">
                            <a:latin typeface="Cambria Math" panose="02040503050406030204" pitchFamily="18" charset="0"/>
                          </a:rPr>
                          <m:t>D</m:t>
                        </m:r>
                      </m:sub>
                    </m:sSub>
                    <m:r>
                      <a:rPr lang="en-US">
                        <a:latin typeface="Cambria Math"/>
                      </a:rPr>
                      <m:t> </m:t>
                    </m:r>
                  </m:oMath>
                </a14:m>
                <a:r>
                  <a:rPr lang="nb-NO" dirty="0">
                    <a:latin typeface="Arial" panose="020B0604020202020204" pitchFamily="34" charset="0"/>
                    <a:cs typeface="Arial" panose="020B0604020202020204" pitchFamily="34" charset="0"/>
                  </a:rPr>
                  <a:t>increases by 0.3 standard deviations (0.3*12%=3.6%)</a:t>
                </a:r>
              </a:p>
              <a:p>
                <a:pPr marL="617220" lvl="2" indent="-342900">
                  <a:spcBef>
                    <a:spcPts val="700"/>
                  </a:spcBef>
                  <a:buSzPct val="60000"/>
                </a:pPr>
                <a:endParaRPr lang="nb-NO" dirty="0">
                  <a:latin typeface="Arial" panose="020B0604020202020204" pitchFamily="34" charset="0"/>
                  <a:cs typeface="Arial" panose="020B0604020202020204" pitchFamily="34" charset="0"/>
                </a:endParaRPr>
              </a:p>
              <a:p>
                <a:pPr marL="1074420" lvl="3" indent="-342900">
                  <a:spcBef>
                    <a:spcPts val="700"/>
                  </a:spcBef>
                  <a:buSzPct val="60000"/>
                </a:pPr>
                <a:endParaRPr lang="nb-NO" dirty="0">
                  <a:latin typeface="Arial" panose="020B0604020202020204" pitchFamily="34" charset="0"/>
                  <a:cs typeface="Arial" panose="020B0604020202020204" pitchFamily="34" charset="0"/>
                </a:endParaRPr>
              </a:p>
              <a:p>
                <a:pPr marL="342900" lvl="1" indent="-342900">
                  <a:spcBef>
                    <a:spcPts val="700"/>
                  </a:spcBef>
                  <a:buSzPct val="60000"/>
                </a:pPr>
                <a:endParaRPr lang="nb-NO"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pt-PT"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914400"/>
                <a:ext cx="8840274" cy="3748877"/>
              </a:xfrm>
              <a:prstGeom prst="rect">
                <a:avLst/>
              </a:prstGeom>
              <a:blipFill>
                <a:blip r:embed="rId2"/>
                <a:stretch>
                  <a:fillRect l="-483" t="-813" b="-44390"/>
                </a:stretch>
              </a:blipFill>
              <a:ln w="9525" algn="ctr">
                <a:noFill/>
                <a:miter lim="800000"/>
                <a:headEnd/>
                <a:tailEnd/>
              </a:ln>
            </p:spPr>
            <p:txBody>
              <a:bodyPr/>
              <a:lstStyle/>
              <a:p>
                <a:r>
                  <a:rPr lang="en-NL">
                    <a:noFill/>
                  </a:rPr>
                  <a:t> </a:t>
                </a:r>
              </a:p>
            </p:txBody>
          </p:sp>
        </mc:Fallback>
      </mc:AlternateContent>
      <p:pic>
        <p:nvPicPr>
          <p:cNvPr id="5" name="Picture 3" descr="fig11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417433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5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Agenda</a:t>
            </a:r>
          </a:p>
        </p:txBody>
      </p:sp>
      <p:sp>
        <p:nvSpPr>
          <p:cNvPr id="6" name="Rectangle 13"/>
          <p:cNvSpPr txBox="1">
            <a:spLocks noChangeArrowheads="1"/>
          </p:cNvSpPr>
          <p:nvPr/>
        </p:nvSpPr>
        <p:spPr>
          <a:xfrm>
            <a:off x="303726" y="838200"/>
            <a:ext cx="8764074"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latin typeface="Arial" panose="020B0604020202020204" pitchFamily="34" charset="0"/>
                <a:cs typeface="Arial" panose="020B0604020202020204" pitchFamily="34" charset="0"/>
              </a:rPr>
              <a:t>Key question: </a:t>
            </a:r>
            <a:r>
              <a:rPr lang="en-US" sz="2000" dirty="0">
                <a:latin typeface="Arial" panose="020B0604020202020204" pitchFamily="34" charset="0"/>
                <a:cs typeface="Arial" panose="020B0604020202020204" pitchFamily="34" charset="0"/>
              </a:rPr>
              <a:t>How to optimally combine (a large number of) assets in a portfolio? </a:t>
            </a:r>
            <a:endParaRPr lang="en-US" altLang="en-US" sz="2000" dirty="0">
              <a:latin typeface="Arial" panose="020B0604020202020204" pitchFamily="34" charset="0"/>
              <a:cs typeface="Arial" panose="020B0604020202020204" pitchFamily="34" charset="0"/>
            </a:endParaRPr>
          </a:p>
          <a:p>
            <a:pPr>
              <a:lnSpc>
                <a:spcPct val="90000"/>
              </a:lnSpc>
            </a:pPr>
            <a:endParaRPr lang="en-US" altLang="en-US" sz="2000" dirty="0">
              <a:latin typeface="Arial" panose="020B0604020202020204" pitchFamily="34" charset="0"/>
              <a:cs typeface="Arial" panose="020B0604020202020204" pitchFamily="34" charset="0"/>
            </a:endParaRPr>
          </a:p>
          <a:p>
            <a:pPr>
              <a:lnSpc>
                <a:spcPct val="90000"/>
              </a:lnSpc>
            </a:pPr>
            <a:r>
              <a:rPr lang="en-US" altLang="en-US" sz="2000" dirty="0">
                <a:latin typeface="Arial" panose="020B0604020202020204" pitchFamily="34" charset="0"/>
                <a:cs typeface="Arial" panose="020B0604020202020204" pitchFamily="34" charset="0"/>
              </a:rPr>
              <a:t>Mean-variance analysis</a:t>
            </a:r>
          </a:p>
          <a:p>
            <a:pPr lvl="1">
              <a:lnSpc>
                <a:spcPct val="90000"/>
              </a:lnSpc>
            </a:pPr>
            <a:r>
              <a:rPr lang="en-US" altLang="en-US" sz="2000" dirty="0">
                <a:latin typeface="Arial" panose="020B0604020202020204" pitchFamily="34" charset="0"/>
                <a:cs typeface="Arial" panose="020B0604020202020204" pitchFamily="34" charset="0"/>
              </a:rPr>
              <a:t>Developed by Harry Markowitz in the early 1960’s</a:t>
            </a:r>
          </a:p>
          <a:p>
            <a:pPr lvl="1">
              <a:lnSpc>
                <a:spcPct val="90000"/>
              </a:lnSpc>
            </a:pPr>
            <a:r>
              <a:rPr lang="en-US" altLang="en-US" sz="2000" dirty="0">
                <a:latin typeface="Arial" panose="020B0604020202020204" pitchFamily="34" charset="0"/>
                <a:cs typeface="Arial" panose="020B0604020202020204" pitchFamily="34" charset="0"/>
              </a:rPr>
              <a:t>Foundation for portfolio choice models in practice</a:t>
            </a:r>
          </a:p>
          <a:p>
            <a:pPr>
              <a:lnSpc>
                <a:spcPct val="90000"/>
              </a:lnSpc>
            </a:pPr>
            <a:endParaRPr lang="en-US" altLang="en-US" sz="2000" dirty="0">
              <a:latin typeface="Arial" panose="020B0604020202020204" pitchFamily="34" charset="0"/>
              <a:cs typeface="Arial" panose="020B0604020202020204" pitchFamily="34" charset="0"/>
            </a:endParaRPr>
          </a:p>
          <a:p>
            <a:pPr marL="285750" indent="-285750"/>
            <a:r>
              <a:rPr lang="en-US" sz="2000" dirty="0">
                <a:latin typeface="Arial" panose="020B0604020202020204" pitchFamily="34" charset="0"/>
                <a:cs typeface="Arial" panose="020B0604020202020204" pitchFamily="34" charset="0"/>
              </a:rPr>
              <a:t>Main insight: </a:t>
            </a:r>
            <a:r>
              <a:rPr lang="en-US" sz="2000" b="1" dirty="0">
                <a:latin typeface="Arial" panose="020B0604020202020204" pitchFamily="34" charset="0"/>
                <a:cs typeface="Arial" panose="020B0604020202020204" pitchFamily="34" charset="0"/>
              </a:rPr>
              <a:t>Diversification is a “free lunch,” the opportunity to reduce risk without sacrificing expected return</a:t>
            </a:r>
          </a:p>
          <a:p>
            <a:pPr marL="685800" lvl="1"/>
            <a:r>
              <a:rPr lang="en-US" sz="2000" dirty="0">
                <a:latin typeface="Arial" panose="020B0604020202020204" pitchFamily="34" charset="0"/>
                <a:cs typeface="Arial" panose="020B0604020202020204" pitchFamily="34" charset="0"/>
              </a:rPr>
              <a:t>Recall: arithmetic avg return = &amp; risk -  imply geometric avg return + </a:t>
            </a:r>
          </a:p>
          <a:p>
            <a:pPr marL="457200" lvl="1" indent="0">
              <a:lnSpc>
                <a:spcPct val="90000"/>
              </a:lnSpc>
              <a:buNone/>
            </a:pPr>
            <a:endParaRPr lang="en-US" altLang="en-US" sz="2000" dirty="0">
              <a:latin typeface="Arial" panose="020B0604020202020204" pitchFamily="34" charset="0"/>
              <a:cs typeface="Arial" panose="020B0604020202020204" pitchFamily="34" charset="0"/>
            </a:endParaRPr>
          </a:p>
          <a:p>
            <a:pPr>
              <a:lnSpc>
                <a:spcPct val="90000"/>
              </a:lnSpc>
            </a:pPr>
            <a:r>
              <a:rPr lang="en-US" altLang="en-US" sz="2000" dirty="0">
                <a:latin typeface="Arial" panose="020B0604020202020204" pitchFamily="34" charset="0"/>
                <a:cs typeface="Arial" panose="020B0604020202020204" pitchFamily="34" charset="0"/>
              </a:rPr>
              <a:t>How to get there:</a:t>
            </a:r>
          </a:p>
          <a:p>
            <a:pPr marL="914400" lvl="1" indent="-457200">
              <a:lnSpc>
                <a:spcPct val="90000"/>
              </a:lnSpc>
              <a:buAutoNum type="arabicPeriod"/>
            </a:pPr>
            <a:r>
              <a:rPr lang="en-US" altLang="en-US" sz="2000" dirty="0">
                <a:latin typeface="Arial" panose="020B0604020202020204" pitchFamily="34" charset="0"/>
                <a:cs typeface="Arial" panose="020B0604020202020204" pitchFamily="34" charset="0"/>
              </a:rPr>
              <a:t>Capital Allocation: choosing between riskless and risky asset</a:t>
            </a:r>
          </a:p>
          <a:p>
            <a:pPr marL="914400" lvl="1" indent="-457200">
              <a:lnSpc>
                <a:spcPct val="90000"/>
              </a:lnSpc>
              <a:buAutoNum type="arabicPeriod"/>
            </a:pPr>
            <a:r>
              <a:rPr lang="en-US" altLang="en-US" sz="2000" dirty="0">
                <a:latin typeface="Arial" panose="020B0604020202020204" pitchFamily="34" charset="0"/>
                <a:cs typeface="Arial" panose="020B0604020202020204" pitchFamily="34" charset="0"/>
              </a:rPr>
              <a:t>Optimal portfolio of risky assets</a:t>
            </a:r>
          </a:p>
          <a:p>
            <a:pPr>
              <a:lnSpc>
                <a:spcPct val="90000"/>
              </a:lnSpc>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54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20</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Expected return of two asset portfolio</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Expected return of a portfolio is the weighted average of the expected returns on the individual securities.</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With w</a:t>
            </a:r>
            <a:r>
              <a:rPr lang="nb-NO" baseline="-25000" dirty="0">
                <a:latin typeface="Arial" panose="020B0604020202020204" pitchFamily="34" charset="0"/>
                <a:cs typeface="Arial" panose="020B0604020202020204" pitchFamily="34" charset="0"/>
              </a:rPr>
              <a:t>D</a:t>
            </a:r>
            <a:r>
              <a:rPr lang="nb-NO" dirty="0">
                <a:latin typeface="Arial" panose="020B0604020202020204" pitchFamily="34" charset="0"/>
                <a:cs typeface="Arial" panose="020B0604020202020204" pitchFamily="34" charset="0"/>
              </a:rPr>
              <a:t>, w</a:t>
            </a:r>
            <a:r>
              <a:rPr lang="nb-NO" baseline="-25000" dirty="0">
                <a:latin typeface="Arial" panose="020B0604020202020204" pitchFamily="34" charset="0"/>
                <a:cs typeface="Arial" panose="020B0604020202020204" pitchFamily="34" charset="0"/>
              </a:rPr>
              <a:t>E</a:t>
            </a:r>
            <a:r>
              <a:rPr lang="nb-NO" dirty="0">
                <a:latin typeface="Arial" panose="020B0604020202020204" pitchFamily="34" charset="0"/>
                <a:cs typeface="Arial" panose="020B0604020202020204" pitchFamily="34" charset="0"/>
              </a:rPr>
              <a:t> the proportion of the portfolio invested in each asset, expected portfolio return,</a:t>
            </a:r>
          </a:p>
          <a:p>
            <a:pPr marL="742950" lvl="1" indent="-285750">
              <a:buFont typeface="Arial" panose="020B0604020202020204" pitchFamily="34" charset="0"/>
              <a:buChar char="•"/>
            </a:pPr>
            <a:r>
              <a:rPr lang="nb-NO" dirty="0">
                <a:latin typeface="Arial" panose="020B0604020202020204" pitchFamily="34" charset="0"/>
                <a:cs typeface="Arial" panose="020B0604020202020204" pitchFamily="34" charset="0"/>
              </a:rPr>
              <a:t>E(r</a:t>
            </a:r>
            <a:r>
              <a:rPr lang="nb-NO" baseline="-25000" dirty="0">
                <a:latin typeface="Arial" panose="020B0604020202020204" pitchFamily="34" charset="0"/>
                <a:cs typeface="Arial" panose="020B0604020202020204" pitchFamily="34" charset="0"/>
              </a:rPr>
              <a:t>p</a:t>
            </a:r>
            <a:r>
              <a:rPr lang="nb-NO" dirty="0">
                <a:latin typeface="Arial" panose="020B0604020202020204" pitchFamily="34" charset="0"/>
                <a:cs typeface="Arial" panose="020B0604020202020204" pitchFamily="34" charset="0"/>
              </a:rPr>
              <a:t>) = w</a:t>
            </a:r>
            <a:r>
              <a:rPr lang="nb-NO" baseline="-25000" dirty="0">
                <a:latin typeface="Arial" panose="020B0604020202020204" pitchFamily="34" charset="0"/>
                <a:cs typeface="Arial" panose="020B0604020202020204" pitchFamily="34" charset="0"/>
              </a:rPr>
              <a:t>D</a:t>
            </a:r>
            <a:r>
              <a:rPr lang="nb-NO" dirty="0">
                <a:latin typeface="Arial" panose="020B0604020202020204" pitchFamily="34" charset="0"/>
                <a:cs typeface="Arial" panose="020B0604020202020204" pitchFamily="34" charset="0"/>
              </a:rPr>
              <a:t>E(r</a:t>
            </a:r>
            <a:r>
              <a:rPr lang="nb-NO" baseline="-25000" dirty="0">
                <a:latin typeface="Arial" panose="020B0604020202020204" pitchFamily="34" charset="0"/>
                <a:cs typeface="Arial" panose="020B0604020202020204" pitchFamily="34" charset="0"/>
              </a:rPr>
              <a:t>D</a:t>
            </a:r>
            <a:r>
              <a:rPr lang="nb-NO" dirty="0">
                <a:latin typeface="Arial" panose="020B0604020202020204" pitchFamily="34" charset="0"/>
                <a:cs typeface="Arial" panose="020B0604020202020204" pitchFamily="34" charset="0"/>
              </a:rPr>
              <a:t>)+w</a:t>
            </a:r>
            <a:r>
              <a:rPr lang="nb-NO" baseline="-25000" dirty="0">
                <a:latin typeface="Arial" panose="020B0604020202020204" pitchFamily="34" charset="0"/>
                <a:cs typeface="Arial" panose="020B0604020202020204" pitchFamily="34" charset="0"/>
              </a:rPr>
              <a:t>E</a:t>
            </a:r>
            <a:r>
              <a:rPr lang="nb-NO" dirty="0">
                <a:latin typeface="Arial" panose="020B0604020202020204" pitchFamily="34" charset="0"/>
                <a:cs typeface="Arial" panose="020B0604020202020204" pitchFamily="34" charset="0"/>
              </a:rPr>
              <a:t>E(r</a:t>
            </a:r>
            <a:r>
              <a:rPr lang="nb-NO" baseline="-25000" dirty="0">
                <a:latin typeface="Arial" panose="020B0604020202020204" pitchFamily="34" charset="0"/>
                <a:cs typeface="Arial" panose="020B0604020202020204" pitchFamily="34" charset="0"/>
              </a:rPr>
              <a:t>E</a:t>
            </a:r>
            <a:r>
              <a:rPr lang="nb-NO" dirty="0">
                <a:latin typeface="Arial" panose="020B0604020202020204" pitchFamily="34" charset="0"/>
                <a:cs typeface="Arial" panose="020B0604020202020204" pitchFamily="34" charset="0"/>
              </a:rPr>
              <a:t>) or</a:t>
            </a:r>
          </a:p>
          <a:p>
            <a:pPr marL="742950" lvl="1" indent="-285750">
              <a:buFont typeface="Arial" panose="020B0604020202020204" pitchFamily="34" charset="0"/>
              <a:buChar char="•"/>
            </a:pPr>
            <a:r>
              <a:rPr lang="nb-NO" dirty="0">
                <a:latin typeface="Arial" panose="020B0604020202020204" pitchFamily="34" charset="0"/>
                <a:cs typeface="Arial" panose="020B0604020202020204" pitchFamily="34" charset="0"/>
              </a:rPr>
              <a:t>E(r</a:t>
            </a:r>
            <a:r>
              <a:rPr lang="nb-NO" baseline="-25000" dirty="0">
                <a:latin typeface="Arial" panose="020B0604020202020204" pitchFamily="34" charset="0"/>
                <a:cs typeface="Arial" panose="020B0604020202020204" pitchFamily="34" charset="0"/>
              </a:rPr>
              <a:t>p</a:t>
            </a:r>
            <a:r>
              <a:rPr lang="nb-NO" dirty="0">
                <a:latin typeface="Arial" panose="020B0604020202020204" pitchFamily="34" charset="0"/>
                <a:cs typeface="Arial" panose="020B0604020202020204" pitchFamily="34" charset="0"/>
              </a:rPr>
              <a:t>) = w</a:t>
            </a:r>
            <a:r>
              <a:rPr lang="nb-NO" baseline="-25000" dirty="0">
                <a:latin typeface="Arial" panose="020B0604020202020204" pitchFamily="34" charset="0"/>
                <a:cs typeface="Arial" panose="020B0604020202020204" pitchFamily="34" charset="0"/>
              </a:rPr>
              <a:t>D</a:t>
            </a:r>
            <a:r>
              <a:rPr lang="nb-NO" dirty="0">
                <a:latin typeface="Arial" panose="020B0604020202020204" pitchFamily="34" charset="0"/>
                <a:cs typeface="Arial" panose="020B0604020202020204" pitchFamily="34" charset="0"/>
              </a:rPr>
              <a:t>E(r</a:t>
            </a:r>
            <a:r>
              <a:rPr lang="nb-NO" baseline="-25000" dirty="0">
                <a:latin typeface="Arial" panose="020B0604020202020204" pitchFamily="34" charset="0"/>
                <a:cs typeface="Arial" panose="020B0604020202020204" pitchFamily="34" charset="0"/>
              </a:rPr>
              <a:t>D</a:t>
            </a:r>
            <a:r>
              <a:rPr lang="nb-NO" dirty="0">
                <a:latin typeface="Arial" panose="020B0604020202020204" pitchFamily="34" charset="0"/>
                <a:cs typeface="Arial" panose="020B0604020202020204" pitchFamily="34" charset="0"/>
              </a:rPr>
              <a:t>)+(1-w</a:t>
            </a:r>
            <a:r>
              <a:rPr lang="nb-NO" baseline="-25000" dirty="0">
                <a:latin typeface="Arial" panose="020B0604020202020204" pitchFamily="34" charset="0"/>
                <a:cs typeface="Arial" panose="020B0604020202020204" pitchFamily="34" charset="0"/>
              </a:rPr>
              <a:t>D</a:t>
            </a:r>
            <a:r>
              <a:rPr lang="nb-NO" dirty="0">
                <a:latin typeface="Arial" panose="020B0604020202020204" pitchFamily="34" charset="0"/>
                <a:cs typeface="Arial" panose="020B0604020202020204" pitchFamily="34" charset="0"/>
              </a:rPr>
              <a:t>)E(r</a:t>
            </a:r>
            <a:r>
              <a:rPr lang="nb-NO" baseline="-25000" dirty="0">
                <a:latin typeface="Arial" panose="020B0604020202020204" pitchFamily="34" charset="0"/>
                <a:cs typeface="Arial" panose="020B0604020202020204" pitchFamily="34" charset="0"/>
              </a:rPr>
              <a:t>E</a:t>
            </a:r>
            <a:r>
              <a:rPr lang="nb-NO" dirty="0">
                <a:latin typeface="Arial" panose="020B0604020202020204" pitchFamily="34" charset="0"/>
                <a:cs typeface="Arial" panose="020B0604020202020204" pitchFamily="34" charset="0"/>
              </a:rPr>
              <a:t>), when all wealth is invested and weights sum to 1	</a:t>
            </a:r>
          </a:p>
          <a:p>
            <a:pPr marL="800100" lvl="1" indent="-34290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pt-PT" dirty="0">
              <a:latin typeface="Arial" panose="020B0604020202020204" pitchFamily="34" charset="0"/>
              <a:cs typeface="Arial" pitchFamily="34" charset="0"/>
            </a:endParaRPr>
          </a:p>
        </p:txBody>
      </p:sp>
      <p:pic>
        <p:nvPicPr>
          <p:cNvPr id="7" name="Picture 2"/>
          <p:cNvPicPr>
            <a:picLocks noChangeAspect="1" noChangeArrowheads="1"/>
          </p:cNvPicPr>
          <p:nvPr/>
        </p:nvPicPr>
        <p:blipFill>
          <a:blip r:embed="rId2"/>
          <a:srcRect/>
          <a:stretch>
            <a:fillRect/>
          </a:stretch>
        </p:blipFill>
        <p:spPr bwMode="auto">
          <a:xfrm>
            <a:off x="1752600" y="2753441"/>
            <a:ext cx="5395913" cy="3780166"/>
          </a:xfrm>
          <a:prstGeom prst="rect">
            <a:avLst/>
          </a:prstGeom>
          <a:noFill/>
          <a:ln w="9525">
            <a:noFill/>
            <a:miter lim="800000"/>
            <a:headEnd/>
            <a:tailEnd/>
          </a:ln>
        </p:spPr>
      </p:pic>
    </p:spTree>
    <p:extLst>
      <p:ext uri="{BB962C8B-B14F-4D97-AF65-F5344CB8AC3E}">
        <p14:creationId xmlns:p14="http://schemas.microsoft.com/office/powerpoint/2010/main" val="5720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21</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Standard deviation of two asset portfolio</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4"/>
                <a:ext cx="8840274" cy="1998082"/>
              </a:xfrm>
              <a:prstGeom prst="rect">
                <a:avLst/>
              </a:prstGeom>
              <a:noFill/>
              <a:ln w="9525" algn="ctr">
                <a:noFill/>
                <a:miter lim="800000"/>
                <a:headEnd/>
                <a:tailEnd/>
              </a:ln>
            </p:spPr>
            <p:txBody>
              <a:bodyPr/>
              <a:lstStyle/>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Is the standard deviation of the portfolio (</a:t>
                </a:r>
                <a14:m>
                  <m:oMath xmlns:m="http://schemas.openxmlformats.org/officeDocument/2006/math">
                    <m:sSub>
                      <m:sSubPr>
                        <m:ctrlPr>
                          <a:rPr lang="el-GR" i="1" dirty="0">
                            <a:latin typeface="Cambria Math" panose="02040503050406030204" pitchFamily="18" charset="0"/>
                            <a:cs typeface="Times New Roman"/>
                          </a:rPr>
                        </m:ctrlPr>
                      </m:sSubPr>
                      <m:e>
                        <m:r>
                          <m:rPr>
                            <m:sty m:val="p"/>
                          </m:rPr>
                          <a:rPr lang="el-GR" i="0" dirty="0">
                            <a:latin typeface="Cambria Math"/>
                            <a:ea typeface="Cambria Math"/>
                            <a:cs typeface="Times New Roman"/>
                          </a:rPr>
                          <m:t>σ</m:t>
                        </m:r>
                      </m:e>
                      <m:sub>
                        <m:r>
                          <m:rPr>
                            <m:sty m:val="p"/>
                          </m:rPr>
                          <a:rPr lang="en-US" b="0" i="0" dirty="0" smtClean="0">
                            <a:latin typeface="Cambria Math" panose="02040503050406030204" pitchFamily="18" charset="0"/>
                            <a:cs typeface="Times New Roman"/>
                          </a:rPr>
                          <m:t>p</m:t>
                        </m:r>
                      </m:sub>
                    </m:sSub>
                  </m:oMath>
                </a14:m>
                <a:r>
                  <a:rPr lang="nb-NO" dirty="0">
                    <a:latin typeface="Arial" panose="020B0604020202020204" pitchFamily="34" charset="0"/>
                    <a:cs typeface="Arial" panose="020B0604020202020204" pitchFamily="34" charset="0"/>
                  </a:rPr>
                  <a:t>) also a weighted average?</a:t>
                </a:r>
              </a:p>
              <a:p>
                <a:pPr marL="800100" lvl="1" indent="-342900">
                  <a:buFont typeface="Arial" panose="020B0604020202020204" pitchFamily="34" charset="0"/>
                  <a:buChar char="•"/>
                </a:pPr>
                <a:r>
                  <a:rPr lang="pt-PT" dirty="0">
                    <a:latin typeface="Arial" pitchFamily="34" charset="0"/>
                    <a:cs typeface="Arial" pitchFamily="34" charset="0"/>
                  </a:rPr>
                  <a:t>No, </a:t>
                </a:r>
                <a:r>
                  <a:rPr lang="pt-PT" dirty="0" err="1">
                    <a:latin typeface="Arial" pitchFamily="34" charset="0"/>
                    <a:cs typeface="Arial" pitchFamily="34" charset="0"/>
                  </a:rPr>
                  <a:t>only</a:t>
                </a:r>
                <a:r>
                  <a:rPr lang="pt-PT" dirty="0">
                    <a:latin typeface="Arial" pitchFamily="34" charset="0"/>
                    <a:cs typeface="Arial" pitchFamily="34" charset="0"/>
                  </a:rPr>
                  <a:t> in </a:t>
                </a:r>
                <a:r>
                  <a:rPr lang="pt-PT" dirty="0" err="1">
                    <a:latin typeface="Arial" pitchFamily="34" charset="0"/>
                    <a:cs typeface="Arial" pitchFamily="34" charset="0"/>
                  </a:rPr>
                  <a:t>the</a:t>
                </a:r>
                <a:r>
                  <a:rPr lang="pt-PT" dirty="0">
                    <a:latin typeface="Arial" pitchFamily="34" charset="0"/>
                    <a:cs typeface="Arial" pitchFamily="34" charset="0"/>
                  </a:rPr>
                  <a:t> </a:t>
                </a:r>
                <a:r>
                  <a:rPr lang="pt-PT" dirty="0" err="1">
                    <a:latin typeface="Arial" pitchFamily="34" charset="0"/>
                    <a:cs typeface="Arial" pitchFamily="34" charset="0"/>
                  </a:rPr>
                  <a:t>exceptional</a:t>
                </a:r>
                <a:r>
                  <a:rPr lang="pt-PT" dirty="0">
                    <a:latin typeface="Arial" pitchFamily="34" charset="0"/>
                    <a:cs typeface="Arial" pitchFamily="34" charset="0"/>
                  </a:rPr>
                  <a:t> case </a:t>
                </a:r>
                <a:r>
                  <a:rPr lang="pt-PT" dirty="0" err="1">
                    <a:latin typeface="Arial" pitchFamily="34" charset="0"/>
                    <a:cs typeface="Arial" pitchFamily="34" charset="0"/>
                  </a:rPr>
                  <a:t>that</a:t>
                </a:r>
                <a:r>
                  <a:rPr lang="pt-PT" dirty="0">
                    <a:latin typeface="Arial" pitchFamily="34" charset="0"/>
                    <a:cs typeface="Arial" pitchFamily="34" charset="0"/>
                  </a:rPr>
                  <a:t> </a:t>
                </a:r>
                <a:r>
                  <a:rPr lang="pt-PT" dirty="0" err="1">
                    <a:latin typeface="Arial" pitchFamily="34" charset="0"/>
                    <a:cs typeface="Arial" pitchFamily="34" charset="0"/>
                  </a:rPr>
                  <a:t>the</a:t>
                </a:r>
                <a:r>
                  <a:rPr lang="pt-PT" dirty="0">
                    <a:latin typeface="Arial" pitchFamily="34" charset="0"/>
                    <a:cs typeface="Arial" pitchFamily="34" charset="0"/>
                  </a:rPr>
                  <a:t> </a:t>
                </a:r>
                <a:r>
                  <a:rPr lang="pt-PT" dirty="0" err="1">
                    <a:latin typeface="Arial" pitchFamily="34" charset="0"/>
                    <a:cs typeface="Arial" pitchFamily="34" charset="0"/>
                  </a:rPr>
                  <a:t>two</a:t>
                </a:r>
                <a:r>
                  <a:rPr lang="pt-PT" dirty="0">
                    <a:latin typeface="Arial" pitchFamily="34" charset="0"/>
                    <a:cs typeface="Arial" pitchFamily="34" charset="0"/>
                  </a:rPr>
                  <a:t> </a:t>
                </a:r>
                <a:r>
                  <a:rPr lang="pt-PT" dirty="0" err="1">
                    <a:latin typeface="Arial" pitchFamily="34" charset="0"/>
                    <a:cs typeface="Arial" pitchFamily="34" charset="0"/>
                  </a:rPr>
                  <a:t>assets</a:t>
                </a:r>
                <a:r>
                  <a:rPr lang="pt-PT" dirty="0">
                    <a:latin typeface="Arial" pitchFamily="34" charset="0"/>
                    <a:cs typeface="Arial" pitchFamily="34" charset="0"/>
                  </a:rPr>
                  <a:t> are </a:t>
                </a:r>
                <a:r>
                  <a:rPr lang="pt-PT" dirty="0" err="1">
                    <a:latin typeface="Arial" pitchFamily="34" charset="0"/>
                    <a:cs typeface="Arial" pitchFamily="34" charset="0"/>
                  </a:rPr>
                  <a:t>perfectly</a:t>
                </a:r>
                <a:r>
                  <a:rPr lang="pt-PT" dirty="0">
                    <a:latin typeface="Arial" pitchFamily="34" charset="0"/>
                    <a:cs typeface="Arial" pitchFamily="34" charset="0"/>
                  </a:rPr>
                  <a:t> positive </a:t>
                </a:r>
                <a:r>
                  <a:rPr lang="pt-PT" dirty="0" err="1">
                    <a:latin typeface="Arial" pitchFamily="34" charset="0"/>
                    <a:cs typeface="Arial" pitchFamily="34" charset="0"/>
                  </a:rPr>
                  <a:t>correlated</a:t>
                </a:r>
                <a:r>
                  <a:rPr lang="pt-PT" dirty="0">
                    <a:latin typeface="Arial" pitchFamily="34" charset="0"/>
                    <a:cs typeface="Arial" pitchFamily="34" charset="0"/>
                  </a:rPr>
                  <a:t> (</a:t>
                </a:r>
                <a:r>
                  <a:rPr lang="pt-PT" dirty="0" err="1">
                    <a:latin typeface="Arial" pitchFamily="34" charset="0"/>
                    <a:cs typeface="Arial" pitchFamily="34" charset="0"/>
                  </a:rPr>
                  <a:t>with</a:t>
                </a:r>
                <a:r>
                  <a:rPr lang="pt-PT" dirty="0">
                    <a:latin typeface="Arial" pitchFamily="34" charset="0"/>
                    <a:cs typeface="Arial" pitchFamily="34" charset="0"/>
                  </a:rPr>
                  <a:t> </a:t>
                </a:r>
                <a14:m>
                  <m:oMath xmlns:m="http://schemas.openxmlformats.org/officeDocument/2006/math">
                    <m:sSub>
                      <m:sSubPr>
                        <m:ctrlPr>
                          <a:rPr lang="en-US" i="1">
                            <a:latin typeface="Cambria Math" panose="02040503050406030204" pitchFamily="18" charset="0"/>
                            <a:ea typeface="Cambria Math"/>
                          </a:rPr>
                        </m:ctrlPr>
                      </m:sSubPr>
                      <m:e>
                        <m:r>
                          <a:rPr lang="en-US" i="0">
                            <a:latin typeface="Cambria Math"/>
                            <a:ea typeface="Cambria Math"/>
                          </a:rPr>
                          <m:t> </m:t>
                        </m:r>
                        <m:r>
                          <m:rPr>
                            <m:sty m:val="p"/>
                          </m:rPr>
                          <a:rPr lang="en-US" i="0">
                            <a:latin typeface="Cambria Math"/>
                            <a:ea typeface="Cambria Math"/>
                          </a:rPr>
                          <m:t>ρ</m:t>
                        </m:r>
                      </m:e>
                      <m:sub>
                        <m:r>
                          <m:rPr>
                            <m:sty m:val="p"/>
                          </m:rPr>
                          <a:rPr lang="en-US" b="0" i="0" smtClean="0">
                            <a:latin typeface="Cambria Math" panose="02040503050406030204" pitchFamily="18" charset="0"/>
                            <a:ea typeface="Cambria Math"/>
                          </a:rPr>
                          <m:t>DE</m:t>
                        </m:r>
                        <m:r>
                          <a:rPr lang="en-US" b="0" i="0" smtClean="0">
                            <a:latin typeface="Cambria Math" panose="02040503050406030204" pitchFamily="18" charset="0"/>
                            <a:ea typeface="Cambria Math"/>
                          </a:rPr>
                          <m:t> </m:t>
                        </m:r>
                      </m:sub>
                    </m:sSub>
                    <m:r>
                      <a:rPr lang="en-US" b="0" i="0" smtClean="0">
                        <a:latin typeface="Cambria Math" panose="02040503050406030204" pitchFamily="18" charset="0"/>
                        <a:ea typeface="Cambria Math"/>
                      </a:rPr>
                      <m:t>=1: </m:t>
                    </m:r>
                  </m:oMath>
                </a14:m>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
                </a:r>
                <a:r>
                  <a:rPr lang="nb-NO" dirty="0">
                    <a:latin typeface="Arial" panose="020B0604020202020204" pitchFamily="34" charset="0"/>
                    <a:cs typeface="Arial" panose="020B0604020202020204" pitchFamily="34" charset="0"/>
                  </a:rPr>
                  <a:t> w</a:t>
                </a:r>
                <a:r>
                  <a:rPr lang="nb-NO" baseline="-25000" dirty="0">
                    <a:latin typeface="Arial" panose="020B0604020202020204" pitchFamily="34" charset="0"/>
                    <a:cs typeface="Arial" panose="020B0604020202020204" pitchFamily="34" charset="0"/>
                  </a:rPr>
                  <a:t>D</a:t>
                </a:r>
                <a:r>
                  <a:rPr lang="en-US" baseline="-25000"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D </a:t>
                </a:r>
                <a:r>
                  <a:rPr lang="nb-NO"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w</a:t>
                </a:r>
                <a:r>
                  <a:rPr lang="nb-NO" baseline="-25000" dirty="0">
                    <a:latin typeface="Arial" panose="020B0604020202020204" pitchFamily="34" charset="0"/>
                    <a:cs typeface="Arial" panose="020B0604020202020204" pitchFamily="34" charset="0"/>
                  </a:rPr>
                  <a:t>E</a:t>
                </a:r>
                <a:r>
                  <a:rPr lang="el-GR" dirty="0">
                    <a:latin typeface="Arial" panose="020B0604020202020204" pitchFamily="34" charset="0"/>
                    <a:cs typeface="Arial" panose="020B0604020202020204" pitchFamily="34" charset="0"/>
                  </a:rPr>
                  <a:t> σ</a:t>
                </a:r>
                <a:r>
                  <a:rPr lang="en-US" baseline="-25000" dirty="0">
                    <a:latin typeface="Arial" panose="020B0604020202020204" pitchFamily="34" charset="0"/>
                    <a:cs typeface="Arial" panose="020B0604020202020204" pitchFamily="34" charset="0"/>
                  </a:rPr>
                  <a:t>E</a:t>
                </a:r>
                <a:r>
                  <a:rPr lang="pt-PT" dirty="0">
                    <a:latin typeface="Arial" pitchFamily="34" charset="0"/>
                    <a:cs typeface="Arial" pitchFamily="34" charset="0"/>
                  </a:rPr>
                  <a:t>)</a:t>
                </a:r>
              </a:p>
              <a:p>
                <a:pPr marL="800100" lvl="1" indent="-342900">
                  <a:buFont typeface="Arial" panose="020B0604020202020204" pitchFamily="34" charset="0"/>
                  <a:buChar char="•"/>
                </a:pPr>
                <a:r>
                  <a:rPr lang="pt-PT" dirty="0">
                    <a:latin typeface="Arial" panose="020B0604020202020204" pitchFamily="34" charset="0"/>
                    <a:ea typeface="Cambria Math" panose="02040503050406030204" pitchFamily="18" charset="0"/>
                    <a:cs typeface="Arial" panose="020B0604020202020204" pitchFamily="34" charset="0"/>
                  </a:rPr>
                  <a:t>Otherwise, </a:t>
                </a:r>
                <a:r>
                  <a:rPr lang="el-GR" dirty="0">
                    <a:latin typeface="Arial" panose="020B0604020202020204" pitchFamily="34" charset="0"/>
                    <a:ea typeface="Cambria Math" panose="02040503050406030204" pitchFamily="18" charset="0"/>
                    <a:cs typeface="Arial" panose="020B0604020202020204" pitchFamily="34" charset="0"/>
                  </a:rPr>
                  <a:t>σ</a:t>
                </a:r>
                <a:r>
                  <a:rPr lang="en-US" baseline="-25000" dirty="0">
                    <a:latin typeface="Arial" panose="020B0604020202020204" pitchFamily="34" charset="0"/>
                    <a:ea typeface="Cambria Math" panose="02040503050406030204" pitchFamily="18" charset="0"/>
                    <a:cs typeface="Arial" panose="020B0604020202020204" pitchFamily="34" charset="0"/>
                  </a:rPr>
                  <a:t>p</a:t>
                </a:r>
                <a:r>
                  <a:rPr lang="en-US" baseline="30000" dirty="0">
                    <a:latin typeface="Arial" panose="020B0604020202020204" pitchFamily="34" charset="0"/>
                    <a:ea typeface="Cambria Math" panose="02040503050406030204" pitchFamily="18" charset="0"/>
                    <a:cs typeface="Arial" panose="020B0604020202020204" pitchFamily="34" charset="0"/>
                  </a:rPr>
                  <a:t>2</a:t>
                </a:r>
                <a:r>
                  <a:rPr lang="en-US" dirty="0">
                    <a:latin typeface="Arial" panose="020B0604020202020204" pitchFamily="34" charset="0"/>
                    <a:ea typeface="Cambria Math" panose="02040503050406030204" pitchFamily="18" charset="0"/>
                    <a:cs typeface="Arial" panose="020B0604020202020204" pitchFamily="34" charset="0"/>
                  </a:rPr>
                  <a:t>=Var(</a:t>
                </a:r>
                <a:r>
                  <a:rPr lang="en-US" dirty="0" err="1">
                    <a:latin typeface="Arial" panose="020B0604020202020204" pitchFamily="34" charset="0"/>
                    <a:ea typeface="Cambria Math" panose="02040503050406030204" pitchFamily="18" charset="0"/>
                    <a:cs typeface="Arial" panose="020B0604020202020204" pitchFamily="34" charset="0"/>
                  </a:rPr>
                  <a:t>r</a:t>
                </a:r>
                <a:r>
                  <a:rPr lang="en-US" baseline="-25000" dirty="0" err="1">
                    <a:latin typeface="Arial" panose="020B0604020202020204" pitchFamily="34" charset="0"/>
                    <a:ea typeface="Cambria Math" panose="02040503050406030204" pitchFamily="18" charset="0"/>
                    <a:cs typeface="Arial" panose="020B0604020202020204" pitchFamily="34" charset="0"/>
                  </a:rPr>
                  <a:t>p</a:t>
                </a:r>
                <a:r>
                  <a:rPr lang="en-US" dirty="0">
                    <a:latin typeface="Arial" panose="020B0604020202020204" pitchFamily="34" charset="0"/>
                    <a:ea typeface="Cambria Math" panose="02040503050406030204" pitchFamily="18" charset="0"/>
                    <a:cs typeface="Arial" panose="020B0604020202020204" pitchFamily="34" charset="0"/>
                  </a:rPr>
                  <a:t>)=Var(</a:t>
                </a:r>
                <a:r>
                  <a:rPr lang="nb-NO" dirty="0">
                    <a:latin typeface="Arial" panose="020B0604020202020204" pitchFamily="34" charset="0"/>
                    <a:ea typeface="Cambria Math" panose="02040503050406030204" pitchFamily="18" charset="0"/>
                    <a:cs typeface="Arial" panose="020B0604020202020204" pitchFamily="34" charset="0"/>
                  </a:rPr>
                  <a:t>w</a:t>
                </a:r>
                <a:r>
                  <a:rPr lang="nb-NO" baseline="-25000" dirty="0">
                    <a:latin typeface="Arial" panose="020B0604020202020204" pitchFamily="34" charset="0"/>
                    <a:ea typeface="Cambria Math" panose="02040503050406030204" pitchFamily="18" charset="0"/>
                    <a:cs typeface="Arial" panose="020B0604020202020204" pitchFamily="34" charset="0"/>
                  </a:rPr>
                  <a:t>D</a:t>
                </a:r>
                <a:r>
                  <a:rPr lang="nb-NO" dirty="0">
                    <a:latin typeface="Arial" panose="020B0604020202020204" pitchFamily="34" charset="0"/>
                    <a:ea typeface="Cambria Math" panose="02040503050406030204" pitchFamily="18" charset="0"/>
                    <a:cs typeface="Arial" panose="020B0604020202020204" pitchFamily="34" charset="0"/>
                  </a:rPr>
                  <a:t>r</a:t>
                </a:r>
                <a:r>
                  <a:rPr lang="nb-NO" baseline="-25000" dirty="0">
                    <a:latin typeface="Arial" panose="020B0604020202020204" pitchFamily="34" charset="0"/>
                    <a:ea typeface="Cambria Math" panose="02040503050406030204" pitchFamily="18" charset="0"/>
                    <a:cs typeface="Arial" panose="020B0604020202020204" pitchFamily="34" charset="0"/>
                  </a:rPr>
                  <a:t>D</a:t>
                </a:r>
                <a:r>
                  <a:rPr lang="nb-NO" dirty="0">
                    <a:latin typeface="Arial" panose="020B0604020202020204" pitchFamily="34" charset="0"/>
                    <a:ea typeface="Cambria Math" panose="02040503050406030204" pitchFamily="18" charset="0"/>
                    <a:cs typeface="Arial" panose="020B0604020202020204" pitchFamily="34" charset="0"/>
                  </a:rPr>
                  <a:t>+w</a:t>
                </a:r>
                <a:r>
                  <a:rPr lang="nb-NO" baseline="-25000" dirty="0">
                    <a:latin typeface="Arial" panose="020B0604020202020204" pitchFamily="34" charset="0"/>
                    <a:ea typeface="Cambria Math" panose="02040503050406030204" pitchFamily="18" charset="0"/>
                    <a:cs typeface="Arial" panose="020B0604020202020204" pitchFamily="34" charset="0"/>
                  </a:rPr>
                  <a:t>E</a:t>
                </a:r>
                <a:r>
                  <a:rPr lang="nb-NO" dirty="0">
                    <a:latin typeface="Arial" panose="020B0604020202020204" pitchFamily="34" charset="0"/>
                    <a:ea typeface="Cambria Math" panose="02040503050406030204" pitchFamily="18" charset="0"/>
                    <a:cs typeface="Arial" panose="020B0604020202020204" pitchFamily="34" charset="0"/>
                  </a:rPr>
                  <a:t>r</a:t>
                </a:r>
                <a:r>
                  <a:rPr lang="nb-NO" baseline="-25000" dirty="0">
                    <a:latin typeface="Arial" panose="020B0604020202020204" pitchFamily="34" charset="0"/>
                    <a:ea typeface="Cambria Math" panose="02040503050406030204" pitchFamily="18" charset="0"/>
                    <a:cs typeface="Arial" panose="020B0604020202020204" pitchFamily="34" charset="0"/>
                  </a:rPr>
                  <a:t>E</a:t>
                </a:r>
                <a:r>
                  <a:rPr lang="nb-NO" dirty="0">
                    <a:latin typeface="Arial" panose="020B0604020202020204" pitchFamily="34" charset="0"/>
                    <a:ea typeface="Cambria Math" panose="02040503050406030204" pitchFamily="18" charset="0"/>
                    <a:cs typeface="Arial" panose="020B0604020202020204" pitchFamily="34" charset="0"/>
                  </a:rPr>
                  <a:t>)=</a:t>
                </a:r>
                <a14:m>
                  <m:oMath xmlns:m="http://schemas.openxmlformats.org/officeDocument/2006/math">
                    <m:sSubSup>
                      <m:sSubSupPr>
                        <m:ctrlPr>
                          <a:rPr lang="nb-NO" i="1" smtClean="0">
                            <a:latin typeface="Cambria Math" panose="02040503050406030204" pitchFamily="18" charset="0"/>
                            <a:ea typeface="Cambria Math" panose="02040503050406030204" pitchFamily="18" charset="0"/>
                            <a:cs typeface="Times New Roman"/>
                          </a:rPr>
                        </m:ctrlPr>
                      </m:sSubSupPr>
                      <m:e>
                        <m:r>
                          <m:rPr>
                            <m:sty m:val="p"/>
                          </m:rPr>
                          <a:rPr lang="en-US" b="0" i="0" smtClean="0">
                            <a:latin typeface="Cambria Math" panose="02040503050406030204" pitchFamily="18" charset="0"/>
                            <a:ea typeface="Cambria Math" panose="02040503050406030204" pitchFamily="18" charset="0"/>
                            <a:cs typeface="Times New Roman"/>
                          </a:rPr>
                          <m:t>w</m:t>
                        </m:r>
                      </m:e>
                      <m:sub>
                        <m:r>
                          <m:rPr>
                            <m:sty m:val="p"/>
                          </m:rPr>
                          <a:rPr lang="en-US" b="0" i="0" smtClean="0">
                            <a:latin typeface="Cambria Math" panose="02040503050406030204" pitchFamily="18" charset="0"/>
                            <a:ea typeface="Cambria Math" panose="02040503050406030204" pitchFamily="18" charset="0"/>
                            <a:cs typeface="Times New Roman"/>
                          </a:rPr>
                          <m:t>D</m:t>
                        </m:r>
                      </m:sub>
                      <m:sup>
                        <m:r>
                          <a:rPr lang="en-US" b="0" i="0" smtClean="0">
                            <a:latin typeface="Cambria Math" panose="02040503050406030204" pitchFamily="18" charset="0"/>
                            <a:ea typeface="Cambria Math" panose="02040503050406030204" pitchFamily="18" charset="0"/>
                            <a:cs typeface="Times New Roman"/>
                          </a:rPr>
                          <m:t>2</m:t>
                        </m:r>
                      </m:sup>
                    </m:sSubSup>
                    <m:r>
                      <m:rPr>
                        <m:nor/>
                      </m:rPr>
                      <a:rPr lang="el-GR" dirty="0">
                        <a:latin typeface="Arial" panose="020B0604020202020204" pitchFamily="34" charset="0"/>
                        <a:ea typeface="Cambria Math" panose="02040503050406030204" pitchFamily="18" charset="0"/>
                        <a:cs typeface="Arial" panose="020B0604020202020204" pitchFamily="34" charset="0"/>
                      </a:rPr>
                      <m:t>σ</m:t>
                    </m:r>
                    <m:r>
                      <m:rPr>
                        <m:nor/>
                      </m:rPr>
                      <a:rPr lang="en-US" b="0" baseline="-25000" dirty="0" smtClean="0">
                        <a:latin typeface="Arial" panose="020B0604020202020204" pitchFamily="34" charset="0"/>
                        <a:ea typeface="Cambria Math" panose="02040503050406030204" pitchFamily="18" charset="0"/>
                        <a:cs typeface="Arial" panose="020B0604020202020204" pitchFamily="34" charset="0"/>
                      </a:rPr>
                      <m:t>D</m:t>
                    </m:r>
                    <m:r>
                      <m:rPr>
                        <m:nor/>
                      </m:rPr>
                      <a:rPr lang="en-US" baseline="30000" dirty="0">
                        <a:latin typeface="Arial" panose="020B0604020202020204" pitchFamily="34" charset="0"/>
                        <a:ea typeface="Cambria Math" panose="02040503050406030204" pitchFamily="18" charset="0"/>
                        <a:cs typeface="Arial" panose="020B0604020202020204" pitchFamily="34" charset="0"/>
                      </a:rPr>
                      <m:t>2</m:t>
                    </m:r>
                    <m:sSubSup>
                      <m:sSubSupPr>
                        <m:ctrlPr>
                          <a:rPr lang="nb-NO" i="1">
                            <a:latin typeface="Cambria Math" panose="02040503050406030204" pitchFamily="18" charset="0"/>
                            <a:ea typeface="Cambria Math" panose="02040503050406030204" pitchFamily="18" charset="0"/>
                            <a:cs typeface="Times New Roman"/>
                          </a:rPr>
                        </m:ctrlPr>
                      </m:sSubSupPr>
                      <m:e>
                        <m:r>
                          <a:rPr lang="en-US" b="0" i="0" smtClean="0">
                            <a:latin typeface="Cambria Math" panose="02040503050406030204" pitchFamily="18" charset="0"/>
                            <a:ea typeface="Cambria Math" panose="02040503050406030204" pitchFamily="18" charset="0"/>
                            <a:cs typeface="Times New Roman"/>
                          </a:rPr>
                          <m:t>+</m:t>
                        </m:r>
                        <m:r>
                          <m:rPr>
                            <m:sty m:val="p"/>
                          </m:rPr>
                          <a:rPr lang="en-US" i="0">
                            <a:latin typeface="Cambria Math" panose="02040503050406030204" pitchFamily="18" charset="0"/>
                            <a:ea typeface="Cambria Math" panose="02040503050406030204" pitchFamily="18" charset="0"/>
                            <a:cs typeface="Times New Roman"/>
                          </a:rPr>
                          <m:t>w</m:t>
                        </m:r>
                      </m:e>
                      <m:sub>
                        <m:r>
                          <m:rPr>
                            <m:sty m:val="p"/>
                          </m:rPr>
                          <a:rPr lang="en-US" b="0" i="0" smtClean="0">
                            <a:latin typeface="Cambria Math" panose="02040503050406030204" pitchFamily="18" charset="0"/>
                            <a:ea typeface="Cambria Math" panose="02040503050406030204" pitchFamily="18" charset="0"/>
                            <a:cs typeface="Times New Roman"/>
                          </a:rPr>
                          <m:t>E</m:t>
                        </m:r>
                      </m:sub>
                      <m:sup>
                        <m:r>
                          <a:rPr lang="en-US" i="0">
                            <a:latin typeface="Cambria Math" panose="02040503050406030204" pitchFamily="18" charset="0"/>
                            <a:ea typeface="Cambria Math" panose="02040503050406030204" pitchFamily="18" charset="0"/>
                            <a:cs typeface="Times New Roman"/>
                          </a:rPr>
                          <m:t>2</m:t>
                        </m:r>
                      </m:sup>
                    </m:sSubSup>
                    <m:r>
                      <m:rPr>
                        <m:nor/>
                      </m:rPr>
                      <a:rPr lang="el-GR" dirty="0">
                        <a:latin typeface="Arial" panose="020B0604020202020204" pitchFamily="34" charset="0"/>
                        <a:ea typeface="Cambria Math" panose="02040503050406030204" pitchFamily="18" charset="0"/>
                        <a:cs typeface="Arial" panose="020B0604020202020204" pitchFamily="34" charset="0"/>
                      </a:rPr>
                      <m:t>σ</m:t>
                    </m:r>
                    <m:r>
                      <m:rPr>
                        <m:nor/>
                      </m:rPr>
                      <a:rPr lang="en-US" b="0" baseline="-25000" dirty="0" smtClean="0">
                        <a:latin typeface="Arial" panose="020B0604020202020204" pitchFamily="34" charset="0"/>
                        <a:ea typeface="Cambria Math" panose="02040503050406030204" pitchFamily="18" charset="0"/>
                        <a:cs typeface="Arial" panose="020B0604020202020204" pitchFamily="34" charset="0"/>
                      </a:rPr>
                      <m:t>E</m:t>
                    </m:r>
                    <m:r>
                      <m:rPr>
                        <m:nor/>
                      </m:rPr>
                      <a:rPr lang="en-US" baseline="30000" dirty="0">
                        <a:latin typeface="Arial" panose="020B0604020202020204" pitchFamily="34" charset="0"/>
                        <a:ea typeface="Cambria Math" panose="02040503050406030204" pitchFamily="18" charset="0"/>
                        <a:cs typeface="Arial" panose="020B0604020202020204" pitchFamily="34" charset="0"/>
                      </a:rPr>
                      <m:t>2</m:t>
                    </m:r>
                  </m:oMath>
                </a14:m>
                <a:r>
                  <a:rPr lang="nb-NO" dirty="0">
                    <a:latin typeface="Arial" panose="020B0604020202020204" pitchFamily="34" charset="0"/>
                    <a:ea typeface="Cambria Math" panose="02040503050406030204" pitchFamily="18" charset="0"/>
                    <a:cs typeface="Arial" panose="020B0604020202020204" pitchFamily="34" charset="0"/>
                  </a:rPr>
                  <a:t>+2</a:t>
                </a:r>
                <a:r>
                  <a:rPr lang="el-GR" dirty="0">
                    <a:latin typeface="Arial" panose="020B0604020202020204" pitchFamily="34" charset="0"/>
                    <a:ea typeface="Cambria Math" panose="02040503050406030204" pitchFamily="18" charset="0"/>
                    <a:cs typeface="Arial" panose="020B0604020202020204" pitchFamily="34" charset="0"/>
                  </a:rPr>
                  <a:t> </a:t>
                </a:r>
                <a:r>
                  <a:rPr lang="nb-NO" dirty="0">
                    <a:latin typeface="Arial" panose="020B0604020202020204" pitchFamily="34" charset="0"/>
                    <a:ea typeface="Cambria Math" panose="02040503050406030204" pitchFamily="18" charset="0"/>
                    <a:cs typeface="Arial" panose="020B0604020202020204" pitchFamily="34" charset="0"/>
                  </a:rPr>
                  <a:t>w</a:t>
                </a:r>
                <a:r>
                  <a:rPr lang="nb-NO" baseline="-25000" dirty="0">
                    <a:latin typeface="Arial" panose="020B0604020202020204" pitchFamily="34" charset="0"/>
                    <a:ea typeface="Cambria Math" panose="02040503050406030204" pitchFamily="18" charset="0"/>
                    <a:cs typeface="Arial" panose="020B0604020202020204" pitchFamily="34" charset="0"/>
                  </a:rPr>
                  <a:t>D</a:t>
                </a:r>
                <a:r>
                  <a:rPr lang="nb-NO" dirty="0">
                    <a:latin typeface="Arial" panose="020B0604020202020204" pitchFamily="34" charset="0"/>
                    <a:ea typeface="Cambria Math" panose="02040503050406030204" pitchFamily="18" charset="0"/>
                    <a:cs typeface="Arial" panose="020B0604020202020204" pitchFamily="34" charset="0"/>
                  </a:rPr>
                  <a:t> w</a:t>
                </a:r>
                <a:r>
                  <a:rPr lang="nb-NO" baseline="-25000" dirty="0">
                    <a:latin typeface="Arial" panose="020B0604020202020204" pitchFamily="34" charset="0"/>
                    <a:ea typeface="Cambria Math" panose="02040503050406030204" pitchFamily="18" charset="0"/>
                    <a:cs typeface="Arial" panose="020B0604020202020204" pitchFamily="34" charset="0"/>
                  </a:rPr>
                  <a:t>E </a:t>
                </a:r>
                <a:r>
                  <a:rPr lang="el-GR" dirty="0">
                    <a:latin typeface="Arial" panose="020B0604020202020204" pitchFamily="34" charset="0"/>
                    <a:ea typeface="Cambria Math" panose="02040503050406030204" pitchFamily="18" charset="0"/>
                    <a:cs typeface="Arial" panose="020B0604020202020204" pitchFamily="34" charset="0"/>
                  </a:rPr>
                  <a:t>σ</a:t>
                </a:r>
                <a:r>
                  <a:rPr lang="en-US" baseline="-25000" dirty="0">
                    <a:latin typeface="Arial" panose="020B0604020202020204" pitchFamily="34" charset="0"/>
                    <a:ea typeface="Cambria Math" panose="02040503050406030204" pitchFamily="18" charset="0"/>
                    <a:cs typeface="Arial" panose="020B0604020202020204" pitchFamily="34" charset="0"/>
                  </a:rPr>
                  <a:t>D</a:t>
                </a:r>
                <a:r>
                  <a:rPr lang="el-GR" dirty="0">
                    <a:latin typeface="Arial" panose="020B0604020202020204" pitchFamily="34" charset="0"/>
                    <a:ea typeface="Cambria Math" panose="02040503050406030204" pitchFamily="18" charset="0"/>
                    <a:cs typeface="Arial" panose="020B0604020202020204" pitchFamily="34" charset="0"/>
                  </a:rPr>
                  <a:t> σ</a:t>
                </a:r>
                <a:r>
                  <a:rPr lang="en-US" baseline="-25000" dirty="0">
                    <a:latin typeface="Arial" panose="020B0604020202020204" pitchFamily="34" charset="0"/>
                    <a:ea typeface="Cambria Math" panose="02040503050406030204" pitchFamily="18" charset="0"/>
                    <a:cs typeface="Arial" panose="020B0604020202020204" pitchFamily="34" charset="0"/>
                  </a:rPr>
                  <a:t>E</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0">
                            <a:latin typeface="Cambria Math" panose="02040503050406030204" pitchFamily="18" charset="0"/>
                            <a:ea typeface="Cambria Math" panose="02040503050406030204" pitchFamily="18" charset="0"/>
                          </a:rPr>
                          <m:t> </m:t>
                        </m:r>
                        <m:r>
                          <m:rPr>
                            <m:sty m:val="p"/>
                          </m:rPr>
                          <a:rPr lang="en-US" i="0">
                            <a:latin typeface="Cambria Math" panose="02040503050406030204" pitchFamily="18" charset="0"/>
                            <a:ea typeface="Cambria Math" panose="02040503050406030204" pitchFamily="18" charset="0"/>
                          </a:rPr>
                          <m:t>ρ</m:t>
                        </m:r>
                      </m:e>
                      <m:sub>
                        <m:r>
                          <m:rPr>
                            <m:sty m:val="p"/>
                          </m:rPr>
                          <a:rPr lang="en-US" i="0">
                            <a:latin typeface="Cambria Math" panose="02040503050406030204" pitchFamily="18" charset="0"/>
                            <a:ea typeface="Cambria Math" panose="02040503050406030204" pitchFamily="18" charset="0"/>
                          </a:rPr>
                          <m:t>DE</m:t>
                        </m:r>
                        <m:r>
                          <a:rPr lang="en-US" i="0">
                            <a:latin typeface="Cambria Math" panose="02040503050406030204" pitchFamily="18" charset="0"/>
                            <a:ea typeface="Cambria Math" panose="02040503050406030204" pitchFamily="18" charset="0"/>
                          </a:rPr>
                          <m:t> </m:t>
                        </m:r>
                      </m:sub>
                    </m:sSub>
                  </m:oMath>
                </a14:m>
                <a:endParaRPr lang="en-US" dirty="0">
                  <a:latin typeface="Arial" panose="020B0604020202020204" pitchFamily="34" charset="0"/>
                  <a:ea typeface="Cambria Math" panose="02040503050406030204" pitchFamily="18" charset="0"/>
                  <a:cs typeface="Arial" panose="020B0604020202020204" pitchFamily="34" charset="0"/>
                </a:endParaRPr>
              </a:p>
              <a:p>
                <a:pPr marL="342900" indent="-34290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b-NO" dirty="0">
                    <a:latin typeface="Arial" panose="020B0604020202020204" pitchFamily="34" charset="0"/>
                    <a:cs typeface="Arial" panose="020B0604020202020204" pitchFamily="34" charset="0"/>
                  </a:rPr>
                  <a:t>What do these portfolio standard deviations look like graphically?	</a:t>
                </a:r>
              </a:p>
              <a:p>
                <a:pPr marL="800100" lvl="1" indent="-342900">
                  <a:buFont typeface="Arial" panose="020B0604020202020204" pitchFamily="34" charset="0"/>
                  <a:buChar char="•"/>
                </a:pPr>
                <a:endParaRPr lang="nb-NO"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pt-PT"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4"/>
                <a:ext cx="8840274" cy="1998082"/>
              </a:xfrm>
              <a:prstGeom prst="rect">
                <a:avLst/>
              </a:prstGeom>
              <a:blipFill>
                <a:blip r:embed="rId2"/>
                <a:stretch>
                  <a:fillRect l="-483" t="-1835"/>
                </a:stretch>
              </a:blipFill>
              <a:ln w="9525" algn="ctr">
                <a:noFill/>
                <a:miter lim="800000"/>
                <a:headEnd/>
                <a:tailEnd/>
              </a:ln>
            </p:spPr>
            <p:txBody>
              <a:bodyPr/>
              <a:lstStyle/>
              <a:p>
                <a:r>
                  <a:rPr lang="en-US">
                    <a:noFill/>
                  </a:rPr>
                  <a:t> </a:t>
                </a:r>
              </a:p>
            </p:txBody>
          </p:sp>
        </mc:Fallback>
      </mc:AlternateContent>
      <p:pic>
        <p:nvPicPr>
          <p:cNvPr id="5" name="Picture 2"/>
          <p:cNvPicPr>
            <a:picLocks noChangeAspect="1" noChangeArrowheads="1"/>
          </p:cNvPicPr>
          <p:nvPr/>
        </p:nvPicPr>
        <p:blipFill>
          <a:blip r:embed="rId3"/>
          <a:srcRect/>
          <a:stretch>
            <a:fillRect/>
          </a:stretch>
        </p:blipFill>
        <p:spPr bwMode="auto">
          <a:xfrm>
            <a:off x="787294" y="2882166"/>
            <a:ext cx="3936569" cy="3501589"/>
          </a:xfrm>
          <a:prstGeom prst="rect">
            <a:avLst/>
          </a:prstGeom>
          <a:noFill/>
          <a:ln w="9525">
            <a:noFill/>
            <a:miter lim="800000"/>
            <a:headEnd/>
            <a:tailEnd/>
          </a:ln>
        </p:spPr>
      </p:pic>
      <p:sp>
        <p:nvSpPr>
          <p:cNvPr id="10" name="Line Callout 1 9"/>
          <p:cNvSpPr/>
          <p:nvPr/>
        </p:nvSpPr>
        <p:spPr bwMode="auto">
          <a:xfrm>
            <a:off x="6400800" y="3350595"/>
            <a:ext cx="2209800" cy="2286000"/>
          </a:xfrm>
          <a:prstGeom prst="borderCallout1">
            <a:avLst>
              <a:gd name="adj1" fmla="val 18750"/>
              <a:gd name="adj2" fmla="val -8333"/>
              <a:gd name="adj3" fmla="val 83177"/>
              <a:gd name="adj4" fmla="val -163520"/>
            </a:avLst>
          </a:prstGeom>
          <a:noFill/>
          <a:ln w="9525" algn="ctr">
            <a:solidFill>
              <a:schemeClr val="tx1"/>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
        <p:nvSpPr>
          <p:cNvPr id="11" name="TextBox 10"/>
          <p:cNvSpPr txBox="1"/>
          <p:nvPr/>
        </p:nvSpPr>
        <p:spPr>
          <a:xfrm>
            <a:off x="6441009" y="3352800"/>
            <a:ext cx="2169591" cy="2031325"/>
          </a:xfrm>
          <a:prstGeom prst="rect">
            <a:avLst/>
          </a:prstGeom>
          <a:noFill/>
        </p:spPr>
        <p:txBody>
          <a:bodyPr wrap="square" rtlCol="0">
            <a:spAutoFit/>
          </a:bodyPr>
          <a:lstStyle/>
          <a:p>
            <a:r>
              <a:rPr lang="en-US" dirty="0">
                <a:latin typeface="Arial" pitchFamily="34" charset="0"/>
                <a:cs typeface="Arial" pitchFamily="34" charset="0"/>
              </a:rPr>
              <a:t>Portfolio standard deviation falls below individual standard deviations (and the more so the lower is correlation)</a:t>
            </a:r>
          </a:p>
        </p:txBody>
      </p:sp>
    </p:spTree>
    <p:extLst>
      <p:ext uri="{BB962C8B-B14F-4D97-AF65-F5344CB8AC3E}">
        <p14:creationId xmlns:p14="http://schemas.microsoft.com/office/powerpoint/2010/main" val="3233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22</a:t>
            </a:fld>
            <a:endParaRPr lang="en-US" sz="2000" dirty="0"/>
          </a:p>
        </p:txBody>
      </p:sp>
      <p:sp>
        <p:nvSpPr>
          <p:cNvPr id="3" name="TextBox 2"/>
          <p:cNvSpPr txBox="1"/>
          <p:nvPr/>
        </p:nvSpPr>
        <p:spPr>
          <a:xfrm>
            <a:off x="303726" y="191037"/>
            <a:ext cx="7427612" cy="430887"/>
          </a:xfrm>
          <a:prstGeom prst="rect">
            <a:avLst/>
          </a:prstGeom>
          <a:noFill/>
        </p:spPr>
        <p:txBody>
          <a:bodyPr wrap="square" rtlCol="0">
            <a:spAutoFit/>
          </a:bodyPr>
          <a:lstStyle/>
          <a:p>
            <a:pPr>
              <a:tabLst>
                <a:tab pos="968375" algn="l"/>
              </a:tabLst>
            </a:pPr>
            <a:r>
              <a:rPr lang="en-US" sz="2200" b="1" dirty="0">
                <a:latin typeface="Arial" pitchFamily="34" charset="0"/>
                <a:cs typeface="Arial" pitchFamily="34" charset="0"/>
              </a:rPr>
              <a:t>Correlations and the risk-return trade-off</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endParaRPr lang="pt-PT" sz="2000" dirty="0">
              <a:latin typeface="Arial" pitchFamily="34" charset="0"/>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685800" y="1143000"/>
            <a:ext cx="4819650" cy="4648200"/>
          </a:xfrm>
          <a:prstGeom prst="rect">
            <a:avLst/>
          </a:prstGeom>
          <a:noFill/>
          <a:ln w="9525">
            <a:noFill/>
            <a:miter lim="800000"/>
            <a:headEnd/>
            <a:tailEnd/>
          </a:ln>
        </p:spPr>
      </p:pic>
      <p:sp>
        <p:nvSpPr>
          <p:cNvPr id="7" name="TextBox 6"/>
          <p:cNvSpPr txBox="1"/>
          <p:nvPr/>
        </p:nvSpPr>
        <p:spPr>
          <a:xfrm>
            <a:off x="5638800" y="1752600"/>
            <a:ext cx="3108960"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Diversification benefits for </a:t>
            </a:r>
          </a:p>
          <a:p>
            <a:r>
              <a:rPr lang="en-US" dirty="0">
                <a:latin typeface="Arial" panose="020B0604020202020204" pitchFamily="34" charset="0"/>
                <a:cs typeface="Arial" panose="020B0604020202020204" pitchFamily="34" charset="0"/>
              </a:rPr>
              <a:t>-1 ≤ </a:t>
            </a:r>
            <a:r>
              <a:rPr lang="el-GR" dirty="0">
                <a:latin typeface="Arial" panose="020B0604020202020204" pitchFamily="34" charset="0"/>
                <a:cs typeface="Arial" panose="020B0604020202020204" pitchFamily="34" charset="0"/>
              </a:rPr>
              <a:t>ρ</a:t>
            </a:r>
            <a:r>
              <a:rPr lang="en-US" dirty="0">
                <a:latin typeface="Arial" panose="020B0604020202020204" pitchFamily="34" charset="0"/>
                <a:cs typeface="Arial" panose="020B0604020202020204" pitchFamily="34" charset="0"/>
              </a:rPr>
              <a:t> ≤ 1: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For </a:t>
            </a:r>
            <a:r>
              <a:rPr lang="el-GR" dirty="0">
                <a:latin typeface="Arial" panose="020B0604020202020204" pitchFamily="34" charset="0"/>
                <a:cs typeface="Arial" panose="020B0604020202020204" pitchFamily="34" charset="0"/>
              </a:rPr>
              <a:t>ρ</a:t>
            </a:r>
            <a:r>
              <a:rPr lang="en-US" dirty="0">
                <a:latin typeface="Arial" panose="020B0604020202020204" pitchFamily="34" charset="0"/>
                <a:cs typeface="Arial" panose="020B0604020202020204" pitchFamily="34" charset="0"/>
              </a:rPr>
              <a:t>=1: no diversification benefits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Diversification benefits ↑ as </a:t>
            </a:r>
            <a:r>
              <a:rPr lang="el-GR" dirty="0">
                <a:latin typeface="Arial" panose="020B0604020202020204" pitchFamily="34" charset="0"/>
                <a:cs typeface="Arial" panose="020B0604020202020204" pitchFamily="34" charset="0"/>
              </a:rPr>
              <a:t>ρ↓</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For </a:t>
            </a:r>
            <a:r>
              <a:rPr lang="el-GR" dirty="0">
                <a:latin typeface="Arial" panose="020B0604020202020204" pitchFamily="34" charset="0"/>
                <a:cs typeface="Arial" panose="020B0604020202020204" pitchFamily="34" charset="0"/>
              </a:rPr>
              <a:t>ρ</a:t>
            </a:r>
            <a:r>
              <a:rPr lang="en-US" dirty="0">
                <a:latin typeface="Arial" panose="020B0604020202020204" pitchFamily="34" charset="0"/>
                <a:cs typeface="Arial" panose="020B0604020202020204" pitchFamily="34" charset="0"/>
              </a:rPr>
              <a:t>=-1:</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perfect diversification: positive average return with zero risk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4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23</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Minimizing risk</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Using calculus, it is straightforward to obtain the weight in Debt that minimizes portfolio variance given a certain correlation:</a:t>
                </a:r>
              </a:p>
              <a:p>
                <a:endParaRPr lang="en-US" sz="2000" i="1" dirty="0">
                  <a:latin typeface="Arial" panose="020B0604020202020204" pitchFamily="34" charset="0"/>
                  <a:cs typeface="Arial" panose="020B0604020202020204" pitchFamily="34" charset="0"/>
                </a:endParaRPr>
              </a:p>
              <a:p>
                <a:pPr algn="ctr"/>
                <a14:m>
                  <m:oMath xmlns:m="http://schemas.openxmlformats.org/officeDocument/2006/math">
                    <m:func>
                      <m:funcPr>
                        <m:ctrlPr>
                          <a:rPr lang="en-US" sz="2000" i="1" dirty="0" smtClean="0">
                            <a:latin typeface="Cambria Math" panose="02040503050406030204" pitchFamily="18" charset="0"/>
                            <a:cs typeface="Arial" pitchFamily="34" charset="0"/>
                          </a:rPr>
                        </m:ctrlPr>
                      </m:funcPr>
                      <m:fName>
                        <m:limLow>
                          <m:limLowPr>
                            <m:ctrlPr>
                              <a:rPr lang="en-US" sz="2000" i="1" dirty="0" smtClean="0">
                                <a:latin typeface="Cambria Math" panose="02040503050406030204" pitchFamily="18" charset="0"/>
                                <a:cs typeface="Arial" pitchFamily="34" charset="0"/>
                              </a:rPr>
                            </m:ctrlPr>
                          </m:limLowPr>
                          <m:e>
                            <m:r>
                              <m:rPr>
                                <m:sty m:val="p"/>
                              </m:rPr>
                              <a:rPr lang="en-US" sz="2000" i="0" dirty="0" smtClean="0">
                                <a:latin typeface="Cambria Math" panose="02040503050406030204" pitchFamily="18" charset="0"/>
                                <a:cs typeface="Arial" pitchFamily="34" charset="0"/>
                              </a:rPr>
                              <m:t>min</m:t>
                            </m:r>
                          </m:e>
                          <m:lim>
                            <m:sSub>
                              <m:sSubPr>
                                <m:ctrlPr>
                                  <a:rPr lang="en-US" sz="2000" i="1" dirty="0" smtClean="0">
                                    <a:latin typeface="Cambria Math" panose="02040503050406030204" pitchFamily="18" charset="0"/>
                                    <a:cs typeface="Arial" pitchFamily="34" charset="0"/>
                                  </a:rPr>
                                </m:ctrlPr>
                              </m:sSubPr>
                              <m:e>
                                <m:r>
                                  <m:rPr>
                                    <m:sty m:val="p"/>
                                  </m:rPr>
                                  <a:rPr lang="en-US" sz="2000" b="0" i="0" dirty="0" smtClean="0">
                                    <a:latin typeface="Cambria Math" panose="02040503050406030204" pitchFamily="18" charset="0"/>
                                    <a:cs typeface="Arial" pitchFamily="34" charset="0"/>
                                  </a:rPr>
                                  <m:t>w</m:t>
                                </m:r>
                              </m:e>
                              <m:sub>
                                <m:r>
                                  <m:rPr>
                                    <m:sty m:val="p"/>
                                  </m:rPr>
                                  <a:rPr lang="en-US" sz="2000" b="0" i="0" dirty="0" smtClean="0">
                                    <a:latin typeface="Cambria Math" panose="02040503050406030204" pitchFamily="18" charset="0"/>
                                    <a:cs typeface="Arial" pitchFamily="34" charset="0"/>
                                  </a:rPr>
                                  <m:t>D</m:t>
                                </m:r>
                              </m:sub>
                            </m:sSub>
                          </m:lim>
                        </m:limLow>
                      </m:fName>
                      <m:e>
                        <m:sSubSup>
                          <m:sSubSupPr>
                            <m:ctrlPr>
                              <a:rPr lang="nb-NO" sz="2000" i="1">
                                <a:latin typeface="Cambria Math" panose="02040503050406030204" pitchFamily="18" charset="0"/>
                                <a:cs typeface="Times New Roman"/>
                              </a:rPr>
                            </m:ctrlPr>
                          </m:sSubSupPr>
                          <m:e>
                            <m:r>
                              <m:rPr>
                                <m:sty m:val="p"/>
                              </m:rPr>
                              <a:rPr lang="en-US" sz="2000" i="0">
                                <a:latin typeface="Cambria Math" panose="02040503050406030204" pitchFamily="18" charset="0"/>
                                <a:cs typeface="Times New Roman"/>
                              </a:rPr>
                              <m:t>w</m:t>
                            </m:r>
                          </m:e>
                          <m:sub>
                            <m:r>
                              <m:rPr>
                                <m:sty m:val="p"/>
                              </m:rPr>
                              <a:rPr lang="en-US" sz="2000" i="0">
                                <a:latin typeface="Cambria Math" panose="02040503050406030204" pitchFamily="18" charset="0"/>
                                <a:cs typeface="Times New Roman"/>
                              </a:rPr>
                              <m:t>D</m:t>
                            </m:r>
                          </m:sub>
                          <m:sup>
                            <m:r>
                              <a:rPr lang="en-US" sz="2000" i="0">
                                <a:latin typeface="Cambria Math" panose="02040503050406030204" pitchFamily="18" charset="0"/>
                                <a:cs typeface="Times New Roman"/>
                              </a:rPr>
                              <m:t>2</m:t>
                            </m:r>
                          </m:sup>
                        </m:sSubSup>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D</m:t>
                        </m:r>
                        <m:r>
                          <m:rPr>
                            <m:nor/>
                          </m:rPr>
                          <a:rPr lang="en-US" sz="2000" baseline="30000" dirty="0">
                            <a:latin typeface="Arial" panose="020B0604020202020204" pitchFamily="34" charset="0"/>
                            <a:cs typeface="Arial" panose="020B0604020202020204" pitchFamily="34" charset="0"/>
                          </a:rPr>
                          <m:t>2</m:t>
                        </m:r>
                        <m:sSub>
                          <m:sSubPr>
                            <m:ctrlPr>
                              <a:rPr lang="en-US" sz="2000" i="1" dirty="0">
                                <a:latin typeface="Cambria Math" panose="02040503050406030204" pitchFamily="18" charset="0"/>
                                <a:cs typeface="Arial" pitchFamily="34" charset="0"/>
                              </a:rPr>
                            </m:ctrlPr>
                          </m:sSubPr>
                          <m:e>
                            <m:r>
                              <a:rPr lang="en-US" sz="2000" b="0" i="0" dirty="0" smtClean="0">
                                <a:latin typeface="Cambria Math" panose="02040503050406030204" pitchFamily="18" charset="0"/>
                                <a:cs typeface="Arial" pitchFamily="34" charset="0"/>
                              </a:rPr>
                              <m:t>+(1−</m:t>
                            </m:r>
                            <m:r>
                              <m:rPr>
                                <m:sty m:val="p"/>
                              </m:rPr>
                              <a:rPr lang="en-US" sz="2000" i="0" dirty="0">
                                <a:latin typeface="Cambria Math" panose="02040503050406030204" pitchFamily="18" charset="0"/>
                                <a:cs typeface="Arial" pitchFamily="34" charset="0"/>
                              </a:rPr>
                              <m:t>w</m:t>
                            </m:r>
                          </m:e>
                          <m:sub>
                            <m:r>
                              <m:rPr>
                                <m:sty m:val="p"/>
                              </m:rPr>
                              <a:rPr lang="en-US" sz="2000" i="0" dirty="0">
                                <a:latin typeface="Cambria Math" panose="02040503050406030204" pitchFamily="18" charset="0"/>
                                <a:cs typeface="Arial" pitchFamily="34" charset="0"/>
                              </a:rPr>
                              <m:t>D</m:t>
                            </m:r>
                          </m:sub>
                        </m:sSub>
                        <m:r>
                          <a:rPr lang="en-US" sz="2000" b="0" i="0" dirty="0" smtClean="0">
                            <a:latin typeface="Cambria Math" panose="02040503050406030204" pitchFamily="18" charset="0"/>
                            <a:cs typeface="Arial" pitchFamily="34" charset="0"/>
                          </a:rPr>
                          <m:t>)</m:t>
                        </m:r>
                        <m:r>
                          <m:rPr>
                            <m:nor/>
                          </m:rPr>
                          <a:rPr lang="en-US" sz="2000" b="0" baseline="30000" dirty="0" smtClean="0">
                            <a:latin typeface="Arial" panose="020B0604020202020204" pitchFamily="34" charset="0"/>
                            <a:cs typeface="Arial" panose="020B0604020202020204" pitchFamily="34" charset="0"/>
                          </a:rPr>
                          <m:t>2</m:t>
                        </m:r>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r>
                          <m:rPr>
                            <m:nor/>
                          </m:rPr>
                          <a:rPr lang="nb-NO" sz="2000" dirty="0">
                            <a:latin typeface="Arial" panose="020B0604020202020204" pitchFamily="34" charset="0"/>
                            <a:cs typeface="Arial" panose="020B0604020202020204" pitchFamily="34" charset="0"/>
                          </a:rPr>
                          <m:t>+2</m:t>
                        </m:r>
                        <m:r>
                          <m:rPr>
                            <m:nor/>
                          </m:rPr>
                          <a:rPr lang="el-GR" sz="2000" dirty="0">
                            <a:latin typeface="Arial" panose="020B0604020202020204" pitchFamily="34" charset="0"/>
                            <a:cs typeface="Arial" panose="020B0604020202020204" pitchFamily="34" charset="0"/>
                          </a:rPr>
                          <m:t> </m:t>
                        </m:r>
                        <m:r>
                          <m:rPr>
                            <m:nor/>
                          </m:rPr>
                          <a:rPr lang="nb-NO" sz="2000" dirty="0">
                            <a:latin typeface="Arial" panose="020B0604020202020204" pitchFamily="34" charset="0"/>
                            <a:cs typeface="Arial" panose="020B0604020202020204" pitchFamily="34" charset="0"/>
                          </a:rPr>
                          <m:t>w</m:t>
                        </m:r>
                        <m:r>
                          <m:rPr>
                            <m:nor/>
                          </m:rPr>
                          <a:rPr lang="nb-NO" sz="2000" baseline="-25000" dirty="0">
                            <a:latin typeface="Arial" panose="020B0604020202020204" pitchFamily="34" charset="0"/>
                            <a:cs typeface="Arial" panose="020B0604020202020204" pitchFamily="34" charset="0"/>
                          </a:rPr>
                          <m:t>D</m:t>
                        </m:r>
                        <m:sSub>
                          <m:sSubPr>
                            <m:ctrlPr>
                              <a:rPr lang="en-US" sz="2000" i="1" dirty="0">
                                <a:latin typeface="Cambria Math" panose="02040503050406030204" pitchFamily="18" charset="0"/>
                                <a:cs typeface="Arial" pitchFamily="34" charset="0"/>
                              </a:rPr>
                            </m:ctrlPr>
                          </m:sSubPr>
                          <m:e>
                            <m:r>
                              <a:rPr lang="en-US" sz="2000" i="0" dirty="0">
                                <a:latin typeface="Cambria Math" panose="02040503050406030204" pitchFamily="18" charset="0"/>
                                <a:cs typeface="Arial" pitchFamily="34" charset="0"/>
                              </a:rPr>
                              <m:t>(1−</m:t>
                            </m:r>
                            <m:r>
                              <m:rPr>
                                <m:sty m:val="p"/>
                              </m:rPr>
                              <a:rPr lang="en-US" sz="2000" i="0" dirty="0">
                                <a:latin typeface="Cambria Math" panose="02040503050406030204" pitchFamily="18" charset="0"/>
                                <a:cs typeface="Arial" pitchFamily="34" charset="0"/>
                              </a:rPr>
                              <m:t>w</m:t>
                            </m:r>
                          </m:e>
                          <m:sub>
                            <m:r>
                              <m:rPr>
                                <m:sty m:val="p"/>
                              </m:rPr>
                              <a:rPr lang="en-US" sz="2000" i="0" dirty="0">
                                <a:latin typeface="Cambria Math" panose="02040503050406030204" pitchFamily="18" charset="0"/>
                                <a:cs typeface="Arial" pitchFamily="34" charset="0"/>
                              </a:rPr>
                              <m:t>D</m:t>
                            </m:r>
                          </m:sub>
                        </m:sSub>
                        <m:r>
                          <a:rPr lang="en-US" sz="2000" i="0" dirty="0">
                            <a:latin typeface="Cambria Math" panose="02040503050406030204" pitchFamily="18" charset="0"/>
                            <a:cs typeface="Arial" pitchFamily="34" charset="0"/>
                          </a:rPr>
                          <m:t>)</m:t>
                        </m:r>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D</m:t>
                        </m:r>
                        <m:r>
                          <m:rPr>
                            <m:nor/>
                          </m:rPr>
                          <a:rPr lang="en-US" sz="2000" b="0" baseline="-25000" dirty="0" smtClean="0">
                            <a:latin typeface="Arial" panose="020B0604020202020204" pitchFamily="34" charset="0"/>
                            <a:cs typeface="Arial" panose="020B0604020202020204" pitchFamily="34" charset="0"/>
                          </a:rPr>
                          <m:t>E</m:t>
                        </m:r>
                        <m:r>
                          <m:rPr>
                            <m:nor/>
                          </m:rPr>
                          <a:rPr lang="el-GR" sz="2000" dirty="0">
                            <a:latin typeface="Arial" panose="020B0604020202020204" pitchFamily="34" charset="0"/>
                            <a:cs typeface="Arial" panose="020B0604020202020204" pitchFamily="34" charset="0"/>
                          </a:rPr>
                          <m:t> </m:t>
                        </m:r>
                      </m:e>
                    </m:func>
                  </m:oMath>
                </a14:m>
                <a:r>
                  <a:rPr lang="en-US" sz="2000" dirty="0">
                    <a:latin typeface="Arial" pitchFamily="34" charset="0"/>
                    <a:cs typeface="Arial" pitchFamily="34" charset="0"/>
                  </a:rPr>
                  <a:t> </a:t>
                </a:r>
              </a:p>
              <a:p>
                <a:pPr marL="342900" indent="-342900">
                  <a:buFont typeface="Arial" panose="020B0604020202020204" pitchFamily="34" charset="0"/>
                  <a:buChar char="•"/>
                </a:pPr>
                <a:endParaRPr lang="en-US" sz="2000" dirty="0">
                  <a:latin typeface="Arial" pitchFamily="34" charset="0"/>
                  <a:cs typeface="Arial" pitchFamily="34" charset="0"/>
                </a:endParaRPr>
              </a:p>
              <a:p>
                <a:pPr algn="ctr"/>
                <a:r>
                  <a:rPr lang="en-US" sz="2000" dirty="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sSubSup>
                      <m:sSubSupPr>
                        <m:ctrlPr>
                          <a:rPr lang="en-US" sz="2000" i="1" smtClean="0">
                            <a:latin typeface="Cambria Math" panose="02040503050406030204" pitchFamily="18" charset="0"/>
                            <a:cs typeface="Arial" pitchFamily="34" charset="0"/>
                          </a:rPr>
                        </m:ctrlPr>
                      </m:sSubSupPr>
                      <m:e>
                        <m:r>
                          <m:rPr>
                            <m:sty m:val="p"/>
                          </m:rPr>
                          <a:rPr lang="en-US" sz="2000" b="0" i="0" smtClean="0">
                            <a:latin typeface="Cambria Math" panose="02040503050406030204" pitchFamily="18" charset="0"/>
                            <a:cs typeface="Arial" pitchFamily="34" charset="0"/>
                          </a:rPr>
                          <m:t>w</m:t>
                        </m:r>
                      </m:e>
                      <m:sub>
                        <m:r>
                          <m:rPr>
                            <m:sty m:val="p"/>
                          </m:rPr>
                          <a:rPr lang="en-US" sz="2000" b="0" i="0" smtClean="0">
                            <a:latin typeface="Cambria Math" panose="02040503050406030204" pitchFamily="18" charset="0"/>
                            <a:cs typeface="Arial" pitchFamily="34" charset="0"/>
                          </a:rPr>
                          <m:t>D</m:t>
                        </m:r>
                      </m:sub>
                      <m:sup>
                        <m:r>
                          <m:rPr>
                            <m:sty m:val="p"/>
                          </m:rPr>
                          <a:rPr lang="en-US" sz="2000" b="0" i="0" smtClean="0">
                            <a:latin typeface="Cambria Math" panose="02040503050406030204" pitchFamily="18" charset="0"/>
                            <a:cs typeface="Arial" pitchFamily="34" charset="0"/>
                          </a:rPr>
                          <m:t>MV</m:t>
                        </m:r>
                      </m:sup>
                    </m:sSubSup>
                    <m:r>
                      <a:rPr lang="en-US" sz="2000" b="0" i="0" smtClean="0">
                        <a:latin typeface="Cambria Math" panose="02040503050406030204" pitchFamily="18" charset="0"/>
                        <a:cs typeface="Arial" pitchFamily="34" charset="0"/>
                      </a:rPr>
                      <m:t>=</m:t>
                    </m:r>
                    <m:f>
                      <m:fPr>
                        <m:ctrlPr>
                          <a:rPr lang="en-US" sz="2000" b="0" i="1" smtClean="0">
                            <a:latin typeface="Cambria Math" panose="02040503050406030204" pitchFamily="18" charset="0"/>
                            <a:cs typeface="Arial" pitchFamily="34" charset="0"/>
                          </a:rPr>
                        </m:ctrlPr>
                      </m:fPr>
                      <m:num>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r>
                          <a:rPr lang="en-US" sz="2000" b="0" i="0" smtClean="0">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m:rPr>
                                <m:nor/>
                              </m:rPr>
                              <a:rPr lang="el-GR" sz="2000" dirty="0">
                                <a:latin typeface="Arial" panose="020B0604020202020204" pitchFamily="34" charset="0"/>
                                <a:cs typeface="Arial" panose="020B0604020202020204" pitchFamily="34" charset="0"/>
                              </a:rPr>
                              <m:t>σ</m:t>
                            </m:r>
                          </m:e>
                          <m:sub>
                            <m:r>
                              <m:rPr>
                                <m:sty m:val="p"/>
                              </m:rPr>
                              <a:rPr lang="en-US" sz="2000" b="0" i="0" smtClean="0">
                                <a:latin typeface="Cambria Math" panose="02040503050406030204" pitchFamily="18" charset="0"/>
                                <a:ea typeface="Cambria Math" panose="02040503050406030204" pitchFamily="18" charset="0"/>
                                <a:cs typeface="Arial" pitchFamily="34" charset="0"/>
                              </a:rPr>
                              <m:t>DE</m:t>
                            </m:r>
                          </m:sub>
                        </m:sSub>
                      </m:num>
                      <m:den>
                        <m:r>
                          <m:rPr>
                            <m:nor/>
                          </m:rPr>
                          <a:rPr lang="el-GR" sz="2000" dirty="0">
                            <a:latin typeface="Arial" panose="020B0604020202020204" pitchFamily="34" charset="0"/>
                            <a:cs typeface="Arial" panose="020B0604020202020204" pitchFamily="34" charset="0"/>
                          </a:rPr>
                          <m:t>σ</m:t>
                        </m:r>
                        <m:r>
                          <m:rPr>
                            <m:nor/>
                          </m:rPr>
                          <a:rPr lang="en-US" sz="2000" b="0" baseline="-25000" dirty="0" smtClean="0">
                            <a:latin typeface="Arial" panose="020B0604020202020204" pitchFamily="34" charset="0"/>
                            <a:cs typeface="Arial" panose="020B0604020202020204" pitchFamily="34" charset="0"/>
                          </a:rPr>
                          <m:t>D</m:t>
                        </m:r>
                        <m:r>
                          <m:rPr>
                            <m:nor/>
                          </m:rPr>
                          <a:rPr lang="en-US" sz="2000" baseline="30000" dirty="0">
                            <a:latin typeface="Arial" panose="020B0604020202020204" pitchFamily="34" charset="0"/>
                            <a:cs typeface="Arial" panose="020B0604020202020204" pitchFamily="34" charset="0"/>
                          </a:rPr>
                          <m:t>2</m:t>
                        </m:r>
                        <m:r>
                          <a:rPr lang="en-US" sz="2000" b="0" i="0" smtClean="0">
                            <a:latin typeface="Cambria Math" panose="02040503050406030204" pitchFamily="18" charset="0"/>
                            <a:cs typeface="Arial" pitchFamily="34" charset="0"/>
                          </a:rPr>
                          <m:t>+</m:t>
                        </m:r>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r>
                          <a:rPr lang="en-US" sz="2000" b="0" i="0" smtClean="0">
                            <a:latin typeface="Cambria Math" panose="02040503050406030204" pitchFamily="18" charset="0"/>
                            <a:cs typeface="Arial" pitchFamily="34" charset="0"/>
                          </a:rPr>
                          <m:t>−2</m:t>
                        </m:r>
                        <m:sSub>
                          <m:sSubPr>
                            <m:ctrlPr>
                              <a:rPr lang="en-US" sz="2000" i="1">
                                <a:latin typeface="Cambria Math" panose="02040503050406030204" pitchFamily="18" charset="0"/>
                                <a:cs typeface="Arial" pitchFamily="34" charset="0"/>
                              </a:rPr>
                            </m:ctrlPr>
                          </m:sSubPr>
                          <m:e>
                            <m:r>
                              <m:rPr>
                                <m:nor/>
                              </m:rPr>
                              <a:rPr lang="el-GR" sz="2000" dirty="0">
                                <a:latin typeface="Arial" panose="020B0604020202020204" pitchFamily="34" charset="0"/>
                                <a:cs typeface="Arial" panose="020B0604020202020204" pitchFamily="34" charset="0"/>
                              </a:rPr>
                              <m:t>σ</m:t>
                            </m:r>
                          </m:e>
                          <m:sub>
                            <m:r>
                              <m:rPr>
                                <m:sty m:val="p"/>
                              </m:rPr>
                              <a:rPr lang="en-US" sz="2000" i="0">
                                <a:latin typeface="Cambria Math" panose="02040503050406030204" pitchFamily="18" charset="0"/>
                                <a:ea typeface="Cambria Math" panose="02040503050406030204" pitchFamily="18" charset="0"/>
                                <a:cs typeface="Arial" pitchFamily="34" charset="0"/>
                              </a:rPr>
                              <m:t>DE</m:t>
                            </m:r>
                          </m:sub>
                        </m:sSub>
                      </m:den>
                    </m:f>
                  </m:oMath>
                </a14:m>
                <a:endParaRPr lang="en-US" sz="2000" dirty="0">
                  <a:latin typeface="Arial" pitchFamily="34"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For </a:t>
                </a:r>
                <a14:m>
                  <m:oMath xmlns:m="http://schemas.openxmlformats.org/officeDocument/2006/math">
                    <m:sSub>
                      <m:sSubPr>
                        <m:ctrlPr>
                          <a:rPr lang="en-US" sz="2000" i="1">
                            <a:latin typeface="Cambria Math" panose="02040503050406030204" pitchFamily="18" charset="0"/>
                            <a:ea typeface="Cambria Math"/>
                          </a:rPr>
                        </m:ctrlPr>
                      </m:sSubPr>
                      <m:e>
                        <m:r>
                          <a:rPr lang="en-US" sz="2000" i="1">
                            <a:latin typeface="Cambria Math"/>
                            <a:ea typeface="Cambria Math"/>
                          </a:rPr>
                          <m:t> </m:t>
                        </m:r>
                        <m:r>
                          <a:rPr lang="en-US" sz="2000" i="1">
                            <a:latin typeface="Cambria Math"/>
                            <a:ea typeface="Cambria Math"/>
                          </a:rPr>
                          <m:t>𝜌</m:t>
                        </m:r>
                      </m:e>
                      <m:sub>
                        <m:r>
                          <a:rPr lang="en-US" sz="2000" i="1">
                            <a:latin typeface="Cambria Math" panose="02040503050406030204" pitchFamily="18" charset="0"/>
                            <a:ea typeface="Cambria Math"/>
                          </a:rPr>
                          <m:t>𝐷𝐸</m:t>
                        </m:r>
                        <m:r>
                          <a:rPr lang="en-US" sz="2000" i="1">
                            <a:latin typeface="Cambria Math" panose="02040503050406030204" pitchFamily="18" charset="0"/>
                            <a:ea typeface="Cambria Math"/>
                          </a:rPr>
                          <m:t> </m:t>
                        </m:r>
                      </m:sub>
                    </m:sSub>
                    <m:r>
                      <a:rPr lang="en-US" sz="2000" b="0" i="1" smtClean="0">
                        <a:latin typeface="Cambria Math" panose="02040503050406030204" pitchFamily="18" charset="0"/>
                        <a:ea typeface="Cambria Math"/>
                      </a:rPr>
                      <m:t>=0.30</m:t>
                    </m:r>
                  </m:oMath>
                </a14:m>
                <a:r>
                  <a:rPr lang="en-US" sz="2000" dirty="0">
                    <a:latin typeface="Arial" pitchFamily="34" charset="0"/>
                    <a:cs typeface="Arial" pitchFamily="34" charset="0"/>
                  </a:rPr>
                  <a:t>, we find</a:t>
                </a: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algn="ct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𝑤</m:t>
                        </m:r>
                      </m:e>
                      <m:sub>
                        <m:r>
                          <a:rPr lang="en-US" sz="2000" b="0" i="1" smtClean="0">
                            <a:latin typeface="Cambria Math" panose="02040503050406030204" pitchFamily="18" charset="0"/>
                            <a:cs typeface="Arial" pitchFamily="34" charset="0"/>
                          </a:rPr>
                          <m:t>𝐷</m:t>
                        </m:r>
                      </m:sub>
                      <m:sup>
                        <m:r>
                          <a:rPr lang="en-US" sz="2000" i="1">
                            <a:latin typeface="Cambria Math" panose="02040503050406030204" pitchFamily="18" charset="0"/>
                            <a:cs typeface="Arial" pitchFamily="34" charset="0"/>
                          </a:rPr>
                          <m:t>𝑀𝑉</m:t>
                        </m:r>
                      </m:sup>
                    </m:sSubSup>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sSup>
                          <m:sSupPr>
                            <m:ctrlPr>
                              <a:rPr lang="en-US" sz="2000" i="1" smtClean="0">
                                <a:latin typeface="Cambria Math" panose="02040503050406030204" pitchFamily="18" charset="0"/>
                                <a:cs typeface="Arial" pitchFamily="34" charset="0"/>
                              </a:rPr>
                            </m:ctrlPr>
                          </m:sSupPr>
                          <m:e>
                            <m:r>
                              <a:rPr lang="en-US" sz="2000" b="0" i="1" smtClean="0">
                                <a:latin typeface="Cambria Math" panose="02040503050406030204" pitchFamily="18" charset="0"/>
                                <a:cs typeface="Arial" pitchFamily="34" charset="0"/>
                              </a:rPr>
                              <m:t>0.20</m:t>
                            </m:r>
                          </m:e>
                          <m:sup>
                            <m:r>
                              <a:rPr lang="en-US" sz="2000" b="0" i="1" smtClean="0">
                                <a:latin typeface="Cambria Math" panose="02040503050406030204" pitchFamily="18" charset="0"/>
                                <a:cs typeface="Arial" pitchFamily="34" charset="0"/>
                              </a:rPr>
                              <m:t>2</m:t>
                            </m:r>
                          </m:sup>
                        </m:sSup>
                        <m:r>
                          <a:rPr lang="en-US" sz="2000" i="1">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0.0072</m:t>
                        </m:r>
                      </m:num>
                      <m:den>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0.</m:t>
                            </m:r>
                            <m:r>
                              <a:rPr lang="en-US" sz="2000" b="0" i="1" smtClean="0">
                                <a:latin typeface="Cambria Math" panose="02040503050406030204" pitchFamily="18" charset="0"/>
                                <a:cs typeface="Arial" pitchFamily="34" charset="0"/>
                              </a:rPr>
                              <m:t>12</m:t>
                            </m:r>
                          </m:e>
                          <m:sup>
                            <m:r>
                              <a:rPr lang="en-US" sz="2000" i="1">
                                <a:latin typeface="Cambria Math" panose="02040503050406030204" pitchFamily="18" charset="0"/>
                                <a:cs typeface="Arial" pitchFamily="34" charset="0"/>
                              </a:rPr>
                              <m:t>2</m:t>
                            </m:r>
                          </m:sup>
                        </m:sSup>
                        <m:r>
                          <a:rPr lang="en-US" sz="2000" i="1">
                            <a:latin typeface="Cambria Math" panose="02040503050406030204" pitchFamily="18" charset="0"/>
                            <a:cs typeface="Arial" pitchFamily="34" charset="0"/>
                          </a:rPr>
                          <m:t>+</m:t>
                        </m:r>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0.20</m:t>
                            </m:r>
                          </m:e>
                          <m:sup>
                            <m:r>
                              <a:rPr lang="en-US" sz="2000" i="1">
                                <a:latin typeface="Cambria Math" panose="02040503050406030204" pitchFamily="18" charset="0"/>
                                <a:cs typeface="Arial" pitchFamily="34" charset="0"/>
                              </a:rPr>
                              <m:t>2</m:t>
                            </m:r>
                          </m:sup>
                        </m:sSup>
                        <m:r>
                          <a:rPr lang="en-US" sz="2000" i="1">
                            <a:latin typeface="Cambria Math" panose="02040503050406030204" pitchFamily="18" charset="0"/>
                            <a:cs typeface="Arial" pitchFamily="34" charset="0"/>
                          </a:rPr>
                          <m:t>−2</m:t>
                        </m:r>
                        <m:r>
                          <a:rPr lang="en-US" sz="2000" i="1" smtClean="0">
                            <a:latin typeface="Cambria Math" panose="02040503050406030204" pitchFamily="18" charset="0"/>
                            <a:ea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0.0072</m:t>
                        </m:r>
                      </m:den>
                    </m:f>
                    <m:r>
                      <a:rPr lang="en-US" sz="2000" b="0" i="1" smtClean="0">
                        <a:latin typeface="Cambria Math" panose="02040503050406030204" pitchFamily="18" charset="0"/>
                        <a:cs typeface="Arial" pitchFamily="34" charset="0"/>
                      </a:rPr>
                      <m:t>=0.82</m:t>
                    </m:r>
                  </m:oMath>
                </a14:m>
                <a:r>
                  <a:rPr lang="en-US" sz="2000" dirty="0">
                    <a:latin typeface="Arial" panose="020B0604020202020204" pitchFamily="34" charset="0"/>
                    <a:cs typeface="Arial" pitchFamily="34" charset="0"/>
                  </a:rPr>
                  <a:t> (see Excel)</a:t>
                </a:r>
              </a:p>
              <a:p>
                <a:endParaRPr lang="en-US" sz="2000" dirty="0">
                  <a:latin typeface="Arial" panose="020B0604020202020204" pitchFamily="34" charset="0"/>
                  <a:cs typeface="Arial"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itchFamily="34" charset="0"/>
                  </a:rPr>
                  <a:t>If </a:t>
                </a:r>
                <a14:m>
                  <m:oMath xmlns:m="http://schemas.openxmlformats.org/officeDocument/2006/math">
                    <m:sSub>
                      <m:sSubPr>
                        <m:ctrlPr>
                          <a:rPr lang="en-US" sz="2000" i="1">
                            <a:latin typeface="Cambria Math" panose="02040503050406030204" pitchFamily="18" charset="0"/>
                            <a:ea typeface="Cambria Math"/>
                          </a:rPr>
                        </m:ctrlPr>
                      </m:sSubPr>
                      <m:e>
                        <m:r>
                          <a:rPr lang="en-US" sz="2000" i="1">
                            <a:latin typeface="Cambria Math"/>
                            <a:ea typeface="Cambria Math"/>
                          </a:rPr>
                          <m:t> </m:t>
                        </m:r>
                        <m:r>
                          <a:rPr lang="en-US" sz="2000" i="1">
                            <a:latin typeface="Cambria Math"/>
                            <a:ea typeface="Cambria Math"/>
                          </a:rPr>
                          <m:t>𝜌</m:t>
                        </m:r>
                      </m:e>
                      <m:sub>
                        <m:r>
                          <a:rPr lang="en-US" sz="2000" i="1">
                            <a:latin typeface="Cambria Math" panose="02040503050406030204" pitchFamily="18" charset="0"/>
                            <a:ea typeface="Cambria Math"/>
                          </a:rPr>
                          <m:t>𝐷𝐸</m:t>
                        </m:r>
                        <m:r>
                          <a:rPr lang="en-US" sz="2000" i="1">
                            <a:latin typeface="Cambria Math" panose="02040503050406030204" pitchFamily="18" charset="0"/>
                            <a:ea typeface="Cambria Math"/>
                          </a:rPr>
                          <m:t> </m:t>
                        </m:r>
                      </m:sub>
                    </m:sSub>
                  </m:oMath>
                </a14:m>
                <a:r>
                  <a:rPr lang="en-US" sz="2000" dirty="0">
                    <a:latin typeface="Arial" pitchFamily="34" charset="0"/>
                    <a:cs typeface="Arial" pitchFamily="34" charset="0"/>
                  </a:rPr>
                  <a:t>=-1, </a:t>
                </a: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𝑤</m:t>
                        </m:r>
                      </m:e>
                      <m:sub>
                        <m:r>
                          <a:rPr lang="en-US" sz="2000" i="1">
                            <a:latin typeface="Cambria Math" panose="02040503050406030204" pitchFamily="18" charset="0"/>
                            <a:cs typeface="Arial" pitchFamily="34" charset="0"/>
                          </a:rPr>
                          <m:t>𝐷</m:t>
                        </m:r>
                      </m:sub>
                      <m:sup>
                        <m:r>
                          <a:rPr lang="en-US" sz="2000" i="1">
                            <a:latin typeface="Cambria Math" panose="02040503050406030204" pitchFamily="18" charset="0"/>
                            <a:cs typeface="Arial" pitchFamily="34" charset="0"/>
                          </a:rPr>
                          <m:t>𝑀𝑉</m:t>
                        </m:r>
                      </m:sup>
                    </m:sSubSup>
                    <m:r>
                      <a:rPr lang="en-US" sz="2000" b="0" i="0" smtClean="0">
                        <a:latin typeface="Cambria Math" panose="02040503050406030204" pitchFamily="18" charset="0"/>
                        <a:cs typeface="Arial" pitchFamily="34" charset="0"/>
                      </a:rPr>
                      <m:t>=0.62; </m:t>
                    </m:r>
                  </m:oMath>
                </a14:m>
                <a:r>
                  <a:rPr lang="pt-PT" sz="2000" dirty="0">
                    <a:latin typeface="Arial" panose="020B0604020202020204" pitchFamily="34" charset="0"/>
                    <a:cs typeface="Arial" pitchFamily="34" charset="0"/>
                  </a:rPr>
                  <a:t>but what is the variance of this portfolio?</a:t>
                </a:r>
              </a:p>
              <a:p>
                <a:pPr marL="800100" lvl="1" indent="-342900">
                  <a:buFont typeface="Arial" panose="020B0604020202020204" pitchFamily="34" charset="0"/>
                  <a:buChar char="•"/>
                </a:pPr>
                <a:r>
                  <a:rPr lang="pt-PT" sz="2000" dirty="0">
                    <a:latin typeface="Arial" panose="020B0604020202020204" pitchFamily="34" charset="0"/>
                    <a:cs typeface="Arial" pitchFamily="34" charset="0"/>
                  </a:rPr>
                  <a:t>Zero!</a:t>
                </a: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3"/>
                <a:ext cx="8840274" cy="3748877"/>
              </a:xfrm>
              <a:prstGeom prst="rect">
                <a:avLst/>
              </a:prstGeom>
              <a:blipFill>
                <a:blip r:embed="rId2"/>
                <a:stretch>
                  <a:fillRect l="-621" b="-40813"/>
                </a:stretch>
              </a:blipFill>
              <a:ln w="9525" algn="ctr">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7841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24</a:t>
            </a:fld>
            <a:endParaRPr lang="en-US" sz="2000" dirty="0"/>
          </a:p>
        </p:txBody>
      </p:sp>
      <p:sp>
        <p:nvSpPr>
          <p:cNvPr id="3" name="TextBox 2"/>
          <p:cNvSpPr txBox="1"/>
          <p:nvPr/>
        </p:nvSpPr>
        <p:spPr>
          <a:xfrm>
            <a:off x="436961" y="255262"/>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efficient frontier</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anose="020B0604020202020204" pitchFamily="34" charset="0"/>
                <a:cs typeface="Arial" pitchFamily="34" charset="0"/>
              </a:rPr>
              <a:t>We plot the portfolios of D and E (including short positions) in expected return-standard deviation space. </a:t>
            </a:r>
          </a:p>
          <a:p>
            <a:pPr marL="342900" indent="-342900">
              <a:buFont typeface="Arial" panose="020B0604020202020204" pitchFamily="34" charset="0"/>
              <a:buChar char="•"/>
            </a:pPr>
            <a:r>
              <a:rPr lang="en-US" sz="2000" dirty="0">
                <a:latin typeface="Arial" panose="020B0604020202020204" pitchFamily="34" charset="0"/>
                <a:cs typeface="Arial" pitchFamily="34" charset="0"/>
              </a:rPr>
              <a:t>Would you ever invest in portfolios on the red line? </a:t>
            </a:r>
          </a:p>
          <a:p>
            <a:pPr marL="800100" lvl="1" indent="-342900">
              <a:buFont typeface="Arial" panose="020B0604020202020204" pitchFamily="34" charset="0"/>
              <a:buChar char="•"/>
            </a:pPr>
            <a:r>
              <a:rPr lang="en-US" sz="2000" dirty="0">
                <a:latin typeface="Arial" panose="020B0604020202020204" pitchFamily="34" charset="0"/>
                <a:cs typeface="Arial" pitchFamily="34" charset="0"/>
              </a:rPr>
              <a:t>No! Possible to find a portfolio with same risk, but higher expected return. Thus, inefficient.</a:t>
            </a:r>
          </a:p>
          <a:p>
            <a:pPr marL="800100" lvl="1" indent="-342900">
              <a:buFont typeface="Arial" panose="020B0604020202020204" pitchFamily="34" charset="0"/>
              <a:buChar char="•"/>
            </a:pPr>
            <a:r>
              <a:rPr lang="en-US" sz="2000" dirty="0">
                <a:latin typeface="Arial" panose="020B0604020202020204" pitchFamily="34" charset="0"/>
                <a:cs typeface="Arial" pitchFamily="34" charset="0"/>
              </a:rPr>
              <a:t>Green line is the efficient frontier.</a:t>
            </a: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1348670110"/>
              </p:ext>
            </p:extLst>
          </p:nvPr>
        </p:nvGraphicFramePr>
        <p:xfrm>
          <a:off x="990600" y="3057525"/>
          <a:ext cx="5362575" cy="318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25</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Which portfolio of two assets is optimal?</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anose="020B0604020202020204" pitchFamily="34" charset="0"/>
                    <a:cs typeface="Arial" pitchFamily="34" charset="0"/>
                  </a:rPr>
                  <a:t>Which portfolio on the efficient frontier to pick?</a:t>
                </a:r>
              </a:p>
              <a:p>
                <a:pPr marL="800100" lvl="1" indent="-342900">
                  <a:buFont typeface="Arial" panose="020B0604020202020204" pitchFamily="34" charset="0"/>
                  <a:buChar char="•"/>
                </a:pPr>
                <a:r>
                  <a:rPr lang="en-US" sz="2000" dirty="0">
                    <a:latin typeface="Arial" panose="020B0604020202020204" pitchFamily="34" charset="0"/>
                    <a:cs typeface="Arial" pitchFamily="34" charset="0"/>
                  </a:rPr>
                  <a:t>Maximize mean-variance utility (or some other utility function): the more risk-averse, the lower both E(</a:t>
                </a:r>
                <a:r>
                  <a:rPr lang="en-US" sz="2000" dirty="0" err="1">
                    <a:latin typeface="Arial" panose="020B0604020202020204" pitchFamily="34" charset="0"/>
                    <a:cs typeface="Arial" panose="020B0604020202020204" pitchFamily="34" charset="0"/>
                  </a:rPr>
                  <a:t>r</a:t>
                </a:r>
                <a:r>
                  <a:rPr lang="en-US" sz="2000" baseline="-25000" dirty="0" err="1">
                    <a:latin typeface="Arial" panose="020B0604020202020204" pitchFamily="34" charset="0"/>
                    <a:cs typeface="Arial" panose="020B0604020202020204" pitchFamily="34" charset="0"/>
                  </a:rPr>
                  <a:t>p</a:t>
                </a:r>
                <a:r>
                  <a:rPr lang="en-US" sz="2000" dirty="0">
                    <a:latin typeface="Arial" panose="020B0604020202020204" pitchFamily="34" charset="0"/>
                    <a:cs typeface="Arial" pitchFamily="34" charset="0"/>
                  </a:rPr>
                  <a:t>) and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p</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itchFamily="34" charset="0"/>
                  </a:rPr>
                  <a:t>.</a:t>
                </a:r>
                <a:r>
                  <a:rPr lang="en-US" sz="2000" baseline="30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itchFamily="34" charset="0"/>
                </a:endParaRPr>
              </a:p>
              <a:p>
                <a:pPr marL="800100" lvl="1" indent="-342900">
                  <a:buFont typeface="Arial" panose="020B0604020202020204" pitchFamily="34" charset="0"/>
                  <a:buChar char="•"/>
                </a:pPr>
                <a:endParaRPr lang="en-US" sz="2000" dirty="0">
                  <a:latin typeface="Arial" panose="020B0604020202020204" pitchFamily="34" charset="0"/>
                  <a:cs typeface="Arial"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itchFamily="34" charset="0"/>
                  </a:rPr>
                  <a:t>Suppose now that there is also a risk-free asset you can invest in.</a:t>
                </a:r>
              </a:p>
              <a:p>
                <a:pPr marL="880110" lvl="1" indent="-514350">
                  <a:buFont typeface="+mj-lt"/>
                  <a:buAutoNum type="arabicPeriod"/>
                </a:pPr>
                <a:r>
                  <a:rPr lang="en-US" altLang="en-US" sz="2000" dirty="0">
                    <a:latin typeface="Arial" panose="020B0604020202020204" pitchFamily="34" charset="0"/>
                    <a:ea typeface="ヒラギノ角ゴ Pro W3" charset="-128"/>
                    <a:cs typeface="Arial" panose="020B0604020202020204" pitchFamily="34" charset="0"/>
                  </a:rPr>
                  <a:t>Reduce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c</a:t>
                </a:r>
                <a:r>
                  <a:rPr lang="en-US" sz="2000" baseline="30000" dirty="0">
                    <a:latin typeface="Arial" panose="020B0604020202020204" pitchFamily="34" charset="0"/>
                    <a:cs typeface="Arial" panose="020B0604020202020204" pitchFamily="34" charset="0"/>
                  </a:rPr>
                  <a:t>2</a:t>
                </a:r>
                <a:r>
                  <a:rPr lang="en-US" altLang="en-US" sz="2000" dirty="0">
                    <a:latin typeface="Arial" panose="020B0604020202020204" pitchFamily="34" charset="0"/>
                    <a:ea typeface="ヒラギノ角ゴ Pro W3" charset="-128"/>
                    <a:cs typeface="Arial" panose="020B0604020202020204" pitchFamily="34" charset="0"/>
                  </a:rPr>
                  <a:t> (and </a:t>
                </a:r>
                <a:r>
                  <a:rPr lang="en-US" sz="2000" dirty="0">
                    <a:latin typeface="Arial" panose="020B0604020202020204" pitchFamily="34" charset="0"/>
                    <a:cs typeface="Arial" pitchFamily="34" charset="0"/>
                  </a:rPr>
                  <a:t>E(</a:t>
                </a:r>
                <a:r>
                  <a:rPr lang="en-US" sz="2000" dirty="0" err="1">
                    <a:latin typeface="Arial" panose="020B0604020202020204" pitchFamily="34" charset="0"/>
                    <a:cs typeface="Arial" panose="020B0604020202020204" pitchFamily="34" charset="0"/>
                  </a:rPr>
                  <a:t>r</a:t>
                </a:r>
                <a:r>
                  <a:rPr lang="en-US" sz="2000" baseline="-25000" dirty="0" err="1">
                    <a:latin typeface="Arial" panose="020B0604020202020204" pitchFamily="34" charset="0"/>
                    <a:cs typeface="Arial" panose="020B0604020202020204" pitchFamily="34" charset="0"/>
                  </a:rPr>
                  <a:t>c</a:t>
                </a:r>
                <a:r>
                  <a:rPr lang="en-US" sz="2000" dirty="0">
                    <a:latin typeface="Arial" panose="020B0604020202020204" pitchFamily="34" charset="0"/>
                    <a:cs typeface="Arial" pitchFamily="34" charset="0"/>
                  </a:rPr>
                  <a:t>)</a:t>
                </a:r>
                <a:r>
                  <a:rPr lang="en-US" altLang="en-US" sz="2000" dirty="0">
                    <a:latin typeface="Arial" panose="020B0604020202020204" pitchFamily="34" charset="0"/>
                    <a:ea typeface="ヒラギノ角ゴ Pro W3" charset="-128"/>
                    <a:cs typeface="Arial" panose="020B0604020202020204" pitchFamily="34" charset="0"/>
                  </a:rPr>
                  <a:t>) by investing part of wealth in the risk-free asset, i.e., T bills. </a:t>
                </a:r>
              </a:p>
              <a:p>
                <a:pPr marL="880110" lvl="1" indent="-514350">
                  <a:buFont typeface="+mj-lt"/>
                  <a:buAutoNum type="arabicPeriod"/>
                </a:pPr>
                <a:r>
                  <a:rPr lang="en-US" altLang="en-US" sz="2000" dirty="0">
                    <a:latin typeface="Arial" panose="020B0604020202020204" pitchFamily="34" charset="0"/>
                    <a:ea typeface="ヒラギノ角ゴ Pro W3" charset="-128"/>
                    <a:cs typeface="Arial" panose="020B0604020202020204" pitchFamily="34" charset="0"/>
                  </a:rPr>
                  <a:t>Increase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c</a:t>
                </a:r>
                <a:r>
                  <a:rPr lang="en-US" sz="2000" baseline="30000" dirty="0">
                    <a:latin typeface="Arial" panose="020B0604020202020204" pitchFamily="34" charset="0"/>
                    <a:cs typeface="Arial" panose="020B0604020202020204" pitchFamily="34" charset="0"/>
                  </a:rPr>
                  <a:t>2</a:t>
                </a:r>
                <a:r>
                  <a:rPr lang="en-US" altLang="en-US" sz="2000" dirty="0">
                    <a:latin typeface="Arial" panose="020B0604020202020204" pitchFamily="34" charset="0"/>
                    <a:ea typeface="ヒラギノ角ゴ Pro W3" charset="-128"/>
                    <a:cs typeface="Arial" panose="020B0604020202020204" pitchFamily="34" charset="0"/>
                  </a:rPr>
                  <a:t> (and </a:t>
                </a:r>
                <a:r>
                  <a:rPr lang="en-US" sz="2000" dirty="0">
                    <a:latin typeface="Arial" panose="020B0604020202020204" pitchFamily="34" charset="0"/>
                    <a:cs typeface="Arial" pitchFamily="34" charset="0"/>
                  </a:rPr>
                  <a:t>E(</a:t>
                </a:r>
                <a:r>
                  <a:rPr lang="en-US" sz="2000" dirty="0" err="1">
                    <a:latin typeface="Arial" panose="020B0604020202020204" pitchFamily="34" charset="0"/>
                    <a:cs typeface="Arial" panose="020B0604020202020204" pitchFamily="34" charset="0"/>
                  </a:rPr>
                  <a:t>r</a:t>
                </a:r>
                <a:r>
                  <a:rPr lang="en-US" sz="2000" baseline="-25000" dirty="0" err="1">
                    <a:latin typeface="Arial" panose="020B0604020202020204" pitchFamily="34" charset="0"/>
                    <a:cs typeface="Arial" panose="020B0604020202020204" pitchFamily="34" charset="0"/>
                  </a:rPr>
                  <a:t>c</a:t>
                </a:r>
                <a:r>
                  <a:rPr lang="en-US" sz="2000" dirty="0">
                    <a:latin typeface="Arial" panose="020B0604020202020204" pitchFamily="34" charset="0"/>
                    <a:cs typeface="Arial" pitchFamily="34" charset="0"/>
                  </a:rPr>
                  <a:t>)) by borrowing and investing even more in D and E.</a:t>
                </a:r>
              </a:p>
              <a:p>
                <a:pPr marL="342900" indent="-342900">
                  <a:buFont typeface="Arial" panose="020B0604020202020204" pitchFamily="34" charset="0"/>
                  <a:buChar char="•"/>
                </a:pPr>
                <a:endParaRPr lang="en-US" sz="2000" dirty="0">
                  <a:latin typeface="Arial" panose="020B0604020202020204" pitchFamily="34" charset="0"/>
                  <a:cs typeface="Arial"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itchFamily="34" charset="0"/>
                  </a:rPr>
                  <a:t>Let us consider capital allocation between the risk-free asset and portfolios of D and E. </a:t>
                </a:r>
              </a:p>
              <a:p>
                <a:pPr marL="800100" lvl="1" indent="-342900">
                  <a:buFont typeface="Arial" panose="020B0604020202020204" pitchFamily="34" charset="0"/>
                  <a:buChar char="•"/>
                </a:pPr>
                <a:r>
                  <a:rPr lang="en-US" sz="2000" dirty="0">
                    <a:latin typeface="Arial" panose="020B0604020202020204" pitchFamily="34" charset="0"/>
                    <a:cs typeface="Arial" pitchFamily="34" charset="0"/>
                  </a:rPr>
                  <a:t>Complete portfolio return</a:t>
                </a:r>
              </a:p>
              <a:p>
                <a:pPr lvl="1"/>
                <a:endParaRPr lang="en-US" sz="2000" dirty="0">
                  <a:latin typeface="Arial" panose="020B0604020202020204" pitchFamily="34" charset="0"/>
                  <a:cs typeface="Arial" pitchFamily="34" charset="0"/>
                </a:endParaRPr>
              </a:p>
              <a:p>
                <a:pPr lvl="1"/>
                <a14:m>
                  <m:oMathPara xmlns:m="http://schemas.openxmlformats.org/officeDocument/2006/math">
                    <m:oMathParaPr>
                      <m:jc m:val="centerGroup"/>
                    </m:oMathParaPr>
                    <m:oMath xmlns:m="http://schemas.openxmlformats.org/officeDocument/2006/math">
                      <m:sSub>
                        <m:sSubPr>
                          <m:ctrlPr>
                            <a:rPr lang="pt-PT"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𝑐</m:t>
                          </m:r>
                        </m:sub>
                      </m:sSub>
                      <m:r>
                        <a:rPr lang="en-US" sz="2000" i="1">
                          <a:latin typeface="Cambria Math" panose="02040503050406030204" pitchFamily="18" charset="0"/>
                          <a:cs typeface="Arial" pitchFamily="34" charset="0"/>
                        </a:rPr>
                        <m:t>=</m:t>
                      </m:r>
                      <m:r>
                        <m:rPr>
                          <m:nor/>
                        </m:rPr>
                        <a:rPr lang="nb-NO" sz="2000" dirty="0">
                          <a:latin typeface="Arial" panose="020B0604020202020204" pitchFamily="34" charset="0"/>
                          <a:cs typeface="Arial" panose="020B0604020202020204" pitchFamily="34" charset="0"/>
                        </a:rPr>
                        <m:t>w</m:t>
                      </m:r>
                      <m:r>
                        <m:rPr>
                          <m:nor/>
                        </m:rPr>
                        <a:rPr lang="nb-NO" sz="2000" baseline="-25000" dirty="0">
                          <a:latin typeface="Arial" panose="020B0604020202020204" pitchFamily="34" charset="0"/>
                          <a:cs typeface="Arial" panose="020B0604020202020204" pitchFamily="34" charset="0"/>
                        </a:rPr>
                        <m:t>D</m:t>
                      </m:r>
                      <m:r>
                        <m:rPr>
                          <m:nor/>
                        </m:rPr>
                        <a:rPr lang="nb-NO" sz="2000" dirty="0">
                          <a:latin typeface="Arial" panose="020B0604020202020204" pitchFamily="34" charset="0"/>
                          <a:cs typeface="Arial" panose="020B0604020202020204" pitchFamily="34" charset="0"/>
                        </a:rPr>
                        <m:t>E</m:t>
                      </m:r>
                      <m:r>
                        <m:rPr>
                          <m:nor/>
                        </m:rPr>
                        <a:rPr lang="nb-NO" sz="2000" dirty="0">
                          <a:latin typeface="Arial" panose="020B0604020202020204" pitchFamily="34" charset="0"/>
                          <a:cs typeface="Arial" panose="020B0604020202020204" pitchFamily="34" charset="0"/>
                        </a:rPr>
                        <m:t>(</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𝐷</m:t>
                          </m:r>
                        </m:sub>
                      </m:sSub>
                      <m:r>
                        <m:rPr>
                          <m:nor/>
                        </m:rPr>
                        <a:rPr lang="nb-NO" sz="2000" dirty="0">
                          <a:latin typeface="Arial" panose="020B0604020202020204" pitchFamily="34" charset="0"/>
                          <a:cs typeface="Arial" panose="020B0604020202020204" pitchFamily="34" charset="0"/>
                        </a:rPr>
                        <m:t>)+</m:t>
                      </m:r>
                      <m:r>
                        <m:rPr>
                          <m:nor/>
                        </m:rPr>
                        <a:rPr lang="nb-NO" sz="2000" dirty="0">
                          <a:latin typeface="Arial" panose="020B0604020202020204" pitchFamily="34" charset="0"/>
                          <a:cs typeface="Arial" panose="020B0604020202020204" pitchFamily="34" charset="0"/>
                        </a:rPr>
                        <m:t>w</m:t>
                      </m:r>
                      <m:r>
                        <m:rPr>
                          <m:nor/>
                        </m:rPr>
                        <a:rPr lang="en-US" sz="2000" baseline="-25000" dirty="0">
                          <a:latin typeface="Arial" panose="020B0604020202020204" pitchFamily="34" charset="0"/>
                          <a:cs typeface="Arial" panose="020B0604020202020204" pitchFamily="34" charset="0"/>
                        </a:rPr>
                        <m:t>E</m:t>
                      </m:r>
                      <m:r>
                        <m:rPr>
                          <m:nor/>
                        </m:rPr>
                        <a:rPr lang="nb-NO" sz="2000" dirty="0">
                          <a:latin typeface="Arial" panose="020B0604020202020204" pitchFamily="34" charset="0"/>
                          <a:cs typeface="Arial" panose="020B0604020202020204" pitchFamily="34" charset="0"/>
                        </a:rPr>
                        <m:t>E</m:t>
                      </m:r>
                      <m:r>
                        <m:rPr>
                          <m:nor/>
                        </m:rPr>
                        <a:rPr lang="nb-NO" sz="2000" dirty="0">
                          <a:latin typeface="Arial" panose="020B0604020202020204" pitchFamily="34" charset="0"/>
                          <a:cs typeface="Arial" panose="020B0604020202020204" pitchFamily="34" charset="0"/>
                        </a:rPr>
                        <m:t>(</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𝐸</m:t>
                          </m:r>
                        </m:sub>
                      </m:sSub>
                      <m:r>
                        <m:rPr>
                          <m:nor/>
                        </m:rPr>
                        <a:rPr lang="nb-NO" sz="2000" dirty="0">
                          <a:latin typeface="Arial" panose="020B0604020202020204" pitchFamily="34" charset="0"/>
                          <a:cs typeface="Arial" panose="020B0604020202020204" pitchFamily="34" charset="0"/>
                        </a:rPr>
                        <m:t>)</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m:t>
                          </m:r>
                          <m:r>
                            <m:rPr>
                              <m:nor/>
                            </m:rPr>
                            <a:rPr lang="en-US" sz="2000">
                              <a:latin typeface="Cambria Math" panose="02040503050406030204" pitchFamily="18" charset="0"/>
                              <a:ea typeface="Cambria Math" panose="02040503050406030204" pitchFamily="18" charset="0"/>
                              <a:cs typeface="Arial" pitchFamily="34" charset="0"/>
                            </a:rPr>
                            <m:t>(1</m:t>
                          </m:r>
                          <m:r>
                            <a:rPr lang="en-US" sz="2000" i="1">
                              <a:latin typeface="Cambria Math" panose="02040503050406030204" pitchFamily="18" charset="0"/>
                              <a:ea typeface="Cambria Math" panose="02040503050406030204" pitchFamily="18" charset="0"/>
                              <a:cs typeface="Arial" pitchFamily="34" charset="0"/>
                            </a:rPr>
                            <m:t>−</m:t>
                          </m:r>
                          <m:r>
                            <m:rPr>
                              <m:nor/>
                            </m:rPr>
                            <a:rPr lang="nb-NO" sz="2000" dirty="0">
                              <a:latin typeface="Arial" panose="020B0604020202020204" pitchFamily="34" charset="0"/>
                              <a:cs typeface="Arial" panose="020B0604020202020204" pitchFamily="34" charset="0"/>
                            </a:rPr>
                            <m:t>w</m:t>
                          </m:r>
                          <m:r>
                            <m:rPr>
                              <m:nor/>
                            </m:rPr>
                            <a:rPr lang="nb-NO" sz="2000" baseline="-25000" dirty="0">
                              <a:latin typeface="Arial" panose="020B0604020202020204" pitchFamily="34" charset="0"/>
                              <a:cs typeface="Arial" panose="020B0604020202020204" pitchFamily="34" charset="0"/>
                            </a:rPr>
                            <m:t>D</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m:t>
                              </m:r>
                              <m:r>
                                <m:rPr>
                                  <m:nor/>
                                </m:rPr>
                                <a:rPr lang="nb-NO" sz="2000" dirty="0">
                                  <a:latin typeface="Arial" panose="020B0604020202020204" pitchFamily="34" charset="0"/>
                                  <a:cs typeface="Arial" panose="020B0604020202020204" pitchFamily="34" charset="0"/>
                                </a:rPr>
                                <m:t>w</m:t>
                              </m:r>
                              <m:r>
                                <m:rPr>
                                  <m:nor/>
                                </m:rPr>
                                <a:rPr lang="en-US" sz="2000" baseline="-25000" dirty="0">
                                  <a:latin typeface="Arial" panose="020B0604020202020204" pitchFamily="34" charset="0"/>
                                  <a:cs typeface="Arial" panose="020B0604020202020204" pitchFamily="34" charset="0"/>
                                </a:rPr>
                                <m:t>E</m:t>
                              </m:r>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𝑓</m:t>
                              </m:r>
                            </m:sub>
                          </m:sSub>
                        </m:e>
                        <m:sub/>
                      </m:sSub>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𝑦</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𝑝</m:t>
                          </m:r>
                        </m:sub>
                      </m:sSub>
                      <m:r>
                        <a:rPr lang="en-US" sz="2000" i="1">
                          <a:latin typeface="Cambria Math" panose="02040503050406030204" pitchFamily="18" charset="0"/>
                          <a:ea typeface="Cambria Math" panose="02040503050406030204" pitchFamily="18" charset="0"/>
                          <a:cs typeface="Arial" pitchFamily="34" charset="0"/>
                        </a:rPr>
                        <m:t>+(1−</m:t>
                      </m:r>
                      <m:r>
                        <a:rPr lang="en-US" sz="2000" i="1">
                          <a:latin typeface="Cambria Math" panose="02040503050406030204" pitchFamily="18" charset="0"/>
                          <a:ea typeface="Cambria Math" panose="02040503050406030204" pitchFamily="18" charset="0"/>
                          <a:cs typeface="Arial" pitchFamily="34" charset="0"/>
                        </a:rPr>
                        <m:t>𝑦</m:t>
                      </m:r>
                      <m:r>
                        <a:rPr lang="en-US" sz="2000" i="1">
                          <a:latin typeface="Cambria Math" panose="02040503050406030204" pitchFamily="18" charset="0"/>
                          <a:ea typeface="Cambria Math" panose="02040503050406030204" pitchFamily="18" charset="0"/>
                          <a:cs typeface="Arial" pitchFamily="34" charset="0"/>
                        </a:rPr>
                        <m:t>)</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𝑓</m:t>
                          </m:r>
                        </m:sub>
                      </m:sSub>
                    </m:oMath>
                  </m:oMathPara>
                </a14:m>
                <a:endParaRPr lang="pt-PT" sz="2000" dirty="0">
                  <a:latin typeface="Arial" pitchFamily="34" charset="0"/>
                  <a:cs typeface="Arial" pitchFamily="34" charset="0"/>
                </a:endParaRPr>
              </a:p>
              <a:p>
                <a:pPr lvl="1"/>
                <a:endParaRPr lang="pt-PT" sz="2000" dirty="0">
                  <a:latin typeface="Arial" pitchFamily="34" charset="0"/>
                  <a:cs typeface="Arial" pitchFamily="34" charset="0"/>
                </a:endParaRPr>
              </a:p>
              <a:p>
                <a:pPr lvl="1"/>
                <a:r>
                  <a:rPr lang="pt-PT" sz="2000" dirty="0">
                    <a:latin typeface="Arial" pitchFamily="34" charset="0"/>
                    <a:cs typeface="Arial" pitchFamily="34" charset="0"/>
                  </a:rPr>
                  <a:t>where </a:t>
                </a:r>
                <a14:m>
                  <m:oMath xmlns:m="http://schemas.openxmlformats.org/officeDocument/2006/math">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𝑝</m:t>
                        </m:r>
                      </m:sub>
                    </m:sSub>
                  </m:oMath>
                </a14:m>
                <a:r>
                  <a:rPr lang="pt-PT" sz="2000" dirty="0">
                    <a:latin typeface="Arial" pitchFamily="34" charset="0"/>
                    <a:cs typeface="Arial" pitchFamily="34" charset="0"/>
                  </a:rPr>
                  <a:t> is some portfolio of D and E and </a:t>
                </a:r>
                <a14:m>
                  <m:oMath xmlns:m="http://schemas.openxmlformats.org/officeDocument/2006/math">
                    <m:r>
                      <m:rPr>
                        <m:nor/>
                      </m:rPr>
                      <a:rPr lang="nb-NO" sz="2000" dirty="0">
                        <a:latin typeface="Arial" panose="020B0604020202020204" pitchFamily="34" charset="0"/>
                        <a:cs typeface="Arial" panose="020B0604020202020204" pitchFamily="34" charset="0"/>
                      </a:rPr>
                      <m:t>w</m:t>
                    </m:r>
                    <m:r>
                      <m:rPr>
                        <m:nor/>
                      </m:rPr>
                      <a:rPr lang="nb-NO" sz="2000" baseline="-25000" dirty="0">
                        <a:latin typeface="Arial" panose="020B0604020202020204" pitchFamily="34" charset="0"/>
                        <a:cs typeface="Arial" panose="020B0604020202020204" pitchFamily="34" charset="0"/>
                      </a:rPr>
                      <m:t>D</m:t>
                    </m:r>
                  </m:oMath>
                </a14:m>
                <a:r>
                  <a:rPr lang="pt-PT" sz="2000" dirty="0">
                    <a:latin typeface="Arial" pitchFamily="34" charset="0"/>
                    <a:cs typeface="Arial" pitchFamily="34" charset="0"/>
                  </a:rPr>
                  <a:t>+</a:t>
                </a:r>
                <a:r>
                  <a:rPr lang="nb-NO" sz="2000" dirty="0">
                    <a:cs typeface="Arial" panose="020B0604020202020204" pitchFamily="34" charset="0"/>
                  </a:rPr>
                  <a:t> </a:t>
                </a:r>
                <a14:m>
                  <m:oMath xmlns:m="http://schemas.openxmlformats.org/officeDocument/2006/math">
                    <m:r>
                      <m:rPr>
                        <m:nor/>
                      </m:rPr>
                      <a:rPr lang="nb-NO" sz="2000" dirty="0">
                        <a:latin typeface="Arial" panose="020B0604020202020204" pitchFamily="34" charset="0"/>
                        <a:cs typeface="Arial" panose="020B0604020202020204" pitchFamily="34" charset="0"/>
                      </a:rPr>
                      <m:t>w</m:t>
                    </m:r>
                    <m:r>
                      <m:rPr>
                        <m:nor/>
                      </m:rPr>
                      <a:rPr lang="en-US" sz="2000" baseline="-25000" dirty="0">
                        <a:latin typeface="Arial" panose="020B0604020202020204" pitchFamily="34" charset="0"/>
                        <a:cs typeface="Arial" panose="020B0604020202020204" pitchFamily="34" charset="0"/>
                      </a:rPr>
                      <m:t>E</m:t>
                    </m:r>
                  </m:oMath>
                </a14:m>
                <a:r>
                  <a:rPr lang="pt-PT" sz="2000" dirty="0">
                    <a:latin typeface="Arial" pitchFamily="34" charset="0"/>
                    <a:cs typeface="Arial" pitchFamily="34" charset="0"/>
                  </a:rPr>
                  <a:t>=</a:t>
                </a:r>
                <a:r>
                  <a:rPr lang="en-US" sz="2000" dirty="0">
                    <a:ea typeface="Cambria Math" panose="02040503050406030204" pitchFamily="18" charset="0"/>
                    <a:cs typeface="Arial" pitchFamily="34"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Arial" pitchFamily="34" charset="0"/>
                      </a:rPr>
                      <m:t>𝑦</m:t>
                    </m:r>
                  </m:oMath>
                </a14:m>
                <a:endParaRPr lang="en-US" sz="2000" dirty="0">
                  <a:latin typeface="Arial" panose="020B0604020202020204" pitchFamily="34" charset="0"/>
                  <a:cs typeface="Arial" pitchFamily="34" charset="0"/>
                </a:endParaRPr>
              </a:p>
              <a:p>
                <a:endParaRPr lang="pt-PT" sz="2000" dirty="0">
                  <a:latin typeface="Arial" panose="020B0604020202020204" pitchFamily="34" charset="0"/>
                  <a:cs typeface="Arial" pitchFamily="34" charset="0"/>
                </a:endParaRPr>
              </a:p>
              <a:p>
                <a:endParaRPr lang="pt-PT" sz="2000" dirty="0">
                  <a:latin typeface="Arial" panose="020B0604020202020204" pitchFamily="34" charset="0"/>
                  <a:cs typeface="Arial" pitchFamily="34" charset="0"/>
                </a:endParaRPr>
              </a:p>
              <a:p>
                <a:endParaRPr lang="pt-PT" sz="2000" dirty="0">
                  <a:latin typeface="Arial" panose="020B0604020202020204" pitchFamily="34" charset="0"/>
                  <a:cs typeface="Arial" pitchFamily="34" charset="0"/>
                </a:endParaRPr>
              </a:p>
              <a:p>
                <a:endParaRPr lang="pt-PT" sz="2000"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3"/>
                <a:ext cx="8840274" cy="3748877"/>
              </a:xfrm>
              <a:prstGeom prst="rect">
                <a:avLst/>
              </a:prstGeom>
              <a:blipFill>
                <a:blip r:embed="rId2"/>
                <a:stretch>
                  <a:fillRect l="-621" t="-813" b="-45203"/>
                </a:stretch>
              </a:blipFill>
              <a:ln w="9525" algn="ctr">
                <a:noFill/>
                <a:miter lim="800000"/>
                <a:headEnd/>
                <a:tailEnd/>
              </a:ln>
            </p:spPr>
            <p:txBody>
              <a:bodyPr/>
              <a:lstStyle/>
              <a:p>
                <a:r>
                  <a:rPr lang="en-NL">
                    <a:noFill/>
                  </a:rPr>
                  <a:t> </a:t>
                </a:r>
              </a:p>
            </p:txBody>
          </p:sp>
        </mc:Fallback>
      </mc:AlternateContent>
    </p:spTree>
    <p:extLst>
      <p:ext uri="{BB962C8B-B14F-4D97-AF65-F5344CB8AC3E}">
        <p14:creationId xmlns:p14="http://schemas.microsoft.com/office/powerpoint/2010/main" val="339259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26</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Capital Allocation Line</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4800"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itchFamily="34" charset="0"/>
                    <a:cs typeface="Arial" pitchFamily="34" charset="0"/>
                  </a:rPr>
                  <a:t>Consider two portfolios of the risky assets, denoted A and B. The CAL between the risk-free asset and A and B, respectively, look as follows: </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Why? Both expected return and standard deviation are linear in the fraction </a:t>
                </a:r>
                <a:r>
                  <a:rPr lang="en-US" sz="2000" i="1" dirty="0">
                    <a:latin typeface="Arial" pitchFamily="34" charset="0"/>
                    <a:cs typeface="Arial" pitchFamily="34" charset="0"/>
                  </a:rPr>
                  <a:t>y</a:t>
                </a:r>
                <a:r>
                  <a:rPr lang="en-US" sz="2000" dirty="0">
                    <a:latin typeface="Arial" pitchFamily="34" charset="0"/>
                    <a:cs typeface="Arial" pitchFamily="34" charset="0"/>
                  </a:rPr>
                  <a:t> invested in the risky asset portfolio:</a:t>
                </a:r>
                <a:endParaRPr lang="pt-PT" sz="2000" dirty="0">
                  <a:latin typeface="Arial" pitchFamily="34" charset="0"/>
                  <a:cs typeface="Arial" pitchFamily="34" charset="0"/>
                </a:endParaRPr>
              </a:p>
              <a:p>
                <a:pPr algn="ctr"/>
                <a:r>
                  <a:rPr lang="pt-PT" sz="2000" dirty="0">
                    <a:cs typeface="Arial" pitchFamily="34" charset="0"/>
                  </a:rPr>
                  <a:t>E(</a:t>
                </a:r>
                <a14:m>
                  <m:oMath xmlns:m="http://schemas.openxmlformats.org/officeDocument/2006/math">
                    <m:sSub>
                      <m:sSubPr>
                        <m:ctrlPr>
                          <a:rPr lang="pt-PT"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𝑐</m:t>
                        </m:r>
                      </m:sub>
                    </m:sSub>
                    <m:r>
                      <a:rPr lang="en-US" sz="2000" b="0" i="1" smtClean="0">
                        <a:latin typeface="Cambria Math" panose="02040503050406030204" pitchFamily="18" charset="0"/>
                        <a:cs typeface="Arial" pitchFamily="34" charset="0"/>
                      </a:rPr>
                      <m:t>)</m:t>
                    </m:r>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𝑓</m:t>
                        </m:r>
                      </m:sub>
                    </m:sSub>
                    <m:r>
                      <a:rPr lang="en-US" sz="2000" b="0" i="1" smtClean="0">
                        <a:latin typeface="Cambria Math" panose="02040503050406030204" pitchFamily="18" charset="0"/>
                        <a:ea typeface="Cambria Math" panose="02040503050406030204" pitchFamily="18" charset="0"/>
                        <a:cs typeface="Arial" pitchFamily="34" charset="0"/>
                      </a:rPr>
                      <m:t>+</m:t>
                    </m:r>
                    <m:r>
                      <a:rPr lang="en-US" sz="2000" b="0" i="1" smtClean="0">
                        <a:latin typeface="Cambria Math" panose="02040503050406030204" pitchFamily="18" charset="0"/>
                        <a:ea typeface="Cambria Math" panose="02040503050406030204" pitchFamily="18" charset="0"/>
                        <a:cs typeface="Arial" pitchFamily="34" charset="0"/>
                      </a:rPr>
                      <m:t>𝑦</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b="0" i="1" smtClean="0">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𝐸</m:t>
                        </m:r>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𝑝</m:t>
                        </m:r>
                      </m:sub>
                    </m:sSub>
                    <m:r>
                      <a:rPr lang="en-US" sz="2000" i="1">
                        <a:latin typeface="Cambria Math" panose="02040503050406030204" pitchFamily="18" charset="0"/>
                        <a:ea typeface="Cambria Math" panose="02040503050406030204" pitchFamily="18" charset="0"/>
                        <a:cs typeface="Arial" pitchFamily="34" charset="0"/>
                      </a:rPr>
                      <m:t>)</m:t>
                    </m:r>
                    <m:r>
                      <a:rPr lang="en-US" sz="2000" b="0" i="1" smtClean="0">
                        <a:latin typeface="Cambria Math" panose="02040503050406030204" pitchFamily="18" charset="0"/>
                        <a:ea typeface="Cambria Math" panose="02040503050406030204" pitchFamily="18" charset="0"/>
                        <a:cs typeface="Arial" pitchFamily="34" charset="0"/>
                      </a:rPr>
                      <m:t>−</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𝑟</m:t>
                        </m:r>
                      </m:e>
                      <m:sub>
                        <m:r>
                          <a:rPr lang="en-US" sz="2000" i="1">
                            <a:latin typeface="Cambria Math" panose="02040503050406030204" pitchFamily="18" charset="0"/>
                            <a:ea typeface="Cambria Math" panose="02040503050406030204" pitchFamily="18" charset="0"/>
                            <a:cs typeface="Arial" pitchFamily="34" charset="0"/>
                          </a:rPr>
                          <m:t>𝑓</m:t>
                        </m:r>
                      </m:sub>
                    </m:sSub>
                  </m:oMath>
                </a14:m>
                <a:r>
                  <a:rPr lang="pt-PT" sz="2000" dirty="0">
                    <a:latin typeface="Arial" pitchFamily="34" charset="0"/>
                    <a:cs typeface="Arial" pitchFamily="34" charset="0"/>
                  </a:rPr>
                  <a:t>)</a:t>
                </a:r>
              </a:p>
              <a:p>
                <a:pPr/>
                <a14:m>
                  <m:oMathPara xmlns:m="http://schemas.openxmlformats.org/officeDocument/2006/math">
                    <m:oMathParaPr>
                      <m:jc m:val="center"/>
                    </m:oMathParaPr>
                    <m:oMath xmlns:m="http://schemas.openxmlformats.org/officeDocument/2006/math">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𝑐</m:t>
                          </m:r>
                        </m:sub>
                      </m:sSub>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𝑦</m:t>
                      </m:r>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𝑝</m:t>
                          </m:r>
                        </m:sub>
                      </m:sSub>
                    </m:oMath>
                  </m:oMathPara>
                </a14:m>
                <a:endParaRPr lang="pt-PT"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4800" y="899323"/>
                <a:ext cx="8840274" cy="3748877"/>
              </a:xfrm>
              <a:prstGeom prst="rect">
                <a:avLst/>
              </a:prstGeom>
              <a:blipFill>
                <a:blip r:embed="rId2"/>
                <a:stretch>
                  <a:fillRect l="-621" t="-813" b="-42602"/>
                </a:stretch>
              </a:blipFill>
              <a:ln w="9525" algn="ctr">
                <a:noFill/>
                <a:miter lim="800000"/>
                <a:headEnd/>
                <a:tailEnd/>
              </a:ln>
            </p:spPr>
            <p:txBody>
              <a:bodyPr/>
              <a:lstStyle/>
              <a:p>
                <a:r>
                  <a:rPr lang="en-NL">
                    <a:noFill/>
                  </a:rPr>
                  <a:t> </a:t>
                </a:r>
              </a:p>
            </p:txBody>
          </p:sp>
        </mc:Fallback>
      </mc:AlternateContent>
      <p:pic>
        <p:nvPicPr>
          <p:cNvPr id="5" name="Picture 2"/>
          <p:cNvPicPr>
            <a:picLocks noChangeAspect="1" noChangeArrowheads="1"/>
          </p:cNvPicPr>
          <p:nvPr/>
        </p:nvPicPr>
        <p:blipFill>
          <a:blip r:embed="rId3"/>
          <a:srcRect/>
          <a:stretch>
            <a:fillRect/>
          </a:stretch>
        </p:blipFill>
        <p:spPr bwMode="auto">
          <a:xfrm>
            <a:off x="614617" y="1676400"/>
            <a:ext cx="3402915" cy="3124200"/>
          </a:xfrm>
          <a:prstGeom prst="rect">
            <a:avLst/>
          </a:prstGeom>
          <a:noFill/>
          <a:ln w="9525">
            <a:noFill/>
            <a:miter lim="800000"/>
            <a:headEnd/>
            <a:tailEnd/>
          </a:ln>
        </p:spPr>
      </p:pic>
    </p:spTree>
    <p:extLst>
      <p:ext uri="{BB962C8B-B14F-4D97-AF65-F5344CB8AC3E}">
        <p14:creationId xmlns:p14="http://schemas.microsoft.com/office/powerpoint/2010/main" val="51995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27</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Maximizing Sharpe ratio</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4800" y="899323"/>
                <a:ext cx="8840274" cy="25296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1600" dirty="0">
                    <a:latin typeface="Arial" panose="020B0604020202020204" pitchFamily="34" charset="0"/>
                    <a:cs typeface="Arial" pitchFamily="34" charset="0"/>
                    <a:sym typeface="Symbol" pitchFamily="18" charset="2"/>
                  </a:rPr>
                  <a:t>For any change in y, </a:t>
                </a:r>
                <a:r>
                  <a:rPr lang="pt-PT" sz="1600" dirty="0">
                    <a:cs typeface="Arial" pitchFamily="34" charset="0"/>
                  </a:rPr>
                  <a:t>E(</a:t>
                </a:r>
                <a14:m>
                  <m:oMath xmlns:m="http://schemas.openxmlformats.org/officeDocument/2006/math">
                    <m:sSub>
                      <m:sSubPr>
                        <m:ctrlPr>
                          <a:rPr lang="pt-PT"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𝑟</m:t>
                        </m:r>
                      </m:e>
                      <m:sub>
                        <m:r>
                          <a:rPr lang="en-US" sz="1600" i="1">
                            <a:latin typeface="Cambria Math" panose="02040503050406030204" pitchFamily="18" charset="0"/>
                            <a:cs typeface="Arial" pitchFamily="34" charset="0"/>
                          </a:rPr>
                          <m:t>𝑐</m:t>
                        </m:r>
                      </m:sub>
                    </m:sSub>
                    <m:r>
                      <a:rPr lang="en-US" sz="1600" b="0" i="1" smtClean="0">
                        <a:latin typeface="Cambria Math" panose="02040503050406030204" pitchFamily="18" charset="0"/>
                        <a:cs typeface="Arial" pitchFamily="34" charset="0"/>
                      </a:rPr>
                      <m:t>)</m:t>
                    </m:r>
                  </m:oMath>
                </a14:m>
                <a:r>
                  <a:rPr lang="en-US" sz="1600" dirty="0">
                    <a:latin typeface="Arial" panose="020B0604020202020204" pitchFamily="34" charset="0"/>
                    <a:cs typeface="Arial" pitchFamily="34" charset="0"/>
                  </a:rPr>
                  <a:t> increases by </a:t>
                </a:r>
                <a:r>
                  <a:rPr lang="el-GR" sz="1600" dirty="0">
                    <a:latin typeface="Arial" panose="020B0604020202020204" pitchFamily="34" charset="0"/>
                    <a:cs typeface="Arial" pitchFamily="34" charset="0"/>
                  </a:rPr>
                  <a:t>Δ</a:t>
                </a:r>
                <a:r>
                  <a:rPr lang="en-US" sz="1600" dirty="0">
                    <a:latin typeface="Arial" panose="020B0604020202020204" pitchFamily="34" charset="0"/>
                    <a:cs typeface="Arial" pitchFamily="34" charset="0"/>
                  </a:rPr>
                  <a:t>y*(</a:t>
                </a:r>
                <a:r>
                  <a:rPr lang="pt-PT" sz="1600" dirty="0">
                    <a:cs typeface="Arial" pitchFamily="34" charset="0"/>
                  </a:rPr>
                  <a:t>E(</a:t>
                </a:r>
                <a14:m>
                  <m:oMath xmlns:m="http://schemas.openxmlformats.org/officeDocument/2006/math">
                    <m:sSub>
                      <m:sSubPr>
                        <m:ctrlPr>
                          <a:rPr lang="pt-PT"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𝑟</m:t>
                        </m:r>
                      </m:e>
                      <m:sub>
                        <m:r>
                          <a:rPr lang="en-US" sz="1600" b="0" i="1" smtClean="0">
                            <a:latin typeface="Cambria Math" panose="02040503050406030204" pitchFamily="18" charset="0"/>
                            <a:cs typeface="Arial" pitchFamily="34" charset="0"/>
                          </a:rPr>
                          <m:t>𝑝</m:t>
                        </m:r>
                      </m:sub>
                    </m:sSub>
                    <m:r>
                      <a:rPr lang="en-US" sz="1600" i="1">
                        <a:latin typeface="Cambria Math" panose="02040503050406030204" pitchFamily="18" charset="0"/>
                        <a:cs typeface="Arial" pitchFamily="34" charset="0"/>
                      </a:rPr>
                      <m:t>)</m:t>
                    </m:r>
                  </m:oMath>
                </a14:m>
                <a:r>
                  <a:rPr lang="en-US" sz="1600" dirty="0">
                    <a:latin typeface="Arial" panose="020B0604020202020204" pitchFamily="34" charset="0"/>
                    <a:cs typeface="Arial" pitchFamily="34" charset="0"/>
                  </a:rPr>
                  <a:t>-</a:t>
                </a:r>
                <a:r>
                  <a:rPr lang="en-US" sz="1600" dirty="0">
                    <a:ea typeface="Cambria Math" panose="02040503050406030204" pitchFamily="18" charset="0"/>
                    <a:cs typeface="Arial" pitchFamily="34"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cs typeface="Arial" pitchFamily="34" charset="0"/>
                          </a:rPr>
                        </m:ctrlPr>
                      </m:sSubPr>
                      <m:e>
                        <m:r>
                          <a:rPr lang="en-US" sz="1600" i="1">
                            <a:latin typeface="Cambria Math" panose="02040503050406030204" pitchFamily="18" charset="0"/>
                            <a:ea typeface="Cambria Math" panose="02040503050406030204" pitchFamily="18" charset="0"/>
                            <a:cs typeface="Arial" pitchFamily="34" charset="0"/>
                          </a:rPr>
                          <m:t>𝑟</m:t>
                        </m:r>
                      </m:e>
                      <m:sub>
                        <m:r>
                          <a:rPr lang="en-US" sz="1600" i="1">
                            <a:latin typeface="Cambria Math" panose="02040503050406030204" pitchFamily="18" charset="0"/>
                            <a:ea typeface="Cambria Math" panose="02040503050406030204" pitchFamily="18" charset="0"/>
                            <a:cs typeface="Arial" pitchFamily="34" charset="0"/>
                          </a:rPr>
                          <m:t>𝑓</m:t>
                        </m:r>
                      </m:sub>
                    </m:sSub>
                  </m:oMath>
                </a14:m>
                <a:r>
                  <a:rPr lang="en-US" sz="1600" dirty="0">
                    <a:latin typeface="Arial" panose="020B0604020202020204" pitchFamily="34" charset="0"/>
                    <a:cs typeface="Arial" pitchFamily="34" charset="0"/>
                  </a:rPr>
                  <a:t>) and </a:t>
                </a:r>
                <a14:m>
                  <m:oMath xmlns:m="http://schemas.openxmlformats.org/officeDocument/2006/math">
                    <m:sSub>
                      <m:sSubPr>
                        <m:ctrlPr>
                          <a:rPr lang="en-US" sz="1600" i="1">
                            <a:latin typeface="Cambria Math" panose="02040503050406030204" pitchFamily="18" charset="0"/>
                            <a:ea typeface="Cambria Math" panose="02040503050406030204" pitchFamily="18" charset="0"/>
                            <a:cs typeface="Arial" pitchFamily="34" charset="0"/>
                          </a:rPr>
                        </m:ctrlPr>
                      </m:sSubPr>
                      <m:e>
                        <m:r>
                          <a:rPr lang="en-US" sz="1600" i="1">
                            <a:latin typeface="Cambria Math" panose="02040503050406030204" pitchFamily="18" charset="0"/>
                            <a:ea typeface="Cambria Math" panose="02040503050406030204" pitchFamily="18" charset="0"/>
                            <a:cs typeface="Arial" pitchFamily="34" charset="0"/>
                          </a:rPr>
                          <m:t>𝜎</m:t>
                        </m:r>
                      </m:e>
                      <m:sub>
                        <m:r>
                          <a:rPr lang="en-US" sz="1600" i="1">
                            <a:latin typeface="Cambria Math" panose="02040503050406030204" pitchFamily="18" charset="0"/>
                            <a:ea typeface="Cambria Math" panose="02040503050406030204" pitchFamily="18" charset="0"/>
                            <a:cs typeface="Arial" pitchFamily="34" charset="0"/>
                          </a:rPr>
                          <m:t>𝑐</m:t>
                        </m:r>
                      </m:sub>
                    </m:sSub>
                  </m:oMath>
                </a14:m>
                <a:r>
                  <a:rPr lang="en-US" sz="1600" dirty="0">
                    <a:latin typeface="Arial" panose="020B0604020202020204" pitchFamily="34" charset="0"/>
                    <a:cs typeface="Arial" pitchFamily="34" charset="0"/>
                    <a:sym typeface="Symbol" pitchFamily="18" charset="2"/>
                  </a:rPr>
                  <a:t> increases by </a:t>
                </a:r>
                <a:r>
                  <a:rPr lang="el-GR" sz="1600" dirty="0">
                    <a:latin typeface="Arial" panose="020B0604020202020204" pitchFamily="34" charset="0"/>
                    <a:cs typeface="Arial" pitchFamily="34" charset="0"/>
                  </a:rPr>
                  <a:t>Δ</a:t>
                </a:r>
                <a:r>
                  <a:rPr lang="en-US" sz="1600" dirty="0">
                    <a:latin typeface="Arial" panose="020B0604020202020204" pitchFamily="34" charset="0"/>
                    <a:cs typeface="Arial" pitchFamily="34" charset="0"/>
                    <a:sym typeface="Symbol" pitchFamily="18" charset="2"/>
                  </a:rPr>
                  <a:t>y*</a:t>
                </a:r>
                <a:r>
                  <a:rPr lang="en-US" sz="1600" dirty="0">
                    <a:ea typeface="Cambria Math" panose="02040503050406030204" pitchFamily="18" charset="0"/>
                    <a:cs typeface="Arial" pitchFamily="34"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cs typeface="Arial" pitchFamily="34" charset="0"/>
                          </a:rPr>
                        </m:ctrlPr>
                      </m:sSubPr>
                      <m:e>
                        <m:r>
                          <a:rPr lang="en-US" sz="1600" i="1">
                            <a:latin typeface="Cambria Math" panose="02040503050406030204" pitchFamily="18" charset="0"/>
                            <a:ea typeface="Cambria Math" panose="02040503050406030204" pitchFamily="18" charset="0"/>
                            <a:cs typeface="Arial" pitchFamily="34" charset="0"/>
                          </a:rPr>
                          <m:t>𝜎</m:t>
                        </m:r>
                      </m:e>
                      <m:sub>
                        <m:r>
                          <a:rPr lang="en-US" sz="1600" b="0" i="1" smtClean="0">
                            <a:latin typeface="Cambria Math" panose="02040503050406030204" pitchFamily="18" charset="0"/>
                            <a:ea typeface="Cambria Math" panose="02040503050406030204" pitchFamily="18" charset="0"/>
                            <a:cs typeface="Arial" pitchFamily="34" charset="0"/>
                          </a:rPr>
                          <m:t>𝑝</m:t>
                        </m:r>
                      </m:sub>
                    </m:sSub>
                  </m:oMath>
                </a14:m>
                <a:endParaRPr lang="en-US" sz="1600" dirty="0">
                  <a:latin typeface="Arial" panose="020B0604020202020204" pitchFamily="34" charset="0"/>
                  <a:cs typeface="Arial" pitchFamily="34" charset="0"/>
                  <a:sym typeface="Symbol" pitchFamily="18" charset="2"/>
                </a:endParaRPr>
              </a:p>
              <a:p>
                <a:pPr marL="342900" indent="-342900">
                  <a:buFont typeface="Arial" panose="020B0604020202020204" pitchFamily="34" charset="0"/>
                  <a:buChar char="•"/>
                </a:pPr>
                <a:r>
                  <a:rPr lang="en-US" sz="1600" dirty="0">
                    <a:latin typeface="Arial" panose="020B0604020202020204" pitchFamily="34" charset="0"/>
                    <a:cs typeface="Arial" pitchFamily="34" charset="0"/>
                    <a:sym typeface="Symbol" pitchFamily="18" charset="2"/>
                  </a:rPr>
                  <a:t>Thus, the slope of the CAL is constant and equals the Sharpe ratio of </a:t>
                </a:r>
                <a14:m>
                  <m:oMath xmlns:m="http://schemas.openxmlformats.org/officeDocument/2006/math">
                    <m:r>
                      <a:rPr lang="en-US" sz="1600" i="1">
                        <a:latin typeface="Cambria Math" panose="02040503050406030204" pitchFamily="18" charset="0"/>
                        <a:cs typeface="Arial" pitchFamily="34" charset="0"/>
                      </a:rPr>
                      <m:t>𝑝</m:t>
                    </m:r>
                  </m:oMath>
                </a14:m>
                <a:endParaRPr lang="en-US" sz="1600" dirty="0">
                  <a:latin typeface="Arial" panose="020B0604020202020204" pitchFamily="34" charset="0"/>
                  <a:cs typeface="Arial" pitchFamily="34" charset="0"/>
                  <a:sym typeface="Symbol" pitchFamily="18" charset="2"/>
                </a:endParaRPr>
              </a:p>
              <a:p>
                <a:pPr marL="285750" indent="-285750">
                  <a:buFont typeface="Arial" panose="020B0604020202020204" pitchFamily="34" charset="0"/>
                  <a:buChar char="•"/>
                </a:pPr>
                <a:endParaRPr lang="en-US" sz="1600" dirty="0">
                  <a:latin typeface="Arial" panose="020B0604020202020204" pitchFamily="34" charset="0"/>
                  <a:cs typeface="Arial" pitchFamily="34" charset="0"/>
                  <a:sym typeface="Symbol" pitchFamily="18" charset="2"/>
                </a:endParaRPr>
              </a:p>
              <a:p>
                <a:pPr/>
                <a14:m>
                  <m:oMathPara xmlns:m="http://schemas.openxmlformats.org/officeDocument/2006/math">
                    <m:oMathParaPr>
                      <m:jc m:val="centerGroup"/>
                    </m:oMathParaPr>
                    <m:oMath xmlns:m="http://schemas.openxmlformats.org/officeDocument/2006/math">
                      <m:f>
                        <m:fPr>
                          <m:ctrlPr>
                            <a:rPr lang="en-US" altLang="en-US" sz="1600" i="1">
                              <a:latin typeface="Cambria Math" panose="02040503050406030204" pitchFamily="18" charset="0"/>
                              <a:ea typeface="ヒラギノ角ゴ Pro W3" charset="-128"/>
                            </a:rPr>
                          </m:ctrlPr>
                        </m:fPr>
                        <m:num>
                          <m:r>
                            <a:rPr lang="en-US" altLang="en-US" sz="1600" i="1">
                              <a:latin typeface="Cambria Math"/>
                              <a:ea typeface="ヒラギノ角ゴ Pro W3" charset="-128"/>
                            </a:rPr>
                            <m:t>𝑃𝑜𝑟𝑡𝑓𝑜𝑙𝑖𝑜</m:t>
                          </m:r>
                          <m:r>
                            <a:rPr lang="en-US" altLang="en-US" sz="1600" i="1">
                              <a:latin typeface="Cambria Math"/>
                              <a:ea typeface="ヒラギノ角ゴ Pro W3" charset="-128"/>
                            </a:rPr>
                            <m:t> </m:t>
                          </m:r>
                          <m:r>
                            <a:rPr lang="en-US" altLang="en-US" sz="1600" i="1">
                              <a:latin typeface="Cambria Math"/>
                              <a:ea typeface="ヒラギノ角ゴ Pro W3" charset="-128"/>
                            </a:rPr>
                            <m:t>𝑒𝑥𝑐𝑒𝑠𝑠</m:t>
                          </m:r>
                          <m:r>
                            <a:rPr lang="en-US" altLang="en-US" sz="1600" i="1">
                              <a:latin typeface="Cambria Math"/>
                              <a:ea typeface="ヒラギノ角ゴ Pro W3" charset="-128"/>
                            </a:rPr>
                            <m:t> </m:t>
                          </m:r>
                          <m:r>
                            <a:rPr lang="en-US" altLang="en-US" sz="1600" i="1">
                              <a:latin typeface="Cambria Math"/>
                              <a:ea typeface="ヒラギノ角ゴ Pro W3" charset="-128"/>
                            </a:rPr>
                            <m:t>𝑟𝑒𝑡𝑢𝑟𝑛</m:t>
                          </m:r>
                        </m:num>
                        <m:den>
                          <m:r>
                            <a:rPr lang="en-US" altLang="en-US" sz="1600" i="1">
                              <a:latin typeface="Cambria Math"/>
                              <a:ea typeface="ヒラギノ角ゴ Pro W3" charset="-128"/>
                            </a:rPr>
                            <m:t>𝑃𝑜𝑟𝑡𝑓𝑜𝑙𝑖𝑜</m:t>
                          </m:r>
                          <m:r>
                            <a:rPr lang="en-US" altLang="en-US" sz="1600" i="1">
                              <a:latin typeface="Cambria Math"/>
                              <a:ea typeface="ヒラギノ角ゴ Pro W3" charset="-128"/>
                            </a:rPr>
                            <m:t> </m:t>
                          </m:r>
                          <m:r>
                            <a:rPr lang="en-US" altLang="en-US" sz="1600" i="1">
                              <a:latin typeface="Cambria Math"/>
                              <a:ea typeface="ヒラギノ角ゴ Pro W3" charset="-128"/>
                            </a:rPr>
                            <m:t>𝑠𝑡𝑎𝑛𝑑𝑎𝑟𝑑</m:t>
                          </m:r>
                          <m:r>
                            <a:rPr lang="en-US" altLang="en-US" sz="1600" i="1">
                              <a:latin typeface="Cambria Math"/>
                              <a:ea typeface="ヒラギノ角ゴ Pro W3" charset="-128"/>
                            </a:rPr>
                            <m:t> </m:t>
                          </m:r>
                          <m:r>
                            <a:rPr lang="en-US" altLang="en-US" sz="1600" i="1">
                              <a:latin typeface="Cambria Math"/>
                              <a:ea typeface="ヒラギノ角ゴ Pro W3" charset="-128"/>
                            </a:rPr>
                            <m:t>𝑑𝑒𝑣𝑖𝑎𝑡𝑖𝑜𝑛</m:t>
                          </m:r>
                        </m:den>
                      </m:f>
                      <m:r>
                        <a:rPr lang="en-US" altLang="en-US" sz="1600" i="1">
                          <a:latin typeface="Cambria Math"/>
                          <a:ea typeface="ヒラギノ角ゴ Pro W3" charset="-128"/>
                        </a:rPr>
                        <m:t>=</m:t>
                      </m:r>
                      <m:f>
                        <m:fPr>
                          <m:ctrlPr>
                            <a:rPr lang="en-US" altLang="en-US" sz="1600" i="1">
                              <a:latin typeface="Cambria Math" panose="02040503050406030204" pitchFamily="18" charset="0"/>
                              <a:ea typeface="ヒラギノ角ゴ Pro W3" charset="-128"/>
                            </a:rPr>
                          </m:ctrlPr>
                        </m:fPr>
                        <m:num>
                          <m:r>
                            <a:rPr lang="en-US" altLang="en-US" sz="1600" i="1">
                              <a:latin typeface="Cambria Math"/>
                              <a:ea typeface="ヒラギノ角ゴ Pro W3" charset="-128"/>
                            </a:rPr>
                            <m:t>𝐸</m:t>
                          </m:r>
                          <m:d>
                            <m:dPr>
                              <m:ctrlPr>
                                <a:rPr lang="en-US" altLang="en-US" sz="1600" i="1">
                                  <a:latin typeface="Cambria Math" panose="02040503050406030204" pitchFamily="18" charset="0"/>
                                  <a:ea typeface="ヒラギノ角ゴ Pro W3" charset="-128"/>
                                </a:rPr>
                              </m:ctrlPr>
                            </m:dPr>
                            <m:e>
                              <m:sSub>
                                <m:sSubPr>
                                  <m:ctrlPr>
                                    <a:rPr lang="en-US" altLang="en-US" sz="1600" i="1">
                                      <a:latin typeface="Cambria Math" panose="02040503050406030204" pitchFamily="18" charset="0"/>
                                      <a:ea typeface="ヒラギノ角ゴ Pro W3" charset="-128"/>
                                    </a:rPr>
                                  </m:ctrlPr>
                                </m:sSubPr>
                                <m:e>
                                  <m:r>
                                    <a:rPr lang="en-US" altLang="en-US" sz="1600" i="1">
                                      <a:latin typeface="Cambria Math"/>
                                      <a:ea typeface="ヒラギノ角ゴ Pro W3" charset="-128"/>
                                    </a:rPr>
                                    <m:t>𝑟</m:t>
                                  </m:r>
                                </m:e>
                                <m:sub>
                                  <m:r>
                                    <a:rPr lang="en-US" altLang="en-US" sz="1600" b="0" i="1" smtClean="0">
                                      <a:latin typeface="Cambria Math" panose="02040503050406030204" pitchFamily="18" charset="0"/>
                                      <a:ea typeface="ヒラギノ角ゴ Pro W3" charset="-128"/>
                                    </a:rPr>
                                    <m:t>𝑝</m:t>
                                  </m:r>
                                </m:sub>
                              </m:sSub>
                            </m:e>
                          </m:d>
                          <m:r>
                            <a:rPr lang="en-US" altLang="en-US" sz="1600" i="1">
                              <a:latin typeface="Cambria Math"/>
                              <a:ea typeface="ヒラギノ角ゴ Pro W3" charset="-128"/>
                            </a:rPr>
                            <m:t>−</m:t>
                          </m:r>
                          <m:sSub>
                            <m:sSubPr>
                              <m:ctrlPr>
                                <a:rPr lang="en-US" altLang="en-US" sz="1600" i="1">
                                  <a:latin typeface="Cambria Math" panose="02040503050406030204" pitchFamily="18" charset="0"/>
                                  <a:ea typeface="ヒラギノ角ゴ Pro W3" charset="-128"/>
                                </a:rPr>
                              </m:ctrlPr>
                            </m:sSubPr>
                            <m:e>
                              <m:r>
                                <a:rPr lang="en-US" altLang="en-US" sz="1600" i="1">
                                  <a:latin typeface="Cambria Math"/>
                                  <a:ea typeface="ヒラギノ角ゴ Pro W3" charset="-128"/>
                                </a:rPr>
                                <m:t>𝑟</m:t>
                              </m:r>
                            </m:e>
                            <m:sub>
                              <m:r>
                                <a:rPr lang="en-US" altLang="en-US" sz="1600" i="1">
                                  <a:latin typeface="Cambria Math"/>
                                  <a:ea typeface="ヒラギノ角ゴ Pro W3" charset="-128"/>
                                </a:rPr>
                                <m:t>𝑓</m:t>
                              </m:r>
                            </m:sub>
                          </m:sSub>
                        </m:num>
                        <m:den>
                          <m:sSub>
                            <m:sSubPr>
                              <m:ctrlPr>
                                <a:rPr lang="en-US" altLang="en-US" sz="1600" i="1">
                                  <a:latin typeface="Cambria Math" panose="02040503050406030204" pitchFamily="18" charset="0"/>
                                  <a:ea typeface="Cambria Math"/>
                                </a:rPr>
                              </m:ctrlPr>
                            </m:sSubPr>
                            <m:e>
                              <m:r>
                                <a:rPr lang="en-US" altLang="en-US" sz="1600" i="1">
                                  <a:latin typeface="Cambria Math"/>
                                  <a:ea typeface="Cambria Math"/>
                                </a:rPr>
                                <m:t>𝜎</m:t>
                              </m:r>
                            </m:e>
                            <m:sub>
                              <m:r>
                                <a:rPr lang="en-US" altLang="en-US" sz="1600" b="0" i="1" smtClean="0">
                                  <a:latin typeface="Cambria Math" panose="02040503050406030204" pitchFamily="18" charset="0"/>
                                  <a:ea typeface="Cambria Math"/>
                                </a:rPr>
                                <m:t>𝑝</m:t>
                              </m:r>
                            </m:sub>
                          </m:sSub>
                        </m:den>
                      </m:f>
                    </m:oMath>
                  </m:oMathPara>
                </a14:m>
                <a:endParaRPr lang="en-US" sz="1600" dirty="0">
                  <a:latin typeface="Arial" panose="020B0604020202020204" pitchFamily="34" charset="0"/>
                  <a:cs typeface="Arial" panose="020B0604020202020204" pitchFamily="34" charset="0"/>
                  <a:sym typeface="Symbol" pitchFamily="18" charset="2"/>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itchFamily="34" charset="0"/>
                  </a:rPr>
                  <a:t>So, the best possible portfolio P of the risky assets D and E maximizes this slope and thus the compensation per unit of standard deviation:</a:t>
                </a: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itchFamily="34" charset="0"/>
                </a:endParaRPr>
              </a:p>
              <a:p>
                <a:endParaRPr lang="en-US" sz="1600" dirty="0">
                  <a:latin typeface="Arial" panose="020B0604020202020204" pitchFamily="34" charset="0"/>
                  <a:cs typeface="Arial" pitchFamily="34" charset="0"/>
                </a:endParaRPr>
              </a:p>
              <a:p>
                <a:pPr marL="342900" indent="-342900">
                  <a:buFont typeface="Arial" panose="020B0604020202020204" pitchFamily="34" charset="0"/>
                  <a:buChar char="•"/>
                </a:pPr>
                <a:endParaRPr lang="pt-PT" sz="1600"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4800" y="899323"/>
                <a:ext cx="8840274" cy="2529677"/>
              </a:xfrm>
              <a:prstGeom prst="rect">
                <a:avLst/>
              </a:prstGeom>
              <a:blipFill>
                <a:blip r:embed="rId2"/>
                <a:stretch>
                  <a:fillRect l="-276" t="-723"/>
                </a:stretch>
              </a:blipFill>
              <a:ln w="9525" algn="ctr">
                <a:noFill/>
                <a:miter lim="800000"/>
                <a:headEnd/>
                <a:tailEnd/>
              </a:ln>
            </p:spPr>
            <p:txBody>
              <a:bodyPr/>
              <a:lstStyle/>
              <a:p>
                <a:r>
                  <a:rPr lang="en-NL">
                    <a:noFill/>
                  </a:rPr>
                  <a:t> </a:t>
                </a:r>
              </a:p>
            </p:txBody>
          </p:sp>
        </mc:Fallback>
      </mc:AlternateContent>
      <p:pic>
        <p:nvPicPr>
          <p:cNvPr id="7" name="Picture 2"/>
          <p:cNvPicPr>
            <a:picLocks noChangeAspect="1" noChangeArrowheads="1"/>
          </p:cNvPicPr>
          <p:nvPr/>
        </p:nvPicPr>
        <p:blipFill>
          <a:blip r:embed="rId3"/>
          <a:srcRect/>
          <a:stretch>
            <a:fillRect/>
          </a:stretch>
        </p:blipFill>
        <p:spPr bwMode="auto">
          <a:xfrm>
            <a:off x="381748" y="3140968"/>
            <a:ext cx="3414713" cy="3017066"/>
          </a:xfrm>
          <a:prstGeom prst="rect">
            <a:avLst/>
          </a:prstGeom>
          <a:noFill/>
          <a:ln w="9525">
            <a:noFill/>
            <a:miter lim="800000"/>
            <a:headEnd/>
            <a:tailEnd/>
          </a:ln>
        </p:spPr>
      </p:pic>
      <p:sp>
        <p:nvSpPr>
          <p:cNvPr id="4" name="TextBox 3"/>
          <p:cNvSpPr txBox="1"/>
          <p:nvPr/>
        </p:nvSpPr>
        <p:spPr>
          <a:xfrm>
            <a:off x="4037852" y="3818504"/>
            <a:ext cx="4724400" cy="830997"/>
          </a:xfrm>
          <a:prstGeom prst="rect">
            <a:avLst/>
          </a:prstGeom>
          <a:noFill/>
        </p:spPr>
        <p:txBody>
          <a:bodyPr wrap="square" rtlCol="0">
            <a:spAutoFit/>
          </a:bodyPr>
          <a:lstStyle/>
          <a:p>
            <a:pPr marL="285750" indent="-285750">
              <a:buFont typeface="Arial" panose="020B0604020202020204" pitchFamily="34" charset="0"/>
              <a:buChar char="•"/>
            </a:pPr>
            <a:r>
              <a:rPr lang="en-US" altLang="en-US" sz="1600" dirty="0">
                <a:latin typeface="Arial" panose="020B0604020202020204" pitchFamily="34" charset="0"/>
                <a:ea typeface="ヒラギノ角ゴ Pro W3" charset="-128"/>
                <a:cs typeface="Arial" panose="020B0604020202020204" pitchFamily="34" charset="0"/>
              </a:rPr>
              <a:t>P (or T) is called the Tangency portfolio</a:t>
            </a:r>
          </a:p>
          <a:p>
            <a:pPr marL="285750" indent="-285750">
              <a:buFont typeface="Arial" panose="020B0604020202020204" pitchFamily="34" charset="0"/>
              <a:buChar char="•"/>
            </a:pPr>
            <a:r>
              <a:rPr lang="en-US" altLang="en-US" sz="1600" dirty="0">
                <a:latin typeface="Arial" panose="020B0604020202020204" pitchFamily="34" charset="0"/>
                <a:ea typeface="ヒラギノ角ゴ Pro W3" charset="-128"/>
                <a:cs typeface="Arial" panose="020B0604020202020204" pitchFamily="34" charset="0"/>
              </a:rPr>
              <a:t>All optimal portfolios on the CAL have the same relative weight in D and E as P.</a:t>
            </a:r>
            <a:endParaRPr lang="en-US" sz="1600" dirty="0">
              <a:latin typeface="Arial" panose="020B0604020202020204" pitchFamily="34" charset="0"/>
              <a:cs typeface="Arial" pitchFamily="34" charset="0"/>
            </a:endParaRPr>
          </a:p>
        </p:txBody>
      </p:sp>
    </p:spTree>
    <p:extLst>
      <p:ext uri="{BB962C8B-B14F-4D97-AF65-F5344CB8AC3E}">
        <p14:creationId xmlns:p14="http://schemas.microsoft.com/office/powerpoint/2010/main" val="2636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28</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tangency portfolio</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7620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anose="020B0604020202020204" pitchFamily="34" charset="0"/>
                    <a:cs typeface="Arial" pitchFamily="34" charset="0"/>
                  </a:rPr>
                  <a:t>Portfolios on the CAL </a:t>
                </a:r>
                <a:r>
                  <a:rPr lang="en-US" sz="2000" u="sng" dirty="0">
                    <a:latin typeface="Arial" panose="020B0604020202020204" pitchFamily="34" charset="0"/>
                    <a:cs typeface="Arial" pitchFamily="34" charset="0"/>
                  </a:rPr>
                  <a:t>dominate all other portfolios</a:t>
                </a:r>
                <a:r>
                  <a:rPr lang="en-US" sz="2000" dirty="0">
                    <a:latin typeface="Arial" panose="020B0604020202020204" pitchFamily="34" charset="0"/>
                    <a:cs typeface="Arial" pitchFamily="34" charset="0"/>
                  </a:rPr>
                  <a:t>, irrespective of risk aversion.</a:t>
                </a:r>
              </a:p>
              <a:p>
                <a:pPr marL="342900" indent="-342900">
                  <a:buFont typeface="Arial" panose="020B0604020202020204" pitchFamily="34" charset="0"/>
                  <a:buChar char="•"/>
                </a:pPr>
                <a:endParaRPr lang="en-US" sz="2000" dirty="0">
                  <a:latin typeface="Arial" panose="020B0604020202020204" pitchFamily="34" charset="0"/>
                  <a:cs typeface="Arial"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itchFamily="34" charset="0"/>
                  </a:rPr>
                  <a:t>The tangency portfolio is the portfolio with 100% invested in the risky assets that </a:t>
                </a:r>
                <a:r>
                  <a:rPr lang="en-US" sz="2000" u="sng" dirty="0">
                    <a:latin typeface="Arial" panose="020B0604020202020204" pitchFamily="34" charset="0"/>
                    <a:cs typeface="Arial" pitchFamily="34" charset="0"/>
                  </a:rPr>
                  <a:t>maximizes Sharpe ratio</a:t>
                </a:r>
                <a:r>
                  <a:rPr lang="en-US" sz="2000" dirty="0">
                    <a:latin typeface="Arial" panose="020B0604020202020204" pitchFamily="34" charset="0"/>
                    <a:cs typeface="Arial" pitchFamily="34" charset="0"/>
                  </a:rPr>
                  <a:t>. It can be shown (very tedious…) that the solution to this problem is</a:t>
                </a:r>
              </a:p>
              <a:p>
                <a:pPr marL="342900" indent="-342900">
                  <a:buFont typeface="Arial" panose="020B0604020202020204" pitchFamily="34" charset="0"/>
                  <a:buChar char="•"/>
                </a:pPr>
                <a:endParaRPr lang="en-US" sz="2000" dirty="0">
                  <a:latin typeface="Arial" panose="020B0604020202020204" pitchFamily="34" charset="0"/>
                  <a:cs typeface="Arial" pitchFamily="34" charset="0"/>
                </a:endParaRPr>
              </a:p>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𝑤</m:t>
                          </m:r>
                        </m:e>
                        <m:sub>
                          <m:r>
                            <a:rPr lang="en-US" sz="2000" b="0" i="1" smtClean="0">
                              <a:latin typeface="Cambria Math" panose="02040503050406030204" pitchFamily="18" charset="0"/>
                              <a:cs typeface="Arial" pitchFamily="34" charset="0"/>
                            </a:rPr>
                            <m:t>𝐷</m:t>
                          </m:r>
                        </m:sub>
                        <m:sup>
                          <m:r>
                            <a:rPr lang="en-US" sz="2000" b="0" i="1" smtClean="0">
                              <a:latin typeface="Cambria Math" panose="02040503050406030204" pitchFamily="18" charset="0"/>
                              <a:cs typeface="Arial" pitchFamily="34" charset="0"/>
                            </a:rPr>
                            <m:t>𝑇</m:t>
                          </m:r>
                        </m:sup>
                      </m:sSubSup>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cs typeface="Arial" pitchFamily="34" charset="0"/>
                                </a:rPr>
                                <m:t>𝐷</m:t>
                              </m:r>
                            </m:sub>
                            <m:sup>
                              <m:r>
                                <a:rPr lang="en-US" sz="2000" b="0" i="1" smtClean="0">
                                  <a:latin typeface="Cambria Math" panose="02040503050406030204" pitchFamily="18" charset="0"/>
                                  <a:cs typeface="Arial" pitchFamily="34" charset="0"/>
                                </a:rPr>
                                <m:t>𝑒</m:t>
                              </m:r>
                            </m:sup>
                          </m:sSubSup>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𝐸</m:t>
                                  </m:r>
                                </m:sub>
                                <m:sup>
                                  <m:r>
                                    <a:rPr lang="en-US" sz="2000" b="0" i="1" smtClean="0">
                                      <a:latin typeface="Cambria Math" panose="02040503050406030204" pitchFamily="18" charset="0"/>
                                      <a:cs typeface="Arial" pitchFamily="34" charset="0"/>
                                    </a:rPr>
                                    <m:t>𝑒</m:t>
                                  </m:r>
                                </m:sup>
                              </m:sSubSup>
                              <m:r>
                                <a:rPr lang="en-US" sz="2000" i="1">
                                  <a:latin typeface="Cambria Math" panose="02040503050406030204" pitchFamily="18" charset="0"/>
                                  <a:ea typeface="Cambria Math" panose="02040503050406030204" pitchFamily="18" charset="0"/>
                                  <a:cs typeface="Arial" pitchFamily="34" charset="0"/>
                                </a:rPr>
                                <m:t>𝜎</m:t>
                              </m:r>
                            </m:e>
                            <m:sub>
                              <m:r>
                                <a:rPr lang="en-US" sz="2000" b="0" i="1" smtClean="0">
                                  <a:latin typeface="Cambria Math" panose="02040503050406030204" pitchFamily="18" charset="0"/>
                                  <a:ea typeface="Cambria Math" panose="02040503050406030204" pitchFamily="18" charset="0"/>
                                  <a:cs typeface="Arial" pitchFamily="34" charset="0"/>
                                </a:rPr>
                                <m:t>𝐷𝐸</m:t>
                              </m:r>
                            </m:sub>
                          </m:sSub>
                        </m:num>
                        <m:den>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𝐷</m:t>
                              </m:r>
                            </m:sub>
                            <m:sup>
                              <m:r>
                                <a:rPr lang="en-US" sz="2000" i="1">
                                  <a:latin typeface="Cambria Math" panose="02040503050406030204" pitchFamily="18" charset="0"/>
                                  <a:cs typeface="Arial" pitchFamily="34" charset="0"/>
                                </a:rPr>
                                <m:t>𝑒</m:t>
                              </m:r>
                            </m:sup>
                          </m:sSubSup>
                          <m:r>
                            <m:rPr>
                              <m:nor/>
                            </m:rPr>
                            <a:rPr lang="el-GR" sz="2000" dirty="0">
                              <a:latin typeface="Arial" panose="020B0604020202020204" pitchFamily="34" charset="0"/>
                              <a:cs typeface="Arial" panose="020B0604020202020204" pitchFamily="34" charset="0"/>
                            </a:rPr>
                            <m:t>σ</m:t>
                          </m:r>
                          <m:r>
                            <m:rPr>
                              <m:nor/>
                            </m:rPr>
                            <a:rPr lang="en-US" sz="2000" b="0" i="0" baseline="-25000" dirty="0" smtClean="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r>
                            <a:rPr lang="en-US" sz="2000" i="1">
                              <a:latin typeface="Cambria Math" panose="02040503050406030204" pitchFamily="18" charset="0"/>
                              <a:cs typeface="Arial" pitchFamily="34" charset="0"/>
                            </a:rPr>
                            <m:t>+</m:t>
                          </m:r>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𝐸</m:t>
                              </m:r>
                            </m:sub>
                            <m:sup>
                              <m:r>
                                <a:rPr lang="en-US" sz="2000" i="1">
                                  <a:latin typeface="Cambria Math" panose="02040503050406030204" pitchFamily="18" charset="0"/>
                                  <a:cs typeface="Arial" pitchFamily="34" charset="0"/>
                                </a:rPr>
                                <m:t>𝑒</m:t>
                              </m:r>
                            </m:sup>
                          </m:sSubSup>
                          <m:r>
                            <m:rPr>
                              <m:nor/>
                            </m:rPr>
                            <a:rPr lang="el-GR" sz="2000" dirty="0">
                              <a:latin typeface="Arial" panose="020B0604020202020204" pitchFamily="34" charset="0"/>
                              <a:cs typeface="Arial" panose="020B0604020202020204" pitchFamily="34" charset="0"/>
                            </a:rPr>
                            <m:t>σ</m:t>
                          </m:r>
                          <m:r>
                            <m:rPr>
                              <m:nor/>
                            </m:rPr>
                            <a:rPr lang="en-US" sz="2000" b="0" i="0" baseline="-25000" dirty="0" smtClean="0">
                              <a:latin typeface="Arial" panose="020B0604020202020204" pitchFamily="34" charset="0"/>
                              <a:cs typeface="Arial" panose="020B0604020202020204" pitchFamily="34" charset="0"/>
                            </a:rPr>
                            <m:t>D</m:t>
                          </m:r>
                          <m:r>
                            <m:rPr>
                              <m:nor/>
                            </m:rPr>
                            <a:rPr lang="en-US" sz="2000" baseline="30000" dirty="0">
                              <a:latin typeface="Arial" panose="020B0604020202020204" pitchFamily="34" charset="0"/>
                              <a:cs typeface="Arial" panose="020B0604020202020204" pitchFamily="34" charset="0"/>
                            </a:rPr>
                            <m:t>2</m:t>
                          </m:r>
                          <m:sSub>
                            <m:sSubPr>
                              <m:ctrlPr>
                                <a:rPr lang="en-US" sz="2000" i="1">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m:t>
                              </m:r>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i="1">
                                      <a:latin typeface="Cambria Math" panose="02040503050406030204" pitchFamily="18" charset="0"/>
                                      <a:ea typeface="Cambria Math" panose="02040503050406030204" pitchFamily="18" charset="0"/>
                                      <a:cs typeface="Arial" pitchFamily="34" charset="0"/>
                                    </a:rPr>
                                    <m:t>𝐷</m:t>
                                  </m:r>
                                </m:sub>
                                <m:sup>
                                  <m:r>
                                    <a:rPr lang="en-US" sz="2000" i="1">
                                      <a:latin typeface="Cambria Math" panose="02040503050406030204" pitchFamily="18" charset="0"/>
                                      <a:cs typeface="Arial" pitchFamily="34" charset="0"/>
                                    </a:rPr>
                                    <m:t>𝑒</m:t>
                                  </m:r>
                                </m:sup>
                              </m:sSubSup>
                              <m:r>
                                <a:rPr lang="en-US" sz="2000" b="0" i="1" smtClean="0">
                                  <a:latin typeface="Cambria Math" panose="02040503050406030204" pitchFamily="18" charset="0"/>
                                  <a:cs typeface="Arial" pitchFamily="34" charset="0"/>
                                </a:rPr>
                                <m:t>+</m:t>
                              </m:r>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i="1">
                                      <a:latin typeface="Cambria Math" panose="02040503050406030204" pitchFamily="18" charset="0"/>
                                      <a:ea typeface="Cambria Math" panose="02040503050406030204" pitchFamily="18" charset="0"/>
                                      <a:cs typeface="Arial" pitchFamily="34" charset="0"/>
                                    </a:rPr>
                                    <m:t>𝐸</m:t>
                                  </m:r>
                                </m:sub>
                                <m:sup>
                                  <m:r>
                                    <a:rPr lang="en-US" sz="2000" i="1">
                                      <a:latin typeface="Cambria Math" panose="02040503050406030204" pitchFamily="18" charset="0"/>
                                      <a:cs typeface="Arial" pitchFamily="34" charset="0"/>
                                    </a:rPr>
                                    <m:t>𝑒</m:t>
                                  </m:r>
                                </m:sup>
                              </m:sSubSup>
                              <m:r>
                                <a:rPr lang="en-US" sz="2000" b="0" i="1" smtClean="0">
                                  <a:latin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𝜎</m:t>
                              </m:r>
                            </m:e>
                            <m:sub>
                              <m:r>
                                <a:rPr lang="en-US" sz="2000" b="0" i="1" smtClean="0">
                                  <a:latin typeface="Cambria Math" panose="02040503050406030204" pitchFamily="18" charset="0"/>
                                  <a:ea typeface="Cambria Math" panose="02040503050406030204" pitchFamily="18" charset="0"/>
                                  <a:cs typeface="Arial" pitchFamily="34" charset="0"/>
                                </a:rPr>
                                <m:t>𝐷𝐸</m:t>
                              </m:r>
                            </m:sub>
                          </m:sSub>
                        </m:den>
                      </m:f>
                      <m:r>
                        <a:rPr lang="en-US" sz="2000" b="0" i="1" smtClean="0">
                          <a:latin typeface="Cambria Math" panose="02040503050406030204" pitchFamily="18" charset="0"/>
                          <a:cs typeface="Arial" pitchFamily="34" charset="0"/>
                        </a:rPr>
                        <m:t>,</m:t>
                      </m:r>
                    </m:oMath>
                  </m:oMathPara>
                </a14:m>
                <a:endParaRPr lang="en-US" sz="2000" b="0" dirty="0">
                  <a:latin typeface="Arial" panose="020B0604020202020204" pitchFamily="34" charset="0"/>
                  <a:cs typeface="Arial" pitchFamily="34" charset="0"/>
                </a:endParaRPr>
              </a:p>
              <a:p>
                <a:endParaRPr lang="pt-PT" sz="2000" dirty="0">
                  <a:latin typeface="Arial" pitchFamily="34" charset="0"/>
                  <a:cs typeface="Arial" pitchFamily="34" charset="0"/>
                </a:endParaRPr>
              </a:p>
              <a:p>
                <a:pPr marL="282575"/>
                <a:r>
                  <a:rPr lang="pt-PT" sz="2000" dirty="0">
                    <a:latin typeface="Arial" pitchFamily="34" charset="0"/>
                    <a:cs typeface="Arial" pitchFamily="34" charset="0"/>
                  </a:rPr>
                  <a:t>where </a:t>
                </a: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cs typeface="Arial" pitchFamily="34" charset="0"/>
                          </a:rPr>
                          <m:t>𝑖</m:t>
                        </m:r>
                      </m:sub>
                      <m:sup>
                        <m:r>
                          <a:rPr lang="en-US" sz="2000" b="0" i="1" smtClean="0">
                            <a:latin typeface="Cambria Math" panose="02040503050406030204" pitchFamily="18" charset="0"/>
                            <a:cs typeface="Arial" pitchFamily="34" charset="0"/>
                          </a:rPr>
                          <m:t>𝑒</m:t>
                        </m:r>
                      </m:sup>
                    </m:sSubSup>
                  </m:oMath>
                </a14:m>
                <a:r>
                  <a:rPr lang="pt-PT" sz="2000" dirty="0">
                    <a:latin typeface="Arial" panose="020B0604020202020204" pitchFamily="34" charset="0"/>
                    <a:cs typeface="Arial" pitchFamily="34" charset="0"/>
                  </a:rPr>
                  <a:t> is the </a:t>
                </a:r>
                <a:r>
                  <a:rPr lang="pt-PT" sz="2000" u="sng" dirty="0">
                    <a:latin typeface="Arial" panose="020B0604020202020204" pitchFamily="34" charset="0"/>
                    <a:cs typeface="Arial" pitchFamily="34" charset="0"/>
                  </a:rPr>
                  <a:t>excess return</a:t>
                </a:r>
                <a:r>
                  <a:rPr lang="pt-PT" sz="2000" dirty="0">
                    <a:latin typeface="Arial" panose="020B0604020202020204" pitchFamily="34" charset="0"/>
                    <a:cs typeface="Arial" pitchFamily="34" charset="0"/>
                  </a:rPr>
                  <a:t> of </a:t>
                </a:r>
                <a:r>
                  <a:rPr lang="pt-PT" sz="2000" dirty="0" err="1">
                    <a:latin typeface="Arial" panose="020B0604020202020204" pitchFamily="34" charset="0"/>
                    <a:cs typeface="Arial" pitchFamily="34" charset="0"/>
                  </a:rPr>
                  <a:t>asset</a:t>
                </a:r>
                <a:r>
                  <a:rPr lang="pt-PT" sz="2000" dirty="0">
                    <a:latin typeface="Arial" panose="020B0604020202020204" pitchFamily="34" charset="0"/>
                    <a:cs typeface="Arial" pitchFamily="34" charset="0"/>
                  </a:rPr>
                  <a:t> </a:t>
                </a:r>
                <a:r>
                  <a:rPr lang="pt-PT" sz="2000" i="1" dirty="0">
                    <a:latin typeface="Arial" panose="020B0604020202020204" pitchFamily="34" charset="0"/>
                    <a:cs typeface="Arial" pitchFamily="34" charset="0"/>
                  </a:rPr>
                  <a:t>i</a:t>
                </a:r>
              </a:p>
              <a:p>
                <a:pPr marL="282575"/>
                <a:endParaRPr lang="pt-PT" sz="2000" i="1" dirty="0">
                  <a:latin typeface="Arial" panose="020B0604020202020204" pitchFamily="34" charset="0"/>
                  <a:cs typeface="Arial" pitchFamily="34" charset="0"/>
                </a:endParaRPr>
              </a:p>
              <a:p>
                <a:pPr marL="625475" indent="-342900">
                  <a:buFont typeface="Wingdings" panose="05000000000000000000" pitchFamily="2" charset="2"/>
                  <a:buChar char="Ø"/>
                </a:pPr>
                <a:r>
                  <a:rPr lang="pt-PT" sz="2000" dirty="0" err="1">
                    <a:latin typeface="Arial" panose="020B0604020202020204" pitchFamily="34" charset="0"/>
                    <a:cs typeface="Arial" pitchFamily="34" charset="0"/>
                  </a:rPr>
                  <a:t>Alternatively</a:t>
                </a:r>
                <a:r>
                  <a:rPr lang="pt-PT" sz="2000" dirty="0">
                    <a:latin typeface="Arial" panose="020B0604020202020204" pitchFamily="34" charset="0"/>
                    <a:cs typeface="Arial" pitchFamily="34" charset="0"/>
                  </a:rPr>
                  <a:t>, use Excel Solver</a:t>
                </a:r>
              </a:p>
              <a:p>
                <a:endParaRPr lang="pt-PT" sz="2000" dirty="0">
                  <a:latin typeface="Arial" panose="020B0604020202020204" pitchFamily="34" charset="0"/>
                  <a:cs typeface="Arial" pitchFamily="34" charset="0"/>
                </a:endParaRPr>
              </a:p>
              <a:p>
                <a:pPr marL="342900" indent="-342900">
                  <a:buFont typeface="Arial" panose="020B0604020202020204" pitchFamily="34" charset="0"/>
                  <a:buChar char="•"/>
                </a:pPr>
                <a:r>
                  <a:rPr lang="pt-PT" sz="2000" dirty="0">
                    <a:latin typeface="Arial" panose="020B0604020202020204" pitchFamily="34" charset="0"/>
                    <a:cs typeface="Arial" pitchFamily="34" charset="0"/>
                  </a:rPr>
                  <a:t>In our case, </a:t>
                </a: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𝑤</m:t>
                        </m:r>
                      </m:e>
                      <m:sub>
                        <m:r>
                          <a:rPr lang="en-US" sz="2000" i="1">
                            <a:latin typeface="Cambria Math" panose="02040503050406030204" pitchFamily="18" charset="0"/>
                            <a:cs typeface="Arial" pitchFamily="34" charset="0"/>
                          </a:rPr>
                          <m:t>𝐷</m:t>
                        </m:r>
                        <m:r>
                          <a:rPr lang="en-US" sz="2000" b="0" i="1" smtClean="0">
                            <a:latin typeface="Cambria Math" panose="02040503050406030204" pitchFamily="18" charset="0"/>
                            <a:cs typeface="Arial" pitchFamily="34" charset="0"/>
                          </a:rPr>
                          <m:t>𝑒𝑏𝑡</m:t>
                        </m:r>
                      </m:sub>
                      <m:sup>
                        <m:r>
                          <a:rPr lang="en-US" sz="2000" b="0" i="1" smtClean="0">
                            <a:latin typeface="Cambria Math" panose="02040503050406030204" pitchFamily="18" charset="0"/>
                            <a:cs typeface="Arial" pitchFamily="34" charset="0"/>
                          </a:rPr>
                          <m:t>𝑇</m:t>
                        </m:r>
                      </m:sup>
                    </m:sSubSup>
                  </m:oMath>
                </a14:m>
                <a:r>
                  <a:rPr lang="pt-PT" sz="2000" dirty="0">
                    <a:latin typeface="Arial" panose="020B0604020202020204" pitchFamily="34" charset="0"/>
                    <a:cs typeface="Arial" pitchFamily="34" charset="0"/>
                  </a:rPr>
                  <a:t>=40%; </a:t>
                </a: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𝑤</m:t>
                        </m:r>
                      </m:e>
                      <m:sub>
                        <m:r>
                          <a:rPr lang="en-US" sz="2000" b="0" i="1" smtClean="0">
                            <a:latin typeface="Cambria Math" panose="02040503050406030204" pitchFamily="18" charset="0"/>
                            <a:cs typeface="Arial" pitchFamily="34" charset="0"/>
                          </a:rPr>
                          <m:t>𝐸𝑞𝑢𝑖𝑡𝑦</m:t>
                        </m:r>
                      </m:sub>
                      <m:sup>
                        <m:r>
                          <a:rPr lang="en-US" sz="2000" b="0" i="1" smtClean="0">
                            <a:latin typeface="Cambria Math" panose="02040503050406030204" pitchFamily="18" charset="0"/>
                            <a:cs typeface="Arial" pitchFamily="34" charset="0"/>
                          </a:rPr>
                          <m:t>𝑇</m:t>
                        </m:r>
                      </m:sup>
                    </m:sSubSup>
                  </m:oMath>
                </a14:m>
                <a:r>
                  <a:rPr lang="pt-PT" sz="2000" dirty="0">
                    <a:latin typeface="Arial" panose="020B0604020202020204" pitchFamily="34" charset="0"/>
                    <a:cs typeface="Arial" pitchFamily="34" charset="0"/>
                  </a:rPr>
                  <a:t>=60%, </a:t>
                </a:r>
              </a:p>
              <a:p>
                <a:r>
                  <a:rPr lang="pt-PT" sz="2000" dirty="0" err="1">
                    <a:latin typeface="Arial" panose="020B0604020202020204" pitchFamily="34" charset="0"/>
                    <a:cs typeface="Arial" pitchFamily="34" charset="0"/>
                  </a:rPr>
                  <a:t>with</a:t>
                </a:r>
                <a:r>
                  <a:rPr lang="pt-PT" sz="2000" dirty="0">
                    <a:latin typeface="Arial" panose="020B0604020202020204" pitchFamily="34" charset="0"/>
                    <a:cs typeface="Arial" pitchFamily="34" charset="0"/>
                  </a:rPr>
                  <a:t> </a:t>
                </a:r>
                <a:r>
                  <a:rPr lang="pt-PT" sz="2000" dirty="0" err="1">
                    <a:latin typeface="Arial" panose="020B0604020202020204" pitchFamily="34" charset="0"/>
                    <a:cs typeface="Arial" pitchFamily="34" charset="0"/>
                  </a:rPr>
                  <a:t>expected</a:t>
                </a:r>
                <a:r>
                  <a:rPr lang="pt-PT" sz="2000" dirty="0">
                    <a:latin typeface="Arial" panose="020B0604020202020204" pitchFamily="34" charset="0"/>
                    <a:cs typeface="Arial" pitchFamily="34" charset="0"/>
                  </a:rPr>
                  <a:t> </a:t>
                </a:r>
                <a:r>
                  <a:rPr lang="pt-PT" sz="2000" dirty="0" err="1">
                    <a:latin typeface="Arial" panose="020B0604020202020204" pitchFamily="34" charset="0"/>
                    <a:cs typeface="Arial" pitchFamily="34" charset="0"/>
                  </a:rPr>
                  <a:t>return</a:t>
                </a:r>
                <a:r>
                  <a:rPr lang="pt-PT" sz="2000" dirty="0">
                    <a:latin typeface="Arial" panose="020B0604020202020204" pitchFamily="34" charset="0"/>
                    <a:cs typeface="Arial" pitchFamily="34" charset="0"/>
                  </a:rPr>
                  <a:t> </a:t>
                </a:r>
                <a:r>
                  <a:rPr lang="pt-PT" sz="2000" dirty="0" err="1">
                    <a:latin typeface="Arial" panose="020B0604020202020204" pitchFamily="34" charset="0"/>
                    <a:cs typeface="Arial" pitchFamily="34" charset="0"/>
                  </a:rPr>
                  <a:t>and</a:t>
                </a:r>
                <a:r>
                  <a:rPr lang="pt-PT" sz="2000" dirty="0">
                    <a:latin typeface="Arial" panose="020B0604020202020204" pitchFamily="34" charset="0"/>
                    <a:cs typeface="Arial" pitchFamily="34" charset="0"/>
                  </a:rPr>
                  <a:t> standard </a:t>
                </a:r>
                <a:r>
                  <a:rPr lang="pt-PT" sz="2000" dirty="0" err="1">
                    <a:latin typeface="Arial" panose="020B0604020202020204" pitchFamily="34" charset="0"/>
                    <a:cs typeface="Arial" pitchFamily="34" charset="0"/>
                  </a:rPr>
                  <a:t>deviation</a:t>
                </a:r>
                <a:r>
                  <a:rPr lang="pt-PT" sz="2000" dirty="0">
                    <a:latin typeface="Arial" panose="020B0604020202020204" pitchFamily="34" charset="0"/>
                    <a:cs typeface="Arial" pitchFamily="34" charset="0"/>
                  </a:rPr>
                  <a:t> </a:t>
                </a: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𝜇</m:t>
                        </m:r>
                      </m:e>
                      <m:sub/>
                      <m:sup>
                        <m:r>
                          <a:rPr lang="en-US" sz="2000" b="0" i="1" smtClean="0">
                            <a:latin typeface="Cambria Math" panose="02040503050406030204" pitchFamily="18" charset="0"/>
                            <a:cs typeface="Arial" pitchFamily="34" charset="0"/>
                          </a:rPr>
                          <m:t>𝑇</m:t>
                        </m:r>
                      </m:sup>
                    </m:sSubSup>
                    <m:r>
                      <a:rPr lang="en-US" sz="2000" b="0" i="1" smtClean="0">
                        <a:latin typeface="Cambria Math" panose="02040503050406030204" pitchFamily="18" charset="0"/>
                        <a:cs typeface="Arial" pitchFamily="34" charset="0"/>
                      </a:rPr>
                      <m:t>=11%</m:t>
                    </m:r>
                  </m:oMath>
                </a14:m>
                <a:r>
                  <a:rPr lang="pt-PT" sz="2000" dirty="0">
                    <a:latin typeface="Arial" panose="020B0604020202020204" pitchFamily="34" charset="0"/>
                    <a:cs typeface="Arial" pitchFamily="34" charset="0"/>
                  </a:rPr>
                  <a:t>,</a:t>
                </a:r>
                <a:r>
                  <a:rPr lang="en-US" sz="2000" dirty="0">
                    <a:latin typeface="Arial" panose="020B0604020202020204" pitchFamily="34" charset="0"/>
                    <a:cs typeface="Arial" pitchFamily="34" charset="0"/>
                  </a:rPr>
                  <a:t> </a:t>
                </a:r>
                <a14:m>
                  <m:oMath xmlns:m="http://schemas.openxmlformats.org/officeDocument/2006/math">
                    <m:sSubSup>
                      <m:sSubSupPr>
                        <m:ctrlPr>
                          <a:rPr lang="en-US" sz="2000" i="1">
                            <a:latin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sup>
                        <m:r>
                          <a:rPr lang="en-US" sz="2000" b="0" i="1" smtClean="0">
                            <a:latin typeface="Cambria Math" panose="02040503050406030204" pitchFamily="18" charset="0"/>
                            <a:cs typeface="Arial" pitchFamily="34" charset="0"/>
                          </a:rPr>
                          <m:t>𝑇</m:t>
                        </m:r>
                      </m:sup>
                    </m:sSubSup>
                  </m:oMath>
                </a14:m>
                <a:r>
                  <a:rPr lang="pt-PT" sz="2000" dirty="0">
                    <a:latin typeface="Arial" panose="020B0604020202020204" pitchFamily="34" charset="0"/>
                    <a:cs typeface="Arial" pitchFamily="34" charset="0"/>
                  </a:rPr>
                  <a:t>=14.2%</a:t>
                </a: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a:p>
                <a:endParaRPr lang="en-US" sz="2000"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762000"/>
                <a:ext cx="8840274" cy="3748877"/>
              </a:xfrm>
              <a:prstGeom prst="rect">
                <a:avLst/>
              </a:prstGeom>
              <a:blipFill>
                <a:blip r:embed="rId3"/>
                <a:stretch>
                  <a:fillRect l="-759" t="-650" r="-345" b="-38699"/>
                </a:stretch>
              </a:blipFill>
              <a:ln w="9525" algn="ctr">
                <a:noFill/>
                <a:miter lim="800000"/>
                <a:headEnd/>
                <a:tailEnd/>
              </a:ln>
            </p:spPr>
            <p:txBody>
              <a:bodyPr/>
              <a:lstStyle/>
              <a:p>
                <a:r>
                  <a:rPr lang="en-NL">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716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29</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Two fund separation</a:t>
            </a:r>
          </a:p>
        </p:txBody>
      </p:sp>
      <p:sp>
        <p:nvSpPr>
          <p:cNvPr id="6" name="Text Box 2"/>
          <p:cNvSpPr txBox="1">
            <a:spLocks noChangeArrowheads="1"/>
          </p:cNvSpPr>
          <p:nvPr/>
        </p:nvSpPr>
        <p:spPr bwMode="auto">
          <a:xfrm>
            <a:off x="303726" y="762000"/>
            <a:ext cx="7925874" cy="3748877"/>
          </a:xfrm>
          <a:prstGeom prst="rect">
            <a:avLst/>
          </a:prstGeom>
          <a:noFill/>
          <a:ln w="9525" algn="ctr">
            <a:noFill/>
            <a:miter lim="800000"/>
            <a:headEnd/>
            <a:tailEnd/>
          </a:ln>
        </p:spPr>
        <p:txBody>
          <a:bodyPr/>
          <a:lstStyle/>
          <a:p>
            <a:r>
              <a:rPr lang="en-US" sz="2000" dirty="0">
                <a:latin typeface="Arial" panose="020B0604020202020204" pitchFamily="34" charset="0"/>
                <a:cs typeface="Arial" panose="020B0604020202020204" pitchFamily="34" charset="0"/>
              </a:rPr>
              <a:t>This analysis essentially separates the portfolio choice problem into two independent tasks.</a:t>
            </a:r>
          </a:p>
          <a:p>
            <a:endParaRPr lang="pt-PT" sz="2000" dirty="0">
              <a:latin typeface="Arial" panose="020B0604020202020204" pitchFamily="34" charset="0"/>
              <a:ea typeface="Geneva"/>
              <a:cs typeface="Arial" panose="020B0604020202020204" pitchFamily="34" charset="0"/>
            </a:endParaRPr>
          </a:p>
          <a:p>
            <a:pPr marL="342900" indent="-342900">
              <a:buFont typeface="+mj-lt"/>
              <a:buAutoNum type="arabicPeriod"/>
            </a:pPr>
            <a:r>
              <a:rPr lang="pt-PT" sz="2000" dirty="0" err="1">
                <a:latin typeface="Arial" panose="020B0604020202020204" pitchFamily="34" charset="0"/>
                <a:ea typeface="Geneva"/>
                <a:cs typeface="Arial" panose="020B0604020202020204" pitchFamily="34" charset="0"/>
              </a:rPr>
              <a:t>All</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investors</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regardless</a:t>
            </a:r>
            <a:r>
              <a:rPr lang="pt-PT" sz="2000" dirty="0">
                <a:latin typeface="Arial" panose="020B0604020202020204" pitchFamily="34" charset="0"/>
                <a:ea typeface="Geneva"/>
                <a:cs typeface="Arial" panose="020B0604020202020204" pitchFamily="34" charset="0"/>
              </a:rPr>
              <a:t> of individual </a:t>
            </a:r>
            <a:r>
              <a:rPr lang="pt-PT" sz="2000" dirty="0" err="1">
                <a:latin typeface="Arial" panose="020B0604020202020204" pitchFamily="34" charset="0"/>
                <a:ea typeface="Geneva"/>
                <a:cs typeface="Arial" panose="020B0604020202020204" pitchFamily="34" charset="0"/>
              </a:rPr>
              <a:t>risk</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preferences</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will</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choose</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the</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same</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risky</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asset</a:t>
            </a:r>
            <a:r>
              <a:rPr lang="pt-PT" sz="2000" dirty="0">
                <a:latin typeface="Arial" panose="020B0604020202020204" pitchFamily="34" charset="0"/>
                <a:ea typeface="Geneva"/>
                <a:cs typeface="Arial" panose="020B0604020202020204" pitchFamily="34" charset="0"/>
              </a:rPr>
              <a:t> portfolio, </a:t>
            </a:r>
            <a:r>
              <a:rPr lang="pt-PT" sz="2000" dirty="0" err="1">
                <a:latin typeface="Arial" panose="020B0604020202020204" pitchFamily="34" charset="0"/>
                <a:ea typeface="Geneva"/>
                <a:cs typeface="Arial" panose="020B0604020202020204" pitchFamily="34" charset="0"/>
              </a:rPr>
              <a:t>that</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is</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the</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optimal</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combination</a:t>
            </a:r>
            <a:r>
              <a:rPr lang="pt-PT" sz="2000" dirty="0">
                <a:latin typeface="Arial" panose="020B0604020202020204" pitchFamily="34" charset="0"/>
                <a:ea typeface="Geneva"/>
                <a:cs typeface="Arial" panose="020B0604020202020204" pitchFamily="34" charset="0"/>
              </a:rPr>
              <a:t> of </a:t>
            </a:r>
            <a:r>
              <a:rPr lang="pt-PT" sz="2000" dirty="0" err="1">
                <a:latin typeface="Arial" panose="020B0604020202020204" pitchFamily="34" charset="0"/>
                <a:ea typeface="Geneva"/>
                <a:cs typeface="Arial" panose="020B0604020202020204" pitchFamily="34" charset="0"/>
              </a:rPr>
              <a:t>risky</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assets</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the</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Tangency</a:t>
            </a:r>
            <a:r>
              <a:rPr lang="pt-PT" sz="2000" dirty="0">
                <a:latin typeface="Arial" panose="020B0604020202020204" pitchFamily="34" charset="0"/>
                <a:ea typeface="Geneva"/>
                <a:cs typeface="Arial" panose="020B0604020202020204" pitchFamily="34" charset="0"/>
              </a:rPr>
              <a:t> portfolio </a:t>
            </a:r>
          </a:p>
          <a:p>
            <a:pPr marL="742950" lvl="1" indent="-285750">
              <a:buFont typeface="Arial" panose="020B0604020202020204" pitchFamily="34" charset="0"/>
              <a:buChar char="•"/>
            </a:pPr>
            <a:r>
              <a:rPr lang="pt-PT" sz="2000" dirty="0" err="1">
                <a:latin typeface="Arial" panose="020B0604020202020204" pitchFamily="34" charset="0"/>
                <a:ea typeface="Geneva"/>
                <a:cs typeface="Arial" panose="020B0604020202020204" pitchFamily="34" charset="0"/>
              </a:rPr>
              <a:t>Highest</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return</a:t>
            </a:r>
            <a:r>
              <a:rPr lang="pt-PT" sz="2000" dirty="0">
                <a:latin typeface="Arial" panose="020B0604020202020204" pitchFamily="34" charset="0"/>
                <a:ea typeface="Geneva"/>
                <a:cs typeface="Arial" panose="020B0604020202020204" pitchFamily="34" charset="0"/>
              </a:rPr>
              <a:t> for </a:t>
            </a:r>
            <a:r>
              <a:rPr lang="pt-PT" sz="2000" dirty="0" err="1">
                <a:latin typeface="Arial" panose="020B0604020202020204" pitchFamily="34" charset="0"/>
                <a:ea typeface="Geneva"/>
                <a:cs typeface="Arial" panose="020B0604020202020204" pitchFamily="34" charset="0"/>
              </a:rPr>
              <a:t>every</a:t>
            </a:r>
            <a:r>
              <a:rPr lang="pt-PT" sz="2000" dirty="0">
                <a:latin typeface="Arial" panose="020B0604020202020204" pitchFamily="34" charset="0"/>
                <a:ea typeface="Geneva"/>
                <a:cs typeface="Arial" panose="020B0604020202020204" pitchFamily="34" charset="0"/>
              </a:rPr>
              <a:t> </a:t>
            </a:r>
            <a:r>
              <a:rPr lang="pt-PT" sz="2000" dirty="0" err="1">
                <a:latin typeface="Arial" panose="020B0604020202020204" pitchFamily="34" charset="0"/>
                <a:ea typeface="Geneva"/>
                <a:cs typeface="Arial" panose="020B0604020202020204" pitchFamily="34" charset="0"/>
              </a:rPr>
              <a:t>unit</a:t>
            </a:r>
            <a:r>
              <a:rPr lang="pt-PT" sz="2000" dirty="0">
                <a:latin typeface="Arial" panose="020B0604020202020204" pitchFamily="34" charset="0"/>
                <a:ea typeface="Geneva"/>
                <a:cs typeface="Arial" panose="020B0604020202020204" pitchFamily="34" charset="0"/>
              </a:rPr>
              <a:t> of </a:t>
            </a:r>
            <a:r>
              <a:rPr lang="pt-PT" sz="2000" dirty="0" err="1">
                <a:latin typeface="Arial" panose="020B0604020202020204" pitchFamily="34" charset="0"/>
                <a:ea typeface="Geneva"/>
                <a:cs typeface="Arial" panose="020B0604020202020204" pitchFamily="34" charset="0"/>
              </a:rPr>
              <a:t>risk</a:t>
            </a:r>
            <a:r>
              <a:rPr lang="pt-PT" sz="2000" dirty="0">
                <a:latin typeface="Arial" panose="020B0604020202020204" pitchFamily="34" charset="0"/>
                <a:ea typeface="Geneva"/>
                <a:cs typeface="Arial" panose="020B0604020202020204" pitchFamily="34" charset="0"/>
              </a:rPr>
              <a:t>! </a:t>
            </a:r>
          </a:p>
          <a:p>
            <a:pPr marL="742950" lvl="1" indent="-285750">
              <a:buFont typeface="Arial" panose="020B0604020202020204" pitchFamily="34" charset="0"/>
              <a:buChar char="•"/>
            </a:pPr>
            <a:r>
              <a:rPr lang="pt-PT" sz="2000" dirty="0">
                <a:latin typeface="Arial" panose="020B0604020202020204" pitchFamily="34" charset="0"/>
                <a:ea typeface="Geneva"/>
                <a:cs typeface="Arial" panose="020B0604020202020204" pitchFamily="34" charset="0"/>
              </a:rPr>
              <a:t>Same idea applies when we go from two to any larger number of risky assets (see assignment).</a:t>
            </a:r>
          </a:p>
          <a:p>
            <a:pPr marL="742950" lvl="1" indent="-285750">
              <a:buFont typeface="Arial" panose="020B0604020202020204" pitchFamily="34" charset="0"/>
              <a:buChar char="•"/>
            </a:pPr>
            <a:endParaRPr lang="pt-PT" sz="2000" dirty="0">
              <a:latin typeface="Arial" panose="020B0604020202020204" pitchFamily="34" charset="0"/>
              <a:ea typeface="Geneva"/>
              <a:cs typeface="Arial" panose="020B0604020202020204" pitchFamily="34" charset="0"/>
            </a:endParaRPr>
          </a:p>
          <a:p>
            <a:pPr marL="342900" indent="-342900">
              <a:buFont typeface="+mj-lt"/>
              <a:buAutoNum type="arabicPeriod"/>
            </a:pPr>
            <a:r>
              <a:rPr lang="pt-PT" sz="2000" dirty="0">
                <a:latin typeface="Arial" panose="020B0604020202020204" pitchFamily="34" charset="0"/>
                <a:ea typeface="Geneva"/>
                <a:cs typeface="Arial" panose="020B0604020202020204" pitchFamily="34" charset="0"/>
              </a:rPr>
              <a:t>Depending on individual risk preferences, each investor combines the Tangency portfolio (“fund #1”) with an investment in the risk-free asset (“fund #2”) to achieve his desired expected return with minimum risk</a:t>
            </a:r>
          </a:p>
          <a:p>
            <a:pPr marL="800100" lvl="1" indent="-342900">
              <a:buFont typeface="Arial" panose="020B0604020202020204" pitchFamily="34" charset="0"/>
              <a:buChar char="•"/>
            </a:pPr>
            <a:r>
              <a:rPr lang="pt-PT" sz="2000" dirty="0">
                <a:latin typeface="Arial" panose="020B0604020202020204" pitchFamily="34" charset="0"/>
                <a:ea typeface="Geneva"/>
                <a:cs typeface="Arial" panose="020B0604020202020204" pitchFamily="34" charset="0"/>
              </a:rPr>
              <a:t>This is why the traditional portfolio advice is wrong: everyone should invest in the same optimally diversified combination of the risky assets</a:t>
            </a:r>
          </a:p>
          <a:p>
            <a:pPr marL="800100" lvl="1" indent="-342900">
              <a:buFont typeface="Wingdings" panose="05000000000000000000" pitchFamily="2" charset="2"/>
              <a:buChar char="Ø"/>
            </a:pPr>
            <a:endParaRPr lang="en-US" sz="2000" dirty="0">
              <a:latin typeface="Arial" panose="020B0604020202020204" pitchFamily="34" charset="0"/>
              <a:cs typeface="Arial" pitchFamily="34" charset="0"/>
            </a:endParaRPr>
          </a:p>
          <a:p>
            <a:endParaRPr lang="pt-PT" sz="2000" dirty="0">
              <a:latin typeface="Arial" panose="020B0604020202020204" pitchFamily="34" charset="0"/>
              <a:cs typeface="Arial" pitchFamily="34" charset="0"/>
            </a:endParaRPr>
          </a:p>
        </p:txBody>
      </p:sp>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12109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15C52-058D-A0E4-C843-CE10F3FB65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80A499-2BBA-AE19-9EE3-B4B658785F06}"/>
              </a:ext>
            </a:extLst>
          </p:cNvPr>
          <p:cNvSpPr txBox="1"/>
          <p:nvPr/>
        </p:nvSpPr>
        <p:spPr>
          <a:xfrm>
            <a:off x="1676400" y="2762071"/>
            <a:ext cx="6400800" cy="461665"/>
          </a:xfrm>
          <a:prstGeom prst="rect">
            <a:avLst/>
          </a:prstGeom>
          <a:noFill/>
          <a:ln>
            <a:solidFill>
              <a:schemeClr val="bg1">
                <a:lumMod val="50000"/>
              </a:schemeClr>
            </a:solidFill>
          </a:ln>
        </p:spPr>
        <p:txBody>
          <a:bodyPr wrap="square" rtlCol="0">
            <a:spAutoFit/>
          </a:bodyPr>
          <a:lstStyle/>
          <a:p>
            <a:pPr marL="511175" indent="-511175"/>
            <a:r>
              <a:rPr lang="en-US" sz="2400" b="1" dirty="0">
                <a:latin typeface="Arial" pitchFamily="34" charset="0"/>
                <a:cs typeface="Arial" pitchFamily="34" charset="0"/>
              </a:rPr>
              <a:t>Portfolios with one risky asset</a:t>
            </a:r>
          </a:p>
        </p:txBody>
      </p:sp>
    </p:spTree>
    <p:extLst>
      <p:ext uri="{BB962C8B-B14F-4D97-AF65-F5344CB8AC3E}">
        <p14:creationId xmlns:p14="http://schemas.microsoft.com/office/powerpoint/2010/main" val="381863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30</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Example</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762000"/>
                <a:ext cx="8840274" cy="3748877"/>
              </a:xfrm>
              <a:prstGeom prst="rect">
                <a:avLst/>
              </a:prstGeom>
              <a:noFill/>
              <a:ln w="9525" algn="ctr">
                <a:noFill/>
                <a:miter lim="800000"/>
                <a:headEnd/>
                <a:tailEnd/>
              </a:ln>
            </p:spPr>
            <p:txBody>
              <a:bodyPr/>
              <a:lstStyle/>
              <a:p>
                <a:pPr marL="342900" indent="-342900">
                  <a:buFont typeface="Wingdings" panose="05000000000000000000" pitchFamily="2" charset="2"/>
                  <a:buChar char="Ø"/>
                </a:pPr>
                <a:r>
                  <a:rPr lang="en-US" sz="2000" dirty="0">
                    <a:latin typeface="Arial" panose="020B0604020202020204" pitchFamily="34" charset="0"/>
                    <a:cs typeface="Arial" pitchFamily="34" charset="0"/>
                  </a:rPr>
                  <a:t>Investor with mean-variance preferences and risk-aversion coefficient </a:t>
                </a:r>
                <a:r>
                  <a:rPr lang="en-US" sz="2000" i="1" dirty="0">
                    <a:latin typeface="Arial" panose="020B0604020202020204" pitchFamily="34" charset="0"/>
                    <a:cs typeface="Arial" pitchFamily="34" charset="0"/>
                  </a:rPr>
                  <a:t>A</a:t>
                </a:r>
                <a:r>
                  <a:rPr lang="en-US" sz="2000" dirty="0">
                    <a:latin typeface="Arial" panose="020B0604020202020204" pitchFamily="34" charset="0"/>
                    <a:cs typeface="Arial" pitchFamily="34" charset="0"/>
                  </a:rPr>
                  <a:t>=4.</a:t>
                </a:r>
              </a:p>
              <a:p>
                <a:pPr marL="800100" lvl="1" indent="-342900">
                  <a:buFont typeface="Wingdings" panose="05000000000000000000" pitchFamily="2" charset="2"/>
                  <a:buChar char="Ø"/>
                </a:pPr>
                <a:endParaRPr lang="en-US" sz="2000" dirty="0">
                  <a:latin typeface="Arial" panose="020B0604020202020204" pitchFamily="34" charset="0"/>
                  <a:cs typeface="Arial"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itchFamily="34" charset="0"/>
                  </a:rPr>
                  <a:t>What is the optimal </a:t>
                </a:r>
                <a:r>
                  <a:rPr lang="en-US" sz="2000" u="sng" dirty="0">
                    <a:latin typeface="Arial" panose="020B0604020202020204" pitchFamily="34" charset="0"/>
                    <a:cs typeface="Arial" pitchFamily="34" charset="0"/>
                  </a:rPr>
                  <a:t>complete portfolio</a:t>
                </a:r>
                <a:r>
                  <a:rPr lang="en-US" sz="2000" dirty="0">
                    <a:latin typeface="Arial" panose="020B0604020202020204" pitchFamily="34" charset="0"/>
                    <a:cs typeface="Arial" pitchFamily="34" charset="0"/>
                  </a:rPr>
                  <a:t> for this investor?</a:t>
                </a:r>
              </a:p>
              <a:p>
                <a:pPr marL="342900" indent="-342900">
                  <a:buFont typeface="Wingdings" panose="05000000000000000000" pitchFamily="2" charset="2"/>
                  <a:buChar char="Ø"/>
                </a:pPr>
                <a:endParaRPr lang="en-US" sz="2000" dirty="0">
                  <a:latin typeface="Arial" panose="020B0604020202020204" pitchFamily="34" charset="0"/>
                  <a:cs typeface="Arial" pitchFamily="34" charset="0"/>
                </a:endParaRPr>
              </a:p>
              <a:p>
                <a:pPr marL="800100" lvl="1" indent="-342900">
                  <a:buFont typeface="Wingdings" panose="05000000000000000000" pitchFamily="2" charset="2"/>
                  <a:buChar char="Ø"/>
                </a:pPr>
                <a:r>
                  <a:rPr lang="en-US" sz="2000" dirty="0">
                    <a:latin typeface="Arial" panose="020B0604020202020204" pitchFamily="34" charset="0"/>
                    <a:cs typeface="Arial" pitchFamily="34" charset="0"/>
                  </a:rPr>
                  <a:t>Plug tangency portfolio as risky asset into optimal capital allocation between risky and </a:t>
                </a:r>
                <a:r>
                  <a:rPr lang="en-US" sz="2000" dirty="0" err="1">
                    <a:latin typeface="Arial" panose="020B0604020202020204" pitchFamily="34" charset="0"/>
                    <a:cs typeface="Arial" panose="020B0604020202020204" pitchFamily="34" charset="0"/>
                  </a:rPr>
                  <a:t>riskfree</a:t>
                </a:r>
                <a:r>
                  <a:rPr lang="en-US" sz="2000" dirty="0">
                    <a:latin typeface="Arial" panose="020B0604020202020204" pitchFamily="34" charset="0"/>
                    <a:cs typeface="Arial" pitchFamily="34" charset="0"/>
                  </a:rPr>
                  <a:t> asset:</a:t>
                </a:r>
              </a:p>
              <a:p>
                <a:pPr marL="800100" lvl="1" indent="-342900">
                  <a:buFont typeface="Wingdings" panose="05000000000000000000" pitchFamily="2" charset="2"/>
                  <a:buChar char="Ø"/>
                </a:pPr>
                <a:endParaRPr lang="en-US" sz="2000" dirty="0">
                  <a:latin typeface="Arial" panose="020B0604020202020204" pitchFamily="34" charset="0"/>
                  <a:cs typeface="Arial" pitchFamily="34" charset="0"/>
                </a:endParaRPr>
              </a:p>
              <a:p>
                <a:pPr marL="800100" lvl="1" indent="-342900">
                  <a:buFont typeface="Wingdings" panose="05000000000000000000" pitchFamily="2" charset="2"/>
                  <a:buChar char="Ø"/>
                </a:pPr>
                <a:r>
                  <a:rPr lang="en-US" sz="2000" dirty="0">
                    <a:latin typeface="Arial" panose="020B0604020202020204" pitchFamily="34" charset="0"/>
                    <a:cs typeface="Arial" pitchFamily="34" charset="0"/>
                  </a:rPr>
                  <a:t>Recall: </a:t>
                </a:r>
                <a14:m>
                  <m:oMath xmlns:m="http://schemas.openxmlformats.org/officeDocument/2006/math">
                    <m:r>
                      <a:rPr lang="en-US" sz="2000" i="1">
                        <a:latin typeface="Cambria Math" panose="02040503050406030204" pitchFamily="18" charset="0"/>
                        <a:cs typeface="Arial" pitchFamily="34" charset="0"/>
                      </a:rPr>
                      <m:t>𝑦</m:t>
                    </m:r>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b="0" i="1" smtClean="0">
                                    <a:latin typeface="Cambria Math" panose="02040503050406030204" pitchFamily="18" charset="0"/>
                                    <a:cs typeface="Arial" pitchFamily="34" charset="0"/>
                                  </a:rPr>
                                  <m:t>𝑇</m:t>
                                </m:r>
                              </m:sub>
                            </m:sSub>
                          </m:e>
                        </m:d>
                        <m:r>
                          <a:rPr lang="en-US" sz="2000" i="1">
                            <a:latin typeface="Cambria Math" panose="02040503050406030204" pitchFamily="18" charset="0"/>
                            <a:cs typeface="Arial" pitchFamily="34" charset="0"/>
                          </a:rPr>
                          <m: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𝑓</m:t>
                            </m:r>
                          </m:sub>
                        </m:sSub>
                      </m:num>
                      <m:den>
                        <m:r>
                          <a:rPr lang="en-US" sz="2000" i="1">
                            <a:latin typeface="Cambria Math" panose="02040503050406030204" pitchFamily="18" charset="0"/>
                            <a:cs typeface="Arial" pitchFamily="34" charset="0"/>
                          </a:rPr>
                          <m:t>𝐴</m:t>
                        </m:r>
                        <m:sSubSup>
                          <m:sSubSupPr>
                            <m:ctrlPr>
                              <a:rPr lang="en-US" sz="2000" i="1">
                                <a:latin typeface="Cambria Math" panose="02040503050406030204" pitchFamily="18" charset="0"/>
                                <a:ea typeface="Cambria Math" panose="02040503050406030204" pitchFamily="18" charset="0"/>
                                <a:cs typeface="Arial" pitchFamily="34" charset="0"/>
                              </a:rPr>
                            </m:ctrlPr>
                          </m:sSubSupPr>
                          <m:e>
                            <m:r>
                              <a:rPr lang="en-US" sz="2000" i="1">
                                <a:latin typeface="Cambria Math" panose="02040503050406030204" pitchFamily="18" charset="0"/>
                                <a:ea typeface="Cambria Math" panose="02040503050406030204" pitchFamily="18" charset="0"/>
                                <a:cs typeface="Arial" pitchFamily="34" charset="0"/>
                              </a:rPr>
                              <m:t>𝜎</m:t>
                            </m:r>
                          </m:e>
                          <m:sub>
                            <m:r>
                              <a:rPr lang="en-US" sz="2000" b="0" i="1" smtClean="0">
                                <a:latin typeface="Cambria Math" panose="02040503050406030204" pitchFamily="18" charset="0"/>
                                <a:ea typeface="Cambria Math" panose="02040503050406030204" pitchFamily="18" charset="0"/>
                                <a:cs typeface="Arial" pitchFamily="34" charset="0"/>
                              </a:rPr>
                              <m:t>𝑇</m:t>
                            </m:r>
                          </m:sub>
                          <m:sup>
                            <m:r>
                              <a:rPr lang="en-US" sz="2000" i="1">
                                <a:latin typeface="Cambria Math" panose="02040503050406030204" pitchFamily="18" charset="0"/>
                                <a:ea typeface="Cambria Math" panose="02040503050406030204" pitchFamily="18" charset="0"/>
                                <a:cs typeface="Arial" pitchFamily="34" charset="0"/>
                              </a:rPr>
                              <m:t>2</m:t>
                            </m:r>
                          </m:sup>
                        </m:sSubSup>
                      </m:den>
                    </m:f>
                    <m:r>
                      <a:rPr lang="en-US" sz="2000" b="0" i="1" smtClean="0">
                        <a:latin typeface="Cambria Math" panose="02040503050406030204" pitchFamily="18" charset="0"/>
                        <a:ea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b="0" i="1" smtClean="0">
                            <a:latin typeface="Cambria Math" panose="02040503050406030204" pitchFamily="18" charset="0"/>
                            <a:cs typeface="Arial" pitchFamily="34" charset="0"/>
                          </a:rPr>
                          <m:t>11%</m:t>
                        </m:r>
                        <m:r>
                          <a:rPr lang="en-US" sz="2000" i="1">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5%</m:t>
                        </m:r>
                      </m:num>
                      <m:den>
                        <m:r>
                          <a:rPr lang="en-US" sz="2000" b="0" i="1" smtClean="0">
                            <a:latin typeface="Cambria Math" panose="02040503050406030204" pitchFamily="18" charset="0"/>
                            <a:cs typeface="Arial" pitchFamily="34" charset="0"/>
                          </a:rPr>
                          <m:t>4∗</m:t>
                        </m:r>
                        <m:sSup>
                          <m:sSupPr>
                            <m:ctrlPr>
                              <a:rPr lang="en-US" sz="2000" b="0" i="1" smtClean="0">
                                <a:latin typeface="Cambria Math" panose="02040503050406030204" pitchFamily="18" charset="0"/>
                                <a:cs typeface="Arial" pitchFamily="34" charset="0"/>
                              </a:rPr>
                            </m:ctrlPr>
                          </m:sSupPr>
                          <m:e>
                            <m:r>
                              <a:rPr lang="en-US" sz="2000" b="0" i="1" smtClean="0">
                                <a:latin typeface="Cambria Math" panose="02040503050406030204" pitchFamily="18" charset="0"/>
                                <a:cs typeface="Arial" pitchFamily="34" charset="0"/>
                              </a:rPr>
                              <m:t>0.142</m:t>
                            </m:r>
                          </m:e>
                          <m:sup>
                            <m:r>
                              <a:rPr lang="en-US" sz="2000" b="0" i="1" smtClean="0">
                                <a:latin typeface="Cambria Math" panose="02040503050406030204" pitchFamily="18" charset="0"/>
                                <a:cs typeface="Arial" pitchFamily="34" charset="0"/>
                              </a:rPr>
                              <m:t>2</m:t>
                            </m:r>
                          </m:sup>
                        </m:sSup>
                      </m:den>
                    </m:f>
                    <m:r>
                      <a:rPr lang="en-US" sz="2000" b="0" i="0" smtClean="0">
                        <a:latin typeface="Cambria Math" panose="02040503050406030204" pitchFamily="18" charset="0"/>
                        <a:ea typeface="Cambria Math" panose="02040503050406030204" pitchFamily="18" charset="0"/>
                        <a:cs typeface="Arial" pitchFamily="34" charset="0"/>
                      </a:rPr>
                      <m:t>=0.744</m:t>
                    </m:r>
                  </m:oMath>
                </a14:m>
                <a:r>
                  <a:rPr lang="en-US" sz="2000" dirty="0">
                    <a:latin typeface="Arial" panose="020B0604020202020204" pitchFamily="34" charset="0"/>
                    <a:cs typeface="Arial" pitchFamily="34" charset="0"/>
                  </a:rPr>
                  <a:t>, so that means:</a:t>
                </a:r>
              </a:p>
              <a:p>
                <a:pPr lvl="1"/>
                <a:endParaRPr lang="en-US" sz="2000" dirty="0">
                  <a:latin typeface="Arial" panose="020B0604020202020204" pitchFamily="34" charset="0"/>
                  <a:cs typeface="Arial" pitchFamily="34" charset="0"/>
                </a:endParaRPr>
              </a:p>
              <a:p>
                <a:pPr lvl="1"/>
                <a:endParaRPr lang="en-US" sz="2000" dirty="0">
                  <a:latin typeface="Arial" panose="020B0604020202020204" pitchFamily="34" charset="0"/>
                  <a:cs typeface="Arial" pitchFamily="34" charset="0"/>
                </a:endParaRPr>
              </a:p>
              <a:p>
                <a:endParaRPr lang="pt-PT" sz="2000"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762000"/>
                <a:ext cx="8840274" cy="3748877"/>
              </a:xfrm>
              <a:prstGeom prst="rect">
                <a:avLst/>
              </a:prstGeom>
              <a:blipFill>
                <a:blip r:embed="rId2"/>
                <a:stretch>
                  <a:fillRect l="-621" t="-650"/>
                </a:stretch>
              </a:blipFill>
              <a:ln w="9525" algn="ctr">
                <a:noFill/>
                <a:miter lim="800000"/>
                <a:headEnd/>
                <a:tailEnd/>
              </a:ln>
            </p:spPr>
            <p:txBody>
              <a:bodyPr/>
              <a:lstStyle/>
              <a:p>
                <a:r>
                  <a:rPr lang="en-US">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graphicFrame>
        <p:nvGraphicFramePr>
          <p:cNvPr id="5" name="Table 4"/>
          <p:cNvGraphicFramePr>
            <a:graphicFrameLocks noGrp="1"/>
          </p:cNvGraphicFramePr>
          <p:nvPr/>
        </p:nvGraphicFramePr>
        <p:xfrm>
          <a:off x="1760006" y="4267200"/>
          <a:ext cx="4515052" cy="1731420"/>
        </p:xfrm>
        <a:graphic>
          <a:graphicData uri="http://schemas.openxmlformats.org/drawingml/2006/table">
            <a:tbl>
              <a:tblPr>
                <a:tableStyleId>{5C22544A-7EE6-4342-B048-85BDC9FD1C3A}</a:tableStyleId>
              </a:tblPr>
              <a:tblGrid>
                <a:gridCol w="1638014">
                  <a:extLst>
                    <a:ext uri="{9D8B030D-6E8A-4147-A177-3AD203B41FA5}">
                      <a16:colId xmlns:a16="http://schemas.microsoft.com/office/drawing/2014/main" val="3710263548"/>
                    </a:ext>
                  </a:extLst>
                </a:gridCol>
                <a:gridCol w="1438519">
                  <a:extLst>
                    <a:ext uri="{9D8B030D-6E8A-4147-A177-3AD203B41FA5}">
                      <a16:colId xmlns:a16="http://schemas.microsoft.com/office/drawing/2014/main" val="3387150055"/>
                    </a:ext>
                  </a:extLst>
                </a:gridCol>
                <a:gridCol w="1438519">
                  <a:extLst>
                    <a:ext uri="{9D8B030D-6E8A-4147-A177-3AD203B41FA5}">
                      <a16:colId xmlns:a16="http://schemas.microsoft.com/office/drawing/2014/main" val="197247068"/>
                    </a:ext>
                  </a:extLst>
                </a:gridCol>
              </a:tblGrid>
              <a:tr h="432855">
                <a:tc>
                  <a:txBody>
                    <a:bodyPr/>
                    <a:lstStyle/>
                    <a:p>
                      <a:pPr algn="l" fontAlgn="b"/>
                      <a:r>
                        <a:rPr lang="en-US" sz="2000" u="none" strike="noStrike" dirty="0">
                          <a:effectLst/>
                          <a:latin typeface="Arial" panose="020B0604020202020204" pitchFamily="34" charset="0"/>
                          <a:cs typeface="Arial" panose="020B0604020202020204" pitchFamily="34" charset="0"/>
                        </a:rPr>
                        <a:t>Tangency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0.74</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50163077"/>
                  </a:ext>
                </a:extLst>
              </a:tr>
              <a:tr h="432855">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dirty="0">
                          <a:effectLst/>
                          <a:latin typeface="Arial" panose="020B0604020202020204" pitchFamily="34" charset="0"/>
                          <a:cs typeface="Arial" panose="020B0604020202020204" pitchFamily="34" charset="0"/>
                        </a:rPr>
                        <a:t>Debt</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236361034"/>
                  </a:ext>
                </a:extLst>
              </a:tr>
              <a:tr h="432855">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2000" u="none" strike="noStrike">
                          <a:effectLst/>
                          <a:latin typeface="Arial" panose="020B0604020202020204" pitchFamily="34" charset="0"/>
                          <a:cs typeface="Arial" panose="020B0604020202020204" pitchFamily="34" charset="0"/>
                        </a:rPr>
                        <a:t>Equity</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0.45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939938921"/>
                  </a:ext>
                </a:extLst>
              </a:tr>
              <a:tr h="432855">
                <a:tc>
                  <a:txBody>
                    <a:bodyPr/>
                    <a:lstStyle/>
                    <a:p>
                      <a:pPr algn="l" fontAlgn="b"/>
                      <a:r>
                        <a:rPr lang="en-US" sz="2000" u="none" strike="noStrike">
                          <a:effectLst/>
                          <a:latin typeface="Arial" panose="020B0604020202020204" pitchFamily="34" charset="0"/>
                          <a:cs typeface="Arial" panose="020B0604020202020204" pitchFamily="34" charset="0"/>
                        </a:rPr>
                        <a:t>Risk-free</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0.26</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12949260"/>
                  </a:ext>
                </a:extLst>
              </a:tr>
            </a:tbl>
          </a:graphicData>
        </a:graphic>
      </p:graphicFrame>
    </p:spTree>
    <p:extLst>
      <p:ext uri="{BB962C8B-B14F-4D97-AF65-F5344CB8AC3E}">
        <p14:creationId xmlns:p14="http://schemas.microsoft.com/office/powerpoint/2010/main" val="1068161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31</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More realistic portfolios: N assets</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914401"/>
                <a:ext cx="8840274" cy="4114800"/>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Two assets: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P</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Var</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r</a:t>
                </a:r>
                <a:r>
                  <a:rPr lang="en-US" sz="2000" baseline="-25000" dirty="0" err="1">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Var</a:t>
                </a:r>
                <a:r>
                  <a:rPr lang="en-US" sz="2000" dirty="0">
                    <a:latin typeface="Arial" panose="020B0604020202020204" pitchFamily="34" charset="0"/>
                    <a:cs typeface="Arial" panose="020B0604020202020204" pitchFamily="34" charset="0"/>
                  </a:rPr>
                  <a:t>(</a:t>
                </a:r>
                <a:r>
                  <a:rPr lang="nb-NO" sz="2000" dirty="0">
                    <a:latin typeface="Arial" panose="020B0604020202020204" pitchFamily="34" charset="0"/>
                    <a:cs typeface="Arial" panose="020B0604020202020204" pitchFamily="34" charset="0"/>
                  </a:rPr>
                  <a:t>w</a:t>
                </a:r>
                <a:r>
                  <a:rPr lang="nb-NO" sz="2000" baseline="-25000" dirty="0">
                    <a:latin typeface="Arial" panose="020B0604020202020204" pitchFamily="34" charset="0"/>
                    <a:cs typeface="Arial" panose="020B0604020202020204" pitchFamily="34" charset="0"/>
                  </a:rPr>
                  <a:t>D</a:t>
                </a:r>
                <a:r>
                  <a:rPr lang="nb-NO" sz="2000" dirty="0">
                    <a:latin typeface="Arial" panose="020B0604020202020204" pitchFamily="34" charset="0"/>
                    <a:cs typeface="Arial" panose="020B0604020202020204" pitchFamily="34" charset="0"/>
                  </a:rPr>
                  <a:t>r</a:t>
                </a:r>
                <a:r>
                  <a:rPr lang="nb-NO" sz="2000" baseline="-25000" dirty="0">
                    <a:latin typeface="Arial" panose="020B0604020202020204" pitchFamily="34" charset="0"/>
                    <a:cs typeface="Arial" panose="020B0604020202020204" pitchFamily="34" charset="0"/>
                  </a:rPr>
                  <a:t>D</a:t>
                </a:r>
                <a:r>
                  <a:rPr lang="nb-NO" sz="2000" dirty="0">
                    <a:latin typeface="Arial" panose="020B0604020202020204" pitchFamily="34" charset="0"/>
                    <a:cs typeface="Arial" panose="020B0604020202020204" pitchFamily="34" charset="0"/>
                  </a:rPr>
                  <a:t>+w</a:t>
                </a:r>
                <a:r>
                  <a:rPr lang="nb-NO" sz="2000" baseline="-25000" dirty="0">
                    <a:latin typeface="Arial" panose="020B0604020202020204" pitchFamily="34" charset="0"/>
                    <a:cs typeface="Arial" panose="020B0604020202020204" pitchFamily="34" charset="0"/>
                  </a:rPr>
                  <a:t>E</a:t>
                </a:r>
                <a:r>
                  <a:rPr lang="nb-NO" sz="2000" dirty="0">
                    <a:latin typeface="Arial" panose="020B0604020202020204" pitchFamily="34" charset="0"/>
                    <a:cs typeface="Arial" panose="020B0604020202020204" pitchFamily="34" charset="0"/>
                  </a:rPr>
                  <a:t>r</a:t>
                </a:r>
                <a:r>
                  <a:rPr lang="nb-NO" sz="2000" baseline="-25000" dirty="0">
                    <a:latin typeface="Arial" panose="020B0604020202020204" pitchFamily="34" charset="0"/>
                    <a:cs typeface="Arial" panose="020B0604020202020204" pitchFamily="34" charset="0"/>
                  </a:rPr>
                  <a:t>E</a:t>
                </a:r>
                <a:r>
                  <a:rPr lang="nb-NO" sz="2000" dirty="0">
                    <a:latin typeface="Arial" panose="020B0604020202020204" pitchFamily="34" charset="0"/>
                    <a:cs typeface="Arial" panose="020B0604020202020204" pitchFamily="34" charset="0"/>
                  </a:rPr>
                  <a:t>)=</a:t>
                </a:r>
              </a:p>
              <a:p>
                <a:pPr algn="ctr"/>
                <a:endParaRPr lang="nb-NO" sz="2000" dirty="0">
                  <a:latin typeface="Arial" panose="020B0604020202020204" pitchFamily="34" charset="0"/>
                  <a:cs typeface="Arial" panose="020B0604020202020204" pitchFamily="34" charset="0"/>
                </a:endParaRPr>
              </a:p>
              <a:p>
                <a:pPr algn="ctr"/>
                <a14:m>
                  <m:oMath xmlns:m="http://schemas.openxmlformats.org/officeDocument/2006/math">
                    <m:sSubSup>
                      <m:sSubSupPr>
                        <m:ctrlPr>
                          <a:rPr lang="nb-NO" sz="2000" i="1">
                            <a:latin typeface="Cambria Math" panose="02040503050406030204" pitchFamily="18" charset="0"/>
                            <a:cs typeface="Times New Roman"/>
                          </a:rPr>
                        </m:ctrlPr>
                      </m:sSubSupPr>
                      <m:e>
                        <m:r>
                          <a:rPr lang="en-US" sz="2000" i="1">
                            <a:latin typeface="Cambria Math" panose="02040503050406030204" pitchFamily="18" charset="0"/>
                            <a:cs typeface="Times New Roman"/>
                          </a:rPr>
                          <m:t>𝑤</m:t>
                        </m:r>
                      </m:e>
                      <m:sub>
                        <m:r>
                          <a:rPr lang="en-US" sz="2000" i="1">
                            <a:latin typeface="Cambria Math" panose="02040503050406030204" pitchFamily="18" charset="0"/>
                            <a:cs typeface="Times New Roman"/>
                          </a:rPr>
                          <m:t>𝐷</m:t>
                        </m:r>
                      </m:sub>
                      <m:sup>
                        <m:r>
                          <a:rPr lang="en-US" sz="2000" i="1">
                            <a:latin typeface="Cambria Math" panose="02040503050406030204" pitchFamily="18" charset="0"/>
                            <a:cs typeface="Times New Roman"/>
                          </a:rPr>
                          <m:t>2</m:t>
                        </m:r>
                      </m:sup>
                    </m:sSubSup>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D</m:t>
                    </m:r>
                    <m:r>
                      <m:rPr>
                        <m:nor/>
                      </m:rPr>
                      <a:rPr lang="en-US" sz="2000" baseline="30000" dirty="0">
                        <a:latin typeface="Arial" panose="020B0604020202020204" pitchFamily="34" charset="0"/>
                        <a:cs typeface="Arial" panose="020B0604020202020204" pitchFamily="34" charset="0"/>
                      </a:rPr>
                      <m:t>2</m:t>
                    </m:r>
                    <m:sSubSup>
                      <m:sSubSupPr>
                        <m:ctrlPr>
                          <a:rPr lang="nb-NO" sz="2000" i="1">
                            <a:latin typeface="Cambria Math" panose="02040503050406030204" pitchFamily="18" charset="0"/>
                            <a:cs typeface="Times New Roman"/>
                          </a:rPr>
                        </m:ctrlPr>
                      </m:sSubSupPr>
                      <m:e>
                        <m:r>
                          <a:rPr lang="en-US" sz="2000" i="1">
                            <a:latin typeface="Cambria Math" panose="02040503050406030204" pitchFamily="18" charset="0"/>
                            <a:cs typeface="Times New Roman"/>
                          </a:rPr>
                          <m:t>+</m:t>
                        </m:r>
                        <m:r>
                          <a:rPr lang="en-US" sz="2000" i="1">
                            <a:latin typeface="Cambria Math" panose="02040503050406030204" pitchFamily="18" charset="0"/>
                            <a:cs typeface="Times New Roman"/>
                          </a:rPr>
                          <m:t>𝑤</m:t>
                        </m:r>
                      </m:e>
                      <m:sub>
                        <m:r>
                          <a:rPr lang="en-US" sz="2000" i="1">
                            <a:latin typeface="Cambria Math" panose="02040503050406030204" pitchFamily="18" charset="0"/>
                            <a:cs typeface="Times New Roman"/>
                          </a:rPr>
                          <m:t>𝐸</m:t>
                        </m:r>
                      </m:sub>
                      <m:sup>
                        <m:r>
                          <a:rPr lang="en-US" sz="2000" i="1">
                            <a:latin typeface="Cambria Math" panose="02040503050406030204" pitchFamily="18" charset="0"/>
                            <a:cs typeface="Times New Roman"/>
                          </a:rPr>
                          <m:t>2</m:t>
                        </m:r>
                      </m:sup>
                    </m:sSubSup>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oMath>
                </a14:m>
                <a:r>
                  <a:rPr lang="nb-NO"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w</a:t>
                </a:r>
                <a:r>
                  <a:rPr lang="nb-NO" sz="2000" baseline="-25000" dirty="0">
                    <a:latin typeface="Arial" panose="020B0604020202020204" pitchFamily="34" charset="0"/>
                    <a:cs typeface="Arial" panose="020B0604020202020204" pitchFamily="34" charset="0"/>
                  </a:rPr>
                  <a:t>D</a:t>
                </a:r>
                <a:r>
                  <a:rPr lang="nb-NO" sz="2000" dirty="0">
                    <a:latin typeface="Arial" panose="020B0604020202020204" pitchFamily="34" charset="0"/>
                    <a:cs typeface="Arial" panose="020B0604020202020204" pitchFamily="34" charset="0"/>
                  </a:rPr>
                  <a:t> w</a:t>
                </a:r>
                <a:r>
                  <a:rPr lang="nb-NO" sz="2000" baseline="-25000" dirty="0">
                    <a:latin typeface="Arial" panose="020B0604020202020204" pitchFamily="34" charset="0"/>
                    <a:cs typeface="Arial" panose="020B0604020202020204" pitchFamily="34" charset="0"/>
                  </a:rPr>
                  <a:t>E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DE</a:t>
                </a:r>
                <a:endParaRPr lang="pt-PT" sz="2000" dirty="0">
                  <a:latin typeface="Arial" pitchFamily="34" charset="0"/>
                  <a:cs typeface="Arial" pitchFamily="34" charset="0"/>
                </a:endParaRPr>
              </a:p>
              <a:p>
                <a:pPr algn="ct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Three assets:  </a:t>
                </a:r>
              </a:p>
              <a:p>
                <a:endParaRPr lang="pt-PT" sz="2000" dirty="0">
                  <a:latin typeface="Arial" pitchFamily="34" charset="0"/>
                  <a:cs typeface="Arial" pitchFamily="34" charset="0"/>
                </a:endParaRPr>
              </a:p>
              <a:p>
                <a:pPr algn="ct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P</a:t>
                </a:r>
                <a:r>
                  <a:rPr lang="en-US" sz="2000" baseline="30000" dirty="0">
                    <a:latin typeface="Arial" panose="020B0604020202020204" pitchFamily="34" charset="0"/>
                    <a:cs typeface="Arial" panose="020B0604020202020204" pitchFamily="34" charset="0"/>
                  </a:rPr>
                  <a:t>2</a:t>
                </a:r>
                <a14:m>
                  <m:oMath xmlns:m="http://schemas.openxmlformats.org/officeDocument/2006/math">
                    <m:r>
                      <a:rPr lang="en-US" sz="2000" b="0" i="0" smtClean="0">
                        <a:latin typeface="Cambria Math" panose="02040503050406030204" pitchFamily="18" charset="0"/>
                        <a:cs typeface="Times New Roman"/>
                      </a:rPr>
                      <m:t>=</m:t>
                    </m:r>
                    <m:r>
                      <m:rPr>
                        <m:nor/>
                      </m:rPr>
                      <a:rPr lang="en-US" sz="2000" dirty="0">
                        <a:latin typeface="Arial" panose="020B0604020202020204" pitchFamily="34" charset="0"/>
                        <a:cs typeface="Arial" panose="020B0604020202020204" pitchFamily="34" charset="0"/>
                      </a:rPr>
                      <m:t>Var</m:t>
                    </m:r>
                    <m:r>
                      <m:rPr>
                        <m:nor/>
                      </m:rPr>
                      <a:rPr lang="en-US" sz="2000" dirty="0">
                        <a:latin typeface="Arial" panose="020B0604020202020204" pitchFamily="34" charset="0"/>
                        <a:cs typeface="Arial" panose="020B0604020202020204" pitchFamily="34" charset="0"/>
                      </a:rPr>
                      <m:t>(</m:t>
                    </m:r>
                    <m:r>
                      <m:rPr>
                        <m:nor/>
                      </m:rPr>
                      <a:rPr lang="nb-NO" sz="2000" dirty="0">
                        <a:latin typeface="Arial" panose="020B0604020202020204" pitchFamily="34" charset="0"/>
                        <a:cs typeface="Arial" panose="020B0604020202020204" pitchFamily="34" charset="0"/>
                      </a:rPr>
                      <m:t>w</m:t>
                    </m:r>
                    <m:r>
                      <m:rPr>
                        <m:nor/>
                      </m:rPr>
                      <a:rPr lang="nb-NO" sz="2000" baseline="-25000" dirty="0">
                        <a:latin typeface="Arial" panose="020B0604020202020204" pitchFamily="34" charset="0"/>
                        <a:cs typeface="Arial" panose="020B0604020202020204" pitchFamily="34" charset="0"/>
                      </a:rPr>
                      <m:t>D</m:t>
                    </m:r>
                    <m:r>
                      <m:rPr>
                        <m:nor/>
                      </m:rPr>
                      <a:rPr lang="nb-NO" sz="2000" dirty="0">
                        <a:latin typeface="Arial" panose="020B0604020202020204" pitchFamily="34" charset="0"/>
                        <a:cs typeface="Arial" panose="020B0604020202020204" pitchFamily="34" charset="0"/>
                      </a:rPr>
                      <m:t>r</m:t>
                    </m:r>
                    <m:r>
                      <m:rPr>
                        <m:nor/>
                      </m:rPr>
                      <a:rPr lang="nb-NO" sz="2000" baseline="-25000" dirty="0">
                        <a:latin typeface="Arial" panose="020B0604020202020204" pitchFamily="34" charset="0"/>
                        <a:cs typeface="Arial" panose="020B0604020202020204" pitchFamily="34" charset="0"/>
                      </a:rPr>
                      <m:t>D</m:t>
                    </m:r>
                    <m:r>
                      <m:rPr>
                        <m:nor/>
                      </m:rPr>
                      <a:rPr lang="nb-NO" sz="2000" dirty="0">
                        <a:latin typeface="Arial" panose="020B0604020202020204" pitchFamily="34" charset="0"/>
                        <a:cs typeface="Arial" panose="020B0604020202020204" pitchFamily="34" charset="0"/>
                      </a:rPr>
                      <m:t>+</m:t>
                    </m:r>
                    <m:r>
                      <m:rPr>
                        <m:nor/>
                      </m:rPr>
                      <a:rPr lang="nb-NO" sz="2000" dirty="0">
                        <a:latin typeface="Arial" panose="020B0604020202020204" pitchFamily="34" charset="0"/>
                        <a:cs typeface="Arial" panose="020B0604020202020204" pitchFamily="34" charset="0"/>
                      </a:rPr>
                      <m:t>w</m:t>
                    </m:r>
                    <m:r>
                      <m:rPr>
                        <m:nor/>
                      </m:rPr>
                      <a:rPr lang="en-US" sz="2000" b="0" i="0" baseline="-25000" dirty="0" smtClean="0">
                        <a:latin typeface="Arial" panose="020B0604020202020204" pitchFamily="34" charset="0"/>
                        <a:cs typeface="Arial" panose="020B0604020202020204" pitchFamily="34" charset="0"/>
                      </a:rPr>
                      <m:t>E</m:t>
                    </m:r>
                    <m:r>
                      <m:rPr>
                        <m:nor/>
                      </m:rPr>
                      <a:rPr lang="nb-NO" sz="2000" dirty="0">
                        <a:latin typeface="Arial" panose="020B0604020202020204" pitchFamily="34" charset="0"/>
                        <a:cs typeface="Arial" panose="020B0604020202020204" pitchFamily="34" charset="0"/>
                      </a:rPr>
                      <m:t>r</m:t>
                    </m:r>
                    <m:r>
                      <m:rPr>
                        <m:nor/>
                      </m:rPr>
                      <a:rPr lang="en-US" sz="2000" b="0" i="0" baseline="-25000" dirty="0" smtClean="0">
                        <a:latin typeface="Arial" panose="020B0604020202020204" pitchFamily="34" charset="0"/>
                        <a:cs typeface="Arial" panose="020B0604020202020204" pitchFamily="34" charset="0"/>
                      </a:rPr>
                      <m:t>E</m:t>
                    </m:r>
                    <m:r>
                      <m:rPr>
                        <m:nor/>
                      </m:rPr>
                      <a:rPr lang="nb-NO" sz="2000" dirty="0">
                        <a:latin typeface="Arial" panose="020B0604020202020204" pitchFamily="34" charset="0"/>
                        <a:cs typeface="Arial" panose="020B0604020202020204" pitchFamily="34" charset="0"/>
                      </a:rPr>
                      <m:t>+</m:t>
                    </m:r>
                    <m:r>
                      <m:rPr>
                        <m:nor/>
                      </m:rPr>
                      <a:rPr lang="nb-NO" sz="2000" dirty="0">
                        <a:latin typeface="Arial" panose="020B0604020202020204" pitchFamily="34" charset="0"/>
                        <a:cs typeface="Arial" panose="020B0604020202020204" pitchFamily="34" charset="0"/>
                      </a:rPr>
                      <m:t>w</m:t>
                    </m:r>
                    <m:r>
                      <m:rPr>
                        <m:nor/>
                      </m:rPr>
                      <a:rPr lang="en-US" sz="2000" b="0" i="0" baseline="-25000" dirty="0" smtClean="0">
                        <a:latin typeface="Arial" panose="020B0604020202020204" pitchFamily="34" charset="0"/>
                        <a:cs typeface="Arial" panose="020B0604020202020204" pitchFamily="34" charset="0"/>
                      </a:rPr>
                      <m:t>C</m:t>
                    </m:r>
                    <m:r>
                      <m:rPr>
                        <m:nor/>
                      </m:rPr>
                      <a:rPr lang="nb-NO" sz="2000" dirty="0">
                        <a:latin typeface="Arial" panose="020B0604020202020204" pitchFamily="34" charset="0"/>
                        <a:cs typeface="Arial" panose="020B0604020202020204" pitchFamily="34" charset="0"/>
                      </a:rPr>
                      <m:t>r</m:t>
                    </m:r>
                    <m:r>
                      <m:rPr>
                        <m:nor/>
                      </m:rPr>
                      <a:rPr lang="en-US" sz="2000" b="0" i="0" baseline="-25000" dirty="0" smtClean="0">
                        <a:latin typeface="Arial" panose="020B0604020202020204" pitchFamily="34" charset="0"/>
                        <a:cs typeface="Arial" panose="020B0604020202020204" pitchFamily="34" charset="0"/>
                      </a:rPr>
                      <m:t>C</m:t>
                    </m:r>
                    <m:r>
                      <m:rPr>
                        <m:nor/>
                      </m:rPr>
                      <a:rPr lang="nb-NO" sz="2000" dirty="0">
                        <a:latin typeface="Arial" panose="020B0604020202020204" pitchFamily="34" charset="0"/>
                        <a:cs typeface="Arial" panose="020B0604020202020204" pitchFamily="34" charset="0"/>
                      </a:rPr>
                      <m:t>)=</m:t>
                    </m:r>
                    <m:sSubSup>
                      <m:sSubSupPr>
                        <m:ctrlPr>
                          <a:rPr lang="nb-NO" sz="2000" i="1">
                            <a:latin typeface="Cambria Math" panose="02040503050406030204" pitchFamily="18" charset="0"/>
                            <a:cs typeface="Times New Roman"/>
                          </a:rPr>
                        </m:ctrlPr>
                      </m:sSubSupPr>
                      <m:e>
                        <m:r>
                          <a:rPr lang="en-US" sz="2000" i="1">
                            <a:latin typeface="Cambria Math" panose="02040503050406030204" pitchFamily="18" charset="0"/>
                            <a:cs typeface="Times New Roman"/>
                          </a:rPr>
                          <m:t>𝑤</m:t>
                        </m:r>
                      </m:e>
                      <m:sub>
                        <m:r>
                          <a:rPr lang="en-US" sz="2000" i="1">
                            <a:latin typeface="Cambria Math" panose="02040503050406030204" pitchFamily="18" charset="0"/>
                            <a:cs typeface="Times New Roman"/>
                          </a:rPr>
                          <m:t>𝐷</m:t>
                        </m:r>
                      </m:sub>
                      <m:sup>
                        <m:r>
                          <a:rPr lang="en-US" sz="2000" i="1">
                            <a:latin typeface="Cambria Math" panose="02040503050406030204" pitchFamily="18" charset="0"/>
                            <a:cs typeface="Times New Roman"/>
                          </a:rPr>
                          <m:t>2</m:t>
                        </m:r>
                      </m:sup>
                    </m:sSubSup>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D</m:t>
                    </m:r>
                    <m:r>
                      <m:rPr>
                        <m:nor/>
                      </m:rPr>
                      <a:rPr lang="en-US" sz="2000" baseline="30000" dirty="0">
                        <a:latin typeface="Arial" panose="020B0604020202020204" pitchFamily="34" charset="0"/>
                        <a:cs typeface="Arial" panose="020B0604020202020204" pitchFamily="34" charset="0"/>
                      </a:rPr>
                      <m:t>2</m:t>
                    </m:r>
                    <m:sSubSup>
                      <m:sSubSupPr>
                        <m:ctrlPr>
                          <a:rPr lang="nb-NO" sz="2000" i="1">
                            <a:latin typeface="Cambria Math" panose="02040503050406030204" pitchFamily="18" charset="0"/>
                            <a:cs typeface="Times New Roman"/>
                          </a:rPr>
                        </m:ctrlPr>
                      </m:sSubSupPr>
                      <m:e>
                        <m:r>
                          <a:rPr lang="en-US" sz="2000" i="1">
                            <a:latin typeface="Cambria Math" panose="02040503050406030204" pitchFamily="18" charset="0"/>
                            <a:cs typeface="Times New Roman"/>
                          </a:rPr>
                          <m:t>+</m:t>
                        </m:r>
                        <m:r>
                          <a:rPr lang="en-US" sz="2000" i="1">
                            <a:latin typeface="Cambria Math" panose="02040503050406030204" pitchFamily="18" charset="0"/>
                            <a:cs typeface="Times New Roman"/>
                          </a:rPr>
                          <m:t>𝑤</m:t>
                        </m:r>
                      </m:e>
                      <m:sub>
                        <m:r>
                          <a:rPr lang="en-US" sz="2000" i="1">
                            <a:latin typeface="Cambria Math" panose="02040503050406030204" pitchFamily="18" charset="0"/>
                            <a:cs typeface="Times New Roman"/>
                          </a:rPr>
                          <m:t>𝐸</m:t>
                        </m:r>
                      </m:sub>
                      <m:sup>
                        <m:r>
                          <a:rPr lang="en-US" sz="2000" i="1">
                            <a:latin typeface="Cambria Math" panose="02040503050406030204" pitchFamily="18" charset="0"/>
                            <a:cs typeface="Times New Roman"/>
                          </a:rPr>
                          <m:t>2</m:t>
                        </m:r>
                      </m:sup>
                    </m:sSubSup>
                    <m:r>
                      <m:rPr>
                        <m:nor/>
                      </m:rPr>
                      <a:rPr lang="el-GR" sz="2000" dirty="0">
                        <a:latin typeface="Arial" panose="020B0604020202020204" pitchFamily="34" charset="0"/>
                        <a:cs typeface="Arial" panose="020B0604020202020204" pitchFamily="34" charset="0"/>
                      </a:rPr>
                      <m:t>σ</m:t>
                    </m:r>
                    <m:r>
                      <m:rPr>
                        <m:nor/>
                      </m:rPr>
                      <a:rPr lang="en-US" sz="2000" baseline="-25000" dirty="0">
                        <a:latin typeface="Arial" panose="020B0604020202020204" pitchFamily="34" charset="0"/>
                        <a:cs typeface="Arial" panose="020B0604020202020204" pitchFamily="34" charset="0"/>
                      </a:rPr>
                      <m:t>E</m:t>
                    </m:r>
                    <m:r>
                      <m:rPr>
                        <m:nor/>
                      </m:rPr>
                      <a:rPr lang="en-US" sz="2000" baseline="30000" dirty="0">
                        <a:latin typeface="Arial" panose="020B0604020202020204" pitchFamily="34" charset="0"/>
                        <a:cs typeface="Arial" panose="020B0604020202020204" pitchFamily="34" charset="0"/>
                      </a:rPr>
                      <m:t>2</m:t>
                    </m:r>
                    <m:sSubSup>
                      <m:sSubSupPr>
                        <m:ctrlPr>
                          <a:rPr lang="nb-NO" sz="2000" i="1">
                            <a:latin typeface="Cambria Math" panose="02040503050406030204" pitchFamily="18" charset="0"/>
                            <a:cs typeface="Times New Roman"/>
                          </a:rPr>
                        </m:ctrlPr>
                      </m:sSubSupPr>
                      <m:e>
                        <m:r>
                          <a:rPr lang="en-US" sz="2000" i="1">
                            <a:latin typeface="Cambria Math" panose="02040503050406030204" pitchFamily="18" charset="0"/>
                            <a:cs typeface="Times New Roman"/>
                          </a:rPr>
                          <m:t>+</m:t>
                        </m:r>
                        <m:r>
                          <a:rPr lang="en-US" sz="2000" i="1">
                            <a:latin typeface="Cambria Math" panose="02040503050406030204" pitchFamily="18" charset="0"/>
                            <a:cs typeface="Times New Roman"/>
                          </a:rPr>
                          <m:t>𝑤</m:t>
                        </m:r>
                      </m:e>
                      <m:sub>
                        <m:r>
                          <a:rPr lang="en-US" sz="2000" b="0" i="1" smtClean="0">
                            <a:latin typeface="Cambria Math" panose="02040503050406030204" pitchFamily="18" charset="0"/>
                            <a:cs typeface="Times New Roman"/>
                          </a:rPr>
                          <m:t>𝐶</m:t>
                        </m:r>
                      </m:sub>
                      <m:sup>
                        <m:r>
                          <a:rPr lang="en-US" sz="2000" i="1">
                            <a:latin typeface="Cambria Math" panose="02040503050406030204" pitchFamily="18" charset="0"/>
                            <a:cs typeface="Times New Roman"/>
                          </a:rPr>
                          <m:t>2</m:t>
                        </m:r>
                      </m:sup>
                    </m:sSubSup>
                    <m:r>
                      <m:rPr>
                        <m:nor/>
                      </m:rPr>
                      <a:rPr lang="el-GR" sz="2000" dirty="0">
                        <a:latin typeface="Arial" panose="020B0604020202020204" pitchFamily="34" charset="0"/>
                        <a:cs typeface="Arial" panose="020B0604020202020204" pitchFamily="34" charset="0"/>
                      </a:rPr>
                      <m:t>σ</m:t>
                    </m:r>
                    <m:r>
                      <m:rPr>
                        <m:nor/>
                      </m:rPr>
                      <a:rPr lang="en-US" sz="2000" b="0" i="0" baseline="-25000" dirty="0" smtClean="0">
                        <a:latin typeface="Arial" panose="020B0604020202020204" pitchFamily="34" charset="0"/>
                        <a:cs typeface="Arial" panose="020B0604020202020204" pitchFamily="34" charset="0"/>
                      </a:rPr>
                      <m:t>C</m:t>
                    </m:r>
                    <m:r>
                      <m:rPr>
                        <m:nor/>
                      </m:rPr>
                      <a:rPr lang="en-US" sz="2000" baseline="30000" dirty="0">
                        <a:latin typeface="Arial" panose="020B0604020202020204" pitchFamily="34" charset="0"/>
                        <a:cs typeface="Arial" panose="020B0604020202020204" pitchFamily="34" charset="0"/>
                      </a:rPr>
                      <m:t>2</m:t>
                    </m:r>
                  </m:oMath>
                </a14:m>
                <a:r>
                  <a:rPr lang="nb-NO" sz="2000" dirty="0">
                    <a:latin typeface="Arial" panose="020B0604020202020204" pitchFamily="34" charset="0"/>
                    <a:cs typeface="Arial" panose="020B0604020202020204" pitchFamily="34" charset="0"/>
                  </a:rPr>
                  <a:t>+</a:t>
                </a:r>
              </a:p>
              <a:p>
                <a:pPr algn="ctr"/>
                <a:r>
                  <a:rPr lang="nb-NO"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w</a:t>
                </a:r>
                <a:r>
                  <a:rPr lang="nb-NO" sz="2000" baseline="-25000" dirty="0">
                    <a:latin typeface="Arial" panose="020B0604020202020204" pitchFamily="34" charset="0"/>
                    <a:cs typeface="Arial" panose="020B0604020202020204" pitchFamily="34" charset="0"/>
                  </a:rPr>
                  <a:t>D</a:t>
                </a:r>
                <a:r>
                  <a:rPr lang="nb-NO" sz="2000" dirty="0">
                    <a:latin typeface="Arial" panose="020B0604020202020204" pitchFamily="34" charset="0"/>
                    <a:cs typeface="Arial" panose="020B0604020202020204" pitchFamily="34" charset="0"/>
                  </a:rPr>
                  <a:t> w</a:t>
                </a:r>
                <a:r>
                  <a:rPr lang="nb-NO" sz="2000" baseline="-25000" dirty="0">
                    <a:latin typeface="Arial" panose="020B0604020202020204" pitchFamily="34" charset="0"/>
                    <a:cs typeface="Arial" panose="020B0604020202020204" pitchFamily="34" charset="0"/>
                  </a:rPr>
                  <a:t>E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DE</a:t>
                </a:r>
                <a:r>
                  <a:rPr lang="el-GR" sz="2000" dirty="0">
                    <a:latin typeface="Arial" panose="020B0604020202020204" pitchFamily="34" charset="0"/>
                    <a:cs typeface="Arial" panose="020B0604020202020204" pitchFamily="34" charset="0"/>
                  </a:rPr>
                  <a:t> </a:t>
                </a:r>
                <a:r>
                  <a:rPr lang="pt-PT" sz="2000" dirty="0">
                    <a:latin typeface="Arial" pitchFamily="34" charset="0"/>
                    <a:cs typeface="Arial" pitchFamily="34" charset="0"/>
                  </a:rPr>
                  <a:t>+</a:t>
                </a:r>
                <a:r>
                  <a:rPr lang="nb-NO"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w</a:t>
                </a:r>
                <a:r>
                  <a:rPr lang="nb-NO" sz="2000" baseline="-25000" dirty="0">
                    <a:latin typeface="Arial" panose="020B0604020202020204" pitchFamily="34" charset="0"/>
                    <a:cs typeface="Arial" panose="020B0604020202020204" pitchFamily="34" charset="0"/>
                  </a:rPr>
                  <a:t>D</a:t>
                </a:r>
                <a:r>
                  <a:rPr lang="nb-NO" sz="2000" dirty="0">
                    <a:latin typeface="Arial" panose="020B0604020202020204" pitchFamily="34" charset="0"/>
                    <a:cs typeface="Arial" panose="020B0604020202020204" pitchFamily="34" charset="0"/>
                  </a:rPr>
                  <a:t> w</a:t>
                </a:r>
                <a:r>
                  <a:rPr lang="nb-NO" sz="2000" baseline="-25000" dirty="0">
                    <a:latin typeface="Arial" panose="020B0604020202020204" pitchFamily="34" charset="0"/>
                    <a:cs typeface="Arial" panose="020B0604020202020204" pitchFamily="34" charset="0"/>
                  </a:rPr>
                  <a:t>C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DC</a:t>
                </a:r>
                <a:r>
                  <a:rPr lang="el-GR" sz="2000" dirty="0">
                    <a:latin typeface="Arial" panose="020B0604020202020204" pitchFamily="34" charset="0"/>
                    <a:cs typeface="Arial" panose="020B0604020202020204" pitchFamily="34" charset="0"/>
                  </a:rPr>
                  <a:t> </a:t>
                </a:r>
                <a:r>
                  <a:rPr lang="pt-PT" sz="2000" dirty="0">
                    <a:latin typeface="Arial" pitchFamily="34" charset="0"/>
                    <a:cs typeface="Arial" pitchFamily="34" charset="0"/>
                  </a:rPr>
                  <a:t>+</a:t>
                </a:r>
                <a:r>
                  <a:rPr lang="nb-NO" sz="2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w</a:t>
                </a:r>
                <a:r>
                  <a:rPr lang="nb-NO" sz="2000" baseline="-25000" dirty="0">
                    <a:latin typeface="Arial" panose="020B0604020202020204" pitchFamily="34" charset="0"/>
                    <a:cs typeface="Arial" panose="020B0604020202020204" pitchFamily="34" charset="0"/>
                  </a:rPr>
                  <a:t>E</a:t>
                </a:r>
                <a:r>
                  <a:rPr lang="nb-NO" sz="2000" dirty="0">
                    <a:latin typeface="Arial" panose="020B0604020202020204" pitchFamily="34" charset="0"/>
                    <a:cs typeface="Arial" panose="020B0604020202020204" pitchFamily="34" charset="0"/>
                  </a:rPr>
                  <a:t> w</a:t>
                </a:r>
                <a:r>
                  <a:rPr lang="nb-NO" sz="2000" baseline="-25000" dirty="0">
                    <a:latin typeface="Arial" panose="020B0604020202020204" pitchFamily="34" charset="0"/>
                    <a:cs typeface="Arial" panose="020B0604020202020204" pitchFamily="34" charset="0"/>
                  </a:rPr>
                  <a:t>C </a:t>
                </a: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EC</a:t>
                </a:r>
                <a:endParaRPr lang="en-US" sz="2000" dirty="0">
                  <a:latin typeface="Arial" panose="020B0604020202020204" pitchFamily="34" charset="0"/>
                  <a:ea typeface="Cambria Math"/>
                  <a:cs typeface="Arial" panose="020B0604020202020204" pitchFamily="34" charset="0"/>
                </a:endParaRPr>
              </a:p>
              <a:p>
                <a:pPr algn="ctr"/>
                <a:endParaRPr lang="en-US" sz="2000" dirty="0">
                  <a:latin typeface="Arial" panose="020B0604020202020204" pitchFamily="34" charset="0"/>
                  <a:ea typeface="Cambria Math"/>
                  <a:cs typeface="Arial" panose="020B0604020202020204" pitchFamily="34" charset="0"/>
                </a:endParaRPr>
              </a:p>
              <a:p>
                <a:pPr marL="342900" indent="-342900">
                  <a:buFont typeface="Arial" panose="020B0604020202020204" pitchFamily="34" charset="0"/>
                  <a:buChar char="•"/>
                </a:pPr>
                <a:r>
                  <a:rPr lang="pt-PT" sz="2000" dirty="0" err="1">
                    <a:latin typeface="Arial" pitchFamily="34" charset="0"/>
                    <a:cs typeface="Arial" pitchFamily="34" charset="0"/>
                  </a:rPr>
                  <a:t>Generalizing</a:t>
                </a:r>
                <a:r>
                  <a:rPr lang="pt-PT" sz="2000" dirty="0">
                    <a:latin typeface="Arial" pitchFamily="34" charset="0"/>
                    <a:cs typeface="Arial" pitchFamily="34" charset="0"/>
                  </a:rPr>
                  <a:t> to </a:t>
                </a:r>
                <a:r>
                  <a:rPr lang="pt-PT" sz="2000" dirty="0" err="1">
                    <a:latin typeface="Arial" pitchFamily="34" charset="0"/>
                    <a:cs typeface="Arial" pitchFamily="34" charset="0"/>
                  </a:rPr>
                  <a:t>the</a:t>
                </a:r>
                <a:r>
                  <a:rPr lang="pt-PT" sz="2000" dirty="0">
                    <a:latin typeface="Arial" pitchFamily="34" charset="0"/>
                    <a:cs typeface="Arial" pitchFamily="34" charset="0"/>
                  </a:rPr>
                  <a:t> N </a:t>
                </a:r>
                <a:r>
                  <a:rPr lang="pt-PT" sz="2000" dirty="0" err="1">
                    <a:latin typeface="Arial" pitchFamily="34" charset="0"/>
                    <a:cs typeface="Arial" pitchFamily="34" charset="0"/>
                  </a:rPr>
                  <a:t>asset</a:t>
                </a:r>
                <a:r>
                  <a:rPr lang="pt-PT" sz="2000" dirty="0">
                    <a:latin typeface="Arial" pitchFamily="34" charset="0"/>
                    <a:cs typeface="Arial" pitchFamily="34" charset="0"/>
                  </a:rPr>
                  <a:t> case, </a:t>
                </a:r>
                <a:r>
                  <a:rPr lang="pt-PT" sz="2000" dirty="0" err="1">
                    <a:latin typeface="Arial" pitchFamily="34" charset="0"/>
                    <a:cs typeface="Arial" pitchFamily="34" charset="0"/>
                  </a:rPr>
                  <a:t>we</a:t>
                </a:r>
                <a:r>
                  <a:rPr lang="pt-PT" sz="2000" dirty="0">
                    <a:latin typeface="Arial" pitchFamily="34" charset="0"/>
                    <a:cs typeface="Arial" pitchFamily="34" charset="0"/>
                  </a:rPr>
                  <a:t> can </a:t>
                </a:r>
                <a:r>
                  <a:rPr lang="pt-PT" sz="2000" dirty="0" err="1">
                    <a:latin typeface="Arial" pitchFamily="34" charset="0"/>
                    <a:cs typeface="Arial" pitchFamily="34" charset="0"/>
                  </a:rPr>
                  <a:t>write</a:t>
                </a:r>
                <a:r>
                  <a:rPr lang="pt-PT" sz="2000" dirty="0">
                    <a:latin typeface="Arial" pitchFamily="34" charset="0"/>
                    <a:cs typeface="Arial" pitchFamily="34" charset="0"/>
                  </a:rPr>
                  <a:t>:</a:t>
                </a:r>
              </a:p>
              <a:p>
                <a:endParaRPr lang="en-US" sz="2000" dirty="0">
                  <a:latin typeface="Arial" panose="020B0604020202020204" pitchFamily="34" charset="0"/>
                  <a:cs typeface="Arial" panose="020B0604020202020204" pitchFamily="34" charset="0"/>
                </a:endParaRPr>
              </a:p>
              <a:p>
                <a:pPr algn="ctr"/>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P</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a:t>
                </a:r>
                <a14:m>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𝑁</m:t>
                            </m:r>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𝑖</m:t>
                                </m:r>
                              </m:sub>
                            </m:sSub>
                          </m:e>
                        </m:nary>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𝑖</m:t>
                            </m:r>
                          </m:sub>
                        </m:sSub>
                      </m:e>
                    </m:d>
                  </m:oMath>
                </a14:m>
                <a:r>
                  <a:rPr lang="en-US" sz="2000" dirty="0">
                    <a:latin typeface="Arial" panose="020B0604020202020204" pitchFamily="34" charset="0"/>
                    <a:ea typeface="Cambria Math"/>
                  </a:rPr>
                  <a:t> =</a:t>
                </a:r>
                <a14:m>
                  <m:oMath xmlns:m="http://schemas.openxmlformats.org/officeDocument/2006/math">
                    <m:nary>
                      <m:naryPr>
                        <m:chr m:val="∑"/>
                        <m:limLoc m:val="subSup"/>
                        <m:ctrlPr>
                          <a:rPr lang="en-US" sz="2000" i="1">
                            <a:latin typeface="Cambria Math" panose="02040503050406030204" pitchFamily="18" charset="0"/>
                          </a:rPr>
                        </m:ctrlPr>
                      </m:naryPr>
                      <m:sub>
                        <m:r>
                          <a:rPr lang="en-US" sz="2000" b="0" i="1" smtClean="0">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𝑁</m:t>
                        </m:r>
                      </m:sup>
                      <m:e>
                        <m:sSubSup>
                          <m:sSubSupPr>
                            <m:ctrlPr>
                              <a:rPr lang="nb-NO" sz="2000" i="1">
                                <a:latin typeface="Cambria Math" panose="02040503050406030204" pitchFamily="18" charset="0"/>
                                <a:cs typeface="Times New Roman"/>
                              </a:rPr>
                            </m:ctrlPr>
                          </m:sSubSupPr>
                          <m:e>
                            <m:r>
                              <a:rPr lang="en-US" sz="2000" i="1">
                                <a:latin typeface="Cambria Math" panose="02040503050406030204" pitchFamily="18" charset="0"/>
                                <a:cs typeface="Times New Roman"/>
                              </a:rPr>
                              <m:t>𝑤</m:t>
                            </m:r>
                          </m:e>
                          <m:sub>
                            <m:r>
                              <a:rPr lang="en-US" sz="2000" b="0" i="1" smtClean="0">
                                <a:latin typeface="Cambria Math" panose="02040503050406030204" pitchFamily="18" charset="0"/>
                                <a:cs typeface="Times New Roman"/>
                              </a:rPr>
                              <m:t>𝑖</m:t>
                            </m:r>
                          </m:sub>
                          <m:sup>
                            <m:r>
                              <a:rPr lang="en-US" sz="2000" i="1">
                                <a:latin typeface="Cambria Math" panose="02040503050406030204" pitchFamily="18" charset="0"/>
                                <a:cs typeface="Times New Roman"/>
                              </a:rPr>
                              <m:t>2</m:t>
                            </m:r>
                          </m:sup>
                        </m:sSubSup>
                      </m:e>
                    </m:nary>
                  </m:oMath>
                </a14:m>
                <a:r>
                  <a:rPr lang="el-GR" sz="2000" dirty="0">
                    <a:cs typeface="Arial" panose="020B0604020202020204" pitchFamily="34" charset="0"/>
                  </a:rPr>
                  <a:t> </a:t>
                </a:r>
                <a14:m>
                  <m:oMath xmlns:m="http://schemas.openxmlformats.org/officeDocument/2006/math">
                    <m:r>
                      <m:rPr>
                        <m:nor/>
                      </m:rPr>
                      <a:rPr lang="el-GR" sz="2000" dirty="0">
                        <a:latin typeface="Arial" panose="020B0604020202020204" pitchFamily="34" charset="0"/>
                        <a:cs typeface="Arial" panose="020B0604020202020204" pitchFamily="34" charset="0"/>
                      </a:rPr>
                      <m:t>σ</m:t>
                    </m:r>
                    <m:r>
                      <m:rPr>
                        <m:nor/>
                      </m:rPr>
                      <a:rPr lang="en-US" sz="2000" b="0" i="0" baseline="-25000" dirty="0" smtClean="0">
                        <a:latin typeface="Arial" panose="020B0604020202020204" pitchFamily="34" charset="0"/>
                        <a:cs typeface="Arial" panose="020B0604020202020204" pitchFamily="34" charset="0"/>
                      </a:rPr>
                      <m:t>i</m:t>
                    </m:r>
                    <m:r>
                      <m:rPr>
                        <m:nor/>
                      </m:rPr>
                      <a:rPr lang="en-US" sz="2000" baseline="30000" dirty="0">
                        <a:latin typeface="Arial" panose="020B0604020202020204" pitchFamily="34" charset="0"/>
                        <a:cs typeface="Arial" panose="020B0604020202020204" pitchFamily="34" charset="0"/>
                      </a:rPr>
                      <m:t>2</m:t>
                    </m:r>
                  </m:oMath>
                </a14:m>
                <a:r>
                  <a:rPr lang="pt-PT" sz="2000" dirty="0">
                    <a:latin typeface="Arial" pitchFamily="34" charset="0"/>
                    <a:cs typeface="Arial" pitchFamily="34" charset="0"/>
                  </a:rPr>
                  <a:t>+</a:t>
                </a:r>
                <a:r>
                  <a:rPr lang="el-GR" sz="2000" dirty="0">
                    <a:cs typeface="Arial" panose="020B0604020202020204" pitchFamily="34" charset="0"/>
                  </a:rPr>
                  <a:t> </a:t>
                </a:r>
                <a14:m>
                  <m:oMath xmlns:m="http://schemas.openxmlformats.org/officeDocument/2006/math">
                    <m:nary>
                      <m:naryPr>
                        <m:chr m:val="∑"/>
                        <m:limLoc m:val="subSup"/>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𝑁</m:t>
                        </m:r>
                      </m:sup>
                      <m:e>
                        <m:nary>
                          <m:naryPr>
                            <m:chr m:val="∑"/>
                            <m:limLoc m:val="subSup"/>
                            <m:supHide m:val="on"/>
                            <m:ctrlPr>
                              <a:rPr lang="en-US" sz="2000" i="1">
                                <a:latin typeface="Cambria Math" panose="02040503050406030204" pitchFamily="18" charset="0"/>
                              </a:rPr>
                            </m:ctrlPr>
                          </m:naryPr>
                          <m:sub>
                            <m:r>
                              <m:rPr>
                                <m:brk m:alnAt="25"/>
                              </m:rPr>
                              <a:rPr lang="en-US" sz="2000" i="1">
                                <a:latin typeface="Cambria Math" panose="02040503050406030204" pitchFamily="18" charset="0"/>
                              </a:rPr>
                              <m:t>𝑗</m:t>
                            </m:r>
                            <m:r>
                              <a:rPr lang="en-US" sz="2000" i="1">
                                <a:latin typeface="Cambria Math"/>
                              </a:rPr>
                              <m:t>≠</m:t>
                            </m:r>
                            <m: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𝑗</m:t>
                                </m:r>
                              </m:sub>
                            </m:sSub>
                          </m:e>
                        </m:nary>
                      </m:e>
                    </m:nary>
                  </m:oMath>
                </a14:m>
                <a:r>
                  <a:rPr lang="el-GR" sz="2000" dirty="0">
                    <a:latin typeface="Arial" panose="020B0604020202020204" pitchFamily="34" charset="0"/>
                    <a:cs typeface="Arial" panose="020B0604020202020204" pitchFamily="34" charset="0"/>
                  </a:rPr>
                  <a:t>σ</a:t>
                </a:r>
                <a:r>
                  <a:rPr lang="en-US" sz="2000" baseline="-25000" dirty="0" err="1">
                    <a:latin typeface="Arial" panose="020B0604020202020204" pitchFamily="34" charset="0"/>
                    <a:cs typeface="Arial" panose="020B0604020202020204" pitchFamily="34" charset="0"/>
                  </a:rPr>
                  <a:t>ij</a:t>
                </a:r>
                <a:endParaRPr lang="pt-PT" sz="2000" dirty="0">
                  <a:latin typeface="Arial" pitchFamily="34" charset="0"/>
                  <a:cs typeface="Arial" pitchFamily="34" charset="0"/>
                </a:endParaRPr>
              </a:p>
              <a:p>
                <a:pPr algn="ctr"/>
                <a:r>
                  <a:rPr lang="pt-PT" sz="2000" dirty="0">
                    <a:latin typeface="Arial" pitchFamily="34" charset="0"/>
                    <a:cs typeface="Arial" pitchFamily="34" charset="0"/>
                  </a:rPr>
                  <a:t>{=[N </a:t>
                </a:r>
                <a:r>
                  <a:rPr lang="pt-PT" sz="2000" dirty="0" err="1">
                    <a:latin typeface="Arial" pitchFamily="34" charset="0"/>
                    <a:cs typeface="Arial" pitchFamily="34" charset="0"/>
                  </a:rPr>
                  <a:t>variance</a:t>
                </a:r>
                <a:r>
                  <a:rPr lang="pt-PT" sz="2000" dirty="0">
                    <a:latin typeface="Arial" pitchFamily="34" charset="0"/>
                    <a:cs typeface="Arial" pitchFamily="34" charset="0"/>
                  </a:rPr>
                  <a:t> </a:t>
                </a:r>
                <a:r>
                  <a:rPr lang="pt-PT" sz="2000" dirty="0" err="1">
                    <a:latin typeface="Arial" pitchFamily="34" charset="0"/>
                    <a:cs typeface="Arial" pitchFamily="34" charset="0"/>
                  </a:rPr>
                  <a:t>terms</a:t>
                </a:r>
                <a:r>
                  <a:rPr lang="pt-PT" sz="2000" dirty="0">
                    <a:latin typeface="Arial" pitchFamily="34" charset="0"/>
                    <a:cs typeface="Arial" pitchFamily="34" charset="0"/>
                  </a:rPr>
                  <a:t>] + [N*(N-1) </a:t>
                </a:r>
                <a:r>
                  <a:rPr lang="pt-PT" sz="2000" dirty="0" err="1">
                    <a:latin typeface="Arial" pitchFamily="34" charset="0"/>
                    <a:cs typeface="Arial" pitchFamily="34" charset="0"/>
                  </a:rPr>
                  <a:t>covariance</a:t>
                </a:r>
                <a:r>
                  <a:rPr lang="pt-PT" sz="2000" dirty="0">
                    <a:latin typeface="Arial" pitchFamily="34" charset="0"/>
                    <a:cs typeface="Arial" pitchFamily="34" charset="0"/>
                  </a:rPr>
                  <a:t> </a:t>
                </a:r>
                <a:r>
                  <a:rPr lang="pt-PT" sz="2000" dirty="0" err="1">
                    <a:latin typeface="Arial" pitchFamily="34" charset="0"/>
                    <a:cs typeface="Arial" pitchFamily="34" charset="0"/>
                  </a:rPr>
                  <a:t>terms</a:t>
                </a:r>
                <a:r>
                  <a:rPr lang="pt-PT" sz="2000" dirty="0">
                    <a:latin typeface="Arial" pitchFamily="34" charset="0"/>
                    <a:cs typeface="Arial" pitchFamily="34" charset="0"/>
                  </a:rPr>
                  <a:t>]}</a:t>
                </a: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There is an important economic insight we can get from this equation.</a:t>
                </a:r>
              </a:p>
              <a:p>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914401"/>
                <a:ext cx="8840274" cy="4114800"/>
              </a:xfrm>
              <a:prstGeom prst="rect">
                <a:avLst/>
              </a:prstGeom>
              <a:blipFill>
                <a:blip r:embed="rId2"/>
                <a:stretch>
                  <a:fillRect l="-621" t="-593" b="-17630"/>
                </a:stretch>
              </a:blipFill>
              <a:ln w="9525" algn="ctr">
                <a:noFill/>
                <a:miter lim="800000"/>
                <a:headEnd/>
                <a:tailEnd/>
              </a:ln>
            </p:spPr>
            <p:txBody>
              <a:bodyPr/>
              <a:lstStyle/>
              <a:p>
                <a:r>
                  <a:rPr lang="en-NL">
                    <a:noFill/>
                  </a:rPr>
                  <a:t> </a:t>
                </a:r>
              </a:p>
            </p:txBody>
          </p:sp>
        </mc:Fallback>
      </mc:AlternateContent>
    </p:spTree>
    <p:extLst>
      <p:ext uri="{BB962C8B-B14F-4D97-AF65-F5344CB8AC3E}">
        <p14:creationId xmlns:p14="http://schemas.microsoft.com/office/powerpoint/2010/main" val="3165098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32</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Diversifying firm-specific risk</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914401"/>
                <a:ext cx="8840274" cy="4114800"/>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anose="020B0604020202020204" pitchFamily="34" charset="0"/>
                    <a:cs typeface="Arial" pitchFamily="34" charset="0"/>
                  </a:rPr>
                  <a:t>Let us consider an equal-weighted portfolio of N risky assets or stocks:</a:t>
                </a: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a:p>
                <a:r>
                  <a:rPr lang="el-GR" sz="2000" dirty="0">
                    <a:latin typeface="Arial" panose="020B0604020202020204" pitchFamily="34" charset="0"/>
                    <a:cs typeface="Arial" panose="020B0604020202020204" pitchFamily="34" charset="0"/>
                  </a:rPr>
                  <a:t>σ</a:t>
                </a:r>
                <a:r>
                  <a:rPr lang="en-US" sz="2000" baseline="-25000" dirty="0">
                    <a:latin typeface="Arial" panose="020B0604020202020204" pitchFamily="34" charset="0"/>
                    <a:cs typeface="Arial" panose="020B0604020202020204" pitchFamily="34" charset="0"/>
                  </a:rPr>
                  <a:t>P</a:t>
                </a:r>
                <a:r>
                  <a:rPr lang="en-US" sz="2000" baseline="30000" dirty="0">
                    <a:latin typeface="Arial" panose="020B0604020202020204" pitchFamily="34" charset="0"/>
                    <a:cs typeface="Arial" panose="020B0604020202020204" pitchFamily="34" charset="0"/>
                  </a:rPr>
                  <a:t>2</a:t>
                </a:r>
                <a14:m>
                  <m:oMath xmlns:m="http://schemas.openxmlformats.org/officeDocument/2006/math">
                    <m:r>
                      <a:rPr lang="en-US" sz="2000" i="1">
                        <a:latin typeface="Cambria Math"/>
                      </a:rPr>
                      <m:t>=</m:t>
                    </m:r>
                    <m:nary>
                      <m:naryPr>
                        <m:chr m:val="∑"/>
                        <m:ctrlPr>
                          <a:rPr lang="en-US" sz="2000" i="1">
                            <a:latin typeface="Cambria Math" panose="02040503050406030204" pitchFamily="18" charset="0"/>
                          </a:rPr>
                        </m:ctrlPr>
                      </m:naryPr>
                      <m:sub>
                        <m:r>
                          <a:rPr lang="en-US" sz="2000" b="0" i="1" smtClean="0">
                            <a:latin typeface="Cambria Math" panose="02040503050406030204" pitchFamily="18" charset="0"/>
                          </a:rPr>
                          <m:t>𝑖</m:t>
                        </m:r>
                        <m:r>
                          <a:rPr lang="en-US" sz="2000" i="1">
                            <a:latin typeface="Cambria Math"/>
                          </a:rPr>
                          <m:t>=1</m:t>
                        </m:r>
                      </m:sub>
                      <m:sup>
                        <m:r>
                          <a:rPr lang="en-US" sz="2000" i="1">
                            <a:latin typeface="Cambria Math"/>
                          </a:rPr>
                          <m:t>𝑁</m:t>
                        </m:r>
                      </m:sup>
                      <m:e>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𝑁</m:t>
                                </m:r>
                              </m:e>
                              <m:sup>
                                <m:r>
                                  <a:rPr lang="en-US" sz="2000" i="1">
                                    <a:latin typeface="Cambria Math"/>
                                  </a:rPr>
                                  <m:t>2</m:t>
                                </m:r>
                              </m:sup>
                            </m:sSup>
                          </m:den>
                        </m:f>
                        <m:r>
                          <a:rPr lang="en-US" sz="2000" i="1">
                            <a:latin typeface="Cambria Math"/>
                          </a:rPr>
                          <m:t>𝑉𝑎𝑟</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panose="02040503050406030204" pitchFamily="18" charset="0"/>
                                  </a:rPr>
                                  <m:t>𝑖</m:t>
                                </m:r>
                              </m:sub>
                            </m:sSub>
                          </m:e>
                        </m:d>
                      </m:e>
                    </m:nary>
                    <m:r>
                      <a:rPr lang="en-US" sz="2000">
                        <a:latin typeface="Cambria Math"/>
                      </a:rPr>
                      <m:t>+</m:t>
                    </m:r>
                    <m:nary>
                      <m:naryPr>
                        <m:chr m:val="∑"/>
                        <m:ctrlPr>
                          <a:rPr lang="en-US" sz="2000" i="1">
                            <a:latin typeface="Cambria Math" panose="02040503050406030204" pitchFamily="18" charset="0"/>
                          </a:rPr>
                        </m:ctrlPr>
                      </m:naryPr>
                      <m:sub>
                        <m:r>
                          <a:rPr lang="en-US" sz="2000" b="0" i="1" smtClean="0">
                            <a:latin typeface="Cambria Math" panose="02040503050406030204" pitchFamily="18" charset="0"/>
                          </a:rPr>
                          <m:t>𝑖</m:t>
                        </m:r>
                        <m:r>
                          <a:rPr lang="en-US" sz="2000" i="1">
                            <a:latin typeface="Cambria Math"/>
                          </a:rPr>
                          <m:t>=1</m:t>
                        </m:r>
                      </m:sub>
                      <m:sup>
                        <m:r>
                          <a:rPr lang="en-US" sz="2000" i="1">
                            <a:latin typeface="Cambria Math"/>
                          </a:rPr>
                          <m:t>𝑁</m:t>
                        </m:r>
                      </m:sup>
                      <m:e>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𝑗</m:t>
                            </m:r>
                            <m:r>
                              <a:rPr lang="en-US" sz="2000" i="1">
                                <a:latin typeface="Cambria Math"/>
                              </a:rPr>
                              <m:t>≠</m:t>
                            </m:r>
                            <m:r>
                              <a:rPr lang="en-US" sz="2000" b="0" i="1" smtClean="0">
                                <a:latin typeface="Cambria Math" panose="02040503050406030204" pitchFamily="18" charset="0"/>
                              </a:rPr>
                              <m:t>𝑖</m:t>
                            </m:r>
                          </m:sub>
                          <m:sup/>
                          <m:e>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𝑁</m:t>
                                    </m:r>
                                  </m:e>
                                  <m:sup>
                                    <m:r>
                                      <a:rPr lang="en-US" sz="2000" i="1">
                                        <a:latin typeface="Cambria Math"/>
                                      </a:rPr>
                                      <m:t>2</m:t>
                                    </m:r>
                                  </m:sup>
                                </m:sSup>
                              </m:den>
                            </m:f>
                            <m:r>
                              <a:rPr lang="en-US" sz="2000" i="1">
                                <a:latin typeface="Cambria Math"/>
                              </a:rPr>
                              <m:t>𝐶𝑜𝑣</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panose="02040503050406030204" pitchFamily="18" charset="0"/>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panose="02040503050406030204" pitchFamily="18" charset="0"/>
                                      </a:rPr>
                                      <m:t>𝑗</m:t>
                                    </m:r>
                                  </m:sub>
                                </m:sSub>
                              </m:e>
                            </m:d>
                          </m:e>
                        </m:nary>
                        <m:r>
                          <a:rPr lang="en-US" sz="2000" i="1">
                            <a:latin typeface="Cambria Math"/>
                          </a:rPr>
                          <m:t>=</m:t>
                        </m:r>
                      </m:e>
                    </m:nary>
                  </m:oMath>
                </a14:m>
                <a:endParaRPr lang="en-US" sz="2000" i="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𝑁</m:t>
                              </m:r>
                            </m:e>
                            <m:sup/>
                          </m:sSup>
                        </m:den>
                      </m:f>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𝑁</m:t>
                                  </m:r>
                                </m:e>
                                <m:sup/>
                              </m:sSup>
                            </m:den>
                          </m:f>
                          <m:nary>
                            <m:naryPr>
                              <m:chr m:val="∑"/>
                              <m:ctrlPr>
                                <a:rPr lang="en-US" sz="2000" i="1">
                                  <a:latin typeface="Cambria Math" panose="02040503050406030204" pitchFamily="18" charset="0"/>
                                </a:rPr>
                              </m:ctrlPr>
                            </m:naryPr>
                            <m:sub>
                              <m:r>
                                <a:rPr lang="en-US" sz="2000" b="0" i="1" smtClean="0">
                                  <a:latin typeface="Cambria Math" panose="02040503050406030204" pitchFamily="18" charset="0"/>
                                </a:rPr>
                                <m:t>𝑖</m:t>
                              </m:r>
                              <m:r>
                                <a:rPr lang="en-US" sz="2000" i="1">
                                  <a:latin typeface="Cambria Math"/>
                                </a:rPr>
                                <m:t>=1</m:t>
                              </m:r>
                            </m:sub>
                            <m:sup>
                              <m:r>
                                <a:rPr lang="en-US" sz="2000" i="1">
                                  <a:latin typeface="Cambria Math"/>
                                </a:rPr>
                                <m:t>𝑁</m:t>
                              </m:r>
                            </m:sup>
                            <m:e>
                              <m:r>
                                <a:rPr lang="en-US" sz="2000" i="1">
                                  <a:latin typeface="Cambria Math"/>
                                </a:rPr>
                                <m:t>𝑉𝑎𝑟</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panose="02040503050406030204" pitchFamily="18" charset="0"/>
                                        </a:rPr>
                                        <m:t>𝑖</m:t>
                                      </m:r>
                                    </m:sub>
                                  </m:sSub>
                                </m:e>
                              </m:d>
                            </m:e>
                          </m:nary>
                        </m:e>
                      </m:d>
                      <m:r>
                        <a:rPr lang="en-US" sz="2000">
                          <a:latin typeface="Cambria Math"/>
                        </a:rPr>
                        <m:t>+</m:t>
                      </m:r>
                      <m:f>
                        <m:fPr>
                          <m:ctrlPr>
                            <a:rPr lang="en-US" sz="2000" i="1">
                              <a:latin typeface="Cambria Math" panose="02040503050406030204" pitchFamily="18" charset="0"/>
                            </a:rPr>
                          </m:ctrlPr>
                        </m:fPr>
                        <m:num>
                          <m:r>
                            <a:rPr lang="en-US" sz="2000" i="1">
                              <a:latin typeface="Cambria Math"/>
                            </a:rPr>
                            <m:t>𝑁</m:t>
                          </m:r>
                          <m:r>
                            <a:rPr lang="en-US" sz="2000" i="1">
                              <a:latin typeface="Cambria Math"/>
                            </a:rPr>
                            <m:t>(</m:t>
                          </m:r>
                          <m:r>
                            <a:rPr lang="en-US" sz="2000" i="1">
                              <a:latin typeface="Cambria Math"/>
                            </a:rPr>
                            <m:t>𝑁</m:t>
                          </m:r>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𝑁</m:t>
                              </m:r>
                            </m:e>
                            <m:sup>
                              <m:r>
                                <a:rPr lang="en-US" sz="2000" i="1">
                                  <a:latin typeface="Cambria Math"/>
                                </a:rPr>
                                <m:t>2</m:t>
                              </m:r>
                            </m:sup>
                          </m:sSup>
                        </m:den>
                      </m:f>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𝑁</m:t>
                              </m:r>
                              <m:r>
                                <a:rPr lang="en-US" sz="2000" i="1">
                                  <a:latin typeface="Cambria Math"/>
                                </a:rPr>
                                <m:t>(</m:t>
                              </m:r>
                              <m:r>
                                <a:rPr lang="en-US" sz="2000" i="1">
                                  <a:latin typeface="Cambria Math"/>
                                </a:rPr>
                                <m:t>𝑁</m:t>
                              </m:r>
                              <m:r>
                                <a:rPr lang="en-US" sz="2000" i="1">
                                  <a:latin typeface="Cambria Math"/>
                                </a:rPr>
                                <m:t>−1)</m:t>
                              </m:r>
                            </m:den>
                          </m:f>
                          <m:nary>
                            <m:naryPr>
                              <m:chr m:val="∑"/>
                              <m:ctrlPr>
                                <a:rPr lang="en-US" sz="2000" i="1">
                                  <a:latin typeface="Cambria Math" panose="02040503050406030204" pitchFamily="18" charset="0"/>
                                </a:rPr>
                              </m:ctrlPr>
                            </m:naryPr>
                            <m:sub>
                              <m:r>
                                <a:rPr lang="en-US" sz="2000" b="0" i="1" smtClean="0">
                                  <a:latin typeface="Cambria Math" panose="02040503050406030204" pitchFamily="18" charset="0"/>
                                </a:rPr>
                                <m:t>𝑖</m:t>
                              </m:r>
                              <m:r>
                                <a:rPr lang="en-US" sz="2000" i="1">
                                  <a:latin typeface="Cambria Math"/>
                                </a:rPr>
                                <m:t>=1</m:t>
                              </m:r>
                            </m:sub>
                            <m:sup>
                              <m:r>
                                <a:rPr lang="en-US" sz="2000" i="1">
                                  <a:latin typeface="Cambria Math"/>
                                </a:rPr>
                                <m:t>𝑁</m:t>
                              </m:r>
                            </m:sup>
                            <m:e>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𝑗</m:t>
                                  </m:r>
                                  <m:r>
                                    <a:rPr lang="en-US" sz="2000" i="1">
                                      <a:latin typeface="Cambria Math"/>
                                    </a:rPr>
                                    <m:t>≠</m:t>
                                  </m:r>
                                  <m:r>
                                    <a:rPr lang="en-US" sz="2000" b="0" i="1" smtClean="0">
                                      <a:latin typeface="Cambria Math" panose="02040503050406030204" pitchFamily="18" charset="0"/>
                                    </a:rPr>
                                    <m:t>𝑖</m:t>
                                  </m:r>
                                </m:sub>
                                <m:sup/>
                                <m:e>
                                  <m:r>
                                    <a:rPr lang="en-US" sz="2000" i="1">
                                      <a:latin typeface="Cambria Math"/>
                                    </a:rPr>
                                    <m:t>𝐶𝑜𝑣</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panose="02040503050406030204" pitchFamily="18" charset="0"/>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panose="02040503050406030204" pitchFamily="18" charset="0"/>
                                            </a:rPr>
                                            <m:t>𝑗</m:t>
                                          </m:r>
                                        </m:sub>
                                      </m:sSub>
                                    </m:e>
                                  </m:d>
                                </m:e>
                              </m:nary>
                            </m:e>
                          </m:nary>
                        </m:e>
                      </m:d>
                      <m:r>
                        <a:rPr lang="en-US" sz="2000" i="1">
                          <a:latin typeface="Cambria Math"/>
                        </a:rPr>
                        <m:t>=</m:t>
                      </m:r>
                    </m:oMath>
                  </m:oMathPara>
                </a14:m>
                <a:endParaRPr lang="en-US" sz="2000" i="1"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𝑁</m:t>
                          </m:r>
                        </m:den>
                      </m:f>
                      <m:r>
                        <a:rPr lang="en-US" sz="2000" i="1">
                          <a:latin typeface="Cambria Math"/>
                        </a:rPr>
                        <m:t>𝐴𝑣𝑔</m:t>
                      </m:r>
                      <m:r>
                        <a:rPr lang="en-US" sz="2000" i="1">
                          <a:latin typeface="Cambria Math"/>
                        </a:rPr>
                        <m:t>. </m:t>
                      </m:r>
                      <m:r>
                        <a:rPr lang="en-US" sz="2000" i="1">
                          <a:latin typeface="Cambria Math"/>
                        </a:rPr>
                        <m:t>𝑉𝑎𝑟</m:t>
                      </m:r>
                      <m:r>
                        <a:rPr lang="en-US" sz="2000" i="1">
                          <a:latin typeface="Cambria Math"/>
                        </a:rPr>
                        <m:t>+(1−</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𝑁</m:t>
                          </m:r>
                        </m:den>
                      </m:f>
                      <m:r>
                        <a:rPr lang="en-US" sz="2000" i="1">
                          <a:latin typeface="Cambria Math"/>
                        </a:rPr>
                        <m:t>)</m:t>
                      </m:r>
                      <m:r>
                        <a:rPr lang="en-US" sz="2000" i="1">
                          <a:latin typeface="Cambria Math"/>
                        </a:rPr>
                        <m:t>𝐴𝑣𝑔</m:t>
                      </m:r>
                      <m:r>
                        <a:rPr lang="en-US" sz="2000" i="1">
                          <a:latin typeface="Cambria Math"/>
                        </a:rPr>
                        <m:t>. </m:t>
                      </m:r>
                      <m:r>
                        <a:rPr lang="en-US" sz="2000" i="1">
                          <a:latin typeface="Cambria Math"/>
                        </a:rPr>
                        <m:t>𝐶𝑜𝑣</m:t>
                      </m:r>
                    </m:oMath>
                  </m:oMathPara>
                </a14:m>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sym typeface="Symbol" pitchFamily="18" charset="2"/>
                  </a:rPr>
                  <a:t>As the number of stocks in the portfolio grows large (N↑), firm-specific risk is diversified away and the only risk that is left is comes from covariances between the stocks in the portfolio</a:t>
                </a: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a:p>
                <a:pPr marL="342900" indent="-342900">
                  <a:buFont typeface="Arial" panose="020B0604020202020204" pitchFamily="34" charset="0"/>
                  <a:buChar char="•"/>
                </a:pPr>
                <a:endParaRPr lang="pt-PT" sz="2000" dirty="0">
                  <a:latin typeface="Arial" panose="020B0604020202020204"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914401"/>
                <a:ext cx="8840274" cy="4114800"/>
              </a:xfrm>
              <a:prstGeom prst="rect">
                <a:avLst/>
              </a:prstGeom>
              <a:blipFill>
                <a:blip r:embed="rId2"/>
                <a:stretch>
                  <a:fillRect l="-759" t="-593" r="-1034"/>
                </a:stretch>
              </a:blipFill>
              <a:ln w="9525" algn="ctr">
                <a:noFill/>
                <a:miter lim="800000"/>
                <a:headEnd/>
                <a:tailEnd/>
              </a:ln>
            </p:spPr>
            <p:txBody>
              <a:bodyPr/>
              <a:lstStyle/>
              <a:p>
                <a:r>
                  <a:rPr lang="en-NL">
                    <a:noFill/>
                  </a:rPr>
                  <a:t> </a:t>
                </a:r>
              </a:p>
            </p:txBody>
          </p:sp>
        </mc:Fallback>
      </mc:AlternateContent>
    </p:spTree>
    <p:extLst>
      <p:ext uri="{BB962C8B-B14F-4D97-AF65-F5344CB8AC3E}">
        <p14:creationId xmlns:p14="http://schemas.microsoft.com/office/powerpoint/2010/main" val="346166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33</a:t>
            </a:fld>
            <a:endParaRPr lang="en-US" sz="2000" dirty="0"/>
          </a:p>
        </p:txBody>
      </p:sp>
      <p:sp>
        <p:nvSpPr>
          <p:cNvPr id="3" name="TextBox 2"/>
          <p:cNvSpPr txBox="1"/>
          <p:nvPr/>
        </p:nvSpPr>
        <p:spPr>
          <a:xfrm>
            <a:off x="436961" y="255262"/>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Diversification at work</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lvl="1"/>
                <a:r>
                  <a:rPr lang="en-US" dirty="0">
                    <a:latin typeface="Arial" panose="020B0604020202020204" pitchFamily="34" charset="0"/>
                    <a:cs typeface="Arial" panose="020B0604020202020204" pitchFamily="34" charset="0"/>
                  </a:rPr>
                  <a:t>The variance of an equal weighted portfolio of N assets can be written as:</a:t>
                </a:r>
              </a:p>
              <a:p>
                <a:pPr lvl="1" algn="ctr"/>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r>
                      <a:rPr lang="en-US" i="1">
                        <a:latin typeface="Cambria Math"/>
                      </a:rPr>
                      <m:t>𝐴𝑣𝑔</m:t>
                    </m:r>
                    <m:r>
                      <a:rPr lang="en-US" i="1">
                        <a:latin typeface="Cambria Math"/>
                      </a:rPr>
                      <m:t>. </m:t>
                    </m:r>
                    <m:r>
                      <a:rPr lang="en-US" i="1">
                        <a:latin typeface="Cambria Math"/>
                      </a:rPr>
                      <m:t>𝑉𝑎𝑟</m:t>
                    </m:r>
                    <m:r>
                      <a:rPr lang="en-US" i="1">
                        <a:latin typeface="Cambria Math"/>
                      </a:rPr>
                      <m:t>+(1−</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r>
                      <a:rPr lang="en-US" i="1">
                        <a:latin typeface="Cambria Math"/>
                      </a:rPr>
                      <m:t>)</m:t>
                    </m:r>
                    <m:r>
                      <a:rPr lang="en-US" i="1">
                        <a:latin typeface="Cambria Math"/>
                      </a:rPr>
                      <m:t>𝐴𝑣𝑔</m:t>
                    </m:r>
                    <m:r>
                      <a:rPr lang="en-US" i="1">
                        <a:latin typeface="Cambria Math"/>
                      </a:rPr>
                      <m:t>. </m:t>
                    </m:r>
                    <m:r>
                      <a:rPr lang="en-US" i="1">
                        <a:latin typeface="Cambria Math"/>
                      </a:rPr>
                      <m:t>𝐶𝑜𝑣</m:t>
                    </m:r>
                  </m:oMath>
                </a14:m>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Graphically:</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Rule of thumb: with about 50 stocks, firm-specific risk is diversified away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Puzzle: Many investors do not own more than a handful of stocks, even though diversified portfolios are easily available: Exchange Traded Funds (ETF)! </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899323"/>
                <a:ext cx="8840274" cy="3748877"/>
              </a:xfrm>
              <a:prstGeom prst="rect">
                <a:avLst/>
              </a:prstGeom>
              <a:blipFill>
                <a:blip r:embed="rId2"/>
                <a:stretch>
                  <a:fillRect l="-483" t="-976" b="-47154"/>
                </a:stretch>
              </a:blipFill>
              <a:ln w="9525" algn="ctr">
                <a:noFill/>
                <a:miter lim="800000"/>
                <a:headEnd/>
                <a:tailEnd/>
              </a:ln>
            </p:spPr>
            <p:txBody>
              <a:bodyPr/>
              <a:lstStyle/>
              <a:p>
                <a:r>
                  <a:rPr lang="en-NL">
                    <a:noFill/>
                  </a:rPr>
                  <a:t> </a:t>
                </a:r>
              </a:p>
            </p:txBody>
          </p:sp>
        </mc:Fallback>
      </mc:AlternateContent>
      <p:pic>
        <p:nvPicPr>
          <p:cNvPr id="7" name="Picture 2"/>
          <p:cNvPicPr>
            <a:picLocks noChangeAspect="1" noChangeArrowheads="1"/>
          </p:cNvPicPr>
          <p:nvPr/>
        </p:nvPicPr>
        <p:blipFill>
          <a:blip r:embed="rId3"/>
          <a:srcRect/>
          <a:stretch>
            <a:fillRect/>
          </a:stretch>
        </p:blipFill>
        <p:spPr bwMode="auto">
          <a:xfrm>
            <a:off x="457863" y="1905000"/>
            <a:ext cx="8075873" cy="3157538"/>
          </a:xfrm>
          <a:prstGeom prst="rect">
            <a:avLst/>
          </a:prstGeom>
          <a:noFill/>
          <a:ln w="9525">
            <a:noFill/>
            <a:miter lim="800000"/>
            <a:headEnd/>
            <a:tailEnd/>
          </a:ln>
        </p:spPr>
      </p:pic>
      <p:cxnSp>
        <p:nvCxnSpPr>
          <p:cNvPr id="5" name="Straight Connector 4"/>
          <p:cNvCxnSpPr/>
          <p:nvPr/>
        </p:nvCxnSpPr>
        <p:spPr>
          <a:xfrm flipH="1">
            <a:off x="1066800" y="3619500"/>
            <a:ext cx="66294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p:nvPr/>
        </p:nvCxnSpPr>
        <p:spPr>
          <a:xfrm flipV="1">
            <a:off x="4936958" y="2420022"/>
            <a:ext cx="0" cy="10834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91096" y="2610535"/>
            <a:ext cx="1981200" cy="646331"/>
          </a:xfrm>
          <a:prstGeom prst="rect">
            <a:avLst/>
          </a:prstGeom>
          <a:noFill/>
        </p:spPr>
        <p:txBody>
          <a:bodyPr wrap="square" rtlCol="0">
            <a:spAutoFit/>
          </a:bodyPr>
          <a:lstStyle/>
          <a:p>
            <a:r>
              <a:rPr lang="en-US" dirty="0">
                <a:latin typeface="Arial" pitchFamily="34" charset="0"/>
                <a:cs typeface="Arial" pitchFamily="34" charset="0"/>
              </a:rPr>
              <a:t>Firm-specific or idiosyncratic risk</a:t>
            </a:r>
          </a:p>
        </p:txBody>
      </p:sp>
      <p:cxnSp>
        <p:nvCxnSpPr>
          <p:cNvPr id="12" name="Straight Arrow Connector 11"/>
          <p:cNvCxnSpPr/>
          <p:nvPr/>
        </p:nvCxnSpPr>
        <p:spPr>
          <a:xfrm flipV="1">
            <a:off x="4936958" y="3619500"/>
            <a:ext cx="0" cy="6857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1096" y="3660666"/>
            <a:ext cx="1981200" cy="646331"/>
          </a:xfrm>
          <a:prstGeom prst="rect">
            <a:avLst/>
          </a:prstGeom>
          <a:noFill/>
        </p:spPr>
        <p:txBody>
          <a:bodyPr wrap="square" rtlCol="0">
            <a:spAutoFit/>
          </a:bodyPr>
          <a:lstStyle/>
          <a:p>
            <a:r>
              <a:rPr lang="en-US" dirty="0">
                <a:latin typeface="Arial" pitchFamily="34" charset="0"/>
                <a:cs typeface="Arial" pitchFamily="34" charset="0"/>
              </a:rPr>
              <a:t>Non-diversifiable or systematic risk</a:t>
            </a:r>
          </a:p>
        </p:txBody>
      </p:sp>
    </p:spTree>
    <p:extLst>
      <p:ext uri="{BB962C8B-B14F-4D97-AF65-F5344CB8AC3E}">
        <p14:creationId xmlns:p14="http://schemas.microsoft.com/office/powerpoint/2010/main" val="39630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34</a:t>
            </a:fld>
            <a:endParaRPr lang="en-US" sz="2000" dirty="0"/>
          </a:p>
        </p:txBody>
      </p:sp>
      <p:sp>
        <p:nvSpPr>
          <p:cNvPr id="3" name="TextBox 2"/>
          <p:cNvSpPr txBox="1"/>
          <p:nvPr/>
        </p:nvSpPr>
        <p:spPr>
          <a:xfrm>
            <a:off x="303726" y="152417"/>
            <a:ext cx="7427612"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Intermezzo: What is an ETF?</a:t>
            </a:r>
            <a:endParaRPr lang="en-US" sz="2400" b="1" dirty="0">
              <a:latin typeface="Arial" pitchFamily="34" charset="0"/>
              <a:cs typeface="Arial" pitchFamily="34" charset="0"/>
            </a:endParaRPr>
          </a:p>
        </p:txBody>
      </p:sp>
      <p:pic>
        <p:nvPicPr>
          <p:cNvPr id="1026" name="Picture 2" descr="http://www.ici.org/deployedfiles/ICI/Site%20Properties/images/view_12_etfbasics_cre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837" y="4503016"/>
            <a:ext cx="5562600" cy="2096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3726" y="914401"/>
            <a:ext cx="8078274"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itchFamily="34" charset="0"/>
                <a:cs typeface="Arial" pitchFamily="34" charset="0"/>
              </a:rPr>
              <a:t>ETF’s allow you to invest in large portfolios of stocks at low cost. ETF’s track broad, diversified indexes, such as the S&amp;P500 and MSCI World.</a:t>
            </a:r>
          </a:p>
          <a:p>
            <a:pPr marL="742950" lvl="1" indent="-285750">
              <a:buFont typeface="Arial" panose="020B0604020202020204" pitchFamily="34" charset="0"/>
              <a:buChar char="•"/>
            </a:pPr>
            <a:r>
              <a:rPr lang="en-US" dirty="0">
                <a:latin typeface="Arial" pitchFamily="34" charset="0"/>
                <a:cs typeface="Arial" pitchFamily="34" charset="0"/>
              </a:rPr>
              <a:t>Fee for Vanguard S&amp;P500 ETF is 0.07% per year, which is relative to 1.5% for the average US equity mutual fund!</a:t>
            </a:r>
          </a:p>
          <a:p>
            <a:pPr marL="285750" indent="-285750">
              <a:buFont typeface="Arial" panose="020B0604020202020204" pitchFamily="34" charset="0"/>
              <a:buChar char="•"/>
            </a:pP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Fund owns basket of shares (e.g., all or subset of S&amp;P500 stocks) and shares on ETF are traded in secondary market. </a:t>
            </a:r>
          </a:p>
          <a:p>
            <a:pPr marL="742950" lvl="1" indent="-285750">
              <a:buFont typeface="Arial" panose="020B0604020202020204" pitchFamily="34" charset="0"/>
              <a:buChar char="•"/>
            </a:pPr>
            <a:r>
              <a:rPr lang="en-US" dirty="0">
                <a:latin typeface="Arial" pitchFamily="34" charset="0"/>
                <a:cs typeface="Arial" pitchFamily="34" charset="0"/>
              </a:rPr>
              <a:t>These ETF shares are what you and I invest in!</a:t>
            </a:r>
          </a:p>
          <a:p>
            <a:pPr marL="742950" lvl="1" indent="-285750">
              <a:buFont typeface="Arial" panose="020B0604020202020204" pitchFamily="34" charset="0"/>
              <a:buChar char="•"/>
            </a:pPr>
            <a:r>
              <a:rPr lang="en-US" dirty="0">
                <a:latin typeface="Arial" pitchFamily="34" charset="0"/>
                <a:cs typeface="Arial" pitchFamily="34" charset="0"/>
              </a:rPr>
              <a:t>Synthetic ETF’s track using swaps and derivatives</a:t>
            </a:r>
          </a:p>
          <a:p>
            <a:pPr marL="285750" indent="-285750">
              <a:buFont typeface="Arial" panose="020B0604020202020204" pitchFamily="34" charset="0"/>
              <a:buChar char="•"/>
            </a:pPr>
            <a:endParaRPr lang="en-US" dirty="0">
              <a:latin typeface="Arial" pitchFamily="34" charset="0"/>
              <a:cs typeface="Arial" pitchFamily="34" charset="0"/>
            </a:endParaRPr>
          </a:p>
          <a:p>
            <a:pPr marL="285750" indent="-285750">
              <a:buFont typeface="Arial" panose="020B0604020202020204" pitchFamily="34" charset="0"/>
              <a:buChar char="•"/>
            </a:pPr>
            <a:r>
              <a:rPr lang="en-US" u="sng" dirty="0">
                <a:latin typeface="Arial" pitchFamily="34" charset="0"/>
                <a:cs typeface="Arial" pitchFamily="34" charset="0"/>
              </a:rPr>
              <a:t>Authorized Participant </a:t>
            </a:r>
            <a:r>
              <a:rPr lang="en-US" dirty="0">
                <a:latin typeface="Arial" pitchFamily="34" charset="0"/>
                <a:cs typeface="Arial" pitchFamily="34" charset="0"/>
              </a:rPr>
              <a:t>exists to ensure pricing of ETF shares is consistent with pricing of basket of shares ETF owns. Typically a broker/dealer, think Goldman, Morgan Stanley etc. </a:t>
            </a:r>
          </a:p>
          <a:p>
            <a:pPr marL="742950" lvl="1" indent="-285750">
              <a:buFont typeface="Arial" panose="020B0604020202020204" pitchFamily="34" charset="0"/>
              <a:buChar char="•"/>
            </a:pPr>
            <a:r>
              <a:rPr lang="en-US" dirty="0">
                <a:latin typeface="Arial" pitchFamily="34" charset="0"/>
                <a:cs typeface="Arial" pitchFamily="34" charset="0"/>
              </a:rPr>
              <a:t>Two roles:</a:t>
            </a:r>
          </a:p>
          <a:p>
            <a:pPr marL="342900" indent="-342900">
              <a:buFont typeface="+mj-lt"/>
              <a:buAutoNum type="arabicPeriod"/>
            </a:pPr>
            <a:endParaRPr lang="en-US" dirty="0">
              <a:latin typeface="Arial" pitchFamily="34" charset="0"/>
              <a:cs typeface="Arial" pitchFamily="34" charset="0"/>
            </a:endParaRPr>
          </a:p>
          <a:p>
            <a:pPr marL="342900" indent="-342900">
              <a:buFont typeface="+mj-lt"/>
              <a:buAutoNum type="arabicPeriod"/>
            </a:pPr>
            <a:r>
              <a:rPr lang="en-US" dirty="0">
                <a:latin typeface="Arial" pitchFamily="34" charset="0"/>
                <a:cs typeface="Arial" pitchFamily="34" charset="0"/>
              </a:rPr>
              <a:t>ETF creation (source ICI)</a:t>
            </a:r>
          </a:p>
        </p:txBody>
      </p:sp>
    </p:spTree>
    <p:extLst>
      <p:ext uri="{BB962C8B-B14F-4D97-AF65-F5344CB8AC3E}">
        <p14:creationId xmlns:p14="http://schemas.microsoft.com/office/powerpoint/2010/main" val="10712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35</a:t>
            </a:fld>
            <a:endParaRPr lang="en-US" sz="2000" dirty="0"/>
          </a:p>
        </p:txBody>
      </p:sp>
      <p:sp>
        <p:nvSpPr>
          <p:cNvPr id="3" name="TextBox 2"/>
          <p:cNvSpPr txBox="1"/>
          <p:nvPr/>
        </p:nvSpPr>
        <p:spPr>
          <a:xfrm>
            <a:off x="303726" y="152417"/>
            <a:ext cx="7427612" cy="461665"/>
          </a:xfrm>
          <a:prstGeom prst="rect">
            <a:avLst/>
          </a:prstGeom>
          <a:noFill/>
        </p:spPr>
        <p:txBody>
          <a:bodyPr wrap="square" rtlCol="0">
            <a:spAutoFit/>
          </a:bodyPr>
          <a:lstStyle/>
          <a:p>
            <a:pPr>
              <a:tabLst>
                <a:tab pos="968375" algn="l"/>
              </a:tabLst>
            </a:pPr>
            <a:r>
              <a:rPr lang="pt-PT" sz="2400" b="1" dirty="0">
                <a:latin typeface="Arial" pitchFamily="34" charset="0"/>
                <a:cs typeface="Arial" pitchFamily="34" charset="0"/>
              </a:rPr>
              <a:t>Intermezzo: ETF </a:t>
            </a:r>
            <a:r>
              <a:rPr lang="pt-PT" sz="2400" b="1" dirty="0" err="1">
                <a:latin typeface="Arial" pitchFamily="34" charset="0"/>
                <a:cs typeface="Arial" pitchFamily="34" charset="0"/>
              </a:rPr>
              <a:t>pricing</a:t>
            </a:r>
            <a:r>
              <a:rPr lang="pt-PT" sz="2400" b="1" dirty="0">
                <a:latin typeface="Arial" pitchFamily="34" charset="0"/>
                <a:cs typeface="Arial" pitchFamily="34" charset="0"/>
              </a:rPr>
              <a:t> </a:t>
            </a:r>
            <a:r>
              <a:rPr lang="pt-PT" sz="2400" b="1" dirty="0" err="1">
                <a:latin typeface="Arial" pitchFamily="34" charset="0"/>
                <a:cs typeface="Arial" pitchFamily="34" charset="0"/>
              </a:rPr>
              <a:t>mechanism</a:t>
            </a:r>
            <a:endParaRPr lang="en-US" sz="2400" b="1" dirty="0">
              <a:latin typeface="Arial" pitchFamily="34" charset="0"/>
              <a:cs typeface="Arial" pitchFamily="34" charset="0"/>
            </a:endParaRPr>
          </a:p>
        </p:txBody>
      </p:sp>
      <p:sp>
        <p:nvSpPr>
          <p:cNvPr id="6" name="TextBox 5"/>
          <p:cNvSpPr txBox="1"/>
          <p:nvPr/>
        </p:nvSpPr>
        <p:spPr>
          <a:xfrm>
            <a:off x="457200" y="843815"/>
            <a:ext cx="8305800" cy="4247317"/>
          </a:xfrm>
          <a:prstGeom prst="rect">
            <a:avLst/>
          </a:prstGeom>
          <a:noFill/>
        </p:spPr>
        <p:txBody>
          <a:bodyPr wrap="square" rtlCol="0">
            <a:spAutoFit/>
          </a:bodyPr>
          <a:lstStyle/>
          <a:p>
            <a:pPr marL="342900" indent="-342900">
              <a:buFont typeface="+mj-lt"/>
              <a:buAutoNum type="arabicPeriod" startAt="2"/>
            </a:pPr>
            <a:r>
              <a:rPr lang="en-US" dirty="0">
                <a:latin typeface="Arial" pitchFamily="34" charset="0"/>
                <a:cs typeface="Arial" pitchFamily="34" charset="0"/>
              </a:rPr>
              <a:t>Continuous arbitrage through creation and redemption of ETF shares</a:t>
            </a:r>
          </a:p>
          <a:p>
            <a:pPr marL="800100" lvl="1" indent="-342900">
              <a:buFont typeface="Arial" panose="020B0604020202020204" pitchFamily="34" charset="0"/>
              <a:buChar char="•"/>
            </a:pPr>
            <a:r>
              <a:rPr lang="en-US" dirty="0">
                <a:latin typeface="Arial" pitchFamily="34" charset="0"/>
                <a:cs typeface="Arial" pitchFamily="34" charset="0"/>
              </a:rPr>
              <a:t>What happens if share of the ETF is at </a:t>
            </a:r>
            <a:r>
              <a:rPr lang="en-US" u="sng" dirty="0">
                <a:latin typeface="Arial" pitchFamily="34" charset="0"/>
                <a:cs typeface="Arial" pitchFamily="34" charset="0"/>
              </a:rPr>
              <a:t>Premium</a:t>
            </a:r>
            <a:r>
              <a:rPr lang="en-US" dirty="0">
                <a:latin typeface="Arial" pitchFamily="34" charset="0"/>
                <a:cs typeface="Arial" pitchFamily="34" charset="0"/>
              </a:rPr>
              <a:t> relative to basket of shares fund owns?</a:t>
            </a:r>
          </a:p>
          <a:p>
            <a:pPr marL="1200150" lvl="2" indent="-285750">
              <a:buFont typeface="Arial" panose="020B0604020202020204" pitchFamily="34" charset="0"/>
              <a:buChar char="•"/>
            </a:pPr>
            <a:r>
              <a:rPr lang="en-US" dirty="0">
                <a:latin typeface="Arial" pitchFamily="34" charset="0"/>
                <a:cs typeface="Arial" pitchFamily="34" charset="0"/>
              </a:rPr>
              <a:t>AP buys basket of shares in secondary market and deposits them to fund in return for shares of ETF, which it then sells in secondary market at higher price.</a:t>
            </a:r>
            <a:endParaRPr lang="en-US" u="sng"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Conversely, </a:t>
            </a:r>
            <a:r>
              <a:rPr lang="en-US" u="sng" dirty="0">
                <a:latin typeface="Arial" pitchFamily="34" charset="0"/>
                <a:cs typeface="Arial" pitchFamily="34" charset="0"/>
              </a:rPr>
              <a:t>Discount</a:t>
            </a:r>
            <a:r>
              <a:rPr lang="en-US" dirty="0">
                <a:latin typeface="Arial" pitchFamily="34" charset="0"/>
                <a:cs typeface="Arial" pitchFamily="34" charset="0"/>
              </a:rPr>
              <a:t>: AP buys shares of ETF at lower price in secondary market, delivers them to fund and receives basket of shares in return, which it then sells in secondary market at higher price.</a:t>
            </a:r>
          </a:p>
          <a:p>
            <a:pPr marL="742950" lvl="1" indent="-285750">
              <a:buFont typeface="Arial" panose="020B0604020202020204" pitchFamily="34" charset="0"/>
              <a:buChar char="•"/>
            </a:pPr>
            <a:r>
              <a:rPr lang="en-US" dirty="0">
                <a:latin typeface="Arial" pitchFamily="34" charset="0"/>
                <a:cs typeface="Arial" pitchFamily="34" charset="0"/>
              </a:rPr>
              <a:t>ETF’s holdings are reported very frequently, thus facilitating also arbitrage by other investors</a:t>
            </a:r>
          </a:p>
          <a:p>
            <a:pPr marL="285750" indent="-285750">
              <a:buFont typeface="Arial" panose="020B0604020202020204" pitchFamily="34" charset="0"/>
              <a:buChar char="•"/>
            </a:pPr>
            <a:endParaRPr lang="en-US" dirty="0">
              <a:latin typeface="Arial" pitchFamily="34" charset="0"/>
              <a:cs typeface="Arial" pitchFamily="34" charset="0"/>
            </a:endParaRPr>
          </a:p>
          <a:p>
            <a:pPr marL="285750" indent="-285750">
              <a:buFont typeface="Arial" panose="020B0604020202020204" pitchFamily="34" charset="0"/>
              <a:buChar char="•"/>
            </a:pPr>
            <a:r>
              <a:rPr lang="en-US" b="1" dirty="0">
                <a:latin typeface="Arial" pitchFamily="34" charset="0"/>
                <a:cs typeface="Arial" pitchFamily="34" charset="0"/>
              </a:rPr>
              <a:t>Question for the future: What happens to ETF when AP runs into trouble? </a:t>
            </a:r>
          </a:p>
          <a:p>
            <a:pPr marL="285750" indent="-285750">
              <a:buFont typeface="Arial" panose="020B0604020202020204" pitchFamily="34" charset="0"/>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31385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36</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Some matrix algebra… (1/2)</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778042"/>
                <a:ext cx="8840274" cy="3870158"/>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itchFamily="34" charset="0"/>
                    <a:cs typeface="Arial" pitchFamily="34" charset="0"/>
                  </a:rPr>
                  <a:t>Formally, how should we model diversification across a large set of N assets?</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Use matrix algebra</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Let us denote by </a:t>
                </a:r>
                <a14:m>
                  <m:oMath xmlns:m="http://schemas.openxmlformats.org/officeDocument/2006/math">
                    <m:r>
                      <a:rPr lang="en-US" sz="2000" i="1">
                        <a:latin typeface="Cambria Math" panose="02040503050406030204" pitchFamily="18" charset="0"/>
                        <a:ea typeface="Cambria Math" panose="02040503050406030204" pitchFamily="18" charset="0"/>
                        <a:cs typeface="Arial" pitchFamily="34" charset="0"/>
                      </a:rPr>
                      <m:t>𝜇</m:t>
                    </m:r>
                    <m:r>
                      <a:rPr lang="en-US" sz="2000" i="1">
                        <a:latin typeface="Cambria Math" panose="02040503050406030204" pitchFamily="18" charset="0"/>
                        <a:ea typeface="Cambria Math" panose="02040503050406030204" pitchFamily="18" charset="0"/>
                        <a:cs typeface="Arial" pitchFamily="34" charset="0"/>
                      </a:rPr>
                      <m:t> </m:t>
                    </m:r>
                  </m:oMath>
                </a14:m>
                <a:r>
                  <a:rPr lang="en-US" sz="2000" dirty="0">
                    <a:latin typeface="Arial" pitchFamily="34" charset="0"/>
                    <a:cs typeface="Arial" pitchFamily="34" charset="0"/>
                  </a:rPr>
                  <a:t>the (</a:t>
                </a:r>
                <a:r>
                  <a:rPr lang="en-US" sz="2000" i="1" dirty="0">
                    <a:latin typeface="Arial" pitchFamily="34" charset="0"/>
                    <a:cs typeface="Arial" pitchFamily="34" charset="0"/>
                  </a:rPr>
                  <a:t>N</a:t>
                </a:r>
                <a:r>
                  <a:rPr lang="en-US" sz="2000" dirty="0">
                    <a:latin typeface="Arial" pitchFamily="34" charset="0"/>
                    <a:cs typeface="Arial" pitchFamily="34" charset="0"/>
                  </a:rPr>
                  <a:t>x1) vector of expected returns and by </a:t>
                </a:r>
                <a:r>
                  <a:rPr lang="en-US" sz="2000" i="1" dirty="0">
                    <a:latin typeface="Arial" pitchFamily="34" charset="0"/>
                    <a:cs typeface="Arial" pitchFamily="34" charset="0"/>
                  </a:rPr>
                  <a:t>w</a:t>
                </a:r>
                <a:r>
                  <a:rPr lang="en-US" sz="2000" dirty="0">
                    <a:latin typeface="Arial" pitchFamily="34" charset="0"/>
                    <a:cs typeface="Arial" pitchFamily="34" charset="0"/>
                  </a:rPr>
                  <a:t> the (</a:t>
                </a:r>
                <a:r>
                  <a:rPr lang="en-US" sz="2000" i="1" dirty="0">
                    <a:latin typeface="Arial" pitchFamily="34" charset="0"/>
                    <a:cs typeface="Arial" pitchFamily="34" charset="0"/>
                  </a:rPr>
                  <a:t>N</a:t>
                </a:r>
                <a:r>
                  <a:rPr lang="en-US" sz="2000" dirty="0">
                    <a:latin typeface="Arial" pitchFamily="34" charset="0"/>
                    <a:cs typeface="Arial" pitchFamily="34" charset="0"/>
                  </a:rPr>
                  <a:t>x1) vector of portfolio weights (and </a:t>
                </a:r>
                <a14:m>
                  <m:oMath xmlns:m="http://schemas.openxmlformats.org/officeDocument/2006/math">
                    <m:r>
                      <a:rPr lang="en-US" sz="2000" i="1">
                        <a:latin typeface="Cambria Math" panose="02040503050406030204" pitchFamily="18" charset="0"/>
                        <a:ea typeface="Cambria Math" panose="02040503050406030204" pitchFamily="18" charset="0"/>
                        <a:cs typeface="Arial" pitchFamily="34" charset="0"/>
                      </a:rPr>
                      <m:t>𝑖</m:t>
                    </m:r>
                  </m:oMath>
                </a14:m>
                <a:r>
                  <a:rPr lang="en-US" sz="2000" dirty="0">
                    <a:latin typeface="Arial" pitchFamily="34" charset="0"/>
                    <a:cs typeface="Arial" pitchFamily="34" charset="0"/>
                  </a:rPr>
                  <a:t> an (</a:t>
                </a:r>
                <a:r>
                  <a:rPr lang="en-US" sz="2000" i="1" dirty="0">
                    <a:latin typeface="Arial" pitchFamily="34" charset="0"/>
                    <a:cs typeface="Arial" pitchFamily="34" charset="0"/>
                  </a:rPr>
                  <a:t>N</a:t>
                </a:r>
                <a:r>
                  <a:rPr lang="en-US" sz="2000" dirty="0">
                    <a:latin typeface="Arial" pitchFamily="34" charset="0"/>
                    <a:cs typeface="Arial" pitchFamily="34" charset="0"/>
                  </a:rPr>
                  <a:t>x1) vector of ones):</a:t>
                </a:r>
              </a:p>
              <a:p>
                <a:pPr marL="342900" indent="-342900">
                  <a:buFont typeface="Arial" panose="020B0604020202020204" pitchFamily="34" charset="0"/>
                  <a:buChar char="•"/>
                </a:pPr>
                <a:endParaRPr lang="en-US" sz="2000" dirty="0">
                  <a:latin typeface="Arial" pitchFamily="34" charset="0"/>
                  <a:cs typeface="Arial" pitchFamily="34" charset="0"/>
                </a:endParaRPr>
              </a:p>
              <a:p>
                <a:pPr algn="ct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itchFamily="34" charset="0"/>
                      </a:rPr>
                      <m:t>𝜇</m:t>
                    </m:r>
                    <m:r>
                      <a:rPr lang="en-US" sz="2000" b="0" i="1" smtClean="0">
                        <a:latin typeface="Cambria Math" panose="02040503050406030204" pitchFamily="18" charset="0"/>
                        <a:ea typeface="Cambria Math" panose="02040503050406030204" pitchFamily="18" charset="0"/>
                        <a:cs typeface="Arial" pitchFamily="34" charset="0"/>
                      </a:rPr>
                      <m:t>=</m:t>
                    </m:r>
                    <m:d>
                      <m:dPr>
                        <m:begChr m:val="["/>
                        <m:endChr m:val="]"/>
                        <m:ctrlPr>
                          <a:rPr lang="en-US" sz="2000" b="0" i="1" smtClean="0">
                            <a:latin typeface="Cambria Math" panose="02040503050406030204" pitchFamily="18" charset="0"/>
                            <a:ea typeface="Cambria Math" panose="02040503050406030204" pitchFamily="18" charset="0"/>
                            <a:cs typeface="Arial" pitchFamily="34" charset="0"/>
                          </a:rPr>
                        </m:ctrlPr>
                      </m:dPr>
                      <m:e>
                        <m:m>
                          <m:mPr>
                            <m:mcs>
                              <m:mc>
                                <m:mcPr>
                                  <m:count m:val="1"/>
                                  <m:mcJc m:val="center"/>
                                </m:mcPr>
                              </m:mc>
                            </m:mcs>
                            <m:ctrlPr>
                              <a:rPr lang="en-US" sz="2000" b="0" i="1" smtClean="0">
                                <a:latin typeface="Cambria Math" panose="02040503050406030204" pitchFamily="18" charset="0"/>
                                <a:ea typeface="Cambria Math" panose="02040503050406030204" pitchFamily="18" charset="0"/>
                                <a:cs typeface="Arial" pitchFamily="34" charset="0"/>
                              </a:rPr>
                            </m:ctrlPr>
                          </m:mPr>
                          <m:mr>
                            <m:e>
                              <m:sSub>
                                <m:sSubPr>
                                  <m:ctrlPr>
                                    <a:rPr lang="en-US" sz="2000" b="0" i="1" smtClean="0">
                                      <a:latin typeface="Cambria Math" panose="02040503050406030204" pitchFamily="18" charset="0"/>
                                      <a:ea typeface="Cambria Math" panose="02040503050406030204" pitchFamily="18" charset="0"/>
                                      <a:cs typeface="Arial" pitchFamily="34" charset="0"/>
                                    </a:rPr>
                                  </m:ctrlPr>
                                </m:sSubPr>
                                <m:e>
                                  <m:r>
                                    <a:rPr lang="en-US" sz="2000" b="0" i="1" smtClean="0">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1</m:t>
                                  </m:r>
                                </m:sub>
                              </m:sSub>
                            </m:e>
                          </m:mr>
                          <m:mr>
                            <m:e>
                              <m:eqArr>
                                <m:eqArrPr>
                                  <m:ctrlPr>
                                    <a:rPr lang="en-US" sz="2000" b="0" i="1" smtClean="0">
                                      <a:latin typeface="Cambria Math" panose="02040503050406030204" pitchFamily="18" charset="0"/>
                                      <a:ea typeface="Cambria Math" panose="02040503050406030204" pitchFamily="18" charset="0"/>
                                      <a:cs typeface="Arial" pitchFamily="34" charset="0"/>
                                    </a:rPr>
                                  </m:ctrlPr>
                                </m:eqArrPr>
                                <m:e>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2</m:t>
                                      </m:r>
                                    </m:sub>
                                  </m:sSub>
                                </m:e>
                                <m:e>
                                  <m:r>
                                    <a:rPr lang="en-US" sz="2000" i="1" smtClean="0">
                                      <a:latin typeface="Cambria Math" panose="02040503050406030204" pitchFamily="18" charset="0"/>
                                    </a:rPr>
                                    <m:t>⋮</m:t>
                                  </m:r>
                                </m:e>
                              </m:eqArr>
                            </m:e>
                          </m:mr>
                          <m:mr>
                            <m:e>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𝑁</m:t>
                                  </m:r>
                                </m:sub>
                              </m:sSub>
                            </m:e>
                          </m:mr>
                        </m:m>
                      </m:e>
                    </m:d>
                    <m:r>
                      <a:rPr lang="en-US" sz="2000" b="0" i="1" smtClean="0">
                        <a:latin typeface="Cambria Math" panose="02040503050406030204" pitchFamily="18" charset="0"/>
                        <a:ea typeface="Cambria Math" panose="02040503050406030204" pitchFamily="18" charset="0"/>
                        <a:cs typeface="Arial" pitchFamily="34" charset="0"/>
                      </a:rPr>
                      <m:t>,</m:t>
                    </m:r>
                    <m:sSup>
                      <m:sSupPr>
                        <m:ctrlPr>
                          <a:rPr lang="en-US" sz="2000" b="0" i="1" smtClean="0">
                            <a:latin typeface="Cambria Math" panose="02040503050406030204" pitchFamily="18" charset="0"/>
                            <a:ea typeface="Cambria Math" panose="02040503050406030204" pitchFamily="18" charset="0"/>
                            <a:cs typeface="Arial" pitchFamily="34" charset="0"/>
                          </a:rPr>
                        </m:ctrlPr>
                      </m:sSupPr>
                      <m:e>
                        <m:r>
                          <a:rPr lang="en-US" sz="2000" i="1">
                            <a:latin typeface="Cambria Math" panose="02040503050406030204" pitchFamily="18" charset="0"/>
                            <a:ea typeface="Cambria Math" panose="02040503050406030204" pitchFamily="18" charset="0"/>
                            <a:cs typeface="Arial" pitchFamily="34" charset="0"/>
                          </a:rPr>
                          <m:t>𝜇</m:t>
                        </m:r>
                      </m:e>
                      <m:sup>
                        <m:r>
                          <a:rPr lang="en-US" sz="2000" b="0" i="1" smtClean="0">
                            <a:latin typeface="Cambria Math" panose="02040503050406030204" pitchFamily="18" charset="0"/>
                            <a:ea typeface="Cambria Math" panose="02040503050406030204" pitchFamily="18" charset="0"/>
                            <a:cs typeface="Arial" pitchFamily="34" charset="0"/>
                          </a:rPr>
                          <m:t>𝑒</m:t>
                        </m:r>
                      </m:sup>
                    </m:sSup>
                    <m:r>
                      <a:rPr lang="en-US" sz="2000" b="0" i="1" smtClean="0">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ea typeface="Cambria Math" panose="02040503050406030204" pitchFamily="18" charset="0"/>
                        <a:cs typeface="Arial" pitchFamily="34" charset="0"/>
                      </a:rPr>
                      <m:t>𝜇</m:t>
                    </m:r>
                    <m:r>
                      <a:rPr lang="en-US" sz="2000" b="0" i="1" smtClean="0">
                        <a:latin typeface="Cambria Math" panose="02040503050406030204" pitchFamily="18" charset="0"/>
                        <a:ea typeface="Cambria Math" panose="02040503050406030204" pitchFamily="18" charset="0"/>
                        <a:cs typeface="Arial" pitchFamily="34" charset="0"/>
                      </a:rPr>
                      <m:t>−</m:t>
                    </m:r>
                    <m:sSub>
                      <m:sSubPr>
                        <m:ctrlPr>
                          <a:rPr lang="en-US" sz="2000" b="0" i="1" smtClean="0">
                            <a:latin typeface="Cambria Math" panose="02040503050406030204" pitchFamily="18" charset="0"/>
                            <a:ea typeface="Cambria Math" panose="02040503050406030204" pitchFamily="18" charset="0"/>
                            <a:cs typeface="Arial" pitchFamily="34" charset="0"/>
                          </a:rPr>
                        </m:ctrlPr>
                      </m:sSubPr>
                      <m:e>
                        <m:r>
                          <a:rPr lang="en-US" sz="2000" b="0" i="1" smtClean="0">
                            <a:latin typeface="Cambria Math" panose="02040503050406030204" pitchFamily="18" charset="0"/>
                            <a:ea typeface="Cambria Math" panose="02040503050406030204" pitchFamily="18" charset="0"/>
                            <a:cs typeface="Arial" pitchFamily="34" charset="0"/>
                          </a:rPr>
                          <m:t>𝑟</m:t>
                        </m:r>
                      </m:e>
                      <m:sub>
                        <m:r>
                          <a:rPr lang="en-US" sz="2000" b="0" i="1" smtClean="0">
                            <a:latin typeface="Cambria Math" panose="02040503050406030204" pitchFamily="18" charset="0"/>
                            <a:ea typeface="Cambria Math" panose="02040503050406030204" pitchFamily="18" charset="0"/>
                            <a:cs typeface="Arial" pitchFamily="34" charset="0"/>
                          </a:rPr>
                          <m:t>𝑓</m:t>
                        </m:r>
                      </m:sub>
                    </m:sSub>
                    <m:r>
                      <a:rPr lang="en-US" sz="2000" b="0" i="1" smtClean="0">
                        <a:latin typeface="Cambria Math" panose="02040503050406030204" pitchFamily="18" charset="0"/>
                        <a:ea typeface="Cambria Math" panose="02040503050406030204" pitchFamily="18" charset="0"/>
                        <a:cs typeface="Arial" pitchFamily="34" charset="0"/>
                      </a:rPr>
                      <m:t>,</m:t>
                    </m:r>
                    <m:r>
                      <a:rPr lang="en-US" sz="2000" b="0" i="1" smtClean="0">
                        <a:latin typeface="Cambria Math" panose="02040503050406030204" pitchFamily="18" charset="0"/>
                        <a:ea typeface="Cambria Math" panose="02040503050406030204" pitchFamily="18" charset="0"/>
                        <a:cs typeface="Arial" pitchFamily="34" charset="0"/>
                      </a:rPr>
                      <m:t>𝑤</m:t>
                    </m:r>
                    <m:r>
                      <a:rPr lang="en-US" sz="2000" b="0" i="1" smtClean="0">
                        <a:latin typeface="Cambria Math" panose="02040503050406030204" pitchFamily="18" charset="0"/>
                        <a:ea typeface="Cambria Math" panose="02040503050406030204" pitchFamily="18" charset="0"/>
                        <a:cs typeface="Arial" pitchFamily="34" charset="0"/>
                      </a:rPr>
                      <m:t>=</m:t>
                    </m:r>
                    <m:d>
                      <m:dPr>
                        <m:begChr m:val="["/>
                        <m:endChr m:val="]"/>
                        <m:ctrlPr>
                          <a:rPr lang="en-US" sz="2000" i="1">
                            <a:latin typeface="Cambria Math" panose="02040503050406030204" pitchFamily="18" charset="0"/>
                            <a:ea typeface="Cambria Math" panose="02040503050406030204" pitchFamily="18" charset="0"/>
                            <a:cs typeface="Arial" pitchFamily="34" charset="0"/>
                          </a:rPr>
                        </m:ctrlPr>
                      </m:dPr>
                      <m:e>
                        <m:m>
                          <m:mPr>
                            <m:mcs>
                              <m:mc>
                                <m:mcPr>
                                  <m:count m:val="1"/>
                                  <m:mcJc m:val="center"/>
                                </m:mcPr>
                              </m:mc>
                            </m:mcs>
                            <m:ctrlPr>
                              <a:rPr lang="en-US" sz="2000" i="1">
                                <a:latin typeface="Cambria Math" panose="02040503050406030204" pitchFamily="18" charset="0"/>
                                <a:ea typeface="Cambria Math" panose="02040503050406030204" pitchFamily="18" charset="0"/>
                                <a:cs typeface="Arial" pitchFamily="34" charset="0"/>
                              </a:rPr>
                            </m:ctrlPr>
                          </m:mPr>
                          <m:mr>
                            <m:e>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𝑤</m:t>
                                  </m:r>
                                </m:e>
                                <m:sub>
                                  <m:r>
                                    <a:rPr lang="pt-PT" sz="2000" b="0" i="1" smtClean="0">
                                      <a:latin typeface="Cambria Math" panose="02040503050406030204" pitchFamily="18" charset="0"/>
                                      <a:ea typeface="Cambria Math" panose="02040503050406030204" pitchFamily="18" charset="0"/>
                                      <a:cs typeface="Arial" pitchFamily="34" charset="0"/>
                                    </a:rPr>
                                    <m:t>1</m:t>
                                  </m:r>
                                </m:sub>
                              </m:sSub>
                            </m:e>
                          </m:mr>
                          <m:mr>
                            <m:e>
                              <m:eqArr>
                                <m:eqArrPr>
                                  <m:ctrlPr>
                                    <a:rPr lang="en-US" sz="2000" i="1">
                                      <a:latin typeface="Cambria Math" panose="02040503050406030204" pitchFamily="18" charset="0"/>
                                      <a:ea typeface="Cambria Math" panose="02040503050406030204" pitchFamily="18" charset="0"/>
                                      <a:cs typeface="Arial" pitchFamily="34" charset="0"/>
                                    </a:rPr>
                                  </m:ctrlPr>
                                </m:eqArrPr>
                                <m:e>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b="0" i="1" smtClean="0">
                                          <a:latin typeface="Cambria Math" panose="02040503050406030204" pitchFamily="18" charset="0"/>
                                          <a:ea typeface="Cambria Math" panose="02040503050406030204" pitchFamily="18" charset="0"/>
                                          <a:cs typeface="Arial" pitchFamily="34" charset="0"/>
                                        </a:rPr>
                                        <m:t>𝑤</m:t>
                                      </m:r>
                                    </m:e>
                                    <m:sub>
                                      <m:r>
                                        <a:rPr lang="en-US" sz="2000" i="1">
                                          <a:latin typeface="Cambria Math" panose="02040503050406030204" pitchFamily="18" charset="0"/>
                                          <a:ea typeface="Cambria Math" panose="02040503050406030204" pitchFamily="18" charset="0"/>
                                          <a:cs typeface="Arial" pitchFamily="34" charset="0"/>
                                        </a:rPr>
                                        <m:t>2</m:t>
                                      </m:r>
                                    </m:sub>
                                  </m:sSub>
                                </m:e>
                                <m:e>
                                  <m:r>
                                    <a:rPr lang="en-US" sz="2000" i="1">
                                      <a:latin typeface="Cambria Math" panose="02040503050406030204" pitchFamily="18" charset="0"/>
                                    </a:rPr>
                                    <m:t>⋮</m:t>
                                  </m:r>
                                </m:e>
                              </m:eqArr>
                            </m:e>
                          </m:mr>
                          <m:mr>
                            <m:e>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b="0" i="1" smtClean="0">
                                      <a:latin typeface="Cambria Math" panose="02040503050406030204" pitchFamily="18" charset="0"/>
                                      <a:ea typeface="Cambria Math" panose="02040503050406030204" pitchFamily="18" charset="0"/>
                                      <a:cs typeface="Arial" pitchFamily="34" charset="0"/>
                                    </a:rPr>
                                    <m:t>𝑤</m:t>
                                  </m:r>
                                </m:e>
                                <m:sub>
                                  <m:r>
                                    <a:rPr lang="en-US" sz="2000" i="1">
                                      <a:latin typeface="Cambria Math" panose="02040503050406030204" pitchFamily="18" charset="0"/>
                                      <a:ea typeface="Cambria Math" panose="02040503050406030204" pitchFamily="18" charset="0"/>
                                      <a:cs typeface="Arial" pitchFamily="34" charset="0"/>
                                    </a:rPr>
                                    <m:t>𝑁</m:t>
                                  </m:r>
                                </m:sub>
                              </m:sSub>
                            </m:e>
                          </m:mr>
                        </m:m>
                      </m:e>
                    </m:d>
                  </m:oMath>
                </a14:m>
                <a:r>
                  <a:rPr lang="en-US" sz="2000" dirty="0">
                    <a:latin typeface="Arial" pitchFamily="34" charset="0"/>
                    <a:cs typeface="Arial" pitchFamily="34" charset="0"/>
                  </a:rPr>
                  <a:t>,</a:t>
                </a:r>
                <a:r>
                  <a:rPr lang="en-US" sz="2000" dirty="0">
                    <a:ea typeface="Cambria Math" panose="02040503050406030204" pitchFamily="18" charset="0"/>
                    <a:cs typeface="Arial" pitchFamily="34"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itchFamily="34" charset="0"/>
                      </a:rPr>
                      <m:t>𝑖</m:t>
                    </m:r>
                    <m:r>
                      <a:rPr lang="en-US" sz="2000" i="1">
                        <a:latin typeface="Cambria Math" panose="02040503050406030204" pitchFamily="18" charset="0"/>
                        <a:ea typeface="Cambria Math" panose="02040503050406030204" pitchFamily="18" charset="0"/>
                        <a:cs typeface="Arial" pitchFamily="34" charset="0"/>
                      </a:rPr>
                      <m:t>=</m:t>
                    </m:r>
                    <m:d>
                      <m:dPr>
                        <m:begChr m:val="["/>
                        <m:endChr m:val="]"/>
                        <m:ctrlPr>
                          <a:rPr lang="en-US" sz="2000" i="1">
                            <a:latin typeface="Cambria Math" panose="02040503050406030204" pitchFamily="18" charset="0"/>
                            <a:ea typeface="Cambria Math" panose="02040503050406030204" pitchFamily="18" charset="0"/>
                            <a:cs typeface="Arial" pitchFamily="34" charset="0"/>
                          </a:rPr>
                        </m:ctrlPr>
                      </m:dPr>
                      <m:e>
                        <m:m>
                          <m:mPr>
                            <m:mcs>
                              <m:mc>
                                <m:mcPr>
                                  <m:count m:val="1"/>
                                  <m:mcJc m:val="center"/>
                                </m:mcPr>
                              </m:mc>
                            </m:mcs>
                            <m:ctrlPr>
                              <a:rPr lang="en-US" sz="2000" i="1">
                                <a:latin typeface="Cambria Math" panose="02040503050406030204" pitchFamily="18" charset="0"/>
                                <a:ea typeface="Cambria Math" panose="02040503050406030204" pitchFamily="18" charset="0"/>
                                <a:cs typeface="Arial" pitchFamily="34" charset="0"/>
                              </a:rPr>
                            </m:ctrlPr>
                          </m:mPr>
                          <m:mr>
                            <m:e>
                              <m:r>
                                <a:rPr lang="en-US" sz="2000" b="0" i="1" smtClean="0">
                                  <a:latin typeface="Cambria Math" panose="02040503050406030204" pitchFamily="18" charset="0"/>
                                  <a:ea typeface="Cambria Math" panose="02040503050406030204" pitchFamily="18" charset="0"/>
                                  <a:cs typeface="Arial" pitchFamily="34" charset="0"/>
                                </a:rPr>
                                <m:t>1</m:t>
                              </m:r>
                            </m:e>
                          </m:mr>
                          <m:mr>
                            <m:e>
                              <m:eqArr>
                                <m:eqArrPr>
                                  <m:ctrlPr>
                                    <a:rPr lang="en-US" sz="2000" i="1">
                                      <a:latin typeface="Cambria Math" panose="02040503050406030204" pitchFamily="18" charset="0"/>
                                      <a:ea typeface="Cambria Math" panose="02040503050406030204" pitchFamily="18" charset="0"/>
                                      <a:cs typeface="Arial" pitchFamily="34" charset="0"/>
                                    </a:rPr>
                                  </m:ctrlPr>
                                </m:eqArrPr>
                                <m:e>
                                  <m:r>
                                    <a:rPr lang="en-US" sz="2000" b="0" i="1" smtClean="0">
                                      <a:latin typeface="Cambria Math" panose="02040503050406030204" pitchFamily="18" charset="0"/>
                                      <a:ea typeface="Cambria Math" panose="02040503050406030204" pitchFamily="18" charset="0"/>
                                      <a:cs typeface="Arial" pitchFamily="34" charset="0"/>
                                    </a:rPr>
                                    <m:t>1</m:t>
                                  </m:r>
                                </m:e>
                                <m:e>
                                  <m:r>
                                    <a:rPr lang="en-US" sz="2000" i="1">
                                      <a:latin typeface="Cambria Math" panose="02040503050406030204" pitchFamily="18" charset="0"/>
                                    </a:rPr>
                                    <m:t>⋮</m:t>
                                  </m:r>
                                </m:e>
                              </m:eqArr>
                            </m:e>
                          </m:mr>
                          <m:mr>
                            <m:e>
                              <m:r>
                                <a:rPr lang="en-US" sz="2000" b="0" i="1" smtClean="0">
                                  <a:latin typeface="Cambria Math" panose="02040503050406030204" pitchFamily="18" charset="0"/>
                                </a:rPr>
                                <m:t>1</m:t>
                              </m:r>
                            </m:e>
                          </m:mr>
                        </m:m>
                      </m:e>
                    </m:d>
                  </m:oMath>
                </a14:m>
                <a:endParaRPr lang="en-US" sz="2000" dirty="0">
                  <a:latin typeface="Arial" pitchFamily="34"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Let us denote by </a:t>
                </a:r>
                <a14:m>
                  <m:oMath xmlns:m="http://schemas.openxmlformats.org/officeDocument/2006/math">
                    <m:r>
                      <m:rPr>
                        <m:sty m:val="p"/>
                      </m:rPr>
                      <a:rPr lang="el-GR" sz="2000" i="1">
                        <a:latin typeface="Cambria Math" panose="02040503050406030204" pitchFamily="18" charset="0"/>
                        <a:ea typeface="Cambria Math" panose="02040503050406030204" pitchFamily="18" charset="0"/>
                        <a:cs typeface="Arial" pitchFamily="34" charset="0"/>
                      </a:rPr>
                      <m:t>Ω</m:t>
                    </m:r>
                    <m:r>
                      <a:rPr lang="el-GR" sz="2000" i="1">
                        <a:latin typeface="Cambria Math" panose="02040503050406030204" pitchFamily="18" charset="0"/>
                        <a:ea typeface="Cambria Math" panose="02040503050406030204" pitchFamily="18" charset="0"/>
                        <a:cs typeface="Arial" pitchFamily="34" charset="0"/>
                      </a:rPr>
                      <m:t> </m:t>
                    </m:r>
                  </m:oMath>
                </a14:m>
                <a:r>
                  <a:rPr lang="en-US" sz="2000" dirty="0">
                    <a:latin typeface="Arial" pitchFamily="34" charset="0"/>
                    <a:cs typeface="Arial" pitchFamily="34" charset="0"/>
                  </a:rPr>
                  <a:t>the (</a:t>
                </a:r>
                <a:r>
                  <a:rPr lang="en-US" sz="2000" i="1" dirty="0">
                    <a:latin typeface="Arial" pitchFamily="34" charset="0"/>
                    <a:cs typeface="Arial" pitchFamily="34" charset="0"/>
                  </a:rPr>
                  <a:t>N x N</a:t>
                </a:r>
                <a:r>
                  <a:rPr lang="en-US" sz="2000" dirty="0">
                    <a:latin typeface="Arial" pitchFamily="34" charset="0"/>
                    <a:cs typeface="Arial" pitchFamily="34" charset="0"/>
                  </a:rPr>
                  <a:t>) </a:t>
                </a:r>
                <a:r>
                  <a:rPr lang="en-US" sz="2000" dirty="0" err="1">
                    <a:latin typeface="Arial" pitchFamily="34" charset="0"/>
                    <a:cs typeface="Arial" pitchFamily="34" charset="0"/>
                  </a:rPr>
                  <a:t>var-cov</a:t>
                </a:r>
                <a:r>
                  <a:rPr lang="en-US" sz="2000" dirty="0">
                    <a:latin typeface="Arial" pitchFamily="34" charset="0"/>
                    <a:cs typeface="Arial" pitchFamily="34" charset="0"/>
                  </a:rPr>
                  <a:t> matrix (with </a:t>
                </a:r>
                <a:r>
                  <a:rPr lang="en-US" sz="2000" dirty="0">
                    <a:solidFill>
                      <a:srgbClr val="00B050"/>
                    </a:solidFill>
                    <a:latin typeface="Arial" pitchFamily="34" charset="0"/>
                    <a:cs typeface="Arial" pitchFamily="34" charset="0"/>
                  </a:rPr>
                  <a:t>N</a:t>
                </a:r>
                <a:r>
                  <a:rPr lang="en-US" sz="2000" dirty="0">
                    <a:latin typeface="Arial" pitchFamily="34" charset="0"/>
                    <a:cs typeface="Arial" pitchFamily="34" charset="0"/>
                  </a:rPr>
                  <a:t> variance terms and </a:t>
                </a:r>
                <a:r>
                  <a:rPr lang="en-US" sz="2000" dirty="0">
                    <a:solidFill>
                      <a:srgbClr val="FF0000"/>
                    </a:solidFill>
                    <a:latin typeface="Arial" pitchFamily="34" charset="0"/>
                    <a:cs typeface="Arial" pitchFamily="34" charset="0"/>
                  </a:rPr>
                  <a:t>N*(N-1)</a:t>
                </a:r>
                <a:r>
                  <a:rPr lang="en-US" sz="2000" dirty="0">
                    <a:latin typeface="Arial" pitchFamily="34" charset="0"/>
                    <a:cs typeface="Arial" pitchFamily="34" charset="0"/>
                  </a:rPr>
                  <a:t> covariance terms):</a:t>
                </a:r>
              </a:p>
              <a:p>
                <a:pPr/>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ea typeface="Cambria Math" panose="02040503050406030204" pitchFamily="18" charset="0"/>
                          <a:cs typeface="Arial" pitchFamily="34" charset="0"/>
                        </a:rPr>
                        <m:t>Ω</m:t>
                      </m:r>
                      <m:r>
                        <a:rPr lang="en-US" sz="2000" b="0" i="1" smtClean="0">
                          <a:latin typeface="Cambria Math" panose="02040503050406030204" pitchFamily="18" charset="0"/>
                          <a:ea typeface="Cambria Math" panose="02040503050406030204" pitchFamily="18" charset="0"/>
                          <a:cs typeface="Arial" pitchFamily="34" charset="0"/>
                        </a:rPr>
                        <m:t>=</m:t>
                      </m:r>
                      <m:d>
                        <m:dPr>
                          <m:begChr m:val="["/>
                          <m:endChr m:val="]"/>
                          <m:ctrlPr>
                            <a:rPr lang="en-US" sz="2000" b="0" i="1" smtClean="0">
                              <a:latin typeface="Cambria Math" panose="02040503050406030204" pitchFamily="18" charset="0"/>
                              <a:ea typeface="Cambria Math" panose="02040503050406030204" pitchFamily="18" charset="0"/>
                              <a:cs typeface="Arial" pitchFamily="34" charset="0"/>
                            </a:rPr>
                          </m:ctrlPr>
                        </m:dPr>
                        <m:e>
                          <m:m>
                            <m:mPr>
                              <m:mcs>
                                <m:mc>
                                  <m:mcPr>
                                    <m:count m:val="1"/>
                                    <m:mcJc m:val="center"/>
                                  </m:mcPr>
                                </m:mc>
                              </m:mcs>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mPr>
                            <m:mr>
                              <m:e>
                                <m:r>
                                  <m:rPr>
                                    <m:nor/>
                                  </m:rPr>
                                  <a:rPr lang="el-GR" sz="2000" dirty="0" smtClean="0">
                                    <a:solidFill>
                                      <a:srgbClr val="00B050"/>
                                    </a:solidFill>
                                    <a:cs typeface="Times New Roman"/>
                                  </a:rPr>
                                  <m:t>σ</m:t>
                                </m:r>
                                <m:r>
                                  <m:rPr>
                                    <m:nor/>
                                  </m:rPr>
                                  <a:rPr lang="en-US" sz="2000" b="0" i="0" baseline="-25000" dirty="0" smtClean="0">
                                    <a:solidFill>
                                      <a:srgbClr val="00B050"/>
                                    </a:solidFill>
                                    <a:cs typeface="Times New Roman"/>
                                  </a:rPr>
                                  <m:t>1</m:t>
                                </m:r>
                                <m:r>
                                  <m:rPr>
                                    <m:nor/>
                                  </m:rPr>
                                  <a:rPr lang="en-US" sz="2000" b="0" i="0" baseline="30000" dirty="0" smtClean="0">
                                    <a:solidFill>
                                      <a:srgbClr val="00B050"/>
                                    </a:solidFill>
                                    <a:cs typeface="Times New Roman"/>
                                  </a:rPr>
                                  <m:t>2</m:t>
                                </m:r>
                              </m:e>
                            </m:mr>
                            <m:mr>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ea typeface="Cambria Math" panose="02040503050406030204" pitchFamily="18" charset="0"/>
                                        <a:cs typeface="Arial" pitchFamily="34" charset="0"/>
                                      </a:rPr>
                                      <m:t>𝜎</m:t>
                                    </m:r>
                                  </m:e>
                                  <m:sub>
                                    <m:r>
                                      <a:rPr lang="en-US" sz="2000" i="1">
                                        <a:solidFill>
                                          <a:srgbClr val="FF0000"/>
                                        </a:solidFill>
                                        <a:latin typeface="Cambria Math" panose="02040503050406030204" pitchFamily="18" charset="0"/>
                                        <a:ea typeface="Cambria Math" panose="02040503050406030204" pitchFamily="18" charset="0"/>
                                        <a:cs typeface="Arial" pitchFamily="34" charset="0"/>
                                      </a:rPr>
                                      <m:t>2</m:t>
                                    </m:r>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1</m:t>
                                    </m:r>
                                  </m:sub>
                                </m:sSub>
                              </m:e>
                            </m:mr>
                            <m:mr>
                              <m:e>
                                <m:eqArr>
                                  <m:eqArrPr>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eqArrPr>
                                  <m:e>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m:t>
                                    </m:r>
                                  </m:e>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ea typeface="Cambria Math" panose="02040503050406030204" pitchFamily="18" charset="0"/>
                                            <a:cs typeface="Arial" pitchFamily="34" charset="0"/>
                                          </a:rPr>
                                          <m:t>𝜎</m:t>
                                        </m:r>
                                      </m:e>
                                      <m:sub>
                                        <m:r>
                                          <a:rPr lang="en-US" sz="2000" i="1">
                                            <a:solidFill>
                                              <a:srgbClr val="FF0000"/>
                                            </a:solidFill>
                                            <a:latin typeface="Cambria Math" panose="02040503050406030204" pitchFamily="18" charset="0"/>
                                            <a:cs typeface="Arial" pitchFamily="34" charset="0"/>
                                          </a:rPr>
                                          <m:t>𝑁</m:t>
                                        </m:r>
                                        <m:r>
                                          <a:rPr lang="en-US" sz="2000" b="0" i="1" smtClean="0">
                                            <a:solidFill>
                                              <a:srgbClr val="FF0000"/>
                                            </a:solidFill>
                                            <a:latin typeface="Cambria Math" panose="02040503050406030204" pitchFamily="18" charset="0"/>
                                            <a:cs typeface="Arial" pitchFamily="34" charset="0"/>
                                          </a:rPr>
                                          <m:t>1</m:t>
                                        </m:r>
                                      </m:sub>
                                    </m:sSub>
                                  </m:e>
                                </m:eqArr>
                              </m:e>
                            </m:mr>
                          </m:m>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 </m:t>
                          </m:r>
                          <m:m>
                            <m:mPr>
                              <m:mcs>
                                <m:mc>
                                  <m:mcPr>
                                    <m:count m:val="1"/>
                                    <m:mcJc m:val="center"/>
                                  </m:mcPr>
                                </m:mc>
                              </m:mcs>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mPr>
                            <m:mr>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ea typeface="Cambria Math" panose="02040503050406030204" pitchFamily="18" charset="0"/>
                                        <a:cs typeface="Arial" pitchFamily="34" charset="0"/>
                                      </a:rPr>
                                      <m:t>𝜎</m:t>
                                    </m:r>
                                  </m:e>
                                  <m:sub>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1</m:t>
                                    </m:r>
                                    <m:r>
                                      <a:rPr lang="en-US" sz="2000" i="1">
                                        <a:solidFill>
                                          <a:srgbClr val="FF0000"/>
                                        </a:solidFill>
                                        <a:latin typeface="Cambria Math" panose="02040503050406030204" pitchFamily="18" charset="0"/>
                                        <a:cs typeface="Arial" pitchFamily="34" charset="0"/>
                                      </a:rPr>
                                      <m:t>2</m:t>
                                    </m:r>
                                  </m:sub>
                                </m:sSub>
                              </m:e>
                            </m:mr>
                            <m:mr>
                              <m:e>
                                <m:r>
                                  <m:rPr>
                                    <m:nor/>
                                  </m:rPr>
                                  <a:rPr lang="el-GR" sz="2000" dirty="0" smtClean="0">
                                    <a:solidFill>
                                      <a:srgbClr val="00B050"/>
                                    </a:solidFill>
                                    <a:cs typeface="Times New Roman"/>
                                  </a:rPr>
                                  <m:t>σ</m:t>
                                </m:r>
                                <m:r>
                                  <m:rPr>
                                    <m:nor/>
                                  </m:rPr>
                                  <a:rPr lang="en-US" sz="2000" b="0" i="0" baseline="-25000" dirty="0" smtClean="0">
                                    <a:solidFill>
                                      <a:srgbClr val="00B050"/>
                                    </a:solidFill>
                                    <a:cs typeface="Times New Roman"/>
                                  </a:rPr>
                                  <m:t>2</m:t>
                                </m:r>
                                <m:r>
                                  <m:rPr>
                                    <m:nor/>
                                  </m:rPr>
                                  <a:rPr lang="en-US" sz="2000" baseline="30000" dirty="0" smtClean="0">
                                    <a:solidFill>
                                      <a:srgbClr val="00B050"/>
                                    </a:solidFill>
                                    <a:cs typeface="Times New Roman"/>
                                  </a:rPr>
                                  <m:t>2</m:t>
                                </m:r>
                              </m:e>
                            </m:mr>
                            <m:mr>
                              <m:e>
                                <m:eqArr>
                                  <m:eqArrPr>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eqArrPr>
                                  <m:e>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m:t>
                                    </m:r>
                                  </m:e>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ea typeface="Cambria Math" panose="02040503050406030204" pitchFamily="18" charset="0"/>
                                            <a:cs typeface="Arial" pitchFamily="34" charset="0"/>
                                          </a:rPr>
                                          <m:t>𝜎</m:t>
                                        </m:r>
                                      </m:e>
                                      <m:sub>
                                        <m:r>
                                          <a:rPr lang="en-US" sz="2000" i="1">
                                            <a:solidFill>
                                              <a:srgbClr val="FF0000"/>
                                            </a:solidFill>
                                            <a:latin typeface="Cambria Math" panose="02040503050406030204" pitchFamily="18" charset="0"/>
                                            <a:cs typeface="Arial" pitchFamily="34" charset="0"/>
                                          </a:rPr>
                                          <m:t>𝑁</m:t>
                                        </m:r>
                                        <m:r>
                                          <a:rPr lang="en-US" sz="2000" b="0" i="1" smtClean="0">
                                            <a:solidFill>
                                              <a:srgbClr val="FF0000"/>
                                            </a:solidFill>
                                            <a:latin typeface="Cambria Math" panose="02040503050406030204" pitchFamily="18" charset="0"/>
                                            <a:cs typeface="Arial" pitchFamily="34" charset="0"/>
                                          </a:rPr>
                                          <m:t>2</m:t>
                                        </m:r>
                                      </m:sub>
                                    </m:sSub>
                                  </m:e>
                                </m:eqArr>
                              </m:e>
                            </m:mr>
                          </m:m>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 </m:t>
                          </m:r>
                          <m:m>
                            <m:mPr>
                              <m:mcs>
                                <m:mc>
                                  <m:mcPr>
                                    <m:count m:val="1"/>
                                    <m:mcJc m:val="center"/>
                                  </m:mcPr>
                                </m:mc>
                              </m:mcs>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mPr>
                            <m:mr>
                              <m:e>
                                <m:r>
                                  <m:rPr>
                                    <m:brk m:alnAt="7"/>
                                  </m:r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m:t>
                                </m:r>
                              </m:e>
                            </m:mr>
                            <m:mr>
                              <m:e>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m:t>
                                </m:r>
                              </m:e>
                            </m:mr>
                            <m:mr>
                              <m:e>
                                <m:eqArr>
                                  <m:eqArrPr>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eqArrPr>
                                  <m:e>
                                    <m:r>
                                      <a:rPr lang="en-US" sz="2000" b="0" i="1" smtClean="0">
                                        <a:solidFill>
                                          <a:srgbClr val="00B050"/>
                                        </a:solidFill>
                                        <a:latin typeface="Cambria Math" panose="02040503050406030204" pitchFamily="18" charset="0"/>
                                        <a:ea typeface="Cambria Math" panose="02040503050406030204" pitchFamily="18" charset="0"/>
                                        <a:cs typeface="Arial" pitchFamily="34" charset="0"/>
                                      </a:rPr>
                                      <m:t>⋱</m:t>
                                    </m:r>
                                  </m:e>
                                  <m:e>
                                    <m:r>
                                      <a:rPr lang="en-US" sz="2000" i="1" smtClean="0">
                                        <a:solidFill>
                                          <a:srgbClr val="FF0000"/>
                                        </a:solidFill>
                                        <a:latin typeface="Cambria Math" panose="02040503050406030204" pitchFamily="18" charset="0"/>
                                      </a:rPr>
                                      <m:t>…</m:t>
                                    </m:r>
                                  </m:e>
                                </m:eqArr>
                              </m:e>
                            </m:mr>
                          </m:m>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 </m:t>
                          </m:r>
                          <m:m>
                            <m:mPr>
                              <m:mcs>
                                <m:mc>
                                  <m:mcPr>
                                    <m:count m:val="1"/>
                                    <m:mcJc m:val="center"/>
                                  </m:mcPr>
                                </m:mc>
                              </m:mcs>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mPr>
                            <m:mr>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ea typeface="Cambria Math" panose="02040503050406030204" pitchFamily="18" charset="0"/>
                                        <a:cs typeface="Arial" pitchFamily="34" charset="0"/>
                                      </a:rPr>
                                      <m:t>𝜎</m:t>
                                    </m:r>
                                  </m:e>
                                  <m:sub>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1</m:t>
                                    </m:r>
                                    <m:r>
                                      <a:rPr lang="en-US" sz="2000" b="0" i="1" smtClean="0">
                                        <a:solidFill>
                                          <a:srgbClr val="FF0000"/>
                                        </a:solidFill>
                                        <a:latin typeface="Cambria Math" panose="02040503050406030204" pitchFamily="18" charset="0"/>
                                        <a:cs typeface="Arial" pitchFamily="34" charset="0"/>
                                      </a:rPr>
                                      <m:t>𝑁</m:t>
                                    </m:r>
                                  </m:sub>
                                </m:sSub>
                              </m:e>
                            </m:mr>
                            <m:mr>
                              <m:e>
                                <m:sSub>
                                  <m:sSubPr>
                                    <m:ctrlPr>
                                      <a:rPr lang="en-US" sz="2000" i="1">
                                        <a:solidFill>
                                          <a:srgbClr val="FF0000"/>
                                        </a:solidFill>
                                        <a:latin typeface="Cambria Math" panose="02040503050406030204" pitchFamily="18" charset="0"/>
                                        <a:cs typeface="Arial" pitchFamily="34" charset="0"/>
                                      </a:rPr>
                                    </m:ctrlPr>
                                  </m:sSubPr>
                                  <m:e>
                                    <m:r>
                                      <a:rPr lang="en-US" sz="2000" i="1">
                                        <a:solidFill>
                                          <a:srgbClr val="FF0000"/>
                                        </a:solidFill>
                                        <a:latin typeface="Cambria Math" panose="02040503050406030204" pitchFamily="18" charset="0"/>
                                        <a:ea typeface="Cambria Math" panose="02040503050406030204" pitchFamily="18" charset="0"/>
                                        <a:cs typeface="Arial" pitchFamily="34" charset="0"/>
                                      </a:rPr>
                                      <m:t>𝜎</m:t>
                                    </m:r>
                                  </m:e>
                                  <m:sub>
                                    <m:r>
                                      <a:rPr lang="en-US" sz="2000" i="1">
                                        <a:solidFill>
                                          <a:srgbClr val="FF0000"/>
                                        </a:solidFill>
                                        <a:latin typeface="Cambria Math" panose="02040503050406030204" pitchFamily="18" charset="0"/>
                                        <a:ea typeface="Cambria Math" panose="02040503050406030204" pitchFamily="18" charset="0"/>
                                        <a:cs typeface="Arial" pitchFamily="34" charset="0"/>
                                      </a:rPr>
                                      <m:t>2</m:t>
                                    </m:r>
                                    <m:r>
                                      <a:rPr lang="en-US" sz="2000" i="1">
                                        <a:solidFill>
                                          <a:srgbClr val="FF0000"/>
                                        </a:solidFill>
                                        <a:latin typeface="Cambria Math" panose="02040503050406030204" pitchFamily="18" charset="0"/>
                                        <a:cs typeface="Arial" pitchFamily="34" charset="0"/>
                                      </a:rPr>
                                      <m:t>𝑁</m:t>
                                    </m:r>
                                  </m:sub>
                                </m:sSub>
                              </m:e>
                            </m:mr>
                            <m:mr>
                              <m:e>
                                <m:eqArr>
                                  <m:eqArrPr>
                                    <m:ctrlP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ctrlPr>
                                  </m:eqArrPr>
                                  <m:e>
                                    <m:r>
                                      <a:rPr lang="en-US" sz="2000" b="0" i="1" smtClean="0">
                                        <a:solidFill>
                                          <a:srgbClr val="FF0000"/>
                                        </a:solidFill>
                                        <a:latin typeface="Cambria Math" panose="02040503050406030204" pitchFamily="18" charset="0"/>
                                        <a:ea typeface="Cambria Math" panose="02040503050406030204" pitchFamily="18" charset="0"/>
                                        <a:cs typeface="Arial" pitchFamily="34" charset="0"/>
                                      </a:rPr>
                                      <m:t>⋮</m:t>
                                    </m:r>
                                  </m:e>
                                  <m:e>
                                    <m:r>
                                      <m:rPr>
                                        <m:nor/>
                                      </m:rPr>
                                      <a:rPr lang="el-GR" sz="2000" dirty="0" smtClean="0">
                                        <a:solidFill>
                                          <a:srgbClr val="00B050"/>
                                        </a:solidFill>
                                        <a:cs typeface="Times New Roman"/>
                                      </a:rPr>
                                      <m:t>σ</m:t>
                                    </m:r>
                                    <m:r>
                                      <m:rPr>
                                        <m:nor/>
                                      </m:rPr>
                                      <a:rPr lang="en-US" sz="2000" b="0" i="0" baseline="-25000" dirty="0" smtClean="0">
                                        <a:solidFill>
                                          <a:srgbClr val="00B050"/>
                                        </a:solidFill>
                                        <a:cs typeface="Times New Roman"/>
                                      </a:rPr>
                                      <m:t>N</m:t>
                                    </m:r>
                                    <m:r>
                                      <m:rPr>
                                        <m:nor/>
                                      </m:rPr>
                                      <a:rPr lang="en-US" sz="2000" baseline="30000" dirty="0" smtClean="0">
                                        <a:solidFill>
                                          <a:srgbClr val="00B050"/>
                                        </a:solidFill>
                                        <a:cs typeface="Times New Roman"/>
                                      </a:rPr>
                                      <m:t>2</m:t>
                                    </m:r>
                                  </m:e>
                                </m:eqArr>
                              </m:e>
                            </m:mr>
                          </m:m>
                        </m:e>
                      </m:d>
                    </m:oMath>
                  </m:oMathPara>
                </a14:m>
                <a:endParaRPr lang="en-US"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778042"/>
                <a:ext cx="8840274" cy="3870158"/>
              </a:xfrm>
              <a:prstGeom prst="rect">
                <a:avLst/>
              </a:prstGeom>
              <a:blipFill>
                <a:blip r:embed="rId2"/>
                <a:stretch>
                  <a:fillRect l="-621" t="-787" b="-43465"/>
                </a:stretch>
              </a:blipFill>
              <a:ln w="9525" algn="ctr">
                <a:noFill/>
                <a:miter lim="800000"/>
                <a:headEnd/>
                <a:tailEnd/>
              </a:ln>
            </p:spPr>
            <p:txBody>
              <a:bodyPr/>
              <a:lstStyle/>
              <a:p>
                <a:r>
                  <a:rPr lang="en-US">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984714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37</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Some matrix algebra… (2/2)</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5334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Using matrix algebra, expected portfolio return and variance:</a:t>
                </a:r>
              </a:p>
              <a:p>
                <a:pPr marL="342900" indent="-342900">
                  <a:buFont typeface="Arial" panose="020B0604020202020204" pitchFamily="34" charset="0"/>
                  <a:buChar char="•"/>
                </a:pPr>
                <a:endParaRPr lang="en-US" sz="2000" dirty="0">
                  <a:latin typeface="Arial" pitchFamily="34" charset="0"/>
                  <a:cs typeface="Arial" pitchFamily="34" charset="0"/>
                </a:endParaRPr>
              </a:p>
              <a:p>
                <a:pPr algn="ct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𝑝</m:t>
                        </m:r>
                      </m:sub>
                    </m:sSub>
                    <m:r>
                      <a:rPr lang="en-US" sz="2000" b="0" i="1" smtClean="0">
                        <a:latin typeface="Cambria Math" panose="02040503050406030204" pitchFamily="18" charset="0"/>
                        <a:ea typeface="Cambria Math" panose="02040503050406030204" pitchFamily="18" charset="0"/>
                        <a:cs typeface="Arial" pitchFamily="34" charset="0"/>
                      </a:rPr>
                      <m:t>=</m:t>
                    </m:r>
                    <m:sSup>
                      <m:sSupPr>
                        <m:ctrlPr>
                          <a:rPr lang="en-US" sz="2000" b="0" i="1" smtClean="0">
                            <a:latin typeface="Cambria Math" panose="02040503050406030204" pitchFamily="18" charset="0"/>
                            <a:ea typeface="Cambria Math" panose="02040503050406030204" pitchFamily="18" charset="0"/>
                            <a:cs typeface="Arial" pitchFamily="34" charset="0"/>
                          </a:rPr>
                        </m:ctrlPr>
                      </m:sSupPr>
                      <m:e>
                        <m:r>
                          <a:rPr lang="en-US" sz="2000" b="0" i="1" smtClean="0">
                            <a:latin typeface="Cambria Math" panose="02040503050406030204" pitchFamily="18" charset="0"/>
                            <a:ea typeface="Cambria Math" panose="02040503050406030204" pitchFamily="18" charset="0"/>
                            <a:cs typeface="Arial" pitchFamily="34" charset="0"/>
                          </a:rPr>
                          <m:t>𝑤</m:t>
                        </m:r>
                      </m:e>
                      <m:sup>
                        <m:r>
                          <a:rPr lang="en-US" sz="2000" b="0" i="1" smtClean="0">
                            <a:latin typeface="Cambria Math" panose="02040503050406030204" pitchFamily="18" charset="0"/>
                            <a:ea typeface="Cambria Math" panose="02040503050406030204" pitchFamily="18" charset="0"/>
                            <a:cs typeface="Arial" pitchFamily="34" charset="0"/>
                          </a:rPr>
                          <m:t>′</m:t>
                        </m:r>
                      </m:sup>
                    </m:sSup>
                    <m:r>
                      <a:rPr lang="en-US" sz="2000" i="1" smtClean="0">
                        <a:latin typeface="Cambria Math" panose="02040503050406030204" pitchFamily="18" charset="0"/>
                        <a:ea typeface="Cambria Math" panose="02040503050406030204" pitchFamily="18" charset="0"/>
                        <a:cs typeface="Arial" pitchFamily="34" charset="0"/>
                      </a:rPr>
                      <m:t>𝜇</m:t>
                    </m:r>
                    <m:r>
                      <a:rPr lang="en-US" sz="2000" b="0" i="1" smtClean="0">
                        <a:latin typeface="Cambria Math" panose="02040503050406030204" pitchFamily="18" charset="0"/>
                        <a:ea typeface="Cambria Math" panose="02040503050406030204" pitchFamily="18" charset="0"/>
                        <a:cs typeface="Arial" pitchFamily="34" charset="0"/>
                      </a:rPr>
                      <m:t>=</m:t>
                    </m:r>
                    <m:nary>
                      <m:naryPr>
                        <m:chr m:val="∑"/>
                        <m:supHide m:val="on"/>
                        <m:ctrlPr>
                          <a:rPr lang="en-US" sz="2000" i="1">
                            <a:latin typeface="Cambria Math" panose="02040503050406030204" pitchFamily="18" charset="0"/>
                            <a:ea typeface="Cambria Math" panose="02040503050406030204" pitchFamily="18" charset="0"/>
                            <a:cs typeface="Arial" pitchFamily="34" charset="0"/>
                          </a:rPr>
                        </m:ctrlPr>
                      </m:naryPr>
                      <m:sub>
                        <m:r>
                          <a:rPr lang="en-US" sz="2000" b="0" i="1" smtClean="0">
                            <a:latin typeface="Cambria Math" panose="02040503050406030204" pitchFamily="18" charset="0"/>
                            <a:ea typeface="Cambria Math" panose="02040503050406030204" pitchFamily="18" charset="0"/>
                            <a:cs typeface="Arial" pitchFamily="34" charset="0"/>
                          </a:rPr>
                          <m:t>𝑖</m:t>
                        </m:r>
                      </m:sub>
                      <m:sup/>
                      <m:e>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𝑤</m:t>
                            </m:r>
                          </m:e>
                          <m:sub>
                            <m:r>
                              <a:rPr lang="en-US" sz="2000" i="1">
                                <a:latin typeface="Cambria Math" panose="02040503050406030204" pitchFamily="18" charset="0"/>
                                <a:ea typeface="Cambria Math" panose="02040503050406030204" pitchFamily="18" charset="0"/>
                                <a:cs typeface="Arial" pitchFamily="34" charset="0"/>
                              </a:rPr>
                              <m:t>𝑖</m:t>
                            </m:r>
                          </m:sub>
                        </m:sSub>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smtClean="0">
                                <a:latin typeface="Cambria Math" panose="02040503050406030204" pitchFamily="18" charset="0"/>
                                <a:ea typeface="Cambria Math" panose="02040503050406030204" pitchFamily="18" charset="0"/>
                                <a:cs typeface="Arial" pitchFamily="34" charset="0"/>
                              </a:rPr>
                              <m:t>𝜇</m:t>
                            </m:r>
                          </m:e>
                          <m:sub>
                            <m:r>
                              <a:rPr lang="en-US" sz="2000" i="1">
                                <a:latin typeface="Cambria Math" panose="02040503050406030204" pitchFamily="18" charset="0"/>
                                <a:ea typeface="Cambria Math" panose="02040503050406030204" pitchFamily="18" charset="0"/>
                                <a:cs typeface="Arial" pitchFamily="34" charset="0"/>
                              </a:rPr>
                              <m:t>𝑖</m:t>
                            </m:r>
                          </m:sub>
                        </m:sSub>
                      </m:e>
                    </m:nary>
                  </m:oMath>
                </a14:m>
                <a:r>
                  <a:rPr lang="en-US" sz="2000" dirty="0">
                    <a:latin typeface="Arial" pitchFamily="34" charset="0"/>
                    <a:cs typeface="Arial" pitchFamily="34" charset="0"/>
                  </a:rPr>
                  <a:t> and </a:t>
                </a:r>
                <a14:m>
                  <m:oMath xmlns:m="http://schemas.openxmlformats.org/officeDocument/2006/math">
                    <m:sSubSup>
                      <m:sSubSupPr>
                        <m:ctrlPr>
                          <a:rPr lang="el-GR" sz="2000" i="1" smtClean="0">
                            <a:latin typeface="Cambria Math" panose="02040503050406030204" pitchFamily="18" charset="0"/>
                            <a:ea typeface="Cambria Math" panose="02040503050406030204" pitchFamily="18" charset="0"/>
                            <a:cs typeface="Arial" pitchFamily="34" charset="0"/>
                          </a:rPr>
                        </m:ctrlPr>
                      </m:sSubSupPr>
                      <m:e>
                        <m:r>
                          <a:rPr lang="el-GR" sz="2000" i="1" smtClean="0">
                            <a:latin typeface="Cambria Math" panose="02040503050406030204" pitchFamily="18" charset="0"/>
                            <a:ea typeface="Cambria Math" panose="02040503050406030204" pitchFamily="18" charset="0"/>
                            <a:cs typeface="Arial" pitchFamily="34" charset="0"/>
                          </a:rPr>
                          <m:t>𝜎</m:t>
                        </m:r>
                      </m:e>
                      <m:sub>
                        <m:r>
                          <a:rPr lang="en-US" sz="2000" b="0" i="1" smtClean="0">
                            <a:latin typeface="Cambria Math" panose="02040503050406030204" pitchFamily="18" charset="0"/>
                            <a:ea typeface="Cambria Math" panose="02040503050406030204" pitchFamily="18" charset="0"/>
                            <a:cs typeface="Arial" pitchFamily="34" charset="0"/>
                          </a:rPr>
                          <m:t>𝑝</m:t>
                        </m:r>
                      </m:sub>
                      <m:sup>
                        <m:r>
                          <a:rPr lang="en-US" sz="2000" b="0" i="1" smtClean="0">
                            <a:latin typeface="Cambria Math" panose="02040503050406030204" pitchFamily="18" charset="0"/>
                            <a:ea typeface="Cambria Math" panose="02040503050406030204" pitchFamily="18" charset="0"/>
                            <a:cs typeface="Arial" pitchFamily="34" charset="0"/>
                          </a:rPr>
                          <m:t>2</m:t>
                        </m:r>
                      </m:sup>
                    </m:sSubSup>
                    <m:r>
                      <a:rPr lang="en-US" sz="2000" i="1" smtClean="0">
                        <a:latin typeface="Cambria Math" panose="02040503050406030204" pitchFamily="18" charset="0"/>
                        <a:ea typeface="Cambria Math" panose="02040503050406030204" pitchFamily="18" charset="0"/>
                        <a:cs typeface="Arial" pitchFamily="34" charset="0"/>
                      </a:rPr>
                      <m:t>=</m:t>
                    </m:r>
                    <m:sSup>
                      <m:sSupPr>
                        <m:ctrlPr>
                          <a:rPr lang="en-US" sz="2000" i="1" smtClean="0">
                            <a:latin typeface="Cambria Math" panose="02040503050406030204" pitchFamily="18" charset="0"/>
                            <a:ea typeface="Cambria Math" panose="02040503050406030204" pitchFamily="18" charset="0"/>
                            <a:cs typeface="Arial" pitchFamily="34" charset="0"/>
                          </a:rPr>
                        </m:ctrlPr>
                      </m:sSupPr>
                      <m:e>
                        <m:r>
                          <a:rPr lang="en-US" sz="2000" b="0" i="1" smtClean="0">
                            <a:latin typeface="Cambria Math" panose="02040503050406030204" pitchFamily="18" charset="0"/>
                            <a:ea typeface="Cambria Math" panose="02040503050406030204" pitchFamily="18" charset="0"/>
                            <a:cs typeface="Arial" pitchFamily="34" charset="0"/>
                          </a:rPr>
                          <m:t>𝑤</m:t>
                        </m:r>
                      </m:e>
                      <m:sup>
                        <m:r>
                          <a:rPr lang="en-US" sz="2000" b="0" i="1" smtClean="0">
                            <a:latin typeface="Cambria Math" panose="02040503050406030204" pitchFamily="18" charset="0"/>
                            <a:ea typeface="Cambria Math" panose="02040503050406030204" pitchFamily="18" charset="0"/>
                            <a:cs typeface="Arial" pitchFamily="34" charset="0"/>
                          </a:rPr>
                          <m:t>′</m:t>
                        </m:r>
                      </m:sup>
                    </m:sSup>
                    <m:r>
                      <m:rPr>
                        <m:sty m:val="p"/>
                      </m:rPr>
                      <a:rPr lang="el-GR" sz="2000" i="1" smtClean="0">
                        <a:latin typeface="Cambria Math" panose="02040503050406030204" pitchFamily="18" charset="0"/>
                        <a:ea typeface="Cambria Math" panose="02040503050406030204" pitchFamily="18" charset="0"/>
                        <a:cs typeface="Arial" pitchFamily="34" charset="0"/>
                      </a:rPr>
                      <m:t>Ω</m:t>
                    </m:r>
                    <m:r>
                      <a:rPr lang="en-US" sz="2000" b="0" i="1" smtClean="0">
                        <a:latin typeface="Cambria Math" panose="02040503050406030204" pitchFamily="18" charset="0"/>
                        <a:ea typeface="Cambria Math" panose="02040503050406030204" pitchFamily="18" charset="0"/>
                        <a:cs typeface="Arial" pitchFamily="34" charset="0"/>
                      </a:rPr>
                      <m:t>𝑤</m:t>
                    </m:r>
                    <m:r>
                      <a:rPr lang="en-US" sz="2000" b="0" i="0" smtClean="0">
                        <a:latin typeface="Cambria Math" panose="02040503050406030204" pitchFamily="18" charset="0"/>
                        <a:ea typeface="Cambria Math" panose="02040503050406030204" pitchFamily="18" charset="0"/>
                        <a:cs typeface="Arial" pitchFamily="34" charset="0"/>
                      </a:rPr>
                      <m:t>=</m:t>
                    </m:r>
                    <m:nary>
                      <m:naryPr>
                        <m:chr m:val="∑"/>
                        <m:supHide m:val="on"/>
                        <m:ctrlPr>
                          <a:rPr lang="en-US" sz="2000" b="0" i="1" smtClean="0">
                            <a:latin typeface="Cambria Math" panose="02040503050406030204" pitchFamily="18" charset="0"/>
                            <a:ea typeface="Cambria Math" panose="02040503050406030204" pitchFamily="18" charset="0"/>
                            <a:cs typeface="Arial" pitchFamily="34" charset="0"/>
                          </a:rPr>
                        </m:ctrlPr>
                      </m:naryPr>
                      <m:sub>
                        <m:r>
                          <m:rPr>
                            <m:brk m:alnAt="7"/>
                          </m:rPr>
                          <a:rPr lang="en-US" sz="2000" b="0" i="1" smtClean="0">
                            <a:latin typeface="Cambria Math" panose="02040503050406030204" pitchFamily="18" charset="0"/>
                            <a:ea typeface="Cambria Math" panose="02040503050406030204" pitchFamily="18" charset="0"/>
                            <a:cs typeface="Arial" pitchFamily="34" charset="0"/>
                          </a:rPr>
                          <m:t>𝑖</m:t>
                        </m:r>
                      </m:sub>
                      <m:sup/>
                      <m:e>
                        <m:nary>
                          <m:naryPr>
                            <m:chr m:val="∑"/>
                            <m:supHide m:val="on"/>
                            <m:ctrlPr>
                              <a:rPr lang="en-US" sz="2000" b="0" i="1" smtClean="0">
                                <a:latin typeface="Cambria Math" panose="02040503050406030204" pitchFamily="18" charset="0"/>
                                <a:ea typeface="Cambria Math" panose="02040503050406030204" pitchFamily="18" charset="0"/>
                                <a:cs typeface="Arial" pitchFamily="34" charset="0"/>
                              </a:rPr>
                            </m:ctrlPr>
                          </m:naryPr>
                          <m:sub>
                            <m:r>
                              <m:rPr>
                                <m:brk m:alnAt="7"/>
                              </m:rPr>
                              <a:rPr lang="en-US" sz="2000" b="0" i="1" smtClean="0">
                                <a:latin typeface="Cambria Math" panose="02040503050406030204" pitchFamily="18" charset="0"/>
                                <a:ea typeface="Cambria Math" panose="02040503050406030204" pitchFamily="18" charset="0"/>
                                <a:cs typeface="Arial" pitchFamily="34" charset="0"/>
                              </a:rPr>
                              <m:t>𝑗</m:t>
                            </m:r>
                          </m:sub>
                          <m:sup/>
                          <m:e>
                            <m:sSub>
                              <m:sSubPr>
                                <m:ctrlPr>
                                  <a:rPr lang="en-US" sz="2000" b="0" i="1" smtClean="0">
                                    <a:latin typeface="Cambria Math" panose="02040503050406030204" pitchFamily="18" charset="0"/>
                                    <a:ea typeface="Cambria Math" panose="02040503050406030204" pitchFamily="18" charset="0"/>
                                    <a:cs typeface="Arial" pitchFamily="34" charset="0"/>
                                  </a:rPr>
                                </m:ctrlPr>
                              </m:sSubPr>
                              <m:e>
                                <m:r>
                                  <a:rPr lang="en-US" sz="2000" b="0" i="1" smtClean="0">
                                    <a:latin typeface="Cambria Math" panose="02040503050406030204" pitchFamily="18" charset="0"/>
                                    <a:ea typeface="Cambria Math" panose="02040503050406030204" pitchFamily="18" charset="0"/>
                                    <a:cs typeface="Arial" pitchFamily="34" charset="0"/>
                                  </a:rPr>
                                  <m:t>𝑤</m:t>
                                </m:r>
                              </m:e>
                              <m:sub>
                                <m:r>
                                  <a:rPr lang="en-US" sz="2000" b="0" i="1" smtClean="0">
                                    <a:latin typeface="Cambria Math" panose="02040503050406030204" pitchFamily="18" charset="0"/>
                                    <a:ea typeface="Cambria Math" panose="02040503050406030204" pitchFamily="18" charset="0"/>
                                    <a:cs typeface="Arial" pitchFamily="34" charset="0"/>
                                  </a:rPr>
                                  <m:t>𝑖</m:t>
                                </m:r>
                              </m:sub>
                            </m:sSub>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𝑤</m:t>
                                </m:r>
                              </m:e>
                              <m:sub>
                                <m:r>
                                  <a:rPr lang="en-US" sz="2000" b="0" i="1" smtClean="0">
                                    <a:latin typeface="Cambria Math" panose="02040503050406030204" pitchFamily="18" charset="0"/>
                                    <a:ea typeface="Cambria Math" panose="02040503050406030204" pitchFamily="18" charset="0"/>
                                    <a:cs typeface="Arial" pitchFamily="34" charset="0"/>
                                  </a:rPr>
                                  <m:t>𝑗</m:t>
                                </m:r>
                              </m:sub>
                            </m:sSub>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smtClean="0">
                                    <a:latin typeface="Cambria Math" panose="02040503050406030204" pitchFamily="18" charset="0"/>
                                    <a:ea typeface="Cambria Math" panose="02040503050406030204" pitchFamily="18" charset="0"/>
                                    <a:cs typeface="Arial" pitchFamily="34" charset="0"/>
                                  </a:rPr>
                                  <m:t>𝜎</m:t>
                                </m:r>
                              </m:e>
                              <m:sub>
                                <m:r>
                                  <a:rPr lang="en-US" sz="2000" b="0" i="1" smtClean="0">
                                    <a:latin typeface="Cambria Math" panose="02040503050406030204" pitchFamily="18" charset="0"/>
                                    <a:ea typeface="Cambria Math" panose="02040503050406030204" pitchFamily="18" charset="0"/>
                                    <a:cs typeface="Arial" pitchFamily="34" charset="0"/>
                                  </a:rPr>
                                  <m:t>𝑖𝑗</m:t>
                                </m:r>
                              </m:sub>
                            </m:sSub>
                          </m:e>
                        </m:nary>
                      </m:e>
                    </m:nary>
                  </m:oMath>
                </a14:m>
                <a:endParaRPr lang="en-US" sz="2000" b="0" dirty="0">
                  <a:latin typeface="Arial" panose="020B0604020202020204" pitchFamily="34" charset="0"/>
                  <a:ea typeface="Cambria Math" panose="02040503050406030204" pitchFamily="18"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Now, find portfolio weights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oMath>
                </a14:m>
                <a:r>
                  <a:rPr lang="en-US" sz="2000" dirty="0">
                    <a:latin typeface="Arial" pitchFamily="34" charset="0"/>
                    <a:cs typeface="Arial" pitchFamily="34" charset="0"/>
                  </a:rPr>
                  <a:t> that minimize risk for a desired level of expected return </a:t>
                </a:r>
                <a14:m>
                  <m:oMath xmlns:m="http://schemas.openxmlformats.org/officeDocument/2006/math">
                    <m:sSub>
                      <m:sSubPr>
                        <m:ctrlPr>
                          <a:rPr lang="el-GR" sz="2000" i="1">
                            <a:latin typeface="Cambria Math" panose="02040503050406030204" pitchFamily="18" charset="0"/>
                          </a:rPr>
                        </m:ctrlPr>
                      </m:sSubPr>
                      <m:e>
                        <m:r>
                          <m:rPr>
                            <m:nor/>
                          </m:rPr>
                          <a:rPr lang="el-GR" sz="2000" dirty="0">
                            <a:latin typeface="Arial" panose="020B0604020202020204" pitchFamily="34" charset="0"/>
                            <a:cs typeface="Arial" panose="020B0604020202020204" pitchFamily="34" charset="0"/>
                          </a:rPr>
                          <m:t>μ</m:t>
                        </m:r>
                      </m:e>
                      <m:sub>
                        <m:r>
                          <a:rPr lang="en-US" sz="2000" i="1">
                            <a:latin typeface="Cambria Math"/>
                          </a:rPr>
                          <m:t>𝑝</m:t>
                        </m:r>
                      </m:sub>
                    </m:sSub>
                  </m:oMath>
                </a14:m>
                <a:r>
                  <a:rPr lang="en-US" sz="2000" dirty="0">
                    <a:latin typeface="Arial" pitchFamily="34" charset="0"/>
                    <a:cs typeface="Arial" pitchFamily="34" charset="0"/>
                  </a:rPr>
                  <a:t>: </a:t>
                </a:r>
              </a:p>
              <a:p>
                <a:pPr marL="342900" indent="-342900">
                  <a:buFont typeface="Arial" panose="020B0604020202020204" pitchFamily="34" charset="0"/>
                  <a:buChar char="•"/>
                </a:pPr>
                <a:endParaRPr lang="en-US" sz="2000" dirty="0">
                  <a:latin typeface="Arial" pitchFamily="34" charset="0"/>
                  <a:cs typeface="Arial" pitchFamily="34" charset="0"/>
                </a:endParaRPr>
              </a:p>
              <a:p>
                <a:pPr algn="ctr"/>
                <a:r>
                  <a:rPr lang="en-US" sz="2000" dirty="0">
                    <a:latin typeface="Arial" pitchFamily="34" charset="0"/>
                    <a:cs typeface="Arial" pitchFamily="34" charset="0"/>
                  </a:rPr>
                  <a:t>	</a:t>
                </a:r>
                <a14:m>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a:rPr>
                              <m:t>𝑚𝑖𝑛</m:t>
                            </m:r>
                          </m:e>
                          <m:lim>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lim>
                        </m:limLow>
                      </m:fName>
                      <m:e>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r>
                          <a:rPr lang="en-US" sz="2000" i="1">
                            <a:latin typeface="Cambria Math"/>
                          </a:rPr>
                          <m:t>′</m:t>
                        </m:r>
                      </m:e>
                    </m:func>
                  </m:oMath>
                </a14:m>
                <a:r>
                  <a:rPr lang="el-GR" sz="2000" dirty="0">
                    <a:latin typeface="Arial" panose="020B0604020202020204" pitchFamily="34" charset="0"/>
                    <a:cs typeface="Arial" panose="020B0604020202020204" pitchFamily="34" charset="0"/>
                  </a:rPr>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cs typeface="Arial" pitchFamily="34" charset="0"/>
                      </a:rPr>
                      <m:t>Ω</m:t>
                    </m:r>
                  </m:oMath>
                </a14:m>
                <a:r>
                  <a:rPr lang="en-US" sz="2000" dirty="0">
                    <a:latin typeface="Arial" pitchFamily="34" charset="0"/>
                    <a:cs typeface="Arial"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oMath>
                </a14:m>
                <a:r>
                  <a:rPr lang="en-US" sz="2000" dirty="0">
                    <a:latin typeface="Arial" pitchFamily="34" charset="0"/>
                    <a:cs typeface="Arial" pitchFamily="34" charset="0"/>
                  </a:rPr>
                  <a:t>, subject to </a:t>
                </a:r>
                <a14:m>
                  <m:oMath xmlns:m="http://schemas.openxmlformats.org/officeDocument/2006/math">
                    <m:sSup>
                      <m:sSupPr>
                        <m:ctrlPr>
                          <a:rPr lang="en-US" sz="2000" i="1">
                            <a:latin typeface="Cambria Math" panose="02040503050406030204" pitchFamily="18" charset="0"/>
                            <a:cs typeface="Times New Roman"/>
                          </a:rPr>
                        </m:ctrlPr>
                      </m:sSupPr>
                      <m:e>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e>
                      <m:sup>
                        <m:r>
                          <a:rPr lang="en-US" sz="2000" i="1">
                            <a:latin typeface="Cambria Math"/>
                            <a:cs typeface="Times New Roman"/>
                          </a:rPr>
                          <m:t>′</m:t>
                        </m:r>
                      </m:sup>
                    </m:sSup>
                    <m:r>
                      <a:rPr lang="en-US" sz="2000" i="1">
                        <a:latin typeface="Cambria Math"/>
                        <a:ea typeface="Cambria Math"/>
                        <a:cs typeface="Times New Roman"/>
                      </a:rPr>
                      <m:t>𝜇</m:t>
                    </m:r>
                    <m:r>
                      <a:rPr lang="en-US" sz="2000" i="1">
                        <a:latin typeface="Cambria Math"/>
                        <a:ea typeface="Cambria Math"/>
                        <a:cs typeface="Times New Roman"/>
                      </a:rPr>
                      <m:t>=</m:t>
                    </m:r>
                    <m:sSubSup>
                      <m:sSubSupPr>
                        <m:ctrlPr>
                          <a:rPr lang="en-US" sz="2000" i="1">
                            <a:latin typeface="Cambria Math" panose="02040503050406030204" pitchFamily="18" charset="0"/>
                            <a:ea typeface="Cambria Math"/>
                            <a:cs typeface="Times New Roman"/>
                          </a:rPr>
                        </m:ctrlPr>
                      </m:sSubSupPr>
                      <m:e>
                        <m:r>
                          <a:rPr lang="en-US" sz="2000" i="1">
                            <a:latin typeface="Cambria Math"/>
                            <a:ea typeface="Cambria Math"/>
                            <a:cs typeface="Times New Roman"/>
                          </a:rPr>
                          <m:t>𝜇</m:t>
                        </m:r>
                      </m:e>
                      <m:sub>
                        <m:r>
                          <a:rPr lang="en-US" sz="2000" i="1">
                            <a:latin typeface="Cambria Math"/>
                            <a:ea typeface="Cambria Math"/>
                            <a:cs typeface="Times New Roman"/>
                          </a:rPr>
                          <m:t>𝑝</m:t>
                        </m:r>
                      </m:sub>
                      <m:sup>
                        <m:r>
                          <a:rPr lang="en-US" sz="2000" i="1">
                            <a:latin typeface="Cambria Math"/>
                            <a:ea typeface="Cambria Math"/>
                            <a:cs typeface="Times New Roman"/>
                          </a:rPr>
                          <m:t>𝑑𝑒𝑠𝑖𝑟𝑒𝑑</m:t>
                        </m:r>
                      </m:sup>
                    </m:sSubSup>
                  </m:oMath>
                </a14:m>
                <a:r>
                  <a:rPr lang="en-US" sz="2000" dirty="0">
                    <a:latin typeface="Arial" pitchFamily="34" charset="0"/>
                    <a:cs typeface="Arial" pitchFamily="34" charset="0"/>
                  </a:rPr>
                  <a:t>and </a:t>
                </a:r>
                <a14:m>
                  <m:oMath xmlns:m="http://schemas.openxmlformats.org/officeDocument/2006/math">
                    <m:sSup>
                      <m:sSupPr>
                        <m:ctrlPr>
                          <a:rPr lang="en-US" sz="2000" i="1">
                            <a:latin typeface="Cambria Math" panose="02040503050406030204" pitchFamily="18" charset="0"/>
                            <a:cs typeface="Times New Roman"/>
                          </a:rPr>
                        </m:ctrlPr>
                      </m:sSupPr>
                      <m:e>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e>
                      <m:sup>
                        <m:r>
                          <a:rPr lang="en-US" sz="2000" i="1">
                            <a:latin typeface="Cambria Math"/>
                            <a:cs typeface="Times New Roman"/>
                          </a:rPr>
                          <m:t>′</m:t>
                        </m:r>
                      </m:sup>
                    </m:sSup>
                    <m:r>
                      <a:rPr lang="en-US" sz="2000" i="1">
                        <a:latin typeface="Cambria Math"/>
                        <a:ea typeface="Cambria Math"/>
                        <a:cs typeface="Times New Roman"/>
                      </a:rPr>
                      <m:t>𝑖</m:t>
                    </m:r>
                    <m:r>
                      <a:rPr lang="en-US" sz="2000" i="1">
                        <a:latin typeface="Cambria Math"/>
                        <a:ea typeface="Cambria Math"/>
                        <a:cs typeface="Times New Roman"/>
                      </a:rPr>
                      <m:t>=1</m:t>
                    </m:r>
                  </m:oMath>
                </a14:m>
                <a:endParaRPr lang="en-US" sz="2000" dirty="0">
                  <a:latin typeface="Arial" pitchFamily="34" charset="0"/>
                  <a:cs typeface="Arial" pitchFamily="34" charset="0"/>
                </a:endParaRPr>
              </a:p>
              <a:p>
                <a:pPr lvl="1"/>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Solution easily found in Excel (Part I) or using</a:t>
                </a:r>
              </a:p>
              <a:p>
                <a:pPr marL="342900" indent="-342900">
                  <a:buFont typeface="Arial" panose="020B0604020202020204" pitchFamily="34" charset="0"/>
                  <a:buChar char="•"/>
                </a:pPr>
                <a:endParaRPr lang="en-US" sz="2000" dirty="0">
                  <a:latin typeface="Arial" pitchFamily="34" charset="0"/>
                  <a:cs typeface="Arial" pitchFamily="34" charset="0"/>
                </a:endParaRPr>
              </a:p>
              <a:p>
                <a:pPr marL="731520" lvl="2"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 </m:t>
                          </m:r>
                          <m:r>
                            <a:rPr lang="en-US" sz="2000" i="1">
                              <a:latin typeface="Cambria Math"/>
                            </a:rPr>
                            <m:t>𝑤</m:t>
                          </m:r>
                        </m:e>
                        <m:sub>
                          <m:r>
                            <a:rPr lang="en-US" sz="2000" i="1">
                              <a:latin typeface="Cambria Math"/>
                            </a:rPr>
                            <m:t>𝑝</m:t>
                          </m:r>
                        </m:sub>
                      </m:sSub>
                      <m:r>
                        <a:rPr lang="en-US" sz="2000" i="1">
                          <a:latin typeface="Cambria Math"/>
                        </a:rPr>
                        <m:t>=</m:t>
                      </m:r>
                      <m:r>
                        <a:rPr lang="en-US" sz="2000" i="1">
                          <a:latin typeface="Cambria Math"/>
                        </a:rPr>
                        <m:t>𝑔</m:t>
                      </m:r>
                      <m:r>
                        <a:rPr lang="en-US" sz="2000" i="1">
                          <a:latin typeface="Cambria Math"/>
                        </a:rPr>
                        <m:t>+</m:t>
                      </m:r>
                      <m:r>
                        <a:rPr lang="en-US" sz="2000" i="1">
                          <a:latin typeface="Cambria Math"/>
                        </a:rPr>
                        <m:t>h</m:t>
                      </m:r>
                      <m:sSubSup>
                        <m:sSubSupPr>
                          <m:ctrlPr>
                            <a:rPr lang="en-US" sz="2000" i="1">
                              <a:latin typeface="Cambria Math" panose="02040503050406030204" pitchFamily="18" charset="0"/>
                              <a:ea typeface="Cambria Math"/>
                              <a:cs typeface="Times New Roman"/>
                            </a:rPr>
                          </m:ctrlPr>
                        </m:sSubSupPr>
                        <m:e>
                          <m:r>
                            <a:rPr lang="en-US" sz="2000" i="1">
                              <a:latin typeface="Cambria Math"/>
                              <a:ea typeface="Cambria Math"/>
                              <a:cs typeface="Times New Roman"/>
                            </a:rPr>
                            <m:t>𝜇</m:t>
                          </m:r>
                        </m:e>
                        <m:sub>
                          <m:r>
                            <a:rPr lang="en-US" sz="2000" i="1">
                              <a:latin typeface="Cambria Math"/>
                              <a:ea typeface="Cambria Math"/>
                              <a:cs typeface="Times New Roman"/>
                            </a:rPr>
                            <m:t>𝑝</m:t>
                          </m:r>
                        </m:sub>
                        <m:sup>
                          <m:r>
                            <a:rPr lang="en-US" sz="2000" i="1">
                              <a:latin typeface="Cambria Math"/>
                              <a:ea typeface="Cambria Math"/>
                              <a:cs typeface="Times New Roman"/>
                            </a:rPr>
                            <m:t>𝑑𝑒𝑠𝑖𝑟𝑒𝑑</m:t>
                          </m:r>
                        </m:sup>
                      </m:sSubSup>
                      <m:r>
                        <a:rPr lang="en-US" sz="2000">
                          <a:latin typeface="Cambria Math"/>
                        </a:rPr>
                        <m:t>, </m:t>
                      </m:r>
                    </m:oMath>
                  </m:oMathPara>
                </a14:m>
                <a:endParaRPr lang="en-US" sz="2000" dirty="0">
                  <a:latin typeface="Arial" pitchFamily="34" charset="0"/>
                  <a:cs typeface="Arial" pitchFamily="34" charset="0"/>
                </a:endParaRPr>
              </a:p>
              <a:p>
                <a:pPr marL="731520" lvl="2" indent="0">
                  <a:buNone/>
                </a:pPr>
                <a:endParaRPr lang="en-US" sz="2000" dirty="0">
                  <a:latin typeface="Arial" pitchFamily="34" charset="0"/>
                  <a:cs typeface="Arial" pitchFamily="34" charset="0"/>
                </a:endParaRPr>
              </a:p>
              <a:p>
                <a:pPr marL="731520" lvl="2" indent="0">
                  <a:buNone/>
                </a:pPr>
                <a:r>
                  <a:rPr lang="en-US" sz="2000" dirty="0">
                    <a:latin typeface="Arial" pitchFamily="34" charset="0"/>
                    <a:cs typeface="Arial" pitchFamily="34" charset="0"/>
                  </a:rPr>
                  <a:t>where </a:t>
                </a:r>
                <a14:m>
                  <m:oMath xmlns:m="http://schemas.openxmlformats.org/officeDocument/2006/math">
                    <m:r>
                      <a:rPr lang="en-US" sz="2000" i="1">
                        <a:latin typeface="Cambria Math"/>
                      </a:rPr>
                      <m:t>𝑔</m:t>
                    </m:r>
                    <m:r>
                      <a:rPr lang="en-US" sz="2000">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𝐷</m:t>
                        </m:r>
                      </m:den>
                    </m:f>
                    <m:r>
                      <a:rPr lang="en-US" sz="2000" i="1">
                        <a:latin typeface="Cambria Math"/>
                      </a:rPr>
                      <m:t>(</m:t>
                    </m:r>
                    <m:r>
                      <a:rPr lang="en-US" sz="2000" i="1">
                        <a:latin typeface="Cambria Math"/>
                      </a:rPr>
                      <m:t>𝐵</m:t>
                    </m:r>
                    <m:r>
                      <a:rPr lang="en-US" sz="2000" i="1">
                        <a:latin typeface="Cambria Math"/>
                      </a:rPr>
                      <m:t>(</m:t>
                    </m:r>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rPr>
                      <m:t>𝑖</m:t>
                    </m:r>
                    <m:r>
                      <a:rPr lang="en-US" sz="2000" i="1">
                        <a:latin typeface="Cambria Math"/>
                      </a:rPr>
                      <m:t>)</m:t>
                    </m:r>
                  </m:oMath>
                </a14:m>
                <a:r>
                  <a:rPr lang="en-US" sz="2000" dirty="0">
                    <a:latin typeface="Arial" pitchFamily="34" charset="0"/>
                    <a:cs typeface="Arial" pitchFamily="34" charset="0"/>
                  </a:rPr>
                  <a:t>-A</a:t>
                </a:r>
                <a14:m>
                  <m:oMath xmlns:m="http://schemas.openxmlformats.org/officeDocument/2006/math">
                    <m:r>
                      <a:rPr lang="en-US" sz="2000" i="1">
                        <a:latin typeface="Cambria Math"/>
                      </a:rPr>
                      <m:t>(</m:t>
                    </m:r>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ea typeface="Cambria Math"/>
                        <a:cs typeface="Times New Roman"/>
                      </a:rPr>
                      <m:t>𝜇</m:t>
                    </m:r>
                    <m:r>
                      <a:rPr lang="en-US" sz="2000" i="1">
                        <a:latin typeface="Cambria Math"/>
                        <a:ea typeface="Cambria Math"/>
                        <a:cs typeface="Times New Roman"/>
                      </a:rPr>
                      <m:t>))</m:t>
                    </m:r>
                  </m:oMath>
                </a14:m>
                <a:r>
                  <a:rPr lang="en-US" sz="2000" dirty="0">
                    <a:latin typeface="Arial" pitchFamily="34" charset="0"/>
                    <a:cs typeface="Arial" pitchFamily="34" charset="0"/>
                  </a:rPr>
                  <a:t> and </a:t>
                </a:r>
                <a14:m>
                  <m:oMath xmlns:m="http://schemas.openxmlformats.org/officeDocument/2006/math">
                    <m:r>
                      <a:rPr lang="en-US" sz="2000" i="1">
                        <a:latin typeface="Cambria Math"/>
                      </a:rPr>
                      <m:t>h</m:t>
                    </m:r>
                    <m:r>
                      <a:rPr lang="en-US" sz="2000">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𝐷</m:t>
                        </m:r>
                      </m:den>
                    </m:f>
                    <m:r>
                      <a:rPr lang="en-US" sz="2000" i="1">
                        <a:latin typeface="Cambria Math"/>
                      </a:rPr>
                      <m:t>(</m:t>
                    </m:r>
                    <m:r>
                      <a:rPr lang="en-US" sz="2000" i="1">
                        <a:latin typeface="Cambria Math"/>
                      </a:rPr>
                      <m:t>𝐶</m:t>
                    </m:r>
                    <m:r>
                      <a:rPr lang="en-US" sz="2000" i="1">
                        <a:latin typeface="Cambria Math"/>
                      </a:rPr>
                      <m:t>(</m:t>
                    </m:r>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ea typeface="Cambria Math"/>
                      </a:rPr>
                      <m:t>𝜇</m:t>
                    </m:r>
                    <m:r>
                      <a:rPr lang="en-US" sz="2000" i="1">
                        <a:latin typeface="Cambria Math"/>
                      </a:rPr>
                      <m:t>)</m:t>
                    </m:r>
                  </m:oMath>
                </a14:m>
                <a:r>
                  <a:rPr lang="en-US" sz="2000" dirty="0">
                    <a:latin typeface="Arial" pitchFamily="34" charset="0"/>
                    <a:cs typeface="Arial" pitchFamily="34" charset="0"/>
                  </a:rPr>
                  <a:t>-A</a:t>
                </a:r>
                <a14:m>
                  <m:oMath xmlns:m="http://schemas.openxmlformats.org/officeDocument/2006/math">
                    <m:r>
                      <a:rPr lang="en-US" sz="2000" i="1">
                        <a:latin typeface="Cambria Math"/>
                      </a:rPr>
                      <m:t>(</m:t>
                    </m:r>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rPr>
                      <m:t>𝑖</m:t>
                    </m:r>
                    <m:r>
                      <a:rPr lang="en-US" sz="2000" i="1">
                        <a:latin typeface="Cambria Math"/>
                      </a:rPr>
                      <m:t>))</m:t>
                    </m:r>
                  </m:oMath>
                </a14:m>
                <a:r>
                  <a:rPr lang="en-US" sz="2000" dirty="0">
                    <a:latin typeface="Arial" pitchFamily="34" charset="0"/>
                    <a:cs typeface="Arial" pitchFamily="34" charset="0"/>
                  </a:rPr>
                  <a:t> using</a:t>
                </a:r>
              </a:p>
              <a:p>
                <a:pPr marL="731520" lvl="2" indent="0">
                  <a:buNone/>
                </a:pPr>
                <a14:m>
                  <m:oMath xmlns:m="http://schemas.openxmlformats.org/officeDocument/2006/math">
                    <m:r>
                      <a:rPr lang="en-US" sz="2000" i="1">
                        <a:latin typeface="Cambria Math"/>
                      </a:rPr>
                      <m:t>𝐴</m:t>
                    </m:r>
                    <m:r>
                      <a:rPr lang="en-US" sz="2000" i="1">
                        <a:latin typeface="Cambria Math"/>
                      </a:rPr>
                      <m:t>=</m:t>
                    </m:r>
                    <m:r>
                      <a:rPr lang="en-US" sz="2000" i="1">
                        <a:latin typeface="Cambria Math"/>
                      </a:rPr>
                      <m:t>𝑖</m:t>
                    </m:r>
                    <m:r>
                      <a:rPr lang="en-US" sz="2000" i="1">
                        <a:latin typeface="Cambria Math"/>
                      </a:rPr>
                      <m:t>′</m:t>
                    </m:r>
                  </m:oMath>
                </a14:m>
                <a:r>
                  <a:rPr lang="en-US" sz="2000" dirty="0">
                    <a:latin typeface="Arial" pitchFamily="34" charset="0"/>
                    <a:cs typeface="Arial" pitchFamily="34" charset="0"/>
                  </a:rPr>
                  <a:t> </a:t>
                </a:r>
                <a14:m>
                  <m:oMath xmlns:m="http://schemas.openxmlformats.org/officeDocument/2006/math">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ea typeface="Cambria Math"/>
                      </a:rPr>
                      <m:t>𝜇</m:t>
                    </m:r>
                  </m:oMath>
                </a14:m>
                <a:r>
                  <a:rPr lang="en-US" sz="2000" dirty="0">
                    <a:latin typeface="Arial" pitchFamily="34" charset="0"/>
                    <a:cs typeface="Arial" pitchFamily="34" charset="0"/>
                  </a:rPr>
                  <a:t>, </a:t>
                </a:r>
                <a14:m>
                  <m:oMath xmlns:m="http://schemas.openxmlformats.org/officeDocument/2006/math">
                    <m:r>
                      <a:rPr lang="en-US" sz="2000" i="1">
                        <a:latin typeface="Cambria Math"/>
                      </a:rPr>
                      <m:t>𝐵</m:t>
                    </m:r>
                    <m:r>
                      <a:rPr lang="en-US" sz="2000" i="1">
                        <a:latin typeface="Cambria Math"/>
                      </a:rPr>
                      <m:t>=</m:t>
                    </m:r>
                    <m:r>
                      <a:rPr lang="en-US" sz="2000" i="1">
                        <a:latin typeface="Cambria Math"/>
                        <a:ea typeface="Cambria Math"/>
                      </a:rPr>
                      <m:t>𝜇</m:t>
                    </m:r>
                    <m:r>
                      <a:rPr lang="en-US" sz="2000" i="1">
                        <a:latin typeface="Cambria Math"/>
                      </a:rPr>
                      <m:t>′</m:t>
                    </m:r>
                  </m:oMath>
                </a14:m>
                <a:r>
                  <a:rPr lang="en-US" sz="2000" dirty="0">
                    <a:latin typeface="Arial" pitchFamily="34" charset="0"/>
                    <a:cs typeface="Arial" pitchFamily="34" charset="0"/>
                  </a:rPr>
                  <a:t> </a:t>
                </a:r>
                <a14:m>
                  <m:oMath xmlns:m="http://schemas.openxmlformats.org/officeDocument/2006/math">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ea typeface="Cambria Math"/>
                      </a:rPr>
                      <m:t>𝜇</m:t>
                    </m:r>
                  </m:oMath>
                </a14:m>
                <a:r>
                  <a:rPr lang="en-US" sz="2000" dirty="0">
                    <a:latin typeface="Arial" pitchFamily="34" charset="0"/>
                    <a:cs typeface="Arial" pitchFamily="34" charset="0"/>
                  </a:rPr>
                  <a:t>, </a:t>
                </a:r>
                <a14:m>
                  <m:oMath xmlns:m="http://schemas.openxmlformats.org/officeDocument/2006/math">
                    <m:r>
                      <a:rPr lang="en-US" sz="2000" i="1">
                        <a:latin typeface="Cambria Math"/>
                      </a:rPr>
                      <m:t>𝐶</m:t>
                    </m:r>
                    <m:r>
                      <a:rPr lang="en-US" sz="2000" i="1">
                        <a:latin typeface="Cambria Math"/>
                      </a:rPr>
                      <m:t>=</m:t>
                    </m:r>
                    <m:r>
                      <a:rPr lang="en-US" sz="2000" i="1">
                        <a:latin typeface="Cambria Math"/>
                        <a:ea typeface="Cambria Math"/>
                      </a:rPr>
                      <m:t>𝑖</m:t>
                    </m:r>
                    <m:r>
                      <a:rPr lang="en-US" sz="2000" i="1">
                        <a:latin typeface="Cambria Math"/>
                      </a:rPr>
                      <m:t>′</m:t>
                    </m:r>
                  </m:oMath>
                </a14:m>
                <a:r>
                  <a:rPr lang="en-US" sz="2000" dirty="0">
                    <a:latin typeface="Arial" pitchFamily="34" charset="0"/>
                    <a:cs typeface="Arial" pitchFamily="34" charset="0"/>
                  </a:rPr>
                  <a:t> </a:t>
                </a:r>
                <a14:m>
                  <m:oMath xmlns:m="http://schemas.openxmlformats.org/officeDocument/2006/math">
                    <m:sSup>
                      <m:sSupPr>
                        <m:ctrlPr>
                          <a:rPr lang="en-US" sz="2000" i="1">
                            <a:latin typeface="Cambria Math" panose="02040503050406030204" pitchFamily="18"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a:rPr>
                          <m:t>−1</m:t>
                        </m:r>
                      </m:sup>
                    </m:sSup>
                    <m:r>
                      <a:rPr lang="en-US" sz="2000" i="1">
                        <a:latin typeface="Cambria Math"/>
                      </a:rPr>
                      <m:t>𝑖</m:t>
                    </m:r>
                  </m:oMath>
                </a14:m>
                <a:r>
                  <a:rPr lang="en-US" sz="2000" dirty="0">
                    <a:latin typeface="Arial" pitchFamily="34" charset="0"/>
                    <a:cs typeface="Arial" pitchFamily="34" charset="0"/>
                  </a:rPr>
                  <a:t>, and </a:t>
                </a:r>
                <a14:m>
                  <m:oMath xmlns:m="http://schemas.openxmlformats.org/officeDocument/2006/math">
                    <m:r>
                      <a:rPr lang="en-US" sz="2000" i="1">
                        <a:latin typeface="Cambria Math"/>
                      </a:rPr>
                      <m:t>𝐷</m:t>
                    </m:r>
                    <m:r>
                      <a:rPr lang="en-US" sz="2000">
                        <a:latin typeface="Cambria Math"/>
                      </a:rPr>
                      <m:t>=</m:t>
                    </m:r>
                    <m:r>
                      <a:rPr lang="en-US" sz="2000" i="1">
                        <a:latin typeface="Cambria Math"/>
                      </a:rPr>
                      <m:t>𝐵𝐶</m:t>
                    </m:r>
                    <m:r>
                      <a:rPr lang="en-US" sz="2000">
                        <a:latin typeface="Cambria Math"/>
                      </a:rPr>
                      <m:t>−</m:t>
                    </m:r>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a:rPr>
                          <m:t>2</m:t>
                        </m:r>
                      </m:sup>
                    </m:sSup>
                  </m:oMath>
                </a14:m>
                <a:endParaRPr lang="en-US" sz="2000" dirty="0">
                  <a:latin typeface="Arial" pitchFamily="34" charset="0"/>
                  <a:cs typeface="Arial" pitchFamily="34" charset="0"/>
                </a:endParaRPr>
              </a:p>
              <a:p>
                <a:pPr marL="342900" indent="-342900">
                  <a:buFont typeface="Arial" panose="020B0604020202020204" pitchFamily="34" charset="0"/>
                  <a:buChar char="•"/>
                </a:pPr>
                <a:endParaRPr lang="en-US" sz="2000"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533400"/>
                <a:ext cx="8840274" cy="3748877"/>
              </a:xfrm>
              <a:prstGeom prst="rect">
                <a:avLst/>
              </a:prstGeom>
              <a:blipFill>
                <a:blip r:embed="rId2"/>
                <a:stretch>
                  <a:fillRect l="-621" b="-46743"/>
                </a:stretch>
              </a:blipFill>
              <a:ln w="9525" algn="ctr">
                <a:noFill/>
                <a:miter lim="800000"/>
                <a:headEnd/>
                <a:tailEnd/>
              </a:ln>
            </p:spPr>
            <p:txBody>
              <a:bodyPr/>
              <a:lstStyle/>
              <a:p>
                <a:r>
                  <a:rPr lang="en-US">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91311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38</a:t>
            </a:fld>
            <a:endParaRPr lang="en-US" sz="2000" dirty="0"/>
          </a:p>
        </p:txBody>
      </p:sp>
      <p:sp>
        <p:nvSpPr>
          <p:cNvPr id="3" name="TextBox 2"/>
          <p:cNvSpPr txBox="1"/>
          <p:nvPr/>
        </p:nvSpPr>
        <p:spPr>
          <a:xfrm>
            <a:off x="303726" y="191037"/>
            <a:ext cx="7427612" cy="430887"/>
          </a:xfrm>
          <a:prstGeom prst="rect">
            <a:avLst/>
          </a:prstGeom>
          <a:noFill/>
        </p:spPr>
        <p:txBody>
          <a:bodyPr wrap="square" rtlCol="0">
            <a:spAutoFit/>
          </a:bodyPr>
          <a:lstStyle/>
          <a:p>
            <a:pPr>
              <a:tabLst>
                <a:tab pos="968375" algn="l"/>
              </a:tabLst>
            </a:pPr>
            <a:r>
              <a:rPr lang="en-US" sz="2200" b="1" dirty="0">
                <a:latin typeface="Arial" pitchFamily="34" charset="0"/>
                <a:cs typeface="Arial" pitchFamily="34" charset="0"/>
              </a:rPr>
              <a:t>Excel example: The efficient frontier of three assets</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7620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anose="020B0604020202020204" pitchFamily="34" charset="0"/>
                    <a:cs typeface="Arial" pitchFamily="34" charset="0"/>
                  </a:rPr>
                  <a:t>Let us calculate the mean-variance frontier of three assets: D, E and C.</a:t>
                </a:r>
              </a:p>
              <a:p>
                <a:pPr marL="342900" indent="-342900">
                  <a:buFont typeface="Arial" panose="020B0604020202020204" pitchFamily="34" charset="0"/>
                  <a:buChar char="•"/>
                </a:pPr>
                <a:r>
                  <a:rPr lang="en-US" sz="2000" dirty="0">
                    <a:latin typeface="Arial" panose="020B0604020202020204" pitchFamily="34" charset="0"/>
                    <a:ea typeface="Cambria Math" panose="02040503050406030204" pitchFamily="18" charset="0"/>
                    <a:cs typeface="Arial" panose="020B0604020202020204" pitchFamily="34" charset="0"/>
                  </a:rPr>
                  <a:t>Assume: </a:t>
                </a:r>
                <a14:m>
                  <m:oMath xmlns:m="http://schemas.openxmlformats.org/officeDocument/2006/math">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𝜇</m:t>
                        </m:r>
                      </m:e>
                      <m:sub>
                        <m:r>
                          <a:rPr lang="en-US" sz="2000" b="0" i="1" smtClean="0">
                            <a:latin typeface="Cambria Math" panose="02040503050406030204" pitchFamily="18" charset="0"/>
                            <a:ea typeface="Cambria Math" panose="02040503050406030204" pitchFamily="18" charset="0"/>
                            <a:cs typeface="Arial" pitchFamily="34" charset="0"/>
                          </a:rPr>
                          <m:t>𝐶</m:t>
                        </m:r>
                      </m:sub>
                    </m:sSub>
                    <m:r>
                      <a:rPr lang="en-US" sz="2000" b="0" i="1" smtClean="0">
                        <a:latin typeface="Cambria Math" panose="02040503050406030204" pitchFamily="18" charset="0"/>
                        <a:ea typeface="Cambria Math" panose="02040503050406030204" pitchFamily="18" charset="0"/>
                        <a:cs typeface="Arial" pitchFamily="34" charset="0"/>
                      </a:rPr>
                      <m:t>=10%, </m:t>
                    </m:r>
                    <m:r>
                      <m:rPr>
                        <m:nor/>
                      </m:rPr>
                      <a:rPr lang="el-GR" sz="2000" dirty="0">
                        <a:latin typeface="Arial" panose="020B0604020202020204" pitchFamily="34" charset="0"/>
                        <a:cs typeface="Arial" panose="020B0604020202020204" pitchFamily="34" charset="0"/>
                      </a:rPr>
                      <m:t>σ</m:t>
                    </m:r>
                    <m:r>
                      <m:rPr>
                        <m:nor/>
                      </m:rPr>
                      <a:rPr lang="en-US" sz="2000" b="0" i="0" baseline="-25000" dirty="0" smtClean="0">
                        <a:latin typeface="Arial" panose="020B0604020202020204" pitchFamily="34" charset="0"/>
                        <a:cs typeface="Arial" panose="020B0604020202020204" pitchFamily="34" charset="0"/>
                      </a:rPr>
                      <m:t>C</m:t>
                    </m:r>
                    <m:r>
                      <m:rPr>
                        <m:nor/>
                      </m:rPr>
                      <a:rPr lang="en-US" sz="2000" b="0" i="0" dirty="0" smtClean="0">
                        <a:latin typeface="Arial" panose="020B0604020202020204" pitchFamily="34" charset="0"/>
                        <a:cs typeface="Arial" panose="020B0604020202020204" pitchFamily="34" charset="0"/>
                      </a:rPr>
                      <m:t>=15%</m:t>
                    </m:r>
                  </m:oMath>
                </a14:m>
                <a:r>
                  <a:rPr lang="en-US" sz="2000" dirty="0">
                    <a:latin typeface="Arial" panose="020B0604020202020204" pitchFamily="34" charset="0"/>
                    <a:cs typeface="Arial" pitchFamily="34" charset="0"/>
                  </a:rPr>
                  <a:t>, and </a:t>
                </a:r>
                <a14:m>
                  <m:oMath xmlns:m="http://schemas.openxmlformats.org/officeDocument/2006/math">
                    <m:sSub>
                      <m:sSubPr>
                        <m:ctrlPr>
                          <a:rPr lang="en-US" sz="2000" i="1">
                            <a:latin typeface="Cambria Math" panose="02040503050406030204" pitchFamily="18" charset="0"/>
                            <a:ea typeface="Cambria Math"/>
                          </a:rPr>
                        </m:ctrlPr>
                      </m:sSubPr>
                      <m:e>
                        <m:r>
                          <a:rPr lang="en-US" sz="2000" i="1">
                            <a:latin typeface="Cambria Math"/>
                            <a:ea typeface="Cambria Math"/>
                          </a:rPr>
                          <m:t> </m:t>
                        </m:r>
                        <m:r>
                          <a:rPr lang="en-US" sz="2000" i="1">
                            <a:latin typeface="Cambria Math"/>
                            <a:ea typeface="Cambria Math"/>
                          </a:rPr>
                          <m:t>𝜌</m:t>
                        </m:r>
                      </m:e>
                      <m:sub>
                        <m:r>
                          <a:rPr lang="en-US" sz="2000" b="0" i="1" smtClean="0">
                            <a:latin typeface="Cambria Math" panose="02040503050406030204" pitchFamily="18" charset="0"/>
                            <a:ea typeface="Cambria Math"/>
                          </a:rPr>
                          <m:t>𝐷</m:t>
                        </m:r>
                        <m:r>
                          <a:rPr lang="en-US" sz="2000" i="1">
                            <a:latin typeface="Cambria Math" panose="02040503050406030204" pitchFamily="18" charset="0"/>
                            <a:ea typeface="Cambria Math"/>
                          </a:rPr>
                          <m:t>𝐶</m:t>
                        </m:r>
                        <m:r>
                          <a:rPr lang="en-US" sz="2000" i="1">
                            <a:latin typeface="Cambria Math" panose="02040503050406030204" pitchFamily="18" charset="0"/>
                            <a:ea typeface="Cambria Math"/>
                          </a:rPr>
                          <m:t> </m:t>
                        </m:r>
                      </m:sub>
                    </m:sSub>
                    <m:r>
                      <a:rPr lang="en-US" sz="2000" b="0" i="0" smtClean="0">
                        <a:latin typeface="Cambria Math" panose="02040503050406030204" pitchFamily="18" charset="0"/>
                        <a:ea typeface="Cambria Math"/>
                      </a:rPr>
                      <m:t>=−0.1; </m:t>
                    </m:r>
                    <m:sSub>
                      <m:sSubPr>
                        <m:ctrlPr>
                          <a:rPr lang="en-US" sz="2000" i="1">
                            <a:latin typeface="Cambria Math" panose="02040503050406030204" pitchFamily="18" charset="0"/>
                            <a:ea typeface="Cambria Math"/>
                          </a:rPr>
                        </m:ctrlPr>
                      </m:sSubPr>
                      <m:e>
                        <m:r>
                          <a:rPr lang="en-US" sz="2000" i="1">
                            <a:latin typeface="Cambria Math"/>
                            <a:ea typeface="Cambria Math"/>
                          </a:rPr>
                          <m:t>𝜌</m:t>
                        </m:r>
                      </m:e>
                      <m:sub>
                        <m:r>
                          <a:rPr lang="en-US" sz="2000" i="1">
                            <a:latin typeface="Cambria Math" panose="02040503050406030204" pitchFamily="18" charset="0"/>
                            <a:ea typeface="Cambria Math"/>
                          </a:rPr>
                          <m:t>𝐸𝐶</m:t>
                        </m:r>
                        <m:r>
                          <a:rPr lang="en-US" sz="2000" i="1">
                            <a:latin typeface="Cambria Math" panose="02040503050406030204" pitchFamily="18" charset="0"/>
                            <a:ea typeface="Cambria Math"/>
                          </a:rPr>
                          <m:t> </m:t>
                        </m:r>
                      </m:sub>
                    </m:sSub>
                    <m:r>
                      <a:rPr lang="en-US" sz="2000" b="0" i="0" smtClean="0">
                        <a:latin typeface="Cambria Math" panose="02040503050406030204" pitchFamily="18" charset="0"/>
                        <a:ea typeface="Cambria Math"/>
                      </a:rPr>
                      <m:t>=0.30</m:t>
                    </m:r>
                  </m:oMath>
                </a14:m>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Main insights: </a:t>
                </a:r>
              </a:p>
              <a:p>
                <a:pPr marL="800100" lvl="1" indent="-342900">
                  <a:buFont typeface="Arial" panose="020B0604020202020204" pitchFamily="34" charset="0"/>
                  <a:buChar char="•"/>
                </a:pPr>
                <a:r>
                  <a:rPr lang="en-US" sz="2000" dirty="0">
                    <a:latin typeface="Arial" pitchFamily="34" charset="0"/>
                    <a:cs typeface="Arial" pitchFamily="34" charset="0"/>
                  </a:rPr>
                  <a:t>Curve moves northwest;</a:t>
                </a:r>
              </a:p>
              <a:p>
                <a:pPr marL="800100" lvl="1" indent="-342900">
                  <a:buFont typeface="Arial" panose="020B0604020202020204" pitchFamily="34" charset="0"/>
                  <a:buChar char="•"/>
                </a:pPr>
                <a:r>
                  <a:rPr lang="en-US" sz="2000" dirty="0">
                    <a:latin typeface="Arial" pitchFamily="34" charset="0"/>
                    <a:cs typeface="Arial" pitchFamily="34" charset="0"/>
                  </a:rPr>
                  <a:t>The more assets you have, the more unlikely that any individual asset ends up on the frontier</a:t>
                </a: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762000"/>
                <a:ext cx="8840274" cy="3748877"/>
              </a:xfrm>
              <a:prstGeom prst="rect">
                <a:avLst/>
              </a:prstGeom>
              <a:blipFill>
                <a:blip r:embed="rId2"/>
                <a:stretch>
                  <a:fillRect l="-621" t="-650" r="-1172"/>
                </a:stretch>
              </a:blipFill>
              <a:ln w="9525" algn="ctr">
                <a:noFill/>
                <a:miter lim="800000"/>
                <a:headEnd/>
                <a:tailEnd/>
              </a:ln>
            </p:spPr>
            <p:txBody>
              <a:bodyPr/>
              <a:lstStyle/>
              <a:p>
                <a:r>
                  <a:rPr lang="en-US">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graphicFrame>
        <p:nvGraphicFramePr>
          <p:cNvPr id="12" name="Chart 1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652591980"/>
              </p:ext>
            </p:extLst>
          </p:nvPr>
        </p:nvGraphicFramePr>
        <p:xfrm>
          <a:off x="550432" y="2796251"/>
          <a:ext cx="6934200" cy="3429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60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39</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Excel example: The CAL </a:t>
            </a:r>
          </a:p>
        </p:txBody>
      </p:sp>
      <p:sp>
        <p:nvSpPr>
          <p:cNvPr id="6" name="Text Box 2"/>
          <p:cNvSpPr txBox="1">
            <a:spLocks noChangeArrowheads="1"/>
          </p:cNvSpPr>
          <p:nvPr/>
        </p:nvSpPr>
        <p:spPr bwMode="auto">
          <a:xfrm>
            <a:off x="303726" y="7620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en-US" sz="2000" dirty="0">
                <a:latin typeface="Arial" pitchFamily="34" charset="0"/>
                <a:cs typeface="Arial" pitchFamily="34" charset="0"/>
              </a:rPr>
              <a:t>Using the same insight as before, i.e., combinations of the risk-free asset and any arbitrary portfolio of risky assets lie on a straight line, we can find the tangency portfolio that maximizes Sharpe ratio.</a:t>
            </a:r>
          </a:p>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Excel (Part II): Max Sharpe ratio D,E,C = 0.495 &gt; D,E = 0.423</a:t>
            </a:r>
          </a:p>
          <a:p>
            <a:pPr marL="342900" indent="-342900">
              <a:buFont typeface="Arial" panose="020B0604020202020204" pitchFamily="34" charset="0"/>
              <a:buChar char="•"/>
            </a:pPr>
            <a:endParaRPr lang="en-US" sz="2000" dirty="0">
              <a:latin typeface="Arial" pitchFamily="34" charset="0"/>
              <a:cs typeface="Arial" pitchFamily="34" charset="0"/>
            </a:endParaRPr>
          </a:p>
        </p:txBody>
      </p:sp>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780914591"/>
              </p:ext>
            </p:extLst>
          </p:nvPr>
        </p:nvGraphicFramePr>
        <p:xfrm>
          <a:off x="334206" y="2514600"/>
          <a:ext cx="7590594"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046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Capital allocation: motivation</a:t>
            </a:r>
          </a:p>
        </p:txBody>
      </p:sp>
      <p:sp>
        <p:nvSpPr>
          <p:cNvPr id="6" name="Rectangle 13"/>
          <p:cNvSpPr txBox="1">
            <a:spLocks noChangeArrowheads="1"/>
          </p:cNvSpPr>
          <p:nvPr/>
        </p:nvSpPr>
        <p:spPr>
          <a:xfrm>
            <a:off x="303726" y="1066800"/>
            <a:ext cx="8764074"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1800" dirty="0">
                <a:latin typeface="Arial" panose="020B0604020202020204" pitchFamily="34" charset="0"/>
                <a:cs typeface="Arial" panose="020B0604020202020204" pitchFamily="34" charset="0"/>
              </a:rPr>
              <a:t>Pre-Markowitz investment advice:</a:t>
            </a:r>
          </a:p>
          <a:p>
            <a:pPr lvl="1">
              <a:lnSpc>
                <a:spcPct val="90000"/>
              </a:lnSpc>
            </a:pPr>
            <a:r>
              <a:rPr lang="en-US" altLang="en-US" sz="1800" dirty="0">
                <a:latin typeface="Arial" panose="020B0604020202020204" pitchFamily="34" charset="0"/>
                <a:cs typeface="Arial" panose="020B0604020202020204" pitchFamily="34" charset="0"/>
              </a:rPr>
              <a:t>When you are young, put your money into a couple of risky stocks that have a chance to do well</a:t>
            </a:r>
          </a:p>
          <a:p>
            <a:pPr lvl="1">
              <a:lnSpc>
                <a:spcPct val="90000"/>
              </a:lnSpc>
            </a:pPr>
            <a:r>
              <a:rPr lang="en-US" altLang="en-US" sz="1800" dirty="0">
                <a:latin typeface="Arial" panose="020B0604020202020204" pitchFamily="34" charset="0"/>
                <a:cs typeface="Arial" panose="020B0604020202020204" pitchFamily="34" charset="0"/>
              </a:rPr>
              <a:t>Closer to retirement, put all your money into bonds and safe stocks</a:t>
            </a:r>
          </a:p>
          <a:p>
            <a:pPr marL="457200" lvl="1" indent="0">
              <a:lnSpc>
                <a:spcPct val="90000"/>
              </a:lnSpc>
              <a:buNone/>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Traditional advice is wrong</a:t>
            </a:r>
          </a:p>
          <a:p>
            <a:pPr lvl="1">
              <a:lnSpc>
                <a:spcPct val="90000"/>
              </a:lnSpc>
            </a:pPr>
            <a:r>
              <a:rPr lang="en-US" altLang="en-US" sz="1800" dirty="0">
                <a:latin typeface="Arial" panose="020B0604020202020204" pitchFamily="34" charset="0"/>
                <a:cs typeface="Arial" panose="020B0604020202020204" pitchFamily="34" charset="0"/>
              </a:rPr>
              <a:t>Investors should control risk of their portfolio through the split between riskless and risky assets: capital allocation</a:t>
            </a:r>
          </a:p>
          <a:p>
            <a:pPr lvl="2">
              <a:lnSpc>
                <a:spcPct val="90000"/>
              </a:lnSpc>
            </a:pPr>
            <a:r>
              <a:rPr lang="en-US" altLang="en-US" sz="1800" dirty="0">
                <a:latin typeface="Arial" panose="020B0604020202020204" pitchFamily="34" charset="0"/>
                <a:cs typeface="Arial" panose="020B0604020202020204" pitchFamily="34" charset="0"/>
              </a:rPr>
              <a:t>Today: how capital allocation between one risky and one riskless asset works.</a:t>
            </a:r>
          </a:p>
          <a:p>
            <a:pPr lvl="2">
              <a:lnSpc>
                <a:spcPct val="90000"/>
              </a:lnSpc>
            </a:pPr>
            <a:r>
              <a:rPr lang="en-US" altLang="en-US" sz="1800" dirty="0">
                <a:latin typeface="Arial" panose="020B0604020202020204" pitchFamily="34" charset="0"/>
                <a:cs typeface="Arial" panose="020B0604020202020204" pitchFamily="34" charset="0"/>
              </a:rPr>
              <a:t>Next week: Why everyone should hold the same portfolio of risky assets.</a:t>
            </a:r>
          </a:p>
          <a:p>
            <a:pPr lvl="3">
              <a:lnSpc>
                <a:spcPct val="90000"/>
              </a:lnSpc>
            </a:pPr>
            <a:r>
              <a:rPr lang="en-US" altLang="en-US" sz="1800" dirty="0">
                <a:latin typeface="Arial" panose="020B0604020202020204" pitchFamily="34" charset="0"/>
                <a:cs typeface="Arial" panose="020B0604020202020204" pitchFamily="34" charset="0"/>
              </a:rPr>
              <a:t>Riskless asset: usually is a nominally risk-free short-term sovereign debt instrument (T-bill)</a:t>
            </a:r>
          </a:p>
          <a:p>
            <a:pPr lvl="3">
              <a:lnSpc>
                <a:spcPct val="90000"/>
              </a:lnSpc>
            </a:pPr>
            <a:r>
              <a:rPr lang="en-US" altLang="en-US" sz="1800" dirty="0">
                <a:latin typeface="Arial" panose="020B0604020202020204" pitchFamily="34" charset="0"/>
                <a:cs typeface="Arial" panose="020B0604020202020204" pitchFamily="34" charset="0"/>
              </a:rPr>
              <a:t>Risky asset: a passive, well-diversified portfolio of stocks</a:t>
            </a:r>
          </a:p>
          <a:p>
            <a:pPr lvl="1">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r>
              <a:rPr lang="en-US" altLang="en-US" sz="1800" dirty="0">
                <a:latin typeface="Arial" panose="020B0604020202020204" pitchFamily="34" charset="0"/>
                <a:cs typeface="Arial" panose="020B0604020202020204" pitchFamily="34" charset="0"/>
              </a:rPr>
              <a:t>Capital allocation important dimension of portfolio choice</a:t>
            </a:r>
          </a:p>
          <a:p>
            <a:pPr lvl="1">
              <a:lnSpc>
                <a:spcPct val="90000"/>
              </a:lnSpc>
            </a:pPr>
            <a:r>
              <a:rPr lang="en-US" altLang="en-US" sz="1800" dirty="0">
                <a:latin typeface="Arial" panose="020B0604020202020204" pitchFamily="34" charset="0"/>
                <a:cs typeface="Arial" panose="020B0604020202020204" pitchFamily="34" charset="0"/>
              </a:rPr>
              <a:t>Drives more than 90% of variation in institutional investor returns</a:t>
            </a:r>
          </a:p>
          <a:p>
            <a:pPr lvl="1">
              <a:lnSpc>
                <a:spcPct val="90000"/>
              </a:lnSpc>
            </a:pPr>
            <a:endParaRPr lang="en-US" altLang="en-US" sz="1800" dirty="0">
              <a:latin typeface="Arial" panose="020B0604020202020204" pitchFamily="34" charset="0"/>
              <a:cs typeface="Arial" panose="020B0604020202020204" pitchFamily="34" charset="0"/>
            </a:endParaRPr>
          </a:p>
          <a:p>
            <a:pPr>
              <a:lnSpc>
                <a:spcPct val="90000"/>
              </a:lnSpc>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8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40</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Tangency portfolio</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7620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endParaRPr lang="en-US"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Formally, we can solve for optimal portfolios of N assets and a risk-free asset using</a:t>
                </a:r>
              </a:p>
              <a:p>
                <a:pPr marL="342900" indent="-342900">
                  <a:buFont typeface="Arial" panose="020B0604020202020204" pitchFamily="34" charset="0"/>
                  <a:buChar char="•"/>
                </a:pPr>
                <a:endParaRPr lang="en-US"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a:rPr lang="en-US" i="1">
                                  <a:latin typeface="Cambria Math"/>
                                </a:rPr>
                                <m:t>𝑚𝑖𝑛</m:t>
                              </m:r>
                            </m:e>
                            <m:lim>
                              <m:sSub>
                                <m:sSubPr>
                                  <m:ctrlPr>
                                    <a:rPr lang="en-US" i="1">
                                      <a:latin typeface="Cambria Math" panose="02040503050406030204" pitchFamily="18" charset="0"/>
                                    </a:rPr>
                                  </m:ctrlPr>
                                </m:sSubPr>
                                <m:e>
                                  <m:r>
                                    <a:rPr lang="en-US" i="1">
                                      <a:latin typeface="Cambria Math"/>
                                    </a:rPr>
                                    <m:t>𝑤</m:t>
                                  </m:r>
                                </m:e>
                                <m:sub>
                                  <m:r>
                                    <a:rPr lang="en-US" i="1">
                                      <a:latin typeface="Cambria Math"/>
                                    </a:rPr>
                                    <m:t>𝑝</m:t>
                                  </m:r>
                                </m:sub>
                              </m:sSub>
                            </m:lim>
                          </m:limLow>
                        </m:fName>
                        <m:e>
                          <m:sSub>
                            <m:sSubPr>
                              <m:ctrlPr>
                                <a:rPr lang="en-US" i="1">
                                  <a:latin typeface="Cambria Math" panose="02040503050406030204" pitchFamily="18" charset="0"/>
                                </a:rPr>
                              </m:ctrlPr>
                            </m:sSubPr>
                            <m:e>
                              <m:r>
                                <a:rPr lang="en-US" i="1">
                                  <a:latin typeface="Cambria Math"/>
                                </a:rPr>
                                <m:t>𝑤</m:t>
                              </m:r>
                            </m:e>
                            <m:sub>
                              <m:r>
                                <a:rPr lang="en-US" i="1">
                                  <a:latin typeface="Cambria Math"/>
                                </a:rPr>
                                <m:t>𝑝</m:t>
                              </m:r>
                            </m:sub>
                          </m:sSub>
                          <m:r>
                            <a:rPr lang="en-US" i="1">
                              <a:latin typeface="Cambria Math"/>
                            </a:rPr>
                            <m:t>′</m:t>
                          </m:r>
                        </m:e>
                      </m:func>
                      <m:r>
                        <m:rPr>
                          <m:sty m:val="p"/>
                        </m:rPr>
                        <a:rPr lang="el-GR" i="1">
                          <a:latin typeface="Cambria Math" panose="02040503050406030204" pitchFamily="18" charset="0"/>
                          <a:ea typeface="Cambria Math" panose="02040503050406030204" pitchFamily="18" charset="0"/>
                          <a:cs typeface="Arial" pitchFamily="34" charset="0"/>
                        </a:rPr>
                        <m:t>Ω</m:t>
                      </m:r>
                      <m:sSub>
                        <m:sSubPr>
                          <m:ctrlPr>
                            <a:rPr lang="en-US" i="1">
                              <a:latin typeface="Cambria Math" panose="02040503050406030204" pitchFamily="18" charset="0"/>
                            </a:rPr>
                          </m:ctrlPr>
                        </m:sSubPr>
                        <m:e>
                          <m:r>
                            <a:rPr lang="en-US" i="1">
                              <a:latin typeface="Cambria Math"/>
                            </a:rPr>
                            <m:t>𝑤</m:t>
                          </m:r>
                        </m:e>
                        <m:sub>
                          <m:r>
                            <a:rPr lang="en-US" i="1">
                              <a:latin typeface="Cambria Math"/>
                            </a:rPr>
                            <m:t>𝑝</m:t>
                          </m:r>
                        </m:sub>
                      </m:sSub>
                      <m:r>
                        <m:rPr>
                          <m:nor/>
                        </m:rPr>
                        <a:rPr lang="en-US" dirty="0">
                          <a:latin typeface="Arial" panose="020B0604020202020204" pitchFamily="34" charset="0"/>
                          <a:cs typeface="Arial" panose="020B0604020202020204" pitchFamily="34" charset="0"/>
                        </a:rPr>
                        <m:t>, </m:t>
                      </m:r>
                      <m:r>
                        <m:rPr>
                          <m:nor/>
                        </m:rPr>
                        <a:rPr lang="en-US" dirty="0">
                          <a:latin typeface="Arial" panose="020B0604020202020204" pitchFamily="34" charset="0"/>
                          <a:cs typeface="Arial" panose="020B0604020202020204" pitchFamily="34" charset="0"/>
                        </a:rPr>
                        <m:t>subject</m:t>
                      </m:r>
                      <m:r>
                        <m:rPr>
                          <m:nor/>
                        </m:rPr>
                        <a:rPr lang="en-US" dirty="0">
                          <a:latin typeface="Arial" panose="020B0604020202020204" pitchFamily="34" charset="0"/>
                          <a:cs typeface="Arial" panose="020B0604020202020204" pitchFamily="34" charset="0"/>
                        </a:rPr>
                        <m:t> </m:t>
                      </m:r>
                      <m:r>
                        <m:rPr>
                          <m:nor/>
                        </m:rPr>
                        <a:rPr lang="en-US" dirty="0">
                          <a:latin typeface="Arial" panose="020B0604020202020204" pitchFamily="34" charset="0"/>
                          <a:cs typeface="Arial" panose="020B0604020202020204" pitchFamily="34" charset="0"/>
                        </a:rPr>
                        <m:t>to</m:t>
                      </m:r>
                      <m:r>
                        <m:rPr>
                          <m:nor/>
                        </m:rPr>
                        <a:rPr lang="en-US" dirty="0">
                          <a:latin typeface="Arial" panose="020B0604020202020204" pitchFamily="34" charset="0"/>
                          <a:cs typeface="Arial" panose="020B0604020202020204" pitchFamily="34" charset="0"/>
                        </a:rPr>
                        <m:t> </m:t>
                      </m:r>
                      <m:sSup>
                        <m:sSupPr>
                          <m:ctrlPr>
                            <a:rPr lang="en-US" i="1">
                              <a:latin typeface="Cambria Math" panose="02040503050406030204" pitchFamily="18" charset="0"/>
                              <a:cs typeface="Times New Roman"/>
                            </a:rPr>
                          </m:ctrlPr>
                        </m:sSupPr>
                        <m:e>
                          <m:sSub>
                            <m:sSubPr>
                              <m:ctrlPr>
                                <a:rPr lang="en-US" i="1">
                                  <a:latin typeface="Cambria Math" panose="02040503050406030204" pitchFamily="18" charset="0"/>
                                </a:rPr>
                              </m:ctrlPr>
                            </m:sSubPr>
                            <m:e>
                              <m:r>
                                <a:rPr lang="en-US" i="1">
                                  <a:latin typeface="Cambria Math"/>
                                </a:rPr>
                                <m:t>𝑤</m:t>
                              </m:r>
                            </m:e>
                            <m:sub>
                              <m:r>
                                <a:rPr lang="en-US" i="1">
                                  <a:latin typeface="Cambria Math"/>
                                </a:rPr>
                                <m:t>𝑝</m:t>
                              </m:r>
                            </m:sub>
                          </m:sSub>
                        </m:e>
                        <m:sup>
                          <m:r>
                            <a:rPr lang="en-US" i="1">
                              <a:latin typeface="Cambria Math"/>
                              <a:cs typeface="Times New Roman"/>
                            </a:rPr>
                            <m:t>′</m:t>
                          </m:r>
                        </m:sup>
                      </m:sSup>
                      <m:sSup>
                        <m:sSupPr>
                          <m:ctrlPr>
                            <a:rPr lang="en-US" i="1" smtClean="0">
                              <a:latin typeface="Cambria Math" panose="02040503050406030204" pitchFamily="18" charset="0"/>
                              <a:cs typeface="Times New Roman"/>
                            </a:rPr>
                          </m:ctrlPr>
                        </m:sSupPr>
                        <m:e>
                          <m:r>
                            <a:rPr lang="en-US" i="1">
                              <a:latin typeface="Cambria Math"/>
                              <a:ea typeface="Cambria Math"/>
                              <a:cs typeface="Times New Roman"/>
                            </a:rPr>
                            <m:t>𝜇</m:t>
                          </m:r>
                        </m:e>
                        <m:sup>
                          <m:r>
                            <a:rPr lang="en-US" b="0" i="1" smtClean="0">
                              <a:latin typeface="Cambria Math" panose="02040503050406030204" pitchFamily="18" charset="0"/>
                              <a:cs typeface="Times New Roman"/>
                            </a:rPr>
                            <m:t>𝑒</m:t>
                          </m:r>
                        </m:sup>
                      </m:sSup>
                      <m:r>
                        <a:rPr lang="en-US" i="1">
                          <a:latin typeface="Cambria Math"/>
                          <a:ea typeface="Cambria Math"/>
                          <a:cs typeface="Times New Roman"/>
                        </a:rPr>
                        <m:t>=</m:t>
                      </m:r>
                      <m:sSubSup>
                        <m:sSubSupPr>
                          <m:ctrlPr>
                            <a:rPr lang="en-US" i="1">
                              <a:latin typeface="Cambria Math" panose="02040503050406030204" pitchFamily="18" charset="0"/>
                              <a:ea typeface="Cambria Math"/>
                              <a:cs typeface="Times New Roman"/>
                            </a:rPr>
                          </m:ctrlPr>
                        </m:sSubSupPr>
                        <m:e>
                          <m:r>
                            <a:rPr lang="en-US" i="1">
                              <a:latin typeface="Cambria Math"/>
                              <a:ea typeface="Cambria Math"/>
                              <a:cs typeface="Times New Roman"/>
                            </a:rPr>
                            <m:t>𝜇</m:t>
                          </m:r>
                        </m:e>
                        <m:sub>
                          <m:r>
                            <a:rPr lang="en-US" i="1">
                              <a:latin typeface="Cambria Math"/>
                              <a:ea typeface="Cambria Math"/>
                              <a:cs typeface="Times New Roman"/>
                            </a:rPr>
                            <m:t>𝑝</m:t>
                          </m:r>
                        </m:sub>
                        <m:sup>
                          <m:r>
                            <a:rPr lang="en-US" b="0" i="1" smtClean="0">
                              <a:latin typeface="Cambria Math" panose="02040503050406030204" pitchFamily="18" charset="0"/>
                              <a:ea typeface="Cambria Math"/>
                              <a:cs typeface="Times New Roman"/>
                            </a:rPr>
                            <m:t>𝑒</m:t>
                          </m:r>
                          <m:r>
                            <a:rPr lang="en-US" b="0" i="1" smtClean="0">
                              <a:latin typeface="Cambria Math" panose="02040503050406030204" pitchFamily="18" charset="0"/>
                              <a:ea typeface="Cambria Math"/>
                              <a:cs typeface="Times New Roman"/>
                            </a:rPr>
                            <m:t>,</m:t>
                          </m:r>
                          <m:r>
                            <a:rPr lang="en-US" i="1" smtClean="0">
                              <a:latin typeface="Cambria Math"/>
                              <a:ea typeface="Cambria Math"/>
                              <a:cs typeface="Times New Roman"/>
                            </a:rPr>
                            <m:t>𝑑𝑒𝑠𝑖𝑟𝑒𝑑</m:t>
                          </m:r>
                        </m:sup>
                      </m:sSubSup>
                    </m:oMath>
                  </m:oMathPara>
                </a14:m>
                <a:endParaRPr lang="en-US" dirty="0">
                  <a:latin typeface="Arial" pitchFamily="34" charset="0"/>
                  <a:cs typeface="Arial" pitchFamily="34" charset="0"/>
                </a:endParaRPr>
              </a:p>
              <a:p>
                <a:pPr marL="342900" indent="-342900">
                  <a:buFont typeface="Arial" panose="020B0604020202020204" pitchFamily="34" charset="0"/>
                  <a:buChar char="•"/>
                </a:pPr>
                <a:endParaRPr lang="en-US" dirty="0">
                  <a:latin typeface="Arial" pitchFamily="34" charset="0"/>
                  <a:cs typeface="Arial" pitchFamily="34" charset="0"/>
                </a:endParaRPr>
              </a:p>
              <a:p>
                <a:pPr marL="800100" lvl="1" indent="-342900">
                  <a:buFont typeface="Arial" panose="020B0604020202020204" pitchFamily="34" charset="0"/>
                  <a:buChar char="•"/>
                </a:pPr>
                <a:r>
                  <a:rPr lang="en-US" dirty="0">
                    <a:latin typeface="Arial" pitchFamily="34" charset="0"/>
                    <a:cs typeface="Arial" pitchFamily="34" charset="0"/>
                  </a:rPr>
                  <a:t>Note, we are using expected excess returns, </a:t>
                </a:r>
                <a14:m>
                  <m:oMath xmlns:m="http://schemas.openxmlformats.org/officeDocument/2006/math">
                    <m:sSup>
                      <m:sSupPr>
                        <m:ctrlPr>
                          <a:rPr lang="en-US" i="1">
                            <a:latin typeface="Cambria Math" panose="02040503050406030204" pitchFamily="18" charset="0"/>
                            <a:cs typeface="Times New Roman"/>
                          </a:rPr>
                        </m:ctrlPr>
                      </m:sSupPr>
                      <m:e>
                        <m:r>
                          <a:rPr lang="en-US" i="1">
                            <a:latin typeface="Cambria Math"/>
                            <a:ea typeface="Cambria Math"/>
                            <a:cs typeface="Times New Roman"/>
                          </a:rPr>
                          <m:t>𝜇</m:t>
                        </m:r>
                      </m:e>
                      <m:sup>
                        <m:r>
                          <a:rPr lang="en-US" i="1">
                            <a:latin typeface="Cambria Math" panose="02040503050406030204" pitchFamily="18" charset="0"/>
                            <a:cs typeface="Times New Roman"/>
                          </a:rPr>
                          <m:t>𝑒</m:t>
                        </m:r>
                      </m:sup>
                    </m:sSup>
                  </m:oMath>
                </a14:m>
                <a:r>
                  <a:rPr lang="en-US" dirty="0">
                    <a:latin typeface="Arial" pitchFamily="34" charset="0"/>
                    <a:cs typeface="Arial" pitchFamily="34" charset="0"/>
                  </a:rPr>
                  <a:t>=</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𝜇</m:t>
                    </m:r>
                    <m:r>
                      <a:rPr lang="en-US" b="0" i="1" smtClean="0">
                        <a:latin typeface="Cambria Math" panose="02040503050406030204" pitchFamily="18" charset="0"/>
                        <a:ea typeface="Cambria Math" panose="02040503050406030204" pitchFamily="18" charset="0"/>
                        <a:cs typeface="Times New Roman"/>
                      </a:rPr>
                      <m:t>−</m:t>
                    </m:r>
                    <m:sSub>
                      <m:sSubPr>
                        <m:ctrlPr>
                          <a:rPr lang="en-US" b="0" i="1" smtClean="0">
                            <a:latin typeface="Cambria Math" panose="02040503050406030204" pitchFamily="18" charset="0"/>
                            <a:ea typeface="Cambria Math" panose="02040503050406030204" pitchFamily="18" charset="0"/>
                            <a:cs typeface="Times New Roman"/>
                          </a:rPr>
                        </m:ctrlPr>
                      </m:sSubPr>
                      <m:e>
                        <m:r>
                          <a:rPr lang="en-US" b="0" i="1" smtClean="0">
                            <a:latin typeface="Cambria Math" panose="02040503050406030204" pitchFamily="18" charset="0"/>
                            <a:ea typeface="Cambria Math" panose="02040503050406030204" pitchFamily="18" charset="0"/>
                            <a:cs typeface="Times New Roman"/>
                          </a:rPr>
                          <m:t>𝑟</m:t>
                        </m:r>
                      </m:e>
                      <m:sub>
                        <m:r>
                          <a:rPr lang="en-US" b="0" i="1" smtClean="0">
                            <a:latin typeface="Cambria Math" panose="02040503050406030204" pitchFamily="18" charset="0"/>
                            <a:ea typeface="Cambria Math" panose="02040503050406030204" pitchFamily="18" charset="0"/>
                            <a:cs typeface="Times New Roman"/>
                          </a:rPr>
                          <m:t>𝐹</m:t>
                        </m:r>
                      </m:sub>
                    </m:sSub>
                  </m:oMath>
                </a14:m>
                <a:r>
                  <a:rPr lang="en-US" dirty="0">
                    <a:latin typeface="Arial" pitchFamily="34" charset="0"/>
                    <a:cs typeface="Arial" pitchFamily="34" charset="0"/>
                  </a:rPr>
                  <a:t>, and the weights don’t need to sum to 1 anymore: any residual wealth not invested in the risky assets is invested in the risk-free asset</a:t>
                </a:r>
              </a:p>
              <a:p>
                <a:pPr marL="342900" indent="-342900">
                  <a:buFont typeface="Arial" panose="020B0604020202020204" pitchFamily="34" charset="0"/>
                  <a:buChar char="•"/>
                </a:pPr>
                <a:endParaRPr lang="en-US" dirty="0">
                  <a:latin typeface="Arial" pitchFamily="34" charset="0"/>
                  <a:cs typeface="Arial" pitchFamily="34" charset="0"/>
                </a:endParaRPr>
              </a:p>
              <a:p>
                <a:pPr marL="342900" indent="-342900">
                  <a:buFont typeface="Arial" panose="020B0604020202020204" pitchFamily="34" charset="0"/>
                  <a:buChar char="•"/>
                </a:pPr>
                <a:r>
                  <a:rPr lang="en-US" dirty="0">
                    <a:latin typeface="Arial" pitchFamily="34" charset="0"/>
                    <a:cs typeface="Arial" pitchFamily="34" charset="0"/>
                  </a:rPr>
                  <a:t>The solution has the following form:</a:t>
                </a:r>
              </a:p>
              <a:p>
                <a:pPr marL="342900" indent="-342900">
                  <a:buFont typeface="Arial" panose="020B0604020202020204" pitchFamily="34" charset="0"/>
                  <a:buChar char="•"/>
                </a:pPr>
                <a:endParaRPr lang="en-US" dirty="0">
                  <a:latin typeface="Arial" pitchFamily="34" charset="0"/>
                  <a:cs typeface="Arial" pitchFamily="34" charset="0"/>
                </a:endParaRPr>
              </a:p>
              <a:p>
                <a:pPr algn="ctr"/>
                <a14:m>
                  <m:oMath xmlns:m="http://schemas.openxmlformats.org/officeDocument/2006/math">
                    <m:sSub>
                      <m:sSubPr>
                        <m:ctrlPr>
                          <a:rPr lang="en-US" i="1">
                            <a:latin typeface="Cambria Math" panose="02040503050406030204" pitchFamily="18" charset="0"/>
                          </a:rPr>
                        </m:ctrlPr>
                      </m:sSubPr>
                      <m:e>
                        <m:r>
                          <a:rPr lang="en-US" i="1">
                            <a:latin typeface="Cambria Math"/>
                          </a:rPr>
                          <m:t> </m:t>
                        </m:r>
                        <m:r>
                          <a:rPr lang="en-US" i="1">
                            <a:latin typeface="Cambria Math"/>
                          </a:rPr>
                          <m:t>𝑤</m:t>
                        </m:r>
                      </m:e>
                      <m:sub>
                        <m:r>
                          <a:rPr lang="en-US" i="1">
                            <a:latin typeface="Cambria Math"/>
                          </a:rPr>
                          <m:t>𝑝</m:t>
                        </m:r>
                      </m:sub>
                    </m:sSub>
                    <m:r>
                      <a:rPr lang="en-US" i="1">
                        <a:latin typeface="Cambria Math"/>
                      </a:rPr>
                      <m:t>=</m:t>
                    </m:r>
                    <m:sSub>
                      <m:sSubPr>
                        <m:ctrlPr>
                          <a:rPr lang="en-US" i="1">
                            <a:latin typeface="Cambria Math" panose="02040503050406030204" pitchFamily="18" charset="0"/>
                          </a:rPr>
                        </m:ctrlPr>
                      </m:sSubPr>
                      <m:e>
                        <m:r>
                          <a:rPr lang="en-US" i="1">
                            <a:latin typeface="Cambria Math"/>
                          </a:rPr>
                          <m:t>𝑐</m:t>
                        </m:r>
                      </m:e>
                      <m:sub>
                        <m:r>
                          <a:rPr lang="en-US" i="1">
                            <a:latin typeface="Cambria Math"/>
                          </a:rPr>
                          <m:t>𝑝</m:t>
                        </m:r>
                      </m:sub>
                    </m:sSub>
                    <m:acc>
                      <m:accPr>
                        <m:chr m:val="̅"/>
                        <m:ctrlPr>
                          <a:rPr lang="en-US" i="1">
                            <a:latin typeface="Cambria Math" panose="02040503050406030204" pitchFamily="18" charset="0"/>
                          </a:rPr>
                        </m:ctrlPr>
                      </m:accPr>
                      <m:e>
                        <m:r>
                          <a:rPr lang="en-US" i="1">
                            <a:latin typeface="Cambria Math"/>
                          </a:rPr>
                          <m:t>𝑤</m:t>
                        </m:r>
                      </m:e>
                    </m:acc>
                    <m:r>
                      <a:rPr lang="en-US">
                        <a:latin typeface="Cambria Math"/>
                      </a:rPr>
                      <m:t>, </m:t>
                    </m:r>
                    <m:r>
                      <m:rPr>
                        <m:sty m:val="p"/>
                      </m:rPr>
                      <a:rPr lang="en-US">
                        <a:latin typeface="Cambria Math"/>
                      </a:rPr>
                      <m:t>where</m:t>
                    </m:r>
                    <m:r>
                      <a:rPr lang="en-US">
                        <a:latin typeface="Cambria Math"/>
                      </a:rPr>
                      <m:t> </m:t>
                    </m:r>
                    <m:sSub>
                      <m:sSubPr>
                        <m:ctrlPr>
                          <a:rPr lang="en-US" i="1">
                            <a:latin typeface="Cambria Math" panose="02040503050406030204" pitchFamily="18" charset="0"/>
                          </a:rPr>
                        </m:ctrlPr>
                      </m:sSubPr>
                      <m:e>
                        <m:r>
                          <a:rPr lang="en-US" i="1">
                            <a:latin typeface="Cambria Math"/>
                          </a:rPr>
                          <m:t>𝑐</m:t>
                        </m:r>
                      </m:e>
                      <m:sub>
                        <m:r>
                          <a:rPr lang="en-US" i="1">
                            <a:latin typeface="Cambria Math"/>
                          </a:rPr>
                          <m:t>𝑝</m:t>
                        </m:r>
                      </m:sub>
                    </m:sSub>
                    <m:r>
                      <a:rPr lang="en-US">
                        <a:latin typeface="Cambria Math"/>
                      </a:rPr>
                      <m:t>=</m:t>
                    </m:r>
                    <m:f>
                      <m:fPr>
                        <m:ctrlPr>
                          <a:rPr lang="en-US" i="1">
                            <a:latin typeface="Cambria Math" panose="02040503050406030204" pitchFamily="18" charset="0"/>
                          </a:rPr>
                        </m:ctrlPr>
                      </m:fPr>
                      <m:num>
                        <m:sSubSup>
                          <m:sSubSupPr>
                            <m:ctrlPr>
                              <a:rPr lang="en-US" i="1">
                                <a:latin typeface="Cambria Math" panose="02040503050406030204" pitchFamily="18" charset="0"/>
                                <a:ea typeface="Cambria Math"/>
                                <a:cs typeface="Times New Roman"/>
                              </a:rPr>
                            </m:ctrlPr>
                          </m:sSubSupPr>
                          <m:e>
                            <m:r>
                              <a:rPr lang="en-US" i="1">
                                <a:latin typeface="Cambria Math"/>
                                <a:ea typeface="Cambria Math"/>
                                <a:cs typeface="Times New Roman"/>
                              </a:rPr>
                              <m:t>𝜇</m:t>
                            </m:r>
                          </m:e>
                          <m:sub>
                            <m:r>
                              <a:rPr lang="en-US" i="1">
                                <a:latin typeface="Cambria Math"/>
                                <a:ea typeface="Cambria Math"/>
                                <a:cs typeface="Times New Roman"/>
                              </a:rPr>
                              <m:t>𝑝</m:t>
                            </m:r>
                          </m:sub>
                          <m:sup>
                            <m:r>
                              <a:rPr lang="en-US" i="1">
                                <a:latin typeface="Cambria Math" panose="02040503050406030204" pitchFamily="18" charset="0"/>
                                <a:ea typeface="Cambria Math"/>
                                <a:cs typeface="Times New Roman"/>
                              </a:rPr>
                              <m:t>𝑒</m:t>
                            </m:r>
                            <m:r>
                              <a:rPr lang="en-US" i="1">
                                <a:latin typeface="Cambria Math" panose="02040503050406030204" pitchFamily="18" charset="0"/>
                                <a:ea typeface="Cambria Math"/>
                                <a:cs typeface="Times New Roman"/>
                              </a:rPr>
                              <m:t>,</m:t>
                            </m:r>
                            <m:r>
                              <a:rPr lang="en-US" i="1">
                                <a:latin typeface="Cambria Math"/>
                                <a:ea typeface="Cambria Math"/>
                                <a:cs typeface="Times New Roman"/>
                              </a:rPr>
                              <m:t>𝑑𝑒𝑠𝑖𝑟𝑒𝑑</m:t>
                            </m:r>
                          </m:sup>
                        </m:sSubSup>
                      </m:num>
                      <m:den>
                        <m:sSup>
                          <m:sSupPr>
                            <m:ctrlPr>
                              <a:rPr lang="en-US" i="1">
                                <a:latin typeface="Cambria Math" panose="02040503050406030204" pitchFamily="18" charset="0"/>
                                <a:cs typeface="Times New Roman"/>
                              </a:rPr>
                            </m:ctrlPr>
                          </m:sSupPr>
                          <m:e>
                            <m:r>
                              <a:rPr lang="en-US" i="1">
                                <a:latin typeface="Cambria Math"/>
                                <a:ea typeface="Cambria Math"/>
                                <a:cs typeface="Times New Roman"/>
                              </a:rPr>
                              <m:t>𝜇</m:t>
                            </m:r>
                          </m:e>
                          <m:sup>
                            <m:r>
                              <a:rPr lang="en-US" i="1">
                                <a:latin typeface="Cambria Math" panose="02040503050406030204" pitchFamily="18" charset="0"/>
                                <a:cs typeface="Times New Roman"/>
                              </a:rPr>
                              <m:t>𝑒</m:t>
                            </m:r>
                            <m:r>
                              <a:rPr lang="en-US" b="0" i="1" smtClean="0">
                                <a:latin typeface="Cambria Math" panose="02040503050406030204" pitchFamily="18" charset="0"/>
                                <a:cs typeface="Times New Roman"/>
                              </a:rPr>
                              <m:t>′</m:t>
                            </m:r>
                          </m:sup>
                        </m:sSup>
                        <m:sSup>
                          <m:sSupPr>
                            <m:ctrlPr>
                              <a:rPr lang="en-US"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cs typeface="Arial" pitchFamily="34" charset="0"/>
                              </a:rPr>
                              <m:t>Ω</m:t>
                            </m:r>
                          </m:e>
                          <m:sup>
                            <m:r>
                              <a:rPr lang="en-US" i="1">
                                <a:latin typeface="Cambria Math"/>
                              </a:rPr>
                              <m:t>−1</m:t>
                            </m:r>
                          </m:sup>
                        </m:sSup>
                        <m:sSup>
                          <m:sSupPr>
                            <m:ctrlPr>
                              <a:rPr lang="en-US" i="1">
                                <a:latin typeface="Cambria Math" panose="02040503050406030204" pitchFamily="18" charset="0"/>
                                <a:cs typeface="Times New Roman"/>
                              </a:rPr>
                            </m:ctrlPr>
                          </m:sSupPr>
                          <m:e>
                            <m:r>
                              <a:rPr lang="en-US" i="1">
                                <a:latin typeface="Cambria Math"/>
                                <a:ea typeface="Cambria Math"/>
                                <a:cs typeface="Times New Roman"/>
                              </a:rPr>
                              <m:t>𝜇</m:t>
                            </m:r>
                          </m:e>
                          <m:sup>
                            <m:r>
                              <a:rPr lang="en-US" i="1">
                                <a:latin typeface="Cambria Math" panose="02040503050406030204" pitchFamily="18" charset="0"/>
                                <a:cs typeface="Times New Roman"/>
                              </a:rPr>
                              <m:t>𝑒</m:t>
                            </m:r>
                          </m:sup>
                        </m:sSup>
                      </m:den>
                    </m:f>
                  </m:oMath>
                </a14:m>
                <a:r>
                  <a:rPr lang="en-US" dirty="0">
                    <a:latin typeface="Arial" pitchFamily="34" charset="0"/>
                    <a:cs typeface="Arial" pitchFamily="34" charset="0"/>
                  </a:rPr>
                  <a:t> and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a:latin typeface="Cambria Math"/>
                      </a:rPr>
                      <m:t>=</m:t>
                    </m:r>
                    <m:sSup>
                      <m:sSupPr>
                        <m:ctrlPr>
                          <a:rPr lang="en-US"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cs typeface="Arial" pitchFamily="34" charset="0"/>
                          </a:rPr>
                          <m:t>Ω</m:t>
                        </m:r>
                      </m:e>
                      <m:sup>
                        <m:r>
                          <a:rPr lang="en-US" i="1">
                            <a:latin typeface="Cambria Math"/>
                          </a:rPr>
                          <m:t>−1</m:t>
                        </m:r>
                      </m:sup>
                    </m:sSup>
                    <m:sSup>
                      <m:sSupPr>
                        <m:ctrlPr>
                          <a:rPr lang="en-US" i="1">
                            <a:latin typeface="Cambria Math" panose="02040503050406030204" pitchFamily="18" charset="0"/>
                            <a:cs typeface="Times New Roman"/>
                          </a:rPr>
                        </m:ctrlPr>
                      </m:sSupPr>
                      <m:e>
                        <m:r>
                          <a:rPr lang="en-US" i="1">
                            <a:latin typeface="Cambria Math"/>
                            <a:ea typeface="Cambria Math"/>
                            <a:cs typeface="Times New Roman"/>
                          </a:rPr>
                          <m:t>𝜇</m:t>
                        </m:r>
                      </m:e>
                      <m:sup>
                        <m:r>
                          <a:rPr lang="en-US" i="1">
                            <a:latin typeface="Cambria Math" panose="02040503050406030204" pitchFamily="18" charset="0"/>
                            <a:cs typeface="Times New Roman"/>
                          </a:rPr>
                          <m:t>𝑒</m:t>
                        </m:r>
                      </m:sup>
                    </m:sSup>
                  </m:oMath>
                </a14:m>
                <a:r>
                  <a:rPr lang="en-US" dirty="0">
                    <a:latin typeface="Arial" pitchFamily="34" charset="0"/>
                    <a:cs typeface="Arial" pitchFamily="34" charset="0"/>
                  </a:rPr>
                  <a:t>. </a:t>
                </a:r>
              </a:p>
              <a:p>
                <a:endParaRPr lang="en-US" b="0" dirty="0">
                  <a:latin typeface="Arial" panose="020B0604020202020204" pitchFamily="34" charset="0"/>
                  <a:ea typeface="Cambria Math" panose="02040503050406030204" pitchFamily="18" charset="0"/>
                  <a:cs typeface="Arial" pitchFamily="34" charset="0"/>
                </a:endParaRPr>
              </a:p>
              <a:p>
                <a:pPr marL="285750" indent="-285750">
                  <a:buFont typeface="Arial" panose="020B0604020202020204" pitchFamily="34" charset="0"/>
                  <a:buChar char="•"/>
                </a:pPr>
                <a:r>
                  <a:rPr lang="en-US" b="0" dirty="0">
                    <a:latin typeface="Arial" panose="020B0604020202020204" pitchFamily="34" charset="0"/>
                    <a:ea typeface="Cambria Math" panose="02040503050406030204" pitchFamily="18" charset="0"/>
                    <a:cs typeface="Arial" pitchFamily="34" charset="0"/>
                  </a:rPr>
                  <a:t>Thus, </a:t>
                </a:r>
                <a:r>
                  <a:rPr lang="en-US" dirty="0">
                    <a:latin typeface="Arial" pitchFamily="34" charset="0"/>
                    <a:cs typeface="Arial" pitchFamily="34" charset="0"/>
                  </a:rPr>
                  <a:t>optimal portfolios have same relative weights in risky assets defined by the vector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oMath>
                </a14:m>
                <a:r>
                  <a:rPr lang="en-US" dirty="0">
                    <a:latin typeface="Arial" pitchFamily="34" charset="0"/>
                    <a:cs typeface="Arial" pitchFamily="34" charset="0"/>
                  </a:rPr>
                  <a:t> (and </a:t>
                </a:r>
                <a14:m>
                  <m:oMath xmlns:m="http://schemas.openxmlformats.org/officeDocument/2006/math">
                    <m:r>
                      <a:rPr lang="en-US">
                        <a:latin typeface="Cambria Math"/>
                      </a:rPr>
                      <m:t>1−</m:t>
                    </m:r>
                    <m:r>
                      <m:rPr>
                        <m:sty m:val="p"/>
                      </m:rPr>
                      <a:rPr lang="en-US">
                        <a:latin typeface="Cambria Math"/>
                      </a:rPr>
                      <m:t>i</m:t>
                    </m:r>
                    <m:r>
                      <a:rPr lang="en-US">
                        <a:latin typeface="Cambria Math"/>
                      </a:rPr>
                      <m:t>′</m:t>
                    </m:r>
                    <m:sSub>
                      <m:sSubPr>
                        <m:ctrlPr>
                          <a:rPr lang="en-US" i="1">
                            <a:latin typeface="Cambria Math" panose="02040503050406030204" pitchFamily="18" charset="0"/>
                          </a:rPr>
                        </m:ctrlPr>
                      </m:sSubPr>
                      <m:e>
                        <m:r>
                          <a:rPr lang="en-US" i="1">
                            <a:latin typeface="Cambria Math"/>
                          </a:rPr>
                          <m:t> </m:t>
                        </m:r>
                        <m:r>
                          <a:rPr lang="en-US" i="1">
                            <a:latin typeface="Cambria Math"/>
                          </a:rPr>
                          <m:t>𝑤</m:t>
                        </m:r>
                      </m:e>
                      <m:sub>
                        <m:r>
                          <a:rPr lang="en-US" i="1">
                            <a:latin typeface="Cambria Math"/>
                          </a:rPr>
                          <m:t>𝑝</m:t>
                        </m:r>
                      </m:sub>
                    </m:sSub>
                  </m:oMath>
                </a14:m>
                <a:r>
                  <a:rPr lang="en-US" dirty="0">
                    <a:latin typeface="Arial" pitchFamily="34" charset="0"/>
                    <a:cs typeface="Arial" pitchFamily="34" charset="0"/>
                  </a:rPr>
                  <a:t> in the risk-free asset), such that the Tangency portfolio with 100% weight in risky assets </a:t>
                </a:r>
              </a:p>
              <a:p>
                <a:pPr marL="731520" lvl="2"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ea typeface="Cambria Math"/>
                          </a:rPr>
                          <m:t>𝑇</m:t>
                        </m:r>
                      </m:sub>
                    </m:sSub>
                    <m:r>
                      <a:rPr lang="en-US">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cs typeface="Arial" pitchFamily="34" charset="0"/>
                              </a:rPr>
                              <m:t>Ω</m:t>
                            </m:r>
                          </m:e>
                          <m:sup>
                            <m:r>
                              <a:rPr lang="en-US" i="1">
                                <a:latin typeface="Cambria Math"/>
                              </a:rPr>
                              <m:t>−1</m:t>
                            </m:r>
                          </m:sup>
                        </m:sSup>
                        <m:sSup>
                          <m:sSupPr>
                            <m:ctrlPr>
                              <a:rPr lang="en-US" i="1">
                                <a:latin typeface="Cambria Math" panose="02040503050406030204" pitchFamily="18" charset="0"/>
                                <a:cs typeface="Times New Roman"/>
                              </a:rPr>
                            </m:ctrlPr>
                          </m:sSupPr>
                          <m:e>
                            <m:r>
                              <a:rPr lang="en-US" i="1">
                                <a:latin typeface="Cambria Math"/>
                                <a:ea typeface="Cambria Math"/>
                                <a:cs typeface="Times New Roman"/>
                              </a:rPr>
                              <m:t>𝜇</m:t>
                            </m:r>
                          </m:e>
                          <m:sup>
                            <m:r>
                              <a:rPr lang="en-US" i="1">
                                <a:latin typeface="Cambria Math" panose="02040503050406030204" pitchFamily="18" charset="0"/>
                                <a:cs typeface="Times New Roman"/>
                              </a:rPr>
                              <m:t>𝑒</m:t>
                            </m:r>
                          </m:sup>
                        </m:sSup>
                      </m:num>
                      <m:den>
                        <m:r>
                          <a:rPr lang="en-US" i="1">
                            <a:latin typeface="Cambria Math"/>
                          </a:rPr>
                          <m:t>𝑖</m:t>
                        </m:r>
                        <m:r>
                          <a:rPr lang="en-US" i="1">
                            <a:latin typeface="Cambria Math"/>
                          </a:rPr>
                          <m:t>′</m:t>
                        </m:r>
                        <m:sSup>
                          <m:sSupPr>
                            <m:ctrlPr>
                              <a:rPr lang="en-US"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cs typeface="Arial" pitchFamily="34" charset="0"/>
                              </a:rPr>
                              <m:t>Ω</m:t>
                            </m:r>
                          </m:e>
                          <m:sup>
                            <m:r>
                              <a:rPr lang="en-US" i="1">
                                <a:latin typeface="Cambria Math"/>
                              </a:rPr>
                              <m:t>−1</m:t>
                            </m:r>
                          </m:sup>
                        </m:sSup>
                        <m:sSup>
                          <m:sSupPr>
                            <m:ctrlPr>
                              <a:rPr lang="en-US" i="1">
                                <a:latin typeface="Cambria Math" panose="02040503050406030204" pitchFamily="18" charset="0"/>
                                <a:cs typeface="Times New Roman"/>
                              </a:rPr>
                            </m:ctrlPr>
                          </m:sSupPr>
                          <m:e>
                            <m:r>
                              <a:rPr lang="en-US" i="1">
                                <a:latin typeface="Cambria Math"/>
                                <a:ea typeface="Cambria Math"/>
                                <a:cs typeface="Times New Roman"/>
                              </a:rPr>
                              <m:t>𝜇</m:t>
                            </m:r>
                          </m:e>
                          <m:sup>
                            <m:r>
                              <a:rPr lang="en-US" i="1">
                                <a:latin typeface="Cambria Math" panose="02040503050406030204" pitchFamily="18" charset="0"/>
                                <a:cs typeface="Times New Roman"/>
                              </a:rPr>
                              <m:t>𝑒</m:t>
                            </m:r>
                          </m:sup>
                        </m:sSup>
                      </m:den>
                    </m:f>
                  </m:oMath>
                </a14:m>
                <a:r>
                  <a:rPr lang="en-US" b="0" dirty="0">
                    <a:latin typeface="Arial" panose="020B0604020202020204" pitchFamily="34" charset="0"/>
                    <a:ea typeface="Cambria Math" panose="02040503050406030204" pitchFamily="18" charset="0"/>
                    <a:cs typeface="Arial" pitchFamily="34" charset="0"/>
                  </a:rPr>
                  <a:t>, see Excel (Part III)</a:t>
                </a: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762000"/>
                <a:ext cx="8840274" cy="3748877"/>
              </a:xfrm>
              <a:prstGeom prst="rect">
                <a:avLst/>
              </a:prstGeom>
              <a:blipFill>
                <a:blip r:embed="rId2"/>
                <a:stretch>
                  <a:fillRect l="-483" r="-1034" b="-51220"/>
                </a:stretch>
              </a:blipFill>
              <a:ln w="9525" algn="ctr">
                <a:noFill/>
                <a:miter lim="800000"/>
                <a:headEnd/>
                <a:tailEnd/>
              </a:ln>
            </p:spPr>
            <p:txBody>
              <a:bodyPr/>
              <a:lstStyle/>
              <a:p>
                <a:r>
                  <a:rPr lang="en-US">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2457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41</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Extra: Solution method</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4572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Solving </a:t>
                </a:r>
                <a:r>
                  <a:rPr lang="en-US" sz="2000" dirty="0" err="1">
                    <a:latin typeface="Arial" panose="020B0604020202020204" pitchFamily="34" charset="0"/>
                    <a:cs typeface="Arial" pitchFamily="34" charset="0"/>
                  </a:rPr>
                  <a:t>Lagrangian</a:t>
                </a:r>
                <a:r>
                  <a:rPr lang="en-US" sz="2000" dirty="0">
                    <a:latin typeface="Arial" panose="020B0604020202020204" pitchFamily="34" charset="0"/>
                    <a:cs typeface="Arial" pitchFamily="34" charset="0"/>
                  </a:rPr>
                  <a:t>:</a:t>
                </a:r>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a:rPr>
                                <m:t>𝑚𝑖𝑛</m:t>
                              </m:r>
                            </m:e>
                            <m:lim>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lim>
                          </m:limLow>
                        </m:fName>
                        <m:e>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r>
                            <a:rPr lang="en-US" sz="2000" i="1">
                              <a:latin typeface="Cambria Math"/>
                            </a:rPr>
                            <m:t>′</m:t>
                          </m:r>
                        </m:e>
                      </m:func>
                      <m:r>
                        <m:rPr>
                          <m:sty m:val="p"/>
                        </m:rPr>
                        <a:rPr lang="el-GR" sz="2000" i="1">
                          <a:latin typeface="Cambria Math" panose="02040503050406030204" pitchFamily="18" charset="0"/>
                          <a:ea typeface="Cambria Math" panose="02040503050406030204" pitchFamily="18" charset="0"/>
                          <a:cs typeface="Arial" pitchFamily="34" charset="0"/>
                        </a:rPr>
                        <m:t>Ω</m:t>
                      </m:r>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r>
                        <m:rPr>
                          <m:nor/>
                        </m:rPr>
                        <a:rPr lang="en-US" sz="2000" b="0" i="0" dirty="0" smtClean="0">
                          <a:latin typeface="Arial" panose="020B0604020202020204" pitchFamily="34" charset="0"/>
                          <a:cs typeface="Arial" panose="020B0604020202020204" pitchFamily="34" charset="0"/>
                        </a:rPr>
                        <m:t> − 2</m:t>
                      </m:r>
                      <m:r>
                        <m:rPr>
                          <m:nor/>
                        </m:rPr>
                        <a:rPr lang="en-US" sz="2000" b="0" i="0" dirty="0" smtClean="0">
                          <a:latin typeface="Arial" panose="020B0604020202020204" pitchFamily="34" charset="0"/>
                          <a:cs typeface="Arial" panose="020B0604020202020204" pitchFamily="34" charset="0"/>
                        </a:rPr>
                        <m:t>L</m:t>
                      </m:r>
                      <m:sSup>
                        <m:sSupPr>
                          <m:ctrlPr>
                            <a:rPr lang="en-US" sz="2000" i="1">
                              <a:latin typeface="Cambria Math" panose="02040503050406030204" pitchFamily="18" charset="0"/>
                              <a:cs typeface="Times New Roman"/>
                            </a:rPr>
                          </m:ctrlPr>
                        </m:sSupPr>
                        <m:e>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a:rPr>
                                <m:t>𝑤</m:t>
                              </m:r>
                            </m:e>
                            <m:sub>
                              <m:r>
                                <a:rPr lang="en-US" sz="2000" i="1">
                                  <a:latin typeface="Cambria Math"/>
                                </a:rPr>
                                <m:t>𝑝</m:t>
                              </m:r>
                            </m:sub>
                          </m:sSub>
                        </m:e>
                        <m:sup>
                          <m:r>
                            <a:rPr lang="en-US" sz="2000" i="1">
                              <a:latin typeface="Cambria Math"/>
                              <a:cs typeface="Times New Roman"/>
                            </a:rPr>
                            <m:t>′</m:t>
                          </m:r>
                        </m:sup>
                      </m:sSup>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r>
                        <a:rPr lang="en-US" sz="2000" b="0" i="1" smtClean="0">
                          <a:latin typeface="Cambria Math" panose="02040503050406030204" pitchFamily="18" charset="0"/>
                          <a:ea typeface="Cambria Math"/>
                          <a:cs typeface="Times New Roman"/>
                        </a:rPr>
                        <m:t>−</m:t>
                      </m:r>
                      <m:sSubSup>
                        <m:sSubSupPr>
                          <m:ctrlPr>
                            <a:rPr lang="en-US" sz="2000" i="1">
                              <a:latin typeface="Cambria Math" panose="02040503050406030204" pitchFamily="18" charset="0"/>
                              <a:ea typeface="Cambria Math"/>
                              <a:cs typeface="Times New Roman"/>
                            </a:rPr>
                          </m:ctrlPr>
                        </m:sSubSupPr>
                        <m:e>
                          <m:r>
                            <a:rPr lang="en-US" sz="2000" i="1">
                              <a:latin typeface="Cambria Math"/>
                              <a:ea typeface="Cambria Math"/>
                              <a:cs typeface="Times New Roman"/>
                            </a:rPr>
                            <m:t>𝜇</m:t>
                          </m:r>
                        </m:e>
                        <m:sub>
                          <m:r>
                            <a:rPr lang="en-US" sz="2000" i="1">
                              <a:latin typeface="Cambria Math"/>
                              <a:ea typeface="Cambria Math"/>
                              <a:cs typeface="Times New Roman"/>
                            </a:rPr>
                            <m:t>𝑝</m:t>
                          </m:r>
                        </m:sub>
                        <m:sup>
                          <m:r>
                            <a:rPr lang="en-US" sz="2000" i="1">
                              <a:latin typeface="Cambria Math" panose="02040503050406030204" pitchFamily="18" charset="0"/>
                              <a:ea typeface="Cambria Math"/>
                              <a:cs typeface="Times New Roman"/>
                            </a:rPr>
                            <m:t>𝑒</m:t>
                          </m:r>
                          <m:r>
                            <a:rPr lang="en-US" sz="2000" i="1">
                              <a:latin typeface="Cambria Math" panose="02040503050406030204" pitchFamily="18" charset="0"/>
                              <a:ea typeface="Cambria Math"/>
                              <a:cs typeface="Times New Roman"/>
                            </a:rPr>
                            <m:t>,</m:t>
                          </m:r>
                          <m:r>
                            <a:rPr lang="en-US" sz="2000" i="1">
                              <a:latin typeface="Cambria Math"/>
                              <a:ea typeface="Cambria Math"/>
                              <a:cs typeface="Times New Roman"/>
                            </a:rPr>
                            <m:t>𝑑𝑒𝑠𝑖𝑟𝑒𝑑</m:t>
                          </m:r>
                        </m:sup>
                      </m:sSubSup>
                      <m:r>
                        <a:rPr lang="en-US" sz="2000" b="0" i="1" smtClean="0">
                          <a:latin typeface="Cambria Math" panose="02040503050406030204" pitchFamily="18" charset="0"/>
                          <a:ea typeface="Cambria Math"/>
                          <a:cs typeface="Times New Roman"/>
                        </a:rPr>
                        <m:t>)</m:t>
                      </m:r>
                    </m:oMath>
                  </m:oMathPara>
                </a14:m>
                <a:endParaRPr lang="en-US" sz="2000" b="0" dirty="0">
                  <a:latin typeface="Arial" panose="020B0604020202020204" pitchFamily="34" charset="0"/>
                  <a:ea typeface="Cambria Math"/>
                  <a:cs typeface="Arial" panose="020B0604020202020204" pitchFamily="34" charset="0"/>
                </a:endParaRPr>
              </a:p>
              <a:p>
                <a:endParaRPr lang="en-US" sz="2000" dirty="0">
                  <a:latin typeface="Arial" panose="020B0604020202020204" pitchFamily="34" charset="0"/>
                  <a:cs typeface="Arial"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itchFamily="34" charset="0"/>
                  </a:rPr>
                  <a:t>From derivative </a:t>
                </a:r>
                <a:r>
                  <a:rPr lang="en-US" sz="2000" dirty="0" err="1">
                    <a:latin typeface="Arial" panose="020B0604020202020204" pitchFamily="34" charset="0"/>
                    <a:cs typeface="Arial" pitchFamily="34" charset="0"/>
                  </a:rPr>
                  <a:t>wrt</a:t>
                </a:r>
                <a:r>
                  <a:rPr lang="en-US" sz="2000" dirty="0">
                    <a:latin typeface="Arial" panose="020B0604020202020204" pitchFamily="34" charset="0"/>
                    <a:cs typeface="Arial"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oMath>
                </a14:m>
                <a:r>
                  <a:rPr lang="en-US" sz="2000" dirty="0">
                    <a:latin typeface="Arial" panose="020B0604020202020204" pitchFamily="34" charset="0"/>
                    <a:cs typeface="Arial" pitchFamily="34" charset="0"/>
                  </a:rPr>
                  <a:t>, we find:</a:t>
                </a:r>
              </a:p>
              <a:p>
                <a:endParaRPr lang="en-US" sz="2000" b="0" i="1" dirty="0">
                  <a:latin typeface="Cambria Math" panose="02040503050406030204" pitchFamily="18" charset="0"/>
                  <a:cs typeface="Arial" pitchFamily="34" charset="0"/>
                </a:endParaRPr>
              </a:p>
              <a:p>
                <a:pPr algn="ctr"/>
                <a14:m>
                  <m:oMath xmlns:m="http://schemas.openxmlformats.org/officeDocument/2006/math">
                    <m:r>
                      <a:rPr lang="en-US" sz="2000" b="0" i="1" smtClean="0">
                        <a:latin typeface="Cambria Math" panose="02040503050406030204" pitchFamily="18" charset="0"/>
                        <a:cs typeface="Arial" pitchFamily="34" charset="0"/>
                      </a:rPr>
                      <m:t>2</m:t>
                    </m:r>
                    <m:r>
                      <m:rPr>
                        <m:sty m:val="p"/>
                      </m:rPr>
                      <a:rPr lang="el-GR" sz="2000" i="1" smtClean="0">
                        <a:latin typeface="Cambria Math" panose="02040503050406030204" pitchFamily="18" charset="0"/>
                        <a:ea typeface="Cambria Math" panose="02040503050406030204" pitchFamily="18" charset="0"/>
                        <a:cs typeface="Arial" pitchFamily="34" charset="0"/>
                      </a:rPr>
                      <m:t>Ω</m:t>
                    </m:r>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oMath>
                </a14:m>
                <a:r>
                  <a:rPr lang="en-US" sz="2000" dirty="0">
                    <a:latin typeface="Arial" panose="020B0604020202020204" pitchFamily="34" charset="0"/>
                    <a:cs typeface="Arial" pitchFamily="34" charset="0"/>
                  </a:rPr>
                  <a:t>-2L</a:t>
                </a:r>
                <a14:m>
                  <m:oMath xmlns:m="http://schemas.openxmlformats.org/officeDocument/2006/math">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r>
                      <a:rPr lang="en-US" sz="2000" b="0" i="0" smtClean="0">
                        <a:latin typeface="Cambria Math" panose="02040503050406030204" pitchFamily="18" charset="0"/>
                        <a:cs typeface="Times New Roman"/>
                      </a:rPr>
                      <m:t>=0</m:t>
                    </m:r>
                    <m:r>
                      <a:rPr lang="en-US" sz="2000" b="0" i="1" smtClean="0">
                        <a:latin typeface="Cambria Math" panose="02040503050406030204" pitchFamily="18" charset="0"/>
                        <a:cs typeface="Times New Roman"/>
                      </a:rPr>
                      <m:t>⟷</m:t>
                    </m:r>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r>
                      <a:rPr lang="en-US" sz="2000" b="0" i="0" smtClean="0">
                        <a:latin typeface="Cambria Math" panose="02040503050406030204" pitchFamily="18" charset="0"/>
                      </a:rPr>
                      <m:t>=</m:t>
                    </m:r>
                    <m:r>
                      <m:rPr>
                        <m:sty m:val="p"/>
                      </m:rPr>
                      <a:rPr lang="en-US" sz="2000" b="0" i="0" smtClean="0">
                        <a:latin typeface="Cambria Math" panose="02040503050406030204" pitchFamily="18" charset="0"/>
                      </a:rPr>
                      <m:t>L</m:t>
                    </m:r>
                    <m:sSup>
                      <m:sSupPr>
                        <m:ctrlPr>
                          <a:rPr lang="en-US" sz="2000" i="1">
                            <a:latin typeface="Cambria Math" panose="02040503050406030204" pitchFamily="18" charset="0"/>
                            <a:cs typeface="Arial" pitchFamily="34"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b="0" i="1" smtClean="0">
                            <a:latin typeface="Cambria Math" panose="02040503050406030204" pitchFamily="18" charset="0"/>
                            <a:cs typeface="Arial" pitchFamily="34" charset="0"/>
                          </a:rPr>
                          <m:t>−1</m:t>
                        </m:r>
                      </m:sup>
                    </m:sSup>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oMath>
                </a14:m>
                <a:endParaRPr lang="en-US" sz="2000" dirty="0">
                  <a:latin typeface="Arial" pitchFamily="34" charset="0"/>
                  <a:cs typeface="Arial" pitchFamily="34" charset="0"/>
                </a:endParaRPr>
              </a:p>
              <a:p>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From derivative </a:t>
                </a:r>
                <a:r>
                  <a:rPr lang="en-US" sz="2000" dirty="0" err="1">
                    <a:latin typeface="Arial" panose="020B0604020202020204" pitchFamily="34" charset="0"/>
                    <a:cs typeface="Arial" pitchFamily="34" charset="0"/>
                  </a:rPr>
                  <a:t>wrt</a:t>
                </a:r>
                <a:r>
                  <a:rPr lang="en-US" sz="2000" dirty="0">
                    <a:latin typeface="Arial" panose="020B0604020202020204" pitchFamily="34" charset="0"/>
                    <a:cs typeface="Arial" pitchFamily="34" charset="0"/>
                  </a:rPr>
                  <a:t> L, </a:t>
                </a:r>
                <a:r>
                  <a:rPr lang="en-US" sz="2000" dirty="0" err="1">
                    <a:latin typeface="Arial" panose="020B0604020202020204" pitchFamily="34" charset="0"/>
                    <a:cs typeface="Arial" pitchFamily="34" charset="0"/>
                  </a:rPr>
                  <a:t>Lagrangian</a:t>
                </a:r>
                <a:r>
                  <a:rPr lang="en-US" sz="2000" dirty="0">
                    <a:latin typeface="Arial" panose="020B0604020202020204" pitchFamily="34" charset="0"/>
                    <a:cs typeface="Arial" pitchFamily="34" charset="0"/>
                  </a:rPr>
                  <a:t> multiplier, we find:</a:t>
                </a:r>
              </a:p>
              <a:p>
                <a:pPr algn="ctr"/>
                <a14:m>
                  <m:oMath xmlns:m="http://schemas.openxmlformats.org/officeDocument/2006/math">
                    <m:sSup>
                      <m:sSupPr>
                        <m:ctrlPr>
                          <a:rPr lang="en-US" sz="2000" i="1">
                            <a:latin typeface="Cambria Math" panose="02040503050406030204" pitchFamily="18" charset="0"/>
                            <a:cs typeface="Times New Roman"/>
                          </a:rPr>
                        </m:ctrlPr>
                      </m:sSupPr>
                      <m:e>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e>
                      <m:sup>
                        <m:r>
                          <a:rPr lang="en-US" sz="2000" i="1">
                            <a:latin typeface="Cambria Math"/>
                            <a:cs typeface="Times New Roman"/>
                          </a:rPr>
                          <m:t>′</m:t>
                        </m:r>
                      </m:sup>
                    </m:sSup>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r>
                      <a:rPr lang="en-US" sz="2000" b="0" i="1" smtClean="0">
                        <a:latin typeface="Cambria Math" panose="02040503050406030204" pitchFamily="18" charset="0"/>
                        <a:ea typeface="Cambria Math"/>
                        <a:cs typeface="Times New Roman"/>
                      </a:rPr>
                      <m:t>=</m:t>
                    </m:r>
                    <m:sSubSup>
                      <m:sSubSupPr>
                        <m:ctrlPr>
                          <a:rPr lang="en-US" sz="2000" i="1">
                            <a:latin typeface="Cambria Math" panose="02040503050406030204" pitchFamily="18" charset="0"/>
                            <a:ea typeface="Cambria Math"/>
                            <a:cs typeface="Times New Roman"/>
                          </a:rPr>
                        </m:ctrlPr>
                      </m:sSubSupPr>
                      <m:e>
                        <m:r>
                          <a:rPr lang="en-US" sz="2000" i="1">
                            <a:latin typeface="Cambria Math"/>
                            <a:ea typeface="Cambria Math"/>
                            <a:cs typeface="Times New Roman"/>
                          </a:rPr>
                          <m:t>𝜇</m:t>
                        </m:r>
                      </m:e>
                      <m:sub>
                        <m:r>
                          <a:rPr lang="en-US" sz="2000" i="1">
                            <a:latin typeface="Cambria Math"/>
                            <a:ea typeface="Cambria Math"/>
                            <a:cs typeface="Times New Roman"/>
                          </a:rPr>
                          <m:t>𝑝</m:t>
                        </m:r>
                      </m:sub>
                      <m:sup>
                        <m:r>
                          <a:rPr lang="en-US" sz="2000" i="1">
                            <a:latin typeface="Cambria Math" panose="02040503050406030204" pitchFamily="18" charset="0"/>
                            <a:ea typeface="Cambria Math"/>
                            <a:cs typeface="Times New Roman"/>
                          </a:rPr>
                          <m:t>𝑒</m:t>
                        </m:r>
                        <m:r>
                          <a:rPr lang="en-US" sz="2000" i="1">
                            <a:latin typeface="Cambria Math" panose="02040503050406030204" pitchFamily="18" charset="0"/>
                            <a:ea typeface="Cambria Math"/>
                            <a:cs typeface="Times New Roman"/>
                          </a:rPr>
                          <m:t>,</m:t>
                        </m:r>
                        <m:r>
                          <a:rPr lang="en-US" sz="2000" i="1">
                            <a:latin typeface="Cambria Math"/>
                            <a:ea typeface="Cambria Math"/>
                            <a:cs typeface="Times New Roman"/>
                          </a:rPr>
                          <m:t>𝑑𝑒𝑠𝑖𝑟𝑒𝑑</m:t>
                        </m:r>
                      </m:sup>
                    </m:sSubSup>
                  </m:oMath>
                </a14:m>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cs typeface="Times New Roman"/>
                      </a:rPr>
                      <m:t>⟷</m:t>
                    </m:r>
                    <m:r>
                      <m:rPr>
                        <m:sty m:val="p"/>
                      </m:rPr>
                      <a:rPr lang="en-US" sz="2000">
                        <a:latin typeface="Cambria Math" panose="02040503050406030204" pitchFamily="18" charset="0"/>
                      </a:rPr>
                      <m:t>L</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i="1">
                                <a:latin typeface="Cambria Math" panose="02040503050406030204" pitchFamily="18" charset="0"/>
                                <a:ea typeface="Cambria Math"/>
                                <a:cs typeface="Times New Roman"/>
                              </a:rPr>
                            </m:ctrlPr>
                          </m:sSubSupPr>
                          <m:e>
                            <m:r>
                              <a:rPr lang="en-US" sz="2000" i="1">
                                <a:latin typeface="Cambria Math"/>
                                <a:ea typeface="Cambria Math"/>
                                <a:cs typeface="Times New Roman"/>
                              </a:rPr>
                              <m:t>𝜇</m:t>
                            </m:r>
                          </m:e>
                          <m:sub>
                            <m:r>
                              <a:rPr lang="en-US" sz="2000" i="1">
                                <a:latin typeface="Cambria Math"/>
                                <a:ea typeface="Cambria Math"/>
                                <a:cs typeface="Times New Roman"/>
                              </a:rPr>
                              <m:t>𝑝</m:t>
                            </m:r>
                          </m:sub>
                          <m:sup>
                            <m:r>
                              <a:rPr lang="en-US" sz="2000" i="1">
                                <a:latin typeface="Cambria Math" panose="02040503050406030204" pitchFamily="18" charset="0"/>
                                <a:ea typeface="Cambria Math"/>
                                <a:cs typeface="Times New Roman"/>
                              </a:rPr>
                              <m:t>𝑒</m:t>
                            </m:r>
                            <m:r>
                              <a:rPr lang="en-US" sz="2000" i="1">
                                <a:latin typeface="Cambria Math" panose="02040503050406030204" pitchFamily="18" charset="0"/>
                                <a:ea typeface="Cambria Math"/>
                                <a:cs typeface="Times New Roman"/>
                              </a:rPr>
                              <m:t>,</m:t>
                            </m:r>
                            <m:r>
                              <a:rPr lang="en-US" sz="2000" i="1">
                                <a:latin typeface="Cambria Math"/>
                                <a:ea typeface="Cambria Math"/>
                                <a:cs typeface="Times New Roman"/>
                              </a:rPr>
                              <m:t>𝑑𝑒𝑠𝑖𝑟𝑒𝑑</m:t>
                            </m:r>
                          </m:sup>
                        </m:sSubSup>
                      </m:num>
                      <m:den>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sSup>
                              <m:sSupPr>
                                <m:ctrlPr>
                                  <a:rPr lang="en-US" sz="2000" i="1">
                                    <a:latin typeface="Cambria Math" panose="02040503050406030204" pitchFamily="18" charset="0"/>
                                    <a:cs typeface="Times New Roman"/>
                                  </a:rPr>
                                </m:ctrlPr>
                              </m:sSupPr>
                              <m:e>
                                <m:r>
                                  <a:rPr lang="en-US" sz="2000" i="1">
                                    <a:latin typeface="Cambria Math" panose="02040503050406030204" pitchFamily="18" charset="0"/>
                                    <a:cs typeface="Times New Roman"/>
                                  </a:rPr>
                                  <m:t>𝑒</m:t>
                                </m:r>
                              </m:e>
                              <m:sup>
                                <m:r>
                                  <a:rPr lang="en-US" sz="2000" i="1">
                                    <a:latin typeface="Cambria Math" panose="02040503050406030204" pitchFamily="18" charset="0"/>
                                    <a:cs typeface="Times New Roman"/>
                                  </a:rPr>
                                  <m:t>′</m:t>
                                </m:r>
                              </m:sup>
                            </m:sSup>
                          </m:sup>
                        </m:sSup>
                        <m:sSup>
                          <m:sSupPr>
                            <m:ctrlPr>
                              <a:rPr lang="en-US" sz="2000" i="1">
                                <a:latin typeface="Cambria Math" panose="02040503050406030204" pitchFamily="18" charset="0"/>
                                <a:cs typeface="Arial" pitchFamily="34"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panose="02040503050406030204" pitchFamily="18" charset="0"/>
                                <a:cs typeface="Arial" pitchFamily="34" charset="0"/>
                              </a:rPr>
                              <m:t>−1</m:t>
                            </m:r>
                          </m:sup>
                        </m:sSup>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den>
                    </m:f>
                  </m:oMath>
                </a14:m>
                <a:endParaRPr lang="en-US" sz="2000" dirty="0">
                  <a:latin typeface="Arial" panose="020B0604020202020204" pitchFamily="34" charset="0"/>
                  <a:ea typeface="Cambria Math"/>
                  <a:cs typeface="Arial" panose="020B0604020202020204" pitchFamily="34" charset="0"/>
                </a:endParaRPr>
              </a:p>
              <a:p>
                <a:endParaRPr lang="en-US" sz="2000" dirty="0">
                  <a:latin typeface="Arial" panose="020B0604020202020204" pitchFamily="34" charset="0"/>
                  <a:ea typeface="Cambria Math"/>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ea typeface="Cambria Math"/>
                    <a:cs typeface="Arial" panose="020B0604020202020204" pitchFamily="34" charset="0"/>
                  </a:rPr>
                  <a:t>Combining, we have: </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𝑝</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i="1">
                                  <a:latin typeface="Cambria Math" panose="02040503050406030204" pitchFamily="18" charset="0"/>
                                  <a:ea typeface="Cambria Math"/>
                                  <a:cs typeface="Times New Roman"/>
                                </a:rPr>
                              </m:ctrlPr>
                            </m:sSubSupPr>
                            <m:e>
                              <m:r>
                                <a:rPr lang="en-US" sz="2000" i="1">
                                  <a:latin typeface="Cambria Math"/>
                                  <a:ea typeface="Cambria Math"/>
                                  <a:cs typeface="Times New Roman"/>
                                </a:rPr>
                                <m:t>𝜇</m:t>
                              </m:r>
                            </m:e>
                            <m:sub>
                              <m:r>
                                <a:rPr lang="en-US" sz="2000" i="1">
                                  <a:latin typeface="Cambria Math"/>
                                  <a:ea typeface="Cambria Math"/>
                                  <a:cs typeface="Times New Roman"/>
                                </a:rPr>
                                <m:t>𝑝</m:t>
                              </m:r>
                            </m:sub>
                            <m:sup>
                              <m:r>
                                <a:rPr lang="en-US" sz="2000" i="1">
                                  <a:latin typeface="Cambria Math" panose="02040503050406030204" pitchFamily="18" charset="0"/>
                                  <a:ea typeface="Cambria Math"/>
                                  <a:cs typeface="Times New Roman"/>
                                </a:rPr>
                                <m:t>𝑒</m:t>
                              </m:r>
                              <m:r>
                                <a:rPr lang="en-US" sz="2000" i="1">
                                  <a:latin typeface="Cambria Math" panose="02040503050406030204" pitchFamily="18" charset="0"/>
                                  <a:ea typeface="Cambria Math"/>
                                  <a:cs typeface="Times New Roman"/>
                                </a:rPr>
                                <m:t>,</m:t>
                              </m:r>
                              <m:r>
                                <a:rPr lang="en-US" sz="2000" i="1">
                                  <a:latin typeface="Cambria Math"/>
                                  <a:ea typeface="Cambria Math"/>
                                  <a:cs typeface="Times New Roman"/>
                                </a:rPr>
                                <m:t>𝑑𝑒𝑠𝑖𝑟𝑒𝑑</m:t>
                              </m:r>
                            </m:sup>
                          </m:sSubSup>
                        </m:num>
                        <m:den>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sSup>
                                <m:sSupPr>
                                  <m:ctrlPr>
                                    <a:rPr lang="en-US" sz="2000" i="1">
                                      <a:latin typeface="Cambria Math" panose="02040503050406030204" pitchFamily="18" charset="0"/>
                                      <a:cs typeface="Times New Roman"/>
                                    </a:rPr>
                                  </m:ctrlPr>
                                </m:sSupPr>
                                <m:e>
                                  <m:r>
                                    <a:rPr lang="en-US" sz="2000" i="1">
                                      <a:latin typeface="Cambria Math" panose="02040503050406030204" pitchFamily="18" charset="0"/>
                                      <a:cs typeface="Times New Roman"/>
                                    </a:rPr>
                                    <m:t>𝑒</m:t>
                                  </m:r>
                                </m:e>
                                <m:sup>
                                  <m:r>
                                    <a:rPr lang="en-US" sz="2000" i="1">
                                      <a:latin typeface="Cambria Math" panose="02040503050406030204" pitchFamily="18" charset="0"/>
                                      <a:cs typeface="Times New Roman"/>
                                    </a:rPr>
                                    <m:t>′</m:t>
                                  </m:r>
                                </m:sup>
                              </m:sSup>
                            </m:sup>
                          </m:sSup>
                          <m:sSup>
                            <m:sSupPr>
                              <m:ctrlPr>
                                <a:rPr lang="en-US" sz="2000" i="1">
                                  <a:latin typeface="Cambria Math" panose="02040503050406030204" pitchFamily="18" charset="0"/>
                                  <a:cs typeface="Arial" pitchFamily="34"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panose="02040503050406030204" pitchFamily="18" charset="0"/>
                                  <a:cs typeface="Arial" pitchFamily="34" charset="0"/>
                                </a:rPr>
                                <m:t>−1</m:t>
                              </m:r>
                            </m:sup>
                          </m:sSup>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den>
                      </m:f>
                      <m:sSup>
                        <m:sSupPr>
                          <m:ctrlPr>
                            <a:rPr lang="en-US" sz="2000" i="1">
                              <a:latin typeface="Cambria Math" panose="02040503050406030204" pitchFamily="18" charset="0"/>
                              <a:cs typeface="Arial" pitchFamily="34"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panose="02040503050406030204" pitchFamily="18" charset="0"/>
                              <a:cs typeface="Arial" pitchFamily="34" charset="0"/>
                            </a:rPr>
                            <m:t>−1</m:t>
                          </m:r>
                        </m:sup>
                      </m:sSup>
                      <m:sSup>
                        <m:sSupPr>
                          <m:ctrlPr>
                            <a:rPr lang="en-US" sz="2000" i="1">
                              <a:latin typeface="Cambria Math" panose="02040503050406030204" pitchFamily="18" charset="0"/>
                              <a:cs typeface="Times New Roman"/>
                            </a:rPr>
                          </m:ctrlPr>
                        </m:sSupPr>
                        <m:e>
                          <m:r>
                            <a:rPr lang="en-US" sz="2000" i="1">
                              <a:latin typeface="Cambria Math"/>
                              <a:ea typeface="Cambria Math"/>
                              <a:cs typeface="Times New Roman"/>
                            </a:rPr>
                            <m:t>𝜇</m:t>
                          </m:r>
                        </m:e>
                        <m:sup>
                          <m:r>
                            <a:rPr lang="en-US" sz="2000" i="1">
                              <a:latin typeface="Cambria Math" panose="02040503050406030204" pitchFamily="18" charset="0"/>
                              <a:cs typeface="Times New Roman"/>
                            </a:rPr>
                            <m:t>𝑒</m:t>
                          </m:r>
                        </m:sup>
                      </m:sSup>
                    </m:oMath>
                  </m:oMathPara>
                </a14:m>
                <a:endParaRPr lang="en-US" sz="2000" dirty="0">
                  <a:latin typeface="Arial" panose="020B0604020202020204" pitchFamily="34" charset="0"/>
                  <a:ea typeface="Cambria Math"/>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ea typeface="Cambria Math"/>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ea typeface="Cambria Math"/>
                    <a:cs typeface="Arial" panose="020B0604020202020204" pitchFamily="34" charset="0"/>
                  </a:rPr>
                  <a:t>Similarly, weights of the global minimum variance portfolio of the risky assets are found as: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𝑤</m:t>
                        </m:r>
                      </m:e>
                      <m:sub>
                        <m:r>
                          <a:rPr lang="en-US" sz="2000" b="0" i="1" smtClean="0">
                            <a:latin typeface="Cambria Math" panose="02040503050406030204" pitchFamily="18" charset="0"/>
                          </a:rPr>
                          <m:t>𝐺𝑀𝑉</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cs typeface="Arial" pitchFamily="34"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panose="02040503050406030204" pitchFamily="18" charset="0"/>
                                <a:cs typeface="Arial" pitchFamily="34" charset="0"/>
                              </a:rPr>
                              <m:t>−1</m:t>
                            </m:r>
                          </m:sup>
                        </m:sSup>
                        <m:r>
                          <a:rPr lang="en-US" sz="2000" b="0" i="1" smtClean="0">
                            <a:latin typeface="Cambria Math" panose="02040503050406030204" pitchFamily="18" charset="0"/>
                            <a:cs typeface="Times New Roman"/>
                          </a:rPr>
                          <m:t>𝑖</m:t>
                        </m:r>
                      </m:num>
                      <m:den>
                        <m:r>
                          <a:rPr lang="en-US" sz="2000" b="0" i="1" smtClean="0">
                            <a:latin typeface="Cambria Math" panose="02040503050406030204" pitchFamily="18" charset="0"/>
                            <a:cs typeface="Times New Roman"/>
                          </a:rPr>
                          <m:t>𝑖</m:t>
                        </m:r>
                        <m:r>
                          <a:rPr lang="en-US" sz="2000" b="0" i="1" smtClean="0">
                            <a:latin typeface="Cambria Math" panose="02040503050406030204" pitchFamily="18" charset="0"/>
                            <a:cs typeface="Times New Roman"/>
                          </a:rPr>
                          <m:t>′</m:t>
                        </m:r>
                        <m:sSup>
                          <m:sSupPr>
                            <m:ctrlPr>
                              <a:rPr lang="en-US" sz="2000" i="1">
                                <a:latin typeface="Cambria Math" panose="02040503050406030204" pitchFamily="18" charset="0"/>
                                <a:cs typeface="Arial" pitchFamily="34" charset="0"/>
                              </a:rPr>
                            </m:ctrlPr>
                          </m:sSupPr>
                          <m:e>
                            <m:r>
                              <m:rPr>
                                <m:sty m:val="p"/>
                              </m:rPr>
                              <a:rPr lang="el-GR" sz="2000" i="1">
                                <a:latin typeface="Cambria Math" panose="02040503050406030204" pitchFamily="18" charset="0"/>
                                <a:ea typeface="Cambria Math" panose="02040503050406030204" pitchFamily="18" charset="0"/>
                                <a:cs typeface="Arial" pitchFamily="34" charset="0"/>
                              </a:rPr>
                              <m:t>Ω</m:t>
                            </m:r>
                          </m:e>
                          <m:sup>
                            <m:r>
                              <a:rPr lang="en-US" sz="2000" i="1">
                                <a:latin typeface="Cambria Math" panose="02040503050406030204" pitchFamily="18" charset="0"/>
                                <a:cs typeface="Arial" pitchFamily="34" charset="0"/>
                              </a:rPr>
                              <m:t>−1</m:t>
                            </m:r>
                          </m:sup>
                        </m:sSup>
                        <m:r>
                          <a:rPr lang="en-US" sz="2000" b="0" i="1" smtClean="0">
                            <a:latin typeface="Cambria Math" panose="02040503050406030204" pitchFamily="18" charset="0"/>
                            <a:cs typeface="Times New Roman"/>
                          </a:rPr>
                          <m:t>𝑖</m:t>
                        </m:r>
                      </m:den>
                    </m:f>
                  </m:oMath>
                </a14:m>
                <a:r>
                  <a:rPr lang="en-US" sz="2000" dirty="0">
                    <a:latin typeface="Arial" panose="020B0604020202020204" pitchFamily="34" charset="0"/>
                    <a:cs typeface="Arial" pitchFamily="34" charset="0"/>
                  </a:rPr>
                  <a:t> (see Part III)</a:t>
                </a:r>
              </a:p>
              <a:p>
                <a:pPr marL="342900" indent="-342900">
                  <a:buFont typeface="Arial" panose="020B0604020202020204" pitchFamily="34" charset="0"/>
                  <a:buChar char="•"/>
                </a:pPr>
                <a:endParaRPr lang="en-US" sz="2000" b="0" dirty="0">
                  <a:latin typeface="Arial" panose="020B0604020202020204" pitchFamily="34" charset="0"/>
                  <a:ea typeface="Cambria Math" panose="02040503050406030204" pitchFamily="18"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457200"/>
                <a:ext cx="8840274" cy="3748877"/>
              </a:xfrm>
              <a:prstGeom prst="rect">
                <a:avLst/>
              </a:prstGeom>
              <a:blipFill>
                <a:blip r:embed="rId2"/>
                <a:stretch>
                  <a:fillRect l="-621" b="-64065"/>
                </a:stretch>
              </a:blipFill>
              <a:ln w="9525" algn="ctr">
                <a:noFill/>
                <a:miter lim="800000"/>
                <a:headEnd/>
                <a:tailEnd/>
              </a:ln>
            </p:spPr>
            <p:txBody>
              <a:bodyPr/>
              <a:lstStyle/>
              <a:p>
                <a:r>
                  <a:rPr lang="en-US">
                    <a:noFill/>
                  </a:rPr>
                  <a:t> </a:t>
                </a:r>
              </a:p>
            </p:txBody>
          </p:sp>
        </mc:Fallback>
      </mc:AlternateContent>
      <p:sp>
        <p:nvSpPr>
          <p:cNvPr id="4" name="Rectangle 3"/>
          <p:cNvSpPr/>
          <p:nvPr/>
        </p:nvSpPr>
        <p:spPr>
          <a:xfrm>
            <a:off x="2971800" y="3123949"/>
            <a:ext cx="184731" cy="369332"/>
          </a:xfrm>
          <a:prstGeom prst="rect">
            <a:avLst/>
          </a:prstGeom>
        </p:spPr>
        <p:txBody>
          <a:bodyPr wrap="none">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976719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42</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Constructing optimal portfolios in practice</a:t>
            </a:r>
          </a:p>
        </p:txBody>
      </p:sp>
      <mc:AlternateContent xmlns:mc="http://schemas.openxmlformats.org/markup-compatibility/2006">
        <mc:Choice xmlns:a14="http://schemas.microsoft.com/office/drawing/2010/main" Requires="a14">
          <p:sp>
            <p:nvSpPr>
              <p:cNvPr id="6" name="Text Box 2"/>
              <p:cNvSpPr txBox="1">
                <a:spLocks noChangeArrowheads="1"/>
              </p:cNvSpPr>
              <p:nvPr/>
            </p:nvSpPr>
            <p:spPr bwMode="auto">
              <a:xfrm>
                <a:off x="303726" y="836712"/>
                <a:ext cx="8444738"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Given </a:t>
                </a:r>
                <a:r>
                  <a:rPr lang="pt-PT" sz="2000" b="1" u="sng" dirty="0">
                    <a:latin typeface="Arial" pitchFamily="34" charset="0"/>
                    <a:cs typeface="Arial" pitchFamily="34" charset="0"/>
                  </a:rPr>
                  <a:t>current</a:t>
                </a:r>
                <a:r>
                  <a:rPr lang="pt-PT" sz="2000" dirty="0">
                    <a:latin typeface="Arial" pitchFamily="34" charset="0"/>
                    <a:cs typeface="Arial" pitchFamily="34" charset="0"/>
                  </a:rPr>
                  <a:t> estimates of expected returns </a:t>
                </a:r>
                <a14:m>
                  <m:oMath xmlns:m="http://schemas.openxmlformats.org/officeDocument/2006/math">
                    <m:sSubSup>
                      <m:sSubSupPr>
                        <m:ctrlPr>
                          <a:rPr lang="en-US" sz="2000" i="1" smtClean="0">
                            <a:latin typeface="Cambria Math" panose="02040503050406030204" pitchFamily="18" charset="0"/>
                            <a:cs typeface="Times New Roman"/>
                          </a:rPr>
                        </m:ctrlPr>
                      </m:sSubSupPr>
                      <m:e>
                        <m:r>
                          <a:rPr lang="en-US" sz="2000" i="1">
                            <a:latin typeface="Cambria Math"/>
                            <a:ea typeface="Cambria Math"/>
                            <a:cs typeface="Times New Roman"/>
                          </a:rPr>
                          <m:t>𝜇</m:t>
                        </m:r>
                      </m:e>
                      <m:sub>
                        <m:r>
                          <a:rPr lang="en-GB" sz="2000" b="0" i="1" smtClean="0">
                            <a:latin typeface="Cambria Math" panose="02040503050406030204" pitchFamily="18" charset="0"/>
                            <a:cs typeface="Times New Roman"/>
                          </a:rPr>
                          <m:t>𝑡</m:t>
                        </m:r>
                      </m:sub>
                      <m:sup>
                        <m:r>
                          <a:rPr lang="en-GB" sz="2000" b="0" i="1" smtClean="0">
                            <a:latin typeface="Cambria Math" panose="02040503050406030204" pitchFamily="18" charset="0"/>
                            <a:cs typeface="Times New Roman"/>
                          </a:rPr>
                          <m:t>𝑒</m:t>
                        </m:r>
                      </m:sup>
                    </m:sSubSup>
                  </m:oMath>
                </a14:m>
                <a:r>
                  <a:rPr lang="pt-PT" sz="2000" dirty="0">
                    <a:latin typeface="Arial" pitchFamily="34" charset="0"/>
                    <a:cs typeface="Arial" pitchFamily="34" charset="0"/>
                  </a:rPr>
                  <a:t> and the var-cov matrix </a:t>
                </a:r>
                <a14:m>
                  <m:oMath xmlns:m="http://schemas.openxmlformats.org/officeDocument/2006/math">
                    <m:sSub>
                      <m:sSubPr>
                        <m:ctrlPr>
                          <a:rPr lang="el-GR" sz="2000" i="1" smtClean="0">
                            <a:latin typeface="Cambria Math" panose="02040503050406030204" pitchFamily="18" charset="0"/>
                            <a:ea typeface="Cambria Math" panose="02040503050406030204" pitchFamily="18" charset="0"/>
                            <a:cs typeface="Arial" pitchFamily="34" charset="0"/>
                          </a:rPr>
                        </m:ctrlPr>
                      </m:sSubPr>
                      <m:e>
                        <m:r>
                          <m:rPr>
                            <m:sty m:val="p"/>
                          </m:rPr>
                          <a:rPr lang="el-GR" sz="2000" i="1">
                            <a:latin typeface="Cambria Math" panose="02040503050406030204" pitchFamily="18" charset="0"/>
                            <a:ea typeface="Cambria Math" panose="02040503050406030204" pitchFamily="18" charset="0"/>
                            <a:cs typeface="Arial" pitchFamily="34" charset="0"/>
                          </a:rPr>
                          <m:t>Ω</m:t>
                        </m:r>
                      </m:e>
                      <m:sub>
                        <m:r>
                          <a:rPr lang="en-GB" sz="2000" b="0" i="1" smtClean="0">
                            <a:latin typeface="Cambria Math" panose="02040503050406030204" pitchFamily="18" charset="0"/>
                            <a:ea typeface="Cambria Math" panose="02040503050406030204" pitchFamily="18" charset="0"/>
                            <a:cs typeface="Arial" pitchFamily="34" charset="0"/>
                          </a:rPr>
                          <m:t>𝑡</m:t>
                        </m:r>
                      </m:sub>
                    </m:sSub>
                  </m:oMath>
                </a14:m>
                <a:r>
                  <a:rPr lang="pt-PT" sz="2000" dirty="0">
                    <a:latin typeface="Arial" pitchFamily="34" charset="0"/>
                    <a:cs typeface="Arial" pitchFamily="34" charset="0"/>
                  </a:rPr>
                  <a:t>, optimal portfolio of multiple risky assets has weights: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sSub>
                              <m:sSubPr>
                                <m:ctrlPr>
                                  <a:rPr lang="el-GR" sz="2000" i="1">
                                    <a:latin typeface="Cambria Math" panose="02040503050406030204" pitchFamily="18" charset="0"/>
                                    <a:ea typeface="Cambria Math" panose="02040503050406030204" pitchFamily="18" charset="0"/>
                                    <a:cs typeface="Arial" pitchFamily="34" charset="0"/>
                                  </a:rPr>
                                </m:ctrlPr>
                              </m:sSubPr>
                              <m:e>
                                <m:r>
                                  <m:rPr>
                                    <m:sty m:val="p"/>
                                  </m:rPr>
                                  <a:rPr lang="el-GR" sz="2000" i="1">
                                    <a:latin typeface="Cambria Math" panose="02040503050406030204" pitchFamily="18" charset="0"/>
                                    <a:ea typeface="Cambria Math" panose="02040503050406030204" pitchFamily="18" charset="0"/>
                                    <a:cs typeface="Arial" pitchFamily="34" charset="0"/>
                                  </a:rPr>
                                  <m:t>Ω</m:t>
                                </m:r>
                              </m:e>
                              <m:sub>
                                <m:r>
                                  <a:rPr lang="en-GB" sz="2000" i="1">
                                    <a:latin typeface="Cambria Math" panose="02040503050406030204" pitchFamily="18" charset="0"/>
                                    <a:ea typeface="Cambria Math" panose="02040503050406030204" pitchFamily="18" charset="0"/>
                                    <a:cs typeface="Arial" pitchFamily="34" charset="0"/>
                                  </a:rPr>
                                  <m:t>𝑡</m:t>
                                </m:r>
                              </m:sub>
                            </m:sSub>
                          </m:e>
                          <m:sup>
                            <m:r>
                              <a:rPr lang="en-US" sz="2000" i="1">
                                <a:latin typeface="Cambria Math"/>
                              </a:rPr>
                              <m:t>−1</m:t>
                            </m:r>
                          </m:sup>
                        </m:sSup>
                        <m:sSubSup>
                          <m:sSubSupPr>
                            <m:ctrlPr>
                              <a:rPr lang="en-US" sz="2000" i="1">
                                <a:latin typeface="Cambria Math" panose="02040503050406030204" pitchFamily="18" charset="0"/>
                                <a:cs typeface="Times New Roman"/>
                              </a:rPr>
                            </m:ctrlPr>
                          </m:sSubSupPr>
                          <m:e>
                            <m:r>
                              <a:rPr lang="en-US" sz="2000" i="1">
                                <a:latin typeface="Cambria Math"/>
                                <a:ea typeface="Cambria Math"/>
                                <a:cs typeface="Times New Roman"/>
                              </a:rPr>
                              <m:t>𝜇</m:t>
                            </m:r>
                          </m:e>
                          <m:sub>
                            <m:r>
                              <a:rPr lang="en-GB" sz="2000" i="1">
                                <a:latin typeface="Cambria Math" panose="02040503050406030204" pitchFamily="18" charset="0"/>
                                <a:cs typeface="Times New Roman"/>
                              </a:rPr>
                              <m:t>𝑡</m:t>
                            </m:r>
                          </m:sub>
                          <m:sup>
                            <m:r>
                              <a:rPr lang="en-GB" sz="2000" i="1">
                                <a:latin typeface="Cambria Math" panose="02040503050406030204" pitchFamily="18" charset="0"/>
                                <a:cs typeface="Times New Roman"/>
                              </a:rPr>
                              <m:t>𝑒</m:t>
                            </m:r>
                          </m:sup>
                        </m:sSubSup>
                      </m:num>
                      <m:den>
                        <m:r>
                          <a:rPr lang="en-US" sz="2000" i="1">
                            <a:latin typeface="Cambria Math"/>
                          </a:rPr>
                          <m:t>𝑖</m:t>
                        </m:r>
                        <m:r>
                          <a:rPr lang="en-US" sz="2000" i="1">
                            <a:latin typeface="Cambria Math"/>
                          </a:rPr>
                          <m:t>′</m:t>
                        </m:r>
                        <m:sSup>
                          <m:sSupPr>
                            <m:ctrlPr>
                              <a:rPr lang="en-US" sz="2000" i="1">
                                <a:latin typeface="Cambria Math" panose="02040503050406030204" pitchFamily="18" charset="0"/>
                              </a:rPr>
                            </m:ctrlPr>
                          </m:sSupPr>
                          <m:e>
                            <m:sSub>
                              <m:sSubPr>
                                <m:ctrlPr>
                                  <a:rPr lang="el-GR" sz="2000" i="1">
                                    <a:latin typeface="Cambria Math" panose="02040503050406030204" pitchFamily="18" charset="0"/>
                                    <a:ea typeface="Cambria Math" panose="02040503050406030204" pitchFamily="18" charset="0"/>
                                    <a:cs typeface="Arial" pitchFamily="34" charset="0"/>
                                  </a:rPr>
                                </m:ctrlPr>
                              </m:sSubPr>
                              <m:e>
                                <m:r>
                                  <m:rPr>
                                    <m:sty m:val="p"/>
                                  </m:rPr>
                                  <a:rPr lang="el-GR" sz="2000" i="1">
                                    <a:latin typeface="Cambria Math" panose="02040503050406030204" pitchFamily="18" charset="0"/>
                                    <a:ea typeface="Cambria Math" panose="02040503050406030204" pitchFamily="18" charset="0"/>
                                    <a:cs typeface="Arial" pitchFamily="34" charset="0"/>
                                  </a:rPr>
                                  <m:t>Ω</m:t>
                                </m:r>
                              </m:e>
                              <m:sub>
                                <m:r>
                                  <a:rPr lang="en-GB" sz="2000" i="1">
                                    <a:latin typeface="Cambria Math" panose="02040503050406030204" pitchFamily="18" charset="0"/>
                                    <a:ea typeface="Cambria Math" panose="02040503050406030204" pitchFamily="18" charset="0"/>
                                    <a:cs typeface="Arial" pitchFamily="34" charset="0"/>
                                  </a:rPr>
                                  <m:t>𝑡</m:t>
                                </m:r>
                              </m:sub>
                            </m:sSub>
                          </m:e>
                          <m:sup>
                            <m:r>
                              <a:rPr lang="en-US" sz="2000" i="1">
                                <a:latin typeface="Cambria Math"/>
                              </a:rPr>
                              <m:t>−1</m:t>
                            </m:r>
                          </m:sup>
                        </m:sSup>
                        <m:sSubSup>
                          <m:sSubSupPr>
                            <m:ctrlPr>
                              <a:rPr lang="en-US" sz="2000" i="1">
                                <a:latin typeface="Cambria Math" panose="02040503050406030204" pitchFamily="18" charset="0"/>
                                <a:cs typeface="Times New Roman"/>
                              </a:rPr>
                            </m:ctrlPr>
                          </m:sSubSupPr>
                          <m:e>
                            <m:r>
                              <a:rPr lang="en-US" sz="2000" i="1">
                                <a:latin typeface="Cambria Math"/>
                                <a:ea typeface="Cambria Math"/>
                                <a:cs typeface="Times New Roman"/>
                              </a:rPr>
                              <m:t>𝜇</m:t>
                            </m:r>
                          </m:e>
                          <m:sub>
                            <m:r>
                              <a:rPr lang="en-GB" sz="2000" i="1">
                                <a:latin typeface="Cambria Math" panose="02040503050406030204" pitchFamily="18" charset="0"/>
                                <a:cs typeface="Times New Roman"/>
                              </a:rPr>
                              <m:t>𝑡</m:t>
                            </m:r>
                          </m:sub>
                          <m:sup>
                            <m:r>
                              <a:rPr lang="en-GB" sz="2000" i="1">
                                <a:latin typeface="Cambria Math" panose="02040503050406030204" pitchFamily="18" charset="0"/>
                                <a:cs typeface="Times New Roman"/>
                              </a:rPr>
                              <m:t>𝑒</m:t>
                            </m:r>
                          </m:sup>
                        </m:sSubSup>
                      </m:den>
                    </m:f>
                  </m:oMath>
                </a14:m>
                <a:endParaRPr lang="pt-PT" sz="2000" dirty="0">
                  <a:latin typeface="Arial" pitchFamily="34" charset="0"/>
                  <a:cs typeface="Arial" pitchFamily="34" charset="0"/>
                </a:endParaRPr>
              </a:p>
              <a:p>
                <a:pPr marL="800100" lvl="1" indent="-342900">
                  <a:buFont typeface="Arial" panose="020B0604020202020204" pitchFamily="34" charset="0"/>
                  <a:buChar char="•"/>
                </a:pPr>
                <a14:m>
                  <m:oMath xmlns:m="http://schemas.openxmlformats.org/officeDocument/2006/math">
                    <m:sSubSup>
                      <m:sSubSupPr>
                        <m:ctrlPr>
                          <a:rPr lang="en-US" sz="2000" i="1">
                            <a:latin typeface="Cambria Math" panose="02040503050406030204" pitchFamily="18" charset="0"/>
                            <a:cs typeface="Times New Roman"/>
                          </a:rPr>
                        </m:ctrlPr>
                      </m:sSubSupPr>
                      <m:e>
                        <m:r>
                          <a:rPr lang="en-US" sz="2000" i="1">
                            <a:latin typeface="Cambria Math"/>
                            <a:ea typeface="Cambria Math"/>
                            <a:cs typeface="Times New Roman"/>
                          </a:rPr>
                          <m:t>𝜇</m:t>
                        </m:r>
                      </m:e>
                      <m:sub>
                        <m:r>
                          <a:rPr lang="en-GB" sz="2000" i="1">
                            <a:latin typeface="Cambria Math" panose="02040503050406030204" pitchFamily="18" charset="0"/>
                            <a:cs typeface="Times New Roman"/>
                          </a:rPr>
                          <m:t>𝑡</m:t>
                        </m:r>
                      </m:sub>
                      <m:sup>
                        <m:r>
                          <a:rPr lang="en-GB" sz="2000" i="1">
                            <a:latin typeface="Cambria Math" panose="02040503050406030204" pitchFamily="18" charset="0"/>
                            <a:cs typeface="Times New Roman"/>
                          </a:rPr>
                          <m:t>𝑒</m:t>
                        </m:r>
                      </m:sup>
                    </m:sSubSup>
                    <m:r>
                      <a:rPr lang="en-GB" sz="2000" i="1">
                        <a:latin typeface="Cambria Math" panose="02040503050406030204" pitchFamily="18" charset="0"/>
                        <a:cs typeface="Times New Roman"/>
                      </a:rPr>
                      <m:t> </m:t>
                    </m:r>
                  </m:oMath>
                </a14:m>
                <a:r>
                  <a:rPr lang="pt-PT" sz="2000" dirty="0">
                    <a:latin typeface="Arial" pitchFamily="34" charset="0"/>
                    <a:cs typeface="Arial" pitchFamily="34" charset="0"/>
                  </a:rPr>
                  <a:t>may incorporate portfolio manager’s views and information from specific forecasting or asset pricing models (CAPM!)</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Relying on historical averages and (co-) variances as estimates of these conditional moments is extremely dangerous and yields extreme long- and short-positions that are practically meaningless </a:t>
                </a:r>
              </a:p>
              <a:p>
                <a:pPr marL="800100" lvl="1" indent="-342900">
                  <a:buFont typeface="Arial" panose="020B0604020202020204" pitchFamily="34" charset="0"/>
                  <a:buChar char="•"/>
                </a:pPr>
                <a:r>
                  <a:rPr lang="pt-PT" sz="2000" dirty="0">
                    <a:latin typeface="Arial" pitchFamily="34" charset="0"/>
                    <a:cs typeface="Arial" pitchFamily="34" charset="0"/>
                  </a:rPr>
                  <a:t>Mean-variance analysis is quite sensitive to inputs, like most optimization tools</a:t>
                </a:r>
              </a:p>
              <a:p>
                <a:pPr marL="800100" lvl="1" indent="-342900">
                  <a:buFont typeface="Arial" panose="020B0604020202020204" pitchFamily="34" charset="0"/>
                  <a:buChar char="•"/>
                </a:pPr>
                <a:r>
                  <a:rPr lang="pt-PT" sz="2000" dirty="0">
                    <a:latin typeface="Arial" pitchFamily="34" charset="0"/>
                    <a:cs typeface="Arial" pitchFamily="34" charset="0"/>
                  </a:rPr>
                  <a:t>Let’s look at an example as you will likely encounter the same problem in the assignment.</a:t>
                </a:r>
              </a:p>
              <a:p>
                <a:pPr marL="800100" lvl="1"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mc:Choice>
        <mc:Fallback>
          <p:sp>
            <p:nvSpPr>
              <p:cNvPr id="6" name="Text Box 2"/>
              <p:cNvSpPr txBox="1">
                <a:spLocks noRot="1" noChangeAspect="1" noMove="1" noResize="1" noEditPoints="1" noAdjustHandles="1" noChangeArrowheads="1" noChangeShapeType="1" noTextEdit="1"/>
              </p:cNvSpPr>
              <p:nvPr/>
            </p:nvSpPr>
            <p:spPr bwMode="auto">
              <a:xfrm>
                <a:off x="303726" y="836712"/>
                <a:ext cx="8444738" cy="3748877"/>
              </a:xfrm>
              <a:prstGeom prst="rect">
                <a:avLst/>
              </a:prstGeom>
              <a:blipFill>
                <a:blip r:embed="rId2"/>
                <a:stretch>
                  <a:fillRect l="-650" t="-650" r="-1372" b="-9431"/>
                </a:stretch>
              </a:blipFill>
              <a:ln w="9525" algn="ctr">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1196990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43</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Example of the issue with MV analysis</a:t>
            </a:r>
          </a:p>
        </p:txBody>
      </p:sp>
      <p:sp>
        <p:nvSpPr>
          <p:cNvPr id="6" name="Text Box 2"/>
          <p:cNvSpPr txBox="1">
            <a:spLocks noChangeArrowheads="1"/>
          </p:cNvSpPr>
          <p:nvPr/>
        </p:nvSpPr>
        <p:spPr bwMode="auto">
          <a:xfrm>
            <a:off x="303726" y="838200"/>
            <a:ext cx="8840274" cy="3748877"/>
          </a:xfrm>
          <a:prstGeom prst="rect">
            <a:avLst/>
          </a:prstGeom>
          <a:noFill/>
          <a:ln w="9525" algn="ctr">
            <a:noFill/>
            <a:miter lim="800000"/>
            <a:headEnd/>
            <a:tailEnd/>
          </a:ln>
        </p:spPr>
        <p:txBody>
          <a:bodyPr/>
          <a:lstStyle/>
          <a:p>
            <a:pPr marL="342900" indent="-342900">
              <a:buFont typeface="Wingdings" panose="05000000000000000000" pitchFamily="2" charset="2"/>
              <a:buChar char="Ø"/>
            </a:pPr>
            <a:r>
              <a:rPr lang="pt-PT" sz="1600" dirty="0">
                <a:latin typeface="Arial" pitchFamily="34" charset="0"/>
                <a:cs typeface="Arial" pitchFamily="34" charset="0"/>
              </a:rPr>
              <a:t>Optimal portfolio of 10 stock market indexes using ±30 years of data:</a:t>
            </a:r>
          </a:p>
        </p:txBody>
      </p:sp>
      <p:graphicFrame>
        <p:nvGraphicFramePr>
          <p:cNvPr id="7" name="Chart 6"/>
          <p:cNvGraphicFramePr>
            <a:graphicFrameLocks/>
          </p:cNvGraphicFramePr>
          <p:nvPr>
            <p:extLst>
              <p:ext uri="{D42A27DB-BD31-4B8C-83A1-F6EECF244321}">
                <p14:modId xmlns:p14="http://schemas.microsoft.com/office/powerpoint/2010/main" val="2369431868"/>
              </p:ext>
            </p:extLst>
          </p:nvPr>
        </p:nvGraphicFramePr>
        <p:xfrm>
          <a:off x="1143000" y="1340389"/>
          <a:ext cx="6200775" cy="35575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75701467"/>
              </p:ext>
            </p:extLst>
          </p:nvPr>
        </p:nvGraphicFramePr>
        <p:xfrm>
          <a:off x="685800" y="5089266"/>
          <a:ext cx="6908850" cy="700740"/>
        </p:xfrm>
        <a:graphic>
          <a:graphicData uri="http://schemas.openxmlformats.org/drawingml/2006/table">
            <a:tbl>
              <a:tblPr>
                <a:tableStyleId>{5C22544A-7EE6-4342-B048-85BDC9FD1C3A}</a:tableStyleId>
              </a:tblPr>
              <a:tblGrid>
                <a:gridCol w="1505656">
                  <a:extLst>
                    <a:ext uri="{9D8B030D-6E8A-4147-A177-3AD203B41FA5}">
                      <a16:colId xmlns:a16="http://schemas.microsoft.com/office/drawing/2014/main" val="20000"/>
                    </a:ext>
                  </a:extLst>
                </a:gridCol>
                <a:gridCol w="263525">
                  <a:extLst>
                    <a:ext uri="{9D8B030D-6E8A-4147-A177-3AD203B41FA5}">
                      <a16:colId xmlns:a16="http://schemas.microsoft.com/office/drawing/2014/main" val="20001"/>
                    </a:ext>
                  </a:extLst>
                </a:gridCol>
                <a:gridCol w="331788">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352425">
                  <a:extLst>
                    <a:ext uri="{9D8B030D-6E8A-4147-A177-3AD203B41FA5}">
                      <a16:colId xmlns:a16="http://schemas.microsoft.com/office/drawing/2014/main" val="20004"/>
                    </a:ext>
                  </a:extLst>
                </a:gridCol>
                <a:gridCol w="354012">
                  <a:extLst>
                    <a:ext uri="{9D8B030D-6E8A-4147-A177-3AD203B41FA5}">
                      <a16:colId xmlns:a16="http://schemas.microsoft.com/office/drawing/2014/main" val="20005"/>
                    </a:ext>
                  </a:extLst>
                </a:gridCol>
                <a:gridCol w="328612">
                  <a:extLst>
                    <a:ext uri="{9D8B030D-6E8A-4147-A177-3AD203B41FA5}">
                      <a16:colId xmlns:a16="http://schemas.microsoft.com/office/drawing/2014/main" val="20006"/>
                    </a:ext>
                  </a:extLst>
                </a:gridCol>
                <a:gridCol w="328612">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28612">
                  <a:extLst>
                    <a:ext uri="{9D8B030D-6E8A-4147-A177-3AD203B41FA5}">
                      <a16:colId xmlns:a16="http://schemas.microsoft.com/office/drawing/2014/main" val="20009"/>
                    </a:ext>
                  </a:extLst>
                </a:gridCol>
                <a:gridCol w="316846">
                  <a:extLst>
                    <a:ext uri="{9D8B030D-6E8A-4147-A177-3AD203B41FA5}">
                      <a16:colId xmlns:a16="http://schemas.microsoft.com/office/drawing/2014/main" val="20010"/>
                    </a:ext>
                  </a:extLst>
                </a:gridCol>
                <a:gridCol w="752475">
                  <a:extLst>
                    <a:ext uri="{9D8B030D-6E8A-4147-A177-3AD203B41FA5}">
                      <a16:colId xmlns:a16="http://schemas.microsoft.com/office/drawing/2014/main" val="20011"/>
                    </a:ext>
                  </a:extLst>
                </a:gridCol>
                <a:gridCol w="639762">
                  <a:extLst>
                    <a:ext uri="{9D8B030D-6E8A-4147-A177-3AD203B41FA5}">
                      <a16:colId xmlns:a16="http://schemas.microsoft.com/office/drawing/2014/main" val="20012"/>
                    </a:ext>
                  </a:extLst>
                </a:gridCol>
                <a:gridCol w="603250">
                  <a:extLst>
                    <a:ext uri="{9D8B030D-6E8A-4147-A177-3AD203B41FA5}">
                      <a16:colId xmlns:a16="http://schemas.microsoft.com/office/drawing/2014/main" val="20013"/>
                    </a:ext>
                  </a:extLst>
                </a:gridCol>
              </a:tblGrid>
              <a:tr h="334682">
                <a:tc>
                  <a:txBody>
                    <a:bodyPr/>
                    <a:lstStyle/>
                    <a:p>
                      <a:pPr algn="ctr" fontAlgn="b"/>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US</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err="1">
                          <a:effectLst/>
                        </a:rPr>
                        <a:t>Aus</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err="1">
                          <a:effectLst/>
                        </a:rPr>
                        <a:t>NZea</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Can</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Den</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err="1">
                          <a:effectLst/>
                        </a:rPr>
                        <a:t>Ger</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Jap</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err="1">
                          <a:effectLst/>
                        </a:rPr>
                        <a:t>Swe</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err="1">
                          <a:effectLst/>
                        </a:rPr>
                        <a:t>Swi</a:t>
                      </a:r>
                      <a:endParaRPr lang="en-US" sz="1200" b="1"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effectLst/>
                        </a:rPr>
                        <a:t>UK</a:t>
                      </a:r>
                      <a:endParaRPr lang="en-US" sz="1200" b="1" i="0" u="none" strike="noStrike" dirty="0">
                        <a:solidFill>
                          <a:srgbClr val="000000"/>
                        </a:solidFill>
                        <a:effectLst/>
                        <a:latin typeface="Calibri"/>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solidFill>
                            <a:sysClr val="windowText" lastClr="000000"/>
                          </a:solidFill>
                          <a:effectLst/>
                        </a:rPr>
                        <a:t>Exp. Ret.</a:t>
                      </a:r>
                      <a:endParaRPr lang="en-US" sz="1200" b="1" i="0" u="none" strike="noStrike" dirty="0">
                        <a:solidFill>
                          <a:sysClr val="windowText" lastClr="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solidFill>
                            <a:sysClr val="windowText" lastClr="000000"/>
                          </a:solidFill>
                          <a:effectLst/>
                        </a:rPr>
                        <a:t>St. Dev.</a:t>
                      </a:r>
                      <a:endParaRPr lang="en-US" sz="1200" b="1" i="0" u="none" strike="noStrike" dirty="0">
                        <a:solidFill>
                          <a:sysClr val="windowText" lastClr="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solidFill>
                            <a:sysClr val="windowText" lastClr="000000"/>
                          </a:solidFill>
                          <a:effectLst/>
                        </a:rPr>
                        <a:t>Sharpe</a:t>
                      </a:r>
                      <a:endParaRPr lang="en-US" sz="1200" b="1" i="0" u="none" strike="noStrike" dirty="0">
                        <a:solidFill>
                          <a:sysClr val="windowText" lastClr="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3029">
                <a:tc>
                  <a:txBody>
                    <a:bodyPr/>
                    <a:lstStyle/>
                    <a:p>
                      <a:pPr algn="ctr" fontAlgn="b"/>
                      <a:r>
                        <a:rPr lang="en-US" sz="1200" u="none" strike="noStrike">
                          <a:effectLst/>
                        </a:rPr>
                        <a:t>Tangency portfolio</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0.3</a:t>
                      </a:r>
                      <a:endParaRPr lang="en-US" sz="1200" b="0" i="0" u="none" strike="noStrike" dirty="0">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1.3</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-0.4</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0.3</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0.6</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-1.1</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-1.1</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0.5</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1.7</a:t>
                      </a:r>
                      <a:endParaRPr lang="en-US" sz="12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effectLst/>
                        </a:rPr>
                        <a:t>-1.1</a:t>
                      </a:r>
                      <a:endParaRPr lang="en-US" sz="1200" b="0" i="0" u="none" strike="noStrike">
                        <a:solidFill>
                          <a:srgbClr val="000000"/>
                        </a:solidFill>
                        <a:effectLst/>
                        <a:latin typeface="Calibri"/>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solidFill>
                            <a:sysClr val="windowText" lastClr="000000"/>
                          </a:solidFill>
                          <a:effectLst/>
                        </a:rPr>
                        <a:t>33.5%</a:t>
                      </a:r>
                      <a:endParaRPr lang="en-US" sz="1200" b="0" i="0" u="none" strike="noStrike" dirty="0">
                        <a:solidFill>
                          <a:sysClr val="windowText" lastClr="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solidFill>
                            <a:sysClr val="windowText" lastClr="000000"/>
                          </a:solidFill>
                          <a:effectLst/>
                        </a:rPr>
                        <a:t>32.1%</a:t>
                      </a:r>
                      <a:endParaRPr lang="en-US" sz="1200" b="0" i="0" u="none" strike="noStrike" dirty="0">
                        <a:solidFill>
                          <a:sysClr val="windowText" lastClr="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a:solidFill>
                            <a:sysClr val="windowText" lastClr="000000"/>
                          </a:solidFill>
                          <a:effectLst/>
                        </a:rPr>
                        <a:t>0.93</a:t>
                      </a:r>
                      <a:endParaRPr lang="en-US" sz="1200" b="0" i="0" u="none" strike="noStrike">
                        <a:solidFill>
                          <a:sysClr val="windowText" lastClr="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3029">
                <a:tc>
                  <a:txBody>
                    <a:bodyPr/>
                    <a:lstStyle/>
                    <a:p>
                      <a:pPr algn="ctr" fontAlgn="b"/>
                      <a:r>
                        <a:rPr lang="en-US" sz="1200" u="none" strike="noStrike">
                          <a:effectLst/>
                        </a:rPr>
                        <a:t>Equal weighted</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dirty="0">
                          <a:effectLst/>
                        </a:rPr>
                        <a:t>0.1</a:t>
                      </a:r>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dirty="0">
                          <a:effectLst/>
                        </a:rPr>
                        <a:t>0.1</a:t>
                      </a:r>
                      <a:endParaRPr lang="en-US" sz="1200" b="0" i="0" u="none" strike="noStrike" dirty="0">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tc>
                <a:tc>
                  <a:txBody>
                    <a:bodyPr/>
                    <a:lstStyle/>
                    <a:p>
                      <a:pPr algn="ctr" fontAlgn="b"/>
                      <a:r>
                        <a:rPr lang="en-US" sz="1200" u="none" strike="noStrike">
                          <a:effectLst/>
                        </a:rPr>
                        <a:t>0.1</a:t>
                      </a:r>
                      <a:endParaRPr lang="en-US" sz="1200" b="0" i="0" u="none" strike="noStrike">
                        <a:solidFill>
                          <a:srgbClr val="000000"/>
                        </a:solidFill>
                        <a:effectLst/>
                        <a:latin typeface="Calibri"/>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solidFill>
                            <a:sysClr val="windowText" lastClr="000000"/>
                          </a:solidFill>
                          <a:effectLst/>
                        </a:rPr>
                        <a:t>10.8%</a:t>
                      </a:r>
                      <a:endParaRPr lang="en-US" sz="1200" b="0" i="0" u="none" strike="noStrike">
                        <a:solidFill>
                          <a:sysClr val="windowText" lastClr="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solidFill>
                            <a:sysClr val="windowText" lastClr="000000"/>
                          </a:solidFill>
                          <a:effectLst/>
                        </a:rPr>
                        <a:t>16.1%</a:t>
                      </a:r>
                      <a:endParaRPr lang="en-US" sz="1200" b="0" i="0" u="none" strike="noStrike" dirty="0">
                        <a:solidFill>
                          <a:sysClr val="windowText" lastClr="000000"/>
                        </a:solidFill>
                        <a:effectLst/>
                        <a:latin typeface="Calibri"/>
                      </a:endParaRPr>
                    </a:p>
                  </a:txBody>
                  <a:tcPr marL="0" marR="0" marT="0" marB="0" anchor="b"/>
                </a:tc>
                <a:tc>
                  <a:txBody>
                    <a:bodyPr/>
                    <a:lstStyle/>
                    <a:p>
                      <a:pPr algn="ctr" fontAlgn="b"/>
                      <a:r>
                        <a:rPr lang="en-US" sz="1200" u="none" strike="noStrike" dirty="0">
                          <a:solidFill>
                            <a:sysClr val="windowText" lastClr="000000"/>
                          </a:solidFill>
                          <a:effectLst/>
                        </a:rPr>
                        <a:t>0.45</a:t>
                      </a:r>
                      <a:endParaRPr lang="en-US" sz="1200" b="0" i="0" u="none" strike="noStrike" dirty="0">
                        <a:solidFill>
                          <a:sysClr val="windowText" lastClr="000000"/>
                        </a:solidFill>
                        <a:effectLst/>
                        <a:latin typeface="Calibri"/>
                      </a:endParaRPr>
                    </a:p>
                  </a:txBody>
                  <a:tcPr marL="0" marR="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7573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44</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r>
              <a:rPr lang="pt-PT" sz="2400" dirty="0">
                <a:latin typeface="Arial" pitchFamily="34" charset="0"/>
                <a:cs typeface="Arial" pitchFamily="34" charset="0"/>
              </a:rPr>
              <a:t>Practical Solutions</a:t>
            </a:r>
          </a:p>
        </p:txBody>
      </p:sp>
      <p:sp>
        <p:nvSpPr>
          <p:cNvPr id="6" name="Text Box 2"/>
          <p:cNvSpPr txBox="1">
            <a:spLocks noChangeArrowheads="1"/>
          </p:cNvSpPr>
          <p:nvPr/>
        </p:nvSpPr>
        <p:spPr bwMode="auto">
          <a:xfrm>
            <a:off x="303726" y="685800"/>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endParaRPr lang="pt-PT" sz="1700" dirty="0">
              <a:latin typeface="Arial" pitchFamily="34" charset="0"/>
              <a:cs typeface="Arial" pitchFamily="34" charset="0"/>
            </a:endParaRPr>
          </a:p>
          <a:p>
            <a:pPr marL="342900" indent="-342900">
              <a:buFont typeface="Arial" panose="020B0604020202020204" pitchFamily="34" charset="0"/>
              <a:buChar char="•"/>
            </a:pPr>
            <a:r>
              <a:rPr lang="pt-PT" sz="1700" dirty="0">
                <a:latin typeface="Arial" pitchFamily="34" charset="0"/>
                <a:cs typeface="Arial" pitchFamily="34" charset="0"/>
              </a:rPr>
              <a:t>1. Forward-looking, not historical, estimates</a:t>
            </a:r>
          </a:p>
          <a:p>
            <a:pPr marL="800100" lvl="1" indent="-342900">
              <a:buFont typeface="Arial" panose="020B0604020202020204" pitchFamily="34" charset="0"/>
              <a:buChar char="•"/>
            </a:pPr>
            <a:r>
              <a:rPr lang="pt-PT" sz="1700" dirty="0">
                <a:latin typeface="Arial" pitchFamily="34" charset="0"/>
                <a:cs typeface="Arial" pitchFamily="34" charset="0"/>
              </a:rPr>
              <a:t>Expected returns that condition on today’s circumstances</a:t>
            </a:r>
          </a:p>
          <a:p>
            <a:pPr marL="800100" lvl="1" indent="-342900">
              <a:buFont typeface="Arial" panose="020B0604020202020204" pitchFamily="34" charset="0"/>
              <a:buChar char="•"/>
            </a:pPr>
            <a:r>
              <a:rPr lang="pt-PT" sz="1700" dirty="0">
                <a:latin typeface="Arial" pitchFamily="34" charset="0"/>
                <a:cs typeface="Arial" pitchFamily="34" charset="0"/>
              </a:rPr>
              <a:t>Standard deviations and covariances</a:t>
            </a:r>
          </a:p>
          <a:p>
            <a:pPr marL="1257300" lvl="2" indent="-342900">
              <a:buFont typeface="Wingdings" panose="05000000000000000000" pitchFamily="2" charset="2"/>
              <a:buChar char="Ø"/>
            </a:pPr>
            <a:r>
              <a:rPr lang="pt-PT" sz="1700" dirty="0">
                <a:latin typeface="Arial" pitchFamily="34" charset="0"/>
                <a:cs typeface="Arial" pitchFamily="34" charset="0"/>
              </a:rPr>
              <a:t>Volatility relatively easy to predict with recent (high-frequency) data.</a:t>
            </a:r>
          </a:p>
          <a:p>
            <a:pPr marL="1257300" lvl="2" indent="-342900">
              <a:buFont typeface="Wingdings" panose="05000000000000000000" pitchFamily="2" charset="2"/>
              <a:buChar char="Ø"/>
            </a:pPr>
            <a:r>
              <a:rPr lang="pt-PT" sz="1700" dirty="0">
                <a:latin typeface="Arial" pitchFamily="34" charset="0"/>
                <a:cs typeface="Arial" pitchFamily="34" charset="0"/>
              </a:rPr>
              <a:t>Correlations a bit harder, but still easier than returns.</a:t>
            </a:r>
          </a:p>
          <a:p>
            <a:pPr marL="342900" indent="-342900">
              <a:buFont typeface="Arial" panose="020B0604020202020204" pitchFamily="34" charset="0"/>
              <a:buChar char="•"/>
            </a:pPr>
            <a:endParaRPr lang="pt-PT" sz="1700" dirty="0">
              <a:latin typeface="Arial" pitchFamily="34" charset="0"/>
              <a:cs typeface="Arial" pitchFamily="34" charset="0"/>
            </a:endParaRPr>
          </a:p>
          <a:p>
            <a:pPr marL="342900" indent="-342900">
              <a:buFont typeface="Arial" panose="020B0604020202020204" pitchFamily="34" charset="0"/>
              <a:buChar char="•"/>
            </a:pPr>
            <a:r>
              <a:rPr lang="pt-PT" sz="1700" dirty="0">
                <a:latin typeface="Arial" pitchFamily="34" charset="0"/>
                <a:cs typeface="Arial" pitchFamily="34" charset="0"/>
              </a:rPr>
              <a:t>2. Incorporate portfolio constraints</a:t>
            </a:r>
          </a:p>
          <a:p>
            <a:pPr marL="800100" lvl="1" indent="-342900">
              <a:buFont typeface="Arial" panose="020B0604020202020204" pitchFamily="34" charset="0"/>
              <a:buChar char="•"/>
            </a:pPr>
            <a:r>
              <a:rPr lang="pt-PT" sz="1700" dirty="0">
                <a:latin typeface="Arial" pitchFamily="34" charset="0"/>
                <a:cs typeface="Arial" pitchFamily="34" charset="0"/>
              </a:rPr>
              <a:t>No short-selling, no leverage </a:t>
            </a:r>
          </a:p>
          <a:p>
            <a:pPr marL="800100" lvl="1" indent="-342900">
              <a:buFont typeface="Arial" panose="020B0604020202020204" pitchFamily="34" charset="0"/>
              <a:buChar char="•"/>
            </a:pPr>
            <a:r>
              <a:rPr lang="pt-PT" sz="1700" dirty="0">
                <a:latin typeface="Arial" pitchFamily="34" charset="0"/>
                <a:cs typeface="Arial" pitchFamily="34" charset="0"/>
              </a:rPr>
              <a:t>Economic constraints and shrinkage</a:t>
            </a:r>
          </a:p>
          <a:p>
            <a:pPr marL="1257300" lvl="2" indent="-342900">
              <a:buFont typeface="Arial" panose="020B0604020202020204" pitchFamily="34" charset="0"/>
              <a:buChar char="•"/>
            </a:pPr>
            <a:r>
              <a:rPr lang="pt-PT" sz="1700" dirty="0">
                <a:latin typeface="Arial" pitchFamily="34" charset="0"/>
                <a:cs typeface="Arial" pitchFamily="34" charset="0"/>
              </a:rPr>
              <a:t>Black-Littermann approach shrinks towards a market-value weighted portfolio of the assets depending on how noisy are estimates of returns and risk.</a:t>
            </a:r>
          </a:p>
          <a:p>
            <a:pPr lvl="1"/>
            <a:endParaRPr lang="pt-PT" sz="1700" dirty="0">
              <a:latin typeface="Arial" pitchFamily="34" charset="0"/>
              <a:cs typeface="Arial" pitchFamily="34" charset="0"/>
            </a:endParaRPr>
          </a:p>
          <a:p>
            <a:pPr lvl="1"/>
            <a:endParaRPr lang="pt-PT" sz="1700" dirty="0">
              <a:latin typeface="Arial" pitchFamily="34" charset="0"/>
              <a:cs typeface="Arial" pitchFamily="34" charset="0"/>
            </a:endParaRPr>
          </a:p>
          <a:p>
            <a:pPr marL="342900" indent="-342900">
              <a:buFont typeface="Arial" panose="020B0604020202020204" pitchFamily="34" charset="0"/>
              <a:buChar char="•"/>
            </a:pPr>
            <a:r>
              <a:rPr lang="pt-PT" sz="1700" dirty="0">
                <a:latin typeface="Arial" pitchFamily="34" charset="0"/>
                <a:cs typeface="Arial" pitchFamily="34" charset="0"/>
              </a:rPr>
              <a:t>That said, as so often, the simple things may work best.</a:t>
            </a:r>
          </a:p>
          <a:p>
            <a:pPr marL="800100" lvl="1" indent="-342900">
              <a:buFont typeface="Arial" panose="020B0604020202020204" pitchFamily="34" charset="0"/>
              <a:buChar char="•"/>
            </a:pPr>
            <a:r>
              <a:rPr lang="en-US" sz="1700" dirty="0" err="1">
                <a:latin typeface="Arial" panose="020B0604020202020204" pitchFamily="34" charset="0"/>
                <a:cs typeface="Arial" panose="020B0604020202020204" pitchFamily="34" charset="0"/>
              </a:rPr>
              <a:t>DeMiguel</a:t>
            </a:r>
            <a:r>
              <a:rPr lang="en-US" sz="1700" dirty="0">
                <a:latin typeface="Arial" panose="020B0604020202020204" pitchFamily="34" charset="0"/>
                <a:cs typeface="Arial" panose="020B0604020202020204" pitchFamily="34" charset="0"/>
              </a:rPr>
              <a:t> et al. (2009): Equal-weighted or 1/N strategies perform relatively well in many settings, even compared to complex methods specifically designed to deal with estimation error</a:t>
            </a:r>
          </a:p>
          <a:p>
            <a:endParaRPr lang="en-US" sz="17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17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700" b="1" dirty="0">
                <a:latin typeface="Arial" panose="020B0604020202020204" pitchFamily="34" charset="0"/>
                <a:cs typeface="Arial" panose="020B0604020202020204" pitchFamily="34" charset="0"/>
              </a:rPr>
              <a:t>Question: Do you think 1/N strategies are popular in the industry?</a:t>
            </a:r>
          </a:p>
          <a:p>
            <a:pPr marL="800100" lvl="1" indent="-342900">
              <a:buFont typeface="Arial" panose="020B0604020202020204" pitchFamily="34" charset="0"/>
              <a:buChar char="•"/>
            </a:pPr>
            <a:endParaRPr lang="pt-PT" sz="1700" dirty="0">
              <a:latin typeface="Arial" panose="020B0604020202020204" pitchFamily="34" charset="0"/>
              <a:cs typeface="Arial" pitchFamily="34" charset="0"/>
            </a:endParaRPr>
          </a:p>
        </p:txBody>
      </p:sp>
    </p:spTree>
    <p:extLst>
      <p:ext uri="{BB962C8B-B14F-4D97-AF65-F5344CB8AC3E}">
        <p14:creationId xmlns:p14="http://schemas.microsoft.com/office/powerpoint/2010/main" val="1885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5</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Passive vs. active strategies</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u="sng" dirty="0">
                <a:latin typeface="Arial" pitchFamily="34" charset="0"/>
                <a:cs typeface="Arial" pitchFamily="34" charset="0"/>
              </a:rPr>
              <a:t>Passive investment strategy</a:t>
            </a:r>
            <a:r>
              <a:rPr lang="pt-PT" sz="2000" dirty="0">
                <a:latin typeface="Arial" pitchFamily="34" charset="0"/>
                <a:cs typeface="Arial" pitchFamily="34" charset="0"/>
              </a:rPr>
              <a:t>: investing in a portfolio comprising a broad group of firms (e.g., MSCI world or S&amp;P500)</a:t>
            </a:r>
          </a:p>
          <a:p>
            <a:pPr marL="342900" indent="-342900">
              <a:buFont typeface="Arial" panose="020B0604020202020204" pitchFamily="34" charset="0"/>
              <a:buChar char="•"/>
            </a:pPr>
            <a:endParaRPr lang="pt-PT" sz="2000" dirty="0">
              <a:latin typeface="Arial" pitchFamily="34" charset="0"/>
              <a:cs typeface="Arial" pitchFamily="34" charset="0"/>
            </a:endParaRPr>
          </a:p>
          <a:p>
            <a:pPr marL="800100" lvl="1" indent="-342900">
              <a:buFont typeface="Wingdings" panose="05000000000000000000" pitchFamily="2" charset="2"/>
              <a:buChar char="Ø"/>
            </a:pPr>
            <a:r>
              <a:rPr lang="pt-PT" sz="2000" dirty="0">
                <a:latin typeface="Arial" pitchFamily="34" charset="0"/>
                <a:cs typeface="Arial" pitchFamily="34" charset="0"/>
              </a:rPr>
              <a:t>Contrast with </a:t>
            </a:r>
            <a:r>
              <a:rPr lang="pt-PT" sz="2000" u="sng" dirty="0">
                <a:latin typeface="Arial" pitchFamily="34" charset="0"/>
                <a:cs typeface="Arial" pitchFamily="34" charset="0"/>
              </a:rPr>
              <a:t>active investiment strategies</a:t>
            </a:r>
            <a:r>
              <a:rPr lang="pt-PT" sz="2000" dirty="0">
                <a:latin typeface="Arial" pitchFamily="34" charset="0"/>
                <a:cs typeface="Arial" pitchFamily="34" charset="0"/>
              </a:rPr>
              <a:t>, where investor is looking to go long or overweight underpriced assets &amp; go short or underweight overpriced assets.</a:t>
            </a:r>
          </a:p>
          <a:p>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How relevant is it to study passive investment strategies?</a:t>
            </a:r>
          </a:p>
          <a:p>
            <a:pPr marL="800100" lvl="1" indent="-342900">
              <a:buFont typeface="Wingdings" panose="05000000000000000000" pitchFamily="2" charset="2"/>
              <a:buChar char="Ø"/>
            </a:pPr>
            <a:endParaRPr lang="pt-PT" sz="2000" dirty="0">
              <a:latin typeface="Arial" pitchFamily="34" charset="0"/>
              <a:cs typeface="Arial" pitchFamily="34" charset="0"/>
            </a:endParaRPr>
          </a:p>
          <a:p>
            <a:pPr marL="800100" lvl="1" indent="-342900">
              <a:buFont typeface="Wingdings" panose="05000000000000000000" pitchFamily="2" charset="2"/>
              <a:buChar char="Ø"/>
            </a:pPr>
            <a:r>
              <a:rPr lang="pt-PT" sz="2000" dirty="0">
                <a:latin typeface="Arial" pitchFamily="34" charset="0"/>
                <a:cs typeface="Arial" pitchFamily="34" charset="0"/>
              </a:rPr>
              <a:t>Active strategies are much more expensive: need to find mispricing, which is costly, and this skill is in short supply. </a:t>
            </a:r>
          </a:p>
          <a:p>
            <a:pPr marL="1257300" lvl="2" indent="-342900">
              <a:buFont typeface="Wingdings" panose="05000000000000000000" pitchFamily="2" charset="2"/>
              <a:buChar char="ü"/>
            </a:pPr>
            <a:r>
              <a:rPr lang="pt-PT" sz="2000" dirty="0">
                <a:latin typeface="Arial" pitchFamily="34" charset="0"/>
                <a:cs typeface="Arial" pitchFamily="34" charset="0"/>
              </a:rPr>
              <a:t>Passive </a:t>
            </a:r>
            <a:r>
              <a:rPr lang="pt-PT" sz="2000" dirty="0" err="1">
                <a:latin typeface="Arial" pitchFamily="34" charset="0"/>
                <a:cs typeface="Arial" pitchFamily="34" charset="0"/>
              </a:rPr>
              <a:t>strategies</a:t>
            </a:r>
            <a:r>
              <a:rPr lang="pt-PT" sz="2000" dirty="0">
                <a:latin typeface="Arial" pitchFamily="34" charset="0"/>
                <a:cs typeface="Arial" pitchFamily="34" charset="0"/>
              </a:rPr>
              <a:t> </a:t>
            </a:r>
            <a:r>
              <a:rPr lang="pt-PT" sz="2000" dirty="0" err="1">
                <a:latin typeface="Arial" pitchFamily="34" charset="0"/>
                <a:cs typeface="Arial" pitchFamily="34" charset="0"/>
              </a:rPr>
              <a:t>instead</a:t>
            </a:r>
            <a:r>
              <a:rPr lang="pt-PT" sz="2000" dirty="0">
                <a:latin typeface="Arial" pitchFamily="34" charset="0"/>
                <a:cs typeface="Arial" pitchFamily="34" charset="0"/>
              </a:rPr>
              <a:t> “</a:t>
            </a:r>
            <a:r>
              <a:rPr lang="pt-PT" sz="2000" dirty="0" err="1">
                <a:latin typeface="Arial" pitchFamily="34" charset="0"/>
                <a:cs typeface="Arial" pitchFamily="34" charset="0"/>
              </a:rPr>
              <a:t>buy</a:t>
            </a:r>
            <a:r>
              <a:rPr lang="pt-PT" sz="2000" dirty="0">
                <a:latin typeface="Arial" pitchFamily="34" charset="0"/>
                <a:cs typeface="Arial" pitchFamily="34" charset="0"/>
              </a:rPr>
              <a:t> </a:t>
            </a:r>
            <a:r>
              <a:rPr lang="pt-PT" sz="2000" dirty="0" err="1">
                <a:latin typeface="Arial" pitchFamily="34" charset="0"/>
                <a:cs typeface="Arial" pitchFamily="34" charset="0"/>
              </a:rPr>
              <a:t>and</a:t>
            </a:r>
            <a:r>
              <a:rPr lang="pt-PT" sz="2000" dirty="0">
                <a:latin typeface="Arial" pitchFamily="34" charset="0"/>
                <a:cs typeface="Arial" pitchFamily="34" charset="0"/>
              </a:rPr>
              <a:t> </a:t>
            </a:r>
            <a:r>
              <a:rPr lang="pt-PT" sz="2000" dirty="0" err="1">
                <a:latin typeface="Arial" pitchFamily="34" charset="0"/>
                <a:cs typeface="Arial" pitchFamily="34" charset="0"/>
              </a:rPr>
              <a:t>hold</a:t>
            </a:r>
            <a:r>
              <a:rPr lang="pt-PT" sz="2000" dirty="0">
                <a:latin typeface="Arial" pitchFamily="34" charset="0"/>
                <a:cs typeface="Arial" pitchFamily="34" charset="0"/>
              </a:rPr>
              <a:t>.”</a:t>
            </a:r>
          </a:p>
          <a:p>
            <a:pPr marL="800100" lvl="1" indent="-342900">
              <a:buFont typeface="Wingdings" panose="05000000000000000000" pitchFamily="2" charset="2"/>
              <a:buChar char="Ø"/>
            </a:pPr>
            <a:r>
              <a:rPr lang="pt-PT" sz="2000" dirty="0">
                <a:latin typeface="Arial" pitchFamily="34" charset="0"/>
                <a:cs typeface="Arial" pitchFamily="34" charset="0"/>
              </a:rPr>
              <a:t>Low performance of active fund managers</a:t>
            </a:r>
          </a:p>
          <a:p>
            <a:pPr marL="1257300" lvl="2" indent="-342900">
              <a:buFont typeface="Wingdings" panose="05000000000000000000" pitchFamily="2" charset="2"/>
              <a:buChar char="ü"/>
            </a:pPr>
            <a:r>
              <a:rPr lang="pt-PT" sz="2000" dirty="0" err="1">
                <a:latin typeface="Arial" pitchFamily="34" charset="0"/>
                <a:cs typeface="Arial" pitchFamily="34" charset="0"/>
              </a:rPr>
              <a:t>Consistent</a:t>
            </a:r>
            <a:r>
              <a:rPr lang="pt-PT" sz="2000" dirty="0">
                <a:latin typeface="Arial" pitchFamily="34" charset="0"/>
                <a:cs typeface="Arial" pitchFamily="34" charset="0"/>
              </a:rPr>
              <a:t> </a:t>
            </a:r>
            <a:r>
              <a:rPr lang="pt-PT" sz="2000" dirty="0" err="1">
                <a:latin typeface="Arial" pitchFamily="34" charset="0"/>
                <a:cs typeface="Arial" pitchFamily="34" charset="0"/>
              </a:rPr>
              <a:t>with</a:t>
            </a:r>
            <a:r>
              <a:rPr lang="pt-PT" sz="2000" dirty="0">
                <a:latin typeface="Arial" pitchFamily="34" charset="0"/>
                <a:cs typeface="Arial" pitchFamily="34" charset="0"/>
              </a:rPr>
              <a:t> </a:t>
            </a:r>
            <a:r>
              <a:rPr lang="pt-PT" sz="2000" dirty="0" err="1">
                <a:latin typeface="Arial" pitchFamily="34" charset="0"/>
                <a:cs typeface="Arial" pitchFamily="34" charset="0"/>
              </a:rPr>
              <a:t>decades</a:t>
            </a:r>
            <a:r>
              <a:rPr lang="pt-PT" sz="2000" dirty="0">
                <a:latin typeface="Arial" pitchFamily="34" charset="0"/>
                <a:cs typeface="Arial" pitchFamily="34" charset="0"/>
              </a:rPr>
              <a:t> of </a:t>
            </a:r>
            <a:r>
              <a:rPr lang="pt-PT" sz="2000" dirty="0" err="1">
                <a:latin typeface="Arial" pitchFamily="34" charset="0"/>
                <a:cs typeface="Arial" pitchFamily="34" charset="0"/>
              </a:rPr>
              <a:t>academic</a:t>
            </a:r>
            <a:r>
              <a:rPr lang="pt-PT" sz="2000" dirty="0">
                <a:latin typeface="Arial" pitchFamily="34" charset="0"/>
                <a:cs typeface="Arial" pitchFamily="34" charset="0"/>
              </a:rPr>
              <a:t> research, </a:t>
            </a:r>
            <a:r>
              <a:rPr lang="pt-PT" sz="2000" dirty="0" err="1">
                <a:latin typeface="Arial" pitchFamily="34" charset="0"/>
                <a:cs typeface="Arial" pitchFamily="34" charset="0"/>
              </a:rPr>
              <a:t>we</a:t>
            </a:r>
            <a:r>
              <a:rPr lang="pt-PT" sz="2000" dirty="0">
                <a:latin typeface="Arial" pitchFamily="34" charset="0"/>
                <a:cs typeface="Arial" pitchFamily="34" charset="0"/>
              </a:rPr>
              <a:t> </a:t>
            </a:r>
            <a:r>
              <a:rPr lang="pt-PT" sz="2000" dirty="0" err="1">
                <a:latin typeface="Arial" pitchFamily="34" charset="0"/>
                <a:cs typeface="Arial" pitchFamily="34" charset="0"/>
              </a:rPr>
              <a:t>have</a:t>
            </a:r>
            <a:r>
              <a:rPr lang="pt-PT" sz="2000" dirty="0">
                <a:latin typeface="Arial" pitchFamily="34" charset="0"/>
                <a:cs typeface="Arial" pitchFamily="34" charset="0"/>
              </a:rPr>
              <a:t> </a:t>
            </a:r>
            <a:r>
              <a:rPr lang="pt-PT" sz="2000" dirty="0" err="1">
                <a:latin typeface="Arial" pitchFamily="34" charset="0"/>
                <a:cs typeface="Arial" pitchFamily="34" charset="0"/>
              </a:rPr>
              <a:t>recently</a:t>
            </a:r>
            <a:r>
              <a:rPr lang="pt-PT" sz="2000" dirty="0">
                <a:latin typeface="Arial" pitchFamily="34" charset="0"/>
                <a:cs typeface="Arial" pitchFamily="34" charset="0"/>
              </a:rPr>
              <a:t> </a:t>
            </a:r>
            <a:r>
              <a:rPr lang="pt-PT" sz="2000" dirty="0" err="1">
                <a:latin typeface="Arial" pitchFamily="34" charset="0"/>
                <a:cs typeface="Arial" pitchFamily="34" charset="0"/>
              </a:rPr>
              <a:t>seen</a:t>
            </a:r>
            <a:r>
              <a:rPr lang="pt-PT" sz="2000" dirty="0">
                <a:latin typeface="Arial" pitchFamily="34" charset="0"/>
                <a:cs typeface="Arial" pitchFamily="34" charset="0"/>
              </a:rPr>
              <a:t> big outflows of active into passive </a:t>
            </a:r>
            <a:r>
              <a:rPr lang="pt-PT" sz="2000" dirty="0" err="1">
                <a:latin typeface="Arial" pitchFamily="34" charset="0"/>
                <a:cs typeface="Arial" pitchFamily="34" charset="0"/>
              </a:rPr>
              <a:t>strategies</a:t>
            </a:r>
            <a:endParaRPr lang="pt-PT" sz="2000" dirty="0">
              <a:latin typeface="Arial" pitchFamily="34" charset="0"/>
              <a:cs typeface="Arial" pitchFamily="34" charset="0"/>
            </a:endParaRPr>
          </a:p>
          <a:p>
            <a:pPr marL="342900" indent="-342900">
              <a:buFont typeface="Wingdings" panose="05000000000000000000" pitchFamily="2" charset="2"/>
              <a:buChar char="ü"/>
            </a:pPr>
            <a:endParaRPr lang="pt-PT" sz="2000" b="1" dirty="0">
              <a:latin typeface="Arial" pitchFamily="34" charset="0"/>
              <a:cs typeface="Arial" pitchFamily="34" charset="0"/>
            </a:endParaRPr>
          </a:p>
          <a:p>
            <a:pPr marL="342900" indent="-342900">
              <a:buFont typeface="Arial" panose="020B0604020202020204" pitchFamily="34" charset="0"/>
              <a:buChar char="•"/>
            </a:pPr>
            <a:r>
              <a:rPr lang="pt-PT" sz="2000" b="1" dirty="0">
                <a:latin typeface="Arial" pitchFamily="34" charset="0"/>
                <a:cs typeface="Arial" pitchFamily="34" charset="0"/>
              </a:rPr>
              <a:t>However, what is the equilibrium? Can everyone be passive?</a:t>
            </a:r>
            <a:endParaRPr lang="pt-PT" sz="2000" dirty="0">
              <a:latin typeface="Arial" pitchFamily="34" charset="0"/>
              <a:cs typeface="Arial" pitchFamily="34" charset="0"/>
            </a:endParaRPr>
          </a:p>
          <a:p>
            <a:pPr marL="800100" lvl="1" indent="-342900">
              <a:buFont typeface="Wingdings" panose="05000000000000000000" pitchFamily="2" charset="2"/>
              <a:buChar char="Ø"/>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p:spTree>
    <p:extLst>
      <p:ext uri="{BB962C8B-B14F-4D97-AF65-F5344CB8AC3E}">
        <p14:creationId xmlns:p14="http://schemas.microsoft.com/office/powerpoint/2010/main" val="853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6</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Utility approach to risk (1/2)</a:t>
            </a:r>
          </a:p>
        </p:txBody>
      </p:sp>
      <mc:AlternateContent xmlns:mc="http://schemas.openxmlformats.org/markup-compatibility/2006" xmlns:a14="http://schemas.microsoft.com/office/drawing/2010/main">
        <mc:Choice Requires="a14">
          <p:sp>
            <p:nvSpPr>
              <p:cNvPr id="5" name="Text Box 2"/>
              <p:cNvSpPr txBox="1">
                <a:spLocks noChangeArrowheads="1"/>
              </p:cNvSpPr>
              <p:nvPr/>
            </p:nvSpPr>
            <p:spPr bwMode="auto">
              <a:xfrm>
                <a:off x="303726" y="569259"/>
                <a:ext cx="8840274" cy="4536141"/>
              </a:xfrm>
              <a:prstGeom prst="rect">
                <a:avLst/>
              </a:prstGeom>
              <a:noFill/>
              <a:ln w="9525" algn="ctr">
                <a:noFill/>
                <a:miter lim="800000"/>
                <a:headEnd/>
                <a:tailEnd/>
              </a:ln>
            </p:spPr>
            <p:txBody>
              <a:bodyPr/>
              <a:lstStyle/>
              <a:p>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Mean-variance utility function:</a:t>
                </a:r>
              </a:p>
              <a:p>
                <a:pPr marL="342900" indent="-342900">
                  <a:buFont typeface="Arial" panose="020B0604020202020204" pitchFamily="34" charset="0"/>
                  <a:buChar char="•"/>
                </a:pPr>
                <a:endParaRPr lang="pt-PT" sz="2000" dirty="0">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itchFamily="34" charset="0"/>
                        </a:rPr>
                        <m:t>𝑈</m:t>
                      </m:r>
                      <m:r>
                        <a:rPr lang="en-US" sz="2000" i="1">
                          <a:latin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𝑟</m:t>
                          </m:r>
                        </m:e>
                      </m:d>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𝐴</m:t>
                          </m:r>
                        </m:num>
                        <m:den>
                          <m:r>
                            <a:rPr lang="en-US" sz="2000" i="1">
                              <a:latin typeface="Cambria Math" panose="02040503050406030204" pitchFamily="18" charset="0"/>
                              <a:cs typeface="Arial" pitchFamily="34" charset="0"/>
                            </a:rPr>
                            <m:t>2</m:t>
                          </m:r>
                        </m:den>
                      </m:f>
                      <m:r>
                        <a:rPr lang="en-US" sz="2000" i="1">
                          <a:latin typeface="Cambria Math" panose="02040503050406030204" pitchFamily="18" charset="0"/>
                          <a:ea typeface="Cambria Math" panose="02040503050406030204" pitchFamily="18" charset="0"/>
                          <a:cs typeface="Arial" pitchFamily="34" charset="0"/>
                        </a:rPr>
                        <m:t>×</m:t>
                      </m:r>
                      <m:sSup>
                        <m:sSupPr>
                          <m:ctrlPr>
                            <a:rPr lang="en-US" sz="2000" i="1">
                              <a:latin typeface="Cambria Math" panose="02040503050406030204" pitchFamily="18" charset="0"/>
                              <a:ea typeface="Cambria Math" panose="02040503050406030204" pitchFamily="18" charset="0"/>
                              <a:cs typeface="Arial" pitchFamily="34" charset="0"/>
                            </a:rPr>
                          </m:ctrlPr>
                        </m:sSupPr>
                        <m:e>
                          <m:r>
                            <a:rPr lang="en-US" sz="2000" i="1">
                              <a:latin typeface="Cambria Math" panose="02040503050406030204" pitchFamily="18" charset="0"/>
                              <a:ea typeface="Cambria Math" panose="02040503050406030204" pitchFamily="18" charset="0"/>
                              <a:cs typeface="Arial" pitchFamily="34" charset="0"/>
                            </a:rPr>
                            <m:t>𝜎</m:t>
                          </m:r>
                        </m:e>
                        <m:sup>
                          <m:r>
                            <a:rPr lang="en-US" sz="2000" i="1">
                              <a:latin typeface="Cambria Math" panose="02040503050406030204" pitchFamily="18" charset="0"/>
                              <a:ea typeface="Cambria Math" panose="02040503050406030204" pitchFamily="18" charset="0"/>
                              <a:cs typeface="Arial" pitchFamily="34" charset="0"/>
                            </a:rPr>
                            <m:t>2</m:t>
                          </m:r>
                        </m:sup>
                      </m:sSup>
                      <m:r>
                        <a:rPr lang="en-US" sz="2000" i="1">
                          <a:latin typeface="Cambria Math" panose="02040503050406030204" pitchFamily="18" charset="0"/>
                          <a:ea typeface="Cambria Math" panose="02040503050406030204" pitchFamily="18" charset="0"/>
                          <a:cs typeface="Arial" pitchFamily="34" charset="0"/>
                        </a:rPr>
                        <m:t>,</m:t>
                      </m:r>
                    </m:oMath>
                  </m:oMathPara>
                </a14:m>
                <a:endParaRPr lang="en-US" sz="2000" dirty="0">
                  <a:latin typeface="Arial" pitchFamily="34" charset="0"/>
                  <a:ea typeface="Cambria Math" panose="02040503050406030204" pitchFamily="18" charset="0"/>
                  <a:cs typeface="Arial" pitchFamily="34" charset="0"/>
                </a:endParaRPr>
              </a:p>
              <a:p>
                <a:endParaRPr lang="pt-PT" sz="2000" dirty="0">
                  <a:latin typeface="Arial" pitchFamily="34" charset="0"/>
                  <a:cs typeface="Arial" pitchFamily="34" charset="0"/>
                </a:endParaRPr>
              </a:p>
              <a:p>
                <a:pPr marL="349250"/>
                <a:r>
                  <a:rPr lang="pt-PT" sz="2000" dirty="0">
                    <a:latin typeface="Arial" pitchFamily="34" charset="0"/>
                    <a:cs typeface="Arial" pitchFamily="34" charset="0"/>
                  </a:rPr>
                  <a:t>where </a:t>
                </a:r>
              </a:p>
              <a:p>
                <a:pPr marL="692150" indent="-342900">
                  <a:buFont typeface="Arial" panose="020B0604020202020204" pitchFamily="34" charset="0"/>
                  <a:buChar char="•"/>
                </a:pPr>
                <a:r>
                  <a:rPr lang="pt-PT" sz="2000" i="1" dirty="0">
                    <a:latin typeface="Arial" pitchFamily="34" charset="0"/>
                    <a:cs typeface="Arial" pitchFamily="34" charset="0"/>
                  </a:rPr>
                  <a:t>A</a:t>
                </a:r>
                <a:r>
                  <a:rPr lang="pt-PT" sz="2000" dirty="0">
                    <a:latin typeface="Arial" pitchFamily="34" charset="0"/>
                    <a:cs typeface="Arial" pitchFamily="34" charset="0"/>
                  </a:rPr>
                  <a:t> is the investor’s risk-aversion index: estimated using questionnaires.</a:t>
                </a:r>
              </a:p>
              <a:p>
                <a:pPr marL="1149350" lvl="1" indent="-342900">
                  <a:buFont typeface="Arial" panose="020B0604020202020204" pitchFamily="34" charset="0"/>
                  <a:buChar char="•"/>
                </a:pPr>
                <a:r>
                  <a:rPr lang="pt-PT" sz="2000" dirty="0">
                    <a:latin typeface="Arial" pitchFamily="34" charset="0"/>
                    <a:cs typeface="Arial" pitchFamily="34" charset="0"/>
                  </a:rPr>
                  <a:t>How much are you willing to pay to avoid a risk of a certain magnitude (standard deviation)? </a:t>
                </a:r>
              </a:p>
              <a:p>
                <a:pPr marL="1149350" lvl="1" indent="-342900">
                  <a:buFont typeface="Arial" panose="020B0604020202020204" pitchFamily="34" charset="0"/>
                  <a:buChar char="•"/>
                </a:pPr>
                <a:r>
                  <a:rPr lang="pt-PT" sz="2000" dirty="0">
                    <a:latin typeface="Arial" pitchFamily="34" charset="0"/>
                    <a:cs typeface="Arial" pitchFamily="34" charset="0"/>
                  </a:rPr>
                  <a:t>A falls between 2 and 10 for most investors.</a:t>
                </a:r>
              </a:p>
              <a:p>
                <a:pPr marL="692150" indent="-342900">
                  <a:buFont typeface="Arial" panose="020B0604020202020204" pitchFamily="34" charset="0"/>
                  <a:buChar char="•"/>
                </a:pPr>
                <a:r>
                  <a:rPr lang="pt-PT" sz="2000" dirty="0">
                    <a:latin typeface="Arial" pitchFamily="34" charset="0"/>
                    <a:cs typeface="Arial" pitchFamily="34" charset="0"/>
                  </a:rPr>
                  <a:t> </a:t>
                </a:r>
                <a:r>
                  <a:rPr lang="pt-PT" sz="2000" i="1" dirty="0">
                    <a:latin typeface="Arial" pitchFamily="34" charset="0"/>
                    <a:cs typeface="Arial" pitchFamily="34" charset="0"/>
                  </a:rPr>
                  <a:t>U</a:t>
                </a:r>
                <a:r>
                  <a:rPr lang="pt-PT" sz="2000" dirty="0">
                    <a:latin typeface="Arial" pitchFamily="34" charset="0"/>
                    <a:cs typeface="Arial" pitchFamily="34" charset="0"/>
                  </a:rPr>
                  <a:t> can be thought of as a </a:t>
                </a:r>
                <a:r>
                  <a:rPr lang="pt-PT" sz="2000" u="sng" dirty="0">
                    <a:latin typeface="Arial" pitchFamily="34" charset="0"/>
                    <a:cs typeface="Arial" pitchFamily="34" charset="0"/>
                  </a:rPr>
                  <a:t>certainty-equivalent rate</a:t>
                </a:r>
              </a:p>
              <a:p>
                <a:pPr marL="1149350" lvl="1" indent="-342900">
                  <a:buFont typeface="Arial" panose="020B0604020202020204" pitchFamily="34" charset="0"/>
                  <a:buChar char="•"/>
                </a:pPr>
                <a:r>
                  <a:rPr lang="pt-PT" sz="2000" dirty="0">
                    <a:latin typeface="Arial" pitchFamily="34" charset="0"/>
                    <a:cs typeface="Arial" pitchFamily="34" charset="0"/>
                  </a:rPr>
                  <a:t>Meaning </a:t>
                </a:r>
                <a14:m>
                  <m:oMath xmlns:m="http://schemas.openxmlformats.org/officeDocument/2006/math">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𝑟</m:t>
                        </m:r>
                      </m:e>
                    </m:d>
                    <m:r>
                      <a:rPr lang="en-US" sz="2000" i="1">
                        <a:latin typeface="Cambria Math" panose="02040503050406030204" pitchFamily="18" charset="0"/>
                        <a:cs typeface="Arial" pitchFamily="34" charset="0"/>
                      </a:rPr>
                      <m:t>=10%</m:t>
                    </m:r>
                  </m:oMath>
                </a14:m>
                <a:r>
                  <a:rPr lang="pt-PT" sz="2000" dirty="0">
                    <a:latin typeface="Arial" pitchFamily="34" charset="0"/>
                    <a:cs typeface="Arial" pitchFamily="34" charset="0"/>
                  </a:rPr>
                  <a:t>, A=4, </a:t>
                </a:r>
                <a14:m>
                  <m:oMath xmlns:m="http://schemas.openxmlformats.org/officeDocument/2006/math">
                    <m:sSup>
                      <m:sSupPr>
                        <m:ctrlPr>
                          <a:rPr lang="en-US" sz="2000" i="1">
                            <a:latin typeface="Cambria Math" panose="02040503050406030204" pitchFamily="18" charset="0"/>
                            <a:ea typeface="Cambria Math" panose="02040503050406030204" pitchFamily="18" charset="0"/>
                            <a:cs typeface="Arial" pitchFamily="34" charset="0"/>
                          </a:rPr>
                        </m:ctrlPr>
                      </m:sSupPr>
                      <m:e>
                        <m:r>
                          <a:rPr lang="en-US" sz="2000" i="1">
                            <a:latin typeface="Cambria Math" panose="02040503050406030204" pitchFamily="18" charset="0"/>
                            <a:ea typeface="Cambria Math" panose="02040503050406030204" pitchFamily="18" charset="0"/>
                            <a:cs typeface="Arial" pitchFamily="34" charset="0"/>
                          </a:rPr>
                          <m:t>𝜎</m:t>
                        </m:r>
                      </m:e>
                      <m:sup>
                        <m:r>
                          <a:rPr lang="en-US" sz="2000" i="1">
                            <a:latin typeface="Cambria Math" panose="02040503050406030204" pitchFamily="18" charset="0"/>
                            <a:ea typeface="Cambria Math" panose="02040503050406030204" pitchFamily="18" charset="0"/>
                            <a:cs typeface="Arial" pitchFamily="34" charset="0"/>
                          </a:rPr>
                          <m:t>2</m:t>
                        </m:r>
                      </m:sup>
                    </m:sSup>
                    <m:r>
                      <a:rPr lang="en-US" sz="2000">
                        <a:latin typeface="Cambria Math" panose="02040503050406030204" pitchFamily="18" charset="0"/>
                        <a:ea typeface="Cambria Math" panose="02040503050406030204" pitchFamily="18" charset="0"/>
                        <a:cs typeface="Arial" pitchFamily="34" charset="0"/>
                      </a:rPr>
                      <m:t>=</m:t>
                    </m:r>
                    <m:sSup>
                      <m:sSupPr>
                        <m:ctrlPr>
                          <a:rPr lang="en-US" sz="2000" i="1">
                            <a:latin typeface="Cambria Math" panose="02040503050406030204" pitchFamily="18" charset="0"/>
                            <a:ea typeface="Cambria Math" panose="02040503050406030204" pitchFamily="18" charset="0"/>
                            <a:cs typeface="Arial" pitchFamily="34" charset="0"/>
                          </a:rPr>
                        </m:ctrlPr>
                      </m:sSupPr>
                      <m:e>
                        <m:r>
                          <a:rPr lang="en-US" sz="2000" i="1">
                            <a:latin typeface="Cambria Math" panose="02040503050406030204" pitchFamily="18" charset="0"/>
                            <a:ea typeface="Cambria Math" panose="02040503050406030204" pitchFamily="18" charset="0"/>
                            <a:cs typeface="Arial" pitchFamily="34" charset="0"/>
                          </a:rPr>
                          <m:t>20%</m:t>
                        </m:r>
                      </m:e>
                      <m:sup>
                        <m:r>
                          <a:rPr lang="en-US" sz="2000" i="1">
                            <a:latin typeface="Cambria Math" panose="02040503050406030204" pitchFamily="18" charset="0"/>
                            <a:ea typeface="Cambria Math" panose="02040503050406030204" pitchFamily="18" charset="0"/>
                            <a:cs typeface="Arial" pitchFamily="34" charset="0"/>
                          </a:rPr>
                          <m:t>2</m:t>
                        </m:r>
                      </m:sup>
                    </m:sSup>
                  </m:oMath>
                </a14:m>
                <a:r>
                  <a:rPr lang="pt-PT" sz="2000" dirty="0">
                    <a:latin typeface="Arial" pitchFamily="34" charset="0"/>
                    <a:cs typeface="Arial" pitchFamily="34" charset="0"/>
                  </a:rPr>
                  <a:t> equivalent to 2% risk-free</a:t>
                </a:r>
              </a:p>
              <a:p>
                <a:pPr marL="34290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Consider investing in one of two assets: X or Y</a:t>
                </a:r>
              </a:p>
              <a:p>
                <a:pPr marL="800100" lvl="1" indent="-342900">
                  <a:buFont typeface="Arial" panose="020B0604020202020204" pitchFamily="34" charset="0"/>
                  <a:buChar char="•"/>
                </a:pPr>
                <a:r>
                  <a:rPr lang="pt-PT" sz="2000" dirty="0">
                    <a:latin typeface="Arial" pitchFamily="34" charset="0"/>
                    <a:cs typeface="Arial" pitchFamily="34" charset="0"/>
                  </a:rPr>
                  <a:t>The more risk averse you are, the larger must be the difference </a:t>
                </a:r>
                <a14:m>
                  <m:oMath xmlns:m="http://schemas.openxmlformats.org/officeDocument/2006/math">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𝑋</m:t>
                            </m:r>
                          </m:sub>
                        </m:sSub>
                      </m:e>
                    </m:d>
                    <m:r>
                      <a:rPr lang="en-US" sz="2000" i="1">
                        <a:latin typeface="Cambria Math" panose="02040503050406030204" pitchFamily="18" charset="0"/>
                        <a:ea typeface="Cambria Math" panose="02040503050406030204" pitchFamily="18" charset="0"/>
                        <a:cs typeface="Arial" pitchFamily="34" charset="0"/>
                      </a:rPr>
                      <m:t>−</m:t>
                    </m:r>
                    <m:r>
                      <a:rPr lang="en-US" sz="2000" i="1">
                        <a:latin typeface="Cambria Math" panose="02040503050406030204" pitchFamily="18" charset="0"/>
                        <a:cs typeface="Arial" pitchFamily="34" charset="0"/>
                      </a:rPr>
                      <m:t>𝐸</m:t>
                    </m:r>
                    <m:d>
                      <m:dPr>
                        <m:begChr m:val="["/>
                        <m:endChr m:val="]"/>
                        <m:ctrlPr>
                          <a:rPr lang="en-US" sz="2000" i="1">
                            <a:latin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𝑌</m:t>
                            </m:r>
                          </m:sub>
                        </m:sSub>
                      </m:e>
                    </m:d>
                  </m:oMath>
                </a14:m>
                <a:r>
                  <a:rPr lang="pt-PT" sz="2000" dirty="0">
                    <a:latin typeface="Arial" pitchFamily="34" charset="0"/>
                    <a:cs typeface="Arial" pitchFamily="34" charset="0"/>
                  </a:rPr>
                  <a:t> to compensate for a given </a:t>
                </a:r>
                <a14:m>
                  <m:oMath xmlns:m="http://schemas.openxmlformats.org/officeDocument/2006/math">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ea typeface="Cambria Math" panose="02040503050406030204" pitchFamily="18" charset="0"/>
                            <a:cs typeface="Arial" pitchFamily="34" charset="0"/>
                          </a:rPr>
                          <m:t>𝑋</m:t>
                        </m:r>
                      </m:sub>
                    </m:sSub>
                    <m:r>
                      <a:rPr lang="en-US" sz="2000" i="1">
                        <a:latin typeface="Cambria Math" panose="02040503050406030204" pitchFamily="18" charset="0"/>
                        <a:ea typeface="Cambria Math" panose="02040503050406030204" pitchFamily="18" charset="0"/>
                        <a:cs typeface="Arial" pitchFamily="34" charset="0"/>
                      </a:rPr>
                      <m:t>&gt;</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𝜎</m:t>
                        </m:r>
                      </m:e>
                      <m:sub>
                        <m:r>
                          <a:rPr lang="en-US" sz="2000" i="1">
                            <a:latin typeface="Cambria Math" panose="02040503050406030204" pitchFamily="18" charset="0"/>
                            <a:cs typeface="Arial" pitchFamily="34" charset="0"/>
                          </a:rPr>
                          <m:t>𝑌</m:t>
                        </m:r>
                      </m:sub>
                    </m:sSub>
                    <m:r>
                      <a:rPr lang="en-US" sz="2000" i="1">
                        <a:latin typeface="Cambria Math" panose="02040503050406030204" pitchFamily="18" charset="0"/>
                        <a:cs typeface="Arial" pitchFamily="34" charset="0"/>
                      </a:rPr>
                      <m:t> </m:t>
                    </m:r>
                  </m:oMath>
                </a14:m>
                <a:r>
                  <a:rPr lang="pt-PT" sz="2000" dirty="0">
                    <a:latin typeface="Arial" pitchFamily="34" charset="0"/>
                    <a:cs typeface="Arial" pitchFamily="34" charset="0"/>
                  </a:rPr>
                  <a:t> for you to still be willing to invest in X rather than Y.</a:t>
                </a:r>
              </a:p>
              <a:p>
                <a:endParaRPr lang="pt-PT" sz="2000" dirty="0">
                  <a:latin typeface="Arial" pitchFamily="34" charset="0"/>
                  <a:cs typeface="Arial" pitchFamily="34" charset="0"/>
                </a:endParaRPr>
              </a:p>
              <a:p>
                <a:endParaRPr lang="pt-PT" sz="2000" dirty="0">
                  <a:latin typeface="Arial" pitchFamily="34" charset="0"/>
                  <a:cs typeface="Arial" pitchFamily="34" charset="0"/>
                </a:endParaRPr>
              </a:p>
              <a:p>
                <a:pPr marL="349250"/>
                <a:endParaRPr lang="pt-PT" sz="2000" dirty="0">
                  <a:latin typeface="Arial" pitchFamily="34" charset="0"/>
                  <a:cs typeface="Arial" pitchFamily="34" charset="0"/>
                </a:endParaRPr>
              </a:p>
              <a:p>
                <a:pPr marL="69215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mc:Choice>
        <mc:Fallback xmlns="">
          <p:sp>
            <p:nvSpPr>
              <p:cNvPr id="5" name="Text Box 2"/>
              <p:cNvSpPr txBox="1">
                <a:spLocks noRot="1" noChangeAspect="1" noMove="1" noResize="1" noEditPoints="1" noAdjustHandles="1" noChangeArrowheads="1" noChangeShapeType="1" noTextEdit="1"/>
              </p:cNvSpPr>
              <p:nvPr/>
            </p:nvSpPr>
            <p:spPr bwMode="auto">
              <a:xfrm>
                <a:off x="303726" y="569259"/>
                <a:ext cx="8840274" cy="4536141"/>
              </a:xfrm>
              <a:prstGeom prst="rect">
                <a:avLst/>
              </a:prstGeom>
              <a:blipFill>
                <a:blip r:embed="rId2"/>
                <a:stretch>
                  <a:fillRect l="-621" b="-24430"/>
                </a:stretch>
              </a:blipFill>
              <a:ln w="9525" algn="ctr">
                <a:noFill/>
                <a:miter lim="800000"/>
                <a:headEnd/>
                <a:tailEnd/>
              </a:ln>
            </p:spPr>
            <p:txBody>
              <a:bodyPr/>
              <a:lstStyle/>
              <a:p>
                <a:r>
                  <a:rPr lang="en-NL">
                    <a:noFill/>
                  </a:rPr>
                  <a:t> </a:t>
                </a:r>
              </a:p>
            </p:txBody>
          </p:sp>
        </mc:Fallback>
      </mc:AlternateContent>
    </p:spTree>
    <p:extLst>
      <p:ext uri="{BB962C8B-B14F-4D97-AF65-F5344CB8AC3E}">
        <p14:creationId xmlns:p14="http://schemas.microsoft.com/office/powerpoint/2010/main" val="284159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7</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Utility approach to risk (2/2)</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89"/>
          <a:stretch/>
        </p:blipFill>
        <p:spPr>
          <a:xfrm>
            <a:off x="1783080" y="1678123"/>
            <a:ext cx="5760720" cy="4646477"/>
          </a:xfrm>
          <a:prstGeom prst="rect">
            <a:avLst/>
          </a:prstGeom>
        </p:spPr>
      </p:pic>
      <p:sp>
        <p:nvSpPr>
          <p:cNvPr id="6" name="Text Box 2"/>
          <p:cNvSpPr txBox="1">
            <a:spLocks noChangeArrowheads="1"/>
          </p:cNvSpPr>
          <p:nvPr/>
        </p:nvSpPr>
        <p:spPr bwMode="auto">
          <a:xfrm>
            <a:off x="303726" y="609600"/>
            <a:ext cx="8840274" cy="4536141"/>
          </a:xfrm>
          <a:prstGeom prst="rect">
            <a:avLst/>
          </a:prstGeom>
          <a:noFill/>
          <a:ln w="9525" algn="ctr">
            <a:noFill/>
            <a:miter lim="800000"/>
            <a:headEnd/>
            <a:tailEnd/>
          </a:ln>
        </p:spPr>
        <p:txBody>
          <a:bodyPr/>
          <a:lstStyle/>
          <a:p>
            <a:endParaRPr lang="pt-PT" sz="2000" dirty="0">
              <a:latin typeface="Arial" pitchFamily="34" charset="0"/>
              <a:cs typeface="Arial" pitchFamily="34" charset="0"/>
            </a:endParaRPr>
          </a:p>
          <a:p>
            <a:pPr marL="342900" indent="-342900">
              <a:buFont typeface="Arial" panose="020B0604020202020204" pitchFamily="34" charset="0"/>
              <a:buChar char="•"/>
            </a:pPr>
            <a:r>
              <a:rPr lang="pt-PT" sz="2000" dirty="0">
                <a:latin typeface="Arial" pitchFamily="34" charset="0"/>
                <a:cs typeface="Arial" pitchFamily="34" charset="0"/>
              </a:rPr>
              <a:t>Indifference curves give us different combinations of expected returns and standard deviation with the same utility score</a:t>
            </a:r>
          </a:p>
          <a:p>
            <a:pPr marL="349250"/>
            <a:endParaRPr lang="pt-PT" sz="2000" dirty="0">
              <a:latin typeface="Arial" pitchFamily="34" charset="0"/>
              <a:cs typeface="Arial" pitchFamily="34" charset="0"/>
            </a:endParaRPr>
          </a:p>
          <a:p>
            <a:pPr marL="692150" indent="-342900">
              <a:buFont typeface="Arial" panose="020B0604020202020204" pitchFamily="34" charset="0"/>
              <a:buChar char="•"/>
            </a:pPr>
            <a:endParaRPr lang="pt-PT" sz="2000" dirty="0">
              <a:latin typeface="Arial" pitchFamily="34" charset="0"/>
              <a:cs typeface="Arial" pitchFamily="34" charset="0"/>
            </a:endParaRPr>
          </a:p>
          <a:p>
            <a:pPr marL="342900" indent="-342900">
              <a:buFont typeface="Arial" panose="020B0604020202020204" pitchFamily="34" charset="0"/>
              <a:buChar char="•"/>
            </a:pPr>
            <a:endParaRPr lang="pt-PT" sz="2000" dirty="0">
              <a:latin typeface="Arial" pitchFamily="34" charset="0"/>
              <a:cs typeface="Arial" pitchFamily="34" charset="0"/>
            </a:endParaRPr>
          </a:p>
        </p:txBody>
      </p:sp>
      <p:sp>
        <p:nvSpPr>
          <p:cNvPr id="8" name="Arc 7"/>
          <p:cNvSpPr/>
          <p:nvPr/>
        </p:nvSpPr>
        <p:spPr>
          <a:xfrm rot="9639153">
            <a:off x="2029780" y="4675372"/>
            <a:ext cx="2533367" cy="294060"/>
          </a:xfrm>
          <a:prstGeom prst="arc">
            <a:avLst>
              <a:gd name="adj1" fmla="val 15480868"/>
              <a:gd name="adj2" fmla="val 214828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37949" y="5088839"/>
            <a:ext cx="1371600" cy="646331"/>
          </a:xfrm>
          <a:prstGeom prst="rect">
            <a:avLst/>
          </a:prstGeom>
          <a:noFill/>
        </p:spPr>
        <p:txBody>
          <a:bodyPr wrap="square" rtlCol="0">
            <a:spAutoFit/>
          </a:bodyPr>
          <a:lstStyle/>
          <a:p>
            <a:r>
              <a:rPr lang="en-US" dirty="0">
                <a:latin typeface="Arial" pitchFamily="34" charset="0"/>
                <a:cs typeface="Arial" pitchFamily="34" charset="0"/>
              </a:rPr>
              <a:t>Certainty equivalent</a:t>
            </a:r>
          </a:p>
        </p:txBody>
      </p:sp>
      <p:sp>
        <p:nvSpPr>
          <p:cNvPr id="10" name="Rectangular Callout 9"/>
          <p:cNvSpPr/>
          <p:nvPr/>
        </p:nvSpPr>
        <p:spPr bwMode="auto">
          <a:xfrm>
            <a:off x="420311" y="4953244"/>
            <a:ext cx="1452597" cy="855063"/>
          </a:xfrm>
          <a:prstGeom prst="wedgeRectCallout">
            <a:avLst>
              <a:gd name="adj1" fmla="val 67793"/>
              <a:gd name="adj2" fmla="val -10480"/>
            </a:avLst>
          </a:prstGeom>
          <a:noFill/>
          <a:ln w="9525" algn="ctr">
            <a:solidFill>
              <a:schemeClr val="tx1"/>
            </a:solidFill>
            <a:miter lim="800000"/>
            <a:headEnd/>
            <a:tailEnd/>
          </a:ln>
        </p:spPr>
        <p:txBody>
          <a:bodyPr rtlCol="0" anchor="ctr"/>
          <a:lstStyle/>
          <a:p>
            <a:pPr algn="ctr">
              <a:buFontTx/>
              <a:buNone/>
            </a:pPr>
            <a:endParaRPr lang="en-US" sz="2000" b="1" dirty="0" err="1">
              <a:latin typeface="Arial" pitchFamily="34" charset="0"/>
              <a:cs typeface="Arial" pitchFamily="34" charset="0"/>
            </a:endParaRPr>
          </a:p>
        </p:txBody>
      </p:sp>
    </p:spTree>
    <p:extLst>
      <p:ext uri="{BB962C8B-B14F-4D97-AF65-F5344CB8AC3E}">
        <p14:creationId xmlns:p14="http://schemas.microsoft.com/office/powerpoint/2010/main" val="20706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8</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a:t>
            </a:r>
            <a:r>
              <a:rPr lang="en-US" sz="2400" b="1" u="sng" dirty="0">
                <a:latin typeface="Arial" pitchFamily="34" charset="0"/>
                <a:cs typeface="Arial" pitchFamily="34" charset="0"/>
              </a:rPr>
              <a:t>C</a:t>
            </a:r>
            <a:r>
              <a:rPr lang="en-US" sz="2400" b="1" dirty="0">
                <a:latin typeface="Arial" pitchFamily="34" charset="0"/>
                <a:cs typeface="Arial" pitchFamily="34" charset="0"/>
              </a:rPr>
              <a:t>apital </a:t>
            </a:r>
            <a:r>
              <a:rPr lang="en-US" sz="2400" b="1" u="sng" dirty="0">
                <a:latin typeface="Arial" pitchFamily="34" charset="0"/>
                <a:cs typeface="Arial" pitchFamily="34" charset="0"/>
              </a:rPr>
              <a:t>A</a:t>
            </a:r>
            <a:r>
              <a:rPr lang="en-US" sz="2400" b="1" dirty="0">
                <a:latin typeface="Arial" pitchFamily="34" charset="0"/>
                <a:cs typeface="Arial" pitchFamily="34" charset="0"/>
              </a:rPr>
              <a:t>llocation </a:t>
            </a:r>
            <a:r>
              <a:rPr lang="en-US" sz="2400" b="1" u="sng" dirty="0">
                <a:latin typeface="Arial" pitchFamily="34" charset="0"/>
                <a:cs typeface="Arial" pitchFamily="34" charset="0"/>
              </a:rPr>
              <a:t>L</a:t>
            </a:r>
            <a:r>
              <a:rPr lang="en-US" sz="2400" b="1" dirty="0">
                <a:latin typeface="Arial" pitchFamily="34" charset="0"/>
                <a:cs typeface="Arial" pitchFamily="34" charset="0"/>
              </a:rPr>
              <a:t>ine (1/3)</a:t>
            </a:r>
          </a:p>
        </p:txBody>
      </p:sp>
      <mc:AlternateContent xmlns:mc="http://schemas.openxmlformats.org/markup-compatibility/2006" xmlns:a14="http://schemas.microsoft.com/office/drawing/2010/main">
        <mc:Choice Requires="a14">
          <p:sp>
            <p:nvSpPr>
              <p:cNvPr id="6" name="Text Box 2"/>
              <p:cNvSpPr txBox="1">
                <a:spLocks noChangeArrowheads="1"/>
              </p:cNvSpPr>
              <p:nvPr/>
            </p:nvSpPr>
            <p:spPr bwMode="auto">
              <a:xfrm>
                <a:off x="303726" y="735106"/>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dirty="0">
                    <a:latin typeface="Arial" pitchFamily="34" charset="0"/>
                    <a:cs typeface="Arial" pitchFamily="34" charset="0"/>
                  </a:rPr>
                  <a:t>Denote by </a:t>
                </a:r>
                <a:r>
                  <a:rPr lang="pt-PT" i="1" dirty="0">
                    <a:latin typeface="Arial" pitchFamily="34" charset="0"/>
                    <a:cs typeface="Arial" pitchFamily="34" charset="0"/>
                  </a:rPr>
                  <a:t>y</a:t>
                </a:r>
                <a:r>
                  <a:rPr lang="pt-PT" dirty="0">
                    <a:latin typeface="Arial" pitchFamily="34" charset="0"/>
                    <a:cs typeface="Arial" pitchFamily="34" charset="0"/>
                  </a:rPr>
                  <a:t> the fraction of the portfolio invested in the risky asset (a portfolio of various individual securities)</a:t>
                </a:r>
              </a:p>
              <a:p>
                <a:pPr marL="800100" lvl="1" indent="-342900">
                  <a:buFont typeface="Wingdings" panose="05000000000000000000" pitchFamily="2" charset="2"/>
                  <a:buChar char="Ø"/>
                </a:pPr>
                <a:r>
                  <a:rPr lang="pt-PT" i="1" dirty="0">
                    <a:latin typeface="Arial" pitchFamily="34" charset="0"/>
                    <a:cs typeface="Arial" pitchFamily="34" charset="0"/>
                  </a:rPr>
                  <a:t>y</a:t>
                </a:r>
                <a:r>
                  <a:rPr lang="pt-PT" dirty="0">
                    <a:latin typeface="Arial" pitchFamily="34" charset="0"/>
                    <a:cs typeface="Arial" pitchFamily="34" charset="0"/>
                  </a:rPr>
                  <a:t>&lt;1: lending, </a:t>
                </a:r>
                <a:r>
                  <a:rPr lang="pt-PT" i="1" dirty="0">
                    <a:latin typeface="Arial" pitchFamily="34" charset="0"/>
                    <a:cs typeface="Arial" pitchFamily="34" charset="0"/>
                  </a:rPr>
                  <a:t>y</a:t>
                </a:r>
                <a:r>
                  <a:rPr lang="pt-PT" dirty="0">
                    <a:latin typeface="Arial" pitchFamily="34" charset="0"/>
                    <a:cs typeface="Arial" pitchFamily="34" charset="0"/>
                  </a:rPr>
                  <a:t>&gt;1: borrowing (high leverage), </a:t>
                </a:r>
                <a:r>
                  <a:rPr lang="pt-PT" i="1" dirty="0">
                    <a:latin typeface="Arial" pitchFamily="34" charset="0"/>
                    <a:cs typeface="Arial" pitchFamily="34" charset="0"/>
                  </a:rPr>
                  <a:t>y</a:t>
                </a:r>
                <a:r>
                  <a:rPr lang="pt-PT" dirty="0">
                    <a:latin typeface="Arial" pitchFamily="34" charset="0"/>
                    <a:cs typeface="Arial" pitchFamily="34" charset="0"/>
                  </a:rPr>
                  <a:t>&lt;0: short-selling </a:t>
                </a:r>
              </a:p>
              <a:p>
                <a:pPr marL="800100" lvl="1" indent="-342900">
                  <a:buFont typeface="Wingdings" panose="05000000000000000000" pitchFamily="2" charset="2"/>
                  <a:buChar char="Ø"/>
                </a:pPr>
                <a:r>
                  <a:rPr lang="pt-PT" dirty="0">
                    <a:latin typeface="Arial" pitchFamily="34" charset="0"/>
                    <a:cs typeface="Arial" pitchFamily="34" charset="0"/>
                  </a:rPr>
                  <a:t>If I have 1$ to invest, y=0.5 means 50 cent in the risky asset and 50 cent on a bank account earning the risk-free rate</a:t>
                </a:r>
              </a:p>
              <a:p>
                <a:pPr marL="800100" lvl="1" indent="-342900">
                  <a:buFont typeface="Wingdings" panose="05000000000000000000" pitchFamily="2" charset="2"/>
                  <a:buChar char="Ø"/>
                </a:pPr>
                <a:r>
                  <a:rPr lang="pt-PT" dirty="0">
                    <a:latin typeface="Arial" pitchFamily="34" charset="0"/>
                    <a:cs typeface="Arial" pitchFamily="34" charset="0"/>
                  </a:rPr>
                  <a:t>Note, for most investors and in most realistic settings, 0&lt;y&lt;1 will be satisfied at the optimum.</a:t>
                </a:r>
              </a:p>
              <a:p>
                <a:pPr marL="800100" lvl="1" indent="-342900">
                  <a:buFont typeface="Wingdings" panose="05000000000000000000" pitchFamily="2" charset="2"/>
                  <a:buChar char="Ø"/>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The (expected) return and risk of your complete portfolio, denoted by </a:t>
                </a:r>
                <a14:m>
                  <m:oMath xmlns:m="http://schemas.openxmlformats.org/officeDocument/2006/math">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b="0" i="1" smtClean="0">
                            <a:latin typeface="Cambria Math" panose="02040503050406030204" pitchFamily="18" charset="0"/>
                            <a:cs typeface="Arial" pitchFamily="34" charset="0"/>
                          </a:rPr>
                          <m:t>𝑐</m:t>
                        </m:r>
                      </m:sub>
                    </m:sSub>
                  </m:oMath>
                </a14:m>
                <a:r>
                  <a:rPr lang="pt-PT" dirty="0">
                    <a:latin typeface="Arial" pitchFamily="34" charset="0"/>
                    <a:cs typeface="Arial" pitchFamily="34" charset="0"/>
                  </a:rPr>
                  <a:t>, is then given by</a:t>
                </a:r>
              </a:p>
              <a:p>
                <a:pPr marL="342900" indent="-342900">
                  <a:buFont typeface="Arial" panose="020B0604020202020204" pitchFamily="34" charset="0"/>
                  <a:buChar char="•"/>
                </a:pPr>
                <a:endParaRPr lang="pt-PT" dirty="0">
                  <a:latin typeface="Arial" pitchFamily="34" charset="0"/>
                  <a:cs typeface="Arial" pitchFamily="34" charset="0"/>
                </a:endParaRPr>
              </a:p>
              <a:p>
                <a:r>
                  <a:rPr lang="pt-PT" dirty="0">
                    <a:cs typeface="Arial" pitchFamily="34" charset="0"/>
                  </a:rPr>
                  <a:t>		</a:t>
                </a:r>
                <a14:m>
                  <m:oMath xmlns:m="http://schemas.openxmlformats.org/officeDocument/2006/math">
                    <m:sSub>
                      <m:sSubPr>
                        <m:ctrlPr>
                          <a:rPr lang="pt-PT"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𝑟</m:t>
                        </m:r>
                      </m:e>
                      <m:sub>
                        <m:r>
                          <a:rPr lang="en-US" b="0" i="1" smtClean="0">
                            <a:latin typeface="Cambria Math" panose="02040503050406030204" pitchFamily="18" charset="0"/>
                            <a:cs typeface="Arial" pitchFamily="34" charset="0"/>
                          </a:rPr>
                          <m:t>𝑐</m:t>
                        </m:r>
                      </m:sub>
                    </m:sSub>
                    <m:r>
                      <a:rPr lang="en-US" b="0" i="1" smtClean="0">
                        <a:latin typeface="Cambria Math" panose="02040503050406030204" pitchFamily="18" charset="0"/>
                        <a:cs typeface="Arial" pitchFamily="34" charset="0"/>
                      </a:rPr>
                      <m:t>=</m:t>
                    </m:r>
                    <m:r>
                      <a:rPr lang="en-US" i="1">
                        <a:latin typeface="Cambria Math" panose="02040503050406030204" pitchFamily="18" charset="0"/>
                        <a:cs typeface="Arial" pitchFamily="34" charset="0"/>
                      </a:rPr>
                      <m:t>𝑦</m:t>
                    </m:r>
                    <m:sSub>
                      <m:sSubPr>
                        <m:ctrlPr>
                          <a:rPr lang="en-US" i="1">
                            <a:latin typeface="Cambria Math" panose="02040503050406030204" pitchFamily="18" charset="0"/>
                            <a:ea typeface="Cambria Math" panose="02040503050406030204" pitchFamily="18" charset="0"/>
                            <a:cs typeface="Arial" pitchFamily="34" charset="0"/>
                          </a:rPr>
                        </m:ctrlPr>
                      </m:sSubPr>
                      <m:e>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𝑝</m:t>
                            </m:r>
                          </m:sub>
                        </m:sSub>
                        <m:r>
                          <a:rPr lang="en-US" b="0" i="1" smtClean="0">
                            <a:latin typeface="Cambria Math" panose="02040503050406030204" pitchFamily="18" charset="0"/>
                            <a:ea typeface="Cambria Math" panose="02040503050406030204" pitchFamily="18" charset="0"/>
                            <a:cs typeface="Arial" pitchFamily="34" charset="0"/>
                          </a:rPr>
                          <m:t>+</m:t>
                        </m:r>
                        <m:d>
                          <m:dPr>
                            <m:ctrlPr>
                              <a:rPr lang="en-US" b="0" i="1" smtClean="0">
                                <a:latin typeface="Cambria Math" panose="02040503050406030204" pitchFamily="18" charset="0"/>
                                <a:ea typeface="Cambria Math" panose="02040503050406030204" pitchFamily="18" charset="0"/>
                                <a:cs typeface="Arial" pitchFamily="34" charset="0"/>
                              </a:rPr>
                            </m:ctrlPr>
                          </m:dPr>
                          <m:e>
                            <m:r>
                              <a:rPr lang="en-US" b="0" i="1" smtClean="0">
                                <a:latin typeface="Cambria Math" panose="02040503050406030204" pitchFamily="18" charset="0"/>
                                <a:ea typeface="Cambria Math" panose="02040503050406030204" pitchFamily="18" charset="0"/>
                                <a:cs typeface="Arial" pitchFamily="34" charset="0"/>
                              </a:rPr>
                              <m:t>1−</m:t>
                            </m:r>
                            <m:r>
                              <a:rPr lang="en-US" b="0" i="1" smtClean="0">
                                <a:latin typeface="Cambria Math" panose="02040503050406030204" pitchFamily="18" charset="0"/>
                                <a:ea typeface="Cambria Math" panose="02040503050406030204" pitchFamily="18" charset="0"/>
                                <a:cs typeface="Arial" pitchFamily="34" charset="0"/>
                              </a:rPr>
                              <m:t>𝑦</m:t>
                            </m:r>
                          </m:e>
                        </m:d>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𝑓</m:t>
                            </m:r>
                          </m:sub>
                        </m:sSub>
                        <m:r>
                          <a:rPr lang="en-US" b="0" i="1" smtClean="0">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𝑓</m:t>
                        </m:r>
                      </m:sub>
                    </m:sSub>
                    <m:r>
                      <a:rPr lang="en-US" b="0" i="1" smtClean="0">
                        <a:latin typeface="Cambria Math" panose="02040503050406030204" pitchFamily="18" charset="0"/>
                        <a:ea typeface="Cambria Math" panose="02040503050406030204" pitchFamily="18" charset="0"/>
                        <a:cs typeface="Arial" pitchFamily="34" charset="0"/>
                      </a:rPr>
                      <m:t>+</m:t>
                    </m:r>
                    <m:r>
                      <a:rPr lang="en-US" b="0" i="1" smtClean="0">
                        <a:latin typeface="Cambria Math" panose="02040503050406030204" pitchFamily="18" charset="0"/>
                        <a:cs typeface="Arial" pitchFamily="34" charset="0"/>
                      </a:rPr>
                      <m:t>𝑦</m:t>
                    </m:r>
                    <m:r>
                      <a:rPr lang="en-US" b="0" i="1" smtClean="0">
                        <a:latin typeface="Cambria Math" panose="02040503050406030204" pitchFamily="18" charset="0"/>
                        <a:cs typeface="Arial" pitchFamily="34" charset="0"/>
                      </a:rPr>
                      <m:t>(</m:t>
                    </m:r>
                    <m:sSub>
                      <m:sSubPr>
                        <m:ctrlPr>
                          <a:rPr lang="en-US" b="0" i="1" smtClean="0">
                            <a:latin typeface="Cambria Math" panose="02040503050406030204" pitchFamily="18" charset="0"/>
                            <a:ea typeface="Cambria Math" panose="02040503050406030204" pitchFamily="18" charset="0"/>
                            <a:cs typeface="Arial" pitchFamily="34" charset="0"/>
                          </a:rPr>
                        </m:ctrlPr>
                      </m:sSubPr>
                      <m:e>
                        <m:r>
                          <a:rPr lang="en-US" b="0" i="1" smtClean="0">
                            <a:latin typeface="Cambria Math" panose="02040503050406030204" pitchFamily="18" charset="0"/>
                            <a:ea typeface="Cambria Math" panose="02040503050406030204" pitchFamily="18" charset="0"/>
                            <a:cs typeface="Arial" pitchFamily="34" charset="0"/>
                          </a:rPr>
                          <m:t>𝑟</m:t>
                        </m:r>
                      </m:e>
                      <m:sub>
                        <m:r>
                          <a:rPr lang="en-US" b="0" i="1" smtClean="0">
                            <a:latin typeface="Cambria Math" panose="02040503050406030204" pitchFamily="18" charset="0"/>
                            <a:ea typeface="Cambria Math" panose="02040503050406030204" pitchFamily="18" charset="0"/>
                            <a:cs typeface="Arial" pitchFamily="34" charset="0"/>
                          </a:rPr>
                          <m:t>𝑝</m:t>
                        </m:r>
                      </m:sub>
                    </m:sSub>
                    <m:r>
                      <a:rPr lang="en-US" b="0" i="1" smtClean="0">
                        <a:latin typeface="Cambria Math" panose="02040503050406030204" pitchFamily="18" charset="0"/>
                        <a:ea typeface="Cambria Math" panose="02040503050406030204" pitchFamily="18" charset="0"/>
                        <a:cs typeface="Arial" pitchFamily="34" charset="0"/>
                      </a:rPr>
                      <m:t>−</m:t>
                    </m:r>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𝑟</m:t>
                        </m:r>
                      </m:e>
                      <m:sub>
                        <m:r>
                          <a:rPr lang="en-US" i="1">
                            <a:latin typeface="Cambria Math" panose="02040503050406030204" pitchFamily="18" charset="0"/>
                            <a:ea typeface="Cambria Math" panose="02040503050406030204" pitchFamily="18" charset="0"/>
                            <a:cs typeface="Arial" pitchFamily="34" charset="0"/>
                          </a:rPr>
                          <m:t>𝑓</m:t>
                        </m:r>
                      </m:sub>
                    </m:sSub>
                    <m:r>
                      <a:rPr lang="en-US" b="0" i="1" smtClean="0">
                        <a:latin typeface="Cambria Math" panose="02040503050406030204" pitchFamily="18" charset="0"/>
                        <a:ea typeface="Cambria Math" panose="02040503050406030204" pitchFamily="18" charset="0"/>
                        <a:cs typeface="Arial" pitchFamily="34" charset="0"/>
                      </a:rPr>
                      <m:t>)</m:t>
                    </m:r>
                  </m:oMath>
                </a14:m>
                <a:r>
                  <a:rPr lang="pt-PT" dirty="0">
                    <a:latin typeface="Arial" pitchFamily="34" charset="0"/>
                    <a:cs typeface="Arial" pitchFamily="34" charset="0"/>
                  </a:rPr>
                  <a:t> with</a:t>
                </a:r>
              </a:p>
              <a:p>
                <a:r>
                  <a:rPr lang="pt-PT" dirty="0">
                    <a:latin typeface="Arial" pitchFamily="34" charset="0"/>
                    <a:cs typeface="Arial" pitchFamily="34" charset="0"/>
                  </a:rPr>
                  <a:t>		</a:t>
                </a:r>
                <a14:m>
                  <m:oMath xmlns:m="http://schemas.openxmlformats.org/officeDocument/2006/math">
                    <m:r>
                      <a:rPr lang="en-US" i="1">
                        <a:latin typeface="Cambria Math" panose="02040503050406030204" pitchFamily="18" charset="0"/>
                        <a:cs typeface="Arial" pitchFamily="34" charset="0"/>
                      </a:rPr>
                      <m:t>𝐸</m:t>
                    </m:r>
                    <m:d>
                      <m:dPr>
                        <m:begChr m:val="["/>
                        <m:endChr m:val="]"/>
                        <m:ctrlPr>
                          <a:rPr lang="en-US" i="1">
                            <a:latin typeface="Cambria Math" panose="02040503050406030204" pitchFamily="18" charset="0"/>
                            <a:cs typeface="Arial" pitchFamily="34" charset="0"/>
                          </a:rPr>
                        </m:ctrlPr>
                      </m:dPr>
                      <m:e>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𝑐</m:t>
                            </m:r>
                          </m:sub>
                        </m:sSub>
                      </m:e>
                    </m:d>
                    <m:r>
                      <a:rPr lang="en-US" i="1">
                        <a:latin typeface="Cambria Math" panose="02040503050406030204" pitchFamily="18" charset="0"/>
                        <a:cs typeface="Arial" pitchFamily="34" charset="0"/>
                      </a:rPr>
                      <m:t>=</m:t>
                    </m:r>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𝑓</m:t>
                        </m:r>
                      </m:sub>
                    </m:sSub>
                    <m:r>
                      <a:rPr lang="en-US" i="1">
                        <a:latin typeface="Cambria Math" panose="02040503050406030204" pitchFamily="18" charset="0"/>
                        <a:cs typeface="Arial" pitchFamily="34" charset="0"/>
                      </a:rPr>
                      <m:t>+</m:t>
                    </m:r>
                    <m:r>
                      <a:rPr lang="en-US" i="1">
                        <a:latin typeface="Cambria Math" panose="02040503050406030204" pitchFamily="18" charset="0"/>
                        <a:cs typeface="Arial" pitchFamily="34" charset="0"/>
                      </a:rPr>
                      <m:t>𝑦𝐸</m:t>
                    </m:r>
                    <m:d>
                      <m:dPr>
                        <m:begChr m:val="["/>
                        <m:endChr m:val="]"/>
                        <m:ctrlPr>
                          <a:rPr lang="en-US" i="1">
                            <a:latin typeface="Cambria Math" panose="02040503050406030204" pitchFamily="18" charset="0"/>
                            <a:cs typeface="Arial" pitchFamily="34" charset="0"/>
                          </a:rPr>
                        </m:ctrlPr>
                      </m:dPr>
                      <m:e>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𝑝</m:t>
                            </m:r>
                          </m:sub>
                        </m:sSub>
                        <m:r>
                          <a:rPr lang="en-US" i="1">
                            <a:latin typeface="Cambria Math" panose="02040503050406030204" pitchFamily="18" charset="0"/>
                            <a:cs typeface="Arial" pitchFamily="34" charset="0"/>
                          </a:rPr>
                          <m:t>−</m:t>
                        </m:r>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𝑓</m:t>
                            </m:r>
                          </m:sub>
                        </m:sSub>
                      </m:e>
                    </m:d>
                  </m:oMath>
                </a14:m>
                <a:r>
                  <a:rPr lang="pt-PT" dirty="0">
                    <a:latin typeface="Arial" pitchFamily="34" charset="0"/>
                    <a:cs typeface="Arial" pitchFamily="34" charset="0"/>
                  </a:rPr>
                  <a:t> and </a:t>
                </a:r>
                <a14:m>
                  <m:oMath xmlns:m="http://schemas.openxmlformats.org/officeDocument/2006/math">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𝜎</m:t>
                        </m:r>
                      </m:e>
                      <m:sub>
                        <m:r>
                          <a:rPr lang="en-US" i="1">
                            <a:latin typeface="Cambria Math" panose="02040503050406030204" pitchFamily="18" charset="0"/>
                            <a:ea typeface="Cambria Math" panose="02040503050406030204" pitchFamily="18" charset="0"/>
                            <a:cs typeface="Arial" pitchFamily="34" charset="0"/>
                          </a:rPr>
                          <m:t>𝑐</m:t>
                        </m:r>
                      </m:sub>
                    </m:sSub>
                    <m:r>
                      <a:rPr lang="en-US" i="1">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ea typeface="Cambria Math" panose="02040503050406030204" pitchFamily="18" charset="0"/>
                        <a:cs typeface="Arial" pitchFamily="34" charset="0"/>
                      </a:rPr>
                      <m:t>𝑦</m:t>
                    </m:r>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𝜎</m:t>
                        </m:r>
                      </m:e>
                      <m:sub>
                        <m:r>
                          <a:rPr lang="en-US" i="1">
                            <a:latin typeface="Cambria Math" panose="02040503050406030204" pitchFamily="18" charset="0"/>
                            <a:ea typeface="Cambria Math" panose="02040503050406030204" pitchFamily="18" charset="0"/>
                            <a:cs typeface="Arial" pitchFamily="34" charset="0"/>
                          </a:rPr>
                          <m:t>𝑝</m:t>
                        </m:r>
                      </m:sub>
                    </m:sSub>
                  </m:oMath>
                </a14:m>
                <a:endParaRPr lang="pt-PT" dirty="0">
                  <a:latin typeface="Arial" pitchFamily="34" charset="0"/>
                  <a:cs typeface="Arial" pitchFamily="34" charset="0"/>
                </a:endParaRPr>
              </a:p>
              <a:p>
                <a:pPr marL="349250"/>
                <a:endParaRPr lang="pt-PT" dirty="0">
                  <a:latin typeface="Arial" pitchFamily="34" charset="0"/>
                  <a:cs typeface="Arial" pitchFamily="34" charset="0"/>
                </a:endParaRPr>
              </a:p>
              <a:p>
                <a:pPr marL="349250"/>
                <a:r>
                  <a:rPr lang="pt-PT" dirty="0">
                    <a:latin typeface="Arial" pitchFamily="34" charset="0"/>
                    <a:cs typeface="Arial" pitchFamily="34" charset="0"/>
                  </a:rPr>
                  <a:t>where </a:t>
                </a:r>
                <a14:m>
                  <m:oMath xmlns:m="http://schemas.openxmlformats.org/officeDocument/2006/math">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b="0" i="1" smtClean="0">
                            <a:latin typeface="Cambria Math" panose="02040503050406030204" pitchFamily="18" charset="0"/>
                            <a:cs typeface="Arial" pitchFamily="34" charset="0"/>
                          </a:rPr>
                          <m:t>𝑝</m:t>
                        </m:r>
                      </m:sub>
                    </m:sSub>
                  </m:oMath>
                </a14:m>
                <a:r>
                  <a:rPr lang="pt-PT" dirty="0">
                    <a:latin typeface="Arial" pitchFamily="34" charset="0"/>
                    <a:cs typeface="Arial" pitchFamily="34" charset="0"/>
                  </a:rPr>
                  <a:t> is the return on the </a:t>
                </a:r>
                <a:r>
                  <a:rPr lang="pt-PT" dirty="0" err="1">
                    <a:latin typeface="Arial" pitchFamily="34" charset="0"/>
                    <a:cs typeface="Arial" pitchFamily="34" charset="0"/>
                  </a:rPr>
                  <a:t>risky</a:t>
                </a:r>
                <a:r>
                  <a:rPr lang="pt-PT" dirty="0">
                    <a:latin typeface="Arial" pitchFamily="34" charset="0"/>
                    <a:cs typeface="Arial" pitchFamily="34" charset="0"/>
                  </a:rPr>
                  <a:t> </a:t>
                </a:r>
                <a:r>
                  <a:rPr lang="pt-PT" dirty="0" err="1">
                    <a:latin typeface="Arial" pitchFamily="34" charset="0"/>
                    <a:cs typeface="Arial" pitchFamily="34" charset="0"/>
                  </a:rPr>
                  <a:t>asset</a:t>
                </a: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It follows that all optimal portfolios lie on a straight line (in “mean-standard deviation space”) with slope equal to the Sharpe ratio of the risky asset:</a:t>
                </a:r>
              </a:p>
              <a:p>
                <a:pPr/>
                <a:br>
                  <a:rPr lang="en-US" b="0" i="1" dirty="0">
                    <a:latin typeface="Cambria Math" panose="02040503050406030204" pitchFamily="18" charset="0"/>
                    <a:ea typeface="Cambria Math" panose="02040503050406030204" pitchFamily="18" charset="0"/>
                    <a:cs typeface="Arial" pitchFamily="34" charset="0"/>
                  </a:rPr>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Arial" pitchFamily="34" charset="0"/>
                        </a:rPr>
                        <m:t>⇒</m:t>
                      </m:r>
                      <m:r>
                        <a:rPr lang="en-US" i="1">
                          <a:latin typeface="Cambria Math" panose="02040503050406030204" pitchFamily="18" charset="0"/>
                          <a:cs typeface="Arial" pitchFamily="34" charset="0"/>
                        </a:rPr>
                        <m:t>𝐸</m:t>
                      </m:r>
                      <m:d>
                        <m:dPr>
                          <m:begChr m:val="["/>
                          <m:endChr m:val="]"/>
                          <m:ctrlPr>
                            <a:rPr lang="en-US" i="1">
                              <a:latin typeface="Cambria Math" panose="02040503050406030204" pitchFamily="18" charset="0"/>
                              <a:cs typeface="Arial" pitchFamily="34" charset="0"/>
                            </a:rPr>
                          </m:ctrlPr>
                        </m:dPr>
                        <m:e>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b="0" i="1" smtClean="0">
                                  <a:latin typeface="Cambria Math" panose="02040503050406030204" pitchFamily="18" charset="0"/>
                                  <a:cs typeface="Arial" pitchFamily="34" charset="0"/>
                                </a:rPr>
                                <m:t>𝑐</m:t>
                              </m:r>
                            </m:sub>
                          </m:sSub>
                        </m:e>
                      </m:d>
                      <m:r>
                        <a:rPr lang="en-US" b="0" i="0" smtClean="0">
                          <a:latin typeface="Cambria Math" panose="02040503050406030204" pitchFamily="18" charset="0"/>
                          <a:cs typeface="Arial" pitchFamily="34" charset="0"/>
                        </a:rPr>
                        <m:t>=</m:t>
                      </m:r>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𝑓</m:t>
                          </m:r>
                        </m:sub>
                      </m:sSub>
                      <m:r>
                        <a:rPr lang="en-US" b="0" i="1" smtClean="0">
                          <a:latin typeface="Cambria Math" panose="02040503050406030204" pitchFamily="18" charset="0"/>
                          <a:cs typeface="Arial" pitchFamily="34" charset="0"/>
                        </a:rPr>
                        <m:t>+</m:t>
                      </m:r>
                      <m:f>
                        <m:fPr>
                          <m:ctrlPr>
                            <a:rPr lang="en-US" b="0" i="1" smtClean="0">
                              <a:latin typeface="Cambria Math" panose="02040503050406030204" pitchFamily="18" charset="0"/>
                              <a:cs typeface="Arial" pitchFamily="34" charset="0"/>
                            </a:rPr>
                          </m:ctrlPr>
                        </m:fPr>
                        <m:num>
                          <m:d>
                            <m:dPr>
                              <m:ctrlPr>
                                <a:rPr lang="en-US" i="1">
                                  <a:latin typeface="Cambria Math" panose="02040503050406030204" pitchFamily="18" charset="0"/>
                                  <a:cs typeface="Arial" pitchFamily="34" charset="0"/>
                                </a:rPr>
                              </m:ctrlPr>
                            </m:dPr>
                            <m:e>
                              <m:r>
                                <a:rPr lang="en-US" i="1">
                                  <a:latin typeface="Cambria Math" panose="02040503050406030204" pitchFamily="18" charset="0"/>
                                  <a:cs typeface="Arial" pitchFamily="34" charset="0"/>
                                </a:rPr>
                                <m:t>𝐸</m:t>
                              </m:r>
                              <m:d>
                                <m:dPr>
                                  <m:begChr m:val="["/>
                                  <m:endChr m:val="]"/>
                                  <m:ctrlPr>
                                    <a:rPr lang="en-US" i="1">
                                      <a:latin typeface="Cambria Math" panose="02040503050406030204" pitchFamily="18" charset="0"/>
                                      <a:cs typeface="Arial" pitchFamily="34" charset="0"/>
                                    </a:rPr>
                                  </m:ctrlPr>
                                </m:dPr>
                                <m:e>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𝑝</m:t>
                                      </m:r>
                                    </m:sub>
                                  </m:sSub>
                                </m:e>
                              </m:d>
                              <m:r>
                                <a:rPr lang="en-US" i="1">
                                  <a:latin typeface="Cambria Math" panose="02040503050406030204" pitchFamily="18" charset="0"/>
                                  <a:cs typeface="Arial" pitchFamily="34" charset="0"/>
                                </a:rPr>
                                <m:t>−</m:t>
                              </m:r>
                              <m:sSub>
                                <m:sSubPr>
                                  <m:ctrlPr>
                                    <a:rPr lang="pt-PT" i="1">
                                      <a:latin typeface="Cambria Math" panose="02040503050406030204" pitchFamily="18" charset="0"/>
                                      <a:cs typeface="Arial" pitchFamily="34" charset="0"/>
                                    </a:rPr>
                                  </m:ctrlPr>
                                </m:sSubPr>
                                <m:e>
                                  <m:r>
                                    <a:rPr lang="en-US" i="1">
                                      <a:latin typeface="Cambria Math" panose="02040503050406030204" pitchFamily="18" charset="0"/>
                                      <a:cs typeface="Arial" pitchFamily="34" charset="0"/>
                                    </a:rPr>
                                    <m:t>𝑟</m:t>
                                  </m:r>
                                </m:e>
                                <m:sub>
                                  <m:r>
                                    <a:rPr lang="en-US" i="1">
                                      <a:latin typeface="Cambria Math" panose="02040503050406030204" pitchFamily="18" charset="0"/>
                                      <a:cs typeface="Arial" pitchFamily="34" charset="0"/>
                                    </a:rPr>
                                    <m:t>𝑓</m:t>
                                  </m:r>
                                </m:sub>
                              </m:sSub>
                            </m:e>
                          </m:d>
                        </m:num>
                        <m:den>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𝜎</m:t>
                              </m:r>
                            </m:e>
                            <m:sub>
                              <m:r>
                                <a:rPr lang="en-US" b="0" i="1" smtClean="0">
                                  <a:latin typeface="Cambria Math" panose="02040503050406030204" pitchFamily="18" charset="0"/>
                                  <a:ea typeface="Cambria Math" panose="02040503050406030204" pitchFamily="18" charset="0"/>
                                  <a:cs typeface="Arial" pitchFamily="34" charset="0"/>
                                </a:rPr>
                                <m:t>𝑝</m:t>
                              </m:r>
                            </m:sub>
                          </m:sSub>
                        </m:den>
                      </m:f>
                      <m:sSub>
                        <m:sSubPr>
                          <m:ctrlPr>
                            <a:rPr lang="en-US" i="1">
                              <a:latin typeface="Cambria Math" panose="02040503050406030204" pitchFamily="18" charset="0"/>
                              <a:ea typeface="Cambria Math" panose="02040503050406030204" pitchFamily="18" charset="0"/>
                              <a:cs typeface="Arial" pitchFamily="34" charset="0"/>
                            </a:rPr>
                          </m:ctrlPr>
                        </m:sSubPr>
                        <m:e>
                          <m:r>
                            <a:rPr lang="en-US" i="1">
                              <a:latin typeface="Cambria Math" panose="02040503050406030204" pitchFamily="18" charset="0"/>
                              <a:ea typeface="Cambria Math" panose="02040503050406030204" pitchFamily="18" charset="0"/>
                              <a:cs typeface="Arial" pitchFamily="34" charset="0"/>
                            </a:rPr>
                            <m:t>𝜎</m:t>
                          </m:r>
                        </m:e>
                        <m:sub>
                          <m:r>
                            <a:rPr lang="en-US" b="0" i="1" smtClean="0">
                              <a:latin typeface="Cambria Math" panose="02040503050406030204" pitchFamily="18" charset="0"/>
                              <a:ea typeface="Cambria Math" panose="02040503050406030204" pitchFamily="18" charset="0"/>
                              <a:cs typeface="Arial" pitchFamily="34" charset="0"/>
                            </a:rPr>
                            <m:t>𝑐</m:t>
                          </m:r>
                        </m:sub>
                      </m:sSub>
                    </m:oMath>
                  </m:oMathPara>
                </a14:m>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p:txBody>
          </p:sp>
        </mc:Choice>
        <mc:Fallback xmlns="">
          <p:sp>
            <p:nvSpPr>
              <p:cNvPr id="6" name="Text Box 2"/>
              <p:cNvSpPr txBox="1">
                <a:spLocks noRot="1" noChangeAspect="1" noMove="1" noResize="1" noEditPoints="1" noAdjustHandles="1" noChangeArrowheads="1" noChangeShapeType="1" noTextEdit="1"/>
              </p:cNvSpPr>
              <p:nvPr/>
            </p:nvSpPr>
            <p:spPr bwMode="auto">
              <a:xfrm>
                <a:off x="303726" y="735106"/>
                <a:ext cx="8840274" cy="3748877"/>
              </a:xfrm>
              <a:prstGeom prst="rect">
                <a:avLst/>
              </a:prstGeom>
              <a:blipFill>
                <a:blip r:embed="rId2"/>
                <a:stretch>
                  <a:fillRect l="-483" t="-976" r="-966" b="-52520"/>
                </a:stretch>
              </a:blipFill>
              <a:ln w="9525" algn="ctr">
                <a:noFill/>
                <a:miter lim="800000"/>
                <a:headEnd/>
                <a:tailEnd/>
              </a:ln>
            </p:spPr>
            <p:txBody>
              <a:bodyPr/>
              <a:lstStyle/>
              <a:p>
                <a:r>
                  <a:rPr lang="en-NL">
                    <a:noFill/>
                  </a:rPr>
                  <a:t> </a:t>
                </a:r>
              </a:p>
            </p:txBody>
          </p:sp>
        </mc:Fallback>
      </mc:AlternateContent>
      <p:sp>
        <p:nvSpPr>
          <p:cNvPr id="5" name="Oval 4"/>
          <p:cNvSpPr/>
          <p:nvPr/>
        </p:nvSpPr>
        <p:spPr bwMode="auto">
          <a:xfrm>
            <a:off x="4719852" y="5536448"/>
            <a:ext cx="1371600" cy="1066800"/>
          </a:xfrm>
          <a:prstGeom prst="ellipse">
            <a:avLst/>
          </a:prstGeom>
          <a:noFill/>
          <a:ln w="9525" algn="ctr">
            <a:solidFill>
              <a:schemeClr val="tx1"/>
            </a:solidFill>
            <a:prstDash val="dash"/>
            <a:miter lim="800000"/>
            <a:headEnd/>
            <a:tailEnd/>
          </a:ln>
        </p:spPr>
        <p:txBody>
          <a:bodyPr rtlCol="0" anchor="ctr"/>
          <a:lstStyle/>
          <a:p>
            <a:pPr algn="ctr">
              <a:buFontTx/>
              <a:buNone/>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8888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z="2000" smtClean="0"/>
              <a:pPr/>
              <a:t>9</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The </a:t>
            </a:r>
            <a:r>
              <a:rPr lang="en-US" sz="2400" b="1" u="sng" dirty="0">
                <a:latin typeface="Arial" pitchFamily="34" charset="0"/>
                <a:cs typeface="Arial" pitchFamily="34" charset="0"/>
              </a:rPr>
              <a:t>C</a:t>
            </a:r>
            <a:r>
              <a:rPr lang="en-US" sz="2400" b="1" dirty="0">
                <a:latin typeface="Arial" pitchFamily="34" charset="0"/>
                <a:cs typeface="Arial" pitchFamily="34" charset="0"/>
              </a:rPr>
              <a:t>apital </a:t>
            </a:r>
            <a:r>
              <a:rPr lang="en-US" sz="2400" b="1" u="sng" dirty="0">
                <a:latin typeface="Arial" pitchFamily="34" charset="0"/>
                <a:cs typeface="Arial" pitchFamily="34" charset="0"/>
              </a:rPr>
              <a:t>A</a:t>
            </a:r>
            <a:r>
              <a:rPr lang="en-US" sz="2400" b="1" dirty="0">
                <a:latin typeface="Arial" pitchFamily="34" charset="0"/>
                <a:cs typeface="Arial" pitchFamily="34" charset="0"/>
              </a:rPr>
              <a:t>llocation </a:t>
            </a:r>
            <a:r>
              <a:rPr lang="en-US" sz="2400" b="1" u="sng" dirty="0">
                <a:latin typeface="Arial" pitchFamily="34" charset="0"/>
                <a:cs typeface="Arial" pitchFamily="34" charset="0"/>
              </a:rPr>
              <a:t>L</a:t>
            </a:r>
            <a:r>
              <a:rPr lang="en-US" sz="2400" b="1" dirty="0">
                <a:latin typeface="Arial" pitchFamily="34" charset="0"/>
                <a:cs typeface="Arial" pitchFamily="34" charset="0"/>
              </a:rPr>
              <a:t>ine (2/3)</a:t>
            </a:r>
          </a:p>
        </p:txBody>
      </p:sp>
      <p:sp>
        <p:nvSpPr>
          <p:cNvPr id="6" name="Text Box 2"/>
          <p:cNvSpPr txBox="1">
            <a:spLocks noChangeArrowheads="1"/>
          </p:cNvSpPr>
          <p:nvPr/>
        </p:nvSpPr>
        <p:spPr bwMode="auto">
          <a:xfrm>
            <a:off x="303726" y="899323"/>
            <a:ext cx="8840274" cy="3748877"/>
          </a:xfrm>
          <a:prstGeom prst="rect">
            <a:avLst/>
          </a:prstGeom>
          <a:noFill/>
          <a:ln w="9525" algn="ctr">
            <a:noFill/>
            <a:miter lim="800000"/>
            <a:headEnd/>
            <a:tailEnd/>
          </a:ln>
        </p:spPr>
        <p:txBody>
          <a:bodyPr/>
          <a:lstStyle/>
          <a:p>
            <a:pPr marL="342900" indent="-342900">
              <a:buFont typeface="Arial" panose="020B0604020202020204" pitchFamily="34" charset="0"/>
              <a:buChar char="•"/>
            </a:pPr>
            <a:r>
              <a:rPr lang="pt-PT" sz="2000" dirty="0">
                <a:latin typeface="Arial" pitchFamily="34" charset="0"/>
                <a:cs typeface="Arial" pitchFamily="34" charset="0"/>
              </a:rPr>
              <a:t>Graphically:</a:t>
            </a:r>
          </a:p>
          <a:p>
            <a:endParaRPr lang="pt-PT" sz="2000" dirty="0">
              <a:latin typeface="Arial" pitchFamily="34" charset="0"/>
              <a:cs typeface="Arial"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172"/>
          <a:stretch/>
        </p:blipFill>
        <p:spPr>
          <a:xfrm>
            <a:off x="832317" y="1463040"/>
            <a:ext cx="7525542" cy="4572000"/>
          </a:xfrm>
          <a:prstGeom prst="rect">
            <a:avLst/>
          </a:prstGeom>
        </p:spPr>
      </p:pic>
    </p:spTree>
    <p:extLst>
      <p:ext uri="{BB962C8B-B14F-4D97-AF65-F5344CB8AC3E}">
        <p14:creationId xmlns:p14="http://schemas.microsoft.com/office/powerpoint/2010/main" val="1138107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miter lim="800000"/>
          <a:headEnd/>
          <a:tailEnd/>
        </a:ln>
      </a:spPr>
      <a:bodyPr anchor="ctr"/>
      <a:lstStyle>
        <a:defPPr>
          <a:buFontTx/>
          <a:buNone/>
          <a:defRPr sz="2000" b="1" dirty="0" err="1">
            <a:latin typeface="Arial" pitchFamily="34" charset="0"/>
            <a:cs typeface="Arial" pitchFamily="34" charset="0"/>
          </a:defRPr>
        </a:defPPr>
      </a:lst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4178</Words>
  <Application>Microsoft Office PowerPoint</Application>
  <PresentationFormat>On-screen Show (4:3)</PresentationFormat>
  <Paragraphs>588</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AnjosF</dc:creator>
  <cp:lastModifiedBy>Martijn Boons</cp:lastModifiedBy>
  <cp:revision>678</cp:revision>
  <cp:lastPrinted>2017-10-03T08:39:26Z</cp:lastPrinted>
  <dcterms:created xsi:type="dcterms:W3CDTF">2009-10-06T18:48:49Z</dcterms:created>
  <dcterms:modified xsi:type="dcterms:W3CDTF">2025-02-21T16:47:28Z</dcterms:modified>
</cp:coreProperties>
</file>