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2" r:id="rId2"/>
    <p:sldId id="582" r:id="rId3"/>
    <p:sldId id="583" r:id="rId4"/>
    <p:sldId id="587" r:id="rId5"/>
    <p:sldId id="588" r:id="rId6"/>
    <p:sldId id="542" r:id="rId7"/>
    <p:sldId id="584" r:id="rId8"/>
    <p:sldId id="590" r:id="rId9"/>
    <p:sldId id="586" r:id="rId10"/>
    <p:sldId id="589" r:id="rId11"/>
    <p:sldId id="591" r:id="rId12"/>
    <p:sldId id="592" r:id="rId13"/>
    <p:sldId id="593" r:id="rId14"/>
    <p:sldId id="595" r:id="rId15"/>
    <p:sldId id="596" r:id="rId16"/>
    <p:sldId id="556" r:id="rId17"/>
    <p:sldId id="598" r:id="rId18"/>
    <p:sldId id="599" r:id="rId19"/>
    <p:sldId id="600" r:id="rId20"/>
    <p:sldId id="581" r:id="rId21"/>
    <p:sldId id="602" r:id="rId22"/>
    <p:sldId id="603" r:id="rId23"/>
    <p:sldId id="574" r:id="rId24"/>
    <p:sldId id="575" r:id="rId25"/>
    <p:sldId id="576" r:id="rId26"/>
    <p:sldId id="561" r:id="rId27"/>
    <p:sldId id="563" r:id="rId28"/>
    <p:sldId id="564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 autoAdjust="0"/>
    <p:restoredTop sz="99028" autoAdjust="0"/>
  </p:normalViewPr>
  <p:slideViewPr>
    <p:cSldViewPr>
      <p:cViewPr varScale="1">
        <p:scale>
          <a:sx n="155" d="100"/>
          <a:sy n="155" d="100"/>
        </p:scale>
        <p:origin x="123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D-Drive%20Uni\Teaching\Nova\Investments\MFB%20Investment%2018-19\Lectures%20MFB\Data%20for%20sl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Cross-sectional</a:t>
            </a:r>
            <a:r>
              <a:rPr lang="en-US" baseline="0"/>
              <a:t> fit of CAPM (R2 = 0.07)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'CAPM test'!$AA$3</c:f>
              <c:strCache>
                <c:ptCount val="1"/>
                <c:pt idx="0">
                  <c:v>CAPM implied return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'CAPM test'!$AA$4:$AA$20</c:f>
              <c:numCache>
                <c:formatCode>0.000</c:formatCode>
                <c:ptCount val="17"/>
                <c:pt idx="0">
                  <c:v>7.0692906801757119E-2</c:v>
                </c:pt>
                <c:pt idx="1">
                  <c:v>6.6376448046713277E-2</c:v>
                </c:pt>
                <c:pt idx="2">
                  <c:v>6.9851741986870455E-2</c:v>
                </c:pt>
                <c:pt idx="3">
                  <c:v>6.4827099430118787E-2</c:v>
                </c:pt>
                <c:pt idx="4">
                  <c:v>6.5153752482685443E-2</c:v>
                </c:pt>
                <c:pt idx="5">
                  <c:v>6.5693362899654856E-2</c:v>
                </c:pt>
                <c:pt idx="6">
                  <c:v>7.0082657991191316E-2</c:v>
                </c:pt>
                <c:pt idx="7">
                  <c:v>6.3403007810144948E-2</c:v>
                </c:pt>
                <c:pt idx="8">
                  <c:v>6.159178088754029E-2</c:v>
                </c:pt>
                <c:pt idx="9">
                  <c:v>6.6494434456528237E-2</c:v>
                </c:pt>
                <c:pt idx="10">
                  <c:v>6.1941527428521451E-2</c:v>
                </c:pt>
                <c:pt idx="11">
                  <c:v>6.5409330768149268E-2</c:v>
                </c:pt>
                <c:pt idx="12">
                  <c:v>6.5148371754787854E-2</c:v>
                </c:pt>
                <c:pt idx="13">
                  <c:v>7.4016429403136158E-2</c:v>
                </c:pt>
                <c:pt idx="14">
                  <c:v>6.6623378902648411E-2</c:v>
                </c:pt>
                <c:pt idx="15">
                  <c:v>6.5153210759348268E-2</c:v>
                </c:pt>
                <c:pt idx="16">
                  <c:v>6.5806595926053035E-2</c:v>
                </c:pt>
              </c:numCache>
            </c:numRef>
          </c:xVal>
          <c:yVal>
            <c:numRef>
              <c:f>'CAPM test'!$Y$4:$Y$20</c:f>
              <c:numCache>
                <c:formatCode>0.00</c:formatCode>
                <c:ptCount val="17"/>
                <c:pt idx="0">
                  <c:v>7.7649056603773706E-2</c:v>
                </c:pt>
                <c:pt idx="1">
                  <c:v>7.3152830188679296E-2</c:v>
                </c:pt>
                <c:pt idx="2">
                  <c:v>7.9952830188679394E-2</c:v>
                </c:pt>
                <c:pt idx="3">
                  <c:v>8.1407547169811301E-2</c:v>
                </c:pt>
                <c:pt idx="4">
                  <c:v>4.5052830188679303E-2</c:v>
                </c:pt>
                <c:pt idx="5">
                  <c:v>6.5343396226415107E-2</c:v>
                </c:pt>
                <c:pt idx="6">
                  <c:v>7.82584905660378E-2</c:v>
                </c:pt>
                <c:pt idx="7">
                  <c:v>6.8441509433962197E-2</c:v>
                </c:pt>
                <c:pt idx="8">
                  <c:v>3.8135849056603797E-2</c:v>
                </c:pt>
                <c:pt idx="9">
                  <c:v>6.7556603773584897E-2</c:v>
                </c:pt>
                <c:pt idx="10">
                  <c:v>6.8794339622641601E-2</c:v>
                </c:pt>
                <c:pt idx="11">
                  <c:v>6.2441509433962199E-2</c:v>
                </c:pt>
                <c:pt idx="12">
                  <c:v>7.6160377358490502E-2</c:v>
                </c:pt>
                <c:pt idx="13">
                  <c:v>5.3288679245283001E-2</c:v>
                </c:pt>
                <c:pt idx="14">
                  <c:v>7.2701886792452805E-2</c:v>
                </c:pt>
                <c:pt idx="15">
                  <c:v>6.5633962264150997E-2</c:v>
                </c:pt>
                <c:pt idx="16">
                  <c:v>5.4294339622641498E-2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92-4A8B-A7D8-3167FB3BCC10}"/>
            </c:ext>
          </c:extLst>
        </c:ser>
        <c:ser>
          <c:idx val="1"/>
          <c:order val="1"/>
          <c:spPr>
            <a:ln w="12700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'CAPM test'!$Y$4:$Y$21</c:f>
              <c:numCache>
                <c:formatCode>0.00</c:formatCode>
                <c:ptCount val="18"/>
                <c:pt idx="0">
                  <c:v>7.7649056603773706E-2</c:v>
                </c:pt>
                <c:pt idx="1">
                  <c:v>7.3152830188679296E-2</c:v>
                </c:pt>
                <c:pt idx="2">
                  <c:v>7.9952830188679394E-2</c:v>
                </c:pt>
                <c:pt idx="3">
                  <c:v>8.1407547169811301E-2</c:v>
                </c:pt>
                <c:pt idx="4">
                  <c:v>4.5052830188679303E-2</c:v>
                </c:pt>
                <c:pt idx="5">
                  <c:v>6.5343396226415107E-2</c:v>
                </c:pt>
                <c:pt idx="6">
                  <c:v>7.82584905660378E-2</c:v>
                </c:pt>
                <c:pt idx="7">
                  <c:v>6.8441509433962197E-2</c:v>
                </c:pt>
                <c:pt idx="8">
                  <c:v>3.8135849056603797E-2</c:v>
                </c:pt>
                <c:pt idx="9">
                  <c:v>6.7556603773584897E-2</c:v>
                </c:pt>
                <c:pt idx="10">
                  <c:v>6.8794339622641601E-2</c:v>
                </c:pt>
                <c:pt idx="11">
                  <c:v>6.2441509433962199E-2</c:v>
                </c:pt>
                <c:pt idx="12">
                  <c:v>7.6160377358490502E-2</c:v>
                </c:pt>
                <c:pt idx="13">
                  <c:v>5.3288679245283001E-2</c:v>
                </c:pt>
                <c:pt idx="14">
                  <c:v>7.2701886792452805E-2</c:v>
                </c:pt>
                <c:pt idx="15">
                  <c:v>6.5633962264150997E-2</c:v>
                </c:pt>
                <c:pt idx="16">
                  <c:v>5.4294339622641498E-2</c:v>
                </c:pt>
                <c:pt idx="17">
                  <c:v>0</c:v>
                </c:pt>
              </c:numCache>
            </c:numRef>
          </c:xVal>
          <c:yVal>
            <c:numRef>
              <c:f>'CAPM test'!$Y$4:$Y$21</c:f>
              <c:numCache>
                <c:formatCode>0.00</c:formatCode>
                <c:ptCount val="18"/>
                <c:pt idx="0">
                  <c:v>7.7649056603773706E-2</c:v>
                </c:pt>
                <c:pt idx="1">
                  <c:v>7.3152830188679296E-2</c:v>
                </c:pt>
                <c:pt idx="2">
                  <c:v>7.9952830188679394E-2</c:v>
                </c:pt>
                <c:pt idx="3">
                  <c:v>8.1407547169811301E-2</c:v>
                </c:pt>
                <c:pt idx="4">
                  <c:v>4.5052830188679303E-2</c:v>
                </c:pt>
                <c:pt idx="5">
                  <c:v>6.5343396226415107E-2</c:v>
                </c:pt>
                <c:pt idx="6">
                  <c:v>7.82584905660378E-2</c:v>
                </c:pt>
                <c:pt idx="7">
                  <c:v>6.8441509433962197E-2</c:v>
                </c:pt>
                <c:pt idx="8">
                  <c:v>3.8135849056603797E-2</c:v>
                </c:pt>
                <c:pt idx="9">
                  <c:v>6.7556603773584897E-2</c:v>
                </c:pt>
                <c:pt idx="10">
                  <c:v>6.8794339622641601E-2</c:v>
                </c:pt>
                <c:pt idx="11">
                  <c:v>6.2441509433962199E-2</c:v>
                </c:pt>
                <c:pt idx="12">
                  <c:v>7.6160377358490502E-2</c:v>
                </c:pt>
                <c:pt idx="13">
                  <c:v>5.3288679245283001E-2</c:v>
                </c:pt>
                <c:pt idx="14">
                  <c:v>7.2701886792452805E-2</c:v>
                </c:pt>
                <c:pt idx="15">
                  <c:v>6.5633962264150997E-2</c:v>
                </c:pt>
                <c:pt idx="16">
                  <c:v>5.4294339622641498E-2</c:v>
                </c:pt>
                <c:pt idx="1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92-4A8B-A7D8-3167FB3BC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6085135"/>
        <c:axId val="1718779279"/>
      </c:scatterChart>
      <c:valAx>
        <c:axId val="15460851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CAPM implied return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718779279"/>
        <c:crosses val="autoZero"/>
        <c:crossBetween val="midCat"/>
      </c:valAx>
      <c:valAx>
        <c:axId val="171877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Average excess return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15460851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172E-BA99-43DF-B985-F5C5FBA8B19C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39FAA-FE56-4FDB-AF5C-AF56F758BE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8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400"/>
            </a:lvl1pPr>
          </a:lstStyle>
          <a:p>
            <a:fld id="{00F579E3-68D4-4C1F-93D0-176F93F587D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400"/>
            </a:lvl1pPr>
          </a:lstStyle>
          <a:p>
            <a:fld id="{3FCF04A4-E17C-4950-83D6-AC24C8F05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0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600" y="609600"/>
            <a:ext cx="79248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EBE9-9D4E-4CA6-A76A-D0CBC6BC72D6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EBE9-9D4E-4CA6-A76A-D0CBC6BC72D6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EBE9-9D4E-4CA6-A76A-D0CBC6BC72D6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EBE9-9D4E-4CA6-A76A-D0CBC6BC72D6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EBE9-9D4E-4CA6-A76A-D0CBC6BC72D6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EBE9-9D4E-4CA6-A76A-D0CBC6BC72D6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EBE9-9D4E-4CA6-A76A-D0CBC6BC72D6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1784" y="6477000"/>
            <a:ext cx="2133600" cy="244475"/>
          </a:xfrm>
        </p:spPr>
        <p:txBody>
          <a:bodyPr/>
          <a:lstStyle/>
          <a:p>
            <a:fld id="{4A12A122-817D-41F3-8885-5DB718F706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rot="16200000" flipH="1">
            <a:off x="-3059905" y="3429794"/>
            <a:ext cx="6704012" cy="0"/>
          </a:xfrm>
          <a:prstGeom prst="line">
            <a:avLst/>
          </a:prstGeom>
          <a:ln>
            <a:solidFill>
              <a:srgbClr val="AA9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6200" y="762000"/>
            <a:ext cx="8763000" cy="1588"/>
          </a:xfrm>
          <a:prstGeom prst="line">
            <a:avLst/>
          </a:prstGeom>
          <a:ln w="9525">
            <a:solidFill>
              <a:srgbClr val="AA9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"/>
          <p:cNvCxnSpPr/>
          <p:nvPr userDrawn="1"/>
        </p:nvCxnSpPr>
        <p:spPr>
          <a:xfrm>
            <a:off x="76200" y="6503988"/>
            <a:ext cx="8763000" cy="1587"/>
          </a:xfrm>
          <a:prstGeom prst="line">
            <a:avLst/>
          </a:prstGeom>
          <a:ln w="9525">
            <a:solidFill>
              <a:srgbClr val="AA9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10" y="120686"/>
            <a:ext cx="1531947" cy="598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EBE9-9D4E-4CA6-A76A-D0CBC6BC72D6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EBE9-9D4E-4CA6-A76A-D0CBC6BC72D6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EBE9-9D4E-4CA6-A76A-D0CBC6BC72D6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122-817D-41F3-8885-5DB718F706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inance.yahoo.com/quote/BRK-A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4458499" TargetMode="External"/><Relationship Id="rId2" Type="http://schemas.openxmlformats.org/officeDocument/2006/relationships/hyperlink" Target="https://papers.ssrn.com/sol3/papers.cfm?abstract_id=453718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cademic.oup.com/qje/article/132/1/367/2724543" TargetMode="External"/><Relationship Id="rId4" Type="http://schemas.openxmlformats.org/officeDocument/2006/relationships/hyperlink" Target="https://onlinelibrary.wiley.com/doi/abs/10.1111/jofi.1206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09600"/>
            <a:ext cx="7924800" cy="5638800"/>
          </a:xfrm>
          <a:prstGeom prst="rect">
            <a:avLst/>
          </a:prstGeom>
          <a:noFill/>
          <a:ln w="9525">
            <a:solidFill>
              <a:srgbClr val="AA9C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1295400"/>
            <a:ext cx="514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Investments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5800" y="3124200"/>
            <a:ext cx="7772400" cy="121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noProof="0" dirty="0">
                <a:latin typeface="Arial" pitchFamily="34" charset="0"/>
                <a:cs typeface="Arial" pitchFamily="34" charset="0"/>
              </a:rPr>
              <a:t>Masters in Finance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Spring 2025, Martijn Boons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Book chapters 8-9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7600"/>
            <a:ext cx="2895600" cy="11310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10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Capital Asset Pricing Model (CAPM)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216" y="914400"/>
                <a:ext cx="8401984" cy="6747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PT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𝑖𝑀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pt-PT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Why is the CAPM equation so important in practice?</a:t>
                </a:r>
              </a:p>
              <a:p>
                <a:pPr marL="800100" lvl="1" indent="-342900">
                  <a:lnSpc>
                    <a:spcPct val="90000"/>
                  </a:lnSpc>
                  <a:buFont typeface="+mj-lt"/>
                  <a:buAutoNum type="arabicPeriod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Systematic or priced risk is summarized through one single variable: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pt-PT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𝑖𝑀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pt-PT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𝑖𝑀</m:t>
                        </m:r>
                      </m:sub>
                    </m:sSub>
                  </m:oMath>
                </a14:m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(and an estimate of the market risk premium), we can calculate present values of cash flows using appropriate discount rate.</a:t>
                </a:r>
              </a:p>
              <a:p>
                <a:pPr marL="800100" lvl="1" indent="-3429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 passive strategy is mean-variance efficient; investors should hold ETFs</a:t>
                </a:r>
              </a:p>
              <a:p>
                <a:pPr marL="800100" lvl="1" indent="-3429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All differences in portfolio return across investors or funds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pt-PT" alt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𝑖𝑀</m:t>
                        </m:r>
                      </m:sub>
                    </m:sSub>
                  </m:oMath>
                </a14:m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good proxy for the market portfolio, we can start applying the CAPM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ea typeface="Genev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ea typeface="Geneva"/>
                    <a:cs typeface="Arial" panose="020B0604020202020204" pitchFamily="34" charset="0"/>
                  </a:rPr>
                  <a:t>Roll’s (1977) critique: True CAPM market portfolio is unobservable, as it contains ALL assets traded in the world (also bonds, real estate, precious metals, </a:t>
                </a:r>
                <a:r>
                  <a:rPr lang="en-US" dirty="0" err="1">
                    <a:latin typeface="Arial" panose="020B0604020202020204" pitchFamily="34" charset="0"/>
                    <a:ea typeface="Geneva"/>
                    <a:cs typeface="Arial" panose="020B0604020202020204" pitchFamily="34" charset="0"/>
                  </a:rPr>
                  <a:t>etc</a:t>
                </a:r>
                <a:r>
                  <a:rPr lang="en-US" dirty="0">
                    <a:latin typeface="Arial" panose="020B0604020202020204" pitchFamily="34" charset="0"/>
                    <a:ea typeface="Geneva"/>
                    <a:cs typeface="Arial" panose="020B0604020202020204" pitchFamily="34" charset="0"/>
                  </a:rPr>
                  <a:t>).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ea typeface="Geneva"/>
                    <a:cs typeface="Arial" panose="020B0604020202020204" pitchFamily="34" charset="0"/>
                  </a:rPr>
                  <a:t>Common proxy: portfolio of all stocks with weights according to each firm’s market capitalization: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Arial" pitchFamily="34" charset="0"/>
                              </a:rPr>
                              <m:t>𝑀𝑎𝑟𝑘𝑒𝑡𝐶𝑎𝑝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Arial" pitchFamily="34" charset="0"/>
                                  </a:rPr>
                                  <m:t>𝑀𝑎𝑟𝑘𝑒𝑡𝐶𝑎𝑝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Arial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>
                  <a:latin typeface="Arial" panose="020B0604020202020204" pitchFamily="34" charset="0"/>
                  <a:ea typeface="Geneva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16" y="914400"/>
                <a:ext cx="8401984" cy="6747296"/>
              </a:xfrm>
              <a:prstGeom prst="rect">
                <a:avLst/>
              </a:prstGeom>
              <a:blipFill>
                <a:blip r:embed="rId2"/>
                <a:stretch>
                  <a:fillRect l="-508" r="-108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5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11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Security Market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216" y="969288"/>
            <a:ext cx="8401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SML presents the CAPM relation between expected return and beta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57200" y="4916091"/>
            <a:ext cx="6781800" cy="8189"/>
          </a:xfrm>
          <a:prstGeom prst="line">
            <a:avLst/>
          </a:prstGeom>
          <a:noFill/>
          <a:ln w="38100">
            <a:solidFill>
              <a:srgbClr val="0100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667000" y="2572941"/>
            <a:ext cx="0" cy="2343150"/>
          </a:xfrm>
          <a:prstGeom prst="line">
            <a:avLst/>
          </a:prstGeom>
          <a:noFill/>
          <a:ln w="38100">
            <a:solidFill>
              <a:srgbClr val="0100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457200" y="3144441"/>
            <a:ext cx="5791200" cy="1960959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4191000" y="4916092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7A4"/>
                </a:solidFill>
                <a:latin typeface="Century Schoolbook" panose="02040604050505020304" pitchFamily="18" charset="0"/>
              </a:rPr>
              <a:t>1.0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5600" y="1537705"/>
                <a:ext cx="309880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𝑖𝑀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537705"/>
                <a:ext cx="3098800" cy="391582"/>
              </a:xfrm>
              <a:prstGeom prst="rect">
                <a:avLst/>
              </a:prstGeom>
              <a:blipFill>
                <a:blip r:embed="rId2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73041" y="3518883"/>
            <a:ext cx="6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r</a:t>
            </a:r>
            <a:r>
              <a:rPr lang="en-US" baseline="-25000" dirty="0" err="1"/>
              <a:t>M</a:t>
            </a:r>
            <a:r>
              <a:rPr lang="en-US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8278" y="4158734"/>
            <a:ext cx="34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3942" y="5008424"/>
            <a:ext cx="6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 Math"/>
                <a:ea typeface="Cambria Math"/>
              </a:rPr>
              <a:t>β</a:t>
            </a:r>
            <a:r>
              <a:rPr lang="en-US" baseline="-25000" dirty="0"/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43684" y="2395711"/>
            <a:ext cx="6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V="1">
            <a:off x="457200" y="3144441"/>
            <a:ext cx="5791200" cy="1960959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V="1">
            <a:off x="4495800" y="3715941"/>
            <a:ext cx="0" cy="1200150"/>
          </a:xfrm>
          <a:prstGeom prst="line">
            <a:avLst/>
          </a:prstGeom>
          <a:noFill/>
          <a:ln w="12700">
            <a:solidFill>
              <a:srgbClr val="010004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 flipV="1">
            <a:off x="2667000" y="3715941"/>
            <a:ext cx="1828800" cy="0"/>
          </a:xfrm>
          <a:prstGeom prst="line">
            <a:avLst/>
          </a:prstGeom>
          <a:noFill/>
          <a:ln w="12700">
            <a:solidFill>
              <a:srgbClr val="010004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10800000" flipH="1">
            <a:off x="2667000" y="4343401"/>
            <a:ext cx="3733800" cy="47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ight Brace 17"/>
          <p:cNvSpPr>
            <a:spLocks/>
          </p:cNvSpPr>
          <p:nvPr/>
        </p:nvSpPr>
        <p:spPr bwMode="auto">
          <a:xfrm>
            <a:off x="6248400" y="4343400"/>
            <a:ext cx="4572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9" name="Right Brace 18"/>
          <p:cNvSpPr>
            <a:spLocks/>
          </p:cNvSpPr>
          <p:nvPr/>
        </p:nvSpPr>
        <p:spPr bwMode="auto">
          <a:xfrm>
            <a:off x="6257294" y="3675965"/>
            <a:ext cx="448306" cy="667435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364346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Risk Premium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42779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Zero-beta return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5456194"/>
            <a:ext cx="2958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Betas and thus expected returns can be negative (insurance!)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098278" y="4648200"/>
            <a:ext cx="13718" cy="625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2324099" y="4903109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7A4"/>
                </a:solidFill>
                <a:latin typeface="Century Schoolbook" panose="020406040505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831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12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19826" y="141531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CAPM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216" y="969288"/>
            <a:ext cx="8401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968375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assets are correctly priced and line up on the SML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investors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mispricing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instantaneously</a:t>
            </a: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57200" y="4916091"/>
            <a:ext cx="6781800" cy="8189"/>
          </a:xfrm>
          <a:prstGeom prst="line">
            <a:avLst/>
          </a:prstGeom>
          <a:noFill/>
          <a:ln w="38100">
            <a:solidFill>
              <a:srgbClr val="0100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667000" y="2572941"/>
            <a:ext cx="0" cy="2343150"/>
          </a:xfrm>
          <a:prstGeom prst="line">
            <a:avLst/>
          </a:prstGeom>
          <a:noFill/>
          <a:ln w="38100">
            <a:solidFill>
              <a:srgbClr val="0100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457200" y="3144441"/>
            <a:ext cx="5791200" cy="1960959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4191000" y="4916092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7A4"/>
                </a:solidFill>
                <a:latin typeface="Century Schoolbook" panose="02040604050505020304" pitchFamily="18" charset="0"/>
              </a:rPr>
              <a:t>1.0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3041" y="3518883"/>
            <a:ext cx="74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8278" y="4158734"/>
            <a:ext cx="34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3942" y="5008424"/>
            <a:ext cx="6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 Math"/>
                <a:ea typeface="Cambria Math"/>
              </a:rPr>
              <a:t>β</a:t>
            </a:r>
            <a:r>
              <a:rPr lang="en-US" baseline="-25000" dirty="0"/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43684" y="2395711"/>
            <a:ext cx="6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V="1">
            <a:off x="457200" y="3144441"/>
            <a:ext cx="5791200" cy="1960959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V="1">
            <a:off x="4495800" y="3715941"/>
            <a:ext cx="0" cy="1200150"/>
          </a:xfrm>
          <a:prstGeom prst="line">
            <a:avLst/>
          </a:prstGeom>
          <a:noFill/>
          <a:ln w="12700">
            <a:solidFill>
              <a:srgbClr val="010004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 flipV="1">
            <a:off x="2667000" y="3715941"/>
            <a:ext cx="1828800" cy="0"/>
          </a:xfrm>
          <a:prstGeom prst="line">
            <a:avLst/>
          </a:prstGeom>
          <a:noFill/>
          <a:ln w="12700">
            <a:solidFill>
              <a:srgbClr val="010004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entury Schoolbook" panose="02040604050505020304" pitchFamily="18" charset="0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10800000" flipH="1">
            <a:off x="2667000" y="4343401"/>
            <a:ext cx="3733800" cy="47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2324099" y="4903109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rgbClr val="003366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7A4"/>
                </a:solidFill>
                <a:latin typeface="Century Schoolbook" panose="020406040505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24335" y="2362201"/>
                <a:ext cx="4165600" cy="68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Undervalued (Price too low): </a:t>
                </a: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+2%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335" y="2362201"/>
                <a:ext cx="4165600" cy="688330"/>
              </a:xfrm>
              <a:prstGeom prst="rect">
                <a:avLst/>
              </a:prstGeom>
              <a:blipFill>
                <a:blip r:embed="rId2"/>
                <a:stretch>
                  <a:fillRect l="-1318" t="-5357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Connector 26"/>
          <p:cNvSpPr/>
          <p:nvPr/>
        </p:nvSpPr>
        <p:spPr>
          <a:xfrm>
            <a:off x="4914901" y="3008532"/>
            <a:ext cx="76199" cy="559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91100" y="4021426"/>
                <a:ext cx="4165600" cy="68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Overvalued (Price too high):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−2%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4021426"/>
                <a:ext cx="4165600" cy="688330"/>
              </a:xfrm>
              <a:prstGeom prst="rect">
                <a:avLst/>
              </a:prstGeom>
              <a:blipFill>
                <a:blip r:embed="rId3"/>
                <a:stretch>
                  <a:fillRect l="-1318" t="-5310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4953000" y="3144441"/>
            <a:ext cx="0" cy="374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130362" y="3518883"/>
            <a:ext cx="0" cy="417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5105400" y="3999132"/>
            <a:ext cx="76200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69B68-F942-7EB6-4123-3E57EC851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6E8842-6CEB-62EF-F685-EA73C3C7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13</a:t>
            </a:fld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CBA5A-A731-F0F9-8F65-3FE9CCE498F6}"/>
              </a:ext>
            </a:extLst>
          </p:cNvPr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pt-PT" sz="2400" b="1" dirty="0">
                <a:latin typeface="Arial" pitchFamily="34" charset="0"/>
                <a:cs typeface="Arial" pitchFamily="34" charset="0"/>
              </a:rPr>
              <a:t>Capital </a:t>
            </a:r>
            <a:r>
              <a:rPr lang="pt-PT" sz="2400" b="1" dirty="0" err="1">
                <a:latin typeface="Arial" pitchFamily="34" charset="0"/>
                <a:cs typeface="Arial" pitchFamily="34" charset="0"/>
              </a:rPr>
              <a:t>Market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dirty="0" err="1">
                <a:latin typeface="Arial" pitchFamily="34" charset="0"/>
                <a:cs typeface="Arial" pitchFamily="34" charset="0"/>
              </a:rPr>
              <a:t>Line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 (CML)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86BCC-7598-57C1-BFDA-D57A1D8736D3}"/>
              </a:ext>
            </a:extLst>
          </p:cNvPr>
          <p:cNvSpPr txBox="1"/>
          <p:nvPr/>
        </p:nvSpPr>
        <p:spPr>
          <a:xfrm>
            <a:off x="303726" y="5257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CML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plots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CAL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risky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portfolio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Content Placeholder 5" descr="9.1.bmp">
            <a:extLst>
              <a:ext uri="{FF2B5EF4-FFF2-40B4-BE49-F238E27FC236}">
                <a16:creationId xmlns:a16="http://schemas.microsoft.com/office/drawing/2014/main" id="{3B802F2B-B6F6-5740-EEA6-811A9CFF0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188" y="838200"/>
            <a:ext cx="4232275" cy="40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9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14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pt-PT" sz="2400" b="1" dirty="0">
                <a:latin typeface="Arial" pitchFamily="34" charset="0"/>
                <a:cs typeface="Arial" pitchFamily="34" charset="0"/>
              </a:rPr>
              <a:t>The Market Risk Premium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216" y="1143000"/>
                <a:ext cx="8401984" cy="5186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CAPM,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investors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optimally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split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wealth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risk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-free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asset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market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portfolio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Recall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Optimal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capital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allocation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investor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solves </a:t>
                </a:r>
              </a:p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PT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𝑈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itchFamily="34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itchFamily="34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𝐴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Aggregating over all investors: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such that we can write the following expression for the market risk premium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Arial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b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“average” risk aversion across investors (=price of risk)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𝑀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variance of the market portfolio (=amount of risk)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E.g.,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𝑀</m:t>
                        </m:r>
                      </m:sub>
                      <m:sup/>
                    </m:sSubSup>
                  </m:oMath>
                </a14:m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=15%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=4, market risk premium equals 9%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16" y="1143000"/>
                <a:ext cx="8401984" cy="5186163"/>
              </a:xfrm>
              <a:prstGeom prst="rect">
                <a:avLst/>
              </a:prstGeom>
              <a:blipFill>
                <a:blip r:embed="rId2"/>
                <a:stretch>
                  <a:fillRect l="-798" t="-1176" b="-117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95060-6FA6-53F4-1F05-ABB44CEF0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CCC3D-CA30-3EA4-D66F-AE9C68D2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15</a:t>
            </a:fld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FBE47-DB74-AE55-920E-61D0F8D47C42}"/>
              </a:ext>
            </a:extLst>
          </p:cNvPr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pt-PT" sz="2400" b="1" dirty="0">
                <a:latin typeface="Arial" pitchFamily="34" charset="0"/>
                <a:cs typeface="Arial" pitchFamily="34" charset="0"/>
              </a:rPr>
              <a:t>Risk premia on all N assets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FDE0BC-ED2D-760F-06BE-3A18D47AA1F9}"/>
                  </a:ext>
                </a:extLst>
              </p:cNvPr>
              <p:cNvSpPr txBox="1"/>
              <p:nvPr/>
            </p:nvSpPr>
            <p:spPr>
              <a:xfrm>
                <a:off x="371008" y="835918"/>
                <a:ext cx="8401984" cy="591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Many extensions of the standard mean-variance framework are considered in practice.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One famous example is the </a:t>
                </a:r>
                <a:r>
                  <a:rPr lang="pt-PT" sz="2000" b="1" dirty="0">
                    <a:latin typeface="Arial" pitchFamily="34" charset="0"/>
                    <a:cs typeface="Arial" pitchFamily="34" charset="0"/>
                  </a:rPr>
                  <a:t>Black-Littermann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approach: the first, but critical, step in this approach is analogous to the previous slide.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Optimal weights in N risky assets when there is a risk-free asset: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/>
                  <a:t>		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Ω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(compare to: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2">
                  <a:lnSpc>
                    <a:spcPct val="90000"/>
                  </a:lnSpc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the investor with risk aversion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for him/her it is optimal to invest 100% in the tangency portfolio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tangency portfolio is the market portfolio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then have that: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/>
                  <a:t>		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  <m:t>𝑒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Ω</m:t>
                        </m:r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(compare to: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𝑓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𝑀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FDE0BC-ED2D-760F-06BE-3A18D47AA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08" y="835918"/>
                <a:ext cx="8401984" cy="5910592"/>
              </a:xfrm>
              <a:prstGeom prst="rect">
                <a:avLst/>
              </a:prstGeom>
              <a:blipFill>
                <a:blip r:embed="rId2"/>
                <a:stretch>
                  <a:fillRect l="-653" t="-928" r="-13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62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16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34122" y="136525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Beta in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2568" y="367357"/>
                <a:ext cx="8401984" cy="612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Beta is usually estimated through a time-series regression: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pt-PT" alt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alt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pt-PT" alt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alt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pt-PT" alt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pt-PT" alt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t-PT" alt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alt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PT" alt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pt-PT" altLang="en-US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altLang="en-US" sz="16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PT" alt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pt-PT" alt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alt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PT" alt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r>
                                <a:rPr lang="pt-PT" alt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pt-PT" alt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pt-PT" altLang="en-US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pt-PT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:r>
                  <a:rPr lang="pt-PT" altLang="en-US" sz="1600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Berkshire Hathaway</a:t>
                </a:r>
                <a:endParaRPr lang="pt-PT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endParaRPr lang="pt-PT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Most important determinants of beta: industry/product-type (utilities vs luxury watches), financial leverage (debt vs equity), operational leverage (fixed vs variable costs)</a:t>
                </a:r>
                <a:b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662940" lvl="1" indent="-342900" eaLnBrk="0" hangingPunct="0">
                  <a:spcBef>
                    <a:spcPct val="20000"/>
                  </a:spcBef>
                  <a:defRPr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b=1 systematic risk equals that of the market</a:t>
                </a:r>
              </a:p>
              <a:p>
                <a:pPr marL="662940" lvl="1" indent="-342900" eaLnBrk="0" hangingPunct="0">
                  <a:spcBef>
                    <a:spcPct val="20000"/>
                  </a:spcBef>
                  <a:defRPr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b&gt;1 return varies more than the market  </a:t>
                </a:r>
              </a:p>
              <a:p>
                <a:pPr marL="662940" lvl="1" indent="-342900" eaLnBrk="0" hangingPunct="0">
                  <a:spcBef>
                    <a:spcPct val="20000"/>
                  </a:spcBef>
                  <a:defRPr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0&lt;b&lt;1 return varies less than the market</a:t>
                </a:r>
              </a:p>
              <a:p>
                <a:pPr marL="662940" lvl="1" indent="-342900" eaLnBrk="0" hangingPunct="0">
                  <a:spcBef>
                    <a:spcPct val="20000"/>
                  </a:spcBef>
                  <a:defRPr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b=0 market-neutral</a:t>
                </a:r>
              </a:p>
              <a:p>
                <a:pPr marL="662940" lvl="1" indent="-342900" eaLnBrk="0" hangingPunct="0">
                  <a:spcBef>
                    <a:spcPct val="20000"/>
                  </a:spcBef>
                  <a:defRPr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	 	b&lt;0 “market hedge” (Countercyclical)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Beta of a portfolio is weighted average of individual assets betas: 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PT" alt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pt-PT" altLang="en-US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PT" alt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PT" alt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PT" alt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PT" altLang="en-US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PT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Industry beta is the value-weighted average of firms in that industry; company beta is the value-weighted average of its projects </a:t>
                </a:r>
              </a:p>
              <a:p>
                <a:pPr>
                  <a:lnSpc>
                    <a:spcPct val="90000"/>
                  </a:lnSpc>
                </a:pPr>
                <a:endParaRPr lang="pt-PT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68" y="367357"/>
                <a:ext cx="8401984" cy="6129820"/>
              </a:xfrm>
              <a:prstGeom prst="rect">
                <a:avLst/>
              </a:prstGeom>
              <a:blipFill>
                <a:blip r:embed="rId3"/>
                <a:stretch>
                  <a:fillRect l="-290" r="-145" b="-427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6573184" y="3209896"/>
            <a:ext cx="2286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2620" y="340623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Procyclical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17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Systematic vs idiosyncratic risk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650" y="630511"/>
                <a:ext cx="8401984" cy="614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CAPM regression splits the variance of the return of the asset into 			systematic risk	 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+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Idiosyncractic risk	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pt-PT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It is only systematic risk that investors require compensation for!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Idiosyncratic risk is diversified away by investing in a large portfolio of assets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en-US" sz="20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pt-PT" alt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pt-PT" alt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pt-PT" alt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pt-PT" alt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large N).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regression thus estimates the proportion of the risk (variance) of a firm that can be attributed to systematic risk: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/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pt-PT" alt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rest (1 - R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is idiosyncratic risk.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Typical R-sq. is around 25% for individual firms, much larger for diversified portfolios.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50" y="630511"/>
                <a:ext cx="8401984" cy="6141681"/>
              </a:xfrm>
              <a:prstGeom prst="rect">
                <a:avLst/>
              </a:prstGeom>
              <a:blipFill>
                <a:blip r:embed="rId2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16200000">
            <a:off x="4076700" y="744015"/>
            <a:ext cx="3810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16200000">
            <a:off x="6515100" y="1190704"/>
            <a:ext cx="3810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18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CML vs SML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862586"/>
                <a:ext cx="8401984" cy="7979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All portfolios, whether efficient or not, must lie on the </a:t>
                </a:r>
                <a:r>
                  <a:rPr lang="pt-PT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SML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only efficient portfolios are on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CML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Consider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has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expected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return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market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but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higher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volatility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has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same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volatility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market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but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lower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expected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return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Why? Idiosyncratic risk: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pt-PT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alt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alt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pt-PT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+     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𝐴𝑀</m:t>
                        </m:r>
                      </m:sub>
                    </m:sSub>
                    <m:r>
                      <a:rPr lang="en-US" alt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must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pt-PT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alt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pt-PT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+     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pt-PT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pt-PT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en-US" alt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must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pt-PT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PT" alt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62586"/>
                <a:ext cx="8401984" cy="7979492"/>
              </a:xfrm>
              <a:prstGeom prst="rect">
                <a:avLst/>
              </a:prstGeom>
              <a:blipFill>
                <a:blip r:embed="rId2"/>
                <a:stretch>
                  <a:fillRect l="-653" t="-765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914400" y="2743200"/>
            <a:ext cx="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00600" y="2743200"/>
            <a:ext cx="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14400" y="4495800"/>
            <a:ext cx="2590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10984" y="4495800"/>
            <a:ext cx="2875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51141" y="4647468"/>
            <a:ext cx="64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 Math"/>
                <a:ea typeface="Cambria Math"/>
              </a:rPr>
              <a:t>β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53098" y="4560333"/>
            <a:ext cx="64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 Math"/>
                <a:ea typeface="Cambria Math"/>
              </a:rPr>
              <a:t>σ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8941" y="2342334"/>
            <a:ext cx="6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5655" y="2342334"/>
            <a:ext cx="6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E(r)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22483" y="2743200"/>
            <a:ext cx="2558828" cy="129540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210984" y="2719552"/>
            <a:ext cx="3160709" cy="1609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03889" y="3271443"/>
            <a:ext cx="6816939" cy="2364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1106" y="3867126"/>
            <a:ext cx="6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f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6354" y="3043329"/>
            <a:ext cx="6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r</a:t>
            </a:r>
            <a:r>
              <a:rPr lang="en-US" baseline="-25000" dirty="0" err="1"/>
              <a:t>M</a:t>
            </a:r>
            <a:r>
              <a:rPr lang="en-US" dirty="0"/>
              <a:t>)</a:t>
            </a:r>
          </a:p>
        </p:txBody>
      </p:sp>
      <p:sp>
        <p:nvSpPr>
          <p:cNvPr id="26" name="Arc 25"/>
          <p:cNvSpPr/>
          <p:nvPr/>
        </p:nvSpPr>
        <p:spPr>
          <a:xfrm rot="10398823">
            <a:off x="1770695" y="3062451"/>
            <a:ext cx="3048000" cy="1905000"/>
          </a:xfrm>
          <a:prstGeom prst="arc">
            <a:avLst>
              <a:gd name="adj1" fmla="val 74465"/>
              <a:gd name="adj2" fmla="val 53875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2619022" y="3248588"/>
            <a:ext cx="45719" cy="45719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n-US" sz="2000" b="1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458204" y="3685712"/>
            <a:ext cx="45719" cy="45719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n-US" sz="2000" b="1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074014" y="3188590"/>
            <a:ext cx="45719" cy="45719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n-US" sz="2000" b="1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255522" y="3678361"/>
            <a:ext cx="45719" cy="45719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n-US" sz="2000" b="1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739010" y="3755450"/>
            <a:ext cx="45719" cy="45719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n-US" sz="2000" b="1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6245" y="3127310"/>
            <a:ext cx="15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52570" y="3398594"/>
            <a:ext cx="17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2610604" y="3838112"/>
            <a:ext cx="45719" cy="45719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n-US" sz="2000" b="1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387367" y="3692112"/>
            <a:ext cx="56216" cy="47204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n-US" sz="2000" b="1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87367" y="3633953"/>
            <a:ext cx="17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55990" y="2850189"/>
            <a:ext cx="233929" cy="37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2449688" y="3244877"/>
            <a:ext cx="45719" cy="45719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n-US" sz="2000" b="1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0" y="2954586"/>
            <a:ext cx="10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45" name="Oval 44"/>
          <p:cNvSpPr/>
          <p:nvPr/>
        </p:nvSpPr>
        <p:spPr bwMode="auto">
          <a:xfrm flipV="1">
            <a:off x="2858814" y="3862131"/>
            <a:ext cx="45719" cy="45719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>
              <a:buFontTx/>
              <a:buNone/>
            </a:pPr>
            <a:endParaRPr lang="en-US" sz="2000" b="1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217777" y="3280969"/>
            <a:ext cx="45719" cy="45719"/>
          </a:xfrm>
          <a:prstGeom prst="rect">
            <a:avLst/>
          </a:prstGeom>
        </p:spPr>
      </p:pic>
      <p:cxnSp>
        <p:nvCxnSpPr>
          <p:cNvPr id="47" name="Straight Connector 46"/>
          <p:cNvCxnSpPr>
            <a:endCxn id="42" idx="5"/>
          </p:cNvCxnSpPr>
          <p:nvPr/>
        </p:nvCxnSpPr>
        <p:spPr>
          <a:xfrm flipV="1">
            <a:off x="2472547" y="3283901"/>
            <a:ext cx="16165" cy="120740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922483" y="3717756"/>
            <a:ext cx="6816939" cy="2364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19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Alpha or abnormal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650" y="630511"/>
                <a:ext cx="8401984" cy="677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intercept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measures the average e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xcess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return over that predicted by the CAPM: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pt-PT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pt-PT" alt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e>
                      </m:acc>
                      <m:r>
                        <a:rPr lang="pt-PT" alt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PT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PT" alt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CAPM implies that the intercept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equal to 0 for all assets!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asset provided average return above what CAPM predicted, i.e., larger than what was justified by its systematic risk, and is therefore called “underpriced”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dirty="0">
                        <a:latin typeface="Cambria Math"/>
                      </a:rPr>
                      <m:t>&lt;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asset called “overpriced”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industry, known as Jensen’s alpha and used to measure abnormal portfolio performance.</a:t>
                </a:r>
              </a:p>
              <a:p>
                <a:pPr>
                  <a:lnSpc>
                    <a:spcPct val="90000"/>
                  </a:lnSpc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careful: (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historical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pt-PT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may not repeat in the future and (ii) 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CAPM may also be wrong (next week)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alpha of Berkshire Hathaway?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50" y="630511"/>
                <a:ext cx="8401984" cy="6770700"/>
              </a:xfrm>
              <a:prstGeom prst="rect">
                <a:avLst/>
              </a:prstGeom>
              <a:blipFill>
                <a:blip r:embed="rId2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0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9103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Motivation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513106"/>
            <a:ext cx="84019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if everyone in the economy holds an efficient portfolio, how should securities be priced so that demand equals supply?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If, for given expected returns, variances, and covariances, no investor wants to hold IBM, something is wrong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Price—and thus expected return—of IBM needs to adjust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Every investor is happy with her portfolio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Supply of assets equals demand for assets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20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650" y="630511"/>
                <a:ext cx="8401984" cy="6967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the following data on two stocks and the market and risk-free asset</a:t>
                </a: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Are Nova and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Catolica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correctly priced by the CAPM?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No, CAPM does not hold.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𝑁𝑜𝑣𝑎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=25%*0.7/15%=7/6, so that CAPM-E(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Rnova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)=4%+7/6*(10%-4%)=11% and CAPM-E(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Rcatolica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)=8%. Thus, Nova is underpriced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𝑁𝑜𝑣𝑎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1%,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𝑁𝑜𝑣𝑎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7/6) and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Catolica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overpriced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𝐶𝑎𝑡𝑜𝑙𝑖𝑐𝑎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-1%,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𝐶𝑎𝑡𝑜𝑙𝑖𝑐𝑎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2/3).</a:t>
                </a:r>
              </a:p>
              <a:p>
                <a:pPr marL="342900" indent="-3429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For which stock does the market explain the largest fraction of return variation?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Nova, since R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=correlation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a portfolio of Nova,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Catolica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 risk-free asset (with a total of 1$ invested) that is market-neutral, but which has positive alpha.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Long Nova and short </a:t>
                </a:r>
                <a:r>
                  <a:rPr lang="en-US" alt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Catolica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to benefit from difference in alphas, but weight them such that the beta of the portfolio is zero: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𝑁𝑜𝑣𝑎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𝐶𝑎𝑡𝑜𝑙𝑖𝑐𝑎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−(7/6)/(2/3)=−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𝑟𝑓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1−1.75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1.75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1.75∗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+1.75∗0=0;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  <m:t>𝑃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=1∗12%−1.75∗7%+1.75∗4%−4%=2.75% (=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𝑁𝑜𝑣𝑎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∗1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𝐶𝑎𝑡𝑜𝑙𝑖𝑐𝑎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-1.75)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50" y="630511"/>
                <a:ext cx="8401984" cy="6967228"/>
              </a:xfrm>
              <a:prstGeom prst="rect">
                <a:avLst/>
              </a:prstGeom>
              <a:blipFill>
                <a:blip r:embed="rId2"/>
                <a:stretch>
                  <a:fillRect l="-435" r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EC0BB7C-191F-4615-94A1-36C76ED757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445554"/>
                  </p:ext>
                </p:extLst>
              </p:nvPr>
            </p:nvGraphicFramePr>
            <p:xfrm>
              <a:off x="2133600" y="1219200"/>
              <a:ext cx="4442364" cy="165933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41400">
                      <a:extLst>
                        <a:ext uri="{9D8B030D-6E8A-4147-A177-3AD203B41FA5}">
                          <a16:colId xmlns:a16="http://schemas.microsoft.com/office/drawing/2014/main" val="2578370897"/>
                        </a:ext>
                      </a:extLst>
                    </a:gridCol>
                    <a:gridCol w="1003300">
                      <a:extLst>
                        <a:ext uri="{9D8B030D-6E8A-4147-A177-3AD203B41FA5}">
                          <a16:colId xmlns:a16="http://schemas.microsoft.com/office/drawing/2014/main" val="1335470078"/>
                        </a:ext>
                      </a:extLst>
                    </a:gridCol>
                    <a:gridCol w="848264">
                      <a:extLst>
                        <a:ext uri="{9D8B030D-6E8A-4147-A177-3AD203B41FA5}">
                          <a16:colId xmlns:a16="http://schemas.microsoft.com/office/drawing/2014/main" val="3634728949"/>
                        </a:ext>
                      </a:extLst>
                    </a:gridCol>
                    <a:gridCol w="1549400">
                      <a:extLst>
                        <a:ext uri="{9D8B030D-6E8A-4147-A177-3AD203B41FA5}">
                          <a16:colId xmlns:a16="http://schemas.microsoft.com/office/drawing/2014/main" val="3228821294"/>
                        </a:ext>
                      </a:extLst>
                    </a:gridCol>
                  </a:tblGrid>
                  <a:tr h="265734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Exp. Ret.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St. Dev.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𝐶𝑜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𝑟𝑟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sup>
                                    </m:sSub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/>
                                          </a:rPr>
                                          <m:t>𝑀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6576684"/>
                      </a:ext>
                    </a:extLst>
                  </a:tr>
                  <a:tr h="346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Nova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12%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44767541"/>
                      </a:ext>
                    </a:extLst>
                  </a:tr>
                  <a:tr h="346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Catolica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7%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2183873334"/>
                      </a:ext>
                    </a:extLst>
                  </a:tr>
                  <a:tr h="346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Market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10%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15%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3753018642"/>
                      </a:ext>
                    </a:extLst>
                  </a:tr>
                  <a:tr h="346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Risk-free 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4%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23703184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EC0BB7C-191F-4615-94A1-36C76ED757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445554"/>
                  </p:ext>
                </p:extLst>
              </p:nvPr>
            </p:nvGraphicFramePr>
            <p:xfrm>
              <a:off x="2133600" y="1219200"/>
              <a:ext cx="4442364" cy="16936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41400">
                      <a:extLst>
                        <a:ext uri="{9D8B030D-6E8A-4147-A177-3AD203B41FA5}">
                          <a16:colId xmlns:a16="http://schemas.microsoft.com/office/drawing/2014/main" val="2578370897"/>
                        </a:ext>
                      </a:extLst>
                    </a:gridCol>
                    <a:gridCol w="1003300">
                      <a:extLst>
                        <a:ext uri="{9D8B030D-6E8A-4147-A177-3AD203B41FA5}">
                          <a16:colId xmlns:a16="http://schemas.microsoft.com/office/drawing/2014/main" val="1335470078"/>
                        </a:ext>
                      </a:extLst>
                    </a:gridCol>
                    <a:gridCol w="848264">
                      <a:extLst>
                        <a:ext uri="{9D8B030D-6E8A-4147-A177-3AD203B41FA5}">
                          <a16:colId xmlns:a16="http://schemas.microsoft.com/office/drawing/2014/main" val="3634728949"/>
                        </a:ext>
                      </a:extLst>
                    </a:gridCol>
                    <a:gridCol w="1549400">
                      <a:extLst>
                        <a:ext uri="{9D8B030D-6E8A-4147-A177-3AD203B41FA5}">
                          <a16:colId xmlns:a16="http://schemas.microsoft.com/office/drawing/2014/main" val="3228821294"/>
                        </a:ext>
                      </a:extLst>
                    </a:gridCol>
                  </a:tblGrid>
                  <a:tr h="309626"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Exp. Ret.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St. Dev.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7795" t="-13725" r="-787" b="-4901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6576684"/>
                      </a:ext>
                    </a:extLst>
                  </a:tr>
                  <a:tr h="346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Nova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12%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25%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44767541"/>
                      </a:ext>
                    </a:extLst>
                  </a:tr>
                  <a:tr h="346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Catolica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7%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2183873334"/>
                      </a:ext>
                    </a:extLst>
                  </a:tr>
                  <a:tr h="346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Market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10%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15%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3753018642"/>
                      </a:ext>
                    </a:extLst>
                  </a:tr>
                  <a:tr h="346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Risk-free </a:t>
                          </a: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4%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b"/>
                    </a:tc>
                    <a:extLst>
                      <a:ext uri="{0D108BD9-81ED-4DB2-BD59-A6C34878D82A}">
                        <a16:rowId xmlns:a16="http://schemas.microsoft.com/office/drawing/2014/main" val="23703184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95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21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36525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inputs (1/2)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726" y="850886"/>
            <a:ext cx="860126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market: </a:t>
            </a:r>
            <a:r>
              <a:rPr lang="en-US" sz="20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a broad stock index, because </a:t>
            </a:r>
            <a:r>
              <a:rPr lang="en-US" sz="20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st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ocks from many different industries have exposures to many different risk factors.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expected return on this market portfolio?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Forward-looking estimates reported by 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professional analysts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consultants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derived through 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other methods 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from 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option prices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but all these different estimates are not as similar as one would hope...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risk-free rate?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theory: short-term (1 month) treasury-bill rate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practice, most investors pay a substantially higher rate to borrow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Surveys suggest most practitioners use 10 to 30 year treasury bond yield as input to CAPM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Paradox: the long-term bond is not risk-free, so combinations of the market and this bond will not lie on a straight line in mean-standard deviation space (i.e., there is no CML).</a:t>
            </a: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28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22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inputs (2/2)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726" y="835813"/>
            <a:ext cx="8401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 interested in a forward-looking estimate of the systematic risk of a stock and thus its CAPM expected return, make sure to use relatively recent data.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Betas may change over time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Five years of monthly data is typical for individual firms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Daily data is too noisy and may be sensitive to microstructure issues.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Beta estimated through a linear regression, but fine-tuning is common in the industry: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Beta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shrinkage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(e.g., Bloomberg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lvl="2" algn="ctr">
              <a:lnSpc>
                <a:spcPct val="90000"/>
              </a:lnSpc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beta = 0.66 x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Unadjusted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beta + 0.34 * 1. (</a:t>
            </a:r>
            <a:r>
              <a:rPr lang="pt-PT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Why 1?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3726" y="762000"/>
                <a:ext cx="8458200" cy="5686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CAPM tested in 2 ways for individual assets </a:t>
                </a:r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or preferably, portfolios (less noise in averages as estimates of expected returns)</a:t>
                </a: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Time-series regressions (Black, Jensen, Scholes (1972))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𝑀</m:t>
                        </m:r>
                      </m:sub>
                    </m:sSub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𝑟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</m:sSub>
                  </m:oMath>
                </a14:m>
                <a:endParaRPr lang="en-US" sz="16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𝑇𝑆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=…=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𝑁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(Individual and joint tests – </a:t>
                </a: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Gibbons, Ross,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Shanken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(1989))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Cross-sectional regressions (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Fama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MacBeth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(1973))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CAPM predicts that all cross-sectional variation in expected returns is explained by variation in beta. Thus, we should run</a:t>
                </a: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λ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λ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to test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𝐶𝑆</m:t>
                        </m:r>
                      </m:sup>
                    </m:sSubSup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R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</a:p>
              <a:p>
                <a:pPr lvl="1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 arbitrage: if idiosyncratic risk can be diversified away, any asset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=1 must have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m:rPr>
                        <m:nor/>
                      </m:rP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Two-step procedure, because both sides unobservable</a:t>
                </a:r>
              </a:p>
              <a:p>
                <a:pPr marL="1154430" lvl="2" indent="-514350">
                  <a:buFont typeface="+mj-lt"/>
                  <a:buAutoNum type="arabicPeriod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𝑖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,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𝑀</m:t>
                        </m:r>
                      </m:sub>
                    </m:sSub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</m:sSub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54430" lvl="2" indent="-514350">
                  <a:buFont typeface="+mj-lt"/>
                  <a:buAutoNum type="arabicPeriod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λ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λ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</m:e>
                    </m:acc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𝑖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,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26" y="762000"/>
                <a:ext cx="8458200" cy="5686493"/>
              </a:xfrm>
              <a:prstGeom prst="rect">
                <a:avLst/>
              </a:prstGeom>
              <a:blipFill>
                <a:blip r:embed="rId2"/>
                <a:stretch>
                  <a:fillRect l="-433" t="-322" r="-93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Formal tests of the CAPM</a:t>
            </a:r>
          </a:p>
        </p:txBody>
      </p:sp>
    </p:spTree>
    <p:extLst>
      <p:ext uri="{BB962C8B-B14F-4D97-AF65-F5344CB8AC3E}">
        <p14:creationId xmlns:p14="http://schemas.microsoft.com/office/powerpoint/2010/main" val="278450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26" y="762000"/>
            <a:ext cx="845820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" pitchFamily="34" charset="0"/>
                <a:cs typeface="Arial" pitchFamily="34" charset="0"/>
              </a:rPr>
              <a:t>Using data from Kenneth French’s data library (http://mba.tuck.dartmouth.edu/pages/faculty/ken.french/data_library.html)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Market portfolio: value-weighted portfolio of all stocks traded in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Risk-free rate: one month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t-bill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Test assets: 17 industry portfolios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Monthly data from 1962-01 to 2014-12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Answer the following questions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Time-series regressions: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u="sng" dirty="0">
                <a:latin typeface="Arial" pitchFamily="34" charset="0"/>
                <a:cs typeface="Arial" pitchFamily="34" charset="0"/>
              </a:rPr>
              <a:t>What is the largest, smallest and average beta over the 17 industry portfolios?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Betas range from 0.54 (Utilities) to 1.29 (Steel) and average to ≈ 1 (by construction, because market value-weighted-average of industry portfolios = market portfolio).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u="sng" dirty="0">
                <a:latin typeface="Arial" pitchFamily="34" charset="0"/>
                <a:cs typeface="Arial" pitchFamily="34" charset="0"/>
              </a:rPr>
              <a:t>What is the largest, smallest and average alpha?                                     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Alphas range from -3.8% (Steel) to 3.4% (Food) and average to ≈ 0 (by construction) Lots of noise in estimating abnormal returns: Steel and Food alphas are only marginally significant using &gt;50 years of data!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Steel: if you overestimate beta, you will underestimate alpha </a:t>
            </a:r>
            <a:r>
              <a:rPr lang="en-US" sz="17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estimation error!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u="sng" dirty="0">
                <a:latin typeface="Arial" pitchFamily="34" charset="0"/>
                <a:cs typeface="Arial" pitchFamily="34" charset="0"/>
              </a:rPr>
              <a:t>What is the largest, smallest and average R</a:t>
            </a:r>
            <a:r>
              <a:rPr lang="en-US" sz="1700" u="sng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700" u="sng" dirty="0">
                <a:latin typeface="Arial" pitchFamily="34" charset="0"/>
                <a:cs typeface="Arial" pitchFamily="34" charset="0"/>
              </a:rPr>
              <a:t>?                                             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7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’s range from 0.36 for Utilities to 0.92 for Other. R</a:t>
            </a:r>
            <a:r>
              <a:rPr lang="en-US" sz="17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’s are considerably higher for portfolios of stocks than for individual stocks, perhaps unsurprisingly.</a:t>
            </a:r>
          </a:p>
          <a:p>
            <a:pPr lvl="1"/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Let’s test the CAPM 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990600"/>
                <a:ext cx="8458200" cy="620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2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Cross-sectional regressions: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u="sng" dirty="0">
                    <a:latin typeface="Arial" pitchFamily="34" charset="0"/>
                    <a:cs typeface="Arial" pitchFamily="34" charset="0"/>
                  </a:rPr>
                  <a:t>What is the estimated market risk premium,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u="sng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λ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u="sng" dirty="0">
                    <a:latin typeface="Arial" pitchFamily="34" charset="0"/>
                    <a:cs typeface="Arial" pitchFamily="34" charset="0"/>
                  </a:rPr>
                  <a:t>? Is it close to the average excess market return?                         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𝑀</m:t>
                            </m:r>
                          </m:sub>
                        </m:sSub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=−1.7%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, which is far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=5.9%.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u="sng" dirty="0">
                    <a:latin typeface="Arial" pitchFamily="34" charset="0"/>
                    <a:cs typeface="Arial" pitchFamily="34" charset="0"/>
                  </a:rPr>
                  <a:t>Does market beta explain all variation in average excess return of the 17 industry portfolios as implied by the CAPM?                                                   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Market beta explains almost no variation in the average excess return across the 17 industry portfolios: whereas average excess returns range between 3.8% and 8.1%, CAPM predicted returns are all close to 6.5%. Graphically: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lvl="2"/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From this test, we must conclude that the CAPM does not do a great job explaining cross-sectional variation in average industry </a:t>
                </a:r>
                <a:r>
                  <a:rPr lang="en-US">
                    <a:latin typeface="Arial" pitchFamily="34" charset="0"/>
                    <a:cs typeface="Arial" pitchFamily="34" charset="0"/>
                  </a:rPr>
                  <a:t>portfolio returns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lvl="1"/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90600"/>
                <a:ext cx="8458200" cy="6203686"/>
              </a:xfrm>
              <a:prstGeom prst="rect">
                <a:avLst/>
              </a:prstGeom>
              <a:blipFill>
                <a:blip r:embed="rId2"/>
                <a:stretch>
                  <a:fillRect l="-432" t="-590" r="-3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Let’s test the CAPM (ii)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179609"/>
              </p:ext>
            </p:extLst>
          </p:nvPr>
        </p:nvGraphicFramePr>
        <p:xfrm>
          <a:off x="2362200" y="3505200"/>
          <a:ext cx="505206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25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26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31001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Testing the CAPM –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0338" y="1066800"/>
                <a:ext cx="8601262" cy="5370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Although the outcomes of a test of the CAPM depends on the chosen set of test assets, this conclusion is not so different from the typical finding in the literature: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Black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Jensen, Scholes (1972) get mixed results</a:t>
                </a: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They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find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higher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beta stocks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earn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higher returns on average,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but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their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estimates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small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insignificant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vary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wildly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across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subsample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periods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Later work by Fama and French (1992) finds even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weaker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results</a:t>
                </a: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Early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1990s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was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clear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there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firm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characteristics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like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size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book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-to-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market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explain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cross-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sectional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variation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returns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 relation between beta and returns after controling for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such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characteristics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Leads Fama,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French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many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others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their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alt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following</a:t>
                </a:r>
                <a:r>
                  <a:rPr lang="pt-PT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to pronounce “beta is dead!”</a:t>
                </a: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38" y="1066800"/>
                <a:ext cx="8601262" cy="5370060"/>
              </a:xfrm>
              <a:prstGeom prst="rect">
                <a:avLst/>
              </a:prstGeom>
              <a:blipFill>
                <a:blip r:embed="rId2"/>
                <a:stretch>
                  <a:fillRect l="-638" t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255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27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-67733"/>
            <a:ext cx="742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Standard interpretation of the CAPM’s shortcomings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32767"/>
            <a:ext cx="86012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Perhaps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estimating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CAPM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incorrectly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beta fare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high-frequency data (+techniques)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betas that are conditional functions of time or firm-characteristics.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Downside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betas: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Investors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comovement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stock’s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Returns over longer horizons than a single month are much better explained by the CAPM.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factors or elements of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Multi-factor models (next week): perhaps there are additional risk factors that investors care about (aside from poor market returns) and which therefore capture a risk premium (e.g., recessions)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biases</a:t>
            </a: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Perhaps prices are not correct, but large mispricing due to behavioral biases. E.g.,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rationalize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Bitcoin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asset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28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31001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pt-PT" sz="2400" b="1" dirty="0">
                <a:latin typeface="Arial" pitchFamily="34" charset="0"/>
                <a:cs typeface="Arial" pitchFamily="34" charset="0"/>
              </a:rPr>
              <a:t>Wrapping up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122" y="967524"/>
            <a:ext cx="860126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Assumptions of CAPM are quite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restrictive</a:t>
            </a: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shows it is sometimes not very accurate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widely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The risk-return trade-off in the CAPM is elegant and makes perfect sense: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a result of diversification, risk is a property not of an asset in isolation, but how assets co-move with investor’s diversified portfolios.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Investors desire insurance for bad times, which in CAPM world means low returns on the market portfolio.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beta assets do not provide insurance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low P, high E(R)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Next week: Maybe there are other risks that investors care about?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7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3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9103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CAPM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028" y="966926"/>
            <a:ext cx="8401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Investors are single-period mean-variance optimizers and have identical information on means, volatilities, and correlations.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investor’s portfolios lie on the capital allocation line: the Tangency portfolio of risky assets combined with the risk-free asset (two-fund separation)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borrowing and lending cancel out, the sum of all investors’ risky portfolios will be the Tangency portfolio.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Ultimately, a banks’ primary function is to receive savings and lend these out.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equilibrium, the sum of all investors’ desired portfolios must equal the supply of assets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Aggregate supply of assets is the market portfolio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Market portfolio = Tangency portfolio</a:t>
            </a:r>
          </a:p>
        </p:txBody>
      </p:sp>
    </p:spTree>
    <p:extLst>
      <p:ext uri="{BB962C8B-B14F-4D97-AF65-F5344CB8AC3E}">
        <p14:creationId xmlns:p14="http://schemas.microsoft.com/office/powerpoint/2010/main" val="261040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-49306"/>
            <a:ext cx="742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From the tangency portfolio to an asset pricing model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122" y="832138"/>
                <a:ext cx="8401984" cy="730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 that we were solving for the case with N risky assets and a risk-free asset: 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𝑚𝑖𝑛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′</m:t>
                          </m:r>
                        </m:e>
                      </m:func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Ω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/>
                            </a:rPr>
                            <m:t>𝜇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/>
                            </a:rPr>
                            <m:t>𝑒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  <a:cs typeface="Times New Roman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/>
                            </a:rPr>
                            <m:t>𝑝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  <m:t>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/>
                            </a:rPr>
                            <m:t>𝑑𝑒𝑠𝑖𝑟𝑒𝑑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0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where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  <m:t>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𝑑𝑒𝑠𝑖𝑟𝑒𝑑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0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Ω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optimal portfolio have the same relative weight in the risky assets determined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</a:rPr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tangency portfolio that is invested 100% in risky assets and maximizes Sharpe ratio can be written as: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𝑒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</a:t>
                </a:r>
              </a:p>
              <a:p>
                <a:pPr algn="ctr">
                  <a:lnSpc>
                    <a:spcPct val="90000"/>
                  </a:lnSpc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𝑇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𝑒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Ω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are the ingredients we need to arrive at an asset pricing model!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22" y="832138"/>
                <a:ext cx="8401984" cy="7306616"/>
              </a:xfrm>
              <a:prstGeom prst="rect">
                <a:avLst/>
              </a:prstGeom>
              <a:blipFill>
                <a:blip r:embed="rId2"/>
                <a:stretch>
                  <a:fillRect l="-653" t="-835" r="-72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4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5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-49306"/>
            <a:ext cx="742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From the tangency portfolio to an asset pricing model (2/2)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4122" y="832138"/>
                <a:ext cx="8401984" cy="743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For all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risky assets, with excess returns collected in the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we can write covariance with the tangency portfolio as: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Times New Roman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Times New Roman"/>
                                </a:rPr>
                                <m:t>𝑒</m:t>
                              </m:r>
                            </m:sup>
                          </m:sSub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/>
                          <a:cs typeface="Times New Roman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/>
                          <a:cs typeface="Times New Roman"/>
                        </a:rPr>
                        <m:t>𝐶𝑜𝑣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/>
                          <a:cs typeface="Times New Roman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𝑒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cs typeface="Times New Roman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𝑒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cs typeface="Times New Roman"/>
                        </a:rPr>
                        <m:t>′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Ω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𝑒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𝑒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Times New Roman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Times New Roman"/>
                                </a:rPr>
                                <m:t>𝑒</m:t>
                              </m:r>
                            </m:sup>
                          </m:sSub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whole point is to understand equilibrium expected returns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which are thus defined as:</a:t>
                </a:r>
              </a:p>
              <a:p>
                <a:pPr marL="365760" lvl="1" indent="0">
                  <a:buNone/>
                </a:pP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/>
                                    </a:rPr>
                                    <m:t>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  <m:t>𝑇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19431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431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Or, in more familiar notation for a single asset i: </a:t>
                </a: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5760" lvl="1"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𝐶𝑜𝑣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𝑒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𝑒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𝑒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431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431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Expected excess returns are linear in covariance with the tangency portfolio.</a:t>
                </a:r>
              </a:p>
              <a:p>
                <a:pPr marL="651510" lvl="1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431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Any difference in expected returns between two risky assets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j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follows from difference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pt-PT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22" y="832138"/>
                <a:ext cx="8401984" cy="7439152"/>
              </a:xfrm>
              <a:prstGeom prst="rect">
                <a:avLst/>
              </a:prstGeom>
              <a:blipFill>
                <a:blip r:embed="rId2"/>
                <a:stretch>
                  <a:fillRect l="-508" t="-492" r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8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Capital Asset Pricing Model (CAPM)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914400"/>
                <a:ext cx="8401984" cy="6466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431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single-factor asset pricing model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𝑇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just </a:t>
                </a:r>
                <a:r>
                  <a:rPr lang="en-US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mathematics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5151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any sample of returns, all average returns are explained perfectly by beta with the tangency portfolio constructed in that same sample.</a:t>
                </a:r>
              </a:p>
              <a:p>
                <a:pPr marL="65151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However,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𝑇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observable in practice and extreme weights in any sample make it a weird portfolio to interpret and work with.</a:t>
                </a:r>
              </a:p>
              <a:p>
                <a:pPr marL="651510" lvl="1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431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CAPM guides us from mathematics to </a:t>
                </a:r>
                <a:r>
                  <a:rPr lang="en-US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economics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endParaRPr lang="en-US" sz="2000" dirty="0">
                  <a:latin typeface="Arial" panose="020B0604020202020204" pitchFamily="34" charset="0"/>
                  <a:ea typeface="Genev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Arial" panose="020B0604020202020204" pitchFamily="34" charset="0"/>
                    <a:ea typeface="Geneva"/>
                    <a:cs typeface="Arial" panose="020B0604020202020204" pitchFamily="34" charset="0"/>
                  </a:rPr>
                  <a:t>If in equilibrium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Geneva"/>
                    <a:cs typeface="Arial" panose="020B0604020202020204" pitchFamily="34" charset="0"/>
                  </a:rPr>
                  <a:t>, we must also have: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Geneva"/>
                    <a:cs typeface="Arial" panose="020B0604020202020204" pitchFamily="34" charset="0"/>
                  </a:rPr>
                  <a:t>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𝑀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  <m:t>𝑒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𝐶𝑜𝑣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𝑒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𝑀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𝑒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𝑀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  <m:t>𝑒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US" sz="2000" dirty="0">
                  <a:latin typeface="Arial" panose="020B0604020202020204" pitchFamily="34" charset="0"/>
                  <a:ea typeface="Genev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endParaRPr lang="en-US" sz="2000" dirty="0">
                  <a:latin typeface="Arial" panose="020B0604020202020204" pitchFamily="34" charset="0"/>
                  <a:ea typeface="Genev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Arial" panose="020B0604020202020204" pitchFamily="34" charset="0"/>
                    <a:ea typeface="Geneva"/>
                    <a:cs typeface="Arial" panose="020B0604020202020204" pitchFamily="34" charset="0"/>
                  </a:rPr>
                  <a:t>The only risk that is priced is systematic risk as measured by covariance with the market</a:t>
                </a: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endParaRPr lang="en-US" sz="2000" dirty="0">
                  <a:latin typeface="Arial" panose="020B0604020202020204" pitchFamily="34" charset="0"/>
                  <a:ea typeface="Geneva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</a:p>
              <a:p>
                <a:pPr algn="ctr"/>
                <a:endParaRPr lang="en-US" sz="2000" dirty="0">
                  <a:latin typeface="Arial" panose="020B0604020202020204" pitchFamily="34" charset="0"/>
                  <a:ea typeface="Cambria Math"/>
                  <a:cs typeface="Times New Roman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ea typeface="Geneva"/>
                    <a:cs typeface="Arial" panose="020B0604020202020204" pitchFamily="34" charset="0"/>
                  </a:rPr>
                  <a:t>	</a:t>
                </a: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endParaRPr lang="pt-PT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endPara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14400"/>
                <a:ext cx="8401984" cy="6466450"/>
              </a:xfrm>
              <a:prstGeom prst="rect">
                <a:avLst/>
              </a:prstGeom>
              <a:blipFill>
                <a:blip r:embed="rId2"/>
                <a:stretch>
                  <a:fillRect l="-653" t="-37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03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7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pt-PT" sz="2400" b="1" dirty="0">
                <a:latin typeface="Arial" pitchFamily="34" charset="0"/>
                <a:cs typeface="Arial" pitchFamily="34" charset="0"/>
              </a:rPr>
              <a:t>The (ir)relevance of assumptions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216" y="969288"/>
            <a:ext cx="8401984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assumption of fully informed rational mean-variance optimizers is probably violated in the real world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Asymmetric information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Behavioral biases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Skewness and kurtosis preferences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Moreover, the CAPM assumes away frictions, such as trading costs, investment mandates, taxes etc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Does this mean the CAPM is wrong?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PT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PT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Basic premises or assumptions of a model are not absolutely relevant. The gauge of a sucessful model is its ability to make correct predictions, not the empirical validity of the assumptions</a:t>
            </a:r>
            <a:r>
              <a:rPr lang="pt-PT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>
              <a:lnSpc>
                <a:spcPct val="90000"/>
              </a:lnSpc>
            </a:pPr>
            <a:endParaRPr lang="pt-PT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PT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Milton Friedman (1976 Nobel prize)</a:t>
            </a:r>
            <a:endParaRPr lang="en-US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CAPM captures risk in an intuitive manner that resonates with investors.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Consequently, CAPM is ubiquitous in practice.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8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pt-PT" sz="2400" b="1" dirty="0">
                <a:latin typeface="Arial" pitchFamily="34" charset="0"/>
                <a:cs typeface="Arial" pitchFamily="34" charset="0"/>
              </a:rPr>
              <a:t>Risk in the CAPM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216" y="1143000"/>
            <a:ext cx="8401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beta stocks are risky, and must therefore offer a higher return on average to compensate for the risk</a:t>
            </a:r>
          </a:p>
          <a:p>
            <a:pPr lvl="1">
              <a:lnSpc>
                <a:spcPct val="90000"/>
              </a:lnSpc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are high-beta stocks risky?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Because they pay up just when you need the money the least: when the overall market is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they lose money when you really need it: when the overall market is doing poorly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anyone is to make this security a part of their overall portfolio, it must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compensate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high expected return</a:t>
            </a:r>
          </a:p>
          <a:p>
            <a:pPr lvl="1">
              <a:lnSpc>
                <a:spcPct val="90000"/>
              </a:lnSpc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High-beta stocks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pt-PT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pt-PT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pt-PT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Adding these stocks to a diversified portfolio increases portfolio variance a lot</a:t>
            </a:r>
          </a:p>
        </p:txBody>
      </p:sp>
    </p:spTree>
    <p:extLst>
      <p:ext uri="{BB962C8B-B14F-4D97-AF65-F5344CB8AC3E}">
        <p14:creationId xmlns:p14="http://schemas.microsoft.com/office/powerpoint/2010/main" val="18610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122-817D-41F3-8885-5DB718F70662}" type="slidenum">
              <a:rPr lang="en-US" sz="2000" smtClean="0"/>
              <a:pPr/>
              <a:t>9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3726" y="152417"/>
            <a:ext cx="74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Risk as 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122" y="832138"/>
                <a:ext cx="8401984" cy="477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Why is risk measured by covariance (through beta)?</a:t>
                </a:r>
              </a:p>
              <a:p>
                <a:pPr marL="742950" lvl="1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small increment to the weight of an asset changes the variance of a portfolio by an amount proportional to covariance of the asset with the portfolio.</a:t>
                </a: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you invest in the market and consider investing a little bit more in asset </a:t>
                </a:r>
                <a:r>
                  <a:rPr lang="en-US" alt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(by borrowing at the risk-free rate). What will happen to portfolio variance: 		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Var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altLang="en-US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1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sz="16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𝐶𝑜𝑣</m:t>
                    </m:r>
                    <m:r>
                      <a:rPr lang="en-US" sz="16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1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1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1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1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en-US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dirty="0">
                    <a:cs typeface="Arial" panose="020B0604020202020204" pitchFamily="34" charset="0"/>
                  </a:rPr>
                  <a:t>		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altLang="en-US" sz="16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en-US" sz="16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Cov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≠</m:t>
                        </m:r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en-US" sz="16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Cov</m:t>
                        </m:r>
                        <m:d>
                          <m:d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altLang="en-US" sz="1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16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nary>
                      <m:naryPr>
                        <m:chr m:val="∑"/>
                        <m:ctrlPr>
                          <a:rPr lang="en-US" alt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alt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sz="16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Cov</m:t>
                        </m:r>
                        <m:d>
                          <m:d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m:rPr>
                        <m:nor/>
                      </m:rPr>
                      <a:rPr lang="en-US" altLang="en-US" sz="16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Cov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nary>
                          <m:naryPr>
                            <m:chr m:val="∑"/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en-US" sz="1600" b="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6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Cov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Marginal variance = 2 x covariance</a:t>
                </a: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Marginal variance determines the expected return and therefore the price of the asset (just like in economics it is the marginal cost that determines equilibrium price)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Suppose you invest one-third of your wealth in assets D, E, and C from last week with variance-covariance matrix:</a:t>
                </a:r>
              </a:p>
              <a:p>
                <a:pPr marL="742950" lvl="1" indent="-2857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22" y="832138"/>
                <a:ext cx="8401984" cy="4771563"/>
              </a:xfrm>
              <a:prstGeom prst="rect">
                <a:avLst/>
              </a:prstGeom>
              <a:blipFill>
                <a:blip r:embed="rId2"/>
                <a:stretch>
                  <a:fillRect l="-290" t="-89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D424E0-A1C0-5F53-175E-3B9EDC1EFD81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5301208"/>
          <a:ext cx="2592289" cy="1055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470">
                  <a:extLst>
                    <a:ext uri="{9D8B030D-6E8A-4147-A177-3AD203B41FA5}">
                      <a16:colId xmlns:a16="http://schemas.microsoft.com/office/drawing/2014/main" val="1893522783"/>
                    </a:ext>
                  </a:extLst>
                </a:gridCol>
                <a:gridCol w="702769">
                  <a:extLst>
                    <a:ext uri="{9D8B030D-6E8A-4147-A177-3AD203B41FA5}">
                      <a16:colId xmlns:a16="http://schemas.microsoft.com/office/drawing/2014/main" val="1924754561"/>
                    </a:ext>
                  </a:extLst>
                </a:gridCol>
                <a:gridCol w="666304">
                  <a:extLst>
                    <a:ext uri="{9D8B030D-6E8A-4147-A177-3AD203B41FA5}">
                      <a16:colId xmlns:a16="http://schemas.microsoft.com/office/drawing/2014/main" val="1489775443"/>
                    </a:ext>
                  </a:extLst>
                </a:gridCol>
                <a:gridCol w="586746">
                  <a:extLst>
                    <a:ext uri="{9D8B030D-6E8A-4147-A177-3AD203B41FA5}">
                      <a16:colId xmlns:a16="http://schemas.microsoft.com/office/drawing/2014/main" val="2144520780"/>
                    </a:ext>
                  </a:extLst>
                </a:gridCol>
              </a:tblGrid>
              <a:tr h="311014"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5277954"/>
                  </a:ext>
                </a:extLst>
              </a:tr>
              <a:tr h="244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0.0144</a:t>
                      </a:r>
                      <a:endParaRPr lang="en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0.0072</a:t>
                      </a:r>
                      <a:endParaRPr lang="en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</a:t>
                      </a:r>
                      <a:endParaRPr lang="en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850088"/>
                  </a:ext>
                </a:extLst>
              </a:tr>
              <a:tr h="244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0.0072</a:t>
                      </a:r>
                      <a:endParaRPr lang="en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0.0400</a:t>
                      </a:r>
                      <a:endParaRPr lang="en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0.0100</a:t>
                      </a:r>
                      <a:endParaRPr lang="en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1928036"/>
                  </a:ext>
                </a:extLst>
              </a:tr>
              <a:tr h="255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</a:t>
                      </a:r>
                      <a:endParaRPr lang="en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0.0100</a:t>
                      </a:r>
                      <a:endParaRPr lang="en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0.0225</a:t>
                      </a:r>
                      <a:endParaRPr lang="en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6279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58EAEB-DF3A-CC11-F521-3B1FCEB9CF12}"/>
              </a:ext>
            </a:extLst>
          </p:cNvPr>
          <p:cNvSpPr txBox="1"/>
          <p:nvPr/>
        </p:nvSpPr>
        <p:spPr>
          <a:xfrm>
            <a:off x="3923928" y="5413280"/>
            <a:ext cx="4370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Approximate how much portfolio variance changes if you increase the weight in D by 50 basis points?</a:t>
            </a:r>
            <a:endParaRPr lang="en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1"/>
          </a:solidFill>
          <a:miter lim="800000"/>
          <a:headEnd/>
          <a:tailEnd/>
        </a:ln>
      </a:spPr>
      <a:bodyPr anchor="ctr"/>
      <a:lstStyle>
        <a:defPPr>
          <a:buFontTx/>
          <a:buNone/>
          <a:defRPr sz="2000" b="1" dirty="0" err="1"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3639</Words>
  <Application>Microsoft Office PowerPoint</Application>
  <PresentationFormat>On-screen Show (4:3)</PresentationFormat>
  <Paragraphs>488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Century Schoolbook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AnjosF</dc:creator>
  <cp:lastModifiedBy>Martijn Boons</cp:lastModifiedBy>
  <cp:revision>657</cp:revision>
  <cp:lastPrinted>2015-09-14T14:00:07Z</cp:lastPrinted>
  <dcterms:created xsi:type="dcterms:W3CDTF">2009-10-06T18:48:49Z</dcterms:created>
  <dcterms:modified xsi:type="dcterms:W3CDTF">2025-02-21T16:57:09Z</dcterms:modified>
</cp:coreProperties>
</file>