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82" r:id="rId2"/>
    <p:sldId id="679" r:id="rId3"/>
    <p:sldId id="680" r:id="rId4"/>
    <p:sldId id="681" r:id="rId5"/>
    <p:sldId id="659" r:id="rId6"/>
    <p:sldId id="682" r:id="rId7"/>
    <p:sldId id="683" r:id="rId8"/>
    <p:sldId id="684" r:id="rId9"/>
    <p:sldId id="685" r:id="rId10"/>
    <p:sldId id="686" r:id="rId11"/>
    <p:sldId id="687" r:id="rId12"/>
    <p:sldId id="688" r:id="rId13"/>
    <p:sldId id="689" r:id="rId14"/>
    <p:sldId id="690" r:id="rId15"/>
    <p:sldId id="691" r:id="rId16"/>
    <p:sldId id="692" r:id="rId17"/>
    <p:sldId id="694" r:id="rId18"/>
    <p:sldId id="590" r:id="rId19"/>
    <p:sldId id="615" r:id="rId20"/>
    <p:sldId id="695" r:id="rId21"/>
    <p:sldId id="696" r:id="rId22"/>
    <p:sldId id="951" r:id="rId23"/>
    <p:sldId id="697" r:id="rId24"/>
    <p:sldId id="698" r:id="rId25"/>
    <p:sldId id="699" r:id="rId26"/>
    <p:sldId id="700" r:id="rId27"/>
    <p:sldId id="701" r:id="rId28"/>
    <p:sldId id="702" r:id="rId29"/>
    <p:sldId id="703" r:id="rId30"/>
    <p:sldId id="704" r:id="rId31"/>
    <p:sldId id="946" r:id="rId32"/>
    <p:sldId id="947" r:id="rId33"/>
    <p:sldId id="603" r:id="rId34"/>
    <p:sldId id="672" r:id="rId35"/>
    <p:sldId id="635" r:id="rId36"/>
    <p:sldId id="636" r:id="rId37"/>
    <p:sldId id="638" r:id="rId38"/>
    <p:sldId id="637" r:id="rId39"/>
    <p:sldId id="676" r:id="rId40"/>
    <p:sldId id="609" r:id="rId41"/>
    <p:sldId id="948" r:id="rId42"/>
    <p:sldId id="944" r:id="rId43"/>
    <p:sldId id="949" r:id="rId44"/>
    <p:sldId id="950" r:id="rId45"/>
    <p:sldId id="675" r:id="rId46"/>
    <p:sldId id="937" r:id="rId47"/>
    <p:sldId id="940" r:id="rId48"/>
    <p:sldId id="941" r:id="rId49"/>
    <p:sldId id="943" r:id="rId50"/>
  </p:sldIdLst>
  <p:sldSz cx="9144000" cy="6858000" type="screen4x3"/>
  <p:notesSz cx="7099300" cy="1022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jn Boons" initials="MB" lastIdx="1" clrIdx="0">
    <p:extLst>
      <p:ext uri="{19B8F6BF-5375-455C-9EA6-DF929625EA0E}">
        <p15:presenceInfo xmlns:p15="http://schemas.microsoft.com/office/powerpoint/2012/main" userId="Martijn Boo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86324" autoAdjust="0"/>
  </p:normalViewPr>
  <p:slideViewPr>
    <p:cSldViewPr>
      <p:cViewPr varScale="1">
        <p:scale>
          <a:sx n="137" d="100"/>
          <a:sy n="137" d="100"/>
        </p:scale>
        <p:origin x="2610"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2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D-Drive%20Uni\Teaching\Nova\Investments\MFB%20Investment%2018-19\Lectures%20MFB\Data%20for%20slid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D-Drive%20Uni\Teaching\Nova\Executive%20Teaching\Investments%20MB\Examples%20class%20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ropbox\D-Drive%20Uni\Teaching\Nova\Investments\MFB%20Investment%2018-19\Lectures%20MFB\Data%20for%20slid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ropbox\D-Drive%20Uni\Teaching\Nova\Investments\MFB%20Investment%2018-19\Lectures%20MFB\Data%20for%20slide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 Treasury</a:t>
            </a:r>
            <a:r>
              <a:rPr lang="en-US" baseline="0"/>
              <a:t> zero-yields over time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Bonds!$Y$2</c:f>
              <c:strCache>
                <c:ptCount val="1"/>
                <c:pt idx="0">
                  <c:v>3</c:v>
                </c:pt>
              </c:strCache>
            </c:strRef>
          </c:tx>
          <c:spPr>
            <a:ln w="28575" cap="rnd">
              <a:solidFill>
                <a:schemeClr val="accent1"/>
              </a:solidFill>
              <a:round/>
            </a:ln>
            <a:effectLst/>
          </c:spPr>
          <c:marker>
            <c:symbol val="none"/>
          </c:marker>
          <c:cat>
            <c:numRef>
              <c:f>Bonds!$X$3:$X$454</c:f>
              <c:numCache>
                <c:formatCode>m/d/yyyy</c:formatCode>
                <c:ptCount val="452"/>
                <c:pt idx="0">
                  <c:v>26238</c:v>
                </c:pt>
                <c:pt idx="1">
                  <c:v>26268</c:v>
                </c:pt>
                <c:pt idx="2">
                  <c:v>26299</c:v>
                </c:pt>
                <c:pt idx="3">
                  <c:v>26330</c:v>
                </c:pt>
                <c:pt idx="4">
                  <c:v>26359</c:v>
                </c:pt>
                <c:pt idx="5">
                  <c:v>26390</c:v>
                </c:pt>
                <c:pt idx="6">
                  <c:v>26420</c:v>
                </c:pt>
                <c:pt idx="7">
                  <c:v>26451</c:v>
                </c:pt>
                <c:pt idx="8">
                  <c:v>26481</c:v>
                </c:pt>
                <c:pt idx="9">
                  <c:v>26512</c:v>
                </c:pt>
                <c:pt idx="10">
                  <c:v>26543</c:v>
                </c:pt>
                <c:pt idx="11">
                  <c:v>26573</c:v>
                </c:pt>
                <c:pt idx="12">
                  <c:v>26604</c:v>
                </c:pt>
                <c:pt idx="13">
                  <c:v>26634</c:v>
                </c:pt>
                <c:pt idx="14">
                  <c:v>26665</c:v>
                </c:pt>
                <c:pt idx="15">
                  <c:v>26696</c:v>
                </c:pt>
                <c:pt idx="16">
                  <c:v>26724</c:v>
                </c:pt>
                <c:pt idx="17">
                  <c:v>26755</c:v>
                </c:pt>
                <c:pt idx="18">
                  <c:v>26785</c:v>
                </c:pt>
                <c:pt idx="19">
                  <c:v>26816</c:v>
                </c:pt>
                <c:pt idx="20">
                  <c:v>26846</c:v>
                </c:pt>
                <c:pt idx="21">
                  <c:v>26877</c:v>
                </c:pt>
                <c:pt idx="22">
                  <c:v>26908</c:v>
                </c:pt>
                <c:pt idx="23">
                  <c:v>26938</c:v>
                </c:pt>
                <c:pt idx="24">
                  <c:v>26969</c:v>
                </c:pt>
                <c:pt idx="25">
                  <c:v>26999</c:v>
                </c:pt>
                <c:pt idx="26">
                  <c:v>27030</c:v>
                </c:pt>
                <c:pt idx="27">
                  <c:v>27061</c:v>
                </c:pt>
                <c:pt idx="28">
                  <c:v>27089</c:v>
                </c:pt>
                <c:pt idx="29">
                  <c:v>27120</c:v>
                </c:pt>
                <c:pt idx="30">
                  <c:v>27150</c:v>
                </c:pt>
                <c:pt idx="31">
                  <c:v>27181</c:v>
                </c:pt>
                <c:pt idx="32">
                  <c:v>27211</c:v>
                </c:pt>
                <c:pt idx="33">
                  <c:v>27242</c:v>
                </c:pt>
                <c:pt idx="34">
                  <c:v>27273</c:v>
                </c:pt>
                <c:pt idx="35">
                  <c:v>27303</c:v>
                </c:pt>
                <c:pt idx="36">
                  <c:v>27334</c:v>
                </c:pt>
                <c:pt idx="37">
                  <c:v>27364</c:v>
                </c:pt>
                <c:pt idx="38">
                  <c:v>27395</c:v>
                </c:pt>
                <c:pt idx="39">
                  <c:v>27426</c:v>
                </c:pt>
                <c:pt idx="40">
                  <c:v>27454</c:v>
                </c:pt>
                <c:pt idx="41">
                  <c:v>27485</c:v>
                </c:pt>
                <c:pt idx="42">
                  <c:v>27515</c:v>
                </c:pt>
                <c:pt idx="43">
                  <c:v>27546</c:v>
                </c:pt>
                <c:pt idx="44">
                  <c:v>27576</c:v>
                </c:pt>
                <c:pt idx="45">
                  <c:v>27607</c:v>
                </c:pt>
                <c:pt idx="46">
                  <c:v>27638</c:v>
                </c:pt>
                <c:pt idx="47">
                  <c:v>27668</c:v>
                </c:pt>
                <c:pt idx="48">
                  <c:v>27699</c:v>
                </c:pt>
                <c:pt idx="49">
                  <c:v>27729</c:v>
                </c:pt>
                <c:pt idx="50">
                  <c:v>27760</c:v>
                </c:pt>
                <c:pt idx="51">
                  <c:v>27791</c:v>
                </c:pt>
                <c:pt idx="52">
                  <c:v>27820</c:v>
                </c:pt>
                <c:pt idx="53">
                  <c:v>27851</c:v>
                </c:pt>
                <c:pt idx="54">
                  <c:v>27881</c:v>
                </c:pt>
                <c:pt idx="55">
                  <c:v>27912</c:v>
                </c:pt>
                <c:pt idx="56">
                  <c:v>27942</c:v>
                </c:pt>
                <c:pt idx="57">
                  <c:v>27973</c:v>
                </c:pt>
                <c:pt idx="58">
                  <c:v>28004</c:v>
                </c:pt>
                <c:pt idx="59">
                  <c:v>28034</c:v>
                </c:pt>
                <c:pt idx="60">
                  <c:v>28065</c:v>
                </c:pt>
                <c:pt idx="61">
                  <c:v>28095</c:v>
                </c:pt>
                <c:pt idx="62">
                  <c:v>28126</c:v>
                </c:pt>
                <c:pt idx="63">
                  <c:v>28157</c:v>
                </c:pt>
                <c:pt idx="64">
                  <c:v>28185</c:v>
                </c:pt>
                <c:pt idx="65">
                  <c:v>28216</c:v>
                </c:pt>
                <c:pt idx="67">
                  <c:v>28246</c:v>
                </c:pt>
                <c:pt idx="68">
                  <c:v>28277</c:v>
                </c:pt>
                <c:pt idx="69">
                  <c:v>28307</c:v>
                </c:pt>
                <c:pt idx="70">
                  <c:v>28338</c:v>
                </c:pt>
                <c:pt idx="71">
                  <c:v>28369</c:v>
                </c:pt>
                <c:pt idx="72">
                  <c:v>28399</c:v>
                </c:pt>
                <c:pt idx="73">
                  <c:v>28430</c:v>
                </c:pt>
                <c:pt idx="74">
                  <c:v>28460</c:v>
                </c:pt>
                <c:pt idx="75">
                  <c:v>28491</c:v>
                </c:pt>
                <c:pt idx="76">
                  <c:v>28522</c:v>
                </c:pt>
                <c:pt idx="77">
                  <c:v>28550</c:v>
                </c:pt>
                <c:pt idx="78">
                  <c:v>28581</c:v>
                </c:pt>
                <c:pt idx="79">
                  <c:v>28611</c:v>
                </c:pt>
                <c:pt idx="80">
                  <c:v>28642</c:v>
                </c:pt>
                <c:pt idx="81">
                  <c:v>28672</c:v>
                </c:pt>
                <c:pt idx="82">
                  <c:v>28703</c:v>
                </c:pt>
                <c:pt idx="83">
                  <c:v>28734</c:v>
                </c:pt>
                <c:pt idx="84">
                  <c:v>28764</c:v>
                </c:pt>
                <c:pt idx="85">
                  <c:v>28795</c:v>
                </c:pt>
                <c:pt idx="86">
                  <c:v>28825</c:v>
                </c:pt>
                <c:pt idx="87">
                  <c:v>28856</c:v>
                </c:pt>
                <c:pt idx="88">
                  <c:v>28887</c:v>
                </c:pt>
                <c:pt idx="89">
                  <c:v>28915</c:v>
                </c:pt>
                <c:pt idx="90">
                  <c:v>28946</c:v>
                </c:pt>
                <c:pt idx="91">
                  <c:v>28976</c:v>
                </c:pt>
                <c:pt idx="92">
                  <c:v>29007</c:v>
                </c:pt>
                <c:pt idx="93">
                  <c:v>29037</c:v>
                </c:pt>
                <c:pt idx="94">
                  <c:v>29068</c:v>
                </c:pt>
                <c:pt idx="95">
                  <c:v>29099</c:v>
                </c:pt>
                <c:pt idx="96">
                  <c:v>29129</c:v>
                </c:pt>
                <c:pt idx="97">
                  <c:v>29160</c:v>
                </c:pt>
                <c:pt idx="98">
                  <c:v>29190</c:v>
                </c:pt>
                <c:pt idx="99">
                  <c:v>29221</c:v>
                </c:pt>
                <c:pt idx="100">
                  <c:v>29252</c:v>
                </c:pt>
                <c:pt idx="101">
                  <c:v>29281</c:v>
                </c:pt>
                <c:pt idx="102">
                  <c:v>29312</c:v>
                </c:pt>
                <c:pt idx="103">
                  <c:v>29342</c:v>
                </c:pt>
                <c:pt idx="104">
                  <c:v>29373</c:v>
                </c:pt>
                <c:pt idx="105">
                  <c:v>29403</c:v>
                </c:pt>
                <c:pt idx="106">
                  <c:v>29434</c:v>
                </c:pt>
                <c:pt idx="107">
                  <c:v>29465</c:v>
                </c:pt>
                <c:pt idx="108">
                  <c:v>29495</c:v>
                </c:pt>
                <c:pt idx="109">
                  <c:v>29526</c:v>
                </c:pt>
                <c:pt idx="110">
                  <c:v>29556</c:v>
                </c:pt>
                <c:pt idx="111">
                  <c:v>29587</c:v>
                </c:pt>
                <c:pt idx="112">
                  <c:v>29618</c:v>
                </c:pt>
                <c:pt idx="113">
                  <c:v>29646</c:v>
                </c:pt>
                <c:pt idx="114">
                  <c:v>29677</c:v>
                </c:pt>
                <c:pt idx="115">
                  <c:v>29707</c:v>
                </c:pt>
                <c:pt idx="116">
                  <c:v>29738</c:v>
                </c:pt>
                <c:pt idx="117">
                  <c:v>29768</c:v>
                </c:pt>
                <c:pt idx="118">
                  <c:v>29799</c:v>
                </c:pt>
                <c:pt idx="119">
                  <c:v>29830</c:v>
                </c:pt>
                <c:pt idx="120">
                  <c:v>29860</c:v>
                </c:pt>
                <c:pt idx="121">
                  <c:v>29891</c:v>
                </c:pt>
                <c:pt idx="122">
                  <c:v>29921</c:v>
                </c:pt>
                <c:pt idx="123">
                  <c:v>29952</c:v>
                </c:pt>
                <c:pt idx="124">
                  <c:v>29983</c:v>
                </c:pt>
                <c:pt idx="125">
                  <c:v>30011</c:v>
                </c:pt>
                <c:pt idx="126">
                  <c:v>30042</c:v>
                </c:pt>
                <c:pt idx="127">
                  <c:v>30072</c:v>
                </c:pt>
                <c:pt idx="128">
                  <c:v>30103</c:v>
                </c:pt>
                <c:pt idx="129">
                  <c:v>30133</c:v>
                </c:pt>
                <c:pt idx="130">
                  <c:v>30164</c:v>
                </c:pt>
                <c:pt idx="131">
                  <c:v>30195</c:v>
                </c:pt>
                <c:pt idx="132">
                  <c:v>30225</c:v>
                </c:pt>
                <c:pt idx="133">
                  <c:v>30256</c:v>
                </c:pt>
                <c:pt idx="134">
                  <c:v>30286</c:v>
                </c:pt>
                <c:pt idx="135">
                  <c:v>30317</c:v>
                </c:pt>
                <c:pt idx="136">
                  <c:v>30348</c:v>
                </c:pt>
                <c:pt idx="137">
                  <c:v>30376</c:v>
                </c:pt>
                <c:pt idx="138">
                  <c:v>30407</c:v>
                </c:pt>
                <c:pt idx="139">
                  <c:v>30437</c:v>
                </c:pt>
                <c:pt idx="140">
                  <c:v>30468</c:v>
                </c:pt>
                <c:pt idx="141">
                  <c:v>30498</c:v>
                </c:pt>
                <c:pt idx="142">
                  <c:v>30529</c:v>
                </c:pt>
                <c:pt idx="143">
                  <c:v>30560</c:v>
                </c:pt>
                <c:pt idx="144">
                  <c:v>30590</c:v>
                </c:pt>
                <c:pt idx="145">
                  <c:v>30621</c:v>
                </c:pt>
                <c:pt idx="146">
                  <c:v>30651</c:v>
                </c:pt>
                <c:pt idx="147">
                  <c:v>30682</c:v>
                </c:pt>
                <c:pt idx="148">
                  <c:v>30713</c:v>
                </c:pt>
                <c:pt idx="149">
                  <c:v>30742</c:v>
                </c:pt>
                <c:pt idx="150">
                  <c:v>30773</c:v>
                </c:pt>
                <c:pt idx="151">
                  <c:v>30803</c:v>
                </c:pt>
                <c:pt idx="152">
                  <c:v>30834</c:v>
                </c:pt>
                <c:pt idx="153">
                  <c:v>30864</c:v>
                </c:pt>
                <c:pt idx="154">
                  <c:v>30895</c:v>
                </c:pt>
                <c:pt idx="155">
                  <c:v>30926</c:v>
                </c:pt>
                <c:pt idx="156">
                  <c:v>30956</c:v>
                </c:pt>
                <c:pt idx="157">
                  <c:v>30987</c:v>
                </c:pt>
                <c:pt idx="158">
                  <c:v>31017</c:v>
                </c:pt>
                <c:pt idx="159">
                  <c:v>31048</c:v>
                </c:pt>
                <c:pt idx="160">
                  <c:v>31079</c:v>
                </c:pt>
                <c:pt idx="161">
                  <c:v>31107</c:v>
                </c:pt>
                <c:pt idx="162">
                  <c:v>31138</c:v>
                </c:pt>
                <c:pt idx="163">
                  <c:v>31168</c:v>
                </c:pt>
                <c:pt idx="164">
                  <c:v>31199</c:v>
                </c:pt>
                <c:pt idx="165">
                  <c:v>31229</c:v>
                </c:pt>
                <c:pt idx="166">
                  <c:v>31260</c:v>
                </c:pt>
                <c:pt idx="167">
                  <c:v>31291</c:v>
                </c:pt>
                <c:pt idx="168">
                  <c:v>31321</c:v>
                </c:pt>
                <c:pt idx="169">
                  <c:v>31352</c:v>
                </c:pt>
                <c:pt idx="170">
                  <c:v>31382</c:v>
                </c:pt>
                <c:pt idx="171">
                  <c:v>31413</c:v>
                </c:pt>
                <c:pt idx="172">
                  <c:v>31444</c:v>
                </c:pt>
                <c:pt idx="173">
                  <c:v>31472</c:v>
                </c:pt>
                <c:pt idx="174">
                  <c:v>31503</c:v>
                </c:pt>
                <c:pt idx="175">
                  <c:v>31533</c:v>
                </c:pt>
                <c:pt idx="176">
                  <c:v>31564</c:v>
                </c:pt>
                <c:pt idx="177">
                  <c:v>31594</c:v>
                </c:pt>
                <c:pt idx="178">
                  <c:v>31625</c:v>
                </c:pt>
                <c:pt idx="179">
                  <c:v>31656</c:v>
                </c:pt>
                <c:pt idx="180">
                  <c:v>31686</c:v>
                </c:pt>
                <c:pt idx="181">
                  <c:v>31717</c:v>
                </c:pt>
                <c:pt idx="182">
                  <c:v>31747</c:v>
                </c:pt>
                <c:pt idx="183">
                  <c:v>31778</c:v>
                </c:pt>
                <c:pt idx="184">
                  <c:v>31809</c:v>
                </c:pt>
                <c:pt idx="185">
                  <c:v>31837</c:v>
                </c:pt>
                <c:pt idx="186">
                  <c:v>31868</c:v>
                </c:pt>
                <c:pt idx="187">
                  <c:v>31898</c:v>
                </c:pt>
                <c:pt idx="188">
                  <c:v>31929</c:v>
                </c:pt>
                <c:pt idx="189">
                  <c:v>31959</c:v>
                </c:pt>
                <c:pt idx="190">
                  <c:v>31990</c:v>
                </c:pt>
                <c:pt idx="191">
                  <c:v>32021</c:v>
                </c:pt>
                <c:pt idx="192">
                  <c:v>32051</c:v>
                </c:pt>
                <c:pt idx="193">
                  <c:v>32082</c:v>
                </c:pt>
                <c:pt idx="194">
                  <c:v>32112</c:v>
                </c:pt>
                <c:pt idx="195">
                  <c:v>32143</c:v>
                </c:pt>
                <c:pt idx="196">
                  <c:v>32174</c:v>
                </c:pt>
                <c:pt idx="197">
                  <c:v>32203</c:v>
                </c:pt>
                <c:pt idx="198">
                  <c:v>32234</c:v>
                </c:pt>
                <c:pt idx="199">
                  <c:v>32264</c:v>
                </c:pt>
                <c:pt idx="200">
                  <c:v>32295</c:v>
                </c:pt>
                <c:pt idx="201">
                  <c:v>32325</c:v>
                </c:pt>
                <c:pt idx="202">
                  <c:v>32356</c:v>
                </c:pt>
                <c:pt idx="203">
                  <c:v>32387</c:v>
                </c:pt>
                <c:pt idx="204">
                  <c:v>32417</c:v>
                </c:pt>
                <c:pt idx="205">
                  <c:v>32448</c:v>
                </c:pt>
                <c:pt idx="206">
                  <c:v>32478</c:v>
                </c:pt>
                <c:pt idx="207">
                  <c:v>32509</c:v>
                </c:pt>
                <c:pt idx="208">
                  <c:v>32540</c:v>
                </c:pt>
                <c:pt idx="209">
                  <c:v>32568</c:v>
                </c:pt>
                <c:pt idx="210">
                  <c:v>32599</c:v>
                </c:pt>
                <c:pt idx="211">
                  <c:v>32629</c:v>
                </c:pt>
                <c:pt idx="212">
                  <c:v>32660</c:v>
                </c:pt>
                <c:pt idx="213">
                  <c:v>32690</c:v>
                </c:pt>
                <c:pt idx="214">
                  <c:v>32721</c:v>
                </c:pt>
                <c:pt idx="215">
                  <c:v>32752</c:v>
                </c:pt>
                <c:pt idx="216">
                  <c:v>32782</c:v>
                </c:pt>
                <c:pt idx="217">
                  <c:v>32813</c:v>
                </c:pt>
                <c:pt idx="218">
                  <c:v>32843</c:v>
                </c:pt>
                <c:pt idx="219">
                  <c:v>32874</c:v>
                </c:pt>
                <c:pt idx="220">
                  <c:v>32905</c:v>
                </c:pt>
                <c:pt idx="221">
                  <c:v>32933</c:v>
                </c:pt>
                <c:pt idx="222">
                  <c:v>32964</c:v>
                </c:pt>
                <c:pt idx="223">
                  <c:v>32994</c:v>
                </c:pt>
                <c:pt idx="224">
                  <c:v>33025</c:v>
                </c:pt>
                <c:pt idx="225">
                  <c:v>33055</c:v>
                </c:pt>
                <c:pt idx="226">
                  <c:v>33086</c:v>
                </c:pt>
                <c:pt idx="227">
                  <c:v>33117</c:v>
                </c:pt>
                <c:pt idx="228">
                  <c:v>33147</c:v>
                </c:pt>
                <c:pt idx="229">
                  <c:v>33178</c:v>
                </c:pt>
                <c:pt idx="230">
                  <c:v>33208</c:v>
                </c:pt>
                <c:pt idx="231">
                  <c:v>33239</c:v>
                </c:pt>
                <c:pt idx="232">
                  <c:v>33270</c:v>
                </c:pt>
                <c:pt idx="233">
                  <c:v>33298</c:v>
                </c:pt>
                <c:pt idx="234">
                  <c:v>33329</c:v>
                </c:pt>
                <c:pt idx="235">
                  <c:v>33359</c:v>
                </c:pt>
                <c:pt idx="236">
                  <c:v>33390</c:v>
                </c:pt>
                <c:pt idx="237">
                  <c:v>33420</c:v>
                </c:pt>
                <c:pt idx="238">
                  <c:v>33451</c:v>
                </c:pt>
                <c:pt idx="239">
                  <c:v>33482</c:v>
                </c:pt>
                <c:pt idx="240">
                  <c:v>33512</c:v>
                </c:pt>
                <c:pt idx="241">
                  <c:v>33543</c:v>
                </c:pt>
                <c:pt idx="242">
                  <c:v>33573</c:v>
                </c:pt>
                <c:pt idx="243">
                  <c:v>33604</c:v>
                </c:pt>
                <c:pt idx="244">
                  <c:v>33635</c:v>
                </c:pt>
                <c:pt idx="245">
                  <c:v>33664</c:v>
                </c:pt>
                <c:pt idx="246">
                  <c:v>33695</c:v>
                </c:pt>
                <c:pt idx="247">
                  <c:v>33725</c:v>
                </c:pt>
                <c:pt idx="248">
                  <c:v>33756</c:v>
                </c:pt>
                <c:pt idx="249">
                  <c:v>33786</c:v>
                </c:pt>
                <c:pt idx="250">
                  <c:v>33817</c:v>
                </c:pt>
                <c:pt idx="251">
                  <c:v>33848</c:v>
                </c:pt>
                <c:pt idx="252">
                  <c:v>33878</c:v>
                </c:pt>
                <c:pt idx="253">
                  <c:v>33909</c:v>
                </c:pt>
                <c:pt idx="254">
                  <c:v>33939</c:v>
                </c:pt>
                <c:pt idx="255">
                  <c:v>33970</c:v>
                </c:pt>
                <c:pt idx="256">
                  <c:v>34001</c:v>
                </c:pt>
                <c:pt idx="257">
                  <c:v>34029</c:v>
                </c:pt>
                <c:pt idx="258">
                  <c:v>34060</c:v>
                </c:pt>
                <c:pt idx="259">
                  <c:v>34090</c:v>
                </c:pt>
                <c:pt idx="260">
                  <c:v>34121</c:v>
                </c:pt>
                <c:pt idx="261">
                  <c:v>34151</c:v>
                </c:pt>
                <c:pt idx="262">
                  <c:v>34182</c:v>
                </c:pt>
                <c:pt idx="263">
                  <c:v>34213</c:v>
                </c:pt>
                <c:pt idx="264">
                  <c:v>34243</c:v>
                </c:pt>
                <c:pt idx="265">
                  <c:v>34274</c:v>
                </c:pt>
                <c:pt idx="266">
                  <c:v>34304</c:v>
                </c:pt>
                <c:pt idx="267">
                  <c:v>34335</c:v>
                </c:pt>
                <c:pt idx="268">
                  <c:v>34366</c:v>
                </c:pt>
                <c:pt idx="269">
                  <c:v>34394</c:v>
                </c:pt>
                <c:pt idx="270">
                  <c:v>34425</c:v>
                </c:pt>
                <c:pt idx="271">
                  <c:v>34455</c:v>
                </c:pt>
                <c:pt idx="272">
                  <c:v>34486</c:v>
                </c:pt>
                <c:pt idx="273">
                  <c:v>34516</c:v>
                </c:pt>
                <c:pt idx="274">
                  <c:v>34547</c:v>
                </c:pt>
                <c:pt idx="275">
                  <c:v>34578</c:v>
                </c:pt>
                <c:pt idx="276">
                  <c:v>34608</c:v>
                </c:pt>
                <c:pt idx="277">
                  <c:v>34639</c:v>
                </c:pt>
                <c:pt idx="278">
                  <c:v>34669</c:v>
                </c:pt>
                <c:pt idx="279">
                  <c:v>34700</c:v>
                </c:pt>
                <c:pt idx="280">
                  <c:v>34731</c:v>
                </c:pt>
                <c:pt idx="281">
                  <c:v>34759</c:v>
                </c:pt>
                <c:pt idx="282">
                  <c:v>34790</c:v>
                </c:pt>
                <c:pt idx="283">
                  <c:v>34820</c:v>
                </c:pt>
                <c:pt idx="284">
                  <c:v>34851</c:v>
                </c:pt>
                <c:pt idx="285">
                  <c:v>34881</c:v>
                </c:pt>
                <c:pt idx="286">
                  <c:v>34912</c:v>
                </c:pt>
                <c:pt idx="287">
                  <c:v>34943</c:v>
                </c:pt>
                <c:pt idx="288">
                  <c:v>34973</c:v>
                </c:pt>
                <c:pt idx="289">
                  <c:v>35004</c:v>
                </c:pt>
                <c:pt idx="290">
                  <c:v>35034</c:v>
                </c:pt>
                <c:pt idx="291">
                  <c:v>35065</c:v>
                </c:pt>
                <c:pt idx="292">
                  <c:v>35096</c:v>
                </c:pt>
                <c:pt idx="293">
                  <c:v>35125</c:v>
                </c:pt>
                <c:pt idx="294">
                  <c:v>35156</c:v>
                </c:pt>
                <c:pt idx="295">
                  <c:v>35186</c:v>
                </c:pt>
                <c:pt idx="296">
                  <c:v>35217</c:v>
                </c:pt>
                <c:pt idx="297">
                  <c:v>35247</c:v>
                </c:pt>
                <c:pt idx="298">
                  <c:v>35278</c:v>
                </c:pt>
                <c:pt idx="299">
                  <c:v>35309</c:v>
                </c:pt>
                <c:pt idx="300">
                  <c:v>35339</c:v>
                </c:pt>
                <c:pt idx="301">
                  <c:v>35370</c:v>
                </c:pt>
                <c:pt idx="302">
                  <c:v>35400</c:v>
                </c:pt>
                <c:pt idx="303">
                  <c:v>35431</c:v>
                </c:pt>
                <c:pt idx="304">
                  <c:v>35462</c:v>
                </c:pt>
                <c:pt idx="305">
                  <c:v>35490</c:v>
                </c:pt>
                <c:pt idx="306">
                  <c:v>35521</c:v>
                </c:pt>
                <c:pt idx="307">
                  <c:v>35551</c:v>
                </c:pt>
                <c:pt idx="308">
                  <c:v>35582</c:v>
                </c:pt>
                <c:pt idx="309">
                  <c:v>35612</c:v>
                </c:pt>
                <c:pt idx="310">
                  <c:v>35643</c:v>
                </c:pt>
                <c:pt idx="311">
                  <c:v>35674</c:v>
                </c:pt>
                <c:pt idx="312">
                  <c:v>35704</c:v>
                </c:pt>
                <c:pt idx="313">
                  <c:v>35735</c:v>
                </c:pt>
                <c:pt idx="314">
                  <c:v>35765</c:v>
                </c:pt>
                <c:pt idx="315">
                  <c:v>35796</c:v>
                </c:pt>
                <c:pt idx="316">
                  <c:v>35827</c:v>
                </c:pt>
                <c:pt idx="317">
                  <c:v>35855</c:v>
                </c:pt>
                <c:pt idx="318">
                  <c:v>35886</c:v>
                </c:pt>
                <c:pt idx="319">
                  <c:v>35916</c:v>
                </c:pt>
                <c:pt idx="320">
                  <c:v>35947</c:v>
                </c:pt>
                <c:pt idx="321">
                  <c:v>35977</c:v>
                </c:pt>
                <c:pt idx="322">
                  <c:v>36008</c:v>
                </c:pt>
                <c:pt idx="323">
                  <c:v>36039</c:v>
                </c:pt>
                <c:pt idx="324">
                  <c:v>36069</c:v>
                </c:pt>
                <c:pt idx="325">
                  <c:v>36100</c:v>
                </c:pt>
                <c:pt idx="326">
                  <c:v>36130</c:v>
                </c:pt>
                <c:pt idx="327">
                  <c:v>36161</c:v>
                </c:pt>
                <c:pt idx="328">
                  <c:v>36192</c:v>
                </c:pt>
                <c:pt idx="329">
                  <c:v>36220</c:v>
                </c:pt>
                <c:pt idx="330">
                  <c:v>36251</c:v>
                </c:pt>
                <c:pt idx="331">
                  <c:v>36281</c:v>
                </c:pt>
                <c:pt idx="332">
                  <c:v>36312</c:v>
                </c:pt>
                <c:pt idx="333">
                  <c:v>36342</c:v>
                </c:pt>
                <c:pt idx="334">
                  <c:v>36373</c:v>
                </c:pt>
                <c:pt idx="335">
                  <c:v>36404</c:v>
                </c:pt>
                <c:pt idx="336">
                  <c:v>36434</c:v>
                </c:pt>
                <c:pt idx="337">
                  <c:v>36465</c:v>
                </c:pt>
                <c:pt idx="338">
                  <c:v>36495</c:v>
                </c:pt>
                <c:pt idx="339">
                  <c:v>36526</c:v>
                </c:pt>
                <c:pt idx="340">
                  <c:v>36557</c:v>
                </c:pt>
                <c:pt idx="341">
                  <c:v>36586</c:v>
                </c:pt>
                <c:pt idx="342">
                  <c:v>36617</c:v>
                </c:pt>
                <c:pt idx="343">
                  <c:v>36647</c:v>
                </c:pt>
                <c:pt idx="344">
                  <c:v>36678</c:v>
                </c:pt>
                <c:pt idx="345">
                  <c:v>36708</c:v>
                </c:pt>
                <c:pt idx="346">
                  <c:v>36739</c:v>
                </c:pt>
                <c:pt idx="347">
                  <c:v>36770</c:v>
                </c:pt>
                <c:pt idx="348">
                  <c:v>36800</c:v>
                </c:pt>
                <c:pt idx="349">
                  <c:v>36831</c:v>
                </c:pt>
                <c:pt idx="350">
                  <c:v>36861</c:v>
                </c:pt>
                <c:pt idx="351">
                  <c:v>36892</c:v>
                </c:pt>
                <c:pt idx="352">
                  <c:v>36923</c:v>
                </c:pt>
                <c:pt idx="353">
                  <c:v>36951</c:v>
                </c:pt>
                <c:pt idx="354">
                  <c:v>36982</c:v>
                </c:pt>
                <c:pt idx="355">
                  <c:v>37012</c:v>
                </c:pt>
                <c:pt idx="356">
                  <c:v>37043</c:v>
                </c:pt>
                <c:pt idx="357">
                  <c:v>37073</c:v>
                </c:pt>
                <c:pt idx="358">
                  <c:v>37104</c:v>
                </c:pt>
                <c:pt idx="359">
                  <c:v>37135</c:v>
                </c:pt>
                <c:pt idx="360">
                  <c:v>37165</c:v>
                </c:pt>
                <c:pt idx="361">
                  <c:v>37196</c:v>
                </c:pt>
                <c:pt idx="362">
                  <c:v>37226</c:v>
                </c:pt>
                <c:pt idx="363">
                  <c:v>37257</c:v>
                </c:pt>
                <c:pt idx="364">
                  <c:v>37288</c:v>
                </c:pt>
                <c:pt idx="365">
                  <c:v>37316</c:v>
                </c:pt>
                <c:pt idx="366">
                  <c:v>37347</c:v>
                </c:pt>
                <c:pt idx="367">
                  <c:v>37377</c:v>
                </c:pt>
                <c:pt idx="368">
                  <c:v>37408</c:v>
                </c:pt>
                <c:pt idx="369">
                  <c:v>37438</c:v>
                </c:pt>
                <c:pt idx="370">
                  <c:v>37469</c:v>
                </c:pt>
                <c:pt idx="371">
                  <c:v>37500</c:v>
                </c:pt>
                <c:pt idx="372">
                  <c:v>37530</c:v>
                </c:pt>
                <c:pt idx="373">
                  <c:v>37561</c:v>
                </c:pt>
                <c:pt idx="374">
                  <c:v>37591</c:v>
                </c:pt>
                <c:pt idx="375">
                  <c:v>37622</c:v>
                </c:pt>
                <c:pt idx="376">
                  <c:v>37653</c:v>
                </c:pt>
                <c:pt idx="377">
                  <c:v>37681</c:v>
                </c:pt>
                <c:pt idx="378">
                  <c:v>37712</c:v>
                </c:pt>
                <c:pt idx="379">
                  <c:v>37742</c:v>
                </c:pt>
                <c:pt idx="380">
                  <c:v>37773</c:v>
                </c:pt>
                <c:pt idx="381">
                  <c:v>37803</c:v>
                </c:pt>
                <c:pt idx="382">
                  <c:v>37834</c:v>
                </c:pt>
                <c:pt idx="383">
                  <c:v>37865</c:v>
                </c:pt>
                <c:pt idx="384">
                  <c:v>37895</c:v>
                </c:pt>
                <c:pt idx="385">
                  <c:v>37926</c:v>
                </c:pt>
                <c:pt idx="386">
                  <c:v>37956</c:v>
                </c:pt>
                <c:pt idx="387">
                  <c:v>37987</c:v>
                </c:pt>
                <c:pt idx="388">
                  <c:v>38018</c:v>
                </c:pt>
                <c:pt idx="389">
                  <c:v>38047</c:v>
                </c:pt>
                <c:pt idx="390">
                  <c:v>38078</c:v>
                </c:pt>
                <c:pt idx="391">
                  <c:v>38108</c:v>
                </c:pt>
                <c:pt idx="392">
                  <c:v>38139</c:v>
                </c:pt>
                <c:pt idx="393">
                  <c:v>38169</c:v>
                </c:pt>
                <c:pt idx="394">
                  <c:v>38200</c:v>
                </c:pt>
                <c:pt idx="395">
                  <c:v>38231</c:v>
                </c:pt>
                <c:pt idx="396">
                  <c:v>38261</c:v>
                </c:pt>
                <c:pt idx="397">
                  <c:v>38292</c:v>
                </c:pt>
                <c:pt idx="398">
                  <c:v>38322</c:v>
                </c:pt>
                <c:pt idx="399">
                  <c:v>38353</c:v>
                </c:pt>
                <c:pt idx="400">
                  <c:v>38384</c:v>
                </c:pt>
                <c:pt idx="401">
                  <c:v>38412</c:v>
                </c:pt>
                <c:pt idx="402">
                  <c:v>38443</c:v>
                </c:pt>
                <c:pt idx="403">
                  <c:v>38473</c:v>
                </c:pt>
                <c:pt idx="404">
                  <c:v>38504</c:v>
                </c:pt>
                <c:pt idx="405">
                  <c:v>38534</c:v>
                </c:pt>
                <c:pt idx="406">
                  <c:v>38565</c:v>
                </c:pt>
                <c:pt idx="407">
                  <c:v>38596</c:v>
                </c:pt>
                <c:pt idx="408">
                  <c:v>38626</c:v>
                </c:pt>
                <c:pt idx="409">
                  <c:v>38657</c:v>
                </c:pt>
                <c:pt idx="410">
                  <c:v>38687</c:v>
                </c:pt>
                <c:pt idx="411">
                  <c:v>38718</c:v>
                </c:pt>
                <c:pt idx="412">
                  <c:v>38749</c:v>
                </c:pt>
                <c:pt idx="413">
                  <c:v>38777</c:v>
                </c:pt>
                <c:pt idx="414">
                  <c:v>38808</c:v>
                </c:pt>
                <c:pt idx="415">
                  <c:v>38838</c:v>
                </c:pt>
                <c:pt idx="416">
                  <c:v>38869</c:v>
                </c:pt>
                <c:pt idx="417">
                  <c:v>38899</c:v>
                </c:pt>
                <c:pt idx="418">
                  <c:v>38930</c:v>
                </c:pt>
                <c:pt idx="419">
                  <c:v>38961</c:v>
                </c:pt>
                <c:pt idx="420">
                  <c:v>38991</c:v>
                </c:pt>
                <c:pt idx="421">
                  <c:v>39022</c:v>
                </c:pt>
                <c:pt idx="422">
                  <c:v>39052</c:v>
                </c:pt>
                <c:pt idx="423">
                  <c:v>39083</c:v>
                </c:pt>
                <c:pt idx="424">
                  <c:v>39114</c:v>
                </c:pt>
                <c:pt idx="425">
                  <c:v>39142</c:v>
                </c:pt>
                <c:pt idx="426">
                  <c:v>39173</c:v>
                </c:pt>
                <c:pt idx="427">
                  <c:v>39203</c:v>
                </c:pt>
                <c:pt idx="428">
                  <c:v>39234</c:v>
                </c:pt>
                <c:pt idx="429">
                  <c:v>39264</c:v>
                </c:pt>
                <c:pt idx="430">
                  <c:v>39295</c:v>
                </c:pt>
                <c:pt idx="431">
                  <c:v>39326</c:v>
                </c:pt>
                <c:pt idx="432">
                  <c:v>39356</c:v>
                </c:pt>
                <c:pt idx="433">
                  <c:v>39387</c:v>
                </c:pt>
                <c:pt idx="434">
                  <c:v>39417</c:v>
                </c:pt>
                <c:pt idx="435">
                  <c:v>39448</c:v>
                </c:pt>
                <c:pt idx="436">
                  <c:v>39479</c:v>
                </c:pt>
                <c:pt idx="437">
                  <c:v>39508</c:v>
                </c:pt>
                <c:pt idx="438">
                  <c:v>39539</c:v>
                </c:pt>
                <c:pt idx="439">
                  <c:v>39569</c:v>
                </c:pt>
                <c:pt idx="440">
                  <c:v>39600</c:v>
                </c:pt>
                <c:pt idx="441">
                  <c:v>39630</c:v>
                </c:pt>
                <c:pt idx="442">
                  <c:v>39661</c:v>
                </c:pt>
                <c:pt idx="443">
                  <c:v>39692</c:v>
                </c:pt>
                <c:pt idx="444">
                  <c:v>39722</c:v>
                </c:pt>
                <c:pt idx="445">
                  <c:v>39753</c:v>
                </c:pt>
                <c:pt idx="446">
                  <c:v>39783</c:v>
                </c:pt>
                <c:pt idx="447">
                  <c:v>39814</c:v>
                </c:pt>
                <c:pt idx="448">
                  <c:v>39845</c:v>
                </c:pt>
                <c:pt idx="449">
                  <c:v>39873</c:v>
                </c:pt>
                <c:pt idx="450">
                  <c:v>39904</c:v>
                </c:pt>
                <c:pt idx="451">
                  <c:v>39934</c:v>
                </c:pt>
              </c:numCache>
            </c:numRef>
          </c:cat>
          <c:val>
            <c:numRef>
              <c:f>Bonds!$Y$3:$Y$454</c:f>
              <c:numCache>
                <c:formatCode>General</c:formatCode>
                <c:ptCount val="452"/>
                <c:pt idx="0">
                  <c:v>4.34</c:v>
                </c:pt>
                <c:pt idx="1">
                  <c:v>3.68</c:v>
                </c:pt>
                <c:pt idx="2">
                  <c:v>3.35</c:v>
                </c:pt>
                <c:pt idx="3">
                  <c:v>3.46</c:v>
                </c:pt>
                <c:pt idx="4">
                  <c:v>3.83</c:v>
                </c:pt>
                <c:pt idx="5">
                  <c:v>3.63</c:v>
                </c:pt>
                <c:pt idx="6">
                  <c:v>3.81</c:v>
                </c:pt>
                <c:pt idx="7">
                  <c:v>4.0599999999999996</c:v>
                </c:pt>
                <c:pt idx="8">
                  <c:v>3.8</c:v>
                </c:pt>
                <c:pt idx="9">
                  <c:v>4.55</c:v>
                </c:pt>
                <c:pt idx="10">
                  <c:v>4.55</c:v>
                </c:pt>
                <c:pt idx="11">
                  <c:v>4.76</c:v>
                </c:pt>
                <c:pt idx="12">
                  <c:v>4.88</c:v>
                </c:pt>
                <c:pt idx="13">
                  <c:v>5.14</c:v>
                </c:pt>
                <c:pt idx="14">
                  <c:v>5.68</c:v>
                </c:pt>
                <c:pt idx="15">
                  <c:v>5.85</c:v>
                </c:pt>
                <c:pt idx="16">
                  <c:v>6.4</c:v>
                </c:pt>
                <c:pt idx="17">
                  <c:v>6.23</c:v>
                </c:pt>
                <c:pt idx="18">
                  <c:v>6.92</c:v>
                </c:pt>
                <c:pt idx="19">
                  <c:v>7.52</c:v>
                </c:pt>
                <c:pt idx="20">
                  <c:v>8.32</c:v>
                </c:pt>
                <c:pt idx="21">
                  <c:v>8.66</c:v>
                </c:pt>
                <c:pt idx="22">
                  <c:v>6.98</c:v>
                </c:pt>
                <c:pt idx="23">
                  <c:v>7.36</c:v>
                </c:pt>
                <c:pt idx="24">
                  <c:v>7.3</c:v>
                </c:pt>
                <c:pt idx="25">
                  <c:v>7.46</c:v>
                </c:pt>
                <c:pt idx="26">
                  <c:v>7.48</c:v>
                </c:pt>
                <c:pt idx="27">
                  <c:v>7.46</c:v>
                </c:pt>
                <c:pt idx="28">
                  <c:v>8.2799999999999994</c:v>
                </c:pt>
                <c:pt idx="29">
                  <c:v>8.9</c:v>
                </c:pt>
                <c:pt idx="30">
                  <c:v>8.08</c:v>
                </c:pt>
                <c:pt idx="31">
                  <c:v>7.34</c:v>
                </c:pt>
                <c:pt idx="32">
                  <c:v>7.67</c:v>
                </c:pt>
                <c:pt idx="33">
                  <c:v>8.93</c:v>
                </c:pt>
                <c:pt idx="34">
                  <c:v>6.12</c:v>
                </c:pt>
                <c:pt idx="35">
                  <c:v>7.8</c:v>
                </c:pt>
                <c:pt idx="36">
                  <c:v>7.47</c:v>
                </c:pt>
                <c:pt idx="37">
                  <c:v>7.06</c:v>
                </c:pt>
                <c:pt idx="38">
                  <c:v>5.68</c:v>
                </c:pt>
                <c:pt idx="39">
                  <c:v>5.4</c:v>
                </c:pt>
                <c:pt idx="40">
                  <c:v>5.53</c:v>
                </c:pt>
                <c:pt idx="41">
                  <c:v>5.5</c:v>
                </c:pt>
                <c:pt idx="42">
                  <c:v>5.2</c:v>
                </c:pt>
                <c:pt idx="43">
                  <c:v>5.86</c:v>
                </c:pt>
                <c:pt idx="44">
                  <c:v>6.25</c:v>
                </c:pt>
                <c:pt idx="45">
                  <c:v>6.36</c:v>
                </c:pt>
                <c:pt idx="46">
                  <c:v>6.58</c:v>
                </c:pt>
                <c:pt idx="47">
                  <c:v>5.51</c:v>
                </c:pt>
                <c:pt idx="48">
                  <c:v>5.54</c:v>
                </c:pt>
                <c:pt idx="49">
                  <c:v>5.2</c:v>
                </c:pt>
                <c:pt idx="50">
                  <c:v>4.7300000000000004</c:v>
                </c:pt>
                <c:pt idx="51">
                  <c:v>5</c:v>
                </c:pt>
                <c:pt idx="52">
                  <c:v>4.97</c:v>
                </c:pt>
                <c:pt idx="53">
                  <c:v>4.91</c:v>
                </c:pt>
                <c:pt idx="54">
                  <c:v>5.49</c:v>
                </c:pt>
                <c:pt idx="55">
                  <c:v>5.37</c:v>
                </c:pt>
                <c:pt idx="56">
                  <c:v>5.17</c:v>
                </c:pt>
                <c:pt idx="57">
                  <c:v>5.09</c:v>
                </c:pt>
                <c:pt idx="58">
                  <c:v>5.0599999999999996</c:v>
                </c:pt>
                <c:pt idx="59">
                  <c:v>4.8899999999999997</c:v>
                </c:pt>
                <c:pt idx="60">
                  <c:v>4.42</c:v>
                </c:pt>
                <c:pt idx="61">
                  <c:v>4.34</c:v>
                </c:pt>
                <c:pt idx="62">
                  <c:v>4.72</c:v>
                </c:pt>
                <c:pt idx="63">
                  <c:v>4.7</c:v>
                </c:pt>
                <c:pt idx="64">
                  <c:v>4.54</c:v>
                </c:pt>
                <c:pt idx="65">
                  <c:v>4.6900000000000004</c:v>
                </c:pt>
                <c:pt idx="67">
                  <c:v>5.03</c:v>
                </c:pt>
                <c:pt idx="68">
                  <c:v>4.9800000000000004</c:v>
                </c:pt>
                <c:pt idx="69">
                  <c:v>5.4</c:v>
                </c:pt>
                <c:pt idx="70">
                  <c:v>5.56</c:v>
                </c:pt>
                <c:pt idx="71">
                  <c:v>5.89</c:v>
                </c:pt>
                <c:pt idx="72">
                  <c:v>6.18</c:v>
                </c:pt>
                <c:pt idx="73">
                  <c:v>6.04</c:v>
                </c:pt>
                <c:pt idx="74">
                  <c:v>6.13</c:v>
                </c:pt>
                <c:pt idx="75">
                  <c:v>6.42</c:v>
                </c:pt>
                <c:pt idx="76">
                  <c:v>6.42</c:v>
                </c:pt>
                <c:pt idx="77">
                  <c:v>6.47</c:v>
                </c:pt>
                <c:pt idx="78">
                  <c:v>6.35</c:v>
                </c:pt>
                <c:pt idx="79">
                  <c:v>6.65</c:v>
                </c:pt>
                <c:pt idx="80">
                  <c:v>7.01</c:v>
                </c:pt>
                <c:pt idx="81">
                  <c:v>6.76</c:v>
                </c:pt>
                <c:pt idx="82">
                  <c:v>7.54</c:v>
                </c:pt>
                <c:pt idx="83">
                  <c:v>7.98</c:v>
                </c:pt>
                <c:pt idx="84">
                  <c:v>8.75</c:v>
                </c:pt>
                <c:pt idx="85">
                  <c:v>9.01</c:v>
                </c:pt>
                <c:pt idx="86">
                  <c:v>9.26</c:v>
                </c:pt>
                <c:pt idx="87">
                  <c:v>9.2899999999999991</c:v>
                </c:pt>
                <c:pt idx="88">
                  <c:v>9.4499999999999993</c:v>
                </c:pt>
                <c:pt idx="89">
                  <c:v>9.44</c:v>
                </c:pt>
                <c:pt idx="90">
                  <c:v>9.56</c:v>
                </c:pt>
                <c:pt idx="91">
                  <c:v>9.57</c:v>
                </c:pt>
                <c:pt idx="92">
                  <c:v>8.9499999999999993</c:v>
                </c:pt>
                <c:pt idx="93">
                  <c:v>9.18</c:v>
                </c:pt>
                <c:pt idx="94">
                  <c:v>9.81</c:v>
                </c:pt>
                <c:pt idx="95">
                  <c:v>10.119999999999999</c:v>
                </c:pt>
                <c:pt idx="96">
                  <c:v>12.12</c:v>
                </c:pt>
                <c:pt idx="97">
                  <c:v>11.49</c:v>
                </c:pt>
                <c:pt idx="98">
                  <c:v>12.04</c:v>
                </c:pt>
                <c:pt idx="99">
                  <c:v>12</c:v>
                </c:pt>
                <c:pt idx="100">
                  <c:v>14.01</c:v>
                </c:pt>
                <c:pt idx="101">
                  <c:v>14.24</c:v>
                </c:pt>
                <c:pt idx="102">
                  <c:v>10.39</c:v>
                </c:pt>
                <c:pt idx="103">
                  <c:v>7.75</c:v>
                </c:pt>
                <c:pt idx="104">
                  <c:v>7.88</c:v>
                </c:pt>
                <c:pt idx="105">
                  <c:v>8.6199999999999992</c:v>
                </c:pt>
                <c:pt idx="106">
                  <c:v>9.9600000000000009</c:v>
                </c:pt>
                <c:pt idx="107">
                  <c:v>11.44</c:v>
                </c:pt>
                <c:pt idx="108">
                  <c:v>12.71</c:v>
                </c:pt>
                <c:pt idx="109">
                  <c:v>14.48</c:v>
                </c:pt>
                <c:pt idx="110">
                  <c:v>14.3</c:v>
                </c:pt>
                <c:pt idx="111">
                  <c:v>14.59</c:v>
                </c:pt>
                <c:pt idx="112">
                  <c:v>14.22</c:v>
                </c:pt>
                <c:pt idx="113">
                  <c:v>12.46</c:v>
                </c:pt>
                <c:pt idx="114">
                  <c:v>14.86</c:v>
                </c:pt>
                <c:pt idx="115">
                  <c:v>15.1</c:v>
                </c:pt>
                <c:pt idx="116">
                  <c:v>14.28</c:v>
                </c:pt>
                <c:pt idx="117">
                  <c:v>14.87</c:v>
                </c:pt>
                <c:pt idx="118">
                  <c:v>15.52</c:v>
                </c:pt>
                <c:pt idx="119">
                  <c:v>14.34</c:v>
                </c:pt>
                <c:pt idx="120">
                  <c:v>12.75</c:v>
                </c:pt>
                <c:pt idx="121">
                  <c:v>10.37</c:v>
                </c:pt>
                <c:pt idx="122">
                  <c:v>11.08</c:v>
                </c:pt>
                <c:pt idx="123">
                  <c:v>12.52</c:v>
                </c:pt>
                <c:pt idx="124">
                  <c:v>12.44</c:v>
                </c:pt>
                <c:pt idx="125">
                  <c:v>13.26</c:v>
                </c:pt>
                <c:pt idx="126">
                  <c:v>12.34</c:v>
                </c:pt>
                <c:pt idx="127">
                  <c:v>11.5</c:v>
                </c:pt>
                <c:pt idx="128">
                  <c:v>12.76</c:v>
                </c:pt>
                <c:pt idx="129">
                  <c:v>10.17</c:v>
                </c:pt>
                <c:pt idx="130">
                  <c:v>8.42</c:v>
                </c:pt>
                <c:pt idx="131">
                  <c:v>7.62</c:v>
                </c:pt>
                <c:pt idx="132">
                  <c:v>7.9</c:v>
                </c:pt>
                <c:pt idx="133">
                  <c:v>8.2799999999999994</c:v>
                </c:pt>
                <c:pt idx="134">
                  <c:v>7.92</c:v>
                </c:pt>
                <c:pt idx="135">
                  <c:v>8.1</c:v>
                </c:pt>
                <c:pt idx="136">
                  <c:v>7.93</c:v>
                </c:pt>
                <c:pt idx="137">
                  <c:v>8.64</c:v>
                </c:pt>
                <c:pt idx="138">
                  <c:v>8.08</c:v>
                </c:pt>
                <c:pt idx="139">
                  <c:v>8.6300000000000008</c:v>
                </c:pt>
                <c:pt idx="140">
                  <c:v>8.7899999999999991</c:v>
                </c:pt>
                <c:pt idx="141">
                  <c:v>9.2200000000000006</c:v>
                </c:pt>
                <c:pt idx="142">
                  <c:v>9.26</c:v>
                </c:pt>
                <c:pt idx="143">
                  <c:v>8.7100000000000009</c:v>
                </c:pt>
                <c:pt idx="144">
                  <c:v>8.51</c:v>
                </c:pt>
                <c:pt idx="145">
                  <c:v>8.8800000000000008</c:v>
                </c:pt>
                <c:pt idx="146">
                  <c:v>8.9700000000000006</c:v>
                </c:pt>
                <c:pt idx="147">
                  <c:v>8.89</c:v>
                </c:pt>
                <c:pt idx="148">
                  <c:v>9.14</c:v>
                </c:pt>
                <c:pt idx="149">
                  <c:v>9.7200000000000006</c:v>
                </c:pt>
                <c:pt idx="150">
                  <c:v>9.7200000000000006</c:v>
                </c:pt>
                <c:pt idx="151">
                  <c:v>9.75</c:v>
                </c:pt>
                <c:pt idx="152">
                  <c:v>9.92</c:v>
                </c:pt>
                <c:pt idx="153">
                  <c:v>10.4</c:v>
                </c:pt>
                <c:pt idx="154">
                  <c:v>10.63</c:v>
                </c:pt>
                <c:pt idx="155">
                  <c:v>10.220000000000001</c:v>
                </c:pt>
                <c:pt idx="156">
                  <c:v>9.01</c:v>
                </c:pt>
                <c:pt idx="157">
                  <c:v>8.44</c:v>
                </c:pt>
                <c:pt idx="158">
                  <c:v>7.85</c:v>
                </c:pt>
                <c:pt idx="159">
                  <c:v>8.0500000000000007</c:v>
                </c:pt>
                <c:pt idx="160">
                  <c:v>8.5</c:v>
                </c:pt>
                <c:pt idx="161">
                  <c:v>8.18</c:v>
                </c:pt>
                <c:pt idx="162">
                  <c:v>7.85</c:v>
                </c:pt>
                <c:pt idx="163">
                  <c:v>7.14</c:v>
                </c:pt>
                <c:pt idx="164">
                  <c:v>6.83</c:v>
                </c:pt>
                <c:pt idx="165">
                  <c:v>7.28</c:v>
                </c:pt>
                <c:pt idx="166">
                  <c:v>7.14</c:v>
                </c:pt>
                <c:pt idx="167">
                  <c:v>7.04</c:v>
                </c:pt>
                <c:pt idx="168">
                  <c:v>7.19</c:v>
                </c:pt>
                <c:pt idx="169">
                  <c:v>7.16</c:v>
                </c:pt>
                <c:pt idx="170">
                  <c:v>7.05</c:v>
                </c:pt>
                <c:pt idx="171">
                  <c:v>6.97</c:v>
                </c:pt>
                <c:pt idx="172">
                  <c:v>7.02</c:v>
                </c:pt>
                <c:pt idx="173">
                  <c:v>6.34</c:v>
                </c:pt>
                <c:pt idx="174">
                  <c:v>6.1</c:v>
                </c:pt>
                <c:pt idx="175">
                  <c:v>6.3</c:v>
                </c:pt>
                <c:pt idx="176">
                  <c:v>5.96</c:v>
                </c:pt>
                <c:pt idx="177">
                  <c:v>5.79</c:v>
                </c:pt>
                <c:pt idx="178">
                  <c:v>5.17</c:v>
                </c:pt>
                <c:pt idx="179">
                  <c:v>5.2</c:v>
                </c:pt>
                <c:pt idx="180">
                  <c:v>5.2</c:v>
                </c:pt>
                <c:pt idx="181">
                  <c:v>5.39</c:v>
                </c:pt>
                <c:pt idx="182">
                  <c:v>5.67</c:v>
                </c:pt>
                <c:pt idx="183">
                  <c:v>5.6</c:v>
                </c:pt>
                <c:pt idx="184">
                  <c:v>5.45</c:v>
                </c:pt>
                <c:pt idx="185">
                  <c:v>5.61</c:v>
                </c:pt>
                <c:pt idx="186">
                  <c:v>5.53</c:v>
                </c:pt>
                <c:pt idx="187">
                  <c:v>5.68</c:v>
                </c:pt>
                <c:pt idx="188">
                  <c:v>5.73</c:v>
                </c:pt>
                <c:pt idx="189">
                  <c:v>6.07</c:v>
                </c:pt>
                <c:pt idx="190">
                  <c:v>6.25</c:v>
                </c:pt>
                <c:pt idx="191">
                  <c:v>6.61</c:v>
                </c:pt>
                <c:pt idx="192">
                  <c:v>5.27</c:v>
                </c:pt>
                <c:pt idx="193">
                  <c:v>5.21</c:v>
                </c:pt>
                <c:pt idx="194">
                  <c:v>5.68</c:v>
                </c:pt>
                <c:pt idx="195">
                  <c:v>5.64</c:v>
                </c:pt>
                <c:pt idx="196">
                  <c:v>5.62</c:v>
                </c:pt>
                <c:pt idx="197">
                  <c:v>5.71</c:v>
                </c:pt>
                <c:pt idx="198">
                  <c:v>5.98</c:v>
                </c:pt>
                <c:pt idx="199">
                  <c:v>6.43</c:v>
                </c:pt>
                <c:pt idx="200">
                  <c:v>6.56</c:v>
                </c:pt>
                <c:pt idx="201">
                  <c:v>6.95</c:v>
                </c:pt>
                <c:pt idx="202">
                  <c:v>7.3</c:v>
                </c:pt>
                <c:pt idx="203">
                  <c:v>7.25</c:v>
                </c:pt>
                <c:pt idx="204">
                  <c:v>7.36</c:v>
                </c:pt>
                <c:pt idx="205">
                  <c:v>7.83</c:v>
                </c:pt>
                <c:pt idx="206">
                  <c:v>8.1</c:v>
                </c:pt>
                <c:pt idx="207">
                  <c:v>8.39</c:v>
                </c:pt>
                <c:pt idx="208">
                  <c:v>8.7100000000000009</c:v>
                </c:pt>
                <c:pt idx="209">
                  <c:v>8.9</c:v>
                </c:pt>
                <c:pt idx="210">
                  <c:v>8.41</c:v>
                </c:pt>
                <c:pt idx="211">
                  <c:v>8.61</c:v>
                </c:pt>
                <c:pt idx="212">
                  <c:v>7.99</c:v>
                </c:pt>
                <c:pt idx="213">
                  <c:v>7.8</c:v>
                </c:pt>
                <c:pt idx="214">
                  <c:v>7.89</c:v>
                </c:pt>
                <c:pt idx="215">
                  <c:v>7.91</c:v>
                </c:pt>
                <c:pt idx="216">
                  <c:v>7.77</c:v>
                </c:pt>
                <c:pt idx="217">
                  <c:v>7.59</c:v>
                </c:pt>
                <c:pt idx="218">
                  <c:v>7.55</c:v>
                </c:pt>
                <c:pt idx="219">
                  <c:v>7.74</c:v>
                </c:pt>
                <c:pt idx="220">
                  <c:v>7.77</c:v>
                </c:pt>
                <c:pt idx="221">
                  <c:v>7.8</c:v>
                </c:pt>
                <c:pt idx="222">
                  <c:v>7.79</c:v>
                </c:pt>
                <c:pt idx="223">
                  <c:v>7.75</c:v>
                </c:pt>
                <c:pt idx="224">
                  <c:v>7.74</c:v>
                </c:pt>
                <c:pt idx="225">
                  <c:v>7.49</c:v>
                </c:pt>
                <c:pt idx="226">
                  <c:v>7.39</c:v>
                </c:pt>
                <c:pt idx="227">
                  <c:v>7.14</c:v>
                </c:pt>
                <c:pt idx="228">
                  <c:v>7.11</c:v>
                </c:pt>
                <c:pt idx="229">
                  <c:v>7.02</c:v>
                </c:pt>
                <c:pt idx="230">
                  <c:v>6.44</c:v>
                </c:pt>
                <c:pt idx="231">
                  <c:v>6.19</c:v>
                </c:pt>
                <c:pt idx="232">
                  <c:v>6.04</c:v>
                </c:pt>
                <c:pt idx="233">
                  <c:v>5.74</c:v>
                </c:pt>
                <c:pt idx="234">
                  <c:v>5.51</c:v>
                </c:pt>
                <c:pt idx="235">
                  <c:v>5.53</c:v>
                </c:pt>
                <c:pt idx="236">
                  <c:v>5.54</c:v>
                </c:pt>
                <c:pt idx="237">
                  <c:v>5.53</c:v>
                </c:pt>
                <c:pt idx="238">
                  <c:v>5.33</c:v>
                </c:pt>
                <c:pt idx="239">
                  <c:v>5.1100000000000003</c:v>
                </c:pt>
                <c:pt idx="240">
                  <c:v>4.82</c:v>
                </c:pt>
                <c:pt idx="241">
                  <c:v>4.3499999999999996</c:v>
                </c:pt>
                <c:pt idx="242">
                  <c:v>3.88</c:v>
                </c:pt>
                <c:pt idx="243">
                  <c:v>3.84</c:v>
                </c:pt>
                <c:pt idx="244">
                  <c:v>3.93</c:v>
                </c:pt>
                <c:pt idx="245">
                  <c:v>4.05</c:v>
                </c:pt>
                <c:pt idx="246">
                  <c:v>3.7</c:v>
                </c:pt>
                <c:pt idx="247">
                  <c:v>3.7</c:v>
                </c:pt>
                <c:pt idx="248">
                  <c:v>3.57</c:v>
                </c:pt>
                <c:pt idx="249">
                  <c:v>3.18</c:v>
                </c:pt>
                <c:pt idx="250">
                  <c:v>3.16</c:v>
                </c:pt>
                <c:pt idx="251">
                  <c:v>2.69</c:v>
                </c:pt>
                <c:pt idx="252">
                  <c:v>2.96</c:v>
                </c:pt>
                <c:pt idx="253">
                  <c:v>3.27</c:v>
                </c:pt>
                <c:pt idx="254">
                  <c:v>3.12</c:v>
                </c:pt>
                <c:pt idx="255">
                  <c:v>2.9</c:v>
                </c:pt>
                <c:pt idx="256">
                  <c:v>2.95</c:v>
                </c:pt>
                <c:pt idx="257">
                  <c:v>2.89</c:v>
                </c:pt>
                <c:pt idx="258">
                  <c:v>2.9</c:v>
                </c:pt>
                <c:pt idx="259">
                  <c:v>3.06</c:v>
                </c:pt>
                <c:pt idx="260">
                  <c:v>3.03</c:v>
                </c:pt>
                <c:pt idx="261">
                  <c:v>3.03</c:v>
                </c:pt>
                <c:pt idx="262">
                  <c:v>3.01</c:v>
                </c:pt>
                <c:pt idx="263">
                  <c:v>2.92</c:v>
                </c:pt>
                <c:pt idx="264">
                  <c:v>3.03</c:v>
                </c:pt>
                <c:pt idx="265">
                  <c:v>3.14</c:v>
                </c:pt>
                <c:pt idx="266">
                  <c:v>3.01</c:v>
                </c:pt>
                <c:pt idx="267">
                  <c:v>2.96</c:v>
                </c:pt>
                <c:pt idx="268">
                  <c:v>3.36</c:v>
                </c:pt>
                <c:pt idx="269">
                  <c:v>3.48</c:v>
                </c:pt>
                <c:pt idx="270">
                  <c:v>3.87</c:v>
                </c:pt>
                <c:pt idx="271">
                  <c:v>4.16</c:v>
                </c:pt>
                <c:pt idx="272">
                  <c:v>4.1500000000000004</c:v>
                </c:pt>
                <c:pt idx="273">
                  <c:v>4.2699999999999996</c:v>
                </c:pt>
                <c:pt idx="274">
                  <c:v>4.5599999999999996</c:v>
                </c:pt>
                <c:pt idx="275">
                  <c:v>4.67</c:v>
                </c:pt>
                <c:pt idx="276">
                  <c:v>5.03</c:v>
                </c:pt>
                <c:pt idx="277">
                  <c:v>5.56</c:v>
                </c:pt>
                <c:pt idx="278">
                  <c:v>5.53</c:v>
                </c:pt>
                <c:pt idx="279">
                  <c:v>5.83</c:v>
                </c:pt>
                <c:pt idx="280">
                  <c:v>5.76</c:v>
                </c:pt>
                <c:pt idx="281">
                  <c:v>5.7</c:v>
                </c:pt>
                <c:pt idx="282">
                  <c:v>5.69</c:v>
                </c:pt>
                <c:pt idx="283">
                  <c:v>5.63</c:v>
                </c:pt>
                <c:pt idx="284">
                  <c:v>5.44</c:v>
                </c:pt>
                <c:pt idx="285">
                  <c:v>5.42</c:v>
                </c:pt>
                <c:pt idx="286">
                  <c:v>5.29</c:v>
                </c:pt>
                <c:pt idx="287">
                  <c:v>5.24</c:v>
                </c:pt>
                <c:pt idx="288">
                  <c:v>5.32</c:v>
                </c:pt>
                <c:pt idx="289">
                  <c:v>5.32</c:v>
                </c:pt>
                <c:pt idx="290">
                  <c:v>4.96</c:v>
                </c:pt>
                <c:pt idx="291">
                  <c:v>4.91</c:v>
                </c:pt>
                <c:pt idx="292">
                  <c:v>4.8899999999999997</c:v>
                </c:pt>
                <c:pt idx="293">
                  <c:v>5</c:v>
                </c:pt>
                <c:pt idx="294">
                  <c:v>5.01</c:v>
                </c:pt>
                <c:pt idx="295">
                  <c:v>5.04</c:v>
                </c:pt>
                <c:pt idx="296">
                  <c:v>5.04</c:v>
                </c:pt>
                <c:pt idx="297">
                  <c:v>5.18</c:v>
                </c:pt>
                <c:pt idx="298">
                  <c:v>5.15</c:v>
                </c:pt>
                <c:pt idx="299">
                  <c:v>4.91</c:v>
                </c:pt>
                <c:pt idx="300">
                  <c:v>5.03</c:v>
                </c:pt>
                <c:pt idx="301">
                  <c:v>5</c:v>
                </c:pt>
                <c:pt idx="302">
                  <c:v>5.07</c:v>
                </c:pt>
                <c:pt idx="303">
                  <c:v>5.0199999999999996</c:v>
                </c:pt>
                <c:pt idx="304">
                  <c:v>5.09</c:v>
                </c:pt>
                <c:pt idx="305">
                  <c:v>5.21</c:v>
                </c:pt>
                <c:pt idx="306">
                  <c:v>5.14</c:v>
                </c:pt>
                <c:pt idx="307">
                  <c:v>4.82</c:v>
                </c:pt>
                <c:pt idx="308">
                  <c:v>5.0599999999999996</c:v>
                </c:pt>
                <c:pt idx="309">
                  <c:v>5.1100000000000003</c:v>
                </c:pt>
                <c:pt idx="310">
                  <c:v>5.0999999999999996</c:v>
                </c:pt>
                <c:pt idx="311">
                  <c:v>4.93</c:v>
                </c:pt>
                <c:pt idx="312">
                  <c:v>5.07</c:v>
                </c:pt>
                <c:pt idx="313">
                  <c:v>5.08</c:v>
                </c:pt>
                <c:pt idx="314">
                  <c:v>5.22</c:v>
                </c:pt>
                <c:pt idx="315">
                  <c:v>5.0599999999999996</c:v>
                </c:pt>
                <c:pt idx="316">
                  <c:v>5.18</c:v>
                </c:pt>
                <c:pt idx="317">
                  <c:v>5.0199999999999996</c:v>
                </c:pt>
                <c:pt idx="318">
                  <c:v>4.87</c:v>
                </c:pt>
                <c:pt idx="319">
                  <c:v>4.8899999999999997</c:v>
                </c:pt>
                <c:pt idx="320">
                  <c:v>4.97</c:v>
                </c:pt>
                <c:pt idx="321">
                  <c:v>4.97</c:v>
                </c:pt>
                <c:pt idx="322">
                  <c:v>4.7699999999999996</c:v>
                </c:pt>
                <c:pt idx="323">
                  <c:v>4.26</c:v>
                </c:pt>
                <c:pt idx="324">
                  <c:v>4.2300000000000004</c:v>
                </c:pt>
                <c:pt idx="325">
                  <c:v>4.42</c:v>
                </c:pt>
                <c:pt idx="326">
                  <c:v>4.37</c:v>
                </c:pt>
                <c:pt idx="327">
                  <c:v>4.37</c:v>
                </c:pt>
                <c:pt idx="328">
                  <c:v>4.55</c:v>
                </c:pt>
                <c:pt idx="329">
                  <c:v>4.37</c:v>
                </c:pt>
                <c:pt idx="330">
                  <c:v>4.43</c:v>
                </c:pt>
                <c:pt idx="331">
                  <c:v>4.5199999999999996</c:v>
                </c:pt>
                <c:pt idx="332">
                  <c:v>4.6500000000000004</c:v>
                </c:pt>
                <c:pt idx="333">
                  <c:v>4.62</c:v>
                </c:pt>
                <c:pt idx="334">
                  <c:v>4.84</c:v>
                </c:pt>
                <c:pt idx="335">
                  <c:v>4.74</c:v>
                </c:pt>
                <c:pt idx="336">
                  <c:v>4.97</c:v>
                </c:pt>
                <c:pt idx="337">
                  <c:v>5.15</c:v>
                </c:pt>
                <c:pt idx="338">
                  <c:v>5.17</c:v>
                </c:pt>
                <c:pt idx="339">
                  <c:v>5.53</c:v>
                </c:pt>
                <c:pt idx="340">
                  <c:v>5.62</c:v>
                </c:pt>
                <c:pt idx="341">
                  <c:v>5.72</c:v>
                </c:pt>
                <c:pt idx="342">
                  <c:v>5.66</c:v>
                </c:pt>
                <c:pt idx="343">
                  <c:v>5.48</c:v>
                </c:pt>
                <c:pt idx="344">
                  <c:v>5.71</c:v>
                </c:pt>
                <c:pt idx="345">
                  <c:v>6.03</c:v>
                </c:pt>
                <c:pt idx="346">
                  <c:v>6.13</c:v>
                </c:pt>
                <c:pt idx="347">
                  <c:v>6.05</c:v>
                </c:pt>
                <c:pt idx="348">
                  <c:v>6.19</c:v>
                </c:pt>
                <c:pt idx="349">
                  <c:v>6.03</c:v>
                </c:pt>
                <c:pt idx="350">
                  <c:v>5.73</c:v>
                </c:pt>
                <c:pt idx="351">
                  <c:v>4.8600000000000003</c:v>
                </c:pt>
                <c:pt idx="352">
                  <c:v>4.7300000000000004</c:v>
                </c:pt>
                <c:pt idx="353">
                  <c:v>4.2</c:v>
                </c:pt>
                <c:pt idx="354">
                  <c:v>3.86</c:v>
                </c:pt>
                <c:pt idx="355">
                  <c:v>3.55</c:v>
                </c:pt>
                <c:pt idx="356">
                  <c:v>3.57</c:v>
                </c:pt>
                <c:pt idx="357">
                  <c:v>3.46</c:v>
                </c:pt>
                <c:pt idx="358">
                  <c:v>3.3</c:v>
                </c:pt>
                <c:pt idx="359">
                  <c:v>2.35</c:v>
                </c:pt>
                <c:pt idx="360">
                  <c:v>2.0099999999999998</c:v>
                </c:pt>
                <c:pt idx="361">
                  <c:v>1.75</c:v>
                </c:pt>
                <c:pt idx="362">
                  <c:v>1.71</c:v>
                </c:pt>
                <c:pt idx="363">
                  <c:v>1.73</c:v>
                </c:pt>
                <c:pt idx="364">
                  <c:v>1.76</c:v>
                </c:pt>
                <c:pt idx="365">
                  <c:v>1.76</c:v>
                </c:pt>
                <c:pt idx="366">
                  <c:v>1.74</c:v>
                </c:pt>
                <c:pt idx="367">
                  <c:v>1.71</c:v>
                </c:pt>
                <c:pt idx="368">
                  <c:v>1.67</c:v>
                </c:pt>
                <c:pt idx="369">
                  <c:v>1.68</c:v>
                </c:pt>
                <c:pt idx="370">
                  <c:v>1.66</c:v>
                </c:pt>
                <c:pt idx="371">
                  <c:v>1.54</c:v>
                </c:pt>
                <c:pt idx="372">
                  <c:v>1.42</c:v>
                </c:pt>
                <c:pt idx="373">
                  <c:v>1.2</c:v>
                </c:pt>
                <c:pt idx="374">
                  <c:v>1.2</c:v>
                </c:pt>
                <c:pt idx="375">
                  <c:v>1.1599999999999999</c:v>
                </c:pt>
                <c:pt idx="376">
                  <c:v>1.18</c:v>
                </c:pt>
                <c:pt idx="377">
                  <c:v>1.1200000000000001</c:v>
                </c:pt>
                <c:pt idx="378">
                  <c:v>1.1100000000000001</c:v>
                </c:pt>
                <c:pt idx="379">
                  <c:v>1.0900000000000001</c:v>
                </c:pt>
                <c:pt idx="380">
                  <c:v>0.89</c:v>
                </c:pt>
                <c:pt idx="381">
                  <c:v>0.94</c:v>
                </c:pt>
                <c:pt idx="382">
                  <c:v>0.96</c:v>
                </c:pt>
                <c:pt idx="383">
                  <c:v>0.93</c:v>
                </c:pt>
                <c:pt idx="384">
                  <c:v>0.94</c:v>
                </c:pt>
                <c:pt idx="385">
                  <c:v>0.91</c:v>
                </c:pt>
                <c:pt idx="386">
                  <c:v>0.93</c:v>
                </c:pt>
                <c:pt idx="387">
                  <c:v>0.9</c:v>
                </c:pt>
                <c:pt idx="388">
                  <c:v>0.94</c:v>
                </c:pt>
                <c:pt idx="389">
                  <c:v>0.93</c:v>
                </c:pt>
                <c:pt idx="390">
                  <c:v>0.96</c:v>
                </c:pt>
                <c:pt idx="391">
                  <c:v>1.06</c:v>
                </c:pt>
                <c:pt idx="392">
                  <c:v>1.31</c:v>
                </c:pt>
                <c:pt idx="393">
                  <c:v>1.42</c:v>
                </c:pt>
                <c:pt idx="394">
                  <c:v>1.57</c:v>
                </c:pt>
                <c:pt idx="395">
                  <c:v>1.68</c:v>
                </c:pt>
                <c:pt idx="396">
                  <c:v>1.87</c:v>
                </c:pt>
                <c:pt idx="397">
                  <c:v>2.2000000000000002</c:v>
                </c:pt>
                <c:pt idx="398">
                  <c:v>2.1800000000000002</c:v>
                </c:pt>
                <c:pt idx="399">
                  <c:v>2.48</c:v>
                </c:pt>
                <c:pt idx="400">
                  <c:v>2.72</c:v>
                </c:pt>
                <c:pt idx="401">
                  <c:v>2.73</c:v>
                </c:pt>
                <c:pt idx="402">
                  <c:v>2.84</c:v>
                </c:pt>
                <c:pt idx="403">
                  <c:v>2.93</c:v>
                </c:pt>
                <c:pt idx="404">
                  <c:v>3.06</c:v>
                </c:pt>
                <c:pt idx="405">
                  <c:v>3.34</c:v>
                </c:pt>
                <c:pt idx="406">
                  <c:v>3.44</c:v>
                </c:pt>
                <c:pt idx="407">
                  <c:v>3.47</c:v>
                </c:pt>
                <c:pt idx="408">
                  <c:v>3.89</c:v>
                </c:pt>
                <c:pt idx="409">
                  <c:v>3.86</c:v>
                </c:pt>
                <c:pt idx="410">
                  <c:v>3.99</c:v>
                </c:pt>
                <c:pt idx="411">
                  <c:v>4.37</c:v>
                </c:pt>
                <c:pt idx="412">
                  <c:v>4.51</c:v>
                </c:pt>
                <c:pt idx="413">
                  <c:v>4.5199999999999996</c:v>
                </c:pt>
                <c:pt idx="414">
                  <c:v>4.6500000000000004</c:v>
                </c:pt>
                <c:pt idx="415">
                  <c:v>4.74</c:v>
                </c:pt>
                <c:pt idx="416">
                  <c:v>4.87</c:v>
                </c:pt>
                <c:pt idx="417">
                  <c:v>4.97</c:v>
                </c:pt>
                <c:pt idx="418">
                  <c:v>4.92</c:v>
                </c:pt>
                <c:pt idx="419">
                  <c:v>4.7699999999999996</c:v>
                </c:pt>
                <c:pt idx="420">
                  <c:v>4.95</c:v>
                </c:pt>
                <c:pt idx="421">
                  <c:v>4.9000000000000004</c:v>
                </c:pt>
                <c:pt idx="422">
                  <c:v>4.8899999999999997</c:v>
                </c:pt>
                <c:pt idx="423">
                  <c:v>4.99</c:v>
                </c:pt>
                <c:pt idx="424">
                  <c:v>5.01</c:v>
                </c:pt>
                <c:pt idx="425">
                  <c:v>4.9000000000000004</c:v>
                </c:pt>
                <c:pt idx="426">
                  <c:v>4.79</c:v>
                </c:pt>
                <c:pt idx="427">
                  <c:v>4.5999999999999996</c:v>
                </c:pt>
                <c:pt idx="428">
                  <c:v>4.68</c:v>
                </c:pt>
                <c:pt idx="429">
                  <c:v>4.82</c:v>
                </c:pt>
                <c:pt idx="430">
                  <c:v>3.91</c:v>
                </c:pt>
                <c:pt idx="431">
                  <c:v>3.72</c:v>
                </c:pt>
                <c:pt idx="432">
                  <c:v>3.84</c:v>
                </c:pt>
                <c:pt idx="433">
                  <c:v>3.08</c:v>
                </c:pt>
                <c:pt idx="434">
                  <c:v>3.29</c:v>
                </c:pt>
                <c:pt idx="435">
                  <c:v>1.92</c:v>
                </c:pt>
                <c:pt idx="436">
                  <c:v>1.81</c:v>
                </c:pt>
                <c:pt idx="437">
                  <c:v>1.36</c:v>
                </c:pt>
                <c:pt idx="438">
                  <c:v>1.41</c:v>
                </c:pt>
                <c:pt idx="439">
                  <c:v>1.85</c:v>
                </c:pt>
                <c:pt idx="440">
                  <c:v>1.87</c:v>
                </c:pt>
                <c:pt idx="441">
                  <c:v>1.65</c:v>
                </c:pt>
                <c:pt idx="442">
                  <c:v>1.69</c:v>
                </c:pt>
                <c:pt idx="443">
                  <c:v>0.9</c:v>
                </c:pt>
                <c:pt idx="444">
                  <c:v>0.44</c:v>
                </c:pt>
                <c:pt idx="445">
                  <c:v>0.01</c:v>
                </c:pt>
                <c:pt idx="446">
                  <c:v>0.11</c:v>
                </c:pt>
                <c:pt idx="447">
                  <c:v>0.24</c:v>
                </c:pt>
                <c:pt idx="448">
                  <c:v>0.26</c:v>
                </c:pt>
                <c:pt idx="449">
                  <c:v>0.21</c:v>
                </c:pt>
                <c:pt idx="450">
                  <c:v>0.14000000000000001</c:v>
                </c:pt>
                <c:pt idx="451">
                  <c:v>0.14000000000000001</c:v>
                </c:pt>
              </c:numCache>
            </c:numRef>
          </c:val>
          <c:smooth val="0"/>
          <c:extLst>
            <c:ext xmlns:c16="http://schemas.microsoft.com/office/drawing/2014/chart" uri="{C3380CC4-5D6E-409C-BE32-E72D297353CC}">
              <c16:uniqueId val="{00000000-CC61-49CB-9DAD-266DAE05E876}"/>
            </c:ext>
          </c:extLst>
        </c:ser>
        <c:ser>
          <c:idx val="1"/>
          <c:order val="1"/>
          <c:tx>
            <c:strRef>
              <c:f>Bonds!$Z$2</c:f>
              <c:strCache>
                <c:ptCount val="1"/>
                <c:pt idx="0">
                  <c:v>12</c:v>
                </c:pt>
              </c:strCache>
            </c:strRef>
          </c:tx>
          <c:spPr>
            <a:ln w="28575" cap="rnd">
              <a:solidFill>
                <a:schemeClr val="accent2"/>
              </a:solidFill>
              <a:round/>
            </a:ln>
            <a:effectLst/>
          </c:spPr>
          <c:marker>
            <c:symbol val="none"/>
          </c:marker>
          <c:cat>
            <c:numRef>
              <c:f>Bonds!$X$3:$X$454</c:f>
              <c:numCache>
                <c:formatCode>m/d/yyyy</c:formatCode>
                <c:ptCount val="452"/>
                <c:pt idx="0">
                  <c:v>26238</c:v>
                </c:pt>
                <c:pt idx="1">
                  <c:v>26268</c:v>
                </c:pt>
                <c:pt idx="2">
                  <c:v>26299</c:v>
                </c:pt>
                <c:pt idx="3">
                  <c:v>26330</c:v>
                </c:pt>
                <c:pt idx="4">
                  <c:v>26359</c:v>
                </c:pt>
                <c:pt idx="5">
                  <c:v>26390</c:v>
                </c:pt>
                <c:pt idx="6">
                  <c:v>26420</c:v>
                </c:pt>
                <c:pt idx="7">
                  <c:v>26451</c:v>
                </c:pt>
                <c:pt idx="8">
                  <c:v>26481</c:v>
                </c:pt>
                <c:pt idx="9">
                  <c:v>26512</c:v>
                </c:pt>
                <c:pt idx="10">
                  <c:v>26543</c:v>
                </c:pt>
                <c:pt idx="11">
                  <c:v>26573</c:v>
                </c:pt>
                <c:pt idx="12">
                  <c:v>26604</c:v>
                </c:pt>
                <c:pt idx="13">
                  <c:v>26634</c:v>
                </c:pt>
                <c:pt idx="14">
                  <c:v>26665</c:v>
                </c:pt>
                <c:pt idx="15">
                  <c:v>26696</c:v>
                </c:pt>
                <c:pt idx="16">
                  <c:v>26724</c:v>
                </c:pt>
                <c:pt idx="17">
                  <c:v>26755</c:v>
                </c:pt>
                <c:pt idx="18">
                  <c:v>26785</c:v>
                </c:pt>
                <c:pt idx="19">
                  <c:v>26816</c:v>
                </c:pt>
                <c:pt idx="20">
                  <c:v>26846</c:v>
                </c:pt>
                <c:pt idx="21">
                  <c:v>26877</c:v>
                </c:pt>
                <c:pt idx="22">
                  <c:v>26908</c:v>
                </c:pt>
                <c:pt idx="23">
                  <c:v>26938</c:v>
                </c:pt>
                <c:pt idx="24">
                  <c:v>26969</c:v>
                </c:pt>
                <c:pt idx="25">
                  <c:v>26999</c:v>
                </c:pt>
                <c:pt idx="26">
                  <c:v>27030</c:v>
                </c:pt>
                <c:pt idx="27">
                  <c:v>27061</c:v>
                </c:pt>
                <c:pt idx="28">
                  <c:v>27089</c:v>
                </c:pt>
                <c:pt idx="29">
                  <c:v>27120</c:v>
                </c:pt>
                <c:pt idx="30">
                  <c:v>27150</c:v>
                </c:pt>
                <c:pt idx="31">
                  <c:v>27181</c:v>
                </c:pt>
                <c:pt idx="32">
                  <c:v>27211</c:v>
                </c:pt>
                <c:pt idx="33">
                  <c:v>27242</c:v>
                </c:pt>
                <c:pt idx="34">
                  <c:v>27273</c:v>
                </c:pt>
                <c:pt idx="35">
                  <c:v>27303</c:v>
                </c:pt>
                <c:pt idx="36">
                  <c:v>27334</c:v>
                </c:pt>
                <c:pt idx="37">
                  <c:v>27364</c:v>
                </c:pt>
                <c:pt idx="38">
                  <c:v>27395</c:v>
                </c:pt>
                <c:pt idx="39">
                  <c:v>27426</c:v>
                </c:pt>
                <c:pt idx="40">
                  <c:v>27454</c:v>
                </c:pt>
                <c:pt idx="41">
                  <c:v>27485</c:v>
                </c:pt>
                <c:pt idx="42">
                  <c:v>27515</c:v>
                </c:pt>
                <c:pt idx="43">
                  <c:v>27546</c:v>
                </c:pt>
                <c:pt idx="44">
                  <c:v>27576</c:v>
                </c:pt>
                <c:pt idx="45">
                  <c:v>27607</c:v>
                </c:pt>
                <c:pt idx="46">
                  <c:v>27638</c:v>
                </c:pt>
                <c:pt idx="47">
                  <c:v>27668</c:v>
                </c:pt>
                <c:pt idx="48">
                  <c:v>27699</c:v>
                </c:pt>
                <c:pt idx="49">
                  <c:v>27729</c:v>
                </c:pt>
                <c:pt idx="50">
                  <c:v>27760</c:v>
                </c:pt>
                <c:pt idx="51">
                  <c:v>27791</c:v>
                </c:pt>
                <c:pt idx="52">
                  <c:v>27820</c:v>
                </c:pt>
                <c:pt idx="53">
                  <c:v>27851</c:v>
                </c:pt>
                <c:pt idx="54">
                  <c:v>27881</c:v>
                </c:pt>
                <c:pt idx="55">
                  <c:v>27912</c:v>
                </c:pt>
                <c:pt idx="56">
                  <c:v>27942</c:v>
                </c:pt>
                <c:pt idx="57">
                  <c:v>27973</c:v>
                </c:pt>
                <c:pt idx="58">
                  <c:v>28004</c:v>
                </c:pt>
                <c:pt idx="59">
                  <c:v>28034</c:v>
                </c:pt>
                <c:pt idx="60">
                  <c:v>28065</c:v>
                </c:pt>
                <c:pt idx="61">
                  <c:v>28095</c:v>
                </c:pt>
                <c:pt idx="62">
                  <c:v>28126</c:v>
                </c:pt>
                <c:pt idx="63">
                  <c:v>28157</c:v>
                </c:pt>
                <c:pt idx="64">
                  <c:v>28185</c:v>
                </c:pt>
                <c:pt idx="65">
                  <c:v>28216</c:v>
                </c:pt>
                <c:pt idx="67">
                  <c:v>28246</c:v>
                </c:pt>
                <c:pt idx="68">
                  <c:v>28277</c:v>
                </c:pt>
                <c:pt idx="69">
                  <c:v>28307</c:v>
                </c:pt>
                <c:pt idx="70">
                  <c:v>28338</c:v>
                </c:pt>
                <c:pt idx="71">
                  <c:v>28369</c:v>
                </c:pt>
                <c:pt idx="72">
                  <c:v>28399</c:v>
                </c:pt>
                <c:pt idx="73">
                  <c:v>28430</c:v>
                </c:pt>
                <c:pt idx="74">
                  <c:v>28460</c:v>
                </c:pt>
                <c:pt idx="75">
                  <c:v>28491</c:v>
                </c:pt>
                <c:pt idx="76">
                  <c:v>28522</c:v>
                </c:pt>
                <c:pt idx="77">
                  <c:v>28550</c:v>
                </c:pt>
                <c:pt idx="78">
                  <c:v>28581</c:v>
                </c:pt>
                <c:pt idx="79">
                  <c:v>28611</c:v>
                </c:pt>
                <c:pt idx="80">
                  <c:v>28642</c:v>
                </c:pt>
                <c:pt idx="81">
                  <c:v>28672</c:v>
                </c:pt>
                <c:pt idx="82">
                  <c:v>28703</c:v>
                </c:pt>
                <c:pt idx="83">
                  <c:v>28734</c:v>
                </c:pt>
                <c:pt idx="84">
                  <c:v>28764</c:v>
                </c:pt>
                <c:pt idx="85">
                  <c:v>28795</c:v>
                </c:pt>
                <c:pt idx="86">
                  <c:v>28825</c:v>
                </c:pt>
                <c:pt idx="87">
                  <c:v>28856</c:v>
                </c:pt>
                <c:pt idx="88">
                  <c:v>28887</c:v>
                </c:pt>
                <c:pt idx="89">
                  <c:v>28915</c:v>
                </c:pt>
                <c:pt idx="90">
                  <c:v>28946</c:v>
                </c:pt>
                <c:pt idx="91">
                  <c:v>28976</c:v>
                </c:pt>
                <c:pt idx="92">
                  <c:v>29007</c:v>
                </c:pt>
                <c:pt idx="93">
                  <c:v>29037</c:v>
                </c:pt>
                <c:pt idx="94">
                  <c:v>29068</c:v>
                </c:pt>
                <c:pt idx="95">
                  <c:v>29099</c:v>
                </c:pt>
                <c:pt idx="96">
                  <c:v>29129</c:v>
                </c:pt>
                <c:pt idx="97">
                  <c:v>29160</c:v>
                </c:pt>
                <c:pt idx="98">
                  <c:v>29190</c:v>
                </c:pt>
                <c:pt idx="99">
                  <c:v>29221</c:v>
                </c:pt>
                <c:pt idx="100">
                  <c:v>29252</c:v>
                </c:pt>
                <c:pt idx="101">
                  <c:v>29281</c:v>
                </c:pt>
                <c:pt idx="102">
                  <c:v>29312</c:v>
                </c:pt>
                <c:pt idx="103">
                  <c:v>29342</c:v>
                </c:pt>
                <c:pt idx="104">
                  <c:v>29373</c:v>
                </c:pt>
                <c:pt idx="105">
                  <c:v>29403</c:v>
                </c:pt>
                <c:pt idx="106">
                  <c:v>29434</c:v>
                </c:pt>
                <c:pt idx="107">
                  <c:v>29465</c:v>
                </c:pt>
                <c:pt idx="108">
                  <c:v>29495</c:v>
                </c:pt>
                <c:pt idx="109">
                  <c:v>29526</c:v>
                </c:pt>
                <c:pt idx="110">
                  <c:v>29556</c:v>
                </c:pt>
                <c:pt idx="111">
                  <c:v>29587</c:v>
                </c:pt>
                <c:pt idx="112">
                  <c:v>29618</c:v>
                </c:pt>
                <c:pt idx="113">
                  <c:v>29646</c:v>
                </c:pt>
                <c:pt idx="114">
                  <c:v>29677</c:v>
                </c:pt>
                <c:pt idx="115">
                  <c:v>29707</c:v>
                </c:pt>
                <c:pt idx="116">
                  <c:v>29738</c:v>
                </c:pt>
                <c:pt idx="117">
                  <c:v>29768</c:v>
                </c:pt>
                <c:pt idx="118">
                  <c:v>29799</c:v>
                </c:pt>
                <c:pt idx="119">
                  <c:v>29830</c:v>
                </c:pt>
                <c:pt idx="120">
                  <c:v>29860</c:v>
                </c:pt>
                <c:pt idx="121">
                  <c:v>29891</c:v>
                </c:pt>
                <c:pt idx="122">
                  <c:v>29921</c:v>
                </c:pt>
                <c:pt idx="123">
                  <c:v>29952</c:v>
                </c:pt>
                <c:pt idx="124">
                  <c:v>29983</c:v>
                </c:pt>
                <c:pt idx="125">
                  <c:v>30011</c:v>
                </c:pt>
                <c:pt idx="126">
                  <c:v>30042</c:v>
                </c:pt>
                <c:pt idx="127">
                  <c:v>30072</c:v>
                </c:pt>
                <c:pt idx="128">
                  <c:v>30103</c:v>
                </c:pt>
                <c:pt idx="129">
                  <c:v>30133</c:v>
                </c:pt>
                <c:pt idx="130">
                  <c:v>30164</c:v>
                </c:pt>
                <c:pt idx="131">
                  <c:v>30195</c:v>
                </c:pt>
                <c:pt idx="132">
                  <c:v>30225</c:v>
                </c:pt>
                <c:pt idx="133">
                  <c:v>30256</c:v>
                </c:pt>
                <c:pt idx="134">
                  <c:v>30286</c:v>
                </c:pt>
                <c:pt idx="135">
                  <c:v>30317</c:v>
                </c:pt>
                <c:pt idx="136">
                  <c:v>30348</c:v>
                </c:pt>
                <c:pt idx="137">
                  <c:v>30376</c:v>
                </c:pt>
                <c:pt idx="138">
                  <c:v>30407</c:v>
                </c:pt>
                <c:pt idx="139">
                  <c:v>30437</c:v>
                </c:pt>
                <c:pt idx="140">
                  <c:v>30468</c:v>
                </c:pt>
                <c:pt idx="141">
                  <c:v>30498</c:v>
                </c:pt>
                <c:pt idx="142">
                  <c:v>30529</c:v>
                </c:pt>
                <c:pt idx="143">
                  <c:v>30560</c:v>
                </c:pt>
                <c:pt idx="144">
                  <c:v>30590</c:v>
                </c:pt>
                <c:pt idx="145">
                  <c:v>30621</c:v>
                </c:pt>
                <c:pt idx="146">
                  <c:v>30651</c:v>
                </c:pt>
                <c:pt idx="147">
                  <c:v>30682</c:v>
                </c:pt>
                <c:pt idx="148">
                  <c:v>30713</c:v>
                </c:pt>
                <c:pt idx="149">
                  <c:v>30742</c:v>
                </c:pt>
                <c:pt idx="150">
                  <c:v>30773</c:v>
                </c:pt>
                <c:pt idx="151">
                  <c:v>30803</c:v>
                </c:pt>
                <c:pt idx="152">
                  <c:v>30834</c:v>
                </c:pt>
                <c:pt idx="153">
                  <c:v>30864</c:v>
                </c:pt>
                <c:pt idx="154">
                  <c:v>30895</c:v>
                </c:pt>
                <c:pt idx="155">
                  <c:v>30926</c:v>
                </c:pt>
                <c:pt idx="156">
                  <c:v>30956</c:v>
                </c:pt>
                <c:pt idx="157">
                  <c:v>30987</c:v>
                </c:pt>
                <c:pt idx="158">
                  <c:v>31017</c:v>
                </c:pt>
                <c:pt idx="159">
                  <c:v>31048</c:v>
                </c:pt>
                <c:pt idx="160">
                  <c:v>31079</c:v>
                </c:pt>
                <c:pt idx="161">
                  <c:v>31107</c:v>
                </c:pt>
                <c:pt idx="162">
                  <c:v>31138</c:v>
                </c:pt>
                <c:pt idx="163">
                  <c:v>31168</c:v>
                </c:pt>
                <c:pt idx="164">
                  <c:v>31199</c:v>
                </c:pt>
                <c:pt idx="165">
                  <c:v>31229</c:v>
                </c:pt>
                <c:pt idx="166">
                  <c:v>31260</c:v>
                </c:pt>
                <c:pt idx="167">
                  <c:v>31291</c:v>
                </c:pt>
                <c:pt idx="168">
                  <c:v>31321</c:v>
                </c:pt>
                <c:pt idx="169">
                  <c:v>31352</c:v>
                </c:pt>
                <c:pt idx="170">
                  <c:v>31382</c:v>
                </c:pt>
                <c:pt idx="171">
                  <c:v>31413</c:v>
                </c:pt>
                <c:pt idx="172">
                  <c:v>31444</c:v>
                </c:pt>
                <c:pt idx="173">
                  <c:v>31472</c:v>
                </c:pt>
                <c:pt idx="174">
                  <c:v>31503</c:v>
                </c:pt>
                <c:pt idx="175">
                  <c:v>31533</c:v>
                </c:pt>
                <c:pt idx="176">
                  <c:v>31564</c:v>
                </c:pt>
                <c:pt idx="177">
                  <c:v>31594</c:v>
                </c:pt>
                <c:pt idx="178">
                  <c:v>31625</c:v>
                </c:pt>
                <c:pt idx="179">
                  <c:v>31656</c:v>
                </c:pt>
                <c:pt idx="180">
                  <c:v>31686</c:v>
                </c:pt>
                <c:pt idx="181">
                  <c:v>31717</c:v>
                </c:pt>
                <c:pt idx="182">
                  <c:v>31747</c:v>
                </c:pt>
                <c:pt idx="183">
                  <c:v>31778</c:v>
                </c:pt>
                <c:pt idx="184">
                  <c:v>31809</c:v>
                </c:pt>
                <c:pt idx="185">
                  <c:v>31837</c:v>
                </c:pt>
                <c:pt idx="186">
                  <c:v>31868</c:v>
                </c:pt>
                <c:pt idx="187">
                  <c:v>31898</c:v>
                </c:pt>
                <c:pt idx="188">
                  <c:v>31929</c:v>
                </c:pt>
                <c:pt idx="189">
                  <c:v>31959</c:v>
                </c:pt>
                <c:pt idx="190">
                  <c:v>31990</c:v>
                </c:pt>
                <c:pt idx="191">
                  <c:v>32021</c:v>
                </c:pt>
                <c:pt idx="192">
                  <c:v>32051</c:v>
                </c:pt>
                <c:pt idx="193">
                  <c:v>32082</c:v>
                </c:pt>
                <c:pt idx="194">
                  <c:v>32112</c:v>
                </c:pt>
                <c:pt idx="195">
                  <c:v>32143</c:v>
                </c:pt>
                <c:pt idx="196">
                  <c:v>32174</c:v>
                </c:pt>
                <c:pt idx="197">
                  <c:v>32203</c:v>
                </c:pt>
                <c:pt idx="198">
                  <c:v>32234</c:v>
                </c:pt>
                <c:pt idx="199">
                  <c:v>32264</c:v>
                </c:pt>
                <c:pt idx="200">
                  <c:v>32295</c:v>
                </c:pt>
                <c:pt idx="201">
                  <c:v>32325</c:v>
                </c:pt>
                <c:pt idx="202">
                  <c:v>32356</c:v>
                </c:pt>
                <c:pt idx="203">
                  <c:v>32387</c:v>
                </c:pt>
                <c:pt idx="204">
                  <c:v>32417</c:v>
                </c:pt>
                <c:pt idx="205">
                  <c:v>32448</c:v>
                </c:pt>
                <c:pt idx="206">
                  <c:v>32478</c:v>
                </c:pt>
                <c:pt idx="207">
                  <c:v>32509</c:v>
                </c:pt>
                <c:pt idx="208">
                  <c:v>32540</c:v>
                </c:pt>
                <c:pt idx="209">
                  <c:v>32568</c:v>
                </c:pt>
                <c:pt idx="210">
                  <c:v>32599</c:v>
                </c:pt>
                <c:pt idx="211">
                  <c:v>32629</c:v>
                </c:pt>
                <c:pt idx="212">
                  <c:v>32660</c:v>
                </c:pt>
                <c:pt idx="213">
                  <c:v>32690</c:v>
                </c:pt>
                <c:pt idx="214">
                  <c:v>32721</c:v>
                </c:pt>
                <c:pt idx="215">
                  <c:v>32752</c:v>
                </c:pt>
                <c:pt idx="216">
                  <c:v>32782</c:v>
                </c:pt>
                <c:pt idx="217">
                  <c:v>32813</c:v>
                </c:pt>
                <c:pt idx="218">
                  <c:v>32843</c:v>
                </c:pt>
                <c:pt idx="219">
                  <c:v>32874</c:v>
                </c:pt>
                <c:pt idx="220">
                  <c:v>32905</c:v>
                </c:pt>
                <c:pt idx="221">
                  <c:v>32933</c:v>
                </c:pt>
                <c:pt idx="222">
                  <c:v>32964</c:v>
                </c:pt>
                <c:pt idx="223">
                  <c:v>32994</c:v>
                </c:pt>
                <c:pt idx="224">
                  <c:v>33025</c:v>
                </c:pt>
                <c:pt idx="225">
                  <c:v>33055</c:v>
                </c:pt>
                <c:pt idx="226">
                  <c:v>33086</c:v>
                </c:pt>
                <c:pt idx="227">
                  <c:v>33117</c:v>
                </c:pt>
                <c:pt idx="228">
                  <c:v>33147</c:v>
                </c:pt>
                <c:pt idx="229">
                  <c:v>33178</c:v>
                </c:pt>
                <c:pt idx="230">
                  <c:v>33208</c:v>
                </c:pt>
                <c:pt idx="231">
                  <c:v>33239</c:v>
                </c:pt>
                <c:pt idx="232">
                  <c:v>33270</c:v>
                </c:pt>
                <c:pt idx="233">
                  <c:v>33298</c:v>
                </c:pt>
                <c:pt idx="234">
                  <c:v>33329</c:v>
                </c:pt>
                <c:pt idx="235">
                  <c:v>33359</c:v>
                </c:pt>
                <c:pt idx="236">
                  <c:v>33390</c:v>
                </c:pt>
                <c:pt idx="237">
                  <c:v>33420</c:v>
                </c:pt>
                <c:pt idx="238">
                  <c:v>33451</c:v>
                </c:pt>
                <c:pt idx="239">
                  <c:v>33482</c:v>
                </c:pt>
                <c:pt idx="240">
                  <c:v>33512</c:v>
                </c:pt>
                <c:pt idx="241">
                  <c:v>33543</c:v>
                </c:pt>
                <c:pt idx="242">
                  <c:v>33573</c:v>
                </c:pt>
                <c:pt idx="243">
                  <c:v>33604</c:v>
                </c:pt>
                <c:pt idx="244">
                  <c:v>33635</c:v>
                </c:pt>
                <c:pt idx="245">
                  <c:v>33664</c:v>
                </c:pt>
                <c:pt idx="246">
                  <c:v>33695</c:v>
                </c:pt>
                <c:pt idx="247">
                  <c:v>33725</c:v>
                </c:pt>
                <c:pt idx="248">
                  <c:v>33756</c:v>
                </c:pt>
                <c:pt idx="249">
                  <c:v>33786</c:v>
                </c:pt>
                <c:pt idx="250">
                  <c:v>33817</c:v>
                </c:pt>
                <c:pt idx="251">
                  <c:v>33848</c:v>
                </c:pt>
                <c:pt idx="252">
                  <c:v>33878</c:v>
                </c:pt>
                <c:pt idx="253">
                  <c:v>33909</c:v>
                </c:pt>
                <c:pt idx="254">
                  <c:v>33939</c:v>
                </c:pt>
                <c:pt idx="255">
                  <c:v>33970</c:v>
                </c:pt>
                <c:pt idx="256">
                  <c:v>34001</c:v>
                </c:pt>
                <c:pt idx="257">
                  <c:v>34029</c:v>
                </c:pt>
                <c:pt idx="258">
                  <c:v>34060</c:v>
                </c:pt>
                <c:pt idx="259">
                  <c:v>34090</c:v>
                </c:pt>
                <c:pt idx="260">
                  <c:v>34121</c:v>
                </c:pt>
                <c:pt idx="261">
                  <c:v>34151</c:v>
                </c:pt>
                <c:pt idx="262">
                  <c:v>34182</c:v>
                </c:pt>
                <c:pt idx="263">
                  <c:v>34213</c:v>
                </c:pt>
                <c:pt idx="264">
                  <c:v>34243</c:v>
                </c:pt>
                <c:pt idx="265">
                  <c:v>34274</c:v>
                </c:pt>
                <c:pt idx="266">
                  <c:v>34304</c:v>
                </c:pt>
                <c:pt idx="267">
                  <c:v>34335</c:v>
                </c:pt>
                <c:pt idx="268">
                  <c:v>34366</c:v>
                </c:pt>
                <c:pt idx="269">
                  <c:v>34394</c:v>
                </c:pt>
                <c:pt idx="270">
                  <c:v>34425</c:v>
                </c:pt>
                <c:pt idx="271">
                  <c:v>34455</c:v>
                </c:pt>
                <c:pt idx="272">
                  <c:v>34486</c:v>
                </c:pt>
                <c:pt idx="273">
                  <c:v>34516</c:v>
                </c:pt>
                <c:pt idx="274">
                  <c:v>34547</c:v>
                </c:pt>
                <c:pt idx="275">
                  <c:v>34578</c:v>
                </c:pt>
                <c:pt idx="276">
                  <c:v>34608</c:v>
                </c:pt>
                <c:pt idx="277">
                  <c:v>34639</c:v>
                </c:pt>
                <c:pt idx="278">
                  <c:v>34669</c:v>
                </c:pt>
                <c:pt idx="279">
                  <c:v>34700</c:v>
                </c:pt>
                <c:pt idx="280">
                  <c:v>34731</c:v>
                </c:pt>
                <c:pt idx="281">
                  <c:v>34759</c:v>
                </c:pt>
                <c:pt idx="282">
                  <c:v>34790</c:v>
                </c:pt>
                <c:pt idx="283">
                  <c:v>34820</c:v>
                </c:pt>
                <c:pt idx="284">
                  <c:v>34851</c:v>
                </c:pt>
                <c:pt idx="285">
                  <c:v>34881</c:v>
                </c:pt>
                <c:pt idx="286">
                  <c:v>34912</c:v>
                </c:pt>
                <c:pt idx="287">
                  <c:v>34943</c:v>
                </c:pt>
                <c:pt idx="288">
                  <c:v>34973</c:v>
                </c:pt>
                <c:pt idx="289">
                  <c:v>35004</c:v>
                </c:pt>
                <c:pt idx="290">
                  <c:v>35034</c:v>
                </c:pt>
                <c:pt idx="291">
                  <c:v>35065</c:v>
                </c:pt>
                <c:pt idx="292">
                  <c:v>35096</c:v>
                </c:pt>
                <c:pt idx="293">
                  <c:v>35125</c:v>
                </c:pt>
                <c:pt idx="294">
                  <c:v>35156</c:v>
                </c:pt>
                <c:pt idx="295">
                  <c:v>35186</c:v>
                </c:pt>
                <c:pt idx="296">
                  <c:v>35217</c:v>
                </c:pt>
                <c:pt idx="297">
                  <c:v>35247</c:v>
                </c:pt>
                <c:pt idx="298">
                  <c:v>35278</c:v>
                </c:pt>
                <c:pt idx="299">
                  <c:v>35309</c:v>
                </c:pt>
                <c:pt idx="300">
                  <c:v>35339</c:v>
                </c:pt>
                <c:pt idx="301">
                  <c:v>35370</c:v>
                </c:pt>
                <c:pt idx="302">
                  <c:v>35400</c:v>
                </c:pt>
                <c:pt idx="303">
                  <c:v>35431</c:v>
                </c:pt>
                <c:pt idx="304">
                  <c:v>35462</c:v>
                </c:pt>
                <c:pt idx="305">
                  <c:v>35490</c:v>
                </c:pt>
                <c:pt idx="306">
                  <c:v>35521</c:v>
                </c:pt>
                <c:pt idx="307">
                  <c:v>35551</c:v>
                </c:pt>
                <c:pt idx="308">
                  <c:v>35582</c:v>
                </c:pt>
                <c:pt idx="309">
                  <c:v>35612</c:v>
                </c:pt>
                <c:pt idx="310">
                  <c:v>35643</c:v>
                </c:pt>
                <c:pt idx="311">
                  <c:v>35674</c:v>
                </c:pt>
                <c:pt idx="312">
                  <c:v>35704</c:v>
                </c:pt>
                <c:pt idx="313">
                  <c:v>35735</c:v>
                </c:pt>
                <c:pt idx="314">
                  <c:v>35765</c:v>
                </c:pt>
                <c:pt idx="315">
                  <c:v>35796</c:v>
                </c:pt>
                <c:pt idx="316">
                  <c:v>35827</c:v>
                </c:pt>
                <c:pt idx="317">
                  <c:v>35855</c:v>
                </c:pt>
                <c:pt idx="318">
                  <c:v>35886</c:v>
                </c:pt>
                <c:pt idx="319">
                  <c:v>35916</c:v>
                </c:pt>
                <c:pt idx="320">
                  <c:v>35947</c:v>
                </c:pt>
                <c:pt idx="321">
                  <c:v>35977</c:v>
                </c:pt>
                <c:pt idx="322">
                  <c:v>36008</c:v>
                </c:pt>
                <c:pt idx="323">
                  <c:v>36039</c:v>
                </c:pt>
                <c:pt idx="324">
                  <c:v>36069</c:v>
                </c:pt>
                <c:pt idx="325">
                  <c:v>36100</c:v>
                </c:pt>
                <c:pt idx="326">
                  <c:v>36130</c:v>
                </c:pt>
                <c:pt idx="327">
                  <c:v>36161</c:v>
                </c:pt>
                <c:pt idx="328">
                  <c:v>36192</c:v>
                </c:pt>
                <c:pt idx="329">
                  <c:v>36220</c:v>
                </c:pt>
                <c:pt idx="330">
                  <c:v>36251</c:v>
                </c:pt>
                <c:pt idx="331">
                  <c:v>36281</c:v>
                </c:pt>
                <c:pt idx="332">
                  <c:v>36312</c:v>
                </c:pt>
                <c:pt idx="333">
                  <c:v>36342</c:v>
                </c:pt>
                <c:pt idx="334">
                  <c:v>36373</c:v>
                </c:pt>
                <c:pt idx="335">
                  <c:v>36404</c:v>
                </c:pt>
                <c:pt idx="336">
                  <c:v>36434</c:v>
                </c:pt>
                <c:pt idx="337">
                  <c:v>36465</c:v>
                </c:pt>
                <c:pt idx="338">
                  <c:v>36495</c:v>
                </c:pt>
                <c:pt idx="339">
                  <c:v>36526</c:v>
                </c:pt>
                <c:pt idx="340">
                  <c:v>36557</c:v>
                </c:pt>
                <c:pt idx="341">
                  <c:v>36586</c:v>
                </c:pt>
                <c:pt idx="342">
                  <c:v>36617</c:v>
                </c:pt>
                <c:pt idx="343">
                  <c:v>36647</c:v>
                </c:pt>
                <c:pt idx="344">
                  <c:v>36678</c:v>
                </c:pt>
                <c:pt idx="345">
                  <c:v>36708</c:v>
                </c:pt>
                <c:pt idx="346">
                  <c:v>36739</c:v>
                </c:pt>
                <c:pt idx="347">
                  <c:v>36770</c:v>
                </c:pt>
                <c:pt idx="348">
                  <c:v>36800</c:v>
                </c:pt>
                <c:pt idx="349">
                  <c:v>36831</c:v>
                </c:pt>
                <c:pt idx="350">
                  <c:v>36861</c:v>
                </c:pt>
                <c:pt idx="351">
                  <c:v>36892</c:v>
                </c:pt>
                <c:pt idx="352">
                  <c:v>36923</c:v>
                </c:pt>
                <c:pt idx="353">
                  <c:v>36951</c:v>
                </c:pt>
                <c:pt idx="354">
                  <c:v>36982</c:v>
                </c:pt>
                <c:pt idx="355">
                  <c:v>37012</c:v>
                </c:pt>
                <c:pt idx="356">
                  <c:v>37043</c:v>
                </c:pt>
                <c:pt idx="357">
                  <c:v>37073</c:v>
                </c:pt>
                <c:pt idx="358">
                  <c:v>37104</c:v>
                </c:pt>
                <c:pt idx="359">
                  <c:v>37135</c:v>
                </c:pt>
                <c:pt idx="360">
                  <c:v>37165</c:v>
                </c:pt>
                <c:pt idx="361">
                  <c:v>37196</c:v>
                </c:pt>
                <c:pt idx="362">
                  <c:v>37226</c:v>
                </c:pt>
                <c:pt idx="363">
                  <c:v>37257</c:v>
                </c:pt>
                <c:pt idx="364">
                  <c:v>37288</c:v>
                </c:pt>
                <c:pt idx="365">
                  <c:v>37316</c:v>
                </c:pt>
                <c:pt idx="366">
                  <c:v>37347</c:v>
                </c:pt>
                <c:pt idx="367">
                  <c:v>37377</c:v>
                </c:pt>
                <c:pt idx="368">
                  <c:v>37408</c:v>
                </c:pt>
                <c:pt idx="369">
                  <c:v>37438</c:v>
                </c:pt>
                <c:pt idx="370">
                  <c:v>37469</c:v>
                </c:pt>
                <c:pt idx="371">
                  <c:v>37500</c:v>
                </c:pt>
                <c:pt idx="372">
                  <c:v>37530</c:v>
                </c:pt>
                <c:pt idx="373">
                  <c:v>37561</c:v>
                </c:pt>
                <c:pt idx="374">
                  <c:v>37591</c:v>
                </c:pt>
                <c:pt idx="375">
                  <c:v>37622</c:v>
                </c:pt>
                <c:pt idx="376">
                  <c:v>37653</c:v>
                </c:pt>
                <c:pt idx="377">
                  <c:v>37681</c:v>
                </c:pt>
                <c:pt idx="378">
                  <c:v>37712</c:v>
                </c:pt>
                <c:pt idx="379">
                  <c:v>37742</c:v>
                </c:pt>
                <c:pt idx="380">
                  <c:v>37773</c:v>
                </c:pt>
                <c:pt idx="381">
                  <c:v>37803</c:v>
                </c:pt>
                <c:pt idx="382">
                  <c:v>37834</c:v>
                </c:pt>
                <c:pt idx="383">
                  <c:v>37865</c:v>
                </c:pt>
                <c:pt idx="384">
                  <c:v>37895</c:v>
                </c:pt>
                <c:pt idx="385">
                  <c:v>37926</c:v>
                </c:pt>
                <c:pt idx="386">
                  <c:v>37956</c:v>
                </c:pt>
                <c:pt idx="387">
                  <c:v>37987</c:v>
                </c:pt>
                <c:pt idx="388">
                  <c:v>38018</c:v>
                </c:pt>
                <c:pt idx="389">
                  <c:v>38047</c:v>
                </c:pt>
                <c:pt idx="390">
                  <c:v>38078</c:v>
                </c:pt>
                <c:pt idx="391">
                  <c:v>38108</c:v>
                </c:pt>
                <c:pt idx="392">
                  <c:v>38139</c:v>
                </c:pt>
                <c:pt idx="393">
                  <c:v>38169</c:v>
                </c:pt>
                <c:pt idx="394">
                  <c:v>38200</c:v>
                </c:pt>
                <c:pt idx="395">
                  <c:v>38231</c:v>
                </c:pt>
                <c:pt idx="396">
                  <c:v>38261</c:v>
                </c:pt>
                <c:pt idx="397">
                  <c:v>38292</c:v>
                </c:pt>
                <c:pt idx="398">
                  <c:v>38322</c:v>
                </c:pt>
                <c:pt idx="399">
                  <c:v>38353</c:v>
                </c:pt>
                <c:pt idx="400">
                  <c:v>38384</c:v>
                </c:pt>
                <c:pt idx="401">
                  <c:v>38412</c:v>
                </c:pt>
                <c:pt idx="402">
                  <c:v>38443</c:v>
                </c:pt>
                <c:pt idx="403">
                  <c:v>38473</c:v>
                </c:pt>
                <c:pt idx="404">
                  <c:v>38504</c:v>
                </c:pt>
                <c:pt idx="405">
                  <c:v>38534</c:v>
                </c:pt>
                <c:pt idx="406">
                  <c:v>38565</c:v>
                </c:pt>
                <c:pt idx="407">
                  <c:v>38596</c:v>
                </c:pt>
                <c:pt idx="408">
                  <c:v>38626</c:v>
                </c:pt>
                <c:pt idx="409">
                  <c:v>38657</c:v>
                </c:pt>
                <c:pt idx="410">
                  <c:v>38687</c:v>
                </c:pt>
                <c:pt idx="411">
                  <c:v>38718</c:v>
                </c:pt>
                <c:pt idx="412">
                  <c:v>38749</c:v>
                </c:pt>
                <c:pt idx="413">
                  <c:v>38777</c:v>
                </c:pt>
                <c:pt idx="414">
                  <c:v>38808</c:v>
                </c:pt>
                <c:pt idx="415">
                  <c:v>38838</c:v>
                </c:pt>
                <c:pt idx="416">
                  <c:v>38869</c:v>
                </c:pt>
                <c:pt idx="417">
                  <c:v>38899</c:v>
                </c:pt>
                <c:pt idx="418">
                  <c:v>38930</c:v>
                </c:pt>
                <c:pt idx="419">
                  <c:v>38961</c:v>
                </c:pt>
                <c:pt idx="420">
                  <c:v>38991</c:v>
                </c:pt>
                <c:pt idx="421">
                  <c:v>39022</c:v>
                </c:pt>
                <c:pt idx="422">
                  <c:v>39052</c:v>
                </c:pt>
                <c:pt idx="423">
                  <c:v>39083</c:v>
                </c:pt>
                <c:pt idx="424">
                  <c:v>39114</c:v>
                </c:pt>
                <c:pt idx="425">
                  <c:v>39142</c:v>
                </c:pt>
                <c:pt idx="426">
                  <c:v>39173</c:v>
                </c:pt>
                <c:pt idx="427">
                  <c:v>39203</c:v>
                </c:pt>
                <c:pt idx="428">
                  <c:v>39234</c:v>
                </c:pt>
                <c:pt idx="429">
                  <c:v>39264</c:v>
                </c:pt>
                <c:pt idx="430">
                  <c:v>39295</c:v>
                </c:pt>
                <c:pt idx="431">
                  <c:v>39326</c:v>
                </c:pt>
                <c:pt idx="432">
                  <c:v>39356</c:v>
                </c:pt>
                <c:pt idx="433">
                  <c:v>39387</c:v>
                </c:pt>
                <c:pt idx="434">
                  <c:v>39417</c:v>
                </c:pt>
                <c:pt idx="435">
                  <c:v>39448</c:v>
                </c:pt>
                <c:pt idx="436">
                  <c:v>39479</c:v>
                </c:pt>
                <c:pt idx="437">
                  <c:v>39508</c:v>
                </c:pt>
                <c:pt idx="438">
                  <c:v>39539</c:v>
                </c:pt>
                <c:pt idx="439">
                  <c:v>39569</c:v>
                </c:pt>
                <c:pt idx="440">
                  <c:v>39600</c:v>
                </c:pt>
                <c:pt idx="441">
                  <c:v>39630</c:v>
                </c:pt>
                <c:pt idx="442">
                  <c:v>39661</c:v>
                </c:pt>
                <c:pt idx="443">
                  <c:v>39692</c:v>
                </c:pt>
                <c:pt idx="444">
                  <c:v>39722</c:v>
                </c:pt>
                <c:pt idx="445">
                  <c:v>39753</c:v>
                </c:pt>
                <c:pt idx="446">
                  <c:v>39783</c:v>
                </c:pt>
                <c:pt idx="447">
                  <c:v>39814</c:v>
                </c:pt>
                <c:pt idx="448">
                  <c:v>39845</c:v>
                </c:pt>
                <c:pt idx="449">
                  <c:v>39873</c:v>
                </c:pt>
                <c:pt idx="450">
                  <c:v>39904</c:v>
                </c:pt>
                <c:pt idx="451">
                  <c:v>39934</c:v>
                </c:pt>
              </c:numCache>
            </c:numRef>
          </c:cat>
          <c:val>
            <c:numRef>
              <c:f>Bonds!$Z$3:$Z$454</c:f>
              <c:numCache>
                <c:formatCode>General</c:formatCode>
                <c:ptCount val="452"/>
                <c:pt idx="0">
                  <c:v>4.6539000000000001</c:v>
                </c:pt>
                <c:pt idx="1">
                  <c:v>4.3541999999999996</c:v>
                </c:pt>
                <c:pt idx="2">
                  <c:v>4.2430000000000003</c:v>
                </c:pt>
                <c:pt idx="3">
                  <c:v>4.2035999999999998</c:v>
                </c:pt>
                <c:pt idx="4">
                  <c:v>5.0208000000000004</c:v>
                </c:pt>
                <c:pt idx="5">
                  <c:v>4.5458999999999996</c:v>
                </c:pt>
                <c:pt idx="6">
                  <c:v>4.569</c:v>
                </c:pt>
                <c:pt idx="7">
                  <c:v>5.0769000000000002</c:v>
                </c:pt>
                <c:pt idx="8">
                  <c:v>4.7773000000000003</c:v>
                </c:pt>
                <c:pt idx="9">
                  <c:v>5.3262999999999998</c:v>
                </c:pt>
                <c:pt idx="10">
                  <c:v>5.4438000000000004</c:v>
                </c:pt>
                <c:pt idx="11">
                  <c:v>5.4436999999999998</c:v>
                </c:pt>
                <c:pt idx="12">
                  <c:v>5.3223000000000003</c:v>
                </c:pt>
                <c:pt idx="13">
                  <c:v>5.657</c:v>
                </c:pt>
                <c:pt idx="14">
                  <c:v>6.1379000000000001</c:v>
                </c:pt>
                <c:pt idx="15">
                  <c:v>6.4344999999999999</c:v>
                </c:pt>
                <c:pt idx="16">
                  <c:v>6.9904999999999999</c:v>
                </c:pt>
                <c:pt idx="17">
                  <c:v>6.7313999999999998</c:v>
                </c:pt>
                <c:pt idx="18">
                  <c:v>7.0342000000000002</c:v>
                </c:pt>
                <c:pt idx="19">
                  <c:v>7.5887000000000002</c:v>
                </c:pt>
                <c:pt idx="20">
                  <c:v>8.6945999999999994</c:v>
                </c:pt>
                <c:pt idx="21">
                  <c:v>8.2943999999999996</c:v>
                </c:pt>
                <c:pt idx="22">
                  <c:v>7.2710999999999997</c:v>
                </c:pt>
                <c:pt idx="23">
                  <c:v>7.0026999999999999</c:v>
                </c:pt>
                <c:pt idx="24">
                  <c:v>7.1821999999999999</c:v>
                </c:pt>
                <c:pt idx="25">
                  <c:v>7.2023999999999999</c:v>
                </c:pt>
                <c:pt idx="26">
                  <c:v>6.9926000000000004</c:v>
                </c:pt>
                <c:pt idx="27">
                  <c:v>6.9881000000000002</c:v>
                </c:pt>
                <c:pt idx="28">
                  <c:v>8.1572999999999993</c:v>
                </c:pt>
                <c:pt idx="29">
                  <c:v>8.7807999999999993</c:v>
                </c:pt>
                <c:pt idx="30">
                  <c:v>8.4540000000000006</c:v>
                </c:pt>
                <c:pt idx="31">
                  <c:v>8.5458999999999996</c:v>
                </c:pt>
                <c:pt idx="32">
                  <c:v>8.6472999999999995</c:v>
                </c:pt>
                <c:pt idx="33">
                  <c:v>9.4411000000000005</c:v>
                </c:pt>
                <c:pt idx="34">
                  <c:v>8.0663999999999998</c:v>
                </c:pt>
                <c:pt idx="35">
                  <c:v>7.7572999999999999</c:v>
                </c:pt>
                <c:pt idx="36">
                  <c:v>7.4107000000000003</c:v>
                </c:pt>
                <c:pt idx="37">
                  <c:v>7.1447000000000003</c:v>
                </c:pt>
                <c:pt idx="38">
                  <c:v>6.2389000000000001</c:v>
                </c:pt>
                <c:pt idx="39">
                  <c:v>5.9168000000000003</c:v>
                </c:pt>
                <c:pt idx="40">
                  <c:v>6.2416999999999998</c:v>
                </c:pt>
                <c:pt idx="41">
                  <c:v>6.7912999999999997</c:v>
                </c:pt>
                <c:pt idx="42">
                  <c:v>6.1062000000000003</c:v>
                </c:pt>
                <c:pt idx="43">
                  <c:v>6.7607999999999997</c:v>
                </c:pt>
                <c:pt idx="44">
                  <c:v>7.1822999999999997</c:v>
                </c:pt>
                <c:pt idx="45">
                  <c:v>7.3436000000000003</c:v>
                </c:pt>
                <c:pt idx="46">
                  <c:v>7.5426000000000002</c:v>
                </c:pt>
                <c:pt idx="47">
                  <c:v>6.3437999999999999</c:v>
                </c:pt>
                <c:pt idx="48">
                  <c:v>6.5853000000000002</c:v>
                </c:pt>
                <c:pt idx="49">
                  <c:v>6.1325000000000003</c:v>
                </c:pt>
                <c:pt idx="50">
                  <c:v>5.5627000000000004</c:v>
                </c:pt>
                <c:pt idx="51">
                  <c:v>6.0952000000000002</c:v>
                </c:pt>
                <c:pt idx="52">
                  <c:v>6.0262000000000002</c:v>
                </c:pt>
                <c:pt idx="53">
                  <c:v>5.9890999999999996</c:v>
                </c:pt>
                <c:pt idx="54">
                  <c:v>6.6994999999999996</c:v>
                </c:pt>
                <c:pt idx="55">
                  <c:v>6.3932000000000002</c:v>
                </c:pt>
                <c:pt idx="56">
                  <c:v>6.1161000000000003</c:v>
                </c:pt>
                <c:pt idx="57">
                  <c:v>5.9275000000000002</c:v>
                </c:pt>
                <c:pt idx="58">
                  <c:v>5.8056000000000001</c:v>
                </c:pt>
                <c:pt idx="59">
                  <c:v>5.5427</c:v>
                </c:pt>
                <c:pt idx="60">
                  <c:v>5.0179999999999998</c:v>
                </c:pt>
                <c:pt idx="61">
                  <c:v>4.9313000000000002</c:v>
                </c:pt>
                <c:pt idx="62">
                  <c:v>5.6554000000000002</c:v>
                </c:pt>
                <c:pt idx="63">
                  <c:v>5.5305</c:v>
                </c:pt>
                <c:pt idx="64">
                  <c:v>5.4275000000000002</c:v>
                </c:pt>
                <c:pt idx="65">
                  <c:v>5.5069999999999997</c:v>
                </c:pt>
                <c:pt idx="67">
                  <c:v>5.7504</c:v>
                </c:pt>
                <c:pt idx="68">
                  <c:v>5.6265000000000001</c:v>
                </c:pt>
                <c:pt idx="69">
                  <c:v>6.0888999999999998</c:v>
                </c:pt>
                <c:pt idx="70">
                  <c:v>6.2191000000000001</c:v>
                </c:pt>
                <c:pt idx="71">
                  <c:v>6.5126999999999997</c:v>
                </c:pt>
                <c:pt idx="72">
                  <c:v>6.8357999999999999</c:v>
                </c:pt>
                <c:pt idx="73">
                  <c:v>6.7586000000000004</c:v>
                </c:pt>
                <c:pt idx="74">
                  <c:v>6.8872999999999998</c:v>
                </c:pt>
                <c:pt idx="75">
                  <c:v>7.1201999999999996</c:v>
                </c:pt>
                <c:pt idx="76">
                  <c:v>7.1601999999999997</c:v>
                </c:pt>
                <c:pt idx="77">
                  <c:v>7.2575000000000003</c:v>
                </c:pt>
                <c:pt idx="78">
                  <c:v>7.4114000000000004</c:v>
                </c:pt>
                <c:pt idx="79">
                  <c:v>7.7820999999999998</c:v>
                </c:pt>
                <c:pt idx="80">
                  <c:v>8.1773000000000007</c:v>
                </c:pt>
                <c:pt idx="81">
                  <c:v>8.1542999999999992</c:v>
                </c:pt>
                <c:pt idx="82">
                  <c:v>8.2226999999999997</c:v>
                </c:pt>
                <c:pt idx="83">
                  <c:v>8.6199999999999992</c:v>
                </c:pt>
                <c:pt idx="84">
                  <c:v>9.4728999999999992</c:v>
                </c:pt>
                <c:pt idx="85">
                  <c:v>9.7248000000000001</c:v>
                </c:pt>
                <c:pt idx="86">
                  <c:v>10.2781</c:v>
                </c:pt>
                <c:pt idx="87">
                  <c:v>9.8232999999999997</c:v>
                </c:pt>
                <c:pt idx="88">
                  <c:v>9.9209999999999994</c:v>
                </c:pt>
                <c:pt idx="89">
                  <c:v>9.6875999999999998</c:v>
                </c:pt>
                <c:pt idx="90">
                  <c:v>9.8195999999999994</c:v>
                </c:pt>
                <c:pt idx="91">
                  <c:v>9.5538000000000007</c:v>
                </c:pt>
                <c:pt idx="92">
                  <c:v>8.9276999999999997</c:v>
                </c:pt>
                <c:pt idx="93">
                  <c:v>9.3854000000000006</c:v>
                </c:pt>
                <c:pt idx="94">
                  <c:v>10.0474</c:v>
                </c:pt>
                <c:pt idx="95">
                  <c:v>10.518599999999999</c:v>
                </c:pt>
                <c:pt idx="96">
                  <c:v>12.3675</c:v>
                </c:pt>
                <c:pt idx="97">
                  <c:v>11.276199999999999</c:v>
                </c:pt>
                <c:pt idx="98">
                  <c:v>11.4596</c:v>
                </c:pt>
                <c:pt idx="99">
                  <c:v>11.7677</c:v>
                </c:pt>
                <c:pt idx="100">
                  <c:v>14.5097</c:v>
                </c:pt>
                <c:pt idx="101">
                  <c:v>15.1069</c:v>
                </c:pt>
                <c:pt idx="102">
                  <c:v>10.655200000000001</c:v>
                </c:pt>
                <c:pt idx="103">
                  <c:v>8.7056000000000004</c:v>
                </c:pt>
                <c:pt idx="104">
                  <c:v>8.5251999999999999</c:v>
                </c:pt>
                <c:pt idx="105">
                  <c:v>9.0760000000000005</c:v>
                </c:pt>
                <c:pt idx="106">
                  <c:v>11.0678</c:v>
                </c:pt>
                <c:pt idx="107">
                  <c:v>11.8352</c:v>
                </c:pt>
                <c:pt idx="108">
                  <c:v>12.965</c:v>
                </c:pt>
                <c:pt idx="109">
                  <c:v>14.0755</c:v>
                </c:pt>
                <c:pt idx="110">
                  <c:v>13.056800000000001</c:v>
                </c:pt>
                <c:pt idx="111">
                  <c:v>13.5379</c:v>
                </c:pt>
                <c:pt idx="112">
                  <c:v>13.665800000000001</c:v>
                </c:pt>
                <c:pt idx="113">
                  <c:v>12.5838</c:v>
                </c:pt>
                <c:pt idx="114">
                  <c:v>14.371499999999999</c:v>
                </c:pt>
                <c:pt idx="115">
                  <c:v>14.482799999999999</c:v>
                </c:pt>
                <c:pt idx="116">
                  <c:v>14.145200000000001</c:v>
                </c:pt>
                <c:pt idx="117">
                  <c:v>15.4688</c:v>
                </c:pt>
                <c:pt idx="118">
                  <c:v>16.11</c:v>
                </c:pt>
                <c:pt idx="119">
                  <c:v>15.691700000000001</c:v>
                </c:pt>
                <c:pt idx="120">
                  <c:v>14.0533</c:v>
                </c:pt>
                <c:pt idx="121">
                  <c:v>11.3575</c:v>
                </c:pt>
                <c:pt idx="122">
                  <c:v>13.2576</c:v>
                </c:pt>
                <c:pt idx="123">
                  <c:v>13.722099999999999</c:v>
                </c:pt>
                <c:pt idx="124">
                  <c:v>13.610900000000001</c:v>
                </c:pt>
                <c:pt idx="125">
                  <c:v>13.847899999999999</c:v>
                </c:pt>
                <c:pt idx="126">
                  <c:v>13.330399999999999</c:v>
                </c:pt>
                <c:pt idx="127">
                  <c:v>12.737399999999999</c:v>
                </c:pt>
                <c:pt idx="128">
                  <c:v>14.0085</c:v>
                </c:pt>
                <c:pt idx="129">
                  <c:v>12.547000000000001</c:v>
                </c:pt>
                <c:pt idx="130">
                  <c:v>11.1616</c:v>
                </c:pt>
                <c:pt idx="131">
                  <c:v>10.393800000000001</c:v>
                </c:pt>
                <c:pt idx="132">
                  <c:v>9.3025000000000002</c:v>
                </c:pt>
                <c:pt idx="133">
                  <c:v>9.2378999999999998</c:v>
                </c:pt>
                <c:pt idx="134">
                  <c:v>8.8378999999999994</c:v>
                </c:pt>
                <c:pt idx="135">
                  <c:v>8.9130000000000003</c:v>
                </c:pt>
                <c:pt idx="136">
                  <c:v>8.6275999999999993</c:v>
                </c:pt>
                <c:pt idx="137">
                  <c:v>9.2239000000000004</c:v>
                </c:pt>
                <c:pt idx="138">
                  <c:v>8.7289999999999992</c:v>
                </c:pt>
                <c:pt idx="139">
                  <c:v>9.2382000000000009</c:v>
                </c:pt>
                <c:pt idx="140">
                  <c:v>9.5668000000000006</c:v>
                </c:pt>
                <c:pt idx="141">
                  <c:v>10.2044</c:v>
                </c:pt>
                <c:pt idx="142">
                  <c:v>10.3058</c:v>
                </c:pt>
                <c:pt idx="143">
                  <c:v>9.6661999999999999</c:v>
                </c:pt>
                <c:pt idx="144">
                  <c:v>9.6084999999999994</c:v>
                </c:pt>
                <c:pt idx="145">
                  <c:v>9.7146000000000008</c:v>
                </c:pt>
                <c:pt idx="146">
                  <c:v>9.9520999999999997</c:v>
                </c:pt>
                <c:pt idx="147">
                  <c:v>9.7028999999999996</c:v>
                </c:pt>
                <c:pt idx="148">
                  <c:v>10.0702</c:v>
                </c:pt>
                <c:pt idx="149">
                  <c:v>10.688499999999999</c:v>
                </c:pt>
                <c:pt idx="150">
                  <c:v>10.785399999999999</c:v>
                </c:pt>
                <c:pt idx="151">
                  <c:v>11.924099999999999</c:v>
                </c:pt>
                <c:pt idx="152">
                  <c:v>11.9854</c:v>
                </c:pt>
                <c:pt idx="153">
                  <c:v>11.676500000000001</c:v>
                </c:pt>
                <c:pt idx="154">
                  <c:v>11.676299999999999</c:v>
                </c:pt>
                <c:pt idx="155">
                  <c:v>11.197900000000001</c:v>
                </c:pt>
                <c:pt idx="156">
                  <c:v>10.274900000000001</c:v>
                </c:pt>
                <c:pt idx="157">
                  <c:v>9.4893000000000001</c:v>
                </c:pt>
                <c:pt idx="158">
                  <c:v>9.1143000000000001</c:v>
                </c:pt>
                <c:pt idx="159">
                  <c:v>8.9923999999999999</c:v>
                </c:pt>
                <c:pt idx="160">
                  <c:v>9.7178000000000004</c:v>
                </c:pt>
                <c:pt idx="161">
                  <c:v>9.5093999999999994</c:v>
                </c:pt>
                <c:pt idx="162">
                  <c:v>9.0310000000000006</c:v>
                </c:pt>
                <c:pt idx="163">
                  <c:v>8.0683000000000007</c:v>
                </c:pt>
                <c:pt idx="164">
                  <c:v>7.8124000000000002</c:v>
                </c:pt>
                <c:pt idx="165">
                  <c:v>8.2006999999999994</c:v>
                </c:pt>
                <c:pt idx="166">
                  <c:v>7.9553000000000003</c:v>
                </c:pt>
                <c:pt idx="167">
                  <c:v>8.0109999999999992</c:v>
                </c:pt>
                <c:pt idx="168">
                  <c:v>7.9583000000000004</c:v>
                </c:pt>
                <c:pt idx="169">
                  <c:v>7.7914000000000003</c:v>
                </c:pt>
                <c:pt idx="170">
                  <c:v>7.6074000000000002</c:v>
                </c:pt>
                <c:pt idx="171">
                  <c:v>7.5967000000000002</c:v>
                </c:pt>
                <c:pt idx="172">
                  <c:v>7.4333</c:v>
                </c:pt>
                <c:pt idx="173">
                  <c:v>6.8289999999999997</c:v>
                </c:pt>
                <c:pt idx="174">
                  <c:v>6.6112000000000002</c:v>
                </c:pt>
                <c:pt idx="175">
                  <c:v>6.8864999999999998</c:v>
                </c:pt>
                <c:pt idx="176">
                  <c:v>6.5566000000000004</c:v>
                </c:pt>
                <c:pt idx="177">
                  <c:v>6.3173000000000004</c:v>
                </c:pt>
                <c:pt idx="178">
                  <c:v>5.5690999999999997</c:v>
                </c:pt>
                <c:pt idx="179">
                  <c:v>5.9165999999999999</c:v>
                </c:pt>
                <c:pt idx="180">
                  <c:v>5.7809999999999997</c:v>
                </c:pt>
                <c:pt idx="181">
                  <c:v>5.7933000000000003</c:v>
                </c:pt>
                <c:pt idx="182">
                  <c:v>6.1154999999999999</c:v>
                </c:pt>
                <c:pt idx="183">
                  <c:v>5.976</c:v>
                </c:pt>
                <c:pt idx="184">
                  <c:v>6.0293999999999999</c:v>
                </c:pt>
                <c:pt idx="185">
                  <c:v>6.2573999999999996</c:v>
                </c:pt>
                <c:pt idx="186">
                  <c:v>6.9238999999999997</c:v>
                </c:pt>
                <c:pt idx="187">
                  <c:v>7.1744000000000003</c:v>
                </c:pt>
                <c:pt idx="188">
                  <c:v>6.9199000000000002</c:v>
                </c:pt>
                <c:pt idx="189">
                  <c:v>6.9092000000000002</c:v>
                </c:pt>
                <c:pt idx="190">
                  <c:v>7.2431999999999999</c:v>
                </c:pt>
                <c:pt idx="191">
                  <c:v>7.8631000000000002</c:v>
                </c:pt>
                <c:pt idx="192">
                  <c:v>7.0578000000000003</c:v>
                </c:pt>
                <c:pt idx="193">
                  <c:v>7.1073000000000004</c:v>
                </c:pt>
                <c:pt idx="194">
                  <c:v>7.2327902799999997</c:v>
                </c:pt>
                <c:pt idx="195">
                  <c:v>6.77696655</c:v>
                </c:pt>
                <c:pt idx="196">
                  <c:v>6.6361128699999998</c:v>
                </c:pt>
                <c:pt idx="197">
                  <c:v>6.8458730399999999</c:v>
                </c:pt>
                <c:pt idx="198">
                  <c:v>7.0980721500000001</c:v>
                </c:pt>
                <c:pt idx="199">
                  <c:v>7.64227173</c:v>
                </c:pt>
                <c:pt idx="200">
                  <c:v>7.5140716799999998</c:v>
                </c:pt>
                <c:pt idx="201">
                  <c:v>7.9175870499999998</c:v>
                </c:pt>
                <c:pt idx="202">
                  <c:v>8.2885981399999995</c:v>
                </c:pt>
                <c:pt idx="203">
                  <c:v>8.1109368400000008</c:v>
                </c:pt>
                <c:pt idx="204">
                  <c:v>7.96545682</c:v>
                </c:pt>
                <c:pt idx="205">
                  <c:v>8.61095553</c:v>
                </c:pt>
                <c:pt idx="206">
                  <c:v>8.9648137400000003</c:v>
                </c:pt>
                <c:pt idx="207">
                  <c:v>8.9319392299999993</c:v>
                </c:pt>
                <c:pt idx="208">
                  <c:v>9.39623879</c:v>
                </c:pt>
                <c:pt idx="209">
                  <c:v>9.6584147399999996</c:v>
                </c:pt>
                <c:pt idx="210">
                  <c:v>9.1161640599999991</c:v>
                </c:pt>
                <c:pt idx="211">
                  <c:v>8.7979145699999997</c:v>
                </c:pt>
                <c:pt idx="212">
                  <c:v>8.1331703900000001</c:v>
                </c:pt>
                <c:pt idx="213">
                  <c:v>7.6449474400000001</c:v>
                </c:pt>
                <c:pt idx="214">
                  <c:v>8.2913978400000001</c:v>
                </c:pt>
                <c:pt idx="215">
                  <c:v>8.3863072600000006</c:v>
                </c:pt>
                <c:pt idx="216">
                  <c:v>7.8535922999999999</c:v>
                </c:pt>
                <c:pt idx="217">
                  <c:v>7.6894394999999998</c:v>
                </c:pt>
                <c:pt idx="218">
                  <c:v>7.82385485</c:v>
                </c:pt>
                <c:pt idx="219">
                  <c:v>8.0997578400000005</c:v>
                </c:pt>
                <c:pt idx="220">
                  <c:v>8.0924636700000008</c:v>
                </c:pt>
                <c:pt idx="221">
                  <c:v>8.3192309600000005</c:v>
                </c:pt>
                <c:pt idx="222">
                  <c:v>8.5684086599999993</c:v>
                </c:pt>
                <c:pt idx="223">
                  <c:v>8.1363251200000004</c:v>
                </c:pt>
                <c:pt idx="224">
                  <c:v>7.9659103099999999</c:v>
                </c:pt>
                <c:pt idx="225">
                  <c:v>7.6891381699999997</c:v>
                </c:pt>
                <c:pt idx="226">
                  <c:v>7.8077836400000002</c:v>
                </c:pt>
                <c:pt idx="227">
                  <c:v>7.7135516500000003</c:v>
                </c:pt>
                <c:pt idx="228">
                  <c:v>7.4891152700000001</c:v>
                </c:pt>
                <c:pt idx="229">
                  <c:v>7.3224584500000001</c:v>
                </c:pt>
                <c:pt idx="230">
                  <c:v>6.9164274399999996</c:v>
                </c:pt>
                <c:pt idx="231">
                  <c:v>6.6729783600000001</c:v>
                </c:pt>
                <c:pt idx="232">
                  <c:v>6.5402938800000001</c:v>
                </c:pt>
                <c:pt idx="233">
                  <c:v>6.4250181</c:v>
                </c:pt>
                <c:pt idx="234">
                  <c:v>6.2453659200000002</c:v>
                </c:pt>
                <c:pt idx="235">
                  <c:v>6.2288078200000001</c:v>
                </c:pt>
                <c:pt idx="236">
                  <c:v>6.3302918999999997</c:v>
                </c:pt>
                <c:pt idx="237">
                  <c:v>6.2076999400000004</c:v>
                </c:pt>
                <c:pt idx="238">
                  <c:v>5.7975895599999996</c:v>
                </c:pt>
                <c:pt idx="239">
                  <c:v>5.5313647499999998</c:v>
                </c:pt>
                <c:pt idx="240">
                  <c:v>5.21731239</c:v>
                </c:pt>
                <c:pt idx="241">
                  <c:v>4.8417853800000001</c:v>
                </c:pt>
                <c:pt idx="242">
                  <c:v>4.2323027800000004</c:v>
                </c:pt>
                <c:pt idx="243">
                  <c:v>4.4268421399999998</c:v>
                </c:pt>
                <c:pt idx="244">
                  <c:v>4.50734134</c:v>
                </c:pt>
                <c:pt idx="245">
                  <c:v>4.7631650900000002</c:v>
                </c:pt>
                <c:pt idx="246">
                  <c:v>4.4875546499999999</c:v>
                </c:pt>
                <c:pt idx="247">
                  <c:v>4.3456303500000004</c:v>
                </c:pt>
                <c:pt idx="248">
                  <c:v>4.168425</c:v>
                </c:pt>
                <c:pt idx="249">
                  <c:v>3.74179364</c:v>
                </c:pt>
                <c:pt idx="250">
                  <c:v>3.5635179300000002</c:v>
                </c:pt>
                <c:pt idx="251">
                  <c:v>3.2185293000000001</c:v>
                </c:pt>
                <c:pt idx="252">
                  <c:v>3.7227701199999998</c:v>
                </c:pt>
                <c:pt idx="253">
                  <c:v>4.0137788499999996</c:v>
                </c:pt>
                <c:pt idx="254">
                  <c:v>3.7304298400000002</c:v>
                </c:pt>
                <c:pt idx="255">
                  <c:v>3.5368180800000002</c:v>
                </c:pt>
                <c:pt idx="256">
                  <c:v>3.3810814300000001</c:v>
                </c:pt>
                <c:pt idx="257">
                  <c:v>3.4141892299999999</c:v>
                </c:pt>
                <c:pt idx="258">
                  <c:v>3.3002139499999998</c:v>
                </c:pt>
                <c:pt idx="259">
                  <c:v>3.6387502700000001</c:v>
                </c:pt>
                <c:pt idx="260">
                  <c:v>3.5494053299999999</c:v>
                </c:pt>
                <c:pt idx="261">
                  <c:v>3.60064129</c:v>
                </c:pt>
                <c:pt idx="262">
                  <c:v>3.4463129600000002</c:v>
                </c:pt>
                <c:pt idx="263">
                  <c:v>3.4451377399999998</c:v>
                </c:pt>
                <c:pt idx="264">
                  <c:v>3.5370178600000002</c:v>
                </c:pt>
                <c:pt idx="265">
                  <c:v>3.67060341</c:v>
                </c:pt>
                <c:pt idx="266">
                  <c:v>3.6833660799999999</c:v>
                </c:pt>
                <c:pt idx="267">
                  <c:v>3.56570974</c:v>
                </c:pt>
                <c:pt idx="268">
                  <c:v>4.0995157200000003</c:v>
                </c:pt>
                <c:pt idx="269">
                  <c:v>4.5521716799999998</c:v>
                </c:pt>
                <c:pt idx="270">
                  <c:v>5.0320643399999998</c:v>
                </c:pt>
                <c:pt idx="271">
                  <c:v>5.3137990300000002</c:v>
                </c:pt>
                <c:pt idx="272">
                  <c:v>5.4795366699999999</c:v>
                </c:pt>
                <c:pt idx="273">
                  <c:v>5.3880864900000001</c:v>
                </c:pt>
                <c:pt idx="274">
                  <c:v>5.4956145000000003</c:v>
                </c:pt>
                <c:pt idx="275">
                  <c:v>5.9109176400000001</c:v>
                </c:pt>
                <c:pt idx="276">
                  <c:v>6.1228557400000003</c:v>
                </c:pt>
                <c:pt idx="277">
                  <c:v>6.8063000000000002</c:v>
                </c:pt>
                <c:pt idx="278">
                  <c:v>7.2523999999999997</c:v>
                </c:pt>
                <c:pt idx="279">
                  <c:v>6.7850999999999999</c:v>
                </c:pt>
                <c:pt idx="280">
                  <c:v>6.3772000000000002</c:v>
                </c:pt>
                <c:pt idx="281">
                  <c:v>6.4083483399999999</c:v>
                </c:pt>
                <c:pt idx="282">
                  <c:v>6.2463912300000004</c:v>
                </c:pt>
                <c:pt idx="283">
                  <c:v>5.7714645600000001</c:v>
                </c:pt>
                <c:pt idx="284">
                  <c:v>5.6812732700000002</c:v>
                </c:pt>
                <c:pt idx="285">
                  <c:v>5.6747122699999997</c:v>
                </c:pt>
                <c:pt idx="286">
                  <c:v>5.6341536799999998</c:v>
                </c:pt>
                <c:pt idx="287">
                  <c:v>5.6758562799999996</c:v>
                </c:pt>
                <c:pt idx="288">
                  <c:v>5.53890905</c:v>
                </c:pt>
                <c:pt idx="289">
                  <c:v>5.3499409299999998</c:v>
                </c:pt>
                <c:pt idx="290">
                  <c:v>5.1379724900000001</c:v>
                </c:pt>
                <c:pt idx="291">
                  <c:v>4.9203163600000002</c:v>
                </c:pt>
                <c:pt idx="292">
                  <c:v>5.1804597399999999</c:v>
                </c:pt>
                <c:pt idx="293">
                  <c:v>5.4596518600000001</c:v>
                </c:pt>
                <c:pt idx="294">
                  <c:v>5.6233549600000003</c:v>
                </c:pt>
                <c:pt idx="295">
                  <c:v>5.7318764800000004</c:v>
                </c:pt>
                <c:pt idx="296">
                  <c:v>5.7394966700000003</c:v>
                </c:pt>
                <c:pt idx="297">
                  <c:v>5.8418509199999997</c:v>
                </c:pt>
                <c:pt idx="298">
                  <c:v>5.8385545099999998</c:v>
                </c:pt>
                <c:pt idx="299">
                  <c:v>5.7204426499999999</c:v>
                </c:pt>
                <c:pt idx="300">
                  <c:v>5.4878066800000003</c:v>
                </c:pt>
                <c:pt idx="301">
                  <c:v>5.3830914200000004</c:v>
                </c:pt>
                <c:pt idx="302">
                  <c:v>5.5791514700000002</c:v>
                </c:pt>
                <c:pt idx="303">
                  <c:v>5.5920165400000004</c:v>
                </c:pt>
                <c:pt idx="304">
                  <c:v>5.70456684</c:v>
                </c:pt>
                <c:pt idx="305">
                  <c:v>6.0216039300000004</c:v>
                </c:pt>
                <c:pt idx="306">
                  <c:v>5.8948217500000002</c:v>
                </c:pt>
                <c:pt idx="307">
                  <c:v>5.8017659999999998</c:v>
                </c:pt>
                <c:pt idx="308">
                  <c:v>5.7407664799999996</c:v>
                </c:pt>
                <c:pt idx="309">
                  <c:v>5.5432383300000003</c:v>
                </c:pt>
                <c:pt idx="310">
                  <c:v>5.7054239600000001</c:v>
                </c:pt>
                <c:pt idx="311">
                  <c:v>5.6149801300000002</c:v>
                </c:pt>
                <c:pt idx="312">
                  <c:v>5.5051640500000003</c:v>
                </c:pt>
                <c:pt idx="313">
                  <c:v>5.6515355899999999</c:v>
                </c:pt>
                <c:pt idx="314">
                  <c:v>5.5653659800000002</c:v>
                </c:pt>
                <c:pt idx="315">
                  <c:v>5.3261191999999999</c:v>
                </c:pt>
                <c:pt idx="316">
                  <c:v>5.4788179799999996</c:v>
                </c:pt>
                <c:pt idx="317">
                  <c:v>5.4952194199999997</c:v>
                </c:pt>
                <c:pt idx="318">
                  <c:v>5.4667888099999997</c:v>
                </c:pt>
                <c:pt idx="319">
                  <c:v>5.4841330199999998</c:v>
                </c:pt>
                <c:pt idx="320">
                  <c:v>5.42447575</c:v>
                </c:pt>
                <c:pt idx="321">
                  <c:v>5.3941295299999998</c:v>
                </c:pt>
                <c:pt idx="322">
                  <c:v>5.0553436600000001</c:v>
                </c:pt>
                <c:pt idx="323">
                  <c:v>4.5112196999999998</c:v>
                </c:pt>
                <c:pt idx="324">
                  <c:v>4.3968159099999999</c:v>
                </c:pt>
                <c:pt idx="325">
                  <c:v>4.6238616600000002</c:v>
                </c:pt>
                <c:pt idx="326">
                  <c:v>4.6041323099999998</c:v>
                </c:pt>
                <c:pt idx="327">
                  <c:v>4.63145294</c:v>
                </c:pt>
                <c:pt idx="328">
                  <c:v>4.9888862600000001</c:v>
                </c:pt>
                <c:pt idx="329">
                  <c:v>4.8420355600000002</c:v>
                </c:pt>
                <c:pt idx="330">
                  <c:v>4.8947962499999997</c:v>
                </c:pt>
                <c:pt idx="331">
                  <c:v>5.1203864899999996</c:v>
                </c:pt>
                <c:pt idx="332">
                  <c:v>5.2409247700000003</c:v>
                </c:pt>
                <c:pt idx="333">
                  <c:v>5.3070952599999996</c:v>
                </c:pt>
                <c:pt idx="334">
                  <c:v>5.4873969300000001</c:v>
                </c:pt>
                <c:pt idx="335">
                  <c:v>5.38332867</c:v>
                </c:pt>
                <c:pt idx="336">
                  <c:v>5.5556912599999997</c:v>
                </c:pt>
                <c:pt idx="337">
                  <c:v>5.7816959499999996</c:v>
                </c:pt>
                <c:pt idx="338">
                  <c:v>6.0173266700000001</c:v>
                </c:pt>
                <c:pt idx="339">
                  <c:v>6.2934774400000002</c:v>
                </c:pt>
                <c:pt idx="340">
                  <c:v>6.2781442800000002</c:v>
                </c:pt>
                <c:pt idx="341">
                  <c:v>6.3429874499999999</c:v>
                </c:pt>
                <c:pt idx="342">
                  <c:v>6.4863665399999997</c:v>
                </c:pt>
                <c:pt idx="343">
                  <c:v>6.6749528400000004</c:v>
                </c:pt>
                <c:pt idx="344">
                  <c:v>6.4064599199999996</c:v>
                </c:pt>
                <c:pt idx="345">
                  <c:v>6.3774799199999999</c:v>
                </c:pt>
                <c:pt idx="346">
                  <c:v>6.2730361300000004</c:v>
                </c:pt>
                <c:pt idx="347">
                  <c:v>6.1876983000000001</c:v>
                </c:pt>
                <c:pt idx="348">
                  <c:v>6.2142490700000002</c:v>
                </c:pt>
                <c:pt idx="349">
                  <c:v>5.9433322799999999</c:v>
                </c:pt>
                <c:pt idx="350">
                  <c:v>5.4461660500000004</c:v>
                </c:pt>
                <c:pt idx="351">
                  <c:v>4.73428307</c:v>
                </c:pt>
                <c:pt idx="352">
                  <c:v>4.5423356899999998</c:v>
                </c:pt>
                <c:pt idx="353">
                  <c:v>4.1703543500000002</c:v>
                </c:pt>
                <c:pt idx="354">
                  <c:v>4.0686230500000002</c:v>
                </c:pt>
                <c:pt idx="355">
                  <c:v>3.82717872</c:v>
                </c:pt>
                <c:pt idx="356">
                  <c:v>3.8848983399999999</c:v>
                </c:pt>
                <c:pt idx="357">
                  <c:v>3.4896255699999998</c:v>
                </c:pt>
                <c:pt idx="358">
                  <c:v>3.3227000000000002</c:v>
                </c:pt>
                <c:pt idx="359">
                  <c:v>2.4861</c:v>
                </c:pt>
                <c:pt idx="360">
                  <c:v>2.0202</c:v>
                </c:pt>
                <c:pt idx="361">
                  <c:v>2.0790000000000002</c:v>
                </c:pt>
                <c:pt idx="362">
                  <c:v>2.0840999999999998</c:v>
                </c:pt>
                <c:pt idx="363">
                  <c:v>2.2688999999999999</c:v>
                </c:pt>
                <c:pt idx="364">
                  <c:v>2.19</c:v>
                </c:pt>
                <c:pt idx="365">
                  <c:v>2.7534999999999998</c:v>
                </c:pt>
                <c:pt idx="366">
                  <c:v>2.298</c:v>
                </c:pt>
                <c:pt idx="367">
                  <c:v>2.3311999999999999</c:v>
                </c:pt>
                <c:pt idx="368">
                  <c:v>2.0579999999999998</c:v>
                </c:pt>
                <c:pt idx="369">
                  <c:v>1.7065999999999999</c:v>
                </c:pt>
                <c:pt idx="370">
                  <c:v>1.7241</c:v>
                </c:pt>
                <c:pt idx="371">
                  <c:v>1.4886999999999999</c:v>
                </c:pt>
                <c:pt idx="372">
                  <c:v>1.3794999999999999</c:v>
                </c:pt>
                <c:pt idx="373">
                  <c:v>1.53</c:v>
                </c:pt>
                <c:pt idx="374">
                  <c:v>1.2388999999999999</c:v>
                </c:pt>
                <c:pt idx="375">
                  <c:v>1.2787999999999999</c:v>
                </c:pt>
                <c:pt idx="376">
                  <c:v>1.2199</c:v>
                </c:pt>
                <c:pt idx="377">
                  <c:v>1.1654</c:v>
                </c:pt>
                <c:pt idx="378">
                  <c:v>1.1634</c:v>
                </c:pt>
                <c:pt idx="379">
                  <c:v>1.1337999999999999</c:v>
                </c:pt>
                <c:pt idx="380">
                  <c:v>1.0330999999999999</c:v>
                </c:pt>
                <c:pt idx="381">
                  <c:v>1.2617</c:v>
                </c:pt>
                <c:pt idx="382">
                  <c:v>1.3016000000000001</c:v>
                </c:pt>
                <c:pt idx="383">
                  <c:v>1.08</c:v>
                </c:pt>
                <c:pt idx="384">
                  <c:v>1.2749999999999999</c:v>
                </c:pt>
                <c:pt idx="385">
                  <c:v>1.4354</c:v>
                </c:pt>
                <c:pt idx="386">
                  <c:v>1.2426999999999999</c:v>
                </c:pt>
                <c:pt idx="387">
                  <c:v>1.2652000000000001</c:v>
                </c:pt>
                <c:pt idx="388">
                  <c:v>1.1586000000000001</c:v>
                </c:pt>
                <c:pt idx="389">
                  <c:v>1.161</c:v>
                </c:pt>
                <c:pt idx="390">
                  <c:v>1.6193</c:v>
                </c:pt>
                <c:pt idx="391">
                  <c:v>1.8554999999999999</c:v>
                </c:pt>
                <c:pt idx="392">
                  <c:v>2.0741999999999998</c:v>
                </c:pt>
                <c:pt idx="393">
                  <c:v>2.0969000000000002</c:v>
                </c:pt>
                <c:pt idx="394">
                  <c:v>1.9759</c:v>
                </c:pt>
                <c:pt idx="395">
                  <c:v>2.2275999999999998</c:v>
                </c:pt>
                <c:pt idx="396">
                  <c:v>2.2517999999999998</c:v>
                </c:pt>
                <c:pt idx="397">
                  <c:v>2.6631</c:v>
                </c:pt>
                <c:pt idx="398">
                  <c:v>2.7690999999999999</c:v>
                </c:pt>
                <c:pt idx="399">
                  <c:v>2.9727000000000001</c:v>
                </c:pt>
                <c:pt idx="400">
                  <c:v>3.254</c:v>
                </c:pt>
                <c:pt idx="401">
                  <c:v>3.4287000000000001</c:v>
                </c:pt>
                <c:pt idx="402">
                  <c:v>3.3855</c:v>
                </c:pt>
                <c:pt idx="403">
                  <c:v>3.3845000000000001</c:v>
                </c:pt>
                <c:pt idx="404">
                  <c:v>3.5032999999999999</c:v>
                </c:pt>
                <c:pt idx="405">
                  <c:v>3.8567</c:v>
                </c:pt>
                <c:pt idx="406">
                  <c:v>3.7522000000000002</c:v>
                </c:pt>
                <c:pt idx="407">
                  <c:v>4.1353</c:v>
                </c:pt>
                <c:pt idx="408">
                  <c:v>4.3269000000000002</c:v>
                </c:pt>
                <c:pt idx="409">
                  <c:v>4.3798000000000004</c:v>
                </c:pt>
                <c:pt idx="410">
                  <c:v>4.4006999999999996</c:v>
                </c:pt>
                <c:pt idx="411">
                  <c:v>4.5556999999999999</c:v>
                </c:pt>
                <c:pt idx="412">
                  <c:v>4.6900000000000004</c:v>
                </c:pt>
                <c:pt idx="413">
                  <c:v>4.8262999999999998</c:v>
                </c:pt>
                <c:pt idx="414">
                  <c:v>4.8822000000000001</c:v>
                </c:pt>
                <c:pt idx="415">
                  <c:v>5.0399000000000003</c:v>
                </c:pt>
                <c:pt idx="416">
                  <c:v>5.2100999999999997</c:v>
                </c:pt>
                <c:pt idx="417">
                  <c:v>5.0644999999999998</c:v>
                </c:pt>
                <c:pt idx="418">
                  <c:v>4.9508999999999999</c:v>
                </c:pt>
                <c:pt idx="419">
                  <c:v>4.8775000000000004</c:v>
                </c:pt>
                <c:pt idx="420">
                  <c:v>4.8796999999999997</c:v>
                </c:pt>
                <c:pt idx="421">
                  <c:v>4.8173000000000004</c:v>
                </c:pt>
                <c:pt idx="422">
                  <c:v>4.9530000000000003</c:v>
                </c:pt>
                <c:pt idx="423">
                  <c:v>5.0034999999999998</c:v>
                </c:pt>
                <c:pt idx="424">
                  <c:v>4.8384</c:v>
                </c:pt>
                <c:pt idx="425">
                  <c:v>4.8308999999999997</c:v>
                </c:pt>
                <c:pt idx="426">
                  <c:v>4.8407999999999998</c:v>
                </c:pt>
                <c:pt idx="427">
                  <c:v>4.9679000000000002</c:v>
                </c:pt>
                <c:pt idx="428">
                  <c:v>4.9173</c:v>
                </c:pt>
                <c:pt idx="429">
                  <c:v>4.7404000000000002</c:v>
                </c:pt>
                <c:pt idx="430">
                  <c:v>4.2885</c:v>
                </c:pt>
                <c:pt idx="431">
                  <c:v>4.0274999999999999</c:v>
                </c:pt>
                <c:pt idx="432">
                  <c:v>4.0285000000000002</c:v>
                </c:pt>
                <c:pt idx="433">
                  <c:v>3.1941999999999999</c:v>
                </c:pt>
                <c:pt idx="434">
                  <c:v>3.2101999999999999</c:v>
                </c:pt>
                <c:pt idx="435">
                  <c:v>2.1362999999999999</c:v>
                </c:pt>
                <c:pt idx="436">
                  <c:v>1.6168</c:v>
                </c:pt>
                <c:pt idx="437">
                  <c:v>1.4636</c:v>
                </c:pt>
                <c:pt idx="438">
                  <c:v>1.9032</c:v>
                </c:pt>
                <c:pt idx="439">
                  <c:v>2.2513999899999999</c:v>
                </c:pt>
                <c:pt idx="440">
                  <c:v>2.2955000399999999</c:v>
                </c:pt>
                <c:pt idx="441">
                  <c:v>2.1902999900000002</c:v>
                </c:pt>
                <c:pt idx="442">
                  <c:v>2.13269997</c:v>
                </c:pt>
                <c:pt idx="443">
                  <c:v>1.7961000199999999</c:v>
                </c:pt>
                <c:pt idx="444">
                  <c:v>1.3324999799999999</c:v>
                </c:pt>
                <c:pt idx="445">
                  <c:v>0.77109998000000002</c:v>
                </c:pt>
                <c:pt idx="446">
                  <c:v>0.38499999000000001</c:v>
                </c:pt>
                <c:pt idx="447">
                  <c:v>0.54470003</c:v>
                </c:pt>
                <c:pt idx="448">
                  <c:v>0.7238</c:v>
                </c:pt>
                <c:pt idx="449">
                  <c:v>0.57160001999999999</c:v>
                </c:pt>
                <c:pt idx="450">
                  <c:v>0.51690000000000003</c:v>
                </c:pt>
                <c:pt idx="451">
                  <c:v>0.49120000000000003</c:v>
                </c:pt>
              </c:numCache>
            </c:numRef>
          </c:val>
          <c:smooth val="0"/>
          <c:extLst>
            <c:ext xmlns:c16="http://schemas.microsoft.com/office/drawing/2014/chart" uri="{C3380CC4-5D6E-409C-BE32-E72D297353CC}">
              <c16:uniqueId val="{00000001-CC61-49CB-9DAD-266DAE05E876}"/>
            </c:ext>
          </c:extLst>
        </c:ser>
        <c:ser>
          <c:idx val="2"/>
          <c:order val="2"/>
          <c:tx>
            <c:strRef>
              <c:f>Bonds!$AA$2</c:f>
              <c:strCache>
                <c:ptCount val="1"/>
                <c:pt idx="0">
                  <c:v>60</c:v>
                </c:pt>
              </c:strCache>
            </c:strRef>
          </c:tx>
          <c:spPr>
            <a:ln w="28575" cap="rnd">
              <a:solidFill>
                <a:schemeClr val="accent3"/>
              </a:solidFill>
              <a:round/>
            </a:ln>
            <a:effectLst/>
          </c:spPr>
          <c:marker>
            <c:symbol val="none"/>
          </c:marker>
          <c:cat>
            <c:numRef>
              <c:f>Bonds!$X$3:$X$454</c:f>
              <c:numCache>
                <c:formatCode>m/d/yyyy</c:formatCode>
                <c:ptCount val="452"/>
                <c:pt idx="0">
                  <c:v>26238</c:v>
                </c:pt>
                <c:pt idx="1">
                  <c:v>26268</c:v>
                </c:pt>
                <c:pt idx="2">
                  <c:v>26299</c:v>
                </c:pt>
                <c:pt idx="3">
                  <c:v>26330</c:v>
                </c:pt>
                <c:pt idx="4">
                  <c:v>26359</c:v>
                </c:pt>
                <c:pt idx="5">
                  <c:v>26390</c:v>
                </c:pt>
                <c:pt idx="6">
                  <c:v>26420</c:v>
                </c:pt>
                <c:pt idx="7">
                  <c:v>26451</c:v>
                </c:pt>
                <c:pt idx="8">
                  <c:v>26481</c:v>
                </c:pt>
                <c:pt idx="9">
                  <c:v>26512</c:v>
                </c:pt>
                <c:pt idx="10">
                  <c:v>26543</c:v>
                </c:pt>
                <c:pt idx="11">
                  <c:v>26573</c:v>
                </c:pt>
                <c:pt idx="12">
                  <c:v>26604</c:v>
                </c:pt>
                <c:pt idx="13">
                  <c:v>26634</c:v>
                </c:pt>
                <c:pt idx="14">
                  <c:v>26665</c:v>
                </c:pt>
                <c:pt idx="15">
                  <c:v>26696</c:v>
                </c:pt>
                <c:pt idx="16">
                  <c:v>26724</c:v>
                </c:pt>
                <c:pt idx="17">
                  <c:v>26755</c:v>
                </c:pt>
                <c:pt idx="18">
                  <c:v>26785</c:v>
                </c:pt>
                <c:pt idx="19">
                  <c:v>26816</c:v>
                </c:pt>
                <c:pt idx="20">
                  <c:v>26846</c:v>
                </c:pt>
                <c:pt idx="21">
                  <c:v>26877</c:v>
                </c:pt>
                <c:pt idx="22">
                  <c:v>26908</c:v>
                </c:pt>
                <c:pt idx="23">
                  <c:v>26938</c:v>
                </c:pt>
                <c:pt idx="24">
                  <c:v>26969</c:v>
                </c:pt>
                <c:pt idx="25">
                  <c:v>26999</c:v>
                </c:pt>
                <c:pt idx="26">
                  <c:v>27030</c:v>
                </c:pt>
                <c:pt idx="27">
                  <c:v>27061</c:v>
                </c:pt>
                <c:pt idx="28">
                  <c:v>27089</c:v>
                </c:pt>
                <c:pt idx="29">
                  <c:v>27120</c:v>
                </c:pt>
                <c:pt idx="30">
                  <c:v>27150</c:v>
                </c:pt>
                <c:pt idx="31">
                  <c:v>27181</c:v>
                </c:pt>
                <c:pt idx="32">
                  <c:v>27211</c:v>
                </c:pt>
                <c:pt idx="33">
                  <c:v>27242</c:v>
                </c:pt>
                <c:pt idx="34">
                  <c:v>27273</c:v>
                </c:pt>
                <c:pt idx="35">
                  <c:v>27303</c:v>
                </c:pt>
                <c:pt idx="36">
                  <c:v>27334</c:v>
                </c:pt>
                <c:pt idx="37">
                  <c:v>27364</c:v>
                </c:pt>
                <c:pt idx="38">
                  <c:v>27395</c:v>
                </c:pt>
                <c:pt idx="39">
                  <c:v>27426</c:v>
                </c:pt>
                <c:pt idx="40">
                  <c:v>27454</c:v>
                </c:pt>
                <c:pt idx="41">
                  <c:v>27485</c:v>
                </c:pt>
                <c:pt idx="42">
                  <c:v>27515</c:v>
                </c:pt>
                <c:pt idx="43">
                  <c:v>27546</c:v>
                </c:pt>
                <c:pt idx="44">
                  <c:v>27576</c:v>
                </c:pt>
                <c:pt idx="45">
                  <c:v>27607</c:v>
                </c:pt>
                <c:pt idx="46">
                  <c:v>27638</c:v>
                </c:pt>
                <c:pt idx="47">
                  <c:v>27668</c:v>
                </c:pt>
                <c:pt idx="48">
                  <c:v>27699</c:v>
                </c:pt>
                <c:pt idx="49">
                  <c:v>27729</c:v>
                </c:pt>
                <c:pt idx="50">
                  <c:v>27760</c:v>
                </c:pt>
                <c:pt idx="51">
                  <c:v>27791</c:v>
                </c:pt>
                <c:pt idx="52">
                  <c:v>27820</c:v>
                </c:pt>
                <c:pt idx="53">
                  <c:v>27851</c:v>
                </c:pt>
                <c:pt idx="54">
                  <c:v>27881</c:v>
                </c:pt>
                <c:pt idx="55">
                  <c:v>27912</c:v>
                </c:pt>
                <c:pt idx="56">
                  <c:v>27942</c:v>
                </c:pt>
                <c:pt idx="57">
                  <c:v>27973</c:v>
                </c:pt>
                <c:pt idx="58">
                  <c:v>28004</c:v>
                </c:pt>
                <c:pt idx="59">
                  <c:v>28034</c:v>
                </c:pt>
                <c:pt idx="60">
                  <c:v>28065</c:v>
                </c:pt>
                <c:pt idx="61">
                  <c:v>28095</c:v>
                </c:pt>
                <c:pt idx="62">
                  <c:v>28126</c:v>
                </c:pt>
                <c:pt idx="63">
                  <c:v>28157</c:v>
                </c:pt>
                <c:pt idx="64">
                  <c:v>28185</c:v>
                </c:pt>
                <c:pt idx="65">
                  <c:v>28216</c:v>
                </c:pt>
                <c:pt idx="67">
                  <c:v>28246</c:v>
                </c:pt>
                <c:pt idx="68">
                  <c:v>28277</c:v>
                </c:pt>
                <c:pt idx="69">
                  <c:v>28307</c:v>
                </c:pt>
                <c:pt idx="70">
                  <c:v>28338</c:v>
                </c:pt>
                <c:pt idx="71">
                  <c:v>28369</c:v>
                </c:pt>
                <c:pt idx="72">
                  <c:v>28399</c:v>
                </c:pt>
                <c:pt idx="73">
                  <c:v>28430</c:v>
                </c:pt>
                <c:pt idx="74">
                  <c:v>28460</c:v>
                </c:pt>
                <c:pt idx="75">
                  <c:v>28491</c:v>
                </c:pt>
                <c:pt idx="76">
                  <c:v>28522</c:v>
                </c:pt>
                <c:pt idx="77">
                  <c:v>28550</c:v>
                </c:pt>
                <c:pt idx="78">
                  <c:v>28581</c:v>
                </c:pt>
                <c:pt idx="79">
                  <c:v>28611</c:v>
                </c:pt>
                <c:pt idx="80">
                  <c:v>28642</c:v>
                </c:pt>
                <c:pt idx="81">
                  <c:v>28672</c:v>
                </c:pt>
                <c:pt idx="82">
                  <c:v>28703</c:v>
                </c:pt>
                <c:pt idx="83">
                  <c:v>28734</c:v>
                </c:pt>
                <c:pt idx="84">
                  <c:v>28764</c:v>
                </c:pt>
                <c:pt idx="85">
                  <c:v>28795</c:v>
                </c:pt>
                <c:pt idx="86">
                  <c:v>28825</c:v>
                </c:pt>
                <c:pt idx="87">
                  <c:v>28856</c:v>
                </c:pt>
                <c:pt idx="88">
                  <c:v>28887</c:v>
                </c:pt>
                <c:pt idx="89">
                  <c:v>28915</c:v>
                </c:pt>
                <c:pt idx="90">
                  <c:v>28946</c:v>
                </c:pt>
                <c:pt idx="91">
                  <c:v>28976</c:v>
                </c:pt>
                <c:pt idx="92">
                  <c:v>29007</c:v>
                </c:pt>
                <c:pt idx="93">
                  <c:v>29037</c:v>
                </c:pt>
                <c:pt idx="94">
                  <c:v>29068</c:v>
                </c:pt>
                <c:pt idx="95">
                  <c:v>29099</c:v>
                </c:pt>
                <c:pt idx="96">
                  <c:v>29129</c:v>
                </c:pt>
                <c:pt idx="97">
                  <c:v>29160</c:v>
                </c:pt>
                <c:pt idx="98">
                  <c:v>29190</c:v>
                </c:pt>
                <c:pt idx="99">
                  <c:v>29221</c:v>
                </c:pt>
                <c:pt idx="100">
                  <c:v>29252</c:v>
                </c:pt>
                <c:pt idx="101">
                  <c:v>29281</c:v>
                </c:pt>
                <c:pt idx="102">
                  <c:v>29312</c:v>
                </c:pt>
                <c:pt idx="103">
                  <c:v>29342</c:v>
                </c:pt>
                <c:pt idx="104">
                  <c:v>29373</c:v>
                </c:pt>
                <c:pt idx="105">
                  <c:v>29403</c:v>
                </c:pt>
                <c:pt idx="106">
                  <c:v>29434</c:v>
                </c:pt>
                <c:pt idx="107">
                  <c:v>29465</c:v>
                </c:pt>
                <c:pt idx="108">
                  <c:v>29495</c:v>
                </c:pt>
                <c:pt idx="109">
                  <c:v>29526</c:v>
                </c:pt>
                <c:pt idx="110">
                  <c:v>29556</c:v>
                </c:pt>
                <c:pt idx="111">
                  <c:v>29587</c:v>
                </c:pt>
                <c:pt idx="112">
                  <c:v>29618</c:v>
                </c:pt>
                <c:pt idx="113">
                  <c:v>29646</c:v>
                </c:pt>
                <c:pt idx="114">
                  <c:v>29677</c:v>
                </c:pt>
                <c:pt idx="115">
                  <c:v>29707</c:v>
                </c:pt>
                <c:pt idx="116">
                  <c:v>29738</c:v>
                </c:pt>
                <c:pt idx="117">
                  <c:v>29768</c:v>
                </c:pt>
                <c:pt idx="118">
                  <c:v>29799</c:v>
                </c:pt>
                <c:pt idx="119">
                  <c:v>29830</c:v>
                </c:pt>
                <c:pt idx="120">
                  <c:v>29860</c:v>
                </c:pt>
                <c:pt idx="121">
                  <c:v>29891</c:v>
                </c:pt>
                <c:pt idx="122">
                  <c:v>29921</c:v>
                </c:pt>
                <c:pt idx="123">
                  <c:v>29952</c:v>
                </c:pt>
                <c:pt idx="124">
                  <c:v>29983</c:v>
                </c:pt>
                <c:pt idx="125">
                  <c:v>30011</c:v>
                </c:pt>
                <c:pt idx="126">
                  <c:v>30042</c:v>
                </c:pt>
                <c:pt idx="127">
                  <c:v>30072</c:v>
                </c:pt>
                <c:pt idx="128">
                  <c:v>30103</c:v>
                </c:pt>
                <c:pt idx="129">
                  <c:v>30133</c:v>
                </c:pt>
                <c:pt idx="130">
                  <c:v>30164</c:v>
                </c:pt>
                <c:pt idx="131">
                  <c:v>30195</c:v>
                </c:pt>
                <c:pt idx="132">
                  <c:v>30225</c:v>
                </c:pt>
                <c:pt idx="133">
                  <c:v>30256</c:v>
                </c:pt>
                <c:pt idx="134">
                  <c:v>30286</c:v>
                </c:pt>
                <c:pt idx="135">
                  <c:v>30317</c:v>
                </c:pt>
                <c:pt idx="136">
                  <c:v>30348</c:v>
                </c:pt>
                <c:pt idx="137">
                  <c:v>30376</c:v>
                </c:pt>
                <c:pt idx="138">
                  <c:v>30407</c:v>
                </c:pt>
                <c:pt idx="139">
                  <c:v>30437</c:v>
                </c:pt>
                <c:pt idx="140">
                  <c:v>30468</c:v>
                </c:pt>
                <c:pt idx="141">
                  <c:v>30498</c:v>
                </c:pt>
                <c:pt idx="142">
                  <c:v>30529</c:v>
                </c:pt>
                <c:pt idx="143">
                  <c:v>30560</c:v>
                </c:pt>
                <c:pt idx="144">
                  <c:v>30590</c:v>
                </c:pt>
                <c:pt idx="145">
                  <c:v>30621</c:v>
                </c:pt>
                <c:pt idx="146">
                  <c:v>30651</c:v>
                </c:pt>
                <c:pt idx="147">
                  <c:v>30682</c:v>
                </c:pt>
                <c:pt idx="148">
                  <c:v>30713</c:v>
                </c:pt>
                <c:pt idx="149">
                  <c:v>30742</c:v>
                </c:pt>
                <c:pt idx="150">
                  <c:v>30773</c:v>
                </c:pt>
                <c:pt idx="151">
                  <c:v>30803</c:v>
                </c:pt>
                <c:pt idx="152">
                  <c:v>30834</c:v>
                </c:pt>
                <c:pt idx="153">
                  <c:v>30864</c:v>
                </c:pt>
                <c:pt idx="154">
                  <c:v>30895</c:v>
                </c:pt>
                <c:pt idx="155">
                  <c:v>30926</c:v>
                </c:pt>
                <c:pt idx="156">
                  <c:v>30956</c:v>
                </c:pt>
                <c:pt idx="157">
                  <c:v>30987</c:v>
                </c:pt>
                <c:pt idx="158">
                  <c:v>31017</c:v>
                </c:pt>
                <c:pt idx="159">
                  <c:v>31048</c:v>
                </c:pt>
                <c:pt idx="160">
                  <c:v>31079</c:v>
                </c:pt>
                <c:pt idx="161">
                  <c:v>31107</c:v>
                </c:pt>
                <c:pt idx="162">
                  <c:v>31138</c:v>
                </c:pt>
                <c:pt idx="163">
                  <c:v>31168</c:v>
                </c:pt>
                <c:pt idx="164">
                  <c:v>31199</c:v>
                </c:pt>
                <c:pt idx="165">
                  <c:v>31229</c:v>
                </c:pt>
                <c:pt idx="166">
                  <c:v>31260</c:v>
                </c:pt>
                <c:pt idx="167">
                  <c:v>31291</c:v>
                </c:pt>
                <c:pt idx="168">
                  <c:v>31321</c:v>
                </c:pt>
                <c:pt idx="169">
                  <c:v>31352</c:v>
                </c:pt>
                <c:pt idx="170">
                  <c:v>31382</c:v>
                </c:pt>
                <c:pt idx="171">
                  <c:v>31413</c:v>
                </c:pt>
                <c:pt idx="172">
                  <c:v>31444</c:v>
                </c:pt>
                <c:pt idx="173">
                  <c:v>31472</c:v>
                </c:pt>
                <c:pt idx="174">
                  <c:v>31503</c:v>
                </c:pt>
                <c:pt idx="175">
                  <c:v>31533</c:v>
                </c:pt>
                <c:pt idx="176">
                  <c:v>31564</c:v>
                </c:pt>
                <c:pt idx="177">
                  <c:v>31594</c:v>
                </c:pt>
                <c:pt idx="178">
                  <c:v>31625</c:v>
                </c:pt>
                <c:pt idx="179">
                  <c:v>31656</c:v>
                </c:pt>
                <c:pt idx="180">
                  <c:v>31686</c:v>
                </c:pt>
                <c:pt idx="181">
                  <c:v>31717</c:v>
                </c:pt>
                <c:pt idx="182">
                  <c:v>31747</c:v>
                </c:pt>
                <c:pt idx="183">
                  <c:v>31778</c:v>
                </c:pt>
                <c:pt idx="184">
                  <c:v>31809</c:v>
                </c:pt>
                <c:pt idx="185">
                  <c:v>31837</c:v>
                </c:pt>
                <c:pt idx="186">
                  <c:v>31868</c:v>
                </c:pt>
                <c:pt idx="187">
                  <c:v>31898</c:v>
                </c:pt>
                <c:pt idx="188">
                  <c:v>31929</c:v>
                </c:pt>
                <c:pt idx="189">
                  <c:v>31959</c:v>
                </c:pt>
                <c:pt idx="190">
                  <c:v>31990</c:v>
                </c:pt>
                <c:pt idx="191">
                  <c:v>32021</c:v>
                </c:pt>
                <c:pt idx="192">
                  <c:v>32051</c:v>
                </c:pt>
                <c:pt idx="193">
                  <c:v>32082</c:v>
                </c:pt>
                <c:pt idx="194">
                  <c:v>32112</c:v>
                </c:pt>
                <c:pt idx="195">
                  <c:v>32143</c:v>
                </c:pt>
                <c:pt idx="196">
                  <c:v>32174</c:v>
                </c:pt>
                <c:pt idx="197">
                  <c:v>32203</c:v>
                </c:pt>
                <c:pt idx="198">
                  <c:v>32234</c:v>
                </c:pt>
                <c:pt idx="199">
                  <c:v>32264</c:v>
                </c:pt>
                <c:pt idx="200">
                  <c:v>32295</c:v>
                </c:pt>
                <c:pt idx="201">
                  <c:v>32325</c:v>
                </c:pt>
                <c:pt idx="202">
                  <c:v>32356</c:v>
                </c:pt>
                <c:pt idx="203">
                  <c:v>32387</c:v>
                </c:pt>
                <c:pt idx="204">
                  <c:v>32417</c:v>
                </c:pt>
                <c:pt idx="205">
                  <c:v>32448</c:v>
                </c:pt>
                <c:pt idx="206">
                  <c:v>32478</c:v>
                </c:pt>
                <c:pt idx="207">
                  <c:v>32509</c:v>
                </c:pt>
                <c:pt idx="208">
                  <c:v>32540</c:v>
                </c:pt>
                <c:pt idx="209">
                  <c:v>32568</c:v>
                </c:pt>
                <c:pt idx="210">
                  <c:v>32599</c:v>
                </c:pt>
                <c:pt idx="211">
                  <c:v>32629</c:v>
                </c:pt>
                <c:pt idx="212">
                  <c:v>32660</c:v>
                </c:pt>
                <c:pt idx="213">
                  <c:v>32690</c:v>
                </c:pt>
                <c:pt idx="214">
                  <c:v>32721</c:v>
                </c:pt>
                <c:pt idx="215">
                  <c:v>32752</c:v>
                </c:pt>
                <c:pt idx="216">
                  <c:v>32782</c:v>
                </c:pt>
                <c:pt idx="217">
                  <c:v>32813</c:v>
                </c:pt>
                <c:pt idx="218">
                  <c:v>32843</c:v>
                </c:pt>
                <c:pt idx="219">
                  <c:v>32874</c:v>
                </c:pt>
                <c:pt idx="220">
                  <c:v>32905</c:v>
                </c:pt>
                <c:pt idx="221">
                  <c:v>32933</c:v>
                </c:pt>
                <c:pt idx="222">
                  <c:v>32964</c:v>
                </c:pt>
                <c:pt idx="223">
                  <c:v>32994</c:v>
                </c:pt>
                <c:pt idx="224">
                  <c:v>33025</c:v>
                </c:pt>
                <c:pt idx="225">
                  <c:v>33055</c:v>
                </c:pt>
                <c:pt idx="226">
                  <c:v>33086</c:v>
                </c:pt>
                <c:pt idx="227">
                  <c:v>33117</c:v>
                </c:pt>
                <c:pt idx="228">
                  <c:v>33147</c:v>
                </c:pt>
                <c:pt idx="229">
                  <c:v>33178</c:v>
                </c:pt>
                <c:pt idx="230">
                  <c:v>33208</c:v>
                </c:pt>
                <c:pt idx="231">
                  <c:v>33239</c:v>
                </c:pt>
                <c:pt idx="232">
                  <c:v>33270</c:v>
                </c:pt>
                <c:pt idx="233">
                  <c:v>33298</c:v>
                </c:pt>
                <c:pt idx="234">
                  <c:v>33329</c:v>
                </c:pt>
                <c:pt idx="235">
                  <c:v>33359</c:v>
                </c:pt>
                <c:pt idx="236">
                  <c:v>33390</c:v>
                </c:pt>
                <c:pt idx="237">
                  <c:v>33420</c:v>
                </c:pt>
                <c:pt idx="238">
                  <c:v>33451</c:v>
                </c:pt>
                <c:pt idx="239">
                  <c:v>33482</c:v>
                </c:pt>
                <c:pt idx="240">
                  <c:v>33512</c:v>
                </c:pt>
                <c:pt idx="241">
                  <c:v>33543</c:v>
                </c:pt>
                <c:pt idx="242">
                  <c:v>33573</c:v>
                </c:pt>
                <c:pt idx="243">
                  <c:v>33604</c:v>
                </c:pt>
                <c:pt idx="244">
                  <c:v>33635</c:v>
                </c:pt>
                <c:pt idx="245">
                  <c:v>33664</c:v>
                </c:pt>
                <c:pt idx="246">
                  <c:v>33695</c:v>
                </c:pt>
                <c:pt idx="247">
                  <c:v>33725</c:v>
                </c:pt>
                <c:pt idx="248">
                  <c:v>33756</c:v>
                </c:pt>
                <c:pt idx="249">
                  <c:v>33786</c:v>
                </c:pt>
                <c:pt idx="250">
                  <c:v>33817</c:v>
                </c:pt>
                <c:pt idx="251">
                  <c:v>33848</c:v>
                </c:pt>
                <c:pt idx="252">
                  <c:v>33878</c:v>
                </c:pt>
                <c:pt idx="253">
                  <c:v>33909</c:v>
                </c:pt>
                <c:pt idx="254">
                  <c:v>33939</c:v>
                </c:pt>
                <c:pt idx="255">
                  <c:v>33970</c:v>
                </c:pt>
                <c:pt idx="256">
                  <c:v>34001</c:v>
                </c:pt>
                <c:pt idx="257">
                  <c:v>34029</c:v>
                </c:pt>
                <c:pt idx="258">
                  <c:v>34060</c:v>
                </c:pt>
                <c:pt idx="259">
                  <c:v>34090</c:v>
                </c:pt>
                <c:pt idx="260">
                  <c:v>34121</c:v>
                </c:pt>
                <c:pt idx="261">
                  <c:v>34151</c:v>
                </c:pt>
                <c:pt idx="262">
                  <c:v>34182</c:v>
                </c:pt>
                <c:pt idx="263">
                  <c:v>34213</c:v>
                </c:pt>
                <c:pt idx="264">
                  <c:v>34243</c:v>
                </c:pt>
                <c:pt idx="265">
                  <c:v>34274</c:v>
                </c:pt>
                <c:pt idx="266">
                  <c:v>34304</c:v>
                </c:pt>
                <c:pt idx="267">
                  <c:v>34335</c:v>
                </c:pt>
                <c:pt idx="268">
                  <c:v>34366</c:v>
                </c:pt>
                <c:pt idx="269">
                  <c:v>34394</c:v>
                </c:pt>
                <c:pt idx="270">
                  <c:v>34425</c:v>
                </c:pt>
                <c:pt idx="271">
                  <c:v>34455</c:v>
                </c:pt>
                <c:pt idx="272">
                  <c:v>34486</c:v>
                </c:pt>
                <c:pt idx="273">
                  <c:v>34516</c:v>
                </c:pt>
                <c:pt idx="274">
                  <c:v>34547</c:v>
                </c:pt>
                <c:pt idx="275">
                  <c:v>34578</c:v>
                </c:pt>
                <c:pt idx="276">
                  <c:v>34608</c:v>
                </c:pt>
                <c:pt idx="277">
                  <c:v>34639</c:v>
                </c:pt>
                <c:pt idx="278">
                  <c:v>34669</c:v>
                </c:pt>
                <c:pt idx="279">
                  <c:v>34700</c:v>
                </c:pt>
                <c:pt idx="280">
                  <c:v>34731</c:v>
                </c:pt>
                <c:pt idx="281">
                  <c:v>34759</c:v>
                </c:pt>
                <c:pt idx="282">
                  <c:v>34790</c:v>
                </c:pt>
                <c:pt idx="283">
                  <c:v>34820</c:v>
                </c:pt>
                <c:pt idx="284">
                  <c:v>34851</c:v>
                </c:pt>
                <c:pt idx="285">
                  <c:v>34881</c:v>
                </c:pt>
                <c:pt idx="286">
                  <c:v>34912</c:v>
                </c:pt>
                <c:pt idx="287">
                  <c:v>34943</c:v>
                </c:pt>
                <c:pt idx="288">
                  <c:v>34973</c:v>
                </c:pt>
                <c:pt idx="289">
                  <c:v>35004</c:v>
                </c:pt>
                <c:pt idx="290">
                  <c:v>35034</c:v>
                </c:pt>
                <c:pt idx="291">
                  <c:v>35065</c:v>
                </c:pt>
                <c:pt idx="292">
                  <c:v>35096</c:v>
                </c:pt>
                <c:pt idx="293">
                  <c:v>35125</c:v>
                </c:pt>
                <c:pt idx="294">
                  <c:v>35156</c:v>
                </c:pt>
                <c:pt idx="295">
                  <c:v>35186</c:v>
                </c:pt>
                <c:pt idx="296">
                  <c:v>35217</c:v>
                </c:pt>
                <c:pt idx="297">
                  <c:v>35247</c:v>
                </c:pt>
                <c:pt idx="298">
                  <c:v>35278</c:v>
                </c:pt>
                <c:pt idx="299">
                  <c:v>35309</c:v>
                </c:pt>
                <c:pt idx="300">
                  <c:v>35339</c:v>
                </c:pt>
                <c:pt idx="301">
                  <c:v>35370</c:v>
                </c:pt>
                <c:pt idx="302">
                  <c:v>35400</c:v>
                </c:pt>
                <c:pt idx="303">
                  <c:v>35431</c:v>
                </c:pt>
                <c:pt idx="304">
                  <c:v>35462</c:v>
                </c:pt>
                <c:pt idx="305">
                  <c:v>35490</c:v>
                </c:pt>
                <c:pt idx="306">
                  <c:v>35521</c:v>
                </c:pt>
                <c:pt idx="307">
                  <c:v>35551</c:v>
                </c:pt>
                <c:pt idx="308">
                  <c:v>35582</c:v>
                </c:pt>
                <c:pt idx="309">
                  <c:v>35612</c:v>
                </c:pt>
                <c:pt idx="310">
                  <c:v>35643</c:v>
                </c:pt>
                <c:pt idx="311">
                  <c:v>35674</c:v>
                </c:pt>
                <c:pt idx="312">
                  <c:v>35704</c:v>
                </c:pt>
                <c:pt idx="313">
                  <c:v>35735</c:v>
                </c:pt>
                <c:pt idx="314">
                  <c:v>35765</c:v>
                </c:pt>
                <c:pt idx="315">
                  <c:v>35796</c:v>
                </c:pt>
                <c:pt idx="316">
                  <c:v>35827</c:v>
                </c:pt>
                <c:pt idx="317">
                  <c:v>35855</c:v>
                </c:pt>
                <c:pt idx="318">
                  <c:v>35886</c:v>
                </c:pt>
                <c:pt idx="319">
                  <c:v>35916</c:v>
                </c:pt>
                <c:pt idx="320">
                  <c:v>35947</c:v>
                </c:pt>
                <c:pt idx="321">
                  <c:v>35977</c:v>
                </c:pt>
                <c:pt idx="322">
                  <c:v>36008</c:v>
                </c:pt>
                <c:pt idx="323">
                  <c:v>36039</c:v>
                </c:pt>
                <c:pt idx="324">
                  <c:v>36069</c:v>
                </c:pt>
                <c:pt idx="325">
                  <c:v>36100</c:v>
                </c:pt>
                <c:pt idx="326">
                  <c:v>36130</c:v>
                </c:pt>
                <c:pt idx="327">
                  <c:v>36161</c:v>
                </c:pt>
                <c:pt idx="328">
                  <c:v>36192</c:v>
                </c:pt>
                <c:pt idx="329">
                  <c:v>36220</c:v>
                </c:pt>
                <c:pt idx="330">
                  <c:v>36251</c:v>
                </c:pt>
                <c:pt idx="331">
                  <c:v>36281</c:v>
                </c:pt>
                <c:pt idx="332">
                  <c:v>36312</c:v>
                </c:pt>
                <c:pt idx="333">
                  <c:v>36342</c:v>
                </c:pt>
                <c:pt idx="334">
                  <c:v>36373</c:v>
                </c:pt>
                <c:pt idx="335">
                  <c:v>36404</c:v>
                </c:pt>
                <c:pt idx="336">
                  <c:v>36434</c:v>
                </c:pt>
                <c:pt idx="337">
                  <c:v>36465</c:v>
                </c:pt>
                <c:pt idx="338">
                  <c:v>36495</c:v>
                </c:pt>
                <c:pt idx="339">
                  <c:v>36526</c:v>
                </c:pt>
                <c:pt idx="340">
                  <c:v>36557</c:v>
                </c:pt>
                <c:pt idx="341">
                  <c:v>36586</c:v>
                </c:pt>
                <c:pt idx="342">
                  <c:v>36617</c:v>
                </c:pt>
                <c:pt idx="343">
                  <c:v>36647</c:v>
                </c:pt>
                <c:pt idx="344">
                  <c:v>36678</c:v>
                </c:pt>
                <c:pt idx="345">
                  <c:v>36708</c:v>
                </c:pt>
                <c:pt idx="346">
                  <c:v>36739</c:v>
                </c:pt>
                <c:pt idx="347">
                  <c:v>36770</c:v>
                </c:pt>
                <c:pt idx="348">
                  <c:v>36800</c:v>
                </c:pt>
                <c:pt idx="349">
                  <c:v>36831</c:v>
                </c:pt>
                <c:pt idx="350">
                  <c:v>36861</c:v>
                </c:pt>
                <c:pt idx="351">
                  <c:v>36892</c:v>
                </c:pt>
                <c:pt idx="352">
                  <c:v>36923</c:v>
                </c:pt>
                <c:pt idx="353">
                  <c:v>36951</c:v>
                </c:pt>
                <c:pt idx="354">
                  <c:v>36982</c:v>
                </c:pt>
                <c:pt idx="355">
                  <c:v>37012</c:v>
                </c:pt>
                <c:pt idx="356">
                  <c:v>37043</c:v>
                </c:pt>
                <c:pt idx="357">
                  <c:v>37073</c:v>
                </c:pt>
                <c:pt idx="358">
                  <c:v>37104</c:v>
                </c:pt>
                <c:pt idx="359">
                  <c:v>37135</c:v>
                </c:pt>
                <c:pt idx="360">
                  <c:v>37165</c:v>
                </c:pt>
                <c:pt idx="361">
                  <c:v>37196</c:v>
                </c:pt>
                <c:pt idx="362">
                  <c:v>37226</c:v>
                </c:pt>
                <c:pt idx="363">
                  <c:v>37257</c:v>
                </c:pt>
                <c:pt idx="364">
                  <c:v>37288</c:v>
                </c:pt>
                <c:pt idx="365">
                  <c:v>37316</c:v>
                </c:pt>
                <c:pt idx="366">
                  <c:v>37347</c:v>
                </c:pt>
                <c:pt idx="367">
                  <c:v>37377</c:v>
                </c:pt>
                <c:pt idx="368">
                  <c:v>37408</c:v>
                </c:pt>
                <c:pt idx="369">
                  <c:v>37438</c:v>
                </c:pt>
                <c:pt idx="370">
                  <c:v>37469</c:v>
                </c:pt>
                <c:pt idx="371">
                  <c:v>37500</c:v>
                </c:pt>
                <c:pt idx="372">
                  <c:v>37530</c:v>
                </c:pt>
                <c:pt idx="373">
                  <c:v>37561</c:v>
                </c:pt>
                <c:pt idx="374">
                  <c:v>37591</c:v>
                </c:pt>
                <c:pt idx="375">
                  <c:v>37622</c:v>
                </c:pt>
                <c:pt idx="376">
                  <c:v>37653</c:v>
                </c:pt>
                <c:pt idx="377">
                  <c:v>37681</c:v>
                </c:pt>
                <c:pt idx="378">
                  <c:v>37712</c:v>
                </c:pt>
                <c:pt idx="379">
                  <c:v>37742</c:v>
                </c:pt>
                <c:pt idx="380">
                  <c:v>37773</c:v>
                </c:pt>
                <c:pt idx="381">
                  <c:v>37803</c:v>
                </c:pt>
                <c:pt idx="382">
                  <c:v>37834</c:v>
                </c:pt>
                <c:pt idx="383">
                  <c:v>37865</c:v>
                </c:pt>
                <c:pt idx="384">
                  <c:v>37895</c:v>
                </c:pt>
                <c:pt idx="385">
                  <c:v>37926</c:v>
                </c:pt>
                <c:pt idx="386">
                  <c:v>37956</c:v>
                </c:pt>
                <c:pt idx="387">
                  <c:v>37987</c:v>
                </c:pt>
                <c:pt idx="388">
                  <c:v>38018</c:v>
                </c:pt>
                <c:pt idx="389">
                  <c:v>38047</c:v>
                </c:pt>
                <c:pt idx="390">
                  <c:v>38078</c:v>
                </c:pt>
                <c:pt idx="391">
                  <c:v>38108</c:v>
                </c:pt>
                <c:pt idx="392">
                  <c:v>38139</c:v>
                </c:pt>
                <c:pt idx="393">
                  <c:v>38169</c:v>
                </c:pt>
                <c:pt idx="394">
                  <c:v>38200</c:v>
                </c:pt>
                <c:pt idx="395">
                  <c:v>38231</c:v>
                </c:pt>
                <c:pt idx="396">
                  <c:v>38261</c:v>
                </c:pt>
                <c:pt idx="397">
                  <c:v>38292</c:v>
                </c:pt>
                <c:pt idx="398">
                  <c:v>38322</c:v>
                </c:pt>
                <c:pt idx="399">
                  <c:v>38353</c:v>
                </c:pt>
                <c:pt idx="400">
                  <c:v>38384</c:v>
                </c:pt>
                <c:pt idx="401">
                  <c:v>38412</c:v>
                </c:pt>
                <c:pt idx="402">
                  <c:v>38443</c:v>
                </c:pt>
                <c:pt idx="403">
                  <c:v>38473</c:v>
                </c:pt>
                <c:pt idx="404">
                  <c:v>38504</c:v>
                </c:pt>
                <c:pt idx="405">
                  <c:v>38534</c:v>
                </c:pt>
                <c:pt idx="406">
                  <c:v>38565</c:v>
                </c:pt>
                <c:pt idx="407">
                  <c:v>38596</c:v>
                </c:pt>
                <c:pt idx="408">
                  <c:v>38626</c:v>
                </c:pt>
                <c:pt idx="409">
                  <c:v>38657</c:v>
                </c:pt>
                <c:pt idx="410">
                  <c:v>38687</c:v>
                </c:pt>
                <c:pt idx="411">
                  <c:v>38718</c:v>
                </c:pt>
                <c:pt idx="412">
                  <c:v>38749</c:v>
                </c:pt>
                <c:pt idx="413">
                  <c:v>38777</c:v>
                </c:pt>
                <c:pt idx="414">
                  <c:v>38808</c:v>
                </c:pt>
                <c:pt idx="415">
                  <c:v>38838</c:v>
                </c:pt>
                <c:pt idx="416">
                  <c:v>38869</c:v>
                </c:pt>
                <c:pt idx="417">
                  <c:v>38899</c:v>
                </c:pt>
                <c:pt idx="418">
                  <c:v>38930</c:v>
                </c:pt>
                <c:pt idx="419">
                  <c:v>38961</c:v>
                </c:pt>
                <c:pt idx="420">
                  <c:v>38991</c:v>
                </c:pt>
                <c:pt idx="421">
                  <c:v>39022</c:v>
                </c:pt>
                <c:pt idx="422">
                  <c:v>39052</c:v>
                </c:pt>
                <c:pt idx="423">
                  <c:v>39083</c:v>
                </c:pt>
                <c:pt idx="424">
                  <c:v>39114</c:v>
                </c:pt>
                <c:pt idx="425">
                  <c:v>39142</c:v>
                </c:pt>
                <c:pt idx="426">
                  <c:v>39173</c:v>
                </c:pt>
                <c:pt idx="427">
                  <c:v>39203</c:v>
                </c:pt>
                <c:pt idx="428">
                  <c:v>39234</c:v>
                </c:pt>
                <c:pt idx="429">
                  <c:v>39264</c:v>
                </c:pt>
                <c:pt idx="430">
                  <c:v>39295</c:v>
                </c:pt>
                <c:pt idx="431">
                  <c:v>39326</c:v>
                </c:pt>
                <c:pt idx="432">
                  <c:v>39356</c:v>
                </c:pt>
                <c:pt idx="433">
                  <c:v>39387</c:v>
                </c:pt>
                <c:pt idx="434">
                  <c:v>39417</c:v>
                </c:pt>
                <c:pt idx="435">
                  <c:v>39448</c:v>
                </c:pt>
                <c:pt idx="436">
                  <c:v>39479</c:v>
                </c:pt>
                <c:pt idx="437">
                  <c:v>39508</c:v>
                </c:pt>
                <c:pt idx="438">
                  <c:v>39539</c:v>
                </c:pt>
                <c:pt idx="439">
                  <c:v>39569</c:v>
                </c:pt>
                <c:pt idx="440">
                  <c:v>39600</c:v>
                </c:pt>
                <c:pt idx="441">
                  <c:v>39630</c:v>
                </c:pt>
                <c:pt idx="442">
                  <c:v>39661</c:v>
                </c:pt>
                <c:pt idx="443">
                  <c:v>39692</c:v>
                </c:pt>
                <c:pt idx="444">
                  <c:v>39722</c:v>
                </c:pt>
                <c:pt idx="445">
                  <c:v>39753</c:v>
                </c:pt>
                <c:pt idx="446">
                  <c:v>39783</c:v>
                </c:pt>
                <c:pt idx="447">
                  <c:v>39814</c:v>
                </c:pt>
                <c:pt idx="448">
                  <c:v>39845</c:v>
                </c:pt>
                <c:pt idx="449">
                  <c:v>39873</c:v>
                </c:pt>
                <c:pt idx="450">
                  <c:v>39904</c:v>
                </c:pt>
                <c:pt idx="451">
                  <c:v>39934</c:v>
                </c:pt>
              </c:numCache>
            </c:numRef>
          </c:cat>
          <c:val>
            <c:numRef>
              <c:f>Bonds!$AA$3:$AA$454</c:f>
              <c:numCache>
                <c:formatCode>General</c:formatCode>
                <c:ptCount val="452"/>
                <c:pt idx="0">
                  <c:v>5.7347000000000001</c:v>
                </c:pt>
                <c:pt idx="1">
                  <c:v>5.52</c:v>
                </c:pt>
                <c:pt idx="2">
                  <c:v>5.7709999999999999</c:v>
                </c:pt>
                <c:pt idx="3">
                  <c:v>5.7184999999999997</c:v>
                </c:pt>
                <c:pt idx="4">
                  <c:v>6.0221</c:v>
                </c:pt>
                <c:pt idx="5">
                  <c:v>5.8703000000000003</c:v>
                </c:pt>
                <c:pt idx="6">
                  <c:v>5.7686999999999999</c:v>
                </c:pt>
                <c:pt idx="7">
                  <c:v>5.9527999999999999</c:v>
                </c:pt>
                <c:pt idx="8">
                  <c:v>5.9459</c:v>
                </c:pt>
                <c:pt idx="9">
                  <c:v>6.1717000000000004</c:v>
                </c:pt>
                <c:pt idx="10">
                  <c:v>6.1971999999999996</c:v>
                </c:pt>
                <c:pt idx="11">
                  <c:v>6.1725000000000003</c:v>
                </c:pt>
                <c:pt idx="12">
                  <c:v>6.0755999999999997</c:v>
                </c:pt>
                <c:pt idx="13">
                  <c:v>6.1787999999999998</c:v>
                </c:pt>
                <c:pt idx="14">
                  <c:v>6.3650000000000002</c:v>
                </c:pt>
                <c:pt idx="15">
                  <c:v>6.6054000000000004</c:v>
                </c:pt>
                <c:pt idx="16">
                  <c:v>6.6638999999999999</c:v>
                </c:pt>
                <c:pt idx="17">
                  <c:v>6.6193999999999997</c:v>
                </c:pt>
                <c:pt idx="18">
                  <c:v>6.6787000000000001</c:v>
                </c:pt>
                <c:pt idx="19">
                  <c:v>6.7763</c:v>
                </c:pt>
                <c:pt idx="20">
                  <c:v>7.5045000000000002</c:v>
                </c:pt>
                <c:pt idx="21">
                  <c:v>7.0396999999999998</c:v>
                </c:pt>
                <c:pt idx="22">
                  <c:v>6.5755999999999997</c:v>
                </c:pt>
                <c:pt idx="23">
                  <c:v>6.6520000000000001</c:v>
                </c:pt>
                <c:pt idx="24">
                  <c:v>6.5904999999999996</c:v>
                </c:pt>
                <c:pt idx="25">
                  <c:v>6.6746999999999996</c:v>
                </c:pt>
                <c:pt idx="26">
                  <c:v>6.8000999999999996</c:v>
                </c:pt>
                <c:pt idx="27">
                  <c:v>6.8540999999999999</c:v>
                </c:pt>
                <c:pt idx="28">
                  <c:v>7.4386999999999999</c:v>
                </c:pt>
                <c:pt idx="29">
                  <c:v>7.867</c:v>
                </c:pt>
                <c:pt idx="30">
                  <c:v>7.7553000000000001</c:v>
                </c:pt>
                <c:pt idx="31">
                  <c:v>7.9259000000000004</c:v>
                </c:pt>
                <c:pt idx="32">
                  <c:v>8.1824999999999992</c:v>
                </c:pt>
                <c:pt idx="33">
                  <c:v>8.2578999999999994</c:v>
                </c:pt>
                <c:pt idx="34">
                  <c:v>7.8559000000000001</c:v>
                </c:pt>
                <c:pt idx="35">
                  <c:v>7.7331000000000003</c:v>
                </c:pt>
                <c:pt idx="36">
                  <c:v>7.37</c:v>
                </c:pt>
                <c:pt idx="37">
                  <c:v>7.1597</c:v>
                </c:pt>
                <c:pt idx="38">
                  <c:v>7.1207000000000003</c:v>
                </c:pt>
                <c:pt idx="39">
                  <c:v>6.9344999999999999</c:v>
                </c:pt>
                <c:pt idx="40">
                  <c:v>7.2656999999999998</c:v>
                </c:pt>
                <c:pt idx="41">
                  <c:v>7.8281999999999998</c:v>
                </c:pt>
                <c:pt idx="42">
                  <c:v>7.4463999999999997</c:v>
                </c:pt>
                <c:pt idx="43">
                  <c:v>7.5321999999999996</c:v>
                </c:pt>
                <c:pt idx="44">
                  <c:v>7.7762000000000002</c:v>
                </c:pt>
                <c:pt idx="45">
                  <c:v>7.8949999999999996</c:v>
                </c:pt>
                <c:pt idx="46">
                  <c:v>8.1754999999999995</c:v>
                </c:pt>
                <c:pt idx="47">
                  <c:v>7.5381</c:v>
                </c:pt>
                <c:pt idx="48">
                  <c:v>7.7130999999999998</c:v>
                </c:pt>
                <c:pt idx="49">
                  <c:v>7.3657000000000004</c:v>
                </c:pt>
                <c:pt idx="50">
                  <c:v>7.3291000000000004</c:v>
                </c:pt>
                <c:pt idx="51">
                  <c:v>7.3342000000000001</c:v>
                </c:pt>
                <c:pt idx="52">
                  <c:v>7.266</c:v>
                </c:pt>
                <c:pt idx="53">
                  <c:v>7.2336999999999998</c:v>
                </c:pt>
                <c:pt idx="54">
                  <c:v>7.6016000000000004</c:v>
                </c:pt>
                <c:pt idx="55">
                  <c:v>7.4324000000000003</c:v>
                </c:pt>
                <c:pt idx="56">
                  <c:v>7.3513000000000002</c:v>
                </c:pt>
                <c:pt idx="57">
                  <c:v>7.1714000000000002</c:v>
                </c:pt>
                <c:pt idx="58">
                  <c:v>6.9995000000000003</c:v>
                </c:pt>
                <c:pt idx="59">
                  <c:v>6.7896999999999998</c:v>
                </c:pt>
                <c:pt idx="60">
                  <c:v>6.1783000000000001</c:v>
                </c:pt>
                <c:pt idx="61">
                  <c:v>6.1906999999999996</c:v>
                </c:pt>
                <c:pt idx="62">
                  <c:v>6.8796999999999997</c:v>
                </c:pt>
                <c:pt idx="63">
                  <c:v>6.9051999999999998</c:v>
                </c:pt>
                <c:pt idx="64">
                  <c:v>6.8739999999999997</c:v>
                </c:pt>
                <c:pt idx="65">
                  <c:v>6.8844000000000003</c:v>
                </c:pt>
                <c:pt idx="67">
                  <c:v>6.8244999999999996</c:v>
                </c:pt>
                <c:pt idx="68">
                  <c:v>6.6654999999999998</c:v>
                </c:pt>
                <c:pt idx="69">
                  <c:v>6.96</c:v>
                </c:pt>
                <c:pt idx="70">
                  <c:v>6.8933999999999997</c:v>
                </c:pt>
                <c:pt idx="71">
                  <c:v>7.0308000000000002</c:v>
                </c:pt>
                <c:pt idx="72">
                  <c:v>7.3029000000000002</c:v>
                </c:pt>
                <c:pt idx="73">
                  <c:v>7.2344999999999997</c:v>
                </c:pt>
                <c:pt idx="74">
                  <c:v>7.4646999999999997</c:v>
                </c:pt>
                <c:pt idx="75">
                  <c:v>7.6388999999999996</c:v>
                </c:pt>
                <c:pt idx="76">
                  <c:v>7.7427999999999999</c:v>
                </c:pt>
                <c:pt idx="77">
                  <c:v>7.8280000000000003</c:v>
                </c:pt>
                <c:pt idx="78">
                  <c:v>7.9287000000000001</c:v>
                </c:pt>
                <c:pt idx="79">
                  <c:v>8.1052</c:v>
                </c:pt>
                <c:pt idx="80">
                  <c:v>8.3643000000000001</c:v>
                </c:pt>
                <c:pt idx="81">
                  <c:v>8.2984000000000009</c:v>
                </c:pt>
                <c:pt idx="82">
                  <c:v>8.2007999999999992</c:v>
                </c:pt>
                <c:pt idx="83">
                  <c:v>8.2957999999999998</c:v>
                </c:pt>
                <c:pt idx="84">
                  <c:v>8.8198000000000008</c:v>
                </c:pt>
                <c:pt idx="85">
                  <c:v>8.7032000000000007</c:v>
                </c:pt>
                <c:pt idx="86">
                  <c:v>9.0630000000000006</c:v>
                </c:pt>
                <c:pt idx="87">
                  <c:v>8.7647999999999993</c:v>
                </c:pt>
                <c:pt idx="88">
                  <c:v>9.0030000000000001</c:v>
                </c:pt>
                <c:pt idx="89">
                  <c:v>8.9496000000000002</c:v>
                </c:pt>
                <c:pt idx="90">
                  <c:v>9.1056000000000008</c:v>
                </c:pt>
                <c:pt idx="91">
                  <c:v>8.8315999999999999</c:v>
                </c:pt>
                <c:pt idx="92">
                  <c:v>8.5214999999999996</c:v>
                </c:pt>
                <c:pt idx="93">
                  <c:v>8.7568999999999999</c:v>
                </c:pt>
                <c:pt idx="94">
                  <c:v>9.0397999999999996</c:v>
                </c:pt>
                <c:pt idx="95">
                  <c:v>9.2600999999999996</c:v>
                </c:pt>
                <c:pt idx="96">
                  <c:v>10.694699999999999</c:v>
                </c:pt>
                <c:pt idx="97">
                  <c:v>10.0006</c:v>
                </c:pt>
                <c:pt idx="98">
                  <c:v>9.9726999999999997</c:v>
                </c:pt>
                <c:pt idx="99">
                  <c:v>10.623100000000001</c:v>
                </c:pt>
                <c:pt idx="100">
                  <c:v>12.4214</c:v>
                </c:pt>
                <c:pt idx="101">
                  <c:v>12.097799999999999</c:v>
                </c:pt>
                <c:pt idx="102">
                  <c:v>10.161199999999999</c:v>
                </c:pt>
                <c:pt idx="103">
                  <c:v>9.4125999999999994</c:v>
                </c:pt>
                <c:pt idx="104">
                  <c:v>9.3483000000000001</c:v>
                </c:pt>
                <c:pt idx="105">
                  <c:v>9.9543999999999997</c:v>
                </c:pt>
                <c:pt idx="106">
                  <c:v>11.194699999999999</c:v>
                </c:pt>
                <c:pt idx="107">
                  <c:v>11.4055</c:v>
                </c:pt>
                <c:pt idx="108">
                  <c:v>12.168100000000001</c:v>
                </c:pt>
                <c:pt idx="109">
                  <c:v>12.4114</c:v>
                </c:pt>
                <c:pt idx="110">
                  <c:v>11.998200000000001</c:v>
                </c:pt>
                <c:pt idx="111">
                  <c:v>12.1661</c:v>
                </c:pt>
                <c:pt idx="112">
                  <c:v>12.911</c:v>
                </c:pt>
                <c:pt idx="113">
                  <c:v>12.812099999999999</c:v>
                </c:pt>
                <c:pt idx="114">
                  <c:v>13.6137</c:v>
                </c:pt>
                <c:pt idx="115">
                  <c:v>13.080299999999999</c:v>
                </c:pt>
                <c:pt idx="116">
                  <c:v>13.3192</c:v>
                </c:pt>
                <c:pt idx="117">
                  <c:v>14.217700000000001</c:v>
                </c:pt>
                <c:pt idx="118">
                  <c:v>14.843299999999999</c:v>
                </c:pt>
                <c:pt idx="119">
                  <c:v>15.1776</c:v>
                </c:pt>
                <c:pt idx="120">
                  <c:v>14.11</c:v>
                </c:pt>
                <c:pt idx="121">
                  <c:v>12.3111</c:v>
                </c:pt>
                <c:pt idx="122">
                  <c:v>13.475199999999999</c:v>
                </c:pt>
                <c:pt idx="123">
                  <c:v>13.645200000000001</c:v>
                </c:pt>
                <c:pt idx="124">
                  <c:v>13.431699999999999</c:v>
                </c:pt>
                <c:pt idx="125">
                  <c:v>13.6875</c:v>
                </c:pt>
                <c:pt idx="126">
                  <c:v>13.245200000000001</c:v>
                </c:pt>
                <c:pt idx="127">
                  <c:v>13.1059</c:v>
                </c:pt>
                <c:pt idx="128">
                  <c:v>13.8809</c:v>
                </c:pt>
                <c:pt idx="129">
                  <c:v>13.048</c:v>
                </c:pt>
                <c:pt idx="130">
                  <c:v>12.117900000000001</c:v>
                </c:pt>
                <c:pt idx="131">
                  <c:v>11.479200000000001</c:v>
                </c:pt>
                <c:pt idx="132">
                  <c:v>10.5121</c:v>
                </c:pt>
                <c:pt idx="133">
                  <c:v>10.591699999999999</c:v>
                </c:pt>
                <c:pt idx="134">
                  <c:v>10.2811</c:v>
                </c:pt>
                <c:pt idx="135">
                  <c:v>10.514099999999999</c:v>
                </c:pt>
                <c:pt idx="136">
                  <c:v>10.042400000000001</c:v>
                </c:pt>
                <c:pt idx="137">
                  <c:v>10.341699999999999</c:v>
                </c:pt>
                <c:pt idx="138">
                  <c:v>9.9901999999999997</c:v>
                </c:pt>
                <c:pt idx="139">
                  <c:v>10.517099999999999</c:v>
                </c:pt>
                <c:pt idx="140">
                  <c:v>10.6915</c:v>
                </c:pt>
                <c:pt idx="141">
                  <c:v>11.4285</c:v>
                </c:pt>
                <c:pt idx="142">
                  <c:v>11.5428</c:v>
                </c:pt>
                <c:pt idx="143">
                  <c:v>11.0648</c:v>
                </c:pt>
                <c:pt idx="144">
                  <c:v>11.2315</c:v>
                </c:pt>
                <c:pt idx="145">
                  <c:v>11.179500000000001</c:v>
                </c:pt>
                <c:pt idx="146">
                  <c:v>11.350099999999999</c:v>
                </c:pt>
                <c:pt idx="147">
                  <c:v>11.163399999999999</c:v>
                </c:pt>
                <c:pt idx="148">
                  <c:v>11.529500000000001</c:v>
                </c:pt>
                <c:pt idx="149">
                  <c:v>12.010899999999999</c:v>
                </c:pt>
                <c:pt idx="150">
                  <c:v>12.284700000000001</c:v>
                </c:pt>
                <c:pt idx="151">
                  <c:v>13.282</c:v>
                </c:pt>
                <c:pt idx="152">
                  <c:v>13.286899999999999</c:v>
                </c:pt>
                <c:pt idx="153">
                  <c:v>12.4557</c:v>
                </c:pt>
                <c:pt idx="154">
                  <c:v>12.4244</c:v>
                </c:pt>
                <c:pt idx="155">
                  <c:v>12.133100000000001</c:v>
                </c:pt>
                <c:pt idx="156">
                  <c:v>11.3666</c:v>
                </c:pt>
                <c:pt idx="157">
                  <c:v>11.1739</c:v>
                </c:pt>
                <c:pt idx="158">
                  <c:v>11.055999999999999</c:v>
                </c:pt>
                <c:pt idx="159">
                  <c:v>10.7394</c:v>
                </c:pt>
                <c:pt idx="160">
                  <c:v>11.4322</c:v>
                </c:pt>
                <c:pt idx="161">
                  <c:v>11.210699999999999</c:v>
                </c:pt>
                <c:pt idx="162">
                  <c:v>10.915699999999999</c:v>
                </c:pt>
                <c:pt idx="163">
                  <c:v>9.8530999999999995</c:v>
                </c:pt>
                <c:pt idx="164">
                  <c:v>9.8435000000000006</c:v>
                </c:pt>
                <c:pt idx="165">
                  <c:v>10.1326</c:v>
                </c:pt>
                <c:pt idx="166">
                  <c:v>9.8810000000000002</c:v>
                </c:pt>
                <c:pt idx="167">
                  <c:v>9.8462999999999994</c:v>
                </c:pt>
                <c:pt idx="168">
                  <c:v>9.5648999999999997</c:v>
                </c:pt>
                <c:pt idx="169">
                  <c:v>9.2024000000000008</c:v>
                </c:pt>
                <c:pt idx="170">
                  <c:v>8.5787999999999993</c:v>
                </c:pt>
                <c:pt idx="171">
                  <c:v>8.6486000000000001</c:v>
                </c:pt>
                <c:pt idx="172">
                  <c:v>7.9607999999999999</c:v>
                </c:pt>
                <c:pt idx="173">
                  <c:v>7.3022999999999998</c:v>
                </c:pt>
                <c:pt idx="174">
                  <c:v>7.3404999999999996</c:v>
                </c:pt>
                <c:pt idx="175">
                  <c:v>8.0462000000000007</c:v>
                </c:pt>
                <c:pt idx="176">
                  <c:v>7.4657999999999998</c:v>
                </c:pt>
                <c:pt idx="177">
                  <c:v>7.3080999999999996</c:v>
                </c:pt>
                <c:pt idx="178">
                  <c:v>6.7316000000000003</c:v>
                </c:pt>
                <c:pt idx="179">
                  <c:v>7.2691999999999997</c:v>
                </c:pt>
                <c:pt idx="180">
                  <c:v>7.0045999999999999</c:v>
                </c:pt>
                <c:pt idx="181">
                  <c:v>6.8277999999999999</c:v>
                </c:pt>
                <c:pt idx="182">
                  <c:v>6.9088000000000003</c:v>
                </c:pt>
                <c:pt idx="183">
                  <c:v>6.8091999999999997</c:v>
                </c:pt>
                <c:pt idx="184">
                  <c:v>6.7980999999999998</c:v>
                </c:pt>
                <c:pt idx="185">
                  <c:v>7.0701999999999998</c:v>
                </c:pt>
                <c:pt idx="186">
                  <c:v>7.8620000000000001</c:v>
                </c:pt>
                <c:pt idx="187">
                  <c:v>8.1183999999999994</c:v>
                </c:pt>
                <c:pt idx="188">
                  <c:v>8.0185999999999993</c:v>
                </c:pt>
                <c:pt idx="189">
                  <c:v>8.2005999999999997</c:v>
                </c:pt>
                <c:pt idx="190">
                  <c:v>8.5122</c:v>
                </c:pt>
                <c:pt idx="191">
                  <c:v>9.1620000000000008</c:v>
                </c:pt>
                <c:pt idx="192">
                  <c:v>8.4962999999999997</c:v>
                </c:pt>
                <c:pt idx="193">
                  <c:v>8.5137999999999998</c:v>
                </c:pt>
                <c:pt idx="194">
                  <c:v>8.3680123500000008</c:v>
                </c:pt>
                <c:pt idx="195">
                  <c:v>7.7460066100000002</c:v>
                </c:pt>
                <c:pt idx="196">
                  <c:v>7.6181375899999999</c:v>
                </c:pt>
                <c:pt idx="197">
                  <c:v>8.0204047099999993</c:v>
                </c:pt>
                <c:pt idx="198">
                  <c:v>8.2790285099999998</c:v>
                </c:pt>
                <c:pt idx="199">
                  <c:v>8.6557015800000006</c:v>
                </c:pt>
                <c:pt idx="200">
                  <c:v>8.3368488900000006</c:v>
                </c:pt>
                <c:pt idx="201">
                  <c:v>8.6179027500000007</c:v>
                </c:pt>
                <c:pt idx="202">
                  <c:v>8.8237673900000004</c:v>
                </c:pt>
                <c:pt idx="203">
                  <c:v>8.5027380699999995</c:v>
                </c:pt>
                <c:pt idx="204">
                  <c:v>8.2532457299999997</c:v>
                </c:pt>
                <c:pt idx="205">
                  <c:v>8.7723464700000005</c:v>
                </c:pt>
                <c:pt idx="206">
                  <c:v>9.0036868999999999</c:v>
                </c:pt>
                <c:pt idx="207">
                  <c:v>8.8861877800000002</c:v>
                </c:pt>
                <c:pt idx="208">
                  <c:v>9.2515686000000006</c:v>
                </c:pt>
                <c:pt idx="209">
                  <c:v>9.3173952700000005</c:v>
                </c:pt>
                <c:pt idx="210">
                  <c:v>8.9189892999999998</c:v>
                </c:pt>
                <c:pt idx="211">
                  <c:v>8.5565481800000001</c:v>
                </c:pt>
                <c:pt idx="212">
                  <c:v>7.97828392</c:v>
                </c:pt>
                <c:pt idx="213">
                  <c:v>7.5167497900000004</c:v>
                </c:pt>
                <c:pt idx="214">
                  <c:v>8.1794104500000007</c:v>
                </c:pt>
                <c:pt idx="215">
                  <c:v>8.2655999999999992</c:v>
                </c:pt>
                <c:pt idx="216">
                  <c:v>7.8167628699999998</c:v>
                </c:pt>
                <c:pt idx="217">
                  <c:v>7.7276932299999999</c:v>
                </c:pt>
                <c:pt idx="218">
                  <c:v>7.8298563799999998</c:v>
                </c:pt>
                <c:pt idx="219">
                  <c:v>8.2924204699999997</c:v>
                </c:pt>
                <c:pt idx="220">
                  <c:v>8.4082416700000007</c:v>
                </c:pt>
                <c:pt idx="221">
                  <c:v>8.5697627700000005</c:v>
                </c:pt>
                <c:pt idx="222">
                  <c:v>8.9092675400000001</c:v>
                </c:pt>
                <c:pt idx="223">
                  <c:v>8.4881042600000001</c:v>
                </c:pt>
                <c:pt idx="224">
                  <c:v>8.2917193299999994</c:v>
                </c:pt>
                <c:pt idx="225">
                  <c:v>8.0671703899999994</c:v>
                </c:pt>
                <c:pt idx="226">
                  <c:v>8.4629568099999997</c:v>
                </c:pt>
                <c:pt idx="227">
                  <c:v>8.4011891100000007</c:v>
                </c:pt>
                <c:pt idx="228">
                  <c:v>8.1743903499999995</c:v>
                </c:pt>
                <c:pt idx="229">
                  <c:v>7.8762033200000001</c:v>
                </c:pt>
                <c:pt idx="230">
                  <c:v>7.6923103599999996</c:v>
                </c:pt>
                <c:pt idx="231">
                  <c:v>7.6021439500000003</c:v>
                </c:pt>
                <c:pt idx="232">
                  <c:v>7.6256985799999999</c:v>
                </c:pt>
                <c:pt idx="233">
                  <c:v>7.73165602</c:v>
                </c:pt>
                <c:pt idx="234">
                  <c:v>7.6224437299999996</c:v>
                </c:pt>
                <c:pt idx="235">
                  <c:v>7.6375382299999997</c:v>
                </c:pt>
                <c:pt idx="236">
                  <c:v>7.8630955699999996</c:v>
                </c:pt>
                <c:pt idx="237">
                  <c:v>7.7256938999999996</c:v>
                </c:pt>
                <c:pt idx="238">
                  <c:v>7.3191704099999999</c:v>
                </c:pt>
                <c:pt idx="239">
                  <c:v>6.9626705600000003</c:v>
                </c:pt>
                <c:pt idx="240">
                  <c:v>6.7951061399999997</c:v>
                </c:pt>
                <c:pt idx="241">
                  <c:v>6.6442531999999996</c:v>
                </c:pt>
                <c:pt idx="242">
                  <c:v>6.0787913099999997</c:v>
                </c:pt>
                <c:pt idx="243">
                  <c:v>6.6311023100000002</c:v>
                </c:pt>
                <c:pt idx="244">
                  <c:v>6.7195710000000002</c:v>
                </c:pt>
                <c:pt idx="245">
                  <c:v>7.0650865999999999</c:v>
                </c:pt>
                <c:pt idx="246">
                  <c:v>6.98743246</c:v>
                </c:pt>
                <c:pt idx="247">
                  <c:v>6.6647246200000003</c:v>
                </c:pt>
                <c:pt idx="248">
                  <c:v>6.3553050999999998</c:v>
                </c:pt>
                <c:pt idx="249">
                  <c:v>5.9189879200000002</c:v>
                </c:pt>
                <c:pt idx="250">
                  <c:v>5.7263297099999999</c:v>
                </c:pt>
                <c:pt idx="251">
                  <c:v>5.4243102600000004</c:v>
                </c:pt>
                <c:pt idx="252">
                  <c:v>6.0447879699999998</c:v>
                </c:pt>
                <c:pt idx="253">
                  <c:v>6.3612488699999998</c:v>
                </c:pt>
                <c:pt idx="254">
                  <c:v>6.1136878599999998</c:v>
                </c:pt>
                <c:pt idx="255">
                  <c:v>5.6649370000000001</c:v>
                </c:pt>
                <c:pt idx="256">
                  <c:v>5.3045511699999999</c:v>
                </c:pt>
                <c:pt idx="257">
                  <c:v>5.3328160100000002</c:v>
                </c:pt>
                <c:pt idx="258">
                  <c:v>5.1931656500000001</c:v>
                </c:pt>
                <c:pt idx="259">
                  <c:v>5.3994494900000003</c:v>
                </c:pt>
                <c:pt idx="260">
                  <c:v>5.0775686799999997</c:v>
                </c:pt>
                <c:pt idx="261">
                  <c:v>5.1719752300000001</c:v>
                </c:pt>
                <c:pt idx="262">
                  <c:v>4.8020450600000002</c:v>
                </c:pt>
                <c:pt idx="263">
                  <c:v>4.8107735199999997</c:v>
                </c:pt>
                <c:pt idx="264">
                  <c:v>4.8630304300000002</c:v>
                </c:pt>
                <c:pt idx="265">
                  <c:v>5.1894374799999996</c:v>
                </c:pt>
                <c:pt idx="266">
                  <c:v>5.2083748300000003</c:v>
                </c:pt>
                <c:pt idx="267">
                  <c:v>5.02427402</c:v>
                </c:pt>
                <c:pt idx="268">
                  <c:v>5.6121723799999996</c:v>
                </c:pt>
                <c:pt idx="269">
                  <c:v>6.2654853499999996</c:v>
                </c:pt>
                <c:pt idx="270">
                  <c:v>6.6093036200000004</c:v>
                </c:pt>
                <c:pt idx="271">
                  <c:v>6.7214186700000003</c:v>
                </c:pt>
                <c:pt idx="272">
                  <c:v>6.9153261400000003</c:v>
                </c:pt>
                <c:pt idx="273">
                  <c:v>6.6669095399999998</c:v>
                </c:pt>
                <c:pt idx="274">
                  <c:v>6.7491636599999998</c:v>
                </c:pt>
                <c:pt idx="275">
                  <c:v>7.2124041400000003</c:v>
                </c:pt>
                <c:pt idx="276">
                  <c:v>7.4064582999999997</c:v>
                </c:pt>
                <c:pt idx="277">
                  <c:v>7.6791</c:v>
                </c:pt>
                <c:pt idx="278">
                  <c:v>7.7417999999999996</c:v>
                </c:pt>
                <c:pt idx="279">
                  <c:v>7.4404000000000003</c:v>
                </c:pt>
                <c:pt idx="280">
                  <c:v>6.9888000000000003</c:v>
                </c:pt>
                <c:pt idx="281">
                  <c:v>6.9905665099999998</c:v>
                </c:pt>
                <c:pt idx="282">
                  <c:v>6.7924630099999996</c:v>
                </c:pt>
                <c:pt idx="283">
                  <c:v>6.0098094599999996</c:v>
                </c:pt>
                <c:pt idx="284">
                  <c:v>5.94232257</c:v>
                </c:pt>
                <c:pt idx="285">
                  <c:v>6.1543673999999999</c:v>
                </c:pt>
                <c:pt idx="286">
                  <c:v>6.03246503</c:v>
                </c:pt>
                <c:pt idx="287">
                  <c:v>5.9599812200000004</c:v>
                </c:pt>
                <c:pt idx="288">
                  <c:v>5.7727809800000003</c:v>
                </c:pt>
                <c:pt idx="289">
                  <c:v>5.5101626399999999</c:v>
                </c:pt>
                <c:pt idx="290">
                  <c:v>5.3522501800000004</c:v>
                </c:pt>
                <c:pt idx="291">
                  <c:v>5.2515476999999997</c:v>
                </c:pt>
                <c:pt idx="292">
                  <c:v>5.7470723399999999</c:v>
                </c:pt>
                <c:pt idx="293">
                  <c:v>6.0784586699999998</c:v>
                </c:pt>
                <c:pt idx="294">
                  <c:v>6.3654303099999998</c:v>
                </c:pt>
                <c:pt idx="295">
                  <c:v>6.5812180299999996</c:v>
                </c:pt>
                <c:pt idx="296">
                  <c:v>6.4134920900000001</c:v>
                </c:pt>
                <c:pt idx="297">
                  <c:v>6.4977632300000003</c:v>
                </c:pt>
                <c:pt idx="298">
                  <c:v>6.6542467199999997</c:v>
                </c:pt>
                <c:pt idx="299">
                  <c:v>6.4227765899999998</c:v>
                </c:pt>
                <c:pt idx="300">
                  <c:v>6.0564573800000003</c:v>
                </c:pt>
                <c:pt idx="301">
                  <c:v>5.7776499399999999</c:v>
                </c:pt>
                <c:pt idx="302">
                  <c:v>6.1598541300000003</c:v>
                </c:pt>
                <c:pt idx="303">
                  <c:v>6.2172754299999999</c:v>
                </c:pt>
                <c:pt idx="304">
                  <c:v>6.3326542799999999</c:v>
                </c:pt>
                <c:pt idx="305">
                  <c:v>6.7060893100000003</c:v>
                </c:pt>
                <c:pt idx="306">
                  <c:v>6.5044776799999999</c:v>
                </c:pt>
                <c:pt idx="307">
                  <c:v>6.4356802200000001</c:v>
                </c:pt>
                <c:pt idx="308">
                  <c:v>6.3243462099999999</c:v>
                </c:pt>
                <c:pt idx="309">
                  <c:v>5.8373934099999998</c:v>
                </c:pt>
                <c:pt idx="310">
                  <c:v>6.1633607100000001</c:v>
                </c:pt>
                <c:pt idx="311">
                  <c:v>5.97136785</c:v>
                </c:pt>
                <c:pt idx="312">
                  <c:v>5.7221183099999999</c:v>
                </c:pt>
                <c:pt idx="313">
                  <c:v>5.7808976400000001</c:v>
                </c:pt>
                <c:pt idx="314">
                  <c:v>5.6633692399999997</c:v>
                </c:pt>
                <c:pt idx="315">
                  <c:v>5.3630733299999997</c:v>
                </c:pt>
                <c:pt idx="316">
                  <c:v>5.55672619</c:v>
                </c:pt>
                <c:pt idx="317">
                  <c:v>5.6154770999999997</c:v>
                </c:pt>
                <c:pt idx="318">
                  <c:v>5.6070876299999997</c:v>
                </c:pt>
                <c:pt idx="319">
                  <c:v>5.54299052</c:v>
                </c:pt>
                <c:pt idx="320">
                  <c:v>5.4513932799999996</c:v>
                </c:pt>
                <c:pt idx="321">
                  <c:v>5.4793779000000002</c:v>
                </c:pt>
                <c:pt idx="322">
                  <c:v>4.96833992</c:v>
                </c:pt>
                <c:pt idx="323">
                  <c:v>4.3091784000000004</c:v>
                </c:pt>
                <c:pt idx="324">
                  <c:v>4.3733681300000002</c:v>
                </c:pt>
                <c:pt idx="325">
                  <c:v>4.6328357699999998</c:v>
                </c:pt>
                <c:pt idx="326">
                  <c:v>4.6642959599999996</c:v>
                </c:pt>
                <c:pt idx="327">
                  <c:v>4.60128366</c:v>
                </c:pt>
                <c:pt idx="328">
                  <c:v>5.26162916</c:v>
                </c:pt>
                <c:pt idx="329">
                  <c:v>5.2029772699999999</c:v>
                </c:pt>
                <c:pt idx="330">
                  <c:v>5.2443739999999996</c:v>
                </c:pt>
                <c:pt idx="331">
                  <c:v>5.6551442999999999</c:v>
                </c:pt>
                <c:pt idx="332">
                  <c:v>5.7132959799999998</c:v>
                </c:pt>
                <c:pt idx="333">
                  <c:v>5.8823792499999996</c:v>
                </c:pt>
                <c:pt idx="334">
                  <c:v>5.9455345499999996</c:v>
                </c:pt>
                <c:pt idx="335">
                  <c:v>5.8407160899999999</c:v>
                </c:pt>
                <c:pt idx="336">
                  <c:v>5.9579345400000001</c:v>
                </c:pt>
                <c:pt idx="337">
                  <c:v>6.0795583600000001</c:v>
                </c:pt>
                <c:pt idx="338">
                  <c:v>6.3535063100000002</c:v>
                </c:pt>
                <c:pt idx="339">
                  <c:v>6.6263997899999998</c:v>
                </c:pt>
                <c:pt idx="340">
                  <c:v>6.5507334699999999</c:v>
                </c:pt>
                <c:pt idx="341">
                  <c:v>6.2350245199999996</c:v>
                </c:pt>
                <c:pt idx="342">
                  <c:v>6.4362676199999997</c:v>
                </c:pt>
                <c:pt idx="343">
                  <c:v>6.4674873399999999</c:v>
                </c:pt>
                <c:pt idx="344">
                  <c:v>6.1510736399999999</c:v>
                </c:pt>
                <c:pt idx="345">
                  <c:v>6.1130022999999998</c:v>
                </c:pt>
                <c:pt idx="346">
                  <c:v>5.9017249500000002</c:v>
                </c:pt>
                <c:pt idx="347">
                  <c:v>5.7895488100000003</c:v>
                </c:pt>
                <c:pt idx="348">
                  <c:v>5.7464958800000003</c:v>
                </c:pt>
                <c:pt idx="349">
                  <c:v>5.4064348600000001</c:v>
                </c:pt>
                <c:pt idx="350">
                  <c:v>5.04415982</c:v>
                </c:pt>
                <c:pt idx="351">
                  <c:v>4.9338150199999999</c:v>
                </c:pt>
                <c:pt idx="352">
                  <c:v>4.7397791600000003</c:v>
                </c:pt>
                <c:pt idx="353">
                  <c:v>4.6649921599999997</c:v>
                </c:pt>
                <c:pt idx="354">
                  <c:v>4.9782724700000003</c:v>
                </c:pt>
                <c:pt idx="355">
                  <c:v>5.0329658500000001</c:v>
                </c:pt>
                <c:pt idx="356">
                  <c:v>5.0477630600000003</c:v>
                </c:pt>
                <c:pt idx="357">
                  <c:v>4.62103047</c:v>
                </c:pt>
                <c:pt idx="358">
                  <c:v>4.4776999999999996</c:v>
                </c:pt>
                <c:pt idx="359">
                  <c:v>4.0155000000000003</c:v>
                </c:pt>
                <c:pt idx="360">
                  <c:v>3.6829000000000001</c:v>
                </c:pt>
                <c:pt idx="361">
                  <c:v>4.2230999999999996</c:v>
                </c:pt>
                <c:pt idx="362">
                  <c:v>4.5575000000000001</c:v>
                </c:pt>
                <c:pt idx="363">
                  <c:v>4.5244</c:v>
                </c:pt>
                <c:pt idx="364">
                  <c:v>4.3667999999999996</c:v>
                </c:pt>
                <c:pt idx="365">
                  <c:v>4.9985999999999997</c:v>
                </c:pt>
                <c:pt idx="366">
                  <c:v>4.5956000000000001</c:v>
                </c:pt>
                <c:pt idx="367">
                  <c:v>4.4333999999999998</c:v>
                </c:pt>
                <c:pt idx="368">
                  <c:v>4.1887999999999996</c:v>
                </c:pt>
                <c:pt idx="369">
                  <c:v>3.63</c:v>
                </c:pt>
                <c:pt idx="370">
                  <c:v>3.2982999999999998</c:v>
                </c:pt>
                <c:pt idx="371">
                  <c:v>2.7597</c:v>
                </c:pt>
                <c:pt idx="372">
                  <c:v>2.9251999999999998</c:v>
                </c:pt>
                <c:pt idx="373">
                  <c:v>3.3776999999999999</c:v>
                </c:pt>
                <c:pt idx="374">
                  <c:v>2.8458000000000001</c:v>
                </c:pt>
                <c:pt idx="375">
                  <c:v>3.0605000000000002</c:v>
                </c:pt>
                <c:pt idx="376">
                  <c:v>2.7336999999999998</c:v>
                </c:pt>
                <c:pt idx="377">
                  <c:v>2.8389000000000002</c:v>
                </c:pt>
                <c:pt idx="378">
                  <c:v>2.8853</c:v>
                </c:pt>
                <c:pt idx="379">
                  <c:v>2.3267000000000002</c:v>
                </c:pt>
                <c:pt idx="380">
                  <c:v>2.4851000000000001</c:v>
                </c:pt>
                <c:pt idx="381">
                  <c:v>3.3702999999999999</c:v>
                </c:pt>
                <c:pt idx="382">
                  <c:v>3.4790000000000001</c:v>
                </c:pt>
                <c:pt idx="383">
                  <c:v>2.859</c:v>
                </c:pt>
                <c:pt idx="384">
                  <c:v>3.2854000000000001</c:v>
                </c:pt>
                <c:pt idx="385">
                  <c:v>3.3866000000000001</c:v>
                </c:pt>
                <c:pt idx="386">
                  <c:v>3.2465000000000002</c:v>
                </c:pt>
                <c:pt idx="387">
                  <c:v>3.1859999999999999</c:v>
                </c:pt>
                <c:pt idx="388">
                  <c:v>3.0125000000000002</c:v>
                </c:pt>
                <c:pt idx="389">
                  <c:v>2.8163</c:v>
                </c:pt>
                <c:pt idx="390">
                  <c:v>3.6657999999999999</c:v>
                </c:pt>
                <c:pt idx="391">
                  <c:v>3.8433000000000002</c:v>
                </c:pt>
                <c:pt idx="392">
                  <c:v>3.8393000000000002</c:v>
                </c:pt>
                <c:pt idx="393">
                  <c:v>3.7418</c:v>
                </c:pt>
                <c:pt idx="394">
                  <c:v>3.3443999999999998</c:v>
                </c:pt>
                <c:pt idx="395">
                  <c:v>3.4030999999999998</c:v>
                </c:pt>
                <c:pt idx="396">
                  <c:v>3.3138000000000001</c:v>
                </c:pt>
                <c:pt idx="397">
                  <c:v>3.7119</c:v>
                </c:pt>
                <c:pt idx="398">
                  <c:v>3.6246999999999998</c:v>
                </c:pt>
                <c:pt idx="399">
                  <c:v>3.6787999999999998</c:v>
                </c:pt>
                <c:pt idx="400">
                  <c:v>3.9756999999999998</c:v>
                </c:pt>
                <c:pt idx="401">
                  <c:v>4.1429</c:v>
                </c:pt>
                <c:pt idx="402">
                  <c:v>3.8607999999999998</c:v>
                </c:pt>
                <c:pt idx="403">
                  <c:v>3.7128999999999999</c:v>
                </c:pt>
                <c:pt idx="404">
                  <c:v>3.6879</c:v>
                </c:pt>
                <c:pt idx="405">
                  <c:v>4.0842000000000001</c:v>
                </c:pt>
                <c:pt idx="406">
                  <c:v>3.8260999999999998</c:v>
                </c:pt>
                <c:pt idx="407">
                  <c:v>4.1822999999999997</c:v>
                </c:pt>
                <c:pt idx="408">
                  <c:v>4.4082999999999997</c:v>
                </c:pt>
                <c:pt idx="409">
                  <c:v>4.359</c:v>
                </c:pt>
                <c:pt idx="410">
                  <c:v>4.2946</c:v>
                </c:pt>
                <c:pt idx="411">
                  <c:v>4.4371999999999998</c:v>
                </c:pt>
                <c:pt idx="412">
                  <c:v>4.5576999999999996</c:v>
                </c:pt>
                <c:pt idx="413">
                  <c:v>4.7603</c:v>
                </c:pt>
                <c:pt idx="414">
                  <c:v>4.8554000000000004</c:v>
                </c:pt>
                <c:pt idx="415">
                  <c:v>4.9562999999999997</c:v>
                </c:pt>
                <c:pt idx="416">
                  <c:v>5.0076000000000001</c:v>
                </c:pt>
                <c:pt idx="417">
                  <c:v>4.8258000000000001</c:v>
                </c:pt>
                <c:pt idx="418">
                  <c:v>4.6117999999999997</c:v>
                </c:pt>
                <c:pt idx="419">
                  <c:v>4.5076999999999998</c:v>
                </c:pt>
                <c:pt idx="420">
                  <c:v>4.4871999999999996</c:v>
                </c:pt>
                <c:pt idx="421">
                  <c:v>4.3532000000000002</c:v>
                </c:pt>
                <c:pt idx="422">
                  <c:v>4.6006</c:v>
                </c:pt>
                <c:pt idx="423">
                  <c:v>4.7306999999999997</c:v>
                </c:pt>
                <c:pt idx="424">
                  <c:v>4.4280999999999997</c:v>
                </c:pt>
                <c:pt idx="425">
                  <c:v>4.4619</c:v>
                </c:pt>
                <c:pt idx="426">
                  <c:v>4.4333</c:v>
                </c:pt>
                <c:pt idx="427">
                  <c:v>4.7679999999999998</c:v>
                </c:pt>
                <c:pt idx="428">
                  <c:v>4.8474000000000004</c:v>
                </c:pt>
                <c:pt idx="429">
                  <c:v>4.5452000000000004</c:v>
                </c:pt>
                <c:pt idx="430">
                  <c:v>4.2100999999999997</c:v>
                </c:pt>
                <c:pt idx="431">
                  <c:v>4.1752000000000002</c:v>
                </c:pt>
                <c:pt idx="432">
                  <c:v>4.0846</c:v>
                </c:pt>
                <c:pt idx="433">
                  <c:v>3.4251999999999998</c:v>
                </c:pt>
                <c:pt idx="434">
                  <c:v>3.4321999999999999</c:v>
                </c:pt>
                <c:pt idx="435">
                  <c:v>2.8393000000000002</c:v>
                </c:pt>
                <c:pt idx="436">
                  <c:v>2.5737999999999999</c:v>
                </c:pt>
                <c:pt idx="437">
                  <c:v>2.4401999999999999</c:v>
                </c:pt>
                <c:pt idx="438">
                  <c:v>3.0541</c:v>
                </c:pt>
                <c:pt idx="439">
                  <c:v>3.46099997</c:v>
                </c:pt>
                <c:pt idx="440">
                  <c:v>3.3763000999999999</c:v>
                </c:pt>
                <c:pt idx="441">
                  <c:v>3.2693998799999999</c:v>
                </c:pt>
                <c:pt idx="442">
                  <c:v>3.0806000199999999</c:v>
                </c:pt>
                <c:pt idx="443">
                  <c:v>2.9758999300000002</c:v>
                </c:pt>
                <c:pt idx="444">
                  <c:v>2.8675000700000002</c:v>
                </c:pt>
                <c:pt idx="445">
                  <c:v>1.92809999</c:v>
                </c:pt>
                <c:pt idx="446">
                  <c:v>1.5568000099999999</c:v>
                </c:pt>
                <c:pt idx="447">
                  <c:v>1.9960999500000001</c:v>
                </c:pt>
                <c:pt idx="448">
                  <c:v>2.1273000199999998</c:v>
                </c:pt>
                <c:pt idx="449">
                  <c:v>1.7453999499999999</c:v>
                </c:pt>
                <c:pt idx="450">
                  <c:v>2.1247000699999998</c:v>
                </c:pt>
                <c:pt idx="451">
                  <c:v>2.3540999899999999</c:v>
                </c:pt>
              </c:numCache>
            </c:numRef>
          </c:val>
          <c:smooth val="0"/>
          <c:extLst>
            <c:ext xmlns:c16="http://schemas.microsoft.com/office/drawing/2014/chart" uri="{C3380CC4-5D6E-409C-BE32-E72D297353CC}">
              <c16:uniqueId val="{00000002-CC61-49CB-9DAD-266DAE05E876}"/>
            </c:ext>
          </c:extLst>
        </c:ser>
        <c:ser>
          <c:idx val="3"/>
          <c:order val="3"/>
          <c:tx>
            <c:strRef>
              <c:f>Bonds!$AB$2</c:f>
              <c:strCache>
                <c:ptCount val="1"/>
                <c:pt idx="0">
                  <c:v>120</c:v>
                </c:pt>
              </c:strCache>
            </c:strRef>
          </c:tx>
          <c:spPr>
            <a:ln w="28575" cap="rnd">
              <a:solidFill>
                <a:schemeClr val="accent4"/>
              </a:solidFill>
              <a:round/>
            </a:ln>
            <a:effectLst/>
          </c:spPr>
          <c:marker>
            <c:symbol val="none"/>
          </c:marker>
          <c:cat>
            <c:numRef>
              <c:f>Bonds!$X$3:$X$454</c:f>
              <c:numCache>
                <c:formatCode>m/d/yyyy</c:formatCode>
                <c:ptCount val="452"/>
                <c:pt idx="0">
                  <c:v>26238</c:v>
                </c:pt>
                <c:pt idx="1">
                  <c:v>26268</c:v>
                </c:pt>
                <c:pt idx="2">
                  <c:v>26299</c:v>
                </c:pt>
                <c:pt idx="3">
                  <c:v>26330</c:v>
                </c:pt>
                <c:pt idx="4">
                  <c:v>26359</c:v>
                </c:pt>
                <c:pt idx="5">
                  <c:v>26390</c:v>
                </c:pt>
                <c:pt idx="6">
                  <c:v>26420</c:v>
                </c:pt>
                <c:pt idx="7">
                  <c:v>26451</c:v>
                </c:pt>
                <c:pt idx="8">
                  <c:v>26481</c:v>
                </c:pt>
                <c:pt idx="9">
                  <c:v>26512</c:v>
                </c:pt>
                <c:pt idx="10">
                  <c:v>26543</c:v>
                </c:pt>
                <c:pt idx="11">
                  <c:v>26573</c:v>
                </c:pt>
                <c:pt idx="12">
                  <c:v>26604</c:v>
                </c:pt>
                <c:pt idx="13">
                  <c:v>26634</c:v>
                </c:pt>
                <c:pt idx="14">
                  <c:v>26665</c:v>
                </c:pt>
                <c:pt idx="15">
                  <c:v>26696</c:v>
                </c:pt>
                <c:pt idx="16">
                  <c:v>26724</c:v>
                </c:pt>
                <c:pt idx="17">
                  <c:v>26755</c:v>
                </c:pt>
                <c:pt idx="18">
                  <c:v>26785</c:v>
                </c:pt>
                <c:pt idx="19">
                  <c:v>26816</c:v>
                </c:pt>
                <c:pt idx="20">
                  <c:v>26846</c:v>
                </c:pt>
                <c:pt idx="21">
                  <c:v>26877</c:v>
                </c:pt>
                <c:pt idx="22">
                  <c:v>26908</c:v>
                </c:pt>
                <c:pt idx="23">
                  <c:v>26938</c:v>
                </c:pt>
                <c:pt idx="24">
                  <c:v>26969</c:v>
                </c:pt>
                <c:pt idx="25">
                  <c:v>26999</c:v>
                </c:pt>
                <c:pt idx="26">
                  <c:v>27030</c:v>
                </c:pt>
                <c:pt idx="27">
                  <c:v>27061</c:v>
                </c:pt>
                <c:pt idx="28">
                  <c:v>27089</c:v>
                </c:pt>
                <c:pt idx="29">
                  <c:v>27120</c:v>
                </c:pt>
                <c:pt idx="30">
                  <c:v>27150</c:v>
                </c:pt>
                <c:pt idx="31">
                  <c:v>27181</c:v>
                </c:pt>
                <c:pt idx="32">
                  <c:v>27211</c:v>
                </c:pt>
                <c:pt idx="33">
                  <c:v>27242</c:v>
                </c:pt>
                <c:pt idx="34">
                  <c:v>27273</c:v>
                </c:pt>
                <c:pt idx="35">
                  <c:v>27303</c:v>
                </c:pt>
                <c:pt idx="36">
                  <c:v>27334</c:v>
                </c:pt>
                <c:pt idx="37">
                  <c:v>27364</c:v>
                </c:pt>
                <c:pt idx="38">
                  <c:v>27395</c:v>
                </c:pt>
                <c:pt idx="39">
                  <c:v>27426</c:v>
                </c:pt>
                <c:pt idx="40">
                  <c:v>27454</c:v>
                </c:pt>
                <c:pt idx="41">
                  <c:v>27485</c:v>
                </c:pt>
                <c:pt idx="42">
                  <c:v>27515</c:v>
                </c:pt>
                <c:pt idx="43">
                  <c:v>27546</c:v>
                </c:pt>
                <c:pt idx="44">
                  <c:v>27576</c:v>
                </c:pt>
                <c:pt idx="45">
                  <c:v>27607</c:v>
                </c:pt>
                <c:pt idx="46">
                  <c:v>27638</c:v>
                </c:pt>
                <c:pt idx="47">
                  <c:v>27668</c:v>
                </c:pt>
                <c:pt idx="48">
                  <c:v>27699</c:v>
                </c:pt>
                <c:pt idx="49">
                  <c:v>27729</c:v>
                </c:pt>
                <c:pt idx="50">
                  <c:v>27760</c:v>
                </c:pt>
                <c:pt idx="51">
                  <c:v>27791</c:v>
                </c:pt>
                <c:pt idx="52">
                  <c:v>27820</c:v>
                </c:pt>
                <c:pt idx="53">
                  <c:v>27851</c:v>
                </c:pt>
                <c:pt idx="54">
                  <c:v>27881</c:v>
                </c:pt>
                <c:pt idx="55">
                  <c:v>27912</c:v>
                </c:pt>
                <c:pt idx="56">
                  <c:v>27942</c:v>
                </c:pt>
                <c:pt idx="57">
                  <c:v>27973</c:v>
                </c:pt>
                <c:pt idx="58">
                  <c:v>28004</c:v>
                </c:pt>
                <c:pt idx="59">
                  <c:v>28034</c:v>
                </c:pt>
                <c:pt idx="60">
                  <c:v>28065</c:v>
                </c:pt>
                <c:pt idx="61">
                  <c:v>28095</c:v>
                </c:pt>
                <c:pt idx="62">
                  <c:v>28126</c:v>
                </c:pt>
                <c:pt idx="63">
                  <c:v>28157</c:v>
                </c:pt>
                <c:pt idx="64">
                  <c:v>28185</c:v>
                </c:pt>
                <c:pt idx="65">
                  <c:v>28216</c:v>
                </c:pt>
                <c:pt idx="67">
                  <c:v>28246</c:v>
                </c:pt>
                <c:pt idx="68">
                  <c:v>28277</c:v>
                </c:pt>
                <c:pt idx="69">
                  <c:v>28307</c:v>
                </c:pt>
                <c:pt idx="70">
                  <c:v>28338</c:v>
                </c:pt>
                <c:pt idx="71">
                  <c:v>28369</c:v>
                </c:pt>
                <c:pt idx="72">
                  <c:v>28399</c:v>
                </c:pt>
                <c:pt idx="73">
                  <c:v>28430</c:v>
                </c:pt>
                <c:pt idx="74">
                  <c:v>28460</c:v>
                </c:pt>
                <c:pt idx="75">
                  <c:v>28491</c:v>
                </c:pt>
                <c:pt idx="76">
                  <c:v>28522</c:v>
                </c:pt>
                <c:pt idx="77">
                  <c:v>28550</c:v>
                </c:pt>
                <c:pt idx="78">
                  <c:v>28581</c:v>
                </c:pt>
                <c:pt idx="79">
                  <c:v>28611</c:v>
                </c:pt>
                <c:pt idx="80">
                  <c:v>28642</c:v>
                </c:pt>
                <c:pt idx="81">
                  <c:v>28672</c:v>
                </c:pt>
                <c:pt idx="82">
                  <c:v>28703</c:v>
                </c:pt>
                <c:pt idx="83">
                  <c:v>28734</c:v>
                </c:pt>
                <c:pt idx="84">
                  <c:v>28764</c:v>
                </c:pt>
                <c:pt idx="85">
                  <c:v>28795</c:v>
                </c:pt>
                <c:pt idx="86">
                  <c:v>28825</c:v>
                </c:pt>
                <c:pt idx="87">
                  <c:v>28856</c:v>
                </c:pt>
                <c:pt idx="88">
                  <c:v>28887</c:v>
                </c:pt>
                <c:pt idx="89">
                  <c:v>28915</c:v>
                </c:pt>
                <c:pt idx="90">
                  <c:v>28946</c:v>
                </c:pt>
                <c:pt idx="91">
                  <c:v>28976</c:v>
                </c:pt>
                <c:pt idx="92">
                  <c:v>29007</c:v>
                </c:pt>
                <c:pt idx="93">
                  <c:v>29037</c:v>
                </c:pt>
                <c:pt idx="94">
                  <c:v>29068</c:v>
                </c:pt>
                <c:pt idx="95">
                  <c:v>29099</c:v>
                </c:pt>
                <c:pt idx="96">
                  <c:v>29129</c:v>
                </c:pt>
                <c:pt idx="97">
                  <c:v>29160</c:v>
                </c:pt>
                <c:pt idx="98">
                  <c:v>29190</c:v>
                </c:pt>
                <c:pt idx="99">
                  <c:v>29221</c:v>
                </c:pt>
                <c:pt idx="100">
                  <c:v>29252</c:v>
                </c:pt>
                <c:pt idx="101">
                  <c:v>29281</c:v>
                </c:pt>
                <c:pt idx="102">
                  <c:v>29312</c:v>
                </c:pt>
                <c:pt idx="103">
                  <c:v>29342</c:v>
                </c:pt>
                <c:pt idx="104">
                  <c:v>29373</c:v>
                </c:pt>
                <c:pt idx="105">
                  <c:v>29403</c:v>
                </c:pt>
                <c:pt idx="106">
                  <c:v>29434</c:v>
                </c:pt>
                <c:pt idx="107">
                  <c:v>29465</c:v>
                </c:pt>
                <c:pt idx="108">
                  <c:v>29495</c:v>
                </c:pt>
                <c:pt idx="109">
                  <c:v>29526</c:v>
                </c:pt>
                <c:pt idx="110">
                  <c:v>29556</c:v>
                </c:pt>
                <c:pt idx="111">
                  <c:v>29587</c:v>
                </c:pt>
                <c:pt idx="112">
                  <c:v>29618</c:v>
                </c:pt>
                <c:pt idx="113">
                  <c:v>29646</c:v>
                </c:pt>
                <c:pt idx="114">
                  <c:v>29677</c:v>
                </c:pt>
                <c:pt idx="115">
                  <c:v>29707</c:v>
                </c:pt>
                <c:pt idx="116">
                  <c:v>29738</c:v>
                </c:pt>
                <c:pt idx="117">
                  <c:v>29768</c:v>
                </c:pt>
                <c:pt idx="118">
                  <c:v>29799</c:v>
                </c:pt>
                <c:pt idx="119">
                  <c:v>29830</c:v>
                </c:pt>
                <c:pt idx="120">
                  <c:v>29860</c:v>
                </c:pt>
                <c:pt idx="121">
                  <c:v>29891</c:v>
                </c:pt>
                <c:pt idx="122">
                  <c:v>29921</c:v>
                </c:pt>
                <c:pt idx="123">
                  <c:v>29952</c:v>
                </c:pt>
                <c:pt idx="124">
                  <c:v>29983</c:v>
                </c:pt>
                <c:pt idx="125">
                  <c:v>30011</c:v>
                </c:pt>
                <c:pt idx="126">
                  <c:v>30042</c:v>
                </c:pt>
                <c:pt idx="127">
                  <c:v>30072</c:v>
                </c:pt>
                <c:pt idx="128">
                  <c:v>30103</c:v>
                </c:pt>
                <c:pt idx="129">
                  <c:v>30133</c:v>
                </c:pt>
                <c:pt idx="130">
                  <c:v>30164</c:v>
                </c:pt>
                <c:pt idx="131">
                  <c:v>30195</c:v>
                </c:pt>
                <c:pt idx="132">
                  <c:v>30225</c:v>
                </c:pt>
                <c:pt idx="133">
                  <c:v>30256</c:v>
                </c:pt>
                <c:pt idx="134">
                  <c:v>30286</c:v>
                </c:pt>
                <c:pt idx="135">
                  <c:v>30317</c:v>
                </c:pt>
                <c:pt idx="136">
                  <c:v>30348</c:v>
                </c:pt>
                <c:pt idx="137">
                  <c:v>30376</c:v>
                </c:pt>
                <c:pt idx="138">
                  <c:v>30407</c:v>
                </c:pt>
                <c:pt idx="139">
                  <c:v>30437</c:v>
                </c:pt>
                <c:pt idx="140">
                  <c:v>30468</c:v>
                </c:pt>
                <c:pt idx="141">
                  <c:v>30498</c:v>
                </c:pt>
                <c:pt idx="142">
                  <c:v>30529</c:v>
                </c:pt>
                <c:pt idx="143">
                  <c:v>30560</c:v>
                </c:pt>
                <c:pt idx="144">
                  <c:v>30590</c:v>
                </c:pt>
                <c:pt idx="145">
                  <c:v>30621</c:v>
                </c:pt>
                <c:pt idx="146">
                  <c:v>30651</c:v>
                </c:pt>
                <c:pt idx="147">
                  <c:v>30682</c:v>
                </c:pt>
                <c:pt idx="148">
                  <c:v>30713</c:v>
                </c:pt>
                <c:pt idx="149">
                  <c:v>30742</c:v>
                </c:pt>
                <c:pt idx="150">
                  <c:v>30773</c:v>
                </c:pt>
                <c:pt idx="151">
                  <c:v>30803</c:v>
                </c:pt>
                <c:pt idx="152">
                  <c:v>30834</c:v>
                </c:pt>
                <c:pt idx="153">
                  <c:v>30864</c:v>
                </c:pt>
                <c:pt idx="154">
                  <c:v>30895</c:v>
                </c:pt>
                <c:pt idx="155">
                  <c:v>30926</c:v>
                </c:pt>
                <c:pt idx="156">
                  <c:v>30956</c:v>
                </c:pt>
                <c:pt idx="157">
                  <c:v>30987</c:v>
                </c:pt>
                <c:pt idx="158">
                  <c:v>31017</c:v>
                </c:pt>
                <c:pt idx="159">
                  <c:v>31048</c:v>
                </c:pt>
                <c:pt idx="160">
                  <c:v>31079</c:v>
                </c:pt>
                <c:pt idx="161">
                  <c:v>31107</c:v>
                </c:pt>
                <c:pt idx="162">
                  <c:v>31138</c:v>
                </c:pt>
                <c:pt idx="163">
                  <c:v>31168</c:v>
                </c:pt>
                <c:pt idx="164">
                  <c:v>31199</c:v>
                </c:pt>
                <c:pt idx="165">
                  <c:v>31229</c:v>
                </c:pt>
                <c:pt idx="166">
                  <c:v>31260</c:v>
                </c:pt>
                <c:pt idx="167">
                  <c:v>31291</c:v>
                </c:pt>
                <c:pt idx="168">
                  <c:v>31321</c:v>
                </c:pt>
                <c:pt idx="169">
                  <c:v>31352</c:v>
                </c:pt>
                <c:pt idx="170">
                  <c:v>31382</c:v>
                </c:pt>
                <c:pt idx="171">
                  <c:v>31413</c:v>
                </c:pt>
                <c:pt idx="172">
                  <c:v>31444</c:v>
                </c:pt>
                <c:pt idx="173">
                  <c:v>31472</c:v>
                </c:pt>
                <c:pt idx="174">
                  <c:v>31503</c:v>
                </c:pt>
                <c:pt idx="175">
                  <c:v>31533</c:v>
                </c:pt>
                <c:pt idx="176">
                  <c:v>31564</c:v>
                </c:pt>
                <c:pt idx="177">
                  <c:v>31594</c:v>
                </c:pt>
                <c:pt idx="178">
                  <c:v>31625</c:v>
                </c:pt>
                <c:pt idx="179">
                  <c:v>31656</c:v>
                </c:pt>
                <c:pt idx="180">
                  <c:v>31686</c:v>
                </c:pt>
                <c:pt idx="181">
                  <c:v>31717</c:v>
                </c:pt>
                <c:pt idx="182">
                  <c:v>31747</c:v>
                </c:pt>
                <c:pt idx="183">
                  <c:v>31778</c:v>
                </c:pt>
                <c:pt idx="184">
                  <c:v>31809</c:v>
                </c:pt>
                <c:pt idx="185">
                  <c:v>31837</c:v>
                </c:pt>
                <c:pt idx="186">
                  <c:v>31868</c:v>
                </c:pt>
                <c:pt idx="187">
                  <c:v>31898</c:v>
                </c:pt>
                <c:pt idx="188">
                  <c:v>31929</c:v>
                </c:pt>
                <c:pt idx="189">
                  <c:v>31959</c:v>
                </c:pt>
                <c:pt idx="190">
                  <c:v>31990</c:v>
                </c:pt>
                <c:pt idx="191">
                  <c:v>32021</c:v>
                </c:pt>
                <c:pt idx="192">
                  <c:v>32051</c:v>
                </c:pt>
                <c:pt idx="193">
                  <c:v>32082</c:v>
                </c:pt>
                <c:pt idx="194">
                  <c:v>32112</c:v>
                </c:pt>
                <c:pt idx="195">
                  <c:v>32143</c:v>
                </c:pt>
                <c:pt idx="196">
                  <c:v>32174</c:v>
                </c:pt>
                <c:pt idx="197">
                  <c:v>32203</c:v>
                </c:pt>
                <c:pt idx="198">
                  <c:v>32234</c:v>
                </c:pt>
                <c:pt idx="199">
                  <c:v>32264</c:v>
                </c:pt>
                <c:pt idx="200">
                  <c:v>32295</c:v>
                </c:pt>
                <c:pt idx="201">
                  <c:v>32325</c:v>
                </c:pt>
                <c:pt idx="202">
                  <c:v>32356</c:v>
                </c:pt>
                <c:pt idx="203">
                  <c:v>32387</c:v>
                </c:pt>
                <c:pt idx="204">
                  <c:v>32417</c:v>
                </c:pt>
                <c:pt idx="205">
                  <c:v>32448</c:v>
                </c:pt>
                <c:pt idx="206">
                  <c:v>32478</c:v>
                </c:pt>
                <c:pt idx="207">
                  <c:v>32509</c:v>
                </c:pt>
                <c:pt idx="208">
                  <c:v>32540</c:v>
                </c:pt>
                <c:pt idx="209">
                  <c:v>32568</c:v>
                </c:pt>
                <c:pt idx="210">
                  <c:v>32599</c:v>
                </c:pt>
                <c:pt idx="211">
                  <c:v>32629</c:v>
                </c:pt>
                <c:pt idx="212">
                  <c:v>32660</c:v>
                </c:pt>
                <c:pt idx="213">
                  <c:v>32690</c:v>
                </c:pt>
                <c:pt idx="214">
                  <c:v>32721</c:v>
                </c:pt>
                <c:pt idx="215">
                  <c:v>32752</c:v>
                </c:pt>
                <c:pt idx="216">
                  <c:v>32782</c:v>
                </c:pt>
                <c:pt idx="217">
                  <c:v>32813</c:v>
                </c:pt>
                <c:pt idx="218">
                  <c:v>32843</c:v>
                </c:pt>
                <c:pt idx="219">
                  <c:v>32874</c:v>
                </c:pt>
                <c:pt idx="220">
                  <c:v>32905</c:v>
                </c:pt>
                <c:pt idx="221">
                  <c:v>32933</c:v>
                </c:pt>
                <c:pt idx="222">
                  <c:v>32964</c:v>
                </c:pt>
                <c:pt idx="223">
                  <c:v>32994</c:v>
                </c:pt>
                <c:pt idx="224">
                  <c:v>33025</c:v>
                </c:pt>
                <c:pt idx="225">
                  <c:v>33055</c:v>
                </c:pt>
                <c:pt idx="226">
                  <c:v>33086</c:v>
                </c:pt>
                <c:pt idx="227">
                  <c:v>33117</c:v>
                </c:pt>
                <c:pt idx="228">
                  <c:v>33147</c:v>
                </c:pt>
                <c:pt idx="229">
                  <c:v>33178</c:v>
                </c:pt>
                <c:pt idx="230">
                  <c:v>33208</c:v>
                </c:pt>
                <c:pt idx="231">
                  <c:v>33239</c:v>
                </c:pt>
                <c:pt idx="232">
                  <c:v>33270</c:v>
                </c:pt>
                <c:pt idx="233">
                  <c:v>33298</c:v>
                </c:pt>
                <c:pt idx="234">
                  <c:v>33329</c:v>
                </c:pt>
                <c:pt idx="235">
                  <c:v>33359</c:v>
                </c:pt>
                <c:pt idx="236">
                  <c:v>33390</c:v>
                </c:pt>
                <c:pt idx="237">
                  <c:v>33420</c:v>
                </c:pt>
                <c:pt idx="238">
                  <c:v>33451</c:v>
                </c:pt>
                <c:pt idx="239">
                  <c:v>33482</c:v>
                </c:pt>
                <c:pt idx="240">
                  <c:v>33512</c:v>
                </c:pt>
                <c:pt idx="241">
                  <c:v>33543</c:v>
                </c:pt>
                <c:pt idx="242">
                  <c:v>33573</c:v>
                </c:pt>
                <c:pt idx="243">
                  <c:v>33604</c:v>
                </c:pt>
                <c:pt idx="244">
                  <c:v>33635</c:v>
                </c:pt>
                <c:pt idx="245">
                  <c:v>33664</c:v>
                </c:pt>
                <c:pt idx="246">
                  <c:v>33695</c:v>
                </c:pt>
                <c:pt idx="247">
                  <c:v>33725</c:v>
                </c:pt>
                <c:pt idx="248">
                  <c:v>33756</c:v>
                </c:pt>
                <c:pt idx="249">
                  <c:v>33786</c:v>
                </c:pt>
                <c:pt idx="250">
                  <c:v>33817</c:v>
                </c:pt>
                <c:pt idx="251">
                  <c:v>33848</c:v>
                </c:pt>
                <c:pt idx="252">
                  <c:v>33878</c:v>
                </c:pt>
                <c:pt idx="253">
                  <c:v>33909</c:v>
                </c:pt>
                <c:pt idx="254">
                  <c:v>33939</c:v>
                </c:pt>
                <c:pt idx="255">
                  <c:v>33970</c:v>
                </c:pt>
                <c:pt idx="256">
                  <c:v>34001</c:v>
                </c:pt>
                <c:pt idx="257">
                  <c:v>34029</c:v>
                </c:pt>
                <c:pt idx="258">
                  <c:v>34060</c:v>
                </c:pt>
                <c:pt idx="259">
                  <c:v>34090</c:v>
                </c:pt>
                <c:pt idx="260">
                  <c:v>34121</c:v>
                </c:pt>
                <c:pt idx="261">
                  <c:v>34151</c:v>
                </c:pt>
                <c:pt idx="262">
                  <c:v>34182</c:v>
                </c:pt>
                <c:pt idx="263">
                  <c:v>34213</c:v>
                </c:pt>
                <c:pt idx="264">
                  <c:v>34243</c:v>
                </c:pt>
                <c:pt idx="265">
                  <c:v>34274</c:v>
                </c:pt>
                <c:pt idx="266">
                  <c:v>34304</c:v>
                </c:pt>
                <c:pt idx="267">
                  <c:v>34335</c:v>
                </c:pt>
                <c:pt idx="268">
                  <c:v>34366</c:v>
                </c:pt>
                <c:pt idx="269">
                  <c:v>34394</c:v>
                </c:pt>
                <c:pt idx="270">
                  <c:v>34425</c:v>
                </c:pt>
                <c:pt idx="271">
                  <c:v>34455</c:v>
                </c:pt>
                <c:pt idx="272">
                  <c:v>34486</c:v>
                </c:pt>
                <c:pt idx="273">
                  <c:v>34516</c:v>
                </c:pt>
                <c:pt idx="274">
                  <c:v>34547</c:v>
                </c:pt>
                <c:pt idx="275">
                  <c:v>34578</c:v>
                </c:pt>
                <c:pt idx="276">
                  <c:v>34608</c:v>
                </c:pt>
                <c:pt idx="277">
                  <c:v>34639</c:v>
                </c:pt>
                <c:pt idx="278">
                  <c:v>34669</c:v>
                </c:pt>
                <c:pt idx="279">
                  <c:v>34700</c:v>
                </c:pt>
                <c:pt idx="280">
                  <c:v>34731</c:v>
                </c:pt>
                <c:pt idx="281">
                  <c:v>34759</c:v>
                </c:pt>
                <c:pt idx="282">
                  <c:v>34790</c:v>
                </c:pt>
                <c:pt idx="283">
                  <c:v>34820</c:v>
                </c:pt>
                <c:pt idx="284">
                  <c:v>34851</c:v>
                </c:pt>
                <c:pt idx="285">
                  <c:v>34881</c:v>
                </c:pt>
                <c:pt idx="286">
                  <c:v>34912</c:v>
                </c:pt>
                <c:pt idx="287">
                  <c:v>34943</c:v>
                </c:pt>
                <c:pt idx="288">
                  <c:v>34973</c:v>
                </c:pt>
                <c:pt idx="289">
                  <c:v>35004</c:v>
                </c:pt>
                <c:pt idx="290">
                  <c:v>35034</c:v>
                </c:pt>
                <c:pt idx="291">
                  <c:v>35065</c:v>
                </c:pt>
                <c:pt idx="292">
                  <c:v>35096</c:v>
                </c:pt>
                <c:pt idx="293">
                  <c:v>35125</c:v>
                </c:pt>
                <c:pt idx="294">
                  <c:v>35156</c:v>
                </c:pt>
                <c:pt idx="295">
                  <c:v>35186</c:v>
                </c:pt>
                <c:pt idx="296">
                  <c:v>35217</c:v>
                </c:pt>
                <c:pt idx="297">
                  <c:v>35247</c:v>
                </c:pt>
                <c:pt idx="298">
                  <c:v>35278</c:v>
                </c:pt>
                <c:pt idx="299">
                  <c:v>35309</c:v>
                </c:pt>
                <c:pt idx="300">
                  <c:v>35339</c:v>
                </c:pt>
                <c:pt idx="301">
                  <c:v>35370</c:v>
                </c:pt>
                <c:pt idx="302">
                  <c:v>35400</c:v>
                </c:pt>
                <c:pt idx="303">
                  <c:v>35431</c:v>
                </c:pt>
                <c:pt idx="304">
                  <c:v>35462</c:v>
                </c:pt>
                <c:pt idx="305">
                  <c:v>35490</c:v>
                </c:pt>
                <c:pt idx="306">
                  <c:v>35521</c:v>
                </c:pt>
                <c:pt idx="307">
                  <c:v>35551</c:v>
                </c:pt>
                <c:pt idx="308">
                  <c:v>35582</c:v>
                </c:pt>
                <c:pt idx="309">
                  <c:v>35612</c:v>
                </c:pt>
                <c:pt idx="310">
                  <c:v>35643</c:v>
                </c:pt>
                <c:pt idx="311">
                  <c:v>35674</c:v>
                </c:pt>
                <c:pt idx="312">
                  <c:v>35704</c:v>
                </c:pt>
                <c:pt idx="313">
                  <c:v>35735</c:v>
                </c:pt>
                <c:pt idx="314">
                  <c:v>35765</c:v>
                </c:pt>
                <c:pt idx="315">
                  <c:v>35796</c:v>
                </c:pt>
                <c:pt idx="316">
                  <c:v>35827</c:v>
                </c:pt>
                <c:pt idx="317">
                  <c:v>35855</c:v>
                </c:pt>
                <c:pt idx="318">
                  <c:v>35886</c:v>
                </c:pt>
                <c:pt idx="319">
                  <c:v>35916</c:v>
                </c:pt>
                <c:pt idx="320">
                  <c:v>35947</c:v>
                </c:pt>
                <c:pt idx="321">
                  <c:v>35977</c:v>
                </c:pt>
                <c:pt idx="322">
                  <c:v>36008</c:v>
                </c:pt>
                <c:pt idx="323">
                  <c:v>36039</c:v>
                </c:pt>
                <c:pt idx="324">
                  <c:v>36069</c:v>
                </c:pt>
                <c:pt idx="325">
                  <c:v>36100</c:v>
                </c:pt>
                <c:pt idx="326">
                  <c:v>36130</c:v>
                </c:pt>
                <c:pt idx="327">
                  <c:v>36161</c:v>
                </c:pt>
                <c:pt idx="328">
                  <c:v>36192</c:v>
                </c:pt>
                <c:pt idx="329">
                  <c:v>36220</c:v>
                </c:pt>
                <c:pt idx="330">
                  <c:v>36251</c:v>
                </c:pt>
                <c:pt idx="331">
                  <c:v>36281</c:v>
                </c:pt>
                <c:pt idx="332">
                  <c:v>36312</c:v>
                </c:pt>
                <c:pt idx="333">
                  <c:v>36342</c:v>
                </c:pt>
                <c:pt idx="334">
                  <c:v>36373</c:v>
                </c:pt>
                <c:pt idx="335">
                  <c:v>36404</c:v>
                </c:pt>
                <c:pt idx="336">
                  <c:v>36434</c:v>
                </c:pt>
                <c:pt idx="337">
                  <c:v>36465</c:v>
                </c:pt>
                <c:pt idx="338">
                  <c:v>36495</c:v>
                </c:pt>
                <c:pt idx="339">
                  <c:v>36526</c:v>
                </c:pt>
                <c:pt idx="340">
                  <c:v>36557</c:v>
                </c:pt>
                <c:pt idx="341">
                  <c:v>36586</c:v>
                </c:pt>
                <c:pt idx="342">
                  <c:v>36617</c:v>
                </c:pt>
                <c:pt idx="343">
                  <c:v>36647</c:v>
                </c:pt>
                <c:pt idx="344">
                  <c:v>36678</c:v>
                </c:pt>
                <c:pt idx="345">
                  <c:v>36708</c:v>
                </c:pt>
                <c:pt idx="346">
                  <c:v>36739</c:v>
                </c:pt>
                <c:pt idx="347">
                  <c:v>36770</c:v>
                </c:pt>
                <c:pt idx="348">
                  <c:v>36800</c:v>
                </c:pt>
                <c:pt idx="349">
                  <c:v>36831</c:v>
                </c:pt>
                <c:pt idx="350">
                  <c:v>36861</c:v>
                </c:pt>
                <c:pt idx="351">
                  <c:v>36892</c:v>
                </c:pt>
                <c:pt idx="352">
                  <c:v>36923</c:v>
                </c:pt>
                <c:pt idx="353">
                  <c:v>36951</c:v>
                </c:pt>
                <c:pt idx="354">
                  <c:v>36982</c:v>
                </c:pt>
                <c:pt idx="355">
                  <c:v>37012</c:v>
                </c:pt>
                <c:pt idx="356">
                  <c:v>37043</c:v>
                </c:pt>
                <c:pt idx="357">
                  <c:v>37073</c:v>
                </c:pt>
                <c:pt idx="358">
                  <c:v>37104</c:v>
                </c:pt>
                <c:pt idx="359">
                  <c:v>37135</c:v>
                </c:pt>
                <c:pt idx="360">
                  <c:v>37165</c:v>
                </c:pt>
                <c:pt idx="361">
                  <c:v>37196</c:v>
                </c:pt>
                <c:pt idx="362">
                  <c:v>37226</c:v>
                </c:pt>
                <c:pt idx="363">
                  <c:v>37257</c:v>
                </c:pt>
                <c:pt idx="364">
                  <c:v>37288</c:v>
                </c:pt>
                <c:pt idx="365">
                  <c:v>37316</c:v>
                </c:pt>
                <c:pt idx="366">
                  <c:v>37347</c:v>
                </c:pt>
                <c:pt idx="367">
                  <c:v>37377</c:v>
                </c:pt>
                <c:pt idx="368">
                  <c:v>37408</c:v>
                </c:pt>
                <c:pt idx="369">
                  <c:v>37438</c:v>
                </c:pt>
                <c:pt idx="370">
                  <c:v>37469</c:v>
                </c:pt>
                <c:pt idx="371">
                  <c:v>37500</c:v>
                </c:pt>
                <c:pt idx="372">
                  <c:v>37530</c:v>
                </c:pt>
                <c:pt idx="373">
                  <c:v>37561</c:v>
                </c:pt>
                <c:pt idx="374">
                  <c:v>37591</c:v>
                </c:pt>
                <c:pt idx="375">
                  <c:v>37622</c:v>
                </c:pt>
                <c:pt idx="376">
                  <c:v>37653</c:v>
                </c:pt>
                <c:pt idx="377">
                  <c:v>37681</c:v>
                </c:pt>
                <c:pt idx="378">
                  <c:v>37712</c:v>
                </c:pt>
                <c:pt idx="379">
                  <c:v>37742</c:v>
                </c:pt>
                <c:pt idx="380">
                  <c:v>37773</c:v>
                </c:pt>
                <c:pt idx="381">
                  <c:v>37803</c:v>
                </c:pt>
                <c:pt idx="382">
                  <c:v>37834</c:v>
                </c:pt>
                <c:pt idx="383">
                  <c:v>37865</c:v>
                </c:pt>
                <c:pt idx="384">
                  <c:v>37895</c:v>
                </c:pt>
                <c:pt idx="385">
                  <c:v>37926</c:v>
                </c:pt>
                <c:pt idx="386">
                  <c:v>37956</c:v>
                </c:pt>
                <c:pt idx="387">
                  <c:v>37987</c:v>
                </c:pt>
                <c:pt idx="388">
                  <c:v>38018</c:v>
                </c:pt>
                <c:pt idx="389">
                  <c:v>38047</c:v>
                </c:pt>
                <c:pt idx="390">
                  <c:v>38078</c:v>
                </c:pt>
                <c:pt idx="391">
                  <c:v>38108</c:v>
                </c:pt>
                <c:pt idx="392">
                  <c:v>38139</c:v>
                </c:pt>
                <c:pt idx="393">
                  <c:v>38169</c:v>
                </c:pt>
                <c:pt idx="394">
                  <c:v>38200</c:v>
                </c:pt>
                <c:pt idx="395">
                  <c:v>38231</c:v>
                </c:pt>
                <c:pt idx="396">
                  <c:v>38261</c:v>
                </c:pt>
                <c:pt idx="397">
                  <c:v>38292</c:v>
                </c:pt>
                <c:pt idx="398">
                  <c:v>38322</c:v>
                </c:pt>
                <c:pt idx="399">
                  <c:v>38353</c:v>
                </c:pt>
                <c:pt idx="400">
                  <c:v>38384</c:v>
                </c:pt>
                <c:pt idx="401">
                  <c:v>38412</c:v>
                </c:pt>
                <c:pt idx="402">
                  <c:v>38443</c:v>
                </c:pt>
                <c:pt idx="403">
                  <c:v>38473</c:v>
                </c:pt>
                <c:pt idx="404">
                  <c:v>38504</c:v>
                </c:pt>
                <c:pt idx="405">
                  <c:v>38534</c:v>
                </c:pt>
                <c:pt idx="406">
                  <c:v>38565</c:v>
                </c:pt>
                <c:pt idx="407">
                  <c:v>38596</c:v>
                </c:pt>
                <c:pt idx="408">
                  <c:v>38626</c:v>
                </c:pt>
                <c:pt idx="409">
                  <c:v>38657</c:v>
                </c:pt>
                <c:pt idx="410">
                  <c:v>38687</c:v>
                </c:pt>
                <c:pt idx="411">
                  <c:v>38718</c:v>
                </c:pt>
                <c:pt idx="412">
                  <c:v>38749</c:v>
                </c:pt>
                <c:pt idx="413">
                  <c:v>38777</c:v>
                </c:pt>
                <c:pt idx="414">
                  <c:v>38808</c:v>
                </c:pt>
                <c:pt idx="415">
                  <c:v>38838</c:v>
                </c:pt>
                <c:pt idx="416">
                  <c:v>38869</c:v>
                </c:pt>
                <c:pt idx="417">
                  <c:v>38899</c:v>
                </c:pt>
                <c:pt idx="418">
                  <c:v>38930</c:v>
                </c:pt>
                <c:pt idx="419">
                  <c:v>38961</c:v>
                </c:pt>
                <c:pt idx="420">
                  <c:v>38991</c:v>
                </c:pt>
                <c:pt idx="421">
                  <c:v>39022</c:v>
                </c:pt>
                <c:pt idx="422">
                  <c:v>39052</c:v>
                </c:pt>
                <c:pt idx="423">
                  <c:v>39083</c:v>
                </c:pt>
                <c:pt idx="424">
                  <c:v>39114</c:v>
                </c:pt>
                <c:pt idx="425">
                  <c:v>39142</c:v>
                </c:pt>
                <c:pt idx="426">
                  <c:v>39173</c:v>
                </c:pt>
                <c:pt idx="427">
                  <c:v>39203</c:v>
                </c:pt>
                <c:pt idx="428">
                  <c:v>39234</c:v>
                </c:pt>
                <c:pt idx="429">
                  <c:v>39264</c:v>
                </c:pt>
                <c:pt idx="430">
                  <c:v>39295</c:v>
                </c:pt>
                <c:pt idx="431">
                  <c:v>39326</c:v>
                </c:pt>
                <c:pt idx="432">
                  <c:v>39356</c:v>
                </c:pt>
                <c:pt idx="433">
                  <c:v>39387</c:v>
                </c:pt>
                <c:pt idx="434">
                  <c:v>39417</c:v>
                </c:pt>
                <c:pt idx="435">
                  <c:v>39448</c:v>
                </c:pt>
                <c:pt idx="436">
                  <c:v>39479</c:v>
                </c:pt>
                <c:pt idx="437">
                  <c:v>39508</c:v>
                </c:pt>
                <c:pt idx="438">
                  <c:v>39539</c:v>
                </c:pt>
                <c:pt idx="439">
                  <c:v>39569</c:v>
                </c:pt>
                <c:pt idx="440">
                  <c:v>39600</c:v>
                </c:pt>
                <c:pt idx="441">
                  <c:v>39630</c:v>
                </c:pt>
                <c:pt idx="442">
                  <c:v>39661</c:v>
                </c:pt>
                <c:pt idx="443">
                  <c:v>39692</c:v>
                </c:pt>
                <c:pt idx="444">
                  <c:v>39722</c:v>
                </c:pt>
                <c:pt idx="445">
                  <c:v>39753</c:v>
                </c:pt>
                <c:pt idx="446">
                  <c:v>39783</c:v>
                </c:pt>
                <c:pt idx="447">
                  <c:v>39814</c:v>
                </c:pt>
                <c:pt idx="448">
                  <c:v>39845</c:v>
                </c:pt>
                <c:pt idx="449">
                  <c:v>39873</c:v>
                </c:pt>
                <c:pt idx="450">
                  <c:v>39904</c:v>
                </c:pt>
                <c:pt idx="451">
                  <c:v>39934</c:v>
                </c:pt>
              </c:numCache>
            </c:numRef>
          </c:cat>
          <c:val>
            <c:numRef>
              <c:f>Bonds!$AB$3:$AB$454</c:f>
              <c:numCache>
                <c:formatCode>General</c:formatCode>
                <c:ptCount val="452"/>
                <c:pt idx="0">
                  <c:v>6.0831</c:v>
                </c:pt>
                <c:pt idx="1">
                  <c:v>5.9676999999999998</c:v>
                </c:pt>
                <c:pt idx="2">
                  <c:v>6.1531000000000002</c:v>
                </c:pt>
                <c:pt idx="3">
                  <c:v>6.1372</c:v>
                </c:pt>
                <c:pt idx="4">
                  <c:v>6.1791999999999998</c:v>
                </c:pt>
                <c:pt idx="5">
                  <c:v>6.1501000000000001</c:v>
                </c:pt>
                <c:pt idx="6">
                  <c:v>6.1326000000000001</c:v>
                </c:pt>
                <c:pt idx="7">
                  <c:v>6.1242000000000001</c:v>
                </c:pt>
                <c:pt idx="8">
                  <c:v>6.1414999999999997</c:v>
                </c:pt>
                <c:pt idx="9">
                  <c:v>6.3555999999999999</c:v>
                </c:pt>
                <c:pt idx="10">
                  <c:v>6.3411999999999997</c:v>
                </c:pt>
                <c:pt idx="11">
                  <c:v>6.2884000000000002</c:v>
                </c:pt>
                <c:pt idx="12">
                  <c:v>6.2206999999999999</c:v>
                </c:pt>
                <c:pt idx="13">
                  <c:v>6.2759999999999998</c:v>
                </c:pt>
                <c:pt idx="14">
                  <c:v>6.39</c:v>
                </c:pt>
                <c:pt idx="15">
                  <c:v>6.5000999999999998</c:v>
                </c:pt>
                <c:pt idx="16">
                  <c:v>6.5815000000000001</c:v>
                </c:pt>
                <c:pt idx="17">
                  <c:v>6.5877999999999997</c:v>
                </c:pt>
                <c:pt idx="18">
                  <c:v>6.6315999999999997</c:v>
                </c:pt>
                <c:pt idx="19">
                  <c:v>6.6689999999999996</c:v>
                </c:pt>
                <c:pt idx="20">
                  <c:v>7.3133999999999997</c:v>
                </c:pt>
                <c:pt idx="21">
                  <c:v>6.9763999999999999</c:v>
                </c:pt>
                <c:pt idx="22">
                  <c:v>6.7629000000000001</c:v>
                </c:pt>
                <c:pt idx="23">
                  <c:v>6.6317000000000004</c:v>
                </c:pt>
                <c:pt idx="24">
                  <c:v>6.5164</c:v>
                </c:pt>
                <c:pt idx="25">
                  <c:v>6.7377000000000002</c:v>
                </c:pt>
                <c:pt idx="26">
                  <c:v>6.9154</c:v>
                </c:pt>
                <c:pt idx="27">
                  <c:v>6.8783000000000003</c:v>
                </c:pt>
                <c:pt idx="28">
                  <c:v>7.3418999999999999</c:v>
                </c:pt>
                <c:pt idx="29">
                  <c:v>7.7011000000000003</c:v>
                </c:pt>
                <c:pt idx="30">
                  <c:v>7.6439000000000004</c:v>
                </c:pt>
                <c:pt idx="31">
                  <c:v>7.7172999999999998</c:v>
                </c:pt>
                <c:pt idx="32">
                  <c:v>7.6829999999999998</c:v>
                </c:pt>
                <c:pt idx="33">
                  <c:v>8.0769000000000002</c:v>
                </c:pt>
                <c:pt idx="34">
                  <c:v>7.8159999999999998</c:v>
                </c:pt>
                <c:pt idx="35">
                  <c:v>7.4785000000000004</c:v>
                </c:pt>
                <c:pt idx="36">
                  <c:v>7.3101000000000003</c:v>
                </c:pt>
                <c:pt idx="37">
                  <c:v>7.1616999999999997</c:v>
                </c:pt>
                <c:pt idx="38">
                  <c:v>7.2796000000000003</c:v>
                </c:pt>
                <c:pt idx="39">
                  <c:v>7.21</c:v>
                </c:pt>
                <c:pt idx="40">
                  <c:v>7.444</c:v>
                </c:pt>
                <c:pt idx="41">
                  <c:v>7.9672000000000001</c:v>
                </c:pt>
                <c:pt idx="42">
                  <c:v>7.6859999999999999</c:v>
                </c:pt>
                <c:pt idx="43">
                  <c:v>7.6212</c:v>
                </c:pt>
                <c:pt idx="44">
                  <c:v>7.7141999999999999</c:v>
                </c:pt>
                <c:pt idx="45">
                  <c:v>7.9024999999999999</c:v>
                </c:pt>
                <c:pt idx="46">
                  <c:v>8.1501999999999999</c:v>
                </c:pt>
                <c:pt idx="47">
                  <c:v>7.7592999999999996</c:v>
                </c:pt>
                <c:pt idx="48">
                  <c:v>7.9271000000000003</c:v>
                </c:pt>
                <c:pt idx="49">
                  <c:v>7.6471999999999998</c:v>
                </c:pt>
                <c:pt idx="50">
                  <c:v>7.6687000000000003</c:v>
                </c:pt>
                <c:pt idx="51">
                  <c:v>7.5458999999999996</c:v>
                </c:pt>
                <c:pt idx="52">
                  <c:v>7.5138999999999996</c:v>
                </c:pt>
                <c:pt idx="53">
                  <c:v>7.4965000000000002</c:v>
                </c:pt>
                <c:pt idx="54">
                  <c:v>7.7251000000000003</c:v>
                </c:pt>
                <c:pt idx="55">
                  <c:v>7.6570999999999998</c:v>
                </c:pt>
                <c:pt idx="56">
                  <c:v>7.6524000000000001</c:v>
                </c:pt>
                <c:pt idx="57">
                  <c:v>7.5385</c:v>
                </c:pt>
                <c:pt idx="58">
                  <c:v>7.4640000000000004</c:v>
                </c:pt>
                <c:pt idx="59">
                  <c:v>7.3228999999999997</c:v>
                </c:pt>
                <c:pt idx="60">
                  <c:v>7.0198999999999998</c:v>
                </c:pt>
                <c:pt idx="61">
                  <c:v>6.7343999999999999</c:v>
                </c:pt>
                <c:pt idx="62">
                  <c:v>7.2298999999999998</c:v>
                </c:pt>
                <c:pt idx="63">
                  <c:v>7.3216000000000001</c:v>
                </c:pt>
                <c:pt idx="64">
                  <c:v>7.3364000000000003</c:v>
                </c:pt>
                <c:pt idx="65">
                  <c:v>7.3478000000000003</c:v>
                </c:pt>
                <c:pt idx="67">
                  <c:v>7.3334999999999999</c:v>
                </c:pt>
                <c:pt idx="68">
                  <c:v>7.1803999999999997</c:v>
                </c:pt>
                <c:pt idx="69">
                  <c:v>7.3018000000000001</c:v>
                </c:pt>
                <c:pt idx="70">
                  <c:v>7.1905999999999999</c:v>
                </c:pt>
                <c:pt idx="71">
                  <c:v>7.2685000000000004</c:v>
                </c:pt>
                <c:pt idx="72">
                  <c:v>7.4237000000000002</c:v>
                </c:pt>
                <c:pt idx="73">
                  <c:v>7.4006999999999996</c:v>
                </c:pt>
                <c:pt idx="74">
                  <c:v>7.6847000000000003</c:v>
                </c:pt>
                <c:pt idx="75">
                  <c:v>7.8343999999999996</c:v>
                </c:pt>
                <c:pt idx="76">
                  <c:v>7.9084000000000003</c:v>
                </c:pt>
                <c:pt idx="77">
                  <c:v>7.9515000000000002</c:v>
                </c:pt>
                <c:pt idx="78">
                  <c:v>8.0106000000000002</c:v>
                </c:pt>
                <c:pt idx="79">
                  <c:v>8.1471999999999998</c:v>
                </c:pt>
                <c:pt idx="80">
                  <c:v>8.3816000000000006</c:v>
                </c:pt>
                <c:pt idx="81">
                  <c:v>8.3115000000000006</c:v>
                </c:pt>
                <c:pt idx="82">
                  <c:v>8.1831999999999994</c:v>
                </c:pt>
                <c:pt idx="83">
                  <c:v>8.2501999999999995</c:v>
                </c:pt>
                <c:pt idx="84">
                  <c:v>8.6934000000000005</c:v>
                </c:pt>
                <c:pt idx="85">
                  <c:v>8.5083000000000002</c:v>
                </c:pt>
                <c:pt idx="86">
                  <c:v>8.7943999999999996</c:v>
                </c:pt>
                <c:pt idx="87">
                  <c:v>8.5668000000000006</c:v>
                </c:pt>
                <c:pt idx="88">
                  <c:v>8.8317999999999994</c:v>
                </c:pt>
                <c:pt idx="89">
                  <c:v>8.7859999999999996</c:v>
                </c:pt>
                <c:pt idx="90">
                  <c:v>8.9545999999999992</c:v>
                </c:pt>
                <c:pt idx="91">
                  <c:v>8.7144999999999992</c:v>
                </c:pt>
                <c:pt idx="92">
                  <c:v>8.4702999999999999</c:v>
                </c:pt>
                <c:pt idx="93">
                  <c:v>8.6747999999999994</c:v>
                </c:pt>
                <c:pt idx="94">
                  <c:v>8.8878000000000004</c:v>
                </c:pt>
                <c:pt idx="95">
                  <c:v>9.0800999999999998</c:v>
                </c:pt>
                <c:pt idx="96">
                  <c:v>10.2561</c:v>
                </c:pt>
                <c:pt idx="97">
                  <c:v>9.9427000000000003</c:v>
                </c:pt>
                <c:pt idx="98">
                  <c:v>9.9624000000000006</c:v>
                </c:pt>
                <c:pt idx="99">
                  <c:v>10.796799999999999</c:v>
                </c:pt>
                <c:pt idx="100">
                  <c:v>12.0101</c:v>
                </c:pt>
                <c:pt idx="101">
                  <c:v>11.9137</c:v>
                </c:pt>
                <c:pt idx="102">
                  <c:v>10.5406</c:v>
                </c:pt>
                <c:pt idx="103">
                  <c:v>10.128399999999999</c:v>
                </c:pt>
                <c:pt idx="104">
                  <c:v>9.7956000000000003</c:v>
                </c:pt>
                <c:pt idx="105">
                  <c:v>10.4389</c:v>
                </c:pt>
                <c:pt idx="106">
                  <c:v>10.9962</c:v>
                </c:pt>
                <c:pt idx="107">
                  <c:v>11.5151</c:v>
                </c:pt>
                <c:pt idx="108">
                  <c:v>12.0351</c:v>
                </c:pt>
                <c:pt idx="109">
                  <c:v>12.040800000000001</c:v>
                </c:pt>
                <c:pt idx="110">
                  <c:v>11.8414</c:v>
                </c:pt>
                <c:pt idx="111">
                  <c:v>12.034599999999999</c:v>
                </c:pt>
                <c:pt idx="112">
                  <c:v>12.8216</c:v>
                </c:pt>
                <c:pt idx="113">
                  <c:v>12.841100000000001</c:v>
                </c:pt>
                <c:pt idx="114">
                  <c:v>13.363</c:v>
                </c:pt>
                <c:pt idx="115">
                  <c:v>12.7</c:v>
                </c:pt>
                <c:pt idx="116">
                  <c:v>13.056900000000001</c:v>
                </c:pt>
                <c:pt idx="117">
                  <c:v>13.641</c:v>
                </c:pt>
                <c:pt idx="118">
                  <c:v>14.4506</c:v>
                </c:pt>
                <c:pt idx="119">
                  <c:v>14.892099999999999</c:v>
                </c:pt>
                <c:pt idx="120">
                  <c:v>14.141299999999999</c:v>
                </c:pt>
                <c:pt idx="121">
                  <c:v>12.494300000000001</c:v>
                </c:pt>
                <c:pt idx="122">
                  <c:v>13.513</c:v>
                </c:pt>
                <c:pt idx="123">
                  <c:v>13.651300000000001</c:v>
                </c:pt>
                <c:pt idx="124">
                  <c:v>13.415100000000001</c:v>
                </c:pt>
                <c:pt idx="125">
                  <c:v>13.3713</c:v>
                </c:pt>
                <c:pt idx="126">
                  <c:v>13.018700000000001</c:v>
                </c:pt>
                <c:pt idx="127">
                  <c:v>13.072699999999999</c:v>
                </c:pt>
                <c:pt idx="128">
                  <c:v>13.592000000000001</c:v>
                </c:pt>
                <c:pt idx="129">
                  <c:v>13.118</c:v>
                </c:pt>
                <c:pt idx="130">
                  <c:v>12.2302</c:v>
                </c:pt>
                <c:pt idx="131">
                  <c:v>11.617800000000001</c:v>
                </c:pt>
                <c:pt idx="132">
                  <c:v>10.6816</c:v>
                </c:pt>
                <c:pt idx="133">
                  <c:v>10.8347</c:v>
                </c:pt>
                <c:pt idx="134">
                  <c:v>10.489599999999999</c:v>
                </c:pt>
                <c:pt idx="135">
                  <c:v>10.914899999999999</c:v>
                </c:pt>
                <c:pt idx="136">
                  <c:v>10.354799999999999</c:v>
                </c:pt>
                <c:pt idx="137">
                  <c:v>10.613899999999999</c:v>
                </c:pt>
                <c:pt idx="138">
                  <c:v>10.3078</c:v>
                </c:pt>
                <c:pt idx="139">
                  <c:v>10.774100000000001</c:v>
                </c:pt>
                <c:pt idx="140">
                  <c:v>10.9072</c:v>
                </c:pt>
                <c:pt idx="141">
                  <c:v>11.690300000000001</c:v>
                </c:pt>
                <c:pt idx="142">
                  <c:v>11.8124</c:v>
                </c:pt>
                <c:pt idx="143">
                  <c:v>11.3491</c:v>
                </c:pt>
                <c:pt idx="144">
                  <c:v>11.601100000000001</c:v>
                </c:pt>
                <c:pt idx="145">
                  <c:v>11.4453</c:v>
                </c:pt>
                <c:pt idx="146">
                  <c:v>11.644399999999999</c:v>
                </c:pt>
                <c:pt idx="147">
                  <c:v>11.481299999999999</c:v>
                </c:pt>
                <c:pt idx="148">
                  <c:v>11.833299999999999</c:v>
                </c:pt>
                <c:pt idx="149">
                  <c:v>12.2437</c:v>
                </c:pt>
                <c:pt idx="150">
                  <c:v>12.5395</c:v>
                </c:pt>
                <c:pt idx="151">
                  <c:v>13.568</c:v>
                </c:pt>
                <c:pt idx="152">
                  <c:v>13.464399999999999</c:v>
                </c:pt>
                <c:pt idx="153">
                  <c:v>12.595499999999999</c:v>
                </c:pt>
                <c:pt idx="154">
                  <c:v>12.4129</c:v>
                </c:pt>
                <c:pt idx="155">
                  <c:v>12.087300000000001</c:v>
                </c:pt>
                <c:pt idx="156">
                  <c:v>11.4771</c:v>
                </c:pt>
                <c:pt idx="157">
                  <c:v>11.4153</c:v>
                </c:pt>
                <c:pt idx="158">
                  <c:v>11.477399999999999</c:v>
                </c:pt>
                <c:pt idx="159">
                  <c:v>11.0383</c:v>
                </c:pt>
                <c:pt idx="160">
                  <c:v>11.7913</c:v>
                </c:pt>
                <c:pt idx="161">
                  <c:v>11.6029</c:v>
                </c:pt>
                <c:pt idx="162">
                  <c:v>11.444599999999999</c:v>
                </c:pt>
                <c:pt idx="163">
                  <c:v>10.339700000000001</c:v>
                </c:pt>
                <c:pt idx="164">
                  <c:v>10.3429</c:v>
                </c:pt>
                <c:pt idx="165">
                  <c:v>10.667400000000001</c:v>
                </c:pt>
                <c:pt idx="166">
                  <c:v>10.3673</c:v>
                </c:pt>
                <c:pt idx="167">
                  <c:v>10.450699999999999</c:v>
                </c:pt>
                <c:pt idx="168">
                  <c:v>10.1593</c:v>
                </c:pt>
                <c:pt idx="169">
                  <c:v>9.7937999999999992</c:v>
                </c:pt>
                <c:pt idx="170">
                  <c:v>9.1809999999999992</c:v>
                </c:pt>
                <c:pt idx="171">
                  <c:v>9.3026999999999997</c:v>
                </c:pt>
                <c:pt idx="172">
                  <c:v>8.2209000000000003</c:v>
                </c:pt>
                <c:pt idx="173">
                  <c:v>7.5091000000000001</c:v>
                </c:pt>
                <c:pt idx="174">
                  <c:v>7.5669000000000004</c:v>
                </c:pt>
                <c:pt idx="175">
                  <c:v>8.2894000000000005</c:v>
                </c:pt>
                <c:pt idx="176">
                  <c:v>7.7374000000000001</c:v>
                </c:pt>
                <c:pt idx="177">
                  <c:v>7.8242000000000003</c:v>
                </c:pt>
                <c:pt idx="178">
                  <c:v>7.3635000000000002</c:v>
                </c:pt>
                <c:pt idx="179">
                  <c:v>7.9138000000000002</c:v>
                </c:pt>
                <c:pt idx="180">
                  <c:v>7.7060000000000004</c:v>
                </c:pt>
                <c:pt idx="181">
                  <c:v>7.5293000000000001</c:v>
                </c:pt>
                <c:pt idx="182">
                  <c:v>7.5628000000000002</c:v>
                </c:pt>
                <c:pt idx="183">
                  <c:v>7.4596</c:v>
                </c:pt>
                <c:pt idx="184">
                  <c:v>7.3880999999999997</c:v>
                </c:pt>
                <c:pt idx="185">
                  <c:v>7.6631999999999998</c:v>
                </c:pt>
                <c:pt idx="186">
                  <c:v>8.3620999999999999</c:v>
                </c:pt>
                <c:pt idx="187">
                  <c:v>8.5511999999999997</c:v>
                </c:pt>
                <c:pt idx="188">
                  <c:v>8.5001999999999995</c:v>
                </c:pt>
                <c:pt idx="189">
                  <c:v>8.7543000000000006</c:v>
                </c:pt>
                <c:pt idx="190">
                  <c:v>9.0271000000000008</c:v>
                </c:pt>
                <c:pt idx="191">
                  <c:v>9.6418999999999997</c:v>
                </c:pt>
                <c:pt idx="192">
                  <c:v>8.9724000000000004</c:v>
                </c:pt>
                <c:pt idx="193">
                  <c:v>9.0589999999999993</c:v>
                </c:pt>
                <c:pt idx="194">
                  <c:v>8.9477567199999992</c:v>
                </c:pt>
                <c:pt idx="195">
                  <c:v>8.4840669700000007</c:v>
                </c:pt>
                <c:pt idx="196">
                  <c:v>8.3610088699999991</c:v>
                </c:pt>
                <c:pt idx="197">
                  <c:v>8.7629264100000004</c:v>
                </c:pt>
                <c:pt idx="198">
                  <c:v>9.0687457899999995</c:v>
                </c:pt>
                <c:pt idx="199">
                  <c:v>9.2778368100000002</c:v>
                </c:pt>
                <c:pt idx="200">
                  <c:v>8.8949371900000003</c:v>
                </c:pt>
                <c:pt idx="201">
                  <c:v>9.2839867599999994</c:v>
                </c:pt>
                <c:pt idx="202">
                  <c:v>9.2447418599999995</c:v>
                </c:pt>
                <c:pt idx="203">
                  <c:v>8.8704354500000004</c:v>
                </c:pt>
                <c:pt idx="204">
                  <c:v>8.6761778599999992</c:v>
                </c:pt>
                <c:pt idx="205">
                  <c:v>8.9978452299999994</c:v>
                </c:pt>
                <c:pt idx="206">
                  <c:v>9.0064040300000006</c:v>
                </c:pt>
                <c:pt idx="207">
                  <c:v>8.8269724600000004</c:v>
                </c:pt>
                <c:pt idx="208">
                  <c:v>9.1471164300000005</c:v>
                </c:pt>
                <c:pt idx="209">
                  <c:v>9.0739076700000005</c:v>
                </c:pt>
                <c:pt idx="210">
                  <c:v>8.9011896700000008</c:v>
                </c:pt>
                <c:pt idx="211">
                  <c:v>8.5151274699999995</c:v>
                </c:pt>
                <c:pt idx="212">
                  <c:v>8.0822649000000002</c:v>
                </c:pt>
                <c:pt idx="213">
                  <c:v>7.7830530199999997</c:v>
                </c:pt>
                <c:pt idx="214">
                  <c:v>8.1871479699999998</c:v>
                </c:pt>
                <c:pt idx="215">
                  <c:v>8.2512831900000005</c:v>
                </c:pt>
                <c:pt idx="216">
                  <c:v>7.9089152699999996</c:v>
                </c:pt>
                <c:pt idx="217">
                  <c:v>7.7975336999999998</c:v>
                </c:pt>
                <c:pt idx="218">
                  <c:v>7.9107389299999999</c:v>
                </c:pt>
                <c:pt idx="219">
                  <c:v>8.3572628099999999</c:v>
                </c:pt>
                <c:pt idx="220">
                  <c:v>8.4623640899999995</c:v>
                </c:pt>
                <c:pt idx="221">
                  <c:v>8.5640021100000006</c:v>
                </c:pt>
                <c:pt idx="222">
                  <c:v>8.9235414100000003</c:v>
                </c:pt>
                <c:pt idx="223">
                  <c:v>8.5238838399999999</c:v>
                </c:pt>
                <c:pt idx="224">
                  <c:v>8.38529357</c:v>
                </c:pt>
                <c:pt idx="225">
                  <c:v>8.3322416199999996</c:v>
                </c:pt>
                <c:pt idx="226">
                  <c:v>8.8886552999999999</c:v>
                </c:pt>
                <c:pt idx="227">
                  <c:v>8.8647519799999994</c:v>
                </c:pt>
                <c:pt idx="228">
                  <c:v>8.6758498999999993</c:v>
                </c:pt>
                <c:pt idx="229">
                  <c:v>8.2907003899999996</c:v>
                </c:pt>
                <c:pt idx="230">
                  <c:v>8.2192652400000004</c:v>
                </c:pt>
                <c:pt idx="231">
                  <c:v>8.1434080800000004</c:v>
                </c:pt>
                <c:pt idx="232">
                  <c:v>8.1356453799999997</c:v>
                </c:pt>
                <c:pt idx="233">
                  <c:v>8.1747586299999995</c:v>
                </c:pt>
                <c:pt idx="234">
                  <c:v>8.1745207600000001</c:v>
                </c:pt>
                <c:pt idx="235">
                  <c:v>8.24475494</c:v>
                </c:pt>
                <c:pt idx="236">
                  <c:v>8.4400951200000005</c:v>
                </c:pt>
                <c:pt idx="237">
                  <c:v>8.3011557200000006</c:v>
                </c:pt>
                <c:pt idx="238">
                  <c:v>8.0618672199999999</c:v>
                </c:pt>
                <c:pt idx="239">
                  <c:v>7.7128838699999998</c:v>
                </c:pt>
                <c:pt idx="240">
                  <c:v>7.7773933199999998</c:v>
                </c:pt>
                <c:pt idx="241">
                  <c:v>7.7583277900000001</c:v>
                </c:pt>
                <c:pt idx="242">
                  <c:v>7.1251938299999997</c:v>
                </c:pt>
                <c:pt idx="243">
                  <c:v>7.6605880500000003</c:v>
                </c:pt>
                <c:pt idx="244">
                  <c:v>7.62530866</c:v>
                </c:pt>
                <c:pt idx="245">
                  <c:v>7.7595920700000001</c:v>
                </c:pt>
                <c:pt idx="246">
                  <c:v>7.84843621</c:v>
                </c:pt>
                <c:pt idx="247">
                  <c:v>7.6194234099999996</c:v>
                </c:pt>
                <c:pt idx="248">
                  <c:v>7.5786213800000004</c:v>
                </c:pt>
                <c:pt idx="249">
                  <c:v>7.1500111799999999</c:v>
                </c:pt>
                <c:pt idx="250">
                  <c:v>7.1916236900000001</c:v>
                </c:pt>
                <c:pt idx="251">
                  <c:v>7.0045291900000004</c:v>
                </c:pt>
                <c:pt idx="252">
                  <c:v>7.22408421</c:v>
                </c:pt>
                <c:pt idx="253">
                  <c:v>7.3077632100000001</c:v>
                </c:pt>
                <c:pt idx="254">
                  <c:v>7.0947293699999996</c:v>
                </c:pt>
                <c:pt idx="255">
                  <c:v>6.8122427600000002</c:v>
                </c:pt>
                <c:pt idx="256">
                  <c:v>6.4941996499999997</c:v>
                </c:pt>
                <c:pt idx="257">
                  <c:v>6.5310048500000004</c:v>
                </c:pt>
                <c:pt idx="258">
                  <c:v>6.4459947800000004</c:v>
                </c:pt>
                <c:pt idx="259">
                  <c:v>6.4656374999999997</c:v>
                </c:pt>
                <c:pt idx="260">
                  <c:v>6.0909029800000001</c:v>
                </c:pt>
                <c:pt idx="261">
                  <c:v>6.0717248799999997</c:v>
                </c:pt>
                <c:pt idx="262">
                  <c:v>5.7301528800000003</c:v>
                </c:pt>
                <c:pt idx="263">
                  <c:v>5.6791645199999996</c:v>
                </c:pt>
                <c:pt idx="264">
                  <c:v>5.7072406999999998</c:v>
                </c:pt>
                <c:pt idx="265">
                  <c:v>6.0560262299999996</c:v>
                </c:pt>
                <c:pt idx="266">
                  <c:v>6.07321328</c:v>
                </c:pt>
                <c:pt idx="267">
                  <c:v>5.8633737100000003</c:v>
                </c:pt>
                <c:pt idx="268">
                  <c:v>6.4214966499999999</c:v>
                </c:pt>
                <c:pt idx="269">
                  <c:v>6.9795716499999996</c:v>
                </c:pt>
                <c:pt idx="270">
                  <c:v>7.1931233199999998</c:v>
                </c:pt>
                <c:pt idx="271">
                  <c:v>7.2994218000000002</c:v>
                </c:pt>
                <c:pt idx="272">
                  <c:v>7.5170225300000002</c:v>
                </c:pt>
                <c:pt idx="273">
                  <c:v>7.2245674800000002</c:v>
                </c:pt>
                <c:pt idx="274">
                  <c:v>7.2685453300000002</c:v>
                </c:pt>
                <c:pt idx="275">
                  <c:v>7.6960947600000003</c:v>
                </c:pt>
                <c:pt idx="276">
                  <c:v>7.8316766400000004</c:v>
                </c:pt>
                <c:pt idx="277">
                  <c:v>7.8498999999999999</c:v>
                </c:pt>
                <c:pt idx="278">
                  <c:v>7.8116000000000003</c:v>
                </c:pt>
                <c:pt idx="279">
                  <c:v>7.5735999999999999</c:v>
                </c:pt>
                <c:pt idx="280">
                  <c:v>7.2789999999999999</c:v>
                </c:pt>
                <c:pt idx="281">
                  <c:v>7.2693169900000001</c:v>
                </c:pt>
                <c:pt idx="282">
                  <c:v>7.0905825199999999</c:v>
                </c:pt>
                <c:pt idx="283">
                  <c:v>6.4044409399999997</c:v>
                </c:pt>
                <c:pt idx="284">
                  <c:v>6.3096093</c:v>
                </c:pt>
                <c:pt idx="285">
                  <c:v>6.5370623099999996</c:v>
                </c:pt>
                <c:pt idx="286">
                  <c:v>6.3751518799999998</c:v>
                </c:pt>
                <c:pt idx="287">
                  <c:v>6.2477380199999999</c:v>
                </c:pt>
                <c:pt idx="288">
                  <c:v>6.0860685999999999</c:v>
                </c:pt>
                <c:pt idx="289">
                  <c:v>5.86308294</c:v>
                </c:pt>
                <c:pt idx="290">
                  <c:v>5.6834821199999999</c:v>
                </c:pt>
                <c:pt idx="291">
                  <c:v>5.7237125200000003</c:v>
                </c:pt>
                <c:pt idx="292">
                  <c:v>6.2352010800000004</c:v>
                </c:pt>
                <c:pt idx="293">
                  <c:v>6.4884076100000003</c:v>
                </c:pt>
                <c:pt idx="294">
                  <c:v>6.7486223399999998</c:v>
                </c:pt>
                <c:pt idx="295">
                  <c:v>6.8941998399999997</c:v>
                </c:pt>
                <c:pt idx="296">
                  <c:v>6.7471329500000001</c:v>
                </c:pt>
                <c:pt idx="297">
                  <c:v>6.7985228099999997</c:v>
                </c:pt>
                <c:pt idx="298">
                  <c:v>6.98755098</c:v>
                </c:pt>
                <c:pt idx="299">
                  <c:v>6.7543364500000003</c:v>
                </c:pt>
                <c:pt idx="300">
                  <c:v>6.4092495100000004</c:v>
                </c:pt>
                <c:pt idx="301">
                  <c:v>6.0996337900000004</c:v>
                </c:pt>
                <c:pt idx="302">
                  <c:v>6.4371750700000003</c:v>
                </c:pt>
                <c:pt idx="303">
                  <c:v>6.5303279300000003</c:v>
                </c:pt>
                <c:pt idx="304">
                  <c:v>6.5932027499999997</c:v>
                </c:pt>
                <c:pt idx="305">
                  <c:v>6.9574810600000001</c:v>
                </c:pt>
                <c:pt idx="306">
                  <c:v>6.7644461099999997</c:v>
                </c:pt>
                <c:pt idx="307">
                  <c:v>6.7081413300000001</c:v>
                </c:pt>
                <c:pt idx="308">
                  <c:v>6.5733273600000004</c:v>
                </c:pt>
                <c:pt idx="309">
                  <c:v>6.0771841999999996</c:v>
                </c:pt>
                <c:pt idx="310">
                  <c:v>6.4270382499999998</c:v>
                </c:pt>
                <c:pt idx="311">
                  <c:v>6.2163723600000003</c:v>
                </c:pt>
                <c:pt idx="312">
                  <c:v>5.93830627</c:v>
                </c:pt>
                <c:pt idx="313">
                  <c:v>5.8868597400000002</c:v>
                </c:pt>
                <c:pt idx="314">
                  <c:v>5.7797482200000001</c:v>
                </c:pt>
                <c:pt idx="315">
                  <c:v>5.6210076899999999</c:v>
                </c:pt>
                <c:pt idx="316">
                  <c:v>5.7290868499999998</c:v>
                </c:pt>
                <c:pt idx="317">
                  <c:v>5.7604334599999998</c:v>
                </c:pt>
                <c:pt idx="318">
                  <c:v>5.8094046400000003</c:v>
                </c:pt>
                <c:pt idx="319">
                  <c:v>5.6889364799999997</c:v>
                </c:pt>
                <c:pt idx="320">
                  <c:v>5.5413020700000004</c:v>
                </c:pt>
                <c:pt idx="321">
                  <c:v>5.5849661900000003</c:v>
                </c:pt>
                <c:pt idx="322">
                  <c:v>5.1789329000000004</c:v>
                </c:pt>
                <c:pt idx="323">
                  <c:v>4.6909847600000001</c:v>
                </c:pt>
                <c:pt idx="324">
                  <c:v>4.9090796399999999</c:v>
                </c:pt>
                <c:pt idx="325">
                  <c:v>4.93510647</c:v>
                </c:pt>
                <c:pt idx="326">
                  <c:v>5.0014260500000001</c:v>
                </c:pt>
                <c:pt idx="327">
                  <c:v>4.9817408199999997</c:v>
                </c:pt>
                <c:pt idx="328">
                  <c:v>5.5734617899999996</c:v>
                </c:pt>
                <c:pt idx="329">
                  <c:v>5.6093242500000002</c:v>
                </c:pt>
                <c:pt idx="330">
                  <c:v>5.6317482600000002</c:v>
                </c:pt>
                <c:pt idx="331">
                  <c:v>5.9240931000000003</c:v>
                </c:pt>
                <c:pt idx="332">
                  <c:v>6.0963854199999998</c:v>
                </c:pt>
                <c:pt idx="333">
                  <c:v>6.2096877499999996</c:v>
                </c:pt>
                <c:pt idx="334">
                  <c:v>6.3195767600000003</c:v>
                </c:pt>
                <c:pt idx="335">
                  <c:v>6.2716268399999997</c:v>
                </c:pt>
                <c:pt idx="336">
                  <c:v>6.3354255500000001</c:v>
                </c:pt>
                <c:pt idx="337">
                  <c:v>6.4530147400000004</c:v>
                </c:pt>
                <c:pt idx="338">
                  <c:v>6.7008901200000004</c:v>
                </c:pt>
                <c:pt idx="339">
                  <c:v>6.6865834199999998</c:v>
                </c:pt>
                <c:pt idx="340">
                  <c:v>6.52800811</c:v>
                </c:pt>
                <c:pt idx="341">
                  <c:v>6.1707137999999997</c:v>
                </c:pt>
                <c:pt idx="342">
                  <c:v>6.3143627499999999</c:v>
                </c:pt>
                <c:pt idx="343">
                  <c:v>6.3907265200000003</c:v>
                </c:pt>
                <c:pt idx="344">
                  <c:v>6.1737457600000001</c:v>
                </c:pt>
                <c:pt idx="345">
                  <c:v>6.0889526700000003</c:v>
                </c:pt>
                <c:pt idx="346">
                  <c:v>5.89472693</c:v>
                </c:pt>
                <c:pt idx="347">
                  <c:v>5.9900451500000003</c:v>
                </c:pt>
                <c:pt idx="348">
                  <c:v>5.88462643</c:v>
                </c:pt>
                <c:pt idx="349">
                  <c:v>5.5939156499999996</c:v>
                </c:pt>
                <c:pt idx="350">
                  <c:v>5.3427520800000003</c:v>
                </c:pt>
                <c:pt idx="351">
                  <c:v>5.3767355300000004</c:v>
                </c:pt>
                <c:pt idx="352">
                  <c:v>5.2147157799999997</c:v>
                </c:pt>
                <c:pt idx="353">
                  <c:v>5.2693455499999997</c:v>
                </c:pt>
                <c:pt idx="354">
                  <c:v>5.6192320999999996</c:v>
                </c:pt>
                <c:pt idx="355">
                  <c:v>5.6892320700000001</c:v>
                </c:pt>
                <c:pt idx="356">
                  <c:v>5.6910307199999997</c:v>
                </c:pt>
                <c:pt idx="357">
                  <c:v>5.3227122700000002</c:v>
                </c:pt>
                <c:pt idx="358">
                  <c:v>5.1871999999999998</c:v>
                </c:pt>
                <c:pt idx="359">
                  <c:v>5.0456000000000003</c:v>
                </c:pt>
                <c:pt idx="360">
                  <c:v>4.7026000000000003</c:v>
                </c:pt>
                <c:pt idx="361">
                  <c:v>5.2472000000000003</c:v>
                </c:pt>
                <c:pt idx="362">
                  <c:v>5.5106000000000002</c:v>
                </c:pt>
                <c:pt idx="363">
                  <c:v>5.4431000000000003</c:v>
                </c:pt>
                <c:pt idx="364">
                  <c:v>5.3371000000000004</c:v>
                </c:pt>
                <c:pt idx="365">
                  <c:v>5.8247999999999998</c:v>
                </c:pt>
                <c:pt idx="366">
                  <c:v>5.4749999999999996</c:v>
                </c:pt>
                <c:pt idx="367">
                  <c:v>5.4222000000000001</c:v>
                </c:pt>
                <c:pt idx="368">
                  <c:v>5.2423000000000002</c:v>
                </c:pt>
                <c:pt idx="369">
                  <c:v>4.9127999999999998</c:v>
                </c:pt>
                <c:pt idx="370">
                  <c:v>4.5587999999999997</c:v>
                </c:pt>
                <c:pt idx="371">
                  <c:v>4.1101000000000001</c:v>
                </c:pt>
                <c:pt idx="372">
                  <c:v>4.3949999999999996</c:v>
                </c:pt>
                <c:pt idx="373">
                  <c:v>4.6684999999999999</c:v>
                </c:pt>
                <c:pt idx="374">
                  <c:v>4.2487000000000004</c:v>
                </c:pt>
                <c:pt idx="375">
                  <c:v>4.3780999999999999</c:v>
                </c:pt>
                <c:pt idx="376">
                  <c:v>4.0785</c:v>
                </c:pt>
                <c:pt idx="377">
                  <c:v>4.2157999999999998</c:v>
                </c:pt>
                <c:pt idx="378">
                  <c:v>4.2230999999999996</c:v>
                </c:pt>
                <c:pt idx="379">
                  <c:v>3.6701999999999999</c:v>
                </c:pt>
                <c:pt idx="380">
                  <c:v>3.8382999999999998</c:v>
                </c:pt>
                <c:pt idx="381">
                  <c:v>4.8686999999999996</c:v>
                </c:pt>
                <c:pt idx="382">
                  <c:v>4.8098999999999998</c:v>
                </c:pt>
                <c:pt idx="383">
                  <c:v>4.2797999999999998</c:v>
                </c:pt>
                <c:pt idx="384">
                  <c:v>4.6386000000000003</c:v>
                </c:pt>
                <c:pt idx="385">
                  <c:v>4.6441999999999997</c:v>
                </c:pt>
                <c:pt idx="386">
                  <c:v>4.5544000000000002</c:v>
                </c:pt>
                <c:pt idx="387">
                  <c:v>4.4444999999999997</c:v>
                </c:pt>
                <c:pt idx="388">
                  <c:v>4.2744999999999997</c:v>
                </c:pt>
                <c:pt idx="389">
                  <c:v>4.1349999999999998</c:v>
                </c:pt>
                <c:pt idx="390">
                  <c:v>4.8209</c:v>
                </c:pt>
                <c:pt idx="391">
                  <c:v>4.9516999999999998</c:v>
                </c:pt>
                <c:pt idx="392">
                  <c:v>4.8834</c:v>
                </c:pt>
                <c:pt idx="393">
                  <c:v>4.7544000000000004</c:v>
                </c:pt>
                <c:pt idx="394">
                  <c:v>4.3967999999999998</c:v>
                </c:pt>
                <c:pt idx="395">
                  <c:v>4.3677000000000001</c:v>
                </c:pt>
                <c:pt idx="396">
                  <c:v>4.2756999999999996</c:v>
                </c:pt>
                <c:pt idx="397">
                  <c:v>4.5674000000000001</c:v>
                </c:pt>
                <c:pt idx="398">
                  <c:v>4.407</c:v>
                </c:pt>
                <c:pt idx="399">
                  <c:v>4.2716000000000003</c:v>
                </c:pt>
                <c:pt idx="400">
                  <c:v>4.4732000000000003</c:v>
                </c:pt>
                <c:pt idx="401">
                  <c:v>4.6031000000000004</c:v>
                </c:pt>
                <c:pt idx="402">
                  <c:v>4.2946</c:v>
                </c:pt>
                <c:pt idx="403">
                  <c:v>4.0887000000000002</c:v>
                </c:pt>
                <c:pt idx="404">
                  <c:v>4.0068999999999999</c:v>
                </c:pt>
                <c:pt idx="405">
                  <c:v>4.3361000000000001</c:v>
                </c:pt>
                <c:pt idx="406">
                  <c:v>4.0843999999999996</c:v>
                </c:pt>
                <c:pt idx="407">
                  <c:v>4.4146000000000001</c:v>
                </c:pt>
                <c:pt idx="408">
                  <c:v>4.6464999999999996</c:v>
                </c:pt>
                <c:pt idx="409">
                  <c:v>4.6082999999999998</c:v>
                </c:pt>
                <c:pt idx="410">
                  <c:v>4.4421999999999997</c:v>
                </c:pt>
                <c:pt idx="411">
                  <c:v>4.5803000000000003</c:v>
                </c:pt>
                <c:pt idx="412">
                  <c:v>4.5994000000000002</c:v>
                </c:pt>
                <c:pt idx="413">
                  <c:v>4.9172000000000002</c:v>
                </c:pt>
                <c:pt idx="414">
                  <c:v>5.1138000000000003</c:v>
                </c:pt>
                <c:pt idx="415">
                  <c:v>5.1718000000000002</c:v>
                </c:pt>
                <c:pt idx="416">
                  <c:v>5.1707000000000001</c:v>
                </c:pt>
                <c:pt idx="417">
                  <c:v>5.0117000000000003</c:v>
                </c:pt>
                <c:pt idx="418">
                  <c:v>4.7853000000000003</c:v>
                </c:pt>
                <c:pt idx="419">
                  <c:v>4.6765999999999996</c:v>
                </c:pt>
                <c:pt idx="420">
                  <c:v>4.6422999999999996</c:v>
                </c:pt>
                <c:pt idx="421">
                  <c:v>4.4965000000000002</c:v>
                </c:pt>
                <c:pt idx="422">
                  <c:v>4.7443999999999997</c:v>
                </c:pt>
                <c:pt idx="423">
                  <c:v>4.8475999999999999</c:v>
                </c:pt>
                <c:pt idx="424">
                  <c:v>4.6097000000000001</c:v>
                </c:pt>
                <c:pt idx="425">
                  <c:v>4.718</c:v>
                </c:pt>
                <c:pt idx="426">
                  <c:v>4.6792999999999996</c:v>
                </c:pt>
                <c:pt idx="427">
                  <c:v>4.9291999999999998</c:v>
                </c:pt>
                <c:pt idx="428">
                  <c:v>5.0698999999999996</c:v>
                </c:pt>
                <c:pt idx="429">
                  <c:v>4.8569000000000004</c:v>
                </c:pt>
                <c:pt idx="430">
                  <c:v>4.6651999999999996</c:v>
                </c:pt>
                <c:pt idx="431">
                  <c:v>4.7130000000000001</c:v>
                </c:pt>
                <c:pt idx="432">
                  <c:v>4.6041999999999996</c:v>
                </c:pt>
                <c:pt idx="433">
                  <c:v>4.2134</c:v>
                </c:pt>
                <c:pt idx="434">
                  <c:v>4.2858999999999998</c:v>
                </c:pt>
                <c:pt idx="435">
                  <c:v>3.9584999999999999</c:v>
                </c:pt>
                <c:pt idx="436">
                  <c:v>3.8837000000000002</c:v>
                </c:pt>
                <c:pt idx="437">
                  <c:v>3.8235999999999999</c:v>
                </c:pt>
                <c:pt idx="438">
                  <c:v>4.0743</c:v>
                </c:pt>
                <c:pt idx="439">
                  <c:v>4.3745999299999996</c:v>
                </c:pt>
                <c:pt idx="440">
                  <c:v>4.25519991</c:v>
                </c:pt>
                <c:pt idx="441">
                  <c:v>4.2501001399999998</c:v>
                </c:pt>
                <c:pt idx="442">
                  <c:v>4.1066999400000004</c:v>
                </c:pt>
                <c:pt idx="443">
                  <c:v>4.2393999100000004</c:v>
                </c:pt>
                <c:pt idx="444">
                  <c:v>4.8354997600000003</c:v>
                </c:pt>
                <c:pt idx="445">
                  <c:v>3.6350998899999998</c:v>
                </c:pt>
                <c:pt idx="446">
                  <c:v>2.8791000800000002</c:v>
                </c:pt>
                <c:pt idx="447">
                  <c:v>3.57870007</c:v>
                </c:pt>
                <c:pt idx="448">
                  <c:v>3.69519997</c:v>
                </c:pt>
                <c:pt idx="449">
                  <c:v>3.1547000399999998</c:v>
                </c:pt>
                <c:pt idx="450">
                  <c:v>3.6264998899999998</c:v>
                </c:pt>
                <c:pt idx="451">
                  <c:v>3.99650002</c:v>
                </c:pt>
              </c:numCache>
            </c:numRef>
          </c:val>
          <c:smooth val="0"/>
          <c:extLst>
            <c:ext xmlns:c16="http://schemas.microsoft.com/office/drawing/2014/chart" uri="{C3380CC4-5D6E-409C-BE32-E72D297353CC}">
              <c16:uniqueId val="{00000003-CC61-49CB-9DAD-266DAE05E876}"/>
            </c:ext>
          </c:extLst>
        </c:ser>
        <c:ser>
          <c:idx val="4"/>
          <c:order val="4"/>
          <c:tx>
            <c:strRef>
              <c:f>Bonds!$AC$2</c:f>
              <c:strCache>
                <c:ptCount val="1"/>
                <c:pt idx="0">
                  <c:v>180</c:v>
                </c:pt>
              </c:strCache>
            </c:strRef>
          </c:tx>
          <c:spPr>
            <a:ln w="28575" cap="rnd">
              <a:solidFill>
                <a:schemeClr val="accent5"/>
              </a:solidFill>
              <a:round/>
            </a:ln>
            <a:effectLst/>
          </c:spPr>
          <c:marker>
            <c:symbol val="none"/>
          </c:marker>
          <c:cat>
            <c:numRef>
              <c:f>Bonds!$X$3:$X$454</c:f>
              <c:numCache>
                <c:formatCode>m/d/yyyy</c:formatCode>
                <c:ptCount val="452"/>
                <c:pt idx="0">
                  <c:v>26238</c:v>
                </c:pt>
                <c:pt idx="1">
                  <c:v>26268</c:v>
                </c:pt>
                <c:pt idx="2">
                  <c:v>26299</c:v>
                </c:pt>
                <c:pt idx="3">
                  <c:v>26330</c:v>
                </c:pt>
                <c:pt idx="4">
                  <c:v>26359</c:v>
                </c:pt>
                <c:pt idx="5">
                  <c:v>26390</c:v>
                </c:pt>
                <c:pt idx="6">
                  <c:v>26420</c:v>
                </c:pt>
                <c:pt idx="7">
                  <c:v>26451</c:v>
                </c:pt>
                <c:pt idx="8">
                  <c:v>26481</c:v>
                </c:pt>
                <c:pt idx="9">
                  <c:v>26512</c:v>
                </c:pt>
                <c:pt idx="10">
                  <c:v>26543</c:v>
                </c:pt>
                <c:pt idx="11">
                  <c:v>26573</c:v>
                </c:pt>
                <c:pt idx="12">
                  <c:v>26604</c:v>
                </c:pt>
                <c:pt idx="13">
                  <c:v>26634</c:v>
                </c:pt>
                <c:pt idx="14">
                  <c:v>26665</c:v>
                </c:pt>
                <c:pt idx="15">
                  <c:v>26696</c:v>
                </c:pt>
                <c:pt idx="16">
                  <c:v>26724</c:v>
                </c:pt>
                <c:pt idx="17">
                  <c:v>26755</c:v>
                </c:pt>
                <c:pt idx="18">
                  <c:v>26785</c:v>
                </c:pt>
                <c:pt idx="19">
                  <c:v>26816</c:v>
                </c:pt>
                <c:pt idx="20">
                  <c:v>26846</c:v>
                </c:pt>
                <c:pt idx="21">
                  <c:v>26877</c:v>
                </c:pt>
                <c:pt idx="22">
                  <c:v>26908</c:v>
                </c:pt>
                <c:pt idx="23">
                  <c:v>26938</c:v>
                </c:pt>
                <c:pt idx="24">
                  <c:v>26969</c:v>
                </c:pt>
                <c:pt idx="25">
                  <c:v>26999</c:v>
                </c:pt>
                <c:pt idx="26">
                  <c:v>27030</c:v>
                </c:pt>
                <c:pt idx="27">
                  <c:v>27061</c:v>
                </c:pt>
                <c:pt idx="28">
                  <c:v>27089</c:v>
                </c:pt>
                <c:pt idx="29">
                  <c:v>27120</c:v>
                </c:pt>
                <c:pt idx="30">
                  <c:v>27150</c:v>
                </c:pt>
                <c:pt idx="31">
                  <c:v>27181</c:v>
                </c:pt>
                <c:pt idx="32">
                  <c:v>27211</c:v>
                </c:pt>
                <c:pt idx="33">
                  <c:v>27242</c:v>
                </c:pt>
                <c:pt idx="34">
                  <c:v>27273</c:v>
                </c:pt>
                <c:pt idx="35">
                  <c:v>27303</c:v>
                </c:pt>
                <c:pt idx="36">
                  <c:v>27334</c:v>
                </c:pt>
                <c:pt idx="37">
                  <c:v>27364</c:v>
                </c:pt>
                <c:pt idx="38">
                  <c:v>27395</c:v>
                </c:pt>
                <c:pt idx="39">
                  <c:v>27426</c:v>
                </c:pt>
                <c:pt idx="40">
                  <c:v>27454</c:v>
                </c:pt>
                <c:pt idx="41">
                  <c:v>27485</c:v>
                </c:pt>
                <c:pt idx="42">
                  <c:v>27515</c:v>
                </c:pt>
                <c:pt idx="43">
                  <c:v>27546</c:v>
                </c:pt>
                <c:pt idx="44">
                  <c:v>27576</c:v>
                </c:pt>
                <c:pt idx="45">
                  <c:v>27607</c:v>
                </c:pt>
                <c:pt idx="46">
                  <c:v>27638</c:v>
                </c:pt>
                <c:pt idx="47">
                  <c:v>27668</c:v>
                </c:pt>
                <c:pt idx="48">
                  <c:v>27699</c:v>
                </c:pt>
                <c:pt idx="49">
                  <c:v>27729</c:v>
                </c:pt>
                <c:pt idx="50">
                  <c:v>27760</c:v>
                </c:pt>
                <c:pt idx="51">
                  <c:v>27791</c:v>
                </c:pt>
                <c:pt idx="52">
                  <c:v>27820</c:v>
                </c:pt>
                <c:pt idx="53">
                  <c:v>27851</c:v>
                </c:pt>
                <c:pt idx="54">
                  <c:v>27881</c:v>
                </c:pt>
                <c:pt idx="55">
                  <c:v>27912</c:v>
                </c:pt>
                <c:pt idx="56">
                  <c:v>27942</c:v>
                </c:pt>
                <c:pt idx="57">
                  <c:v>27973</c:v>
                </c:pt>
                <c:pt idx="58">
                  <c:v>28004</c:v>
                </c:pt>
                <c:pt idx="59">
                  <c:v>28034</c:v>
                </c:pt>
                <c:pt idx="60">
                  <c:v>28065</c:v>
                </c:pt>
                <c:pt idx="61">
                  <c:v>28095</c:v>
                </c:pt>
                <c:pt idx="62">
                  <c:v>28126</c:v>
                </c:pt>
                <c:pt idx="63">
                  <c:v>28157</c:v>
                </c:pt>
                <c:pt idx="64">
                  <c:v>28185</c:v>
                </c:pt>
                <c:pt idx="65">
                  <c:v>28216</c:v>
                </c:pt>
                <c:pt idx="67">
                  <c:v>28246</c:v>
                </c:pt>
                <c:pt idx="68">
                  <c:v>28277</c:v>
                </c:pt>
                <c:pt idx="69">
                  <c:v>28307</c:v>
                </c:pt>
                <c:pt idx="70">
                  <c:v>28338</c:v>
                </c:pt>
                <c:pt idx="71">
                  <c:v>28369</c:v>
                </c:pt>
                <c:pt idx="72">
                  <c:v>28399</c:v>
                </c:pt>
                <c:pt idx="73">
                  <c:v>28430</c:v>
                </c:pt>
                <c:pt idx="74">
                  <c:v>28460</c:v>
                </c:pt>
                <c:pt idx="75">
                  <c:v>28491</c:v>
                </c:pt>
                <c:pt idx="76">
                  <c:v>28522</c:v>
                </c:pt>
                <c:pt idx="77">
                  <c:v>28550</c:v>
                </c:pt>
                <c:pt idx="78">
                  <c:v>28581</c:v>
                </c:pt>
                <c:pt idx="79">
                  <c:v>28611</c:v>
                </c:pt>
                <c:pt idx="80">
                  <c:v>28642</c:v>
                </c:pt>
                <c:pt idx="81">
                  <c:v>28672</c:v>
                </c:pt>
                <c:pt idx="82">
                  <c:v>28703</c:v>
                </c:pt>
                <c:pt idx="83">
                  <c:v>28734</c:v>
                </c:pt>
                <c:pt idx="84">
                  <c:v>28764</c:v>
                </c:pt>
                <c:pt idx="85">
                  <c:v>28795</c:v>
                </c:pt>
                <c:pt idx="86">
                  <c:v>28825</c:v>
                </c:pt>
                <c:pt idx="87">
                  <c:v>28856</c:v>
                </c:pt>
                <c:pt idx="88">
                  <c:v>28887</c:v>
                </c:pt>
                <c:pt idx="89">
                  <c:v>28915</c:v>
                </c:pt>
                <c:pt idx="90">
                  <c:v>28946</c:v>
                </c:pt>
                <c:pt idx="91">
                  <c:v>28976</c:v>
                </c:pt>
                <c:pt idx="92">
                  <c:v>29007</c:v>
                </c:pt>
                <c:pt idx="93">
                  <c:v>29037</c:v>
                </c:pt>
                <c:pt idx="94">
                  <c:v>29068</c:v>
                </c:pt>
                <c:pt idx="95">
                  <c:v>29099</c:v>
                </c:pt>
                <c:pt idx="96">
                  <c:v>29129</c:v>
                </c:pt>
                <c:pt idx="97">
                  <c:v>29160</c:v>
                </c:pt>
                <c:pt idx="98">
                  <c:v>29190</c:v>
                </c:pt>
                <c:pt idx="99">
                  <c:v>29221</c:v>
                </c:pt>
                <c:pt idx="100">
                  <c:v>29252</c:v>
                </c:pt>
                <c:pt idx="101">
                  <c:v>29281</c:v>
                </c:pt>
                <c:pt idx="102">
                  <c:v>29312</c:v>
                </c:pt>
                <c:pt idx="103">
                  <c:v>29342</c:v>
                </c:pt>
                <c:pt idx="104">
                  <c:v>29373</c:v>
                </c:pt>
                <c:pt idx="105">
                  <c:v>29403</c:v>
                </c:pt>
                <c:pt idx="106">
                  <c:v>29434</c:v>
                </c:pt>
                <c:pt idx="107">
                  <c:v>29465</c:v>
                </c:pt>
                <c:pt idx="108">
                  <c:v>29495</c:v>
                </c:pt>
                <c:pt idx="109">
                  <c:v>29526</c:v>
                </c:pt>
                <c:pt idx="110">
                  <c:v>29556</c:v>
                </c:pt>
                <c:pt idx="111">
                  <c:v>29587</c:v>
                </c:pt>
                <c:pt idx="112">
                  <c:v>29618</c:v>
                </c:pt>
                <c:pt idx="113">
                  <c:v>29646</c:v>
                </c:pt>
                <c:pt idx="114">
                  <c:v>29677</c:v>
                </c:pt>
                <c:pt idx="115">
                  <c:v>29707</c:v>
                </c:pt>
                <c:pt idx="116">
                  <c:v>29738</c:v>
                </c:pt>
                <c:pt idx="117">
                  <c:v>29768</c:v>
                </c:pt>
                <c:pt idx="118">
                  <c:v>29799</c:v>
                </c:pt>
                <c:pt idx="119">
                  <c:v>29830</c:v>
                </c:pt>
                <c:pt idx="120">
                  <c:v>29860</c:v>
                </c:pt>
                <c:pt idx="121">
                  <c:v>29891</c:v>
                </c:pt>
                <c:pt idx="122">
                  <c:v>29921</c:v>
                </c:pt>
                <c:pt idx="123">
                  <c:v>29952</c:v>
                </c:pt>
                <c:pt idx="124">
                  <c:v>29983</c:v>
                </c:pt>
                <c:pt idx="125">
                  <c:v>30011</c:v>
                </c:pt>
                <c:pt idx="126">
                  <c:v>30042</c:v>
                </c:pt>
                <c:pt idx="127">
                  <c:v>30072</c:v>
                </c:pt>
                <c:pt idx="128">
                  <c:v>30103</c:v>
                </c:pt>
                <c:pt idx="129">
                  <c:v>30133</c:v>
                </c:pt>
                <c:pt idx="130">
                  <c:v>30164</c:v>
                </c:pt>
                <c:pt idx="131">
                  <c:v>30195</c:v>
                </c:pt>
                <c:pt idx="132">
                  <c:v>30225</c:v>
                </c:pt>
                <c:pt idx="133">
                  <c:v>30256</c:v>
                </c:pt>
                <c:pt idx="134">
                  <c:v>30286</c:v>
                </c:pt>
                <c:pt idx="135">
                  <c:v>30317</c:v>
                </c:pt>
                <c:pt idx="136">
                  <c:v>30348</c:v>
                </c:pt>
                <c:pt idx="137">
                  <c:v>30376</c:v>
                </c:pt>
                <c:pt idx="138">
                  <c:v>30407</c:v>
                </c:pt>
                <c:pt idx="139">
                  <c:v>30437</c:v>
                </c:pt>
                <c:pt idx="140">
                  <c:v>30468</c:v>
                </c:pt>
                <c:pt idx="141">
                  <c:v>30498</c:v>
                </c:pt>
                <c:pt idx="142">
                  <c:v>30529</c:v>
                </c:pt>
                <c:pt idx="143">
                  <c:v>30560</c:v>
                </c:pt>
                <c:pt idx="144">
                  <c:v>30590</c:v>
                </c:pt>
                <c:pt idx="145">
                  <c:v>30621</c:v>
                </c:pt>
                <c:pt idx="146">
                  <c:v>30651</c:v>
                </c:pt>
                <c:pt idx="147">
                  <c:v>30682</c:v>
                </c:pt>
                <c:pt idx="148">
                  <c:v>30713</c:v>
                </c:pt>
                <c:pt idx="149">
                  <c:v>30742</c:v>
                </c:pt>
                <c:pt idx="150">
                  <c:v>30773</c:v>
                </c:pt>
                <c:pt idx="151">
                  <c:v>30803</c:v>
                </c:pt>
                <c:pt idx="152">
                  <c:v>30834</c:v>
                </c:pt>
                <c:pt idx="153">
                  <c:v>30864</c:v>
                </c:pt>
                <c:pt idx="154">
                  <c:v>30895</c:v>
                </c:pt>
                <c:pt idx="155">
                  <c:v>30926</c:v>
                </c:pt>
                <c:pt idx="156">
                  <c:v>30956</c:v>
                </c:pt>
                <c:pt idx="157">
                  <c:v>30987</c:v>
                </c:pt>
                <c:pt idx="158">
                  <c:v>31017</c:v>
                </c:pt>
                <c:pt idx="159">
                  <c:v>31048</c:v>
                </c:pt>
                <c:pt idx="160">
                  <c:v>31079</c:v>
                </c:pt>
                <c:pt idx="161">
                  <c:v>31107</c:v>
                </c:pt>
                <c:pt idx="162">
                  <c:v>31138</c:v>
                </c:pt>
                <c:pt idx="163">
                  <c:v>31168</c:v>
                </c:pt>
                <c:pt idx="164">
                  <c:v>31199</c:v>
                </c:pt>
                <c:pt idx="165">
                  <c:v>31229</c:v>
                </c:pt>
                <c:pt idx="166">
                  <c:v>31260</c:v>
                </c:pt>
                <c:pt idx="167">
                  <c:v>31291</c:v>
                </c:pt>
                <c:pt idx="168">
                  <c:v>31321</c:v>
                </c:pt>
                <c:pt idx="169">
                  <c:v>31352</c:v>
                </c:pt>
                <c:pt idx="170">
                  <c:v>31382</c:v>
                </c:pt>
                <c:pt idx="171">
                  <c:v>31413</c:v>
                </c:pt>
                <c:pt idx="172">
                  <c:v>31444</c:v>
                </c:pt>
                <c:pt idx="173">
                  <c:v>31472</c:v>
                </c:pt>
                <c:pt idx="174">
                  <c:v>31503</c:v>
                </c:pt>
                <c:pt idx="175">
                  <c:v>31533</c:v>
                </c:pt>
                <c:pt idx="176">
                  <c:v>31564</c:v>
                </c:pt>
                <c:pt idx="177">
                  <c:v>31594</c:v>
                </c:pt>
                <c:pt idx="178">
                  <c:v>31625</c:v>
                </c:pt>
                <c:pt idx="179">
                  <c:v>31656</c:v>
                </c:pt>
                <c:pt idx="180">
                  <c:v>31686</c:v>
                </c:pt>
                <c:pt idx="181">
                  <c:v>31717</c:v>
                </c:pt>
                <c:pt idx="182">
                  <c:v>31747</c:v>
                </c:pt>
                <c:pt idx="183">
                  <c:v>31778</c:v>
                </c:pt>
                <c:pt idx="184">
                  <c:v>31809</c:v>
                </c:pt>
                <c:pt idx="185">
                  <c:v>31837</c:v>
                </c:pt>
                <c:pt idx="186">
                  <c:v>31868</c:v>
                </c:pt>
                <c:pt idx="187">
                  <c:v>31898</c:v>
                </c:pt>
                <c:pt idx="188">
                  <c:v>31929</c:v>
                </c:pt>
                <c:pt idx="189">
                  <c:v>31959</c:v>
                </c:pt>
                <c:pt idx="190">
                  <c:v>31990</c:v>
                </c:pt>
                <c:pt idx="191">
                  <c:v>32021</c:v>
                </c:pt>
                <c:pt idx="192">
                  <c:v>32051</c:v>
                </c:pt>
                <c:pt idx="193">
                  <c:v>32082</c:v>
                </c:pt>
                <c:pt idx="194">
                  <c:v>32112</c:v>
                </c:pt>
                <c:pt idx="195">
                  <c:v>32143</c:v>
                </c:pt>
                <c:pt idx="196">
                  <c:v>32174</c:v>
                </c:pt>
                <c:pt idx="197">
                  <c:v>32203</c:v>
                </c:pt>
                <c:pt idx="198">
                  <c:v>32234</c:v>
                </c:pt>
                <c:pt idx="199">
                  <c:v>32264</c:v>
                </c:pt>
                <c:pt idx="200">
                  <c:v>32295</c:v>
                </c:pt>
                <c:pt idx="201">
                  <c:v>32325</c:v>
                </c:pt>
                <c:pt idx="202">
                  <c:v>32356</c:v>
                </c:pt>
                <c:pt idx="203">
                  <c:v>32387</c:v>
                </c:pt>
                <c:pt idx="204">
                  <c:v>32417</c:v>
                </c:pt>
                <c:pt idx="205">
                  <c:v>32448</c:v>
                </c:pt>
                <c:pt idx="206">
                  <c:v>32478</c:v>
                </c:pt>
                <c:pt idx="207">
                  <c:v>32509</c:v>
                </c:pt>
                <c:pt idx="208">
                  <c:v>32540</c:v>
                </c:pt>
                <c:pt idx="209">
                  <c:v>32568</c:v>
                </c:pt>
                <c:pt idx="210">
                  <c:v>32599</c:v>
                </c:pt>
                <c:pt idx="211">
                  <c:v>32629</c:v>
                </c:pt>
                <c:pt idx="212">
                  <c:v>32660</c:v>
                </c:pt>
                <c:pt idx="213">
                  <c:v>32690</c:v>
                </c:pt>
                <c:pt idx="214">
                  <c:v>32721</c:v>
                </c:pt>
                <c:pt idx="215">
                  <c:v>32752</c:v>
                </c:pt>
                <c:pt idx="216">
                  <c:v>32782</c:v>
                </c:pt>
                <c:pt idx="217">
                  <c:v>32813</c:v>
                </c:pt>
                <c:pt idx="218">
                  <c:v>32843</c:v>
                </c:pt>
                <c:pt idx="219">
                  <c:v>32874</c:v>
                </c:pt>
                <c:pt idx="220">
                  <c:v>32905</c:v>
                </c:pt>
                <c:pt idx="221">
                  <c:v>32933</c:v>
                </c:pt>
                <c:pt idx="222">
                  <c:v>32964</c:v>
                </c:pt>
                <c:pt idx="223">
                  <c:v>32994</c:v>
                </c:pt>
                <c:pt idx="224">
                  <c:v>33025</c:v>
                </c:pt>
                <c:pt idx="225">
                  <c:v>33055</c:v>
                </c:pt>
                <c:pt idx="226">
                  <c:v>33086</c:v>
                </c:pt>
                <c:pt idx="227">
                  <c:v>33117</c:v>
                </c:pt>
                <c:pt idx="228">
                  <c:v>33147</c:v>
                </c:pt>
                <c:pt idx="229">
                  <c:v>33178</c:v>
                </c:pt>
                <c:pt idx="230">
                  <c:v>33208</c:v>
                </c:pt>
                <c:pt idx="231">
                  <c:v>33239</c:v>
                </c:pt>
                <c:pt idx="232">
                  <c:v>33270</c:v>
                </c:pt>
                <c:pt idx="233">
                  <c:v>33298</c:v>
                </c:pt>
                <c:pt idx="234">
                  <c:v>33329</c:v>
                </c:pt>
                <c:pt idx="235">
                  <c:v>33359</c:v>
                </c:pt>
                <c:pt idx="236">
                  <c:v>33390</c:v>
                </c:pt>
                <c:pt idx="237">
                  <c:v>33420</c:v>
                </c:pt>
                <c:pt idx="238">
                  <c:v>33451</c:v>
                </c:pt>
                <c:pt idx="239">
                  <c:v>33482</c:v>
                </c:pt>
                <c:pt idx="240">
                  <c:v>33512</c:v>
                </c:pt>
                <c:pt idx="241">
                  <c:v>33543</c:v>
                </c:pt>
                <c:pt idx="242">
                  <c:v>33573</c:v>
                </c:pt>
                <c:pt idx="243">
                  <c:v>33604</c:v>
                </c:pt>
                <c:pt idx="244">
                  <c:v>33635</c:v>
                </c:pt>
                <c:pt idx="245">
                  <c:v>33664</c:v>
                </c:pt>
                <c:pt idx="246">
                  <c:v>33695</c:v>
                </c:pt>
                <c:pt idx="247">
                  <c:v>33725</c:v>
                </c:pt>
                <c:pt idx="248">
                  <c:v>33756</c:v>
                </c:pt>
                <c:pt idx="249">
                  <c:v>33786</c:v>
                </c:pt>
                <c:pt idx="250">
                  <c:v>33817</c:v>
                </c:pt>
                <c:pt idx="251">
                  <c:v>33848</c:v>
                </c:pt>
                <c:pt idx="252">
                  <c:v>33878</c:v>
                </c:pt>
                <c:pt idx="253">
                  <c:v>33909</c:v>
                </c:pt>
                <c:pt idx="254">
                  <c:v>33939</c:v>
                </c:pt>
                <c:pt idx="255">
                  <c:v>33970</c:v>
                </c:pt>
                <c:pt idx="256">
                  <c:v>34001</c:v>
                </c:pt>
                <c:pt idx="257">
                  <c:v>34029</c:v>
                </c:pt>
                <c:pt idx="258">
                  <c:v>34060</c:v>
                </c:pt>
                <c:pt idx="259">
                  <c:v>34090</c:v>
                </c:pt>
                <c:pt idx="260">
                  <c:v>34121</c:v>
                </c:pt>
                <c:pt idx="261">
                  <c:v>34151</c:v>
                </c:pt>
                <c:pt idx="262">
                  <c:v>34182</c:v>
                </c:pt>
                <c:pt idx="263">
                  <c:v>34213</c:v>
                </c:pt>
                <c:pt idx="264">
                  <c:v>34243</c:v>
                </c:pt>
                <c:pt idx="265">
                  <c:v>34274</c:v>
                </c:pt>
                <c:pt idx="266">
                  <c:v>34304</c:v>
                </c:pt>
                <c:pt idx="267">
                  <c:v>34335</c:v>
                </c:pt>
                <c:pt idx="268">
                  <c:v>34366</c:v>
                </c:pt>
                <c:pt idx="269">
                  <c:v>34394</c:v>
                </c:pt>
                <c:pt idx="270">
                  <c:v>34425</c:v>
                </c:pt>
                <c:pt idx="271">
                  <c:v>34455</c:v>
                </c:pt>
                <c:pt idx="272">
                  <c:v>34486</c:v>
                </c:pt>
                <c:pt idx="273">
                  <c:v>34516</c:v>
                </c:pt>
                <c:pt idx="274">
                  <c:v>34547</c:v>
                </c:pt>
                <c:pt idx="275">
                  <c:v>34578</c:v>
                </c:pt>
                <c:pt idx="276">
                  <c:v>34608</c:v>
                </c:pt>
                <c:pt idx="277">
                  <c:v>34639</c:v>
                </c:pt>
                <c:pt idx="278">
                  <c:v>34669</c:v>
                </c:pt>
                <c:pt idx="279">
                  <c:v>34700</c:v>
                </c:pt>
                <c:pt idx="280">
                  <c:v>34731</c:v>
                </c:pt>
                <c:pt idx="281">
                  <c:v>34759</c:v>
                </c:pt>
                <c:pt idx="282">
                  <c:v>34790</c:v>
                </c:pt>
                <c:pt idx="283">
                  <c:v>34820</c:v>
                </c:pt>
                <c:pt idx="284">
                  <c:v>34851</c:v>
                </c:pt>
                <c:pt idx="285">
                  <c:v>34881</c:v>
                </c:pt>
                <c:pt idx="286">
                  <c:v>34912</c:v>
                </c:pt>
                <c:pt idx="287">
                  <c:v>34943</c:v>
                </c:pt>
                <c:pt idx="288">
                  <c:v>34973</c:v>
                </c:pt>
                <c:pt idx="289">
                  <c:v>35004</c:v>
                </c:pt>
                <c:pt idx="290">
                  <c:v>35034</c:v>
                </c:pt>
                <c:pt idx="291">
                  <c:v>35065</c:v>
                </c:pt>
                <c:pt idx="292">
                  <c:v>35096</c:v>
                </c:pt>
                <c:pt idx="293">
                  <c:v>35125</c:v>
                </c:pt>
                <c:pt idx="294">
                  <c:v>35156</c:v>
                </c:pt>
                <c:pt idx="295">
                  <c:v>35186</c:v>
                </c:pt>
                <c:pt idx="296">
                  <c:v>35217</c:v>
                </c:pt>
                <c:pt idx="297">
                  <c:v>35247</c:v>
                </c:pt>
                <c:pt idx="298">
                  <c:v>35278</c:v>
                </c:pt>
                <c:pt idx="299">
                  <c:v>35309</c:v>
                </c:pt>
                <c:pt idx="300">
                  <c:v>35339</c:v>
                </c:pt>
                <c:pt idx="301">
                  <c:v>35370</c:v>
                </c:pt>
                <c:pt idx="302">
                  <c:v>35400</c:v>
                </c:pt>
                <c:pt idx="303">
                  <c:v>35431</c:v>
                </c:pt>
                <c:pt idx="304">
                  <c:v>35462</c:v>
                </c:pt>
                <c:pt idx="305">
                  <c:v>35490</c:v>
                </c:pt>
                <c:pt idx="306">
                  <c:v>35521</c:v>
                </c:pt>
                <c:pt idx="307">
                  <c:v>35551</c:v>
                </c:pt>
                <c:pt idx="308">
                  <c:v>35582</c:v>
                </c:pt>
                <c:pt idx="309">
                  <c:v>35612</c:v>
                </c:pt>
                <c:pt idx="310">
                  <c:v>35643</c:v>
                </c:pt>
                <c:pt idx="311">
                  <c:v>35674</c:v>
                </c:pt>
                <c:pt idx="312">
                  <c:v>35704</c:v>
                </c:pt>
                <c:pt idx="313">
                  <c:v>35735</c:v>
                </c:pt>
                <c:pt idx="314">
                  <c:v>35765</c:v>
                </c:pt>
                <c:pt idx="315">
                  <c:v>35796</c:v>
                </c:pt>
                <c:pt idx="316">
                  <c:v>35827</c:v>
                </c:pt>
                <c:pt idx="317">
                  <c:v>35855</c:v>
                </c:pt>
                <c:pt idx="318">
                  <c:v>35886</c:v>
                </c:pt>
                <c:pt idx="319">
                  <c:v>35916</c:v>
                </c:pt>
                <c:pt idx="320">
                  <c:v>35947</c:v>
                </c:pt>
                <c:pt idx="321">
                  <c:v>35977</c:v>
                </c:pt>
                <c:pt idx="322">
                  <c:v>36008</c:v>
                </c:pt>
                <c:pt idx="323">
                  <c:v>36039</c:v>
                </c:pt>
                <c:pt idx="324">
                  <c:v>36069</c:v>
                </c:pt>
                <c:pt idx="325">
                  <c:v>36100</c:v>
                </c:pt>
                <c:pt idx="326">
                  <c:v>36130</c:v>
                </c:pt>
                <c:pt idx="327">
                  <c:v>36161</c:v>
                </c:pt>
                <c:pt idx="328">
                  <c:v>36192</c:v>
                </c:pt>
                <c:pt idx="329">
                  <c:v>36220</c:v>
                </c:pt>
                <c:pt idx="330">
                  <c:v>36251</c:v>
                </c:pt>
                <c:pt idx="331">
                  <c:v>36281</c:v>
                </c:pt>
                <c:pt idx="332">
                  <c:v>36312</c:v>
                </c:pt>
                <c:pt idx="333">
                  <c:v>36342</c:v>
                </c:pt>
                <c:pt idx="334">
                  <c:v>36373</c:v>
                </c:pt>
                <c:pt idx="335">
                  <c:v>36404</c:v>
                </c:pt>
                <c:pt idx="336">
                  <c:v>36434</c:v>
                </c:pt>
                <c:pt idx="337">
                  <c:v>36465</c:v>
                </c:pt>
                <c:pt idx="338">
                  <c:v>36495</c:v>
                </c:pt>
                <c:pt idx="339">
                  <c:v>36526</c:v>
                </c:pt>
                <c:pt idx="340">
                  <c:v>36557</c:v>
                </c:pt>
                <c:pt idx="341">
                  <c:v>36586</c:v>
                </c:pt>
                <c:pt idx="342">
                  <c:v>36617</c:v>
                </c:pt>
                <c:pt idx="343">
                  <c:v>36647</c:v>
                </c:pt>
                <c:pt idx="344">
                  <c:v>36678</c:v>
                </c:pt>
                <c:pt idx="345">
                  <c:v>36708</c:v>
                </c:pt>
                <c:pt idx="346">
                  <c:v>36739</c:v>
                </c:pt>
                <c:pt idx="347">
                  <c:v>36770</c:v>
                </c:pt>
                <c:pt idx="348">
                  <c:v>36800</c:v>
                </c:pt>
                <c:pt idx="349">
                  <c:v>36831</c:v>
                </c:pt>
                <c:pt idx="350">
                  <c:v>36861</c:v>
                </c:pt>
                <c:pt idx="351">
                  <c:v>36892</c:v>
                </c:pt>
                <c:pt idx="352">
                  <c:v>36923</c:v>
                </c:pt>
                <c:pt idx="353">
                  <c:v>36951</c:v>
                </c:pt>
                <c:pt idx="354">
                  <c:v>36982</c:v>
                </c:pt>
                <c:pt idx="355">
                  <c:v>37012</c:v>
                </c:pt>
                <c:pt idx="356">
                  <c:v>37043</c:v>
                </c:pt>
                <c:pt idx="357">
                  <c:v>37073</c:v>
                </c:pt>
                <c:pt idx="358">
                  <c:v>37104</c:v>
                </c:pt>
                <c:pt idx="359">
                  <c:v>37135</c:v>
                </c:pt>
                <c:pt idx="360">
                  <c:v>37165</c:v>
                </c:pt>
                <c:pt idx="361">
                  <c:v>37196</c:v>
                </c:pt>
                <c:pt idx="362">
                  <c:v>37226</c:v>
                </c:pt>
                <c:pt idx="363">
                  <c:v>37257</c:v>
                </c:pt>
                <c:pt idx="364">
                  <c:v>37288</c:v>
                </c:pt>
                <c:pt idx="365">
                  <c:v>37316</c:v>
                </c:pt>
                <c:pt idx="366">
                  <c:v>37347</c:v>
                </c:pt>
                <c:pt idx="367">
                  <c:v>37377</c:v>
                </c:pt>
                <c:pt idx="368">
                  <c:v>37408</c:v>
                </c:pt>
                <c:pt idx="369">
                  <c:v>37438</c:v>
                </c:pt>
                <c:pt idx="370">
                  <c:v>37469</c:v>
                </c:pt>
                <c:pt idx="371">
                  <c:v>37500</c:v>
                </c:pt>
                <c:pt idx="372">
                  <c:v>37530</c:v>
                </c:pt>
                <c:pt idx="373">
                  <c:v>37561</c:v>
                </c:pt>
                <c:pt idx="374">
                  <c:v>37591</c:v>
                </c:pt>
                <c:pt idx="375">
                  <c:v>37622</c:v>
                </c:pt>
                <c:pt idx="376">
                  <c:v>37653</c:v>
                </c:pt>
                <c:pt idx="377">
                  <c:v>37681</c:v>
                </c:pt>
                <c:pt idx="378">
                  <c:v>37712</c:v>
                </c:pt>
                <c:pt idx="379">
                  <c:v>37742</c:v>
                </c:pt>
                <c:pt idx="380">
                  <c:v>37773</c:v>
                </c:pt>
                <c:pt idx="381">
                  <c:v>37803</c:v>
                </c:pt>
                <c:pt idx="382">
                  <c:v>37834</c:v>
                </c:pt>
                <c:pt idx="383">
                  <c:v>37865</c:v>
                </c:pt>
                <c:pt idx="384">
                  <c:v>37895</c:v>
                </c:pt>
                <c:pt idx="385">
                  <c:v>37926</c:v>
                </c:pt>
                <c:pt idx="386">
                  <c:v>37956</c:v>
                </c:pt>
                <c:pt idx="387">
                  <c:v>37987</c:v>
                </c:pt>
                <c:pt idx="388">
                  <c:v>38018</c:v>
                </c:pt>
                <c:pt idx="389">
                  <c:v>38047</c:v>
                </c:pt>
                <c:pt idx="390">
                  <c:v>38078</c:v>
                </c:pt>
                <c:pt idx="391">
                  <c:v>38108</c:v>
                </c:pt>
                <c:pt idx="392">
                  <c:v>38139</c:v>
                </c:pt>
                <c:pt idx="393">
                  <c:v>38169</c:v>
                </c:pt>
                <c:pt idx="394">
                  <c:v>38200</c:v>
                </c:pt>
                <c:pt idx="395">
                  <c:v>38231</c:v>
                </c:pt>
                <c:pt idx="396">
                  <c:v>38261</c:v>
                </c:pt>
                <c:pt idx="397">
                  <c:v>38292</c:v>
                </c:pt>
                <c:pt idx="398">
                  <c:v>38322</c:v>
                </c:pt>
                <c:pt idx="399">
                  <c:v>38353</c:v>
                </c:pt>
                <c:pt idx="400">
                  <c:v>38384</c:v>
                </c:pt>
                <c:pt idx="401">
                  <c:v>38412</c:v>
                </c:pt>
                <c:pt idx="402">
                  <c:v>38443</c:v>
                </c:pt>
                <c:pt idx="403">
                  <c:v>38473</c:v>
                </c:pt>
                <c:pt idx="404">
                  <c:v>38504</c:v>
                </c:pt>
                <c:pt idx="405">
                  <c:v>38534</c:v>
                </c:pt>
                <c:pt idx="406">
                  <c:v>38565</c:v>
                </c:pt>
                <c:pt idx="407">
                  <c:v>38596</c:v>
                </c:pt>
                <c:pt idx="408">
                  <c:v>38626</c:v>
                </c:pt>
                <c:pt idx="409">
                  <c:v>38657</c:v>
                </c:pt>
                <c:pt idx="410">
                  <c:v>38687</c:v>
                </c:pt>
                <c:pt idx="411">
                  <c:v>38718</c:v>
                </c:pt>
                <c:pt idx="412">
                  <c:v>38749</c:v>
                </c:pt>
                <c:pt idx="413">
                  <c:v>38777</c:v>
                </c:pt>
                <c:pt idx="414">
                  <c:v>38808</c:v>
                </c:pt>
                <c:pt idx="415">
                  <c:v>38838</c:v>
                </c:pt>
                <c:pt idx="416">
                  <c:v>38869</c:v>
                </c:pt>
                <c:pt idx="417">
                  <c:v>38899</c:v>
                </c:pt>
                <c:pt idx="418">
                  <c:v>38930</c:v>
                </c:pt>
                <c:pt idx="419">
                  <c:v>38961</c:v>
                </c:pt>
                <c:pt idx="420">
                  <c:v>38991</c:v>
                </c:pt>
                <c:pt idx="421">
                  <c:v>39022</c:v>
                </c:pt>
                <c:pt idx="422">
                  <c:v>39052</c:v>
                </c:pt>
                <c:pt idx="423">
                  <c:v>39083</c:v>
                </c:pt>
                <c:pt idx="424">
                  <c:v>39114</c:v>
                </c:pt>
                <c:pt idx="425">
                  <c:v>39142</c:v>
                </c:pt>
                <c:pt idx="426">
                  <c:v>39173</c:v>
                </c:pt>
                <c:pt idx="427">
                  <c:v>39203</c:v>
                </c:pt>
                <c:pt idx="428">
                  <c:v>39234</c:v>
                </c:pt>
                <c:pt idx="429">
                  <c:v>39264</c:v>
                </c:pt>
                <c:pt idx="430">
                  <c:v>39295</c:v>
                </c:pt>
                <c:pt idx="431">
                  <c:v>39326</c:v>
                </c:pt>
                <c:pt idx="432">
                  <c:v>39356</c:v>
                </c:pt>
                <c:pt idx="433">
                  <c:v>39387</c:v>
                </c:pt>
                <c:pt idx="434">
                  <c:v>39417</c:v>
                </c:pt>
                <c:pt idx="435">
                  <c:v>39448</c:v>
                </c:pt>
                <c:pt idx="436">
                  <c:v>39479</c:v>
                </c:pt>
                <c:pt idx="437">
                  <c:v>39508</c:v>
                </c:pt>
                <c:pt idx="438">
                  <c:v>39539</c:v>
                </c:pt>
                <c:pt idx="439">
                  <c:v>39569</c:v>
                </c:pt>
                <c:pt idx="440">
                  <c:v>39600</c:v>
                </c:pt>
                <c:pt idx="441">
                  <c:v>39630</c:v>
                </c:pt>
                <c:pt idx="442">
                  <c:v>39661</c:v>
                </c:pt>
                <c:pt idx="443">
                  <c:v>39692</c:v>
                </c:pt>
                <c:pt idx="444">
                  <c:v>39722</c:v>
                </c:pt>
                <c:pt idx="445">
                  <c:v>39753</c:v>
                </c:pt>
                <c:pt idx="446">
                  <c:v>39783</c:v>
                </c:pt>
                <c:pt idx="447">
                  <c:v>39814</c:v>
                </c:pt>
                <c:pt idx="448">
                  <c:v>39845</c:v>
                </c:pt>
                <c:pt idx="449">
                  <c:v>39873</c:v>
                </c:pt>
                <c:pt idx="450">
                  <c:v>39904</c:v>
                </c:pt>
                <c:pt idx="451">
                  <c:v>39934</c:v>
                </c:pt>
              </c:numCache>
            </c:numRef>
          </c:cat>
          <c:val>
            <c:numRef>
              <c:f>Bonds!$AC$3:$AC$454</c:f>
              <c:numCache>
                <c:formatCode>General</c:formatCode>
                <c:ptCount val="452"/>
                <c:pt idx="0">
                  <c:v>6.2037000000000004</c:v>
                </c:pt>
                <c:pt idx="1">
                  <c:v>6.1382000000000003</c:v>
                </c:pt>
                <c:pt idx="2">
                  <c:v>6.2835000000000001</c:v>
                </c:pt>
                <c:pt idx="3">
                  <c:v>6.2823000000000002</c:v>
                </c:pt>
                <c:pt idx="4">
                  <c:v>6.2314999999999996</c:v>
                </c:pt>
                <c:pt idx="5">
                  <c:v>6.2441000000000004</c:v>
                </c:pt>
                <c:pt idx="6">
                  <c:v>6.2610999999999999</c:v>
                </c:pt>
                <c:pt idx="7">
                  <c:v>6.1814999999999998</c:v>
                </c:pt>
                <c:pt idx="8">
                  <c:v>6.2068000000000003</c:v>
                </c:pt>
                <c:pt idx="9">
                  <c:v>6.4175000000000004</c:v>
                </c:pt>
                <c:pt idx="10">
                  <c:v>6.3893000000000004</c:v>
                </c:pt>
                <c:pt idx="11">
                  <c:v>6.327</c:v>
                </c:pt>
                <c:pt idx="12">
                  <c:v>6.2691999999999997</c:v>
                </c:pt>
                <c:pt idx="13">
                  <c:v>6.3085000000000004</c:v>
                </c:pt>
                <c:pt idx="14">
                  <c:v>6.3982999999999999</c:v>
                </c:pt>
                <c:pt idx="15">
                  <c:v>6.4530000000000003</c:v>
                </c:pt>
                <c:pt idx="16">
                  <c:v>6.5540000000000003</c:v>
                </c:pt>
                <c:pt idx="17">
                  <c:v>6.5773000000000001</c:v>
                </c:pt>
                <c:pt idx="18">
                  <c:v>6.6158999999999999</c:v>
                </c:pt>
                <c:pt idx="19">
                  <c:v>6.6332000000000004</c:v>
                </c:pt>
                <c:pt idx="20">
                  <c:v>7.2497999999999996</c:v>
                </c:pt>
                <c:pt idx="21">
                  <c:v>6.9836</c:v>
                </c:pt>
                <c:pt idx="22">
                  <c:v>6.9252000000000002</c:v>
                </c:pt>
                <c:pt idx="23">
                  <c:v>6.6250999999999998</c:v>
                </c:pt>
                <c:pt idx="24">
                  <c:v>6.4917999999999996</c:v>
                </c:pt>
                <c:pt idx="25">
                  <c:v>6.7633999999999999</c:v>
                </c:pt>
                <c:pt idx="26">
                  <c:v>6.9568000000000003</c:v>
                </c:pt>
                <c:pt idx="27">
                  <c:v>6.8864000000000001</c:v>
                </c:pt>
                <c:pt idx="28">
                  <c:v>7.3095999999999997</c:v>
                </c:pt>
                <c:pt idx="29">
                  <c:v>7.6456999999999997</c:v>
                </c:pt>
                <c:pt idx="30">
                  <c:v>7.6067999999999998</c:v>
                </c:pt>
                <c:pt idx="31">
                  <c:v>7.6414999999999997</c:v>
                </c:pt>
                <c:pt idx="32">
                  <c:v>7.2594000000000003</c:v>
                </c:pt>
                <c:pt idx="33">
                  <c:v>8.0166000000000004</c:v>
                </c:pt>
                <c:pt idx="34">
                  <c:v>7.8026999999999997</c:v>
                </c:pt>
                <c:pt idx="35">
                  <c:v>7.0848000000000004</c:v>
                </c:pt>
                <c:pt idx="36">
                  <c:v>7.2428999999999997</c:v>
                </c:pt>
                <c:pt idx="37">
                  <c:v>7.1623000000000001</c:v>
                </c:pt>
                <c:pt idx="38">
                  <c:v>7.3326000000000002</c:v>
                </c:pt>
                <c:pt idx="39">
                  <c:v>7.3022</c:v>
                </c:pt>
                <c:pt idx="40">
                  <c:v>7.5034999999999998</c:v>
                </c:pt>
                <c:pt idx="41">
                  <c:v>8.0136000000000003</c:v>
                </c:pt>
                <c:pt idx="42">
                  <c:v>7.7659000000000002</c:v>
                </c:pt>
                <c:pt idx="43">
                  <c:v>7.6313000000000004</c:v>
                </c:pt>
                <c:pt idx="44">
                  <c:v>7.6778000000000004</c:v>
                </c:pt>
                <c:pt idx="45">
                  <c:v>7.8986999999999998</c:v>
                </c:pt>
                <c:pt idx="46">
                  <c:v>8.1318000000000001</c:v>
                </c:pt>
                <c:pt idx="47">
                  <c:v>7.8330000000000002</c:v>
                </c:pt>
                <c:pt idx="48">
                  <c:v>7.9981</c:v>
                </c:pt>
                <c:pt idx="49">
                  <c:v>7.742</c:v>
                </c:pt>
                <c:pt idx="50">
                  <c:v>7.782</c:v>
                </c:pt>
                <c:pt idx="51">
                  <c:v>7.6165000000000003</c:v>
                </c:pt>
                <c:pt idx="52">
                  <c:v>7.5970000000000004</c:v>
                </c:pt>
                <c:pt idx="53">
                  <c:v>7.5848000000000004</c:v>
                </c:pt>
                <c:pt idx="54">
                  <c:v>7.7653999999999996</c:v>
                </c:pt>
                <c:pt idx="55">
                  <c:v>7.7327000000000004</c:v>
                </c:pt>
                <c:pt idx="56">
                  <c:v>7.7548000000000004</c:v>
                </c:pt>
                <c:pt idx="57">
                  <c:v>7.6673999999999998</c:v>
                </c:pt>
                <c:pt idx="58">
                  <c:v>7.6417999999999999</c:v>
                </c:pt>
                <c:pt idx="59">
                  <c:v>7.5358999999999998</c:v>
                </c:pt>
                <c:pt idx="60">
                  <c:v>7.5048000000000004</c:v>
                </c:pt>
                <c:pt idx="61">
                  <c:v>6.9394</c:v>
                </c:pt>
                <c:pt idx="62">
                  <c:v>7.3518999999999997</c:v>
                </c:pt>
                <c:pt idx="63">
                  <c:v>7.4686000000000003</c:v>
                </c:pt>
                <c:pt idx="64">
                  <c:v>7.4985999999999997</c:v>
                </c:pt>
                <c:pt idx="65">
                  <c:v>7.5162000000000004</c:v>
                </c:pt>
                <c:pt idx="67">
                  <c:v>7.5483000000000002</c:v>
                </c:pt>
                <c:pt idx="68">
                  <c:v>7.4035000000000002</c:v>
                </c:pt>
                <c:pt idx="69">
                  <c:v>7.4332000000000003</c:v>
                </c:pt>
                <c:pt idx="70">
                  <c:v>7.3112000000000004</c:v>
                </c:pt>
                <c:pt idx="71">
                  <c:v>7.367</c:v>
                </c:pt>
                <c:pt idx="72">
                  <c:v>7.4650999999999996</c:v>
                </c:pt>
                <c:pt idx="73">
                  <c:v>7.4617000000000004</c:v>
                </c:pt>
                <c:pt idx="74">
                  <c:v>7.7680999999999996</c:v>
                </c:pt>
                <c:pt idx="75">
                  <c:v>7.9082999999999997</c:v>
                </c:pt>
                <c:pt idx="76">
                  <c:v>7.9660000000000002</c:v>
                </c:pt>
                <c:pt idx="77">
                  <c:v>7.9930000000000003</c:v>
                </c:pt>
                <c:pt idx="78">
                  <c:v>8.0379000000000005</c:v>
                </c:pt>
                <c:pt idx="79">
                  <c:v>8.1611999999999991</c:v>
                </c:pt>
                <c:pt idx="80">
                  <c:v>8.3873999999999995</c:v>
                </c:pt>
                <c:pt idx="81">
                  <c:v>8.3158999999999992</c:v>
                </c:pt>
                <c:pt idx="82">
                  <c:v>8.1773000000000007</c:v>
                </c:pt>
                <c:pt idx="83">
                  <c:v>8.2349999999999994</c:v>
                </c:pt>
                <c:pt idx="84">
                  <c:v>8.6513000000000009</c:v>
                </c:pt>
                <c:pt idx="85">
                  <c:v>8.4433000000000007</c:v>
                </c:pt>
                <c:pt idx="86">
                  <c:v>8.7048000000000005</c:v>
                </c:pt>
                <c:pt idx="87">
                  <c:v>8.5007999999999999</c:v>
                </c:pt>
                <c:pt idx="88">
                  <c:v>8.7746999999999993</c:v>
                </c:pt>
                <c:pt idx="89">
                  <c:v>8.7314000000000007</c:v>
                </c:pt>
                <c:pt idx="90">
                  <c:v>8.9041999999999994</c:v>
                </c:pt>
                <c:pt idx="91">
                  <c:v>8.6754999999999995</c:v>
                </c:pt>
                <c:pt idx="92">
                  <c:v>8.4532000000000007</c:v>
                </c:pt>
                <c:pt idx="93">
                  <c:v>8.6473999999999993</c:v>
                </c:pt>
                <c:pt idx="94">
                  <c:v>8.8370999999999995</c:v>
                </c:pt>
                <c:pt idx="95">
                  <c:v>9.0202000000000009</c:v>
                </c:pt>
                <c:pt idx="96">
                  <c:v>10.1099</c:v>
                </c:pt>
                <c:pt idx="97">
                  <c:v>9.9835999999999991</c:v>
                </c:pt>
                <c:pt idx="98">
                  <c:v>10.085000000000001</c:v>
                </c:pt>
                <c:pt idx="99">
                  <c:v>11.0518</c:v>
                </c:pt>
                <c:pt idx="100">
                  <c:v>11.9496</c:v>
                </c:pt>
                <c:pt idx="101">
                  <c:v>12.2491</c:v>
                </c:pt>
                <c:pt idx="102">
                  <c:v>10.735900000000001</c:v>
                </c:pt>
                <c:pt idx="103">
                  <c:v>10.495699999999999</c:v>
                </c:pt>
                <c:pt idx="104">
                  <c:v>10.6541</c:v>
                </c:pt>
                <c:pt idx="105">
                  <c:v>11.2735</c:v>
                </c:pt>
                <c:pt idx="106">
                  <c:v>11.431699999999999</c:v>
                </c:pt>
                <c:pt idx="107">
                  <c:v>11.856999999999999</c:v>
                </c:pt>
                <c:pt idx="108">
                  <c:v>11.9908</c:v>
                </c:pt>
                <c:pt idx="109">
                  <c:v>11.915699999999999</c:v>
                </c:pt>
                <c:pt idx="110">
                  <c:v>11.7803</c:v>
                </c:pt>
                <c:pt idx="111">
                  <c:v>11.9909</c:v>
                </c:pt>
                <c:pt idx="112">
                  <c:v>12.791700000000001</c:v>
                </c:pt>
                <c:pt idx="113">
                  <c:v>12.8508</c:v>
                </c:pt>
                <c:pt idx="114">
                  <c:v>13.2743</c:v>
                </c:pt>
                <c:pt idx="115">
                  <c:v>12.5725</c:v>
                </c:pt>
                <c:pt idx="116">
                  <c:v>12.968999999999999</c:v>
                </c:pt>
                <c:pt idx="117">
                  <c:v>13.4198</c:v>
                </c:pt>
                <c:pt idx="118">
                  <c:v>14.325200000000001</c:v>
                </c:pt>
                <c:pt idx="119">
                  <c:v>14.8565</c:v>
                </c:pt>
                <c:pt idx="120">
                  <c:v>14.084300000000001</c:v>
                </c:pt>
                <c:pt idx="121">
                  <c:v>12.7172</c:v>
                </c:pt>
                <c:pt idx="122">
                  <c:v>13.5265</c:v>
                </c:pt>
                <c:pt idx="123">
                  <c:v>13.6707</c:v>
                </c:pt>
                <c:pt idx="124">
                  <c:v>13.667199999999999</c:v>
                </c:pt>
                <c:pt idx="125">
                  <c:v>13.174899999999999</c:v>
                </c:pt>
                <c:pt idx="126">
                  <c:v>12.9306</c:v>
                </c:pt>
                <c:pt idx="127">
                  <c:v>13.060700000000001</c:v>
                </c:pt>
                <c:pt idx="128">
                  <c:v>13.4801</c:v>
                </c:pt>
                <c:pt idx="129">
                  <c:v>13.141400000000001</c:v>
                </c:pt>
                <c:pt idx="130">
                  <c:v>12.2676</c:v>
                </c:pt>
                <c:pt idx="131">
                  <c:v>11.664</c:v>
                </c:pt>
                <c:pt idx="132">
                  <c:v>10.738099999999999</c:v>
                </c:pt>
                <c:pt idx="133">
                  <c:v>10.880699999999999</c:v>
                </c:pt>
                <c:pt idx="134">
                  <c:v>10.6129</c:v>
                </c:pt>
                <c:pt idx="135">
                  <c:v>11.1456</c:v>
                </c:pt>
                <c:pt idx="136">
                  <c:v>10.697699999999999</c:v>
                </c:pt>
                <c:pt idx="137">
                  <c:v>10.8233</c:v>
                </c:pt>
                <c:pt idx="138">
                  <c:v>10.449199999999999</c:v>
                </c:pt>
                <c:pt idx="139">
                  <c:v>10.9748</c:v>
                </c:pt>
                <c:pt idx="140">
                  <c:v>11.053000000000001</c:v>
                </c:pt>
                <c:pt idx="141">
                  <c:v>11.7638</c:v>
                </c:pt>
                <c:pt idx="142">
                  <c:v>11.902799999999999</c:v>
                </c:pt>
                <c:pt idx="143">
                  <c:v>11.4085</c:v>
                </c:pt>
                <c:pt idx="144">
                  <c:v>11.6972</c:v>
                </c:pt>
                <c:pt idx="145">
                  <c:v>11.5059</c:v>
                </c:pt>
                <c:pt idx="146">
                  <c:v>11.7142</c:v>
                </c:pt>
                <c:pt idx="147">
                  <c:v>11.5486</c:v>
                </c:pt>
                <c:pt idx="148">
                  <c:v>11.8912</c:v>
                </c:pt>
                <c:pt idx="149">
                  <c:v>12.1973</c:v>
                </c:pt>
                <c:pt idx="150">
                  <c:v>12.496</c:v>
                </c:pt>
                <c:pt idx="151">
                  <c:v>13.663500000000001</c:v>
                </c:pt>
                <c:pt idx="152">
                  <c:v>13.5238</c:v>
                </c:pt>
                <c:pt idx="153">
                  <c:v>12.6463</c:v>
                </c:pt>
                <c:pt idx="154">
                  <c:v>12.394299999999999</c:v>
                </c:pt>
                <c:pt idx="155">
                  <c:v>12.017899999999999</c:v>
                </c:pt>
                <c:pt idx="156">
                  <c:v>11.4977</c:v>
                </c:pt>
                <c:pt idx="157">
                  <c:v>11.520799999999999</c:v>
                </c:pt>
                <c:pt idx="158">
                  <c:v>11.587300000000001</c:v>
                </c:pt>
                <c:pt idx="159">
                  <c:v>11.2349</c:v>
                </c:pt>
                <c:pt idx="160">
                  <c:v>11.975099999999999</c:v>
                </c:pt>
                <c:pt idx="161">
                  <c:v>11.756</c:v>
                </c:pt>
                <c:pt idx="162">
                  <c:v>11.682600000000001</c:v>
                </c:pt>
                <c:pt idx="163">
                  <c:v>10.770200000000001</c:v>
                </c:pt>
                <c:pt idx="164">
                  <c:v>10.663399999999999</c:v>
                </c:pt>
                <c:pt idx="165">
                  <c:v>10.9917</c:v>
                </c:pt>
                <c:pt idx="166">
                  <c:v>10.814</c:v>
                </c:pt>
                <c:pt idx="167">
                  <c:v>10.9834</c:v>
                </c:pt>
                <c:pt idx="168">
                  <c:v>10.624700000000001</c:v>
                </c:pt>
                <c:pt idx="169">
                  <c:v>10.108599999999999</c:v>
                </c:pt>
                <c:pt idx="170">
                  <c:v>9.5815999999999999</c:v>
                </c:pt>
                <c:pt idx="171">
                  <c:v>9.6740999999999993</c:v>
                </c:pt>
                <c:pt idx="172">
                  <c:v>8.4345999999999997</c:v>
                </c:pt>
                <c:pt idx="173">
                  <c:v>7.6261000000000001</c:v>
                </c:pt>
                <c:pt idx="174">
                  <c:v>7.7290999999999999</c:v>
                </c:pt>
                <c:pt idx="175">
                  <c:v>8.4374000000000002</c:v>
                </c:pt>
                <c:pt idx="176">
                  <c:v>7.8914999999999997</c:v>
                </c:pt>
                <c:pt idx="177">
                  <c:v>8.1067</c:v>
                </c:pt>
                <c:pt idx="178">
                  <c:v>7.7138999999999998</c:v>
                </c:pt>
                <c:pt idx="179">
                  <c:v>8.2568000000000001</c:v>
                </c:pt>
                <c:pt idx="180">
                  <c:v>8.0724999999999998</c:v>
                </c:pt>
                <c:pt idx="181">
                  <c:v>7.8997999999999999</c:v>
                </c:pt>
                <c:pt idx="182">
                  <c:v>7.9439000000000002</c:v>
                </c:pt>
                <c:pt idx="183">
                  <c:v>7.8212000000000002</c:v>
                </c:pt>
                <c:pt idx="184">
                  <c:v>7.7316000000000003</c:v>
                </c:pt>
                <c:pt idx="185">
                  <c:v>7.9890999999999996</c:v>
                </c:pt>
                <c:pt idx="186">
                  <c:v>8.5631000000000004</c:v>
                </c:pt>
                <c:pt idx="187">
                  <c:v>8.7530999999999999</c:v>
                </c:pt>
                <c:pt idx="188">
                  <c:v>8.7119999999999997</c:v>
                </c:pt>
                <c:pt idx="189">
                  <c:v>9.0161999999999995</c:v>
                </c:pt>
                <c:pt idx="190">
                  <c:v>9.2617999999999991</c:v>
                </c:pt>
                <c:pt idx="191">
                  <c:v>9.8495000000000008</c:v>
                </c:pt>
                <c:pt idx="192">
                  <c:v>9.1379999999999999</c:v>
                </c:pt>
                <c:pt idx="193">
                  <c:v>9.2577999999999996</c:v>
                </c:pt>
                <c:pt idx="194">
                  <c:v>9.0790447699999994</c:v>
                </c:pt>
                <c:pt idx="195">
                  <c:v>8.77114847</c:v>
                </c:pt>
                <c:pt idx="196">
                  <c:v>8.6853580699999995</c:v>
                </c:pt>
                <c:pt idx="197">
                  <c:v>9.0041727999999992</c:v>
                </c:pt>
                <c:pt idx="198">
                  <c:v>9.4132324399999998</c:v>
                </c:pt>
                <c:pt idx="199">
                  <c:v>9.4917433300000003</c:v>
                </c:pt>
                <c:pt idx="200">
                  <c:v>9.0983257200000001</c:v>
                </c:pt>
                <c:pt idx="201">
                  <c:v>9.6091724299999992</c:v>
                </c:pt>
                <c:pt idx="202">
                  <c:v>9.4145962799999996</c:v>
                </c:pt>
                <c:pt idx="203">
                  <c:v>9.0342790199999996</c:v>
                </c:pt>
                <c:pt idx="204">
                  <c:v>8.8409983099999998</c:v>
                </c:pt>
                <c:pt idx="205">
                  <c:v>9.0656351599999994</c:v>
                </c:pt>
                <c:pt idx="206">
                  <c:v>8.9112366299999994</c:v>
                </c:pt>
                <c:pt idx="207">
                  <c:v>8.7202068799999992</c:v>
                </c:pt>
                <c:pt idx="208">
                  <c:v>9.0182288400000008</c:v>
                </c:pt>
                <c:pt idx="209">
                  <c:v>8.9269231999999992</c:v>
                </c:pt>
                <c:pt idx="210">
                  <c:v>8.8299159199999995</c:v>
                </c:pt>
                <c:pt idx="211">
                  <c:v>8.4761935600000005</c:v>
                </c:pt>
                <c:pt idx="212">
                  <c:v>8.0516316499999991</c:v>
                </c:pt>
                <c:pt idx="213">
                  <c:v>7.9014284899999998</c:v>
                </c:pt>
                <c:pt idx="214">
                  <c:v>8.1610830300000003</c:v>
                </c:pt>
                <c:pt idx="215">
                  <c:v>8.2042222200000001</c:v>
                </c:pt>
                <c:pt idx="216">
                  <c:v>7.9079341300000001</c:v>
                </c:pt>
                <c:pt idx="217">
                  <c:v>7.8107279700000003</c:v>
                </c:pt>
                <c:pt idx="218">
                  <c:v>7.92677912</c:v>
                </c:pt>
                <c:pt idx="219">
                  <c:v>8.3791203700000008</c:v>
                </c:pt>
                <c:pt idx="220">
                  <c:v>8.4803646199999996</c:v>
                </c:pt>
                <c:pt idx="221">
                  <c:v>8.5595830900000003</c:v>
                </c:pt>
                <c:pt idx="222">
                  <c:v>8.9266553399999999</c:v>
                </c:pt>
                <c:pt idx="223">
                  <c:v>8.5195530399999999</c:v>
                </c:pt>
                <c:pt idx="224">
                  <c:v>8.3818925199999992</c:v>
                </c:pt>
                <c:pt idx="225">
                  <c:v>8.44041408</c:v>
                </c:pt>
                <c:pt idx="226">
                  <c:v>9.0652950099999998</c:v>
                </c:pt>
                <c:pt idx="227">
                  <c:v>9.0378071900000005</c:v>
                </c:pt>
                <c:pt idx="228">
                  <c:v>8.8876720299999992</c:v>
                </c:pt>
                <c:pt idx="229">
                  <c:v>8.4735438199999997</c:v>
                </c:pt>
                <c:pt idx="230">
                  <c:v>8.4107320800000007</c:v>
                </c:pt>
                <c:pt idx="231">
                  <c:v>8.3508146300000003</c:v>
                </c:pt>
                <c:pt idx="232">
                  <c:v>8.3494283300000003</c:v>
                </c:pt>
                <c:pt idx="233">
                  <c:v>8.3641221600000009</c:v>
                </c:pt>
                <c:pt idx="234">
                  <c:v>8.3540131100000004</c:v>
                </c:pt>
                <c:pt idx="235">
                  <c:v>8.4173811900000004</c:v>
                </c:pt>
                <c:pt idx="236">
                  <c:v>8.5785043699999992</c:v>
                </c:pt>
                <c:pt idx="237">
                  <c:v>8.4482596000000001</c:v>
                </c:pt>
                <c:pt idx="238">
                  <c:v>8.2397316000000007</c:v>
                </c:pt>
                <c:pt idx="239">
                  <c:v>7.9538539300000002</c:v>
                </c:pt>
                <c:pt idx="240">
                  <c:v>8.1307200799999997</c:v>
                </c:pt>
                <c:pt idx="241">
                  <c:v>8.1621831799999995</c:v>
                </c:pt>
                <c:pt idx="242">
                  <c:v>7.5033192499999997</c:v>
                </c:pt>
                <c:pt idx="243">
                  <c:v>7.9255050999999996</c:v>
                </c:pt>
                <c:pt idx="244">
                  <c:v>7.8417291899999997</c:v>
                </c:pt>
                <c:pt idx="245">
                  <c:v>7.9198253000000003</c:v>
                </c:pt>
                <c:pt idx="246">
                  <c:v>8.0464070299999992</c:v>
                </c:pt>
                <c:pt idx="247">
                  <c:v>7.8856754899999997</c:v>
                </c:pt>
                <c:pt idx="248">
                  <c:v>7.9873198099999998</c:v>
                </c:pt>
                <c:pt idx="249">
                  <c:v>7.5854040300000003</c:v>
                </c:pt>
                <c:pt idx="250">
                  <c:v>7.7903704999999999</c:v>
                </c:pt>
                <c:pt idx="251">
                  <c:v>7.7168479899999998</c:v>
                </c:pt>
                <c:pt idx="252">
                  <c:v>7.6953826400000001</c:v>
                </c:pt>
                <c:pt idx="253">
                  <c:v>7.65604964</c:v>
                </c:pt>
                <c:pt idx="254">
                  <c:v>7.4468097000000002</c:v>
                </c:pt>
                <c:pt idx="255">
                  <c:v>7.2823716799999998</c:v>
                </c:pt>
                <c:pt idx="256">
                  <c:v>7.0037229400000003</c:v>
                </c:pt>
                <c:pt idx="257">
                  <c:v>7.0529847300000004</c:v>
                </c:pt>
                <c:pt idx="258">
                  <c:v>6.9821834999999997</c:v>
                </c:pt>
                <c:pt idx="259">
                  <c:v>7.0021814100000004</c:v>
                </c:pt>
                <c:pt idx="260">
                  <c:v>6.6365189300000003</c:v>
                </c:pt>
                <c:pt idx="261">
                  <c:v>6.5171760000000001</c:v>
                </c:pt>
                <c:pt idx="262">
                  <c:v>6.1971195200000002</c:v>
                </c:pt>
                <c:pt idx="263">
                  <c:v>6.1801242900000002</c:v>
                </c:pt>
                <c:pt idx="264">
                  <c:v>6.1694327199999996</c:v>
                </c:pt>
                <c:pt idx="265">
                  <c:v>6.4846453300000002</c:v>
                </c:pt>
                <c:pt idx="266">
                  <c:v>6.5148233400000004</c:v>
                </c:pt>
                <c:pt idx="267">
                  <c:v>6.3193882800000001</c:v>
                </c:pt>
                <c:pt idx="268">
                  <c:v>6.8045213200000001</c:v>
                </c:pt>
                <c:pt idx="269">
                  <c:v>7.25123316</c:v>
                </c:pt>
                <c:pt idx="270">
                  <c:v>7.4489706499999997</c:v>
                </c:pt>
                <c:pt idx="271">
                  <c:v>7.6313552600000003</c:v>
                </c:pt>
                <c:pt idx="272">
                  <c:v>7.76632794</c:v>
                </c:pt>
                <c:pt idx="273">
                  <c:v>7.4714293400000003</c:v>
                </c:pt>
                <c:pt idx="274">
                  <c:v>7.5548030600000002</c:v>
                </c:pt>
                <c:pt idx="275">
                  <c:v>8.0004698399999992</c:v>
                </c:pt>
                <c:pt idx="276">
                  <c:v>8.0329413400000007</c:v>
                </c:pt>
                <c:pt idx="277">
                  <c:v>7.9485999999999999</c:v>
                </c:pt>
                <c:pt idx="278">
                  <c:v>7.8433999999999999</c:v>
                </c:pt>
                <c:pt idx="279">
                  <c:v>7.6666999999999996</c:v>
                </c:pt>
                <c:pt idx="280">
                  <c:v>7.4786000000000001</c:v>
                </c:pt>
                <c:pt idx="281">
                  <c:v>7.4546453399999999</c:v>
                </c:pt>
                <c:pt idx="282">
                  <c:v>7.3806934599999998</c:v>
                </c:pt>
                <c:pt idx="283">
                  <c:v>6.7169613500000001</c:v>
                </c:pt>
                <c:pt idx="284">
                  <c:v>6.6440913000000004</c:v>
                </c:pt>
                <c:pt idx="285">
                  <c:v>6.83753119</c:v>
                </c:pt>
                <c:pt idx="286">
                  <c:v>6.6750902400000003</c:v>
                </c:pt>
                <c:pt idx="287">
                  <c:v>6.5527063800000001</c:v>
                </c:pt>
                <c:pt idx="288">
                  <c:v>6.3393658999999998</c:v>
                </c:pt>
                <c:pt idx="289">
                  <c:v>6.1307112300000002</c:v>
                </c:pt>
                <c:pt idx="290">
                  <c:v>5.9355205700000004</c:v>
                </c:pt>
                <c:pt idx="291">
                  <c:v>6.0305226200000002</c:v>
                </c:pt>
                <c:pt idx="292">
                  <c:v>6.5731149999999996</c:v>
                </c:pt>
                <c:pt idx="293">
                  <c:v>6.8190795199999998</c:v>
                </c:pt>
                <c:pt idx="294">
                  <c:v>7.0410800699999996</c:v>
                </c:pt>
                <c:pt idx="295">
                  <c:v>7.1356658900000003</c:v>
                </c:pt>
                <c:pt idx="296">
                  <c:v>6.9972749399999996</c:v>
                </c:pt>
                <c:pt idx="297">
                  <c:v>7.0230435499999997</c:v>
                </c:pt>
                <c:pt idx="298">
                  <c:v>7.2165555699999997</c:v>
                </c:pt>
                <c:pt idx="299">
                  <c:v>6.9615408600000004</c:v>
                </c:pt>
                <c:pt idx="300">
                  <c:v>6.6743861100000004</c:v>
                </c:pt>
                <c:pt idx="301">
                  <c:v>6.3946799499999996</c:v>
                </c:pt>
                <c:pt idx="302">
                  <c:v>6.6737612100000003</c:v>
                </c:pt>
                <c:pt idx="303">
                  <c:v>6.7999741599999997</c:v>
                </c:pt>
                <c:pt idx="304">
                  <c:v>6.8474656300000003</c:v>
                </c:pt>
                <c:pt idx="305">
                  <c:v>7.1660118600000002</c:v>
                </c:pt>
                <c:pt idx="306">
                  <c:v>6.98953559</c:v>
                </c:pt>
                <c:pt idx="307">
                  <c:v>6.9376560200000004</c:v>
                </c:pt>
                <c:pt idx="308">
                  <c:v>6.8077068599999997</c:v>
                </c:pt>
                <c:pt idx="309">
                  <c:v>6.2944002899999996</c:v>
                </c:pt>
                <c:pt idx="310">
                  <c:v>6.6376554299999997</c:v>
                </c:pt>
                <c:pt idx="311">
                  <c:v>6.3812223000000001</c:v>
                </c:pt>
                <c:pt idx="312">
                  <c:v>6.1532789799999996</c:v>
                </c:pt>
                <c:pt idx="313">
                  <c:v>6.0546642100000003</c:v>
                </c:pt>
                <c:pt idx="314">
                  <c:v>5.9401628000000004</c:v>
                </c:pt>
                <c:pt idx="315">
                  <c:v>5.8397920399999999</c:v>
                </c:pt>
                <c:pt idx="316">
                  <c:v>5.9205810400000001</c:v>
                </c:pt>
                <c:pt idx="317">
                  <c:v>5.9450484799999996</c:v>
                </c:pt>
                <c:pt idx="318">
                  <c:v>5.9721998799999998</c:v>
                </c:pt>
                <c:pt idx="319">
                  <c:v>5.8067296300000004</c:v>
                </c:pt>
                <c:pt idx="320">
                  <c:v>5.6412055800000003</c:v>
                </c:pt>
                <c:pt idx="321">
                  <c:v>5.7392537099999998</c:v>
                </c:pt>
                <c:pt idx="322">
                  <c:v>5.3950984599999998</c:v>
                </c:pt>
                <c:pt idx="323">
                  <c:v>5.10272623</c:v>
                </c:pt>
                <c:pt idx="324">
                  <c:v>5.3679008799999997</c:v>
                </c:pt>
                <c:pt idx="325">
                  <c:v>5.2410088400000001</c:v>
                </c:pt>
                <c:pt idx="326">
                  <c:v>5.3170336899999997</c:v>
                </c:pt>
                <c:pt idx="327">
                  <c:v>5.3272929900000001</c:v>
                </c:pt>
                <c:pt idx="328">
                  <c:v>5.8377729599999997</c:v>
                </c:pt>
                <c:pt idx="329">
                  <c:v>5.9216963199999997</c:v>
                </c:pt>
                <c:pt idx="330">
                  <c:v>5.9422765599999998</c:v>
                </c:pt>
                <c:pt idx="331">
                  <c:v>6.1394613600000003</c:v>
                </c:pt>
                <c:pt idx="332">
                  <c:v>6.3092702699999998</c:v>
                </c:pt>
                <c:pt idx="333">
                  <c:v>6.4027846500000001</c:v>
                </c:pt>
                <c:pt idx="334">
                  <c:v>6.4925601000000004</c:v>
                </c:pt>
                <c:pt idx="335">
                  <c:v>6.4931636199999998</c:v>
                </c:pt>
                <c:pt idx="336">
                  <c:v>6.5301884899999996</c:v>
                </c:pt>
                <c:pt idx="337">
                  <c:v>6.6503357400000001</c:v>
                </c:pt>
                <c:pt idx="338">
                  <c:v>6.8116804899999996</c:v>
                </c:pt>
                <c:pt idx="339">
                  <c:v>6.65610854</c:v>
                </c:pt>
                <c:pt idx="340">
                  <c:v>6.3910545399999998</c:v>
                </c:pt>
                <c:pt idx="341">
                  <c:v>6.1221630899999999</c:v>
                </c:pt>
                <c:pt idx="342">
                  <c:v>6.2089558900000004</c:v>
                </c:pt>
                <c:pt idx="343">
                  <c:v>6.2990984499999998</c:v>
                </c:pt>
                <c:pt idx="344">
                  <c:v>6.1659798500000003</c:v>
                </c:pt>
                <c:pt idx="345">
                  <c:v>6.0418511300000004</c:v>
                </c:pt>
                <c:pt idx="346">
                  <c:v>5.8788249800000001</c:v>
                </c:pt>
                <c:pt idx="347">
                  <c:v>6.0830250399999999</c:v>
                </c:pt>
                <c:pt idx="348">
                  <c:v>5.9530736600000003</c:v>
                </c:pt>
                <c:pt idx="349">
                  <c:v>5.7344749899999998</c:v>
                </c:pt>
                <c:pt idx="350">
                  <c:v>5.5506135800000003</c:v>
                </c:pt>
                <c:pt idx="351">
                  <c:v>5.6245397300000004</c:v>
                </c:pt>
                <c:pt idx="352">
                  <c:v>5.4894899700000002</c:v>
                </c:pt>
                <c:pt idx="353">
                  <c:v>5.60430239</c:v>
                </c:pt>
                <c:pt idx="354">
                  <c:v>5.9328467399999996</c:v>
                </c:pt>
                <c:pt idx="355">
                  <c:v>5.9808948300000004</c:v>
                </c:pt>
                <c:pt idx="356">
                  <c:v>5.9576052500000003</c:v>
                </c:pt>
                <c:pt idx="357">
                  <c:v>5.6487097500000001</c:v>
                </c:pt>
                <c:pt idx="358">
                  <c:v>5.5180999999999996</c:v>
                </c:pt>
                <c:pt idx="359">
                  <c:v>5.5400999999999998</c:v>
                </c:pt>
                <c:pt idx="360">
                  <c:v>5.1565000000000003</c:v>
                </c:pt>
                <c:pt idx="361">
                  <c:v>5.6680999999999999</c:v>
                </c:pt>
                <c:pt idx="362">
                  <c:v>5.8710000000000004</c:v>
                </c:pt>
                <c:pt idx="363">
                  <c:v>5.7885</c:v>
                </c:pt>
                <c:pt idx="364">
                  <c:v>5.7306999999999997</c:v>
                </c:pt>
                <c:pt idx="365">
                  <c:v>6.1277999999999997</c:v>
                </c:pt>
                <c:pt idx="366">
                  <c:v>5.827</c:v>
                </c:pt>
                <c:pt idx="367">
                  <c:v>5.8628</c:v>
                </c:pt>
                <c:pt idx="368">
                  <c:v>5.7413999999999996</c:v>
                </c:pt>
                <c:pt idx="369">
                  <c:v>5.5335999999999999</c:v>
                </c:pt>
                <c:pt idx="370">
                  <c:v>5.1814</c:v>
                </c:pt>
                <c:pt idx="371">
                  <c:v>4.8471000000000002</c:v>
                </c:pt>
                <c:pt idx="372">
                  <c:v>5.1773999999999996</c:v>
                </c:pt>
                <c:pt idx="373">
                  <c:v>5.3052000000000001</c:v>
                </c:pt>
                <c:pt idx="374">
                  <c:v>4.9741999999999997</c:v>
                </c:pt>
                <c:pt idx="375">
                  <c:v>5.0361000000000002</c:v>
                </c:pt>
                <c:pt idx="376">
                  <c:v>4.7888000000000002</c:v>
                </c:pt>
                <c:pt idx="377">
                  <c:v>4.9402999999999997</c:v>
                </c:pt>
                <c:pt idx="378">
                  <c:v>4.8860000000000001</c:v>
                </c:pt>
                <c:pt idx="379">
                  <c:v>4.4134000000000002</c:v>
                </c:pt>
                <c:pt idx="380">
                  <c:v>4.5709999999999997</c:v>
                </c:pt>
                <c:pt idx="381">
                  <c:v>5.5773999999999999</c:v>
                </c:pt>
                <c:pt idx="382">
                  <c:v>5.4292999999999996</c:v>
                </c:pt>
                <c:pt idx="383">
                  <c:v>5.0014000000000003</c:v>
                </c:pt>
                <c:pt idx="384">
                  <c:v>5.3038999999999996</c:v>
                </c:pt>
                <c:pt idx="385">
                  <c:v>5.2827000000000002</c:v>
                </c:pt>
                <c:pt idx="386">
                  <c:v>5.2038000000000002</c:v>
                </c:pt>
                <c:pt idx="387">
                  <c:v>5.08</c:v>
                </c:pt>
                <c:pt idx="388">
                  <c:v>4.9170999999999996</c:v>
                </c:pt>
                <c:pt idx="389">
                  <c:v>4.8369</c:v>
                </c:pt>
                <c:pt idx="390">
                  <c:v>5.4008000000000003</c:v>
                </c:pt>
                <c:pt idx="391">
                  <c:v>5.4855999999999998</c:v>
                </c:pt>
                <c:pt idx="392">
                  <c:v>5.4127999999999998</c:v>
                </c:pt>
                <c:pt idx="393">
                  <c:v>5.2918000000000003</c:v>
                </c:pt>
                <c:pt idx="394">
                  <c:v>4.9973000000000001</c:v>
                </c:pt>
                <c:pt idx="395">
                  <c:v>4.9459</c:v>
                </c:pt>
                <c:pt idx="396">
                  <c:v>4.8426999999999998</c:v>
                </c:pt>
                <c:pt idx="397">
                  <c:v>5.0884</c:v>
                </c:pt>
                <c:pt idx="398">
                  <c:v>4.8983999999999996</c:v>
                </c:pt>
                <c:pt idx="399">
                  <c:v>4.6616999999999997</c:v>
                </c:pt>
                <c:pt idx="400">
                  <c:v>4.8040000000000003</c:v>
                </c:pt>
                <c:pt idx="401">
                  <c:v>4.9084000000000003</c:v>
                </c:pt>
                <c:pt idx="402">
                  <c:v>4.6151999999999997</c:v>
                </c:pt>
                <c:pt idx="403">
                  <c:v>4.3918999999999997</c:v>
                </c:pt>
                <c:pt idx="404">
                  <c:v>4.2744999999999997</c:v>
                </c:pt>
                <c:pt idx="405">
                  <c:v>4.5540000000000003</c:v>
                </c:pt>
                <c:pt idx="406">
                  <c:v>4.3118999999999996</c:v>
                </c:pt>
                <c:pt idx="407">
                  <c:v>4.5795000000000003</c:v>
                </c:pt>
                <c:pt idx="408">
                  <c:v>4.8352000000000004</c:v>
                </c:pt>
                <c:pt idx="409">
                  <c:v>4.8095999999999997</c:v>
                </c:pt>
                <c:pt idx="410">
                  <c:v>4.6029999999999998</c:v>
                </c:pt>
                <c:pt idx="411">
                  <c:v>4.7270000000000003</c:v>
                </c:pt>
                <c:pt idx="412">
                  <c:v>4.6848999999999998</c:v>
                </c:pt>
                <c:pt idx="413">
                  <c:v>5.0655999999999999</c:v>
                </c:pt>
                <c:pt idx="414">
                  <c:v>5.3083999999999998</c:v>
                </c:pt>
                <c:pt idx="415">
                  <c:v>5.3517000000000001</c:v>
                </c:pt>
                <c:pt idx="416">
                  <c:v>5.298</c:v>
                </c:pt>
                <c:pt idx="417">
                  <c:v>5.1675000000000004</c:v>
                </c:pt>
                <c:pt idx="418">
                  <c:v>4.9184000000000001</c:v>
                </c:pt>
                <c:pt idx="419">
                  <c:v>4.8117000000000001</c:v>
                </c:pt>
                <c:pt idx="420">
                  <c:v>4.7744999999999997</c:v>
                </c:pt>
                <c:pt idx="421">
                  <c:v>4.6321000000000003</c:v>
                </c:pt>
                <c:pt idx="422">
                  <c:v>4.8875999999999999</c:v>
                </c:pt>
                <c:pt idx="423">
                  <c:v>4.9851000000000001</c:v>
                </c:pt>
                <c:pt idx="424">
                  <c:v>4.7549999999999999</c:v>
                </c:pt>
                <c:pt idx="425">
                  <c:v>4.9036999999999997</c:v>
                </c:pt>
                <c:pt idx="426">
                  <c:v>4.8578000000000001</c:v>
                </c:pt>
                <c:pt idx="427">
                  <c:v>5.0869999999999997</c:v>
                </c:pt>
                <c:pt idx="428">
                  <c:v>5.2104999999999997</c:v>
                </c:pt>
                <c:pt idx="429">
                  <c:v>5.0063000000000004</c:v>
                </c:pt>
                <c:pt idx="430">
                  <c:v>4.9096000000000002</c:v>
                </c:pt>
                <c:pt idx="431">
                  <c:v>4.9396000000000004</c:v>
                </c:pt>
                <c:pt idx="432">
                  <c:v>4.8227000000000002</c:v>
                </c:pt>
                <c:pt idx="433">
                  <c:v>4.4976000000000003</c:v>
                </c:pt>
                <c:pt idx="434">
                  <c:v>4.5838000000000001</c:v>
                </c:pt>
                <c:pt idx="435">
                  <c:v>4.4608999999999996</c:v>
                </c:pt>
                <c:pt idx="436">
                  <c:v>4.4923000000000002</c:v>
                </c:pt>
                <c:pt idx="437">
                  <c:v>4.51</c:v>
                </c:pt>
                <c:pt idx="438">
                  <c:v>4.6017000000000001</c:v>
                </c:pt>
                <c:pt idx="439">
                  <c:v>4.8218998900000001</c:v>
                </c:pt>
                <c:pt idx="440">
                  <c:v>4.6867999999999999</c:v>
                </c:pt>
                <c:pt idx="441">
                  <c:v>4.74669981</c:v>
                </c:pt>
                <c:pt idx="442">
                  <c:v>4.6006999000000004</c:v>
                </c:pt>
                <c:pt idx="443">
                  <c:v>4.63950014</c:v>
                </c:pt>
                <c:pt idx="444">
                  <c:v>5.2105999000000001</c:v>
                </c:pt>
                <c:pt idx="445">
                  <c:v>4.0601000799999998</c:v>
                </c:pt>
                <c:pt idx="446">
                  <c:v>3.2857000799999998</c:v>
                </c:pt>
                <c:pt idx="447">
                  <c:v>4.1521000900000002</c:v>
                </c:pt>
                <c:pt idx="448">
                  <c:v>4.24319983</c:v>
                </c:pt>
                <c:pt idx="449">
                  <c:v>3.7837998900000001</c:v>
                </c:pt>
                <c:pt idx="450">
                  <c:v>4.3129000700000004</c:v>
                </c:pt>
                <c:pt idx="451">
                  <c:v>4.5808000599999996</c:v>
                </c:pt>
              </c:numCache>
            </c:numRef>
          </c:val>
          <c:smooth val="0"/>
          <c:extLst>
            <c:ext xmlns:c16="http://schemas.microsoft.com/office/drawing/2014/chart" uri="{C3380CC4-5D6E-409C-BE32-E72D297353CC}">
              <c16:uniqueId val="{00000004-CC61-49CB-9DAD-266DAE05E876}"/>
            </c:ext>
          </c:extLst>
        </c:ser>
        <c:dLbls>
          <c:showLegendKey val="0"/>
          <c:showVal val="0"/>
          <c:showCatName val="0"/>
          <c:showSerName val="0"/>
          <c:showPercent val="0"/>
          <c:showBubbleSize val="0"/>
        </c:dLbls>
        <c:smooth val="0"/>
        <c:axId val="1274952976"/>
        <c:axId val="1274953392"/>
      </c:lineChart>
      <c:dateAx>
        <c:axId val="127495297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274953392"/>
        <c:crosses val="autoZero"/>
        <c:auto val="1"/>
        <c:lblOffset val="100"/>
        <c:baseTimeUnit val="months"/>
      </c:dateAx>
      <c:valAx>
        <c:axId val="1274953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274952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legend>
    <c:plotVisOnly val="1"/>
    <c:dispBlanksAs val="gap"/>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Bonds!$O$40</c:f>
              <c:strCache>
                <c:ptCount val="1"/>
                <c:pt idx="0">
                  <c:v>Actual</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Bonds!$N$41:$N$49</c:f>
              <c:numCache>
                <c:formatCode>0%</c:formatCode>
                <c:ptCount val="9"/>
                <c:pt idx="0">
                  <c:v>-0.04</c:v>
                </c:pt>
                <c:pt idx="1">
                  <c:v>-3.0000000000000002E-2</c:v>
                </c:pt>
                <c:pt idx="2">
                  <c:v>-2.0000000000000004E-2</c:v>
                </c:pt>
                <c:pt idx="3">
                  <c:v>-1.0000000000000002E-2</c:v>
                </c:pt>
                <c:pt idx="4">
                  <c:v>0</c:v>
                </c:pt>
                <c:pt idx="5">
                  <c:v>9.999999999999995E-3</c:v>
                </c:pt>
                <c:pt idx="6">
                  <c:v>2.0000000000000004E-2</c:v>
                </c:pt>
                <c:pt idx="7">
                  <c:v>0.03</c:v>
                </c:pt>
                <c:pt idx="8">
                  <c:v>3.9999999999999994E-2</c:v>
                </c:pt>
              </c:numCache>
            </c:numRef>
          </c:xVal>
          <c:yVal>
            <c:numRef>
              <c:f>Bonds!$O$41:$O$49</c:f>
              <c:numCache>
                <c:formatCode>0.00%</c:formatCode>
                <c:ptCount val="9"/>
                <c:pt idx="0">
                  <c:v>0.50264533446798931</c:v>
                </c:pt>
                <c:pt idx="1">
                  <c:v>0.35044201923344476</c:v>
                </c:pt>
                <c:pt idx="2">
                  <c:v>0.2177133191113827</c:v>
                </c:pt>
                <c:pt idx="3">
                  <c:v>0.10168278121867735</c:v>
                </c:pt>
                <c:pt idx="4">
                  <c:v>0</c:v>
                </c:pt>
                <c:pt idx="5">
                  <c:v>-8.9328715724342422E-2</c:v>
                </c:pt>
                <c:pt idx="6">
                  <c:v>-0.16799780735046677</c:v>
                </c:pt>
                <c:pt idx="7">
                  <c:v>-0.23745018843401822</c:v>
                </c:pt>
                <c:pt idx="8">
                  <c:v>-0.29891695286679265</c:v>
                </c:pt>
              </c:numCache>
            </c:numRef>
          </c:yVal>
          <c:smooth val="0"/>
          <c:extLst>
            <c:ext xmlns:c16="http://schemas.microsoft.com/office/drawing/2014/chart" uri="{C3380CC4-5D6E-409C-BE32-E72D297353CC}">
              <c16:uniqueId val="{00000000-3C91-4BF5-9351-569732E3A3D0}"/>
            </c:ext>
          </c:extLst>
        </c:ser>
        <c:ser>
          <c:idx val="1"/>
          <c:order val="1"/>
          <c:tx>
            <c:strRef>
              <c:f>Bonds!$P$40</c:f>
              <c:strCache>
                <c:ptCount val="1"/>
                <c:pt idx="0">
                  <c:v>Duration</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Bonds!$N$41:$N$49</c:f>
              <c:numCache>
                <c:formatCode>0%</c:formatCode>
                <c:ptCount val="9"/>
                <c:pt idx="0">
                  <c:v>-0.04</c:v>
                </c:pt>
                <c:pt idx="1">
                  <c:v>-3.0000000000000002E-2</c:v>
                </c:pt>
                <c:pt idx="2">
                  <c:v>-2.0000000000000004E-2</c:v>
                </c:pt>
                <c:pt idx="3">
                  <c:v>-1.0000000000000002E-2</c:v>
                </c:pt>
                <c:pt idx="4">
                  <c:v>0</c:v>
                </c:pt>
                <c:pt idx="5">
                  <c:v>9.999999999999995E-3</c:v>
                </c:pt>
                <c:pt idx="6">
                  <c:v>2.0000000000000004E-2</c:v>
                </c:pt>
                <c:pt idx="7">
                  <c:v>0.03</c:v>
                </c:pt>
                <c:pt idx="8">
                  <c:v>3.9999999999999994E-2</c:v>
                </c:pt>
              </c:numCache>
            </c:numRef>
          </c:xVal>
          <c:yVal>
            <c:numRef>
              <c:f>Bonds!$P$41:$P$49</c:f>
              <c:numCache>
                <c:formatCode>0.00%</c:formatCode>
                <c:ptCount val="9"/>
                <c:pt idx="0">
                  <c:v>0.380800574275103</c:v>
                </c:pt>
                <c:pt idx="1">
                  <c:v>0.28560043070632724</c:v>
                </c:pt>
                <c:pt idx="2">
                  <c:v>0.19040028713755153</c:v>
                </c:pt>
                <c:pt idx="3">
                  <c:v>9.5200143568775764E-2</c:v>
                </c:pt>
                <c:pt idx="4">
                  <c:v>0</c:v>
                </c:pt>
                <c:pt idx="5">
                  <c:v>-9.5200143568775694E-2</c:v>
                </c:pt>
                <c:pt idx="6">
                  <c:v>-0.19040028713755153</c:v>
                </c:pt>
                <c:pt idx="7">
                  <c:v>-0.28560043070632724</c:v>
                </c:pt>
                <c:pt idx="8">
                  <c:v>-0.38080057427510294</c:v>
                </c:pt>
              </c:numCache>
            </c:numRef>
          </c:yVal>
          <c:smooth val="0"/>
          <c:extLst>
            <c:ext xmlns:c16="http://schemas.microsoft.com/office/drawing/2014/chart" uri="{C3380CC4-5D6E-409C-BE32-E72D297353CC}">
              <c16:uniqueId val="{00000001-3C91-4BF5-9351-569732E3A3D0}"/>
            </c:ext>
          </c:extLst>
        </c:ser>
        <c:ser>
          <c:idx val="2"/>
          <c:order val="2"/>
          <c:tx>
            <c:strRef>
              <c:f>Bonds!$Q$40</c:f>
              <c:strCache>
                <c:ptCount val="1"/>
                <c:pt idx="0">
                  <c:v>Duration+Convexity</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Bonds!$N$41:$N$49</c:f>
              <c:numCache>
                <c:formatCode>0%</c:formatCode>
                <c:ptCount val="9"/>
                <c:pt idx="0">
                  <c:v>-0.04</c:v>
                </c:pt>
                <c:pt idx="1">
                  <c:v>-3.0000000000000002E-2</c:v>
                </c:pt>
                <c:pt idx="2">
                  <c:v>-2.0000000000000004E-2</c:v>
                </c:pt>
                <c:pt idx="3">
                  <c:v>-1.0000000000000002E-2</c:v>
                </c:pt>
                <c:pt idx="4">
                  <c:v>0</c:v>
                </c:pt>
                <c:pt idx="5">
                  <c:v>9.999999999999995E-3</c:v>
                </c:pt>
                <c:pt idx="6">
                  <c:v>2.0000000000000004E-2</c:v>
                </c:pt>
                <c:pt idx="7">
                  <c:v>0.03</c:v>
                </c:pt>
                <c:pt idx="8">
                  <c:v>3.9999999999999994E-2</c:v>
                </c:pt>
              </c:numCache>
            </c:numRef>
          </c:xVal>
          <c:yVal>
            <c:numRef>
              <c:f>Bonds!$Q$41:$Q$49</c:f>
              <c:numCache>
                <c:formatCode>0.00%</c:formatCode>
                <c:ptCount val="9"/>
                <c:pt idx="0">
                  <c:v>0.47943445876752183</c:v>
                </c:pt>
                <c:pt idx="1">
                  <c:v>0.3410819907333128</c:v>
                </c:pt>
                <c:pt idx="2">
                  <c:v>0.21505875826065624</c:v>
                </c:pt>
                <c:pt idx="3">
                  <c:v>0.10136476134955194</c:v>
                </c:pt>
                <c:pt idx="4">
                  <c:v>0</c:v>
                </c:pt>
                <c:pt idx="5">
                  <c:v>-8.9035525787999531E-2</c:v>
                </c:pt>
                <c:pt idx="6">
                  <c:v>-0.16574181601444682</c:v>
                </c:pt>
                <c:pt idx="7">
                  <c:v>-0.23011887067934167</c:v>
                </c:pt>
                <c:pt idx="8">
                  <c:v>-0.28216668978268417</c:v>
                </c:pt>
              </c:numCache>
            </c:numRef>
          </c:yVal>
          <c:smooth val="0"/>
          <c:extLst>
            <c:ext xmlns:c16="http://schemas.microsoft.com/office/drawing/2014/chart" uri="{C3380CC4-5D6E-409C-BE32-E72D297353CC}">
              <c16:uniqueId val="{00000002-3C91-4BF5-9351-569732E3A3D0}"/>
            </c:ext>
          </c:extLst>
        </c:ser>
        <c:dLbls>
          <c:showLegendKey val="0"/>
          <c:showVal val="0"/>
          <c:showCatName val="0"/>
          <c:showSerName val="0"/>
          <c:showPercent val="0"/>
          <c:showBubbleSize val="0"/>
        </c:dLbls>
        <c:axId val="1241747360"/>
        <c:axId val="1241744000"/>
      </c:scatterChart>
      <c:valAx>
        <c:axId val="1241747360"/>
        <c:scaling>
          <c:orientation val="minMax"/>
          <c:max val="4.0000000000000008E-2"/>
          <c:min val="-4.0000000000000008E-2"/>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241744000"/>
        <c:crosses val="autoZero"/>
        <c:crossBetween val="midCat"/>
      </c:valAx>
      <c:valAx>
        <c:axId val="12417440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2417473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Dirty</a:t>
            </a:r>
            <a:r>
              <a:rPr lang="en-US" baseline="0"/>
              <a:t> prices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Three-year zero</c:v>
          </c:tx>
          <c:spPr>
            <a:ln w="28575" cap="rnd">
              <a:solidFill>
                <a:schemeClr val="accent2"/>
              </a:solidFill>
              <a:round/>
            </a:ln>
            <a:effectLst/>
          </c:spPr>
          <c:marker>
            <c:symbol val="none"/>
          </c:marker>
          <c:cat>
            <c:strRef>
              <c:f>Bonds!$B$4:$B$16</c:f>
              <c:strCache>
                <c:ptCount val="13"/>
                <c:pt idx="0">
                  <c:v>December, end, 0</c:v>
                </c:pt>
                <c:pt idx="1">
                  <c:v>March, end, 1</c:v>
                </c:pt>
                <c:pt idx="2">
                  <c:v>June, end, 1</c:v>
                </c:pt>
                <c:pt idx="3">
                  <c:v>September, end, 1</c:v>
                </c:pt>
                <c:pt idx="4">
                  <c:v>December, end, 1</c:v>
                </c:pt>
                <c:pt idx="5">
                  <c:v>March, end, 2</c:v>
                </c:pt>
                <c:pt idx="6">
                  <c:v>June, end, 2</c:v>
                </c:pt>
                <c:pt idx="7">
                  <c:v>September, end, 2</c:v>
                </c:pt>
                <c:pt idx="8">
                  <c:v>December, end, 2</c:v>
                </c:pt>
                <c:pt idx="9">
                  <c:v>March, end, 3</c:v>
                </c:pt>
                <c:pt idx="10">
                  <c:v>June, end, 3</c:v>
                </c:pt>
                <c:pt idx="11">
                  <c:v>September, end, 3</c:v>
                </c:pt>
                <c:pt idx="12">
                  <c:v>December, end, 3</c:v>
                </c:pt>
              </c:strCache>
            </c:strRef>
          </c:cat>
          <c:val>
            <c:numRef>
              <c:f>Bonds!$D$4:$D$16</c:f>
              <c:numCache>
                <c:formatCode>"$"#,##0.00_);[Red]\("$"#,##0.00\)</c:formatCode>
                <c:ptCount val="13"/>
                <c:pt idx="0">
                  <c:v>83.961928303230167</c:v>
                </c:pt>
                <c:pt idx="1">
                  <c:v>85.193972723175762</c:v>
                </c:pt>
                <c:pt idx="2">
                  <c:v>86.444095973412601</c:v>
                </c:pt>
                <c:pt idx="3">
                  <c:v>87.712563339915278</c:v>
                </c:pt>
                <c:pt idx="4">
                  <c:v>88.999644001423988</c:v>
                </c:pt>
                <c:pt idx="5">
                  <c:v>90.305611086566316</c:v>
                </c:pt>
                <c:pt idx="6">
                  <c:v>91.63074173181738</c:v>
                </c:pt>
                <c:pt idx="7">
                  <c:v>92.975317140310224</c:v>
                </c:pt>
                <c:pt idx="8">
                  <c:v>94.33962264150945</c:v>
                </c:pt>
                <c:pt idx="9">
                  <c:v>95.723947751760306</c:v>
                </c:pt>
                <c:pt idx="10">
                  <c:v>97.128586235726416</c:v>
                </c:pt>
                <c:pt idx="11">
                  <c:v>98.553836168728822</c:v>
                </c:pt>
                <c:pt idx="12">
                  <c:v>100</c:v>
                </c:pt>
              </c:numCache>
            </c:numRef>
          </c:val>
          <c:smooth val="0"/>
          <c:extLst>
            <c:ext xmlns:c16="http://schemas.microsoft.com/office/drawing/2014/chart" uri="{C3380CC4-5D6E-409C-BE32-E72D297353CC}">
              <c16:uniqueId val="{00000000-1D0C-4ECE-904F-EBF757C852F9}"/>
            </c:ext>
          </c:extLst>
        </c:ser>
        <c:ser>
          <c:idx val="2"/>
          <c:order val="1"/>
          <c:tx>
            <c:v>Two-year 7%</c:v>
          </c:tx>
          <c:spPr>
            <a:ln w="28575" cap="rnd">
              <a:solidFill>
                <a:schemeClr val="accent3"/>
              </a:solidFill>
              <a:round/>
            </a:ln>
            <a:effectLst/>
          </c:spPr>
          <c:marker>
            <c:symbol val="none"/>
          </c:marker>
          <c:cat>
            <c:strRef>
              <c:f>Bonds!$B$4:$B$16</c:f>
              <c:strCache>
                <c:ptCount val="13"/>
                <c:pt idx="0">
                  <c:v>December, end, 0</c:v>
                </c:pt>
                <c:pt idx="1">
                  <c:v>March, end, 1</c:v>
                </c:pt>
                <c:pt idx="2">
                  <c:v>June, end, 1</c:v>
                </c:pt>
                <c:pt idx="3">
                  <c:v>September, end, 1</c:v>
                </c:pt>
                <c:pt idx="4">
                  <c:v>December, end, 1</c:v>
                </c:pt>
                <c:pt idx="5">
                  <c:v>March, end, 2</c:v>
                </c:pt>
                <c:pt idx="6">
                  <c:v>June, end, 2</c:v>
                </c:pt>
                <c:pt idx="7">
                  <c:v>September, end, 2</c:v>
                </c:pt>
                <c:pt idx="8">
                  <c:v>December, end, 2</c:v>
                </c:pt>
                <c:pt idx="9">
                  <c:v>March, end, 3</c:v>
                </c:pt>
                <c:pt idx="10">
                  <c:v>June, end, 3</c:v>
                </c:pt>
                <c:pt idx="11">
                  <c:v>September, end, 3</c:v>
                </c:pt>
                <c:pt idx="12">
                  <c:v>December, end, 3</c:v>
                </c:pt>
              </c:strCache>
            </c:strRef>
          </c:cat>
          <c:val>
            <c:numRef>
              <c:f>Bonds!$G$4:$G$17</c:f>
              <c:numCache>
                <c:formatCode>"$"#,##0.00_);[Red]\("$"#,##0.00\)</c:formatCode>
                <c:ptCount val="14"/>
                <c:pt idx="0">
                  <c:v>102.02309481279069</c:v>
                </c:pt>
                <c:pt idx="1">
                  <c:v>103.52016601172413</c:v>
                </c:pt>
                <c:pt idx="2">
                  <c:v>105.03920500313424</c:v>
                </c:pt>
                <c:pt idx="3">
                  <c:v>103.02917567743819</c:v>
                </c:pt>
                <c:pt idx="4">
                  <c:v>104.5410099522127</c:v>
                </c:pt>
                <c:pt idx="5">
                  <c:v>102.52367018897743</c:v>
                </c:pt>
                <c:pt idx="6">
                  <c:v>104.02808675397685</c:v>
                </c:pt>
                <c:pt idx="7">
                  <c:v>102.00322043463433</c:v>
                </c:pt>
                <c:pt idx="8">
                  <c:v>103.5</c:v>
                </c:pt>
              </c:numCache>
            </c:numRef>
          </c:val>
          <c:smooth val="0"/>
          <c:extLst>
            <c:ext xmlns:c16="http://schemas.microsoft.com/office/drawing/2014/chart" uri="{C3380CC4-5D6E-409C-BE32-E72D297353CC}">
              <c16:uniqueId val="{00000001-1D0C-4ECE-904F-EBF757C852F9}"/>
            </c:ext>
          </c:extLst>
        </c:ser>
        <c:ser>
          <c:idx val="3"/>
          <c:order val="2"/>
          <c:tx>
            <c:v>Three-year 5%</c:v>
          </c:tx>
          <c:spPr>
            <a:ln w="28575" cap="rnd">
              <a:solidFill>
                <a:schemeClr val="accent4"/>
              </a:solidFill>
              <a:round/>
            </a:ln>
            <a:effectLst/>
          </c:spPr>
          <c:marker>
            <c:symbol val="none"/>
          </c:marker>
          <c:cat>
            <c:strRef>
              <c:f>Bonds!$B$4:$B$16</c:f>
              <c:strCache>
                <c:ptCount val="13"/>
                <c:pt idx="0">
                  <c:v>December, end, 0</c:v>
                </c:pt>
                <c:pt idx="1">
                  <c:v>March, end, 1</c:v>
                </c:pt>
                <c:pt idx="2">
                  <c:v>June, end, 1</c:v>
                </c:pt>
                <c:pt idx="3">
                  <c:v>September, end, 1</c:v>
                </c:pt>
                <c:pt idx="4">
                  <c:v>December, end, 1</c:v>
                </c:pt>
                <c:pt idx="5">
                  <c:v>March, end, 2</c:v>
                </c:pt>
                <c:pt idx="6">
                  <c:v>June, end, 2</c:v>
                </c:pt>
                <c:pt idx="7">
                  <c:v>September, end, 2</c:v>
                </c:pt>
                <c:pt idx="8">
                  <c:v>December, end, 2</c:v>
                </c:pt>
                <c:pt idx="9">
                  <c:v>March, end, 3</c:v>
                </c:pt>
                <c:pt idx="10">
                  <c:v>June, end, 3</c:v>
                </c:pt>
                <c:pt idx="11">
                  <c:v>September, end, 3</c:v>
                </c:pt>
                <c:pt idx="12">
                  <c:v>December, end, 3</c:v>
                </c:pt>
              </c:strCache>
            </c:strRef>
          </c:cat>
          <c:val>
            <c:numRef>
              <c:f>Bonds!$J$4:$J$16</c:f>
              <c:numCache>
                <c:formatCode>"$"#,##0.00_);[Red]\("$"#,##0.00\)</c:formatCode>
                <c:ptCount val="13"/>
                <c:pt idx="0">
                  <c:v>97.524543775408162</c:v>
                </c:pt>
                <c:pt idx="1">
                  <c:v>98.955603928437185</c:v>
                </c:pt>
                <c:pt idx="2">
                  <c:v>100.40766323800986</c:v>
                </c:pt>
                <c:pt idx="3">
                  <c:v>99.344345227097307</c:v>
                </c:pt>
                <c:pt idx="4">
                  <c:v>100.80210886668591</c:v>
                </c:pt>
                <c:pt idx="5">
                  <c:v>99.744578890250466</c:v>
                </c:pt>
                <c:pt idx="6">
                  <c:v>101.20821549704372</c:v>
                </c:pt>
                <c:pt idx="7">
                  <c:v>100.15664466683022</c:v>
                </c:pt>
                <c:pt idx="8">
                  <c:v>101.62632786344034</c:v>
                </c:pt>
                <c:pt idx="9">
                  <c:v>100.58089234977254</c:v>
                </c:pt>
                <c:pt idx="10">
                  <c:v>102.05680089161959</c:v>
                </c:pt>
                <c:pt idx="11">
                  <c:v>101.01768207294704</c:v>
                </c:pt>
                <c:pt idx="12">
                  <c:v>102.5</c:v>
                </c:pt>
              </c:numCache>
            </c:numRef>
          </c:val>
          <c:smooth val="0"/>
          <c:extLst>
            <c:ext xmlns:c16="http://schemas.microsoft.com/office/drawing/2014/chart" uri="{C3380CC4-5D6E-409C-BE32-E72D297353CC}">
              <c16:uniqueId val="{00000002-1D0C-4ECE-904F-EBF757C852F9}"/>
            </c:ext>
          </c:extLst>
        </c:ser>
        <c:dLbls>
          <c:showLegendKey val="0"/>
          <c:showVal val="0"/>
          <c:showCatName val="0"/>
          <c:showSerName val="0"/>
          <c:showPercent val="0"/>
          <c:showBubbleSize val="0"/>
        </c:dLbls>
        <c:smooth val="0"/>
        <c:axId val="1125705184"/>
        <c:axId val="1125706432"/>
      </c:lineChart>
      <c:catAx>
        <c:axId val="112570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125706432"/>
        <c:crosses val="autoZero"/>
        <c:auto val="1"/>
        <c:lblAlgn val="ctr"/>
        <c:lblOffset val="100"/>
        <c:noMultiLvlLbl val="0"/>
      </c:catAx>
      <c:valAx>
        <c:axId val="1125706432"/>
        <c:scaling>
          <c:orientation val="minMax"/>
          <c:max val="110"/>
          <c:min val="80"/>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125705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legend>
    <c:plotVisOnly val="1"/>
    <c:dispBlanksAs val="gap"/>
    <c:showDLblsOverMax val="0"/>
  </c:chart>
  <c:spPr>
    <a:noFill/>
    <a:ln>
      <a:noFill/>
    </a:ln>
    <a:effectLst/>
  </c:spPr>
  <c:txPr>
    <a:bodyPr/>
    <a:lstStyle/>
    <a:p>
      <a:pPr>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Clean</a:t>
            </a:r>
            <a:r>
              <a:rPr lang="en-US" baseline="0"/>
              <a:t> prices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spPr>
            <a:ln w="28575" cap="rnd">
              <a:solidFill>
                <a:schemeClr val="accent2"/>
              </a:solidFill>
              <a:round/>
            </a:ln>
            <a:effectLst/>
          </c:spPr>
          <c:marker>
            <c:symbol val="none"/>
          </c:marker>
          <c:cat>
            <c:strRef>
              <c:f>Bonds!$B$4:$B$16</c:f>
              <c:strCache>
                <c:ptCount val="13"/>
                <c:pt idx="0">
                  <c:v>December, end, 0</c:v>
                </c:pt>
                <c:pt idx="1">
                  <c:v>March, end, 1</c:v>
                </c:pt>
                <c:pt idx="2">
                  <c:v>June, end, 1</c:v>
                </c:pt>
                <c:pt idx="3">
                  <c:v>September, end, 1</c:v>
                </c:pt>
                <c:pt idx="4">
                  <c:v>December, end, 1</c:v>
                </c:pt>
                <c:pt idx="5">
                  <c:v>March, end, 2</c:v>
                </c:pt>
                <c:pt idx="6">
                  <c:v>June, end, 2</c:v>
                </c:pt>
                <c:pt idx="7">
                  <c:v>September, end, 2</c:v>
                </c:pt>
                <c:pt idx="8">
                  <c:v>December, end, 2</c:v>
                </c:pt>
                <c:pt idx="9">
                  <c:v>March, end, 3</c:v>
                </c:pt>
                <c:pt idx="10">
                  <c:v>June, end, 3</c:v>
                </c:pt>
                <c:pt idx="11">
                  <c:v>September, end, 3</c:v>
                </c:pt>
                <c:pt idx="12">
                  <c:v>December, end, 3</c:v>
                </c:pt>
              </c:strCache>
            </c:strRef>
          </c:cat>
          <c:val>
            <c:numRef>
              <c:f>Bonds!$E$4:$E$16</c:f>
              <c:numCache>
                <c:formatCode>"$"#,##0.00_);[Red]\("$"#,##0.00\)</c:formatCode>
                <c:ptCount val="13"/>
                <c:pt idx="0">
                  <c:v>83.961928303230167</c:v>
                </c:pt>
                <c:pt idx="1">
                  <c:v>85.193972723175762</c:v>
                </c:pt>
                <c:pt idx="2">
                  <c:v>86.444095973412601</c:v>
                </c:pt>
                <c:pt idx="3">
                  <c:v>87.712563339915278</c:v>
                </c:pt>
                <c:pt idx="4">
                  <c:v>88.999644001423988</c:v>
                </c:pt>
                <c:pt idx="5">
                  <c:v>90.305611086566316</c:v>
                </c:pt>
                <c:pt idx="6">
                  <c:v>91.63074173181738</c:v>
                </c:pt>
                <c:pt idx="7">
                  <c:v>92.975317140310224</c:v>
                </c:pt>
                <c:pt idx="8">
                  <c:v>94.33962264150945</c:v>
                </c:pt>
                <c:pt idx="9">
                  <c:v>95.723947751760306</c:v>
                </c:pt>
                <c:pt idx="10">
                  <c:v>97.128586235726416</c:v>
                </c:pt>
                <c:pt idx="11">
                  <c:v>98.553836168728822</c:v>
                </c:pt>
                <c:pt idx="12">
                  <c:v>100</c:v>
                </c:pt>
              </c:numCache>
            </c:numRef>
          </c:val>
          <c:smooth val="0"/>
          <c:extLst>
            <c:ext xmlns:c16="http://schemas.microsoft.com/office/drawing/2014/chart" uri="{C3380CC4-5D6E-409C-BE32-E72D297353CC}">
              <c16:uniqueId val="{00000000-8251-4357-ADA7-734320E4B911}"/>
            </c:ext>
          </c:extLst>
        </c:ser>
        <c:ser>
          <c:idx val="2"/>
          <c:order val="1"/>
          <c:spPr>
            <a:ln w="28575" cap="rnd">
              <a:solidFill>
                <a:schemeClr val="accent3"/>
              </a:solidFill>
              <a:round/>
            </a:ln>
            <a:effectLst/>
          </c:spPr>
          <c:marker>
            <c:symbol val="none"/>
          </c:marker>
          <c:cat>
            <c:strRef>
              <c:f>Bonds!$B$4:$B$16</c:f>
              <c:strCache>
                <c:ptCount val="13"/>
                <c:pt idx="0">
                  <c:v>December, end, 0</c:v>
                </c:pt>
                <c:pt idx="1">
                  <c:v>March, end, 1</c:v>
                </c:pt>
                <c:pt idx="2">
                  <c:v>June, end, 1</c:v>
                </c:pt>
                <c:pt idx="3">
                  <c:v>September, end, 1</c:v>
                </c:pt>
                <c:pt idx="4">
                  <c:v>December, end, 1</c:v>
                </c:pt>
                <c:pt idx="5">
                  <c:v>March, end, 2</c:v>
                </c:pt>
                <c:pt idx="6">
                  <c:v>June, end, 2</c:v>
                </c:pt>
                <c:pt idx="7">
                  <c:v>September, end, 2</c:v>
                </c:pt>
                <c:pt idx="8">
                  <c:v>December, end, 2</c:v>
                </c:pt>
                <c:pt idx="9">
                  <c:v>March, end, 3</c:v>
                </c:pt>
                <c:pt idx="10">
                  <c:v>June, end, 3</c:v>
                </c:pt>
                <c:pt idx="11">
                  <c:v>September, end, 3</c:v>
                </c:pt>
                <c:pt idx="12">
                  <c:v>December, end, 3</c:v>
                </c:pt>
              </c:strCache>
            </c:strRef>
          </c:cat>
          <c:val>
            <c:numRef>
              <c:f>Bonds!$H$4:$H$17</c:f>
              <c:numCache>
                <c:formatCode>"$"#,##0.00_);[Red]\("$"#,##0.00\)</c:formatCode>
                <c:ptCount val="14"/>
                <c:pt idx="0">
                  <c:v>102.02309481279069</c:v>
                </c:pt>
                <c:pt idx="1">
                  <c:v>101.77016601172413</c:v>
                </c:pt>
                <c:pt idx="2">
                  <c:v>101.53920500313424</c:v>
                </c:pt>
                <c:pt idx="3">
                  <c:v>101.27917567743819</c:v>
                </c:pt>
                <c:pt idx="4">
                  <c:v>101.0410099522127</c:v>
                </c:pt>
                <c:pt idx="5">
                  <c:v>100.77367018897743</c:v>
                </c:pt>
                <c:pt idx="6">
                  <c:v>100.52808675397685</c:v>
                </c:pt>
                <c:pt idx="7">
                  <c:v>100.25322043463433</c:v>
                </c:pt>
                <c:pt idx="8">
                  <c:v>100</c:v>
                </c:pt>
              </c:numCache>
            </c:numRef>
          </c:val>
          <c:smooth val="0"/>
          <c:extLst>
            <c:ext xmlns:c16="http://schemas.microsoft.com/office/drawing/2014/chart" uri="{C3380CC4-5D6E-409C-BE32-E72D297353CC}">
              <c16:uniqueId val="{00000001-8251-4357-ADA7-734320E4B911}"/>
            </c:ext>
          </c:extLst>
        </c:ser>
        <c:ser>
          <c:idx val="3"/>
          <c:order val="2"/>
          <c:spPr>
            <a:ln w="28575" cap="rnd">
              <a:solidFill>
                <a:schemeClr val="accent4"/>
              </a:solidFill>
              <a:round/>
            </a:ln>
            <a:effectLst/>
          </c:spPr>
          <c:marker>
            <c:symbol val="none"/>
          </c:marker>
          <c:cat>
            <c:strRef>
              <c:f>Bonds!$B$4:$B$16</c:f>
              <c:strCache>
                <c:ptCount val="13"/>
                <c:pt idx="0">
                  <c:v>December, end, 0</c:v>
                </c:pt>
                <c:pt idx="1">
                  <c:v>March, end, 1</c:v>
                </c:pt>
                <c:pt idx="2">
                  <c:v>June, end, 1</c:v>
                </c:pt>
                <c:pt idx="3">
                  <c:v>September, end, 1</c:v>
                </c:pt>
                <c:pt idx="4">
                  <c:v>December, end, 1</c:v>
                </c:pt>
                <c:pt idx="5">
                  <c:v>March, end, 2</c:v>
                </c:pt>
                <c:pt idx="6">
                  <c:v>June, end, 2</c:v>
                </c:pt>
                <c:pt idx="7">
                  <c:v>September, end, 2</c:v>
                </c:pt>
                <c:pt idx="8">
                  <c:v>December, end, 2</c:v>
                </c:pt>
                <c:pt idx="9">
                  <c:v>March, end, 3</c:v>
                </c:pt>
                <c:pt idx="10">
                  <c:v>June, end, 3</c:v>
                </c:pt>
                <c:pt idx="11">
                  <c:v>September, end, 3</c:v>
                </c:pt>
                <c:pt idx="12">
                  <c:v>December, end, 3</c:v>
                </c:pt>
              </c:strCache>
            </c:strRef>
          </c:cat>
          <c:val>
            <c:numRef>
              <c:f>Bonds!$K$4:$K$16</c:f>
              <c:numCache>
                <c:formatCode>"$"#,##0.00_);[Red]\("$"#,##0.00\)</c:formatCode>
                <c:ptCount val="13"/>
                <c:pt idx="0">
                  <c:v>97.524543775408162</c:v>
                </c:pt>
                <c:pt idx="1">
                  <c:v>97.705603928437185</c:v>
                </c:pt>
                <c:pt idx="2">
                  <c:v>97.90766323800986</c:v>
                </c:pt>
                <c:pt idx="3">
                  <c:v>98.094345227097307</c:v>
                </c:pt>
                <c:pt idx="4">
                  <c:v>98.302108866685913</c:v>
                </c:pt>
                <c:pt idx="5">
                  <c:v>98.494578890250466</c:v>
                </c:pt>
                <c:pt idx="6">
                  <c:v>98.708215497043724</c:v>
                </c:pt>
                <c:pt idx="7">
                  <c:v>98.906644666830218</c:v>
                </c:pt>
                <c:pt idx="8">
                  <c:v>99.126327863440338</c:v>
                </c:pt>
                <c:pt idx="9">
                  <c:v>99.33089234977254</c:v>
                </c:pt>
                <c:pt idx="10">
                  <c:v>99.556800891619588</c:v>
                </c:pt>
                <c:pt idx="11">
                  <c:v>99.767682072947039</c:v>
                </c:pt>
                <c:pt idx="12">
                  <c:v>100</c:v>
                </c:pt>
              </c:numCache>
            </c:numRef>
          </c:val>
          <c:smooth val="0"/>
          <c:extLst>
            <c:ext xmlns:c16="http://schemas.microsoft.com/office/drawing/2014/chart" uri="{C3380CC4-5D6E-409C-BE32-E72D297353CC}">
              <c16:uniqueId val="{00000002-8251-4357-ADA7-734320E4B911}"/>
            </c:ext>
          </c:extLst>
        </c:ser>
        <c:dLbls>
          <c:showLegendKey val="0"/>
          <c:showVal val="0"/>
          <c:showCatName val="0"/>
          <c:showSerName val="0"/>
          <c:showPercent val="0"/>
          <c:showBubbleSize val="0"/>
        </c:dLbls>
        <c:smooth val="0"/>
        <c:axId val="1125705184"/>
        <c:axId val="1125706432"/>
      </c:lineChart>
      <c:catAx>
        <c:axId val="112570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125706432"/>
        <c:crosses val="autoZero"/>
        <c:auto val="1"/>
        <c:lblAlgn val="ctr"/>
        <c:lblOffset val="100"/>
        <c:noMultiLvlLbl val="0"/>
      </c:catAx>
      <c:valAx>
        <c:axId val="1125706432"/>
        <c:scaling>
          <c:orientation val="minMax"/>
          <c:max val="110"/>
          <c:min val="80"/>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125705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672" cy="51049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1088" y="0"/>
            <a:ext cx="3076672" cy="510499"/>
          </a:xfrm>
          <a:prstGeom prst="rect">
            <a:avLst/>
          </a:prstGeom>
        </p:spPr>
        <p:txBody>
          <a:bodyPr vert="horz" lIns="91440" tIns="45720" rIns="91440" bIns="45720" rtlCol="0"/>
          <a:lstStyle>
            <a:lvl1pPr algn="r">
              <a:defRPr sz="1200"/>
            </a:lvl1pPr>
          </a:lstStyle>
          <a:p>
            <a:fld id="{4804172E-BA99-43DF-B985-F5C5FBA8B19C}" type="datetimeFigureOut">
              <a:rPr lang="en-US" smtClean="0"/>
              <a:pPr/>
              <a:t>4/14/2025</a:t>
            </a:fld>
            <a:endParaRPr lang="en-US" dirty="0"/>
          </a:p>
        </p:txBody>
      </p:sp>
      <p:sp>
        <p:nvSpPr>
          <p:cNvPr id="4" name="Footer Placeholder 3"/>
          <p:cNvSpPr>
            <a:spLocks noGrp="1"/>
          </p:cNvSpPr>
          <p:nvPr>
            <p:ph type="ftr" sz="quarter" idx="2"/>
          </p:nvPr>
        </p:nvSpPr>
        <p:spPr>
          <a:xfrm>
            <a:off x="0" y="9711312"/>
            <a:ext cx="3076672" cy="510499"/>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088" y="9711312"/>
            <a:ext cx="3076672" cy="510499"/>
          </a:xfrm>
          <a:prstGeom prst="rect">
            <a:avLst/>
          </a:prstGeom>
        </p:spPr>
        <p:txBody>
          <a:bodyPr vert="horz" lIns="91440" tIns="45720" rIns="91440" bIns="45720" rtlCol="0" anchor="b"/>
          <a:lstStyle>
            <a:lvl1pPr algn="r">
              <a:defRPr sz="1200"/>
            </a:lvl1pPr>
          </a:lstStyle>
          <a:p>
            <a:fld id="{96F39FAA-FE56-4FDB-AF5C-AF56F758BE79}" type="slidenum">
              <a:rPr lang="en-US" smtClean="0"/>
              <a:pPr/>
              <a:t>‹#›</a:t>
            </a:fld>
            <a:endParaRPr lang="en-US" dirty="0"/>
          </a:p>
        </p:txBody>
      </p:sp>
    </p:spTree>
    <p:extLst>
      <p:ext uri="{BB962C8B-B14F-4D97-AF65-F5344CB8AC3E}">
        <p14:creationId xmlns:p14="http://schemas.microsoft.com/office/powerpoint/2010/main" val="132158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175"/>
          </a:xfrm>
          <a:prstGeom prst="rect">
            <a:avLst/>
          </a:prstGeom>
        </p:spPr>
        <p:txBody>
          <a:bodyPr vert="horz" lIns="96659" tIns="48330" rIns="96659" bIns="48330" rtlCol="0"/>
          <a:lstStyle>
            <a:lvl1pPr algn="l">
              <a:defRPr sz="1400"/>
            </a:lvl1pPr>
          </a:lstStyle>
          <a:p>
            <a:endParaRPr lang="en-US" dirty="0"/>
          </a:p>
        </p:txBody>
      </p:sp>
      <p:sp>
        <p:nvSpPr>
          <p:cNvPr id="3" name="Date Placeholder 2"/>
          <p:cNvSpPr>
            <a:spLocks noGrp="1"/>
          </p:cNvSpPr>
          <p:nvPr>
            <p:ph type="dt" idx="1"/>
          </p:nvPr>
        </p:nvSpPr>
        <p:spPr>
          <a:xfrm>
            <a:off x="4021295" y="0"/>
            <a:ext cx="3076363" cy="511175"/>
          </a:xfrm>
          <a:prstGeom prst="rect">
            <a:avLst/>
          </a:prstGeom>
        </p:spPr>
        <p:txBody>
          <a:bodyPr vert="horz" lIns="96659" tIns="48330" rIns="96659" bIns="48330" rtlCol="0"/>
          <a:lstStyle>
            <a:lvl1pPr algn="r">
              <a:defRPr sz="1400"/>
            </a:lvl1pPr>
          </a:lstStyle>
          <a:p>
            <a:fld id="{00F579E3-68D4-4C1F-93D0-176F93F587D7}" type="datetimeFigureOut">
              <a:rPr lang="en-US" smtClean="0"/>
              <a:pPr/>
              <a:t>4/14/2025</a:t>
            </a:fld>
            <a:endParaRPr lang="en-US" dirty="0"/>
          </a:p>
        </p:txBody>
      </p:sp>
      <p:sp>
        <p:nvSpPr>
          <p:cNvPr id="4" name="Slide Image Placeholder 3"/>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6659" tIns="48330" rIns="96659" bIns="48330" rtlCol="0" anchor="ctr"/>
          <a:lstStyle/>
          <a:p>
            <a:endParaRPr lang="en-US" dirty="0"/>
          </a:p>
        </p:txBody>
      </p:sp>
      <p:sp>
        <p:nvSpPr>
          <p:cNvPr id="5" name="Notes Placeholder 4"/>
          <p:cNvSpPr>
            <a:spLocks noGrp="1"/>
          </p:cNvSpPr>
          <p:nvPr>
            <p:ph type="body" sz="quarter" idx="3"/>
          </p:nvPr>
        </p:nvSpPr>
        <p:spPr>
          <a:xfrm>
            <a:off x="709930" y="4856163"/>
            <a:ext cx="5679440" cy="4600575"/>
          </a:xfrm>
          <a:prstGeom prst="rect">
            <a:avLst/>
          </a:prstGeom>
        </p:spPr>
        <p:txBody>
          <a:bodyPr vert="horz" lIns="96659" tIns="48330" rIns="96659" bIns="4833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10551"/>
            <a:ext cx="3076363" cy="511175"/>
          </a:xfrm>
          <a:prstGeom prst="rect">
            <a:avLst/>
          </a:prstGeom>
        </p:spPr>
        <p:txBody>
          <a:bodyPr vert="horz" lIns="96659" tIns="48330" rIns="96659" bIns="48330" rtlCol="0" anchor="b"/>
          <a:lstStyle>
            <a:lvl1pPr algn="l">
              <a:defRPr sz="1400"/>
            </a:lvl1pPr>
          </a:lstStyle>
          <a:p>
            <a:endParaRPr lang="en-US" dirty="0"/>
          </a:p>
        </p:txBody>
      </p:sp>
      <p:sp>
        <p:nvSpPr>
          <p:cNvPr id="7" name="Slide Number Placeholder 6"/>
          <p:cNvSpPr>
            <a:spLocks noGrp="1"/>
          </p:cNvSpPr>
          <p:nvPr>
            <p:ph type="sldNum" sz="quarter" idx="5"/>
          </p:nvPr>
        </p:nvSpPr>
        <p:spPr>
          <a:xfrm>
            <a:off x="4021295" y="9710551"/>
            <a:ext cx="3076363" cy="511175"/>
          </a:xfrm>
          <a:prstGeom prst="rect">
            <a:avLst/>
          </a:prstGeom>
        </p:spPr>
        <p:txBody>
          <a:bodyPr vert="horz" lIns="96659" tIns="48330" rIns="96659" bIns="48330" rtlCol="0" anchor="b"/>
          <a:lstStyle>
            <a:lvl1pPr algn="r">
              <a:defRPr sz="1400"/>
            </a:lvl1pPr>
          </a:lstStyle>
          <a:p>
            <a:fld id="{3FCF04A4-E17C-4950-83D6-AC24C8F054EF}" type="slidenum">
              <a:rPr lang="en-US" smtClean="0"/>
              <a:pPr/>
              <a:t>‹#›</a:t>
            </a:fld>
            <a:endParaRPr lang="en-US" dirty="0"/>
          </a:p>
        </p:txBody>
      </p:sp>
    </p:spTree>
    <p:extLst>
      <p:ext uri="{BB962C8B-B14F-4D97-AF65-F5344CB8AC3E}">
        <p14:creationId xmlns:p14="http://schemas.microsoft.com/office/powerpoint/2010/main" val="2631508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CF04A4-E17C-4950-83D6-AC24C8F054EF}" type="slidenum">
              <a:rPr lang="en-US" smtClean="0"/>
              <a:pPr/>
              <a:t>35</a:t>
            </a:fld>
            <a:endParaRPr lang="en-US" dirty="0"/>
          </a:p>
        </p:txBody>
      </p:sp>
    </p:spTree>
    <p:extLst>
      <p:ext uri="{BB962C8B-B14F-4D97-AF65-F5344CB8AC3E}">
        <p14:creationId xmlns:p14="http://schemas.microsoft.com/office/powerpoint/2010/main" val="4012064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CF04A4-E17C-4950-83D6-AC24C8F054EF}" type="slidenum">
              <a:rPr lang="en-US" smtClean="0"/>
              <a:pPr/>
              <a:t>37</a:t>
            </a:fld>
            <a:endParaRPr lang="en-US" dirty="0"/>
          </a:p>
        </p:txBody>
      </p:sp>
    </p:spTree>
    <p:extLst>
      <p:ext uri="{BB962C8B-B14F-4D97-AF65-F5344CB8AC3E}">
        <p14:creationId xmlns:p14="http://schemas.microsoft.com/office/powerpoint/2010/main" val="423043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CF04A4-E17C-4950-83D6-AC24C8F054EF}" type="slidenum">
              <a:rPr lang="en-US" smtClean="0"/>
              <a:pPr/>
              <a:t>38</a:t>
            </a:fld>
            <a:endParaRPr lang="en-US" dirty="0"/>
          </a:p>
        </p:txBody>
      </p:sp>
    </p:spTree>
    <p:extLst>
      <p:ext uri="{BB962C8B-B14F-4D97-AF65-F5344CB8AC3E}">
        <p14:creationId xmlns:p14="http://schemas.microsoft.com/office/powerpoint/2010/main" val="3868538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CF04A4-E17C-4950-83D6-AC24C8F054EF}" type="slidenum">
              <a:rPr lang="en-US" smtClean="0"/>
              <a:pPr/>
              <a:t>39</a:t>
            </a:fld>
            <a:endParaRPr lang="en-US" dirty="0"/>
          </a:p>
        </p:txBody>
      </p:sp>
    </p:spTree>
    <p:extLst>
      <p:ext uri="{BB962C8B-B14F-4D97-AF65-F5344CB8AC3E}">
        <p14:creationId xmlns:p14="http://schemas.microsoft.com/office/powerpoint/2010/main" val="3700239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993775" y="765175"/>
            <a:ext cx="5111750" cy="3833813"/>
          </a:xfrm>
          <a:noFill/>
          <a:ln>
            <a:solidFill>
              <a:srgbClr val="000000"/>
            </a:solidFill>
            <a:miter lim="800000"/>
            <a:headEnd/>
            <a:tailEnd/>
          </a:ln>
        </p:spPr>
      </p:sp>
      <p:sp>
        <p:nvSpPr>
          <p:cNvPr id="43011" name="Rectangle 3"/>
          <p:cNvSpPr>
            <a:spLocks noGrp="1" noChangeArrowheads="1"/>
          </p:cNvSpPr>
          <p:nvPr>
            <p:ph type="body" idx="1"/>
          </p:nvPr>
        </p:nvSpPr>
        <p:spPr>
          <a:noFill/>
        </p:spPr>
        <p:txBody>
          <a:bodyPr lIns="86411" tIns="43205" rIns="86411" bIns="43205"/>
          <a:lstStyle/>
          <a:p>
            <a:endParaRPr lang="en-GB" dirty="0">
              <a:latin typeface="Century Schoolbook" panose="02040604050505020304" pitchFamily="18" charset="0"/>
            </a:endParaRPr>
          </a:p>
        </p:txBody>
      </p:sp>
    </p:spTree>
    <p:extLst>
      <p:ext uri="{BB962C8B-B14F-4D97-AF65-F5344CB8AC3E}">
        <p14:creationId xmlns:p14="http://schemas.microsoft.com/office/powerpoint/2010/main" val="2785166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t>
            </a:r>
            <a:r>
              <a:rPr lang="en-US" baseline="0" dirty="0"/>
              <a:t> means without rating</a:t>
            </a:r>
            <a:endParaRPr lang="en-US" dirty="0"/>
          </a:p>
        </p:txBody>
      </p:sp>
      <p:sp>
        <p:nvSpPr>
          <p:cNvPr id="4" name="Slide Number Placeholder 3"/>
          <p:cNvSpPr>
            <a:spLocks noGrp="1"/>
          </p:cNvSpPr>
          <p:nvPr>
            <p:ph type="sldNum" sz="quarter" idx="10"/>
          </p:nvPr>
        </p:nvSpPr>
        <p:spPr/>
        <p:txBody>
          <a:bodyPr/>
          <a:lstStyle/>
          <a:p>
            <a:fld id="{3FCF04A4-E17C-4950-83D6-AC24C8F054EF}" type="slidenum">
              <a:rPr lang="en-US" smtClean="0"/>
              <a:pPr/>
              <a:t>44</a:t>
            </a:fld>
            <a:endParaRPr lang="en-US" dirty="0"/>
          </a:p>
        </p:txBody>
      </p:sp>
    </p:spTree>
    <p:extLst>
      <p:ext uri="{BB962C8B-B14F-4D97-AF65-F5344CB8AC3E}">
        <p14:creationId xmlns:p14="http://schemas.microsoft.com/office/powerpoint/2010/main" val="3898582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993775" y="765175"/>
            <a:ext cx="5111750" cy="3833813"/>
          </a:xfrm>
          <a:noFill/>
          <a:ln>
            <a:solidFill>
              <a:srgbClr val="000000"/>
            </a:solidFill>
            <a:miter lim="800000"/>
            <a:headEnd/>
            <a:tailEnd/>
          </a:ln>
        </p:spPr>
      </p:sp>
      <p:sp>
        <p:nvSpPr>
          <p:cNvPr id="43011" name="Rectangle 3"/>
          <p:cNvSpPr>
            <a:spLocks noGrp="1" noChangeArrowheads="1"/>
          </p:cNvSpPr>
          <p:nvPr>
            <p:ph type="body" idx="1"/>
          </p:nvPr>
        </p:nvSpPr>
        <p:spPr>
          <a:noFill/>
        </p:spPr>
        <p:txBody>
          <a:bodyPr lIns="86411" tIns="43205" rIns="86411" bIns="43205"/>
          <a:lstStyle/>
          <a:p>
            <a:endParaRPr lang="en-GB" dirty="0">
              <a:latin typeface="Century Schoolbook" panose="02040604050505020304" pitchFamily="18" charset="0"/>
            </a:endParaRPr>
          </a:p>
        </p:txBody>
      </p:sp>
    </p:spTree>
    <p:extLst>
      <p:ext uri="{BB962C8B-B14F-4D97-AF65-F5344CB8AC3E}">
        <p14:creationId xmlns:p14="http://schemas.microsoft.com/office/powerpoint/2010/main" val="1031136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993775" y="765175"/>
            <a:ext cx="5111750" cy="3833813"/>
          </a:xfrm>
          <a:noFill/>
          <a:ln>
            <a:solidFill>
              <a:srgbClr val="000000"/>
            </a:solidFill>
            <a:miter lim="800000"/>
            <a:headEnd/>
            <a:tailEnd/>
          </a:ln>
        </p:spPr>
      </p:sp>
      <p:sp>
        <p:nvSpPr>
          <p:cNvPr id="43011" name="Rectangle 3"/>
          <p:cNvSpPr>
            <a:spLocks noGrp="1" noChangeArrowheads="1"/>
          </p:cNvSpPr>
          <p:nvPr>
            <p:ph type="body" idx="1"/>
          </p:nvPr>
        </p:nvSpPr>
        <p:spPr>
          <a:noFill/>
        </p:spPr>
        <p:txBody>
          <a:bodyPr lIns="86411" tIns="43205" rIns="86411" bIns="43205"/>
          <a:lstStyle/>
          <a:p>
            <a:endParaRPr lang="en-GB" dirty="0">
              <a:latin typeface="Century Schoolbook" panose="02040604050505020304" pitchFamily="18" charset="0"/>
            </a:endParaRPr>
          </a:p>
        </p:txBody>
      </p:sp>
    </p:spTree>
    <p:extLst>
      <p:ext uri="{BB962C8B-B14F-4D97-AF65-F5344CB8AC3E}">
        <p14:creationId xmlns:p14="http://schemas.microsoft.com/office/powerpoint/2010/main" val="1392180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993775" y="765175"/>
            <a:ext cx="5111750" cy="3833813"/>
          </a:xfrm>
          <a:noFill/>
          <a:ln>
            <a:solidFill>
              <a:srgbClr val="000000"/>
            </a:solidFill>
            <a:miter lim="800000"/>
            <a:headEnd/>
            <a:tailEnd/>
          </a:ln>
        </p:spPr>
      </p:sp>
      <p:sp>
        <p:nvSpPr>
          <p:cNvPr id="43011" name="Rectangle 3"/>
          <p:cNvSpPr>
            <a:spLocks noGrp="1" noChangeArrowheads="1"/>
          </p:cNvSpPr>
          <p:nvPr>
            <p:ph type="body" idx="1"/>
          </p:nvPr>
        </p:nvSpPr>
        <p:spPr>
          <a:noFill/>
        </p:spPr>
        <p:txBody>
          <a:bodyPr lIns="86411" tIns="43205" rIns="86411" bIns="43205"/>
          <a:lstStyle/>
          <a:p>
            <a:endParaRPr lang="en-GB" dirty="0">
              <a:latin typeface="Century Schoolbook" panose="02040604050505020304" pitchFamily="18" charset="0"/>
            </a:endParaRPr>
          </a:p>
        </p:txBody>
      </p:sp>
    </p:spTree>
    <p:extLst>
      <p:ext uri="{BB962C8B-B14F-4D97-AF65-F5344CB8AC3E}">
        <p14:creationId xmlns:p14="http://schemas.microsoft.com/office/powerpoint/2010/main" val="217023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609600" y="609600"/>
            <a:ext cx="7924800" cy="5638800"/>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40EBE9-9D4E-4CA6-A76A-D0CBC6BC72D6}" type="datetimeFigureOut">
              <a:rPr lang="en-US" smtClean="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2A122-817D-41F3-8885-5DB718F70662}" type="slidenum">
              <a:rPr lang="en-US" smtClean="0"/>
              <a:pPr/>
              <a:t>‹#›</a:t>
            </a:fld>
            <a:endParaRPr lang="en-US" dirty="0"/>
          </a:p>
        </p:txBody>
      </p:sp>
      <p:pic>
        <p:nvPicPr>
          <p:cNvPr id="7" name="Picture 6">
            <a:extLst>
              <a:ext uri="{FF2B5EF4-FFF2-40B4-BE49-F238E27FC236}">
                <a16:creationId xmlns:a16="http://schemas.microsoft.com/office/drawing/2014/main" id="{2F597375-C7D5-83FE-FF83-89151AFEFD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3800" y="274638"/>
            <a:ext cx="1335024" cy="52149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01784" y="6477000"/>
            <a:ext cx="2133600" cy="244475"/>
          </a:xfrm>
        </p:spPr>
        <p:txBody>
          <a:bodyPr/>
          <a:lstStyle/>
          <a:p>
            <a:fld id="{4A12A122-817D-41F3-8885-5DB718F70662}" type="slidenum">
              <a:rPr lang="en-US" smtClean="0"/>
              <a:pPr/>
              <a:t>‹#›</a:t>
            </a:fld>
            <a:endParaRPr lang="en-US" dirty="0"/>
          </a:p>
        </p:txBody>
      </p:sp>
      <p:cxnSp>
        <p:nvCxnSpPr>
          <p:cNvPr id="5" name="Straight Connector 4"/>
          <p:cNvCxnSpPr/>
          <p:nvPr userDrawn="1"/>
        </p:nvCxnSpPr>
        <p:spPr>
          <a:xfrm rot="16200000" flipH="1">
            <a:off x="-3059905" y="3429794"/>
            <a:ext cx="6704012" cy="0"/>
          </a:xfrm>
          <a:prstGeom prst="line">
            <a:avLst/>
          </a:prstGeom>
          <a:ln>
            <a:solidFill>
              <a:srgbClr val="AA9C8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76200" y="762000"/>
            <a:ext cx="8763000" cy="1588"/>
          </a:xfrm>
          <a:prstGeom prst="line">
            <a:avLst/>
          </a:prstGeom>
          <a:ln w="9525">
            <a:solidFill>
              <a:srgbClr val="AA9C8F"/>
            </a:solidFill>
          </a:ln>
        </p:spPr>
        <p:style>
          <a:lnRef idx="1">
            <a:schemeClr val="accent1"/>
          </a:lnRef>
          <a:fillRef idx="0">
            <a:schemeClr val="accent1"/>
          </a:fillRef>
          <a:effectRef idx="0">
            <a:schemeClr val="accent1"/>
          </a:effectRef>
          <a:fontRef idx="minor">
            <a:schemeClr val="tx1"/>
          </a:fontRef>
        </p:style>
      </p:cxnSp>
      <p:cxnSp>
        <p:nvCxnSpPr>
          <p:cNvPr id="8" name="Straight Connector 4"/>
          <p:cNvCxnSpPr/>
          <p:nvPr userDrawn="1"/>
        </p:nvCxnSpPr>
        <p:spPr>
          <a:xfrm>
            <a:off x="76200" y="6503988"/>
            <a:ext cx="8763000" cy="1587"/>
          </a:xfrm>
          <a:prstGeom prst="line">
            <a:avLst/>
          </a:prstGeom>
          <a:ln w="9525">
            <a:solidFill>
              <a:srgbClr val="AA9C8F"/>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896" y="119460"/>
            <a:ext cx="1335024" cy="52149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0EBE9-9D4E-4CA6-A76A-D0CBC6BC72D6}" type="datetimeFigureOut">
              <a:rPr lang="en-US" smtClean="0"/>
              <a:pPr/>
              <a:t>4/14/2025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2A122-817D-41F3-8885-5DB718F7066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marshallinside.usc.edu/dietrich/aer-1987-fama-bliss-infofwdrates.pdf"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4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www.ustreasuryyieldcurve.com/" TargetMode="Externa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09600"/>
            <a:ext cx="7924800" cy="5638800"/>
          </a:xfrm>
          <a:prstGeom prst="rect">
            <a:avLst/>
          </a:prstGeom>
          <a:noFill/>
          <a:ln w="9525">
            <a:solidFill>
              <a:srgbClr val="AA9C8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Box 11"/>
          <p:cNvSpPr txBox="1"/>
          <p:nvPr/>
        </p:nvSpPr>
        <p:spPr>
          <a:xfrm>
            <a:off x="1981200" y="1295400"/>
            <a:ext cx="5143500" cy="769441"/>
          </a:xfrm>
          <a:prstGeom prst="rect">
            <a:avLst/>
          </a:prstGeom>
          <a:noFill/>
        </p:spPr>
        <p:txBody>
          <a:bodyPr wrap="square" rtlCol="0">
            <a:spAutoFit/>
          </a:bodyPr>
          <a:lstStyle/>
          <a:p>
            <a:pPr algn="ctr"/>
            <a:r>
              <a:rPr lang="en-US" sz="4400" b="1" dirty="0">
                <a:latin typeface="Arial" pitchFamily="34" charset="0"/>
                <a:cs typeface="Arial" pitchFamily="34" charset="0"/>
              </a:rPr>
              <a:t>Investments</a:t>
            </a:r>
          </a:p>
        </p:txBody>
      </p:sp>
      <p:sp>
        <p:nvSpPr>
          <p:cNvPr id="13" name="Rectangle 3"/>
          <p:cNvSpPr txBox="1">
            <a:spLocks noChangeArrowheads="1"/>
          </p:cNvSpPr>
          <p:nvPr/>
        </p:nvSpPr>
        <p:spPr>
          <a:xfrm>
            <a:off x="685800" y="3124200"/>
            <a:ext cx="7772400" cy="12192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200" b="1" noProof="0" dirty="0">
                <a:latin typeface="Arial" pitchFamily="34" charset="0"/>
                <a:cs typeface="Arial" pitchFamily="34" charset="0"/>
              </a:rPr>
              <a:t>Masters in Finance</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3200" b="1" i="0" u="none" strike="noStrike" kern="1200" cap="none" spc="0" normalizeH="0" baseline="0" dirty="0">
              <a:ln>
                <a:noFill/>
              </a:ln>
              <a:effectLst/>
              <a:uLnTx/>
              <a:uFillTx/>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3200" b="1" i="0" u="none" strike="noStrike" kern="1200" cap="none" spc="0" normalizeH="0" baseline="0" noProof="0" dirty="0">
              <a:ln>
                <a:noFill/>
              </a:ln>
              <a:effectLst/>
              <a:uLnTx/>
              <a:uFillTx/>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a:ln>
                  <a:noFill/>
                </a:ln>
                <a:effectLst/>
                <a:uLnTx/>
                <a:uFillTx/>
                <a:latin typeface="Arial" pitchFamily="34" charset="0"/>
                <a:cs typeface="Arial" pitchFamily="34" charset="0"/>
              </a:rPr>
              <a:t>Spring 2025, Martijn Boons</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a:ln>
                  <a:noFill/>
                </a:ln>
                <a:effectLst/>
                <a:uLnTx/>
                <a:uFillTx/>
                <a:latin typeface="Arial" pitchFamily="34" charset="0"/>
                <a:cs typeface="Arial" pitchFamily="34" charset="0"/>
              </a:rPr>
              <a:t>Chapter</a:t>
            </a:r>
            <a:r>
              <a:rPr kumimoji="0" lang="en-US" sz="2800" b="1" i="0" u="none" strike="noStrike" kern="1200" cap="none" spc="0" normalizeH="0" noProof="0" dirty="0">
                <a:ln>
                  <a:noFill/>
                </a:ln>
                <a:effectLst/>
                <a:uLnTx/>
                <a:uFillTx/>
                <a:latin typeface="Arial" pitchFamily="34" charset="0"/>
                <a:cs typeface="Arial" pitchFamily="34" charset="0"/>
              </a:rPr>
              <a:t> 14-15-16</a:t>
            </a:r>
            <a:endParaRPr kumimoji="0" lang="en-US" sz="2800" b="1" i="0" u="none" strike="noStrike" kern="1200" cap="none" spc="0" normalizeH="0" baseline="0" noProof="0" dirty="0">
              <a:ln>
                <a:noFill/>
              </a:ln>
              <a:effectLst/>
              <a:uLnTx/>
              <a:uFillTx/>
              <a:latin typeface="Arial" pitchFamily="34" charset="0"/>
              <a:cs typeface="Arial"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657600"/>
            <a:ext cx="2895600" cy="11310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10</a:t>
            </a:fld>
            <a:endParaRPr lang="en-US" sz="2000" dirty="0"/>
          </a:p>
        </p:txBody>
      </p:sp>
      <p:sp>
        <p:nvSpPr>
          <p:cNvPr id="3" name="TextBox 2"/>
          <p:cNvSpPr txBox="1"/>
          <p:nvPr/>
        </p:nvSpPr>
        <p:spPr>
          <a:xfrm>
            <a:off x="381000" y="152400"/>
            <a:ext cx="76200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Forward rates (3/3)</a:t>
            </a:r>
          </a:p>
        </p:txBody>
      </p:sp>
      <p:sp>
        <p:nvSpPr>
          <p:cNvPr id="4" name="Text Box 3"/>
          <p:cNvSpPr txBox="1">
            <a:spLocks noChangeArrowheads="1"/>
          </p:cNvSpPr>
          <p:nvPr/>
        </p:nvSpPr>
        <p:spPr bwMode="auto">
          <a:xfrm>
            <a:off x="457200" y="693892"/>
            <a:ext cx="8534400" cy="5400675"/>
          </a:xfrm>
          <a:prstGeom prst="rect">
            <a:avLst/>
          </a:prstGeom>
          <a:noFill/>
          <a:ln w="9525" algn="ctr">
            <a:noFill/>
            <a:miter lim="800000"/>
            <a:headEnd/>
            <a:tailEnd/>
          </a:ln>
          <a:effectLst/>
        </p:spPr>
        <p:txBody>
          <a:bodyPr/>
          <a:lstStyle/>
          <a:p>
            <a:pPr marL="231775" indent="-231775" algn="l">
              <a:buFontTx/>
              <a:buChar char="•"/>
            </a:pPr>
            <a:endParaRPr lang="en-US" sz="2000" b="0" dirty="0">
              <a:latin typeface="Arial" pitchFamily="34" charset="0"/>
              <a:cs typeface="Arial" pitchFamily="34" charset="0"/>
            </a:endParaRPr>
          </a:p>
          <a:p>
            <a:pPr marL="231775" indent="-231775" algn="l">
              <a:buFontTx/>
              <a:buChar char="•"/>
            </a:pPr>
            <a:r>
              <a:rPr lang="en-US" sz="2000" b="0" dirty="0">
                <a:latin typeface="Arial" pitchFamily="34" charset="0"/>
                <a:cs typeface="Arial" pitchFamily="34" charset="0"/>
              </a:rPr>
              <a:t>Forward rates reflect two things</a:t>
            </a:r>
            <a:endParaRPr lang="en-US" sz="2000" dirty="0">
              <a:latin typeface="Arial" pitchFamily="34" charset="0"/>
              <a:cs typeface="Arial" pitchFamily="34" charset="0"/>
            </a:endParaRPr>
          </a:p>
          <a:p>
            <a:pPr marL="688975" lvl="1" indent="-231775">
              <a:buFont typeface="Arial" pitchFamily="34" charset="0"/>
              <a:buChar char="–"/>
            </a:pPr>
            <a:endParaRPr lang="en-US" sz="2000" dirty="0">
              <a:latin typeface="Arial" pitchFamily="34" charset="0"/>
              <a:cs typeface="Arial" pitchFamily="34" charset="0"/>
            </a:endParaRPr>
          </a:p>
          <a:p>
            <a:pPr marL="688975" lvl="1" indent="-231775">
              <a:buFont typeface="Arial" pitchFamily="34" charset="0"/>
              <a:buChar char="–"/>
            </a:pPr>
            <a:r>
              <a:rPr lang="en-US" sz="2000" dirty="0">
                <a:latin typeface="Arial" pitchFamily="34" charset="0"/>
                <a:cs typeface="Arial" pitchFamily="34" charset="0"/>
              </a:rPr>
              <a:t>Expectations about future spot rates</a:t>
            </a:r>
          </a:p>
          <a:p>
            <a:pPr marL="1146175" lvl="2" indent="-231775">
              <a:buFont typeface="Arial" pitchFamily="34" charset="0"/>
              <a:buChar char="–"/>
            </a:pPr>
            <a:r>
              <a:rPr lang="pt-PT" sz="2000" dirty="0">
                <a:latin typeface="Arial" pitchFamily="34" charset="0"/>
                <a:cs typeface="Arial" pitchFamily="34" charset="0"/>
              </a:rPr>
              <a:t>If yield curve is upward (downward) sloping, then forward rates are higher (lower) than spot rates</a:t>
            </a:r>
            <a:endParaRPr lang="en-US" sz="2000" dirty="0">
              <a:latin typeface="Arial" pitchFamily="34" charset="0"/>
              <a:cs typeface="Arial" pitchFamily="34" charset="0"/>
            </a:endParaRPr>
          </a:p>
          <a:p>
            <a:pPr marL="688975" lvl="1" indent="-231775">
              <a:buFont typeface="Arial" pitchFamily="34" charset="0"/>
              <a:buChar char="–"/>
            </a:pPr>
            <a:endParaRPr lang="en-US" sz="2000" dirty="0">
              <a:latin typeface="Arial" pitchFamily="34" charset="0"/>
              <a:cs typeface="Arial" pitchFamily="34" charset="0"/>
            </a:endParaRPr>
          </a:p>
          <a:p>
            <a:pPr marL="688975" lvl="1" indent="-231775">
              <a:buFont typeface="Arial" pitchFamily="34" charset="0"/>
              <a:buChar char="–"/>
            </a:pPr>
            <a:r>
              <a:rPr lang="pt-PT" sz="2000" u="sng" dirty="0">
                <a:latin typeface="Arial" pitchFamily="34" charset="0"/>
                <a:cs typeface="Arial" pitchFamily="34" charset="0"/>
              </a:rPr>
              <a:t>Risk premium</a:t>
            </a:r>
            <a:r>
              <a:rPr lang="pt-PT" sz="2000" dirty="0">
                <a:latin typeface="Arial" pitchFamily="34" charset="0"/>
                <a:cs typeface="Arial" pitchFamily="34" charset="0"/>
              </a:rPr>
              <a:t>, since future spot rates are uncertain</a:t>
            </a:r>
          </a:p>
          <a:p>
            <a:pPr marL="1146175" lvl="2" indent="-231775">
              <a:buFont typeface="Arial" pitchFamily="34" charset="0"/>
              <a:buChar char="–"/>
            </a:pPr>
            <a:r>
              <a:rPr lang="pt-PT" sz="2000" dirty="0">
                <a:latin typeface="Arial" pitchFamily="34" charset="0"/>
                <a:cs typeface="Arial" pitchFamily="34" charset="0"/>
              </a:rPr>
              <a:t>By agreeing today on a forward rate, you are taking risk that interest rates move against you. </a:t>
            </a:r>
          </a:p>
          <a:p>
            <a:pPr marL="1146175" lvl="2" indent="-231775">
              <a:buFont typeface="Arial" pitchFamily="34" charset="0"/>
              <a:buChar char="–"/>
            </a:pPr>
            <a:r>
              <a:rPr lang="pt-PT" sz="2000" dirty="0">
                <a:latin typeface="Arial" pitchFamily="34" charset="0"/>
                <a:cs typeface="Arial" pitchFamily="34" charset="0"/>
              </a:rPr>
              <a:t>You want to be compensated for this risk.</a:t>
            </a:r>
          </a:p>
          <a:p>
            <a:pPr marL="1146175" lvl="2" indent="-231775">
              <a:buFont typeface="Arial"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The ``expectations hypothesis of the term structure’’ states that risk premia are zero (or, at least, constant), such that any variation in forward rates reflects variation in expected future spot rates</a:t>
            </a:r>
          </a:p>
          <a:p>
            <a:pPr marL="800100" lvl="1" indent="-342900">
              <a:buFont typeface="Arial" panose="020B0604020202020204" pitchFamily="34" charset="0"/>
              <a:buChar char="•"/>
            </a:pPr>
            <a:r>
              <a:rPr lang="en-US" sz="2000" dirty="0">
                <a:latin typeface="Arial" pitchFamily="34" charset="0"/>
                <a:cs typeface="Arial" pitchFamily="34" charset="0"/>
              </a:rPr>
              <a:t>Confidently rejected in the data (</a:t>
            </a:r>
            <a:r>
              <a:rPr lang="en-US" sz="2000" dirty="0">
                <a:latin typeface="Arial" pitchFamily="34" charset="0"/>
                <a:cs typeface="Arial" pitchFamily="34" charset="0"/>
                <a:hlinkClick r:id="rId2"/>
              </a:rPr>
              <a:t>Fama and Bliss, 1987</a:t>
            </a:r>
            <a:r>
              <a:rPr lang="en-US" sz="2000" dirty="0">
                <a:latin typeface="Arial" pitchFamily="34" charset="0"/>
                <a:cs typeface="Arial" pitchFamily="34" charset="0"/>
              </a:rPr>
              <a:t>; many others)</a:t>
            </a:r>
            <a:endParaRPr lang="pt-PT" sz="2000" dirty="0">
              <a:latin typeface="Arial" pitchFamily="34" charset="0"/>
              <a:cs typeface="Arial" pitchFamily="34" charset="0"/>
            </a:endParaRPr>
          </a:p>
          <a:p>
            <a:pPr marL="688975" lvl="1" indent="-231775">
              <a:buFont typeface="Arial" pitchFamily="34" charset="0"/>
              <a:buChar char="–"/>
            </a:pPr>
            <a:endParaRPr lang="pt-PT" sz="2000" dirty="0">
              <a:latin typeface="Arial" pitchFamily="34" charset="0"/>
              <a:cs typeface="Arial" pitchFamily="34" charset="0"/>
            </a:endParaRPr>
          </a:p>
          <a:p>
            <a:pPr marL="688975" lvl="1" indent="-231775">
              <a:buFont typeface="Arial" pitchFamily="34" charset="0"/>
              <a:buChar char="–"/>
            </a:pPr>
            <a:endParaRPr lang="pt-PT" sz="2000" dirty="0">
              <a:latin typeface="Arial" pitchFamily="34" charset="0"/>
              <a:cs typeface="Arial" pitchFamily="34" charset="0"/>
            </a:endParaRPr>
          </a:p>
          <a:p>
            <a:pPr marL="688975" lvl="1" indent="-231775">
              <a:buFont typeface="Arial" pitchFamily="34" charset="0"/>
              <a:buChar char="–"/>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70139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11</a:t>
            </a:fld>
            <a:endParaRPr lang="en-US" sz="2000" dirty="0"/>
          </a:p>
        </p:txBody>
      </p:sp>
      <p:sp>
        <p:nvSpPr>
          <p:cNvPr id="3" name="TextBox 2"/>
          <p:cNvSpPr txBox="1"/>
          <p:nvPr/>
        </p:nvSpPr>
        <p:spPr>
          <a:xfrm>
            <a:off x="304800" y="188877"/>
            <a:ext cx="76200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Yield to maturity (1/2)</a:t>
            </a:r>
          </a:p>
        </p:txBody>
      </p:sp>
      <p:sp>
        <p:nvSpPr>
          <p:cNvPr id="4" name="Text Box 3"/>
          <p:cNvSpPr txBox="1">
            <a:spLocks noChangeArrowheads="1"/>
          </p:cNvSpPr>
          <p:nvPr/>
        </p:nvSpPr>
        <p:spPr bwMode="auto">
          <a:xfrm>
            <a:off x="394447" y="857335"/>
            <a:ext cx="8534400" cy="5400675"/>
          </a:xfrm>
          <a:prstGeom prst="rect">
            <a:avLst/>
          </a:prstGeom>
          <a:noFill/>
          <a:ln w="9525" algn="ctr">
            <a:noFill/>
            <a:miter lim="800000"/>
            <a:headEnd/>
            <a:tailEnd/>
          </a:ln>
          <a:effectLst/>
        </p:spPr>
        <p:txBody>
          <a:bodyPr/>
          <a:lstStyle/>
          <a:p>
            <a:pPr marL="231775" indent="-231775" algn="l">
              <a:buFontTx/>
              <a:buChar char="•"/>
            </a:pPr>
            <a:r>
              <a:rPr lang="en-US" sz="2000" dirty="0">
                <a:latin typeface="Arial" pitchFamily="34" charset="0"/>
                <a:cs typeface="Arial" pitchFamily="34" charset="0"/>
              </a:rPr>
              <a:t>The yield-to-maturity (YTM) of a bond provides a measure for the return of investing in the bond</a:t>
            </a:r>
          </a:p>
          <a:p>
            <a:pPr marL="231775" indent="-231775" algn="l">
              <a:buFontTx/>
              <a:buChar char="•"/>
            </a:pPr>
            <a:endParaRPr lang="en-US" sz="2000" dirty="0">
              <a:latin typeface="Arial" pitchFamily="34" charset="0"/>
              <a:cs typeface="Arial" pitchFamily="34" charset="0"/>
            </a:endParaRPr>
          </a:p>
          <a:p>
            <a:pPr marL="688975" lvl="1" indent="-231775">
              <a:buFont typeface="Arial" pitchFamily="34" charset="0"/>
              <a:buChar char="–"/>
            </a:pPr>
            <a:r>
              <a:rPr lang="en-US" sz="2000" dirty="0">
                <a:latin typeface="Arial" pitchFamily="34" charset="0"/>
                <a:cs typeface="Arial" pitchFamily="34" charset="0"/>
              </a:rPr>
              <a:t>The YTM corresponds to the single rate at which discounting future cash flows generates the bond’s current price</a:t>
            </a:r>
          </a:p>
          <a:p>
            <a:pPr marL="1146175" lvl="2" indent="-231775">
              <a:buFont typeface="Arial" pitchFamily="34" charset="0"/>
              <a:buChar char="–"/>
            </a:pPr>
            <a:endParaRPr lang="en-US" sz="2000" dirty="0">
              <a:latin typeface="Arial" pitchFamily="34" charset="0"/>
              <a:cs typeface="Arial" pitchFamily="34" charset="0"/>
            </a:endParaRPr>
          </a:p>
          <a:p>
            <a:pPr marL="1146175" lvl="2" indent="-231775">
              <a:buFont typeface="Arial" pitchFamily="34" charset="0"/>
              <a:buChar char="–"/>
            </a:pPr>
            <a:r>
              <a:rPr lang="en-US" sz="2000" dirty="0">
                <a:latin typeface="Arial" pitchFamily="34" charset="0"/>
                <a:cs typeface="Arial" pitchFamily="34" charset="0"/>
              </a:rPr>
              <a:t>It is like an </a:t>
            </a:r>
            <a:r>
              <a:rPr lang="en-US" sz="2000" u="sng" dirty="0">
                <a:latin typeface="Arial" pitchFamily="34" charset="0"/>
                <a:cs typeface="Arial" pitchFamily="34" charset="0"/>
              </a:rPr>
              <a:t>internal rate of return</a:t>
            </a:r>
            <a:r>
              <a:rPr lang="en-US" sz="2000" dirty="0">
                <a:latin typeface="Arial" pitchFamily="34" charset="0"/>
                <a:cs typeface="Arial" pitchFamily="34" charset="0"/>
              </a:rPr>
              <a:t>: the discount rate that sets an NPV = 0</a:t>
            </a:r>
            <a:endParaRPr lang="en-US" sz="2000" u="sng" dirty="0">
              <a:latin typeface="Arial" pitchFamily="34" charset="0"/>
              <a:cs typeface="Arial" pitchFamily="34" charset="0"/>
            </a:endParaRPr>
          </a:p>
          <a:p>
            <a:pPr marL="688975" lvl="1" indent="-231775">
              <a:buFont typeface="Arial" pitchFamily="34" charset="0"/>
              <a:buChar char="–"/>
            </a:pPr>
            <a:endParaRPr lang="en-US" sz="2000" u="sng" dirty="0">
              <a:latin typeface="Arial" pitchFamily="34" charset="0"/>
              <a:cs typeface="Arial" pitchFamily="34" charset="0"/>
            </a:endParaRPr>
          </a:p>
          <a:p>
            <a:pPr marL="688975" lvl="1" indent="-231775">
              <a:buFont typeface="Arial" pitchFamily="34" charset="0"/>
              <a:buChar char="–"/>
            </a:pPr>
            <a:r>
              <a:rPr lang="en-US" sz="2000" dirty="0">
                <a:latin typeface="Arial" pitchFamily="34" charset="0"/>
                <a:cs typeface="Arial" pitchFamily="34" charset="0"/>
              </a:rPr>
              <a:t>Annualized holding period return if you hold the bond until maturity (and there is no default)</a:t>
            </a:r>
          </a:p>
          <a:p>
            <a:pPr marL="688975" lvl="1" indent="-231775">
              <a:buFont typeface="Arial" pitchFamily="34" charset="0"/>
              <a:buChar char="–"/>
            </a:pPr>
            <a:endParaRPr lang="en-US" sz="2000" dirty="0">
              <a:latin typeface="Arial" pitchFamily="34" charset="0"/>
              <a:cs typeface="Arial" pitchFamily="34" charset="0"/>
            </a:endParaRPr>
          </a:p>
          <a:p>
            <a:pPr marL="688975" lvl="1" indent="-231775">
              <a:buFont typeface="Arial" pitchFamily="34" charset="0"/>
              <a:buChar char="–"/>
            </a:pPr>
            <a:r>
              <a:rPr lang="en-US" sz="2000" dirty="0">
                <a:latin typeface="Arial" pitchFamily="34" charset="0"/>
                <a:cs typeface="Arial" pitchFamily="34" charset="0"/>
              </a:rPr>
              <a:t>However, YTM does not correspond to the realized return in each future period</a:t>
            </a:r>
          </a:p>
          <a:p>
            <a:pPr marL="1146175" lvl="2" indent="-231775">
              <a:buFont typeface="Arial" pitchFamily="34" charset="0"/>
              <a:buChar char="–"/>
            </a:pPr>
            <a:endParaRPr lang="en-US" sz="2000" dirty="0">
              <a:latin typeface="Arial" pitchFamily="34" charset="0"/>
              <a:cs typeface="Arial" pitchFamily="34" charset="0"/>
            </a:endParaRPr>
          </a:p>
          <a:p>
            <a:pPr marL="1146175" lvl="2" indent="-231775">
              <a:buFont typeface="Arial" pitchFamily="34" charset="0"/>
              <a:buChar char="–"/>
            </a:pPr>
            <a:r>
              <a:rPr lang="en-US" sz="2000" dirty="0">
                <a:latin typeface="Arial" pitchFamily="34" charset="0"/>
                <a:cs typeface="Arial" pitchFamily="34" charset="0"/>
              </a:rPr>
              <a:t>The reason is that interest vary over time and with maturity</a:t>
            </a:r>
          </a:p>
          <a:p>
            <a:pPr marL="1146175" lvl="2" indent="-231775">
              <a:buFont typeface="Arial" pitchFamily="34" charset="0"/>
              <a:buChar char="–"/>
            </a:pPr>
            <a:endParaRPr lang="en-US" sz="2000" dirty="0">
              <a:latin typeface="Arial" pitchFamily="34" charset="0"/>
              <a:cs typeface="Arial" pitchFamily="34" charset="0"/>
            </a:endParaRPr>
          </a:p>
          <a:p>
            <a:pPr marL="1146175" lvl="2" indent="-231775">
              <a:buFont typeface="Arial" pitchFamily="34" charset="0"/>
              <a:buChar char="–"/>
            </a:pPr>
            <a:r>
              <a:rPr lang="en-US" sz="2000" dirty="0">
                <a:latin typeface="Arial" pitchFamily="34" charset="0"/>
                <a:cs typeface="Arial" pitchFamily="34" charset="0"/>
              </a:rPr>
              <a:t>Thus, coupons are reinvested at uncertain rates</a:t>
            </a:r>
          </a:p>
          <a:p>
            <a:pPr lvl="2"/>
            <a:endParaRPr lang="en-US" sz="2000" dirty="0">
              <a:latin typeface="Arial" pitchFamily="34" charset="0"/>
              <a:cs typeface="Arial" pitchFamily="34" charset="0"/>
            </a:endParaRPr>
          </a:p>
          <a:p>
            <a:pPr marL="231775" indent="-231775"/>
            <a:endParaRPr lang="pt-PT" sz="2000" dirty="0">
              <a:latin typeface="Arial" pitchFamily="34" charset="0"/>
              <a:cs typeface="Arial" pitchFamily="34" charset="0"/>
            </a:endParaRPr>
          </a:p>
          <a:p>
            <a:pPr marL="231775" indent="-231775"/>
            <a:endParaRPr lang="en-US" sz="2000" dirty="0">
              <a:latin typeface="Arial" pitchFamily="34" charset="0"/>
              <a:cs typeface="Arial" pitchFamily="34" charset="0"/>
            </a:endParaRPr>
          </a:p>
          <a:p>
            <a:pPr marL="688975" lvl="1" indent="-231775">
              <a:buFont typeface="Arial" pitchFamily="34" charset="0"/>
              <a:buChar char="–"/>
            </a:pP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271625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12</a:t>
            </a:fld>
            <a:endParaRPr lang="en-US" sz="2000" dirty="0"/>
          </a:p>
        </p:txBody>
      </p:sp>
      <p:sp>
        <p:nvSpPr>
          <p:cNvPr id="3" name="TextBox 2"/>
          <p:cNvSpPr txBox="1"/>
          <p:nvPr/>
        </p:nvSpPr>
        <p:spPr>
          <a:xfrm>
            <a:off x="304800" y="188877"/>
            <a:ext cx="76200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Yield to maturity (2/2)</a:t>
            </a:r>
          </a:p>
        </p:txBody>
      </p:sp>
      <mc:AlternateContent xmlns:mc="http://schemas.openxmlformats.org/markup-compatibility/2006" xmlns:a14="http://schemas.microsoft.com/office/drawing/2010/main">
        <mc:Choice Requires="a14">
          <p:sp>
            <p:nvSpPr>
              <p:cNvPr id="4" name="Text Box 3"/>
              <p:cNvSpPr txBox="1">
                <a:spLocks noChangeArrowheads="1"/>
              </p:cNvSpPr>
              <p:nvPr/>
            </p:nvSpPr>
            <p:spPr bwMode="auto">
              <a:xfrm>
                <a:off x="394447" y="857335"/>
                <a:ext cx="8534400" cy="3943265"/>
              </a:xfrm>
              <a:prstGeom prst="rect">
                <a:avLst/>
              </a:prstGeom>
              <a:noFill/>
              <a:ln w="9525" algn="ctr">
                <a:noFill/>
                <a:miter lim="800000"/>
                <a:headEnd/>
                <a:tailEnd/>
              </a:ln>
              <a:effectLst/>
            </p:spPr>
            <p:txBody>
              <a:bodyPr/>
              <a:lstStyle/>
              <a:p>
                <a:pPr marL="231775" indent="-231775">
                  <a:buFontTx/>
                  <a:buChar char="•"/>
                </a:pPr>
                <a:r>
                  <a:rPr lang="en-US" sz="2000" dirty="0">
                    <a:latin typeface="Arial" pitchFamily="34" charset="0"/>
                    <a:cs typeface="Arial" pitchFamily="34" charset="0"/>
                  </a:rPr>
                  <a:t>Suppose that a 5-year pure discount bond with a face value of $100 is selling for $95. What is the yield to maturity on this bond?</a:t>
                </a:r>
              </a:p>
              <a:p>
                <a:pPr marL="231775" indent="-231775">
                  <a:buFontTx/>
                  <a:buChar char="•"/>
                </a:pPr>
                <a:endParaRPr lang="en-US" sz="2000" dirty="0">
                  <a:latin typeface="Arial" pitchFamily="34" charset="0"/>
                  <a:cs typeface="Arial" pitchFamily="34" charset="0"/>
                </a:endParaRPr>
              </a:p>
              <a:p>
                <a:pPr marL="231775" indent="-231775">
                  <a:buFontTx/>
                  <a:buChar char="•"/>
                </a:pPr>
                <a:endParaRPr lang="en-US" sz="2000" dirty="0">
                  <a:latin typeface="Arial" pitchFamily="34" charset="0"/>
                  <a:cs typeface="Arial" pitchFamily="34" charset="0"/>
                </a:endParaRPr>
              </a:p>
              <a:p>
                <a:pPr marL="231775" indent="-231775">
                  <a:buFontTx/>
                  <a:buChar char="•"/>
                </a:pPr>
                <a:endParaRPr lang="en-US" sz="2000" dirty="0">
                  <a:latin typeface="Arial" pitchFamily="34" charset="0"/>
                  <a:cs typeface="Arial" pitchFamily="34" charset="0"/>
                </a:endParaRPr>
              </a:p>
              <a:p>
                <a:pPr marL="231775" indent="-231775">
                  <a:buFontTx/>
                  <a:buChar char="•"/>
                </a:pPr>
                <a:endParaRPr lang="en-US" sz="2000" dirty="0">
                  <a:latin typeface="Arial" pitchFamily="34" charset="0"/>
                  <a:cs typeface="Arial" pitchFamily="34" charset="0"/>
                </a:endParaRPr>
              </a:p>
              <a:p>
                <a:pPr marL="231775" indent="-231775">
                  <a:buFontTx/>
                  <a:buChar char="•"/>
                </a:pPr>
                <a:endParaRPr lang="en-US" sz="2000" dirty="0">
                  <a:latin typeface="Arial" pitchFamily="34" charset="0"/>
                  <a:cs typeface="Arial" pitchFamily="34" charset="0"/>
                </a:endParaRPr>
              </a:p>
              <a:p>
                <a:pPr marL="231775" indent="-231775">
                  <a:buFontTx/>
                  <a:buChar char="•"/>
                </a:pPr>
                <a:endParaRPr lang="en-US" sz="2000" dirty="0">
                  <a:latin typeface="Arial" pitchFamily="34" charset="0"/>
                  <a:cs typeface="Arial" pitchFamily="34" charset="0"/>
                </a:endParaRPr>
              </a:p>
              <a:p>
                <a:pPr marL="231775" indent="-231775">
                  <a:buFontTx/>
                  <a:buChar char="•"/>
                </a:pPr>
                <a:endParaRPr lang="en-US" sz="2000" dirty="0">
                  <a:latin typeface="Arial" pitchFamily="34" charset="0"/>
                  <a:cs typeface="Arial" pitchFamily="34" charset="0"/>
                </a:endParaRPr>
              </a:p>
              <a:p>
                <a:pPr marL="231775" indent="-231775">
                  <a:buFontTx/>
                  <a:buChar char="•"/>
                </a:pPr>
                <a:endParaRPr lang="en-US" sz="2000" dirty="0">
                  <a:latin typeface="Arial" pitchFamily="34" charset="0"/>
                  <a:cs typeface="Arial" pitchFamily="34" charset="0"/>
                </a:endParaRPr>
              </a:p>
              <a:p>
                <a:pPr marL="231775" indent="-231775">
                  <a:buFontTx/>
                  <a:buChar char="•"/>
                </a:pPr>
                <a:endParaRPr lang="en-US" sz="2000" dirty="0">
                  <a:latin typeface="Arial" pitchFamily="34" charset="0"/>
                  <a:cs typeface="Arial" pitchFamily="34" charset="0"/>
                </a:endParaRPr>
              </a:p>
              <a:p>
                <a:pPr marL="231775" indent="-231775">
                  <a:buFontTx/>
                  <a:buChar char="•"/>
                </a:pPr>
                <a:r>
                  <a:rPr lang="en-US" sz="2000" dirty="0">
                    <a:latin typeface="Arial" pitchFamily="34" charset="0"/>
                    <a:cs typeface="Arial" pitchFamily="34" charset="0"/>
                  </a:rPr>
                  <a:t>If I hold until maturity, my realized return (nominal!) will be:</a:t>
                </a:r>
              </a:p>
              <a:p>
                <a:pPr lvl="1"/>
                <a14:m>
                  <m:oMath xmlns:m="http://schemas.openxmlformats.org/officeDocument/2006/math">
                    <m:sSub>
                      <m:sSubPr>
                        <m:ctrlPr>
                          <a:rPr lang="en-US" sz="2000" i="1" dirty="0" smtClean="0">
                            <a:latin typeface="Cambria Math" panose="02040503050406030204" pitchFamily="18" charset="0"/>
                            <a:cs typeface="Arial" pitchFamily="34" charset="0"/>
                          </a:rPr>
                        </m:ctrlPr>
                      </m:sSubPr>
                      <m:e>
                        <m:r>
                          <a:rPr lang="en-US" sz="2000" b="0" i="1" dirty="0" smtClean="0">
                            <a:latin typeface="Cambria Math" panose="02040503050406030204" pitchFamily="18" charset="0"/>
                            <a:cs typeface="Arial" pitchFamily="34" charset="0"/>
                          </a:rPr>
                          <m:t>𝑟</m:t>
                        </m:r>
                      </m:e>
                      <m:sub>
                        <m:r>
                          <a:rPr lang="en-US" sz="2000" b="0" i="1" dirty="0" smtClean="0">
                            <a:latin typeface="Cambria Math" panose="02040503050406030204" pitchFamily="18" charset="0"/>
                            <a:cs typeface="Arial" pitchFamily="34" charset="0"/>
                          </a:rPr>
                          <m:t>𝑡</m:t>
                        </m:r>
                        <m:r>
                          <a:rPr lang="en-US" sz="2000" b="0" i="1" dirty="0" smtClean="0">
                            <a:latin typeface="Cambria Math" panose="02040503050406030204" pitchFamily="18" charset="0"/>
                            <a:cs typeface="Arial" pitchFamily="34" charset="0"/>
                          </a:rPr>
                          <m:t>→</m:t>
                        </m:r>
                        <m:r>
                          <a:rPr lang="en-US" sz="2000" b="0" i="1" dirty="0" smtClean="0">
                            <a:latin typeface="Cambria Math" panose="02040503050406030204" pitchFamily="18" charset="0"/>
                            <a:cs typeface="Arial" pitchFamily="34" charset="0"/>
                          </a:rPr>
                          <m:t>𝑡</m:t>
                        </m:r>
                        <m:r>
                          <a:rPr lang="en-US" sz="2000" b="0" i="1" dirty="0" smtClean="0">
                            <a:latin typeface="Cambria Math" panose="02040503050406030204" pitchFamily="18" charset="0"/>
                            <a:cs typeface="Arial" pitchFamily="34" charset="0"/>
                          </a:rPr>
                          <m:t>+5</m:t>
                        </m:r>
                      </m:sub>
                    </m:sSub>
                    <m:r>
                      <a:rPr lang="en-US" sz="2000" b="0" i="1" dirty="0" smtClean="0">
                        <a:latin typeface="Cambria Math" panose="02040503050406030204" pitchFamily="18" charset="0"/>
                        <a:cs typeface="Arial" pitchFamily="34" charset="0"/>
                      </a:rPr>
                      <m:t>=</m:t>
                    </m:r>
                    <m:f>
                      <m:fPr>
                        <m:ctrlPr>
                          <a:rPr lang="en-US" sz="2000" b="0" i="1" dirty="0" smtClean="0">
                            <a:latin typeface="Cambria Math" panose="02040503050406030204" pitchFamily="18" charset="0"/>
                            <a:cs typeface="Arial" pitchFamily="34" charset="0"/>
                          </a:rPr>
                        </m:ctrlPr>
                      </m:fPr>
                      <m:num>
                        <m:r>
                          <a:rPr lang="en-US" sz="2000" b="0" i="1" dirty="0" smtClean="0">
                            <a:latin typeface="Cambria Math" panose="02040503050406030204" pitchFamily="18" charset="0"/>
                            <a:cs typeface="Arial" pitchFamily="34" charset="0"/>
                          </a:rPr>
                          <m:t>100</m:t>
                        </m:r>
                      </m:num>
                      <m:den>
                        <m:r>
                          <a:rPr lang="en-US" sz="2000" b="0" i="1" dirty="0" smtClean="0">
                            <a:latin typeface="Cambria Math" panose="02040503050406030204" pitchFamily="18" charset="0"/>
                            <a:cs typeface="Arial" pitchFamily="34" charset="0"/>
                          </a:rPr>
                          <m:t>95</m:t>
                        </m:r>
                      </m:den>
                    </m:f>
                    <m:r>
                      <a:rPr lang="en-US" sz="2000" b="0" i="1" dirty="0" smtClean="0">
                        <a:latin typeface="Cambria Math" panose="02040503050406030204" pitchFamily="18" charset="0"/>
                        <a:cs typeface="Arial" pitchFamily="34" charset="0"/>
                      </a:rPr>
                      <m:t>−1=5.26% </m:t>
                    </m:r>
                  </m:oMath>
                </a14:m>
                <a:r>
                  <a:rPr lang="en-US" sz="2000" dirty="0">
                    <a:latin typeface="Arial" pitchFamily="34" charset="0"/>
                    <a:cs typeface="Arial" pitchFamily="34" charset="0"/>
                  </a:rPr>
                  <a:t> or </a:t>
                </a:r>
                <a14:m>
                  <m:oMath xmlns:m="http://schemas.openxmlformats.org/officeDocument/2006/math">
                    <m:r>
                      <a:rPr lang="en-US" sz="2000" b="0" i="1" smtClean="0">
                        <a:latin typeface="Cambria Math" panose="02040503050406030204" pitchFamily="18" charset="0"/>
                        <a:cs typeface="Arial" pitchFamily="34" charset="0"/>
                      </a:rPr>
                      <m:t>1.031% </m:t>
                    </m:r>
                  </m:oMath>
                </a14:m>
                <a:r>
                  <a:rPr lang="en-US" sz="2000" dirty="0">
                    <a:latin typeface="Arial" pitchFamily="34" charset="0"/>
                    <a:cs typeface="Arial" pitchFamily="34" charset="0"/>
                  </a:rPr>
                  <a:t>per year</a:t>
                </a:r>
              </a:p>
              <a:p>
                <a:pPr marL="231775" indent="-231775">
                  <a:buFontTx/>
                  <a:buChar char="•"/>
                </a:pPr>
                <a:endParaRPr lang="en-US" sz="2000" dirty="0">
                  <a:latin typeface="Arial" pitchFamily="34" charset="0"/>
                  <a:cs typeface="Arial" pitchFamily="34" charset="0"/>
                </a:endParaRPr>
              </a:p>
              <a:p>
                <a:pPr marL="231775" indent="-231775">
                  <a:buFontTx/>
                  <a:buChar char="•"/>
                </a:pPr>
                <a:r>
                  <a:rPr lang="en-US" sz="2000" dirty="0">
                    <a:latin typeface="Arial" pitchFamily="34" charset="0"/>
                    <a:cs typeface="Arial" pitchFamily="34" charset="0"/>
                  </a:rPr>
                  <a:t>If, instead, I sell in one year, my realized return will depend on what </a:t>
                </a:r>
                <a14:m>
                  <m:oMath xmlns:m="http://schemas.openxmlformats.org/officeDocument/2006/math">
                    <m:sSub>
                      <m:sSubPr>
                        <m:ctrlPr>
                          <a:rPr lang="en-NL" sz="2000" i="1">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𝑟</m:t>
                        </m:r>
                      </m:e>
                      <m:sub>
                        <m:r>
                          <a:rPr lang="en-US" sz="2000" b="0" i="1" smtClean="0">
                            <a:solidFill>
                              <a:srgbClr val="000000"/>
                            </a:solidFill>
                            <a:latin typeface="Cambria Math" panose="02040503050406030204" pitchFamily="18" charset="0"/>
                          </a:rPr>
                          <m:t>4</m:t>
                        </m:r>
                      </m:sub>
                    </m:sSub>
                    <m:r>
                      <a:rPr lang="en-NL" sz="2000" i="1">
                        <a:solidFill>
                          <a:srgbClr val="000000"/>
                        </a:solidFill>
                        <a:latin typeface="Cambria Math" panose="02040503050406030204" pitchFamily="18" charset="0"/>
                      </a:rPr>
                      <m:t> </m:t>
                    </m:r>
                  </m:oMath>
                </a14:m>
                <a:r>
                  <a:rPr lang="en-US" sz="2000" dirty="0">
                    <a:latin typeface="Arial" pitchFamily="34" charset="0"/>
                    <a:cs typeface="Arial" pitchFamily="34" charset="0"/>
                  </a:rPr>
                  <a:t>will be one year from now.</a:t>
                </a:r>
              </a:p>
              <a:p>
                <a:pPr marL="231775" indent="-231775">
                  <a:buFontTx/>
                  <a:buChar char="•"/>
                </a:pPr>
                <a:endParaRPr lang="en-US" sz="2000" dirty="0">
                  <a:latin typeface="Arial" pitchFamily="34" charset="0"/>
                  <a:cs typeface="Arial" pitchFamily="34" charset="0"/>
                </a:endParaRPr>
              </a:p>
              <a:p>
                <a:pPr marL="231775" indent="-231775" algn="l">
                  <a:buFontTx/>
                  <a:buChar char="•"/>
                </a:pPr>
                <a:endParaRPr lang="en-US" sz="2000" dirty="0">
                  <a:latin typeface="Arial" pitchFamily="34" charset="0"/>
                  <a:cs typeface="Arial" pitchFamily="34" charset="0"/>
                </a:endParaRPr>
              </a:p>
            </p:txBody>
          </p:sp>
        </mc:Choice>
        <mc:Fallback xmlns="">
          <p:sp>
            <p:nvSpPr>
              <p:cNvPr id="4" name="Text Box 3"/>
              <p:cNvSpPr txBox="1">
                <a:spLocks noRot="1" noChangeAspect="1" noMove="1" noResize="1" noEditPoints="1" noAdjustHandles="1" noChangeArrowheads="1" noChangeShapeType="1" noTextEdit="1"/>
              </p:cNvSpPr>
              <p:nvPr/>
            </p:nvSpPr>
            <p:spPr bwMode="auto">
              <a:xfrm>
                <a:off x="394447" y="857335"/>
                <a:ext cx="8534400" cy="3943265"/>
              </a:xfrm>
              <a:prstGeom prst="rect">
                <a:avLst/>
              </a:prstGeom>
              <a:blipFill>
                <a:blip r:embed="rId2"/>
                <a:stretch>
                  <a:fillRect l="-643" t="-773" b="-32148"/>
                </a:stretch>
              </a:blipFill>
              <a:ln w="9525" algn="ctr">
                <a:noFill/>
                <a:miter lim="800000"/>
                <a:headEnd/>
                <a:tailEnd/>
              </a:ln>
              <a:effectLst/>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5" name="Object 4"/>
              <p:cNvSpPr txBox="1"/>
              <p:nvPr/>
            </p:nvSpPr>
            <p:spPr bwMode="auto">
              <a:xfrm>
                <a:off x="2667000" y="1589088"/>
                <a:ext cx="3382963" cy="24812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NL" i="1" smtClean="0">
                          <a:solidFill>
                            <a:srgbClr val="000000"/>
                          </a:solidFill>
                          <a:latin typeface="Cambria Math" panose="02040503050406030204" pitchFamily="18" charset="0"/>
                        </a:rPr>
                        <m:t>95=</m:t>
                      </m:r>
                      <m:f>
                        <m:fPr>
                          <m:ctrlPr>
                            <a:rPr lang="en-NL" i="1">
                              <a:solidFill>
                                <a:srgbClr val="000000"/>
                              </a:solidFill>
                              <a:latin typeface="Cambria Math" panose="02040503050406030204" pitchFamily="18" charset="0"/>
                            </a:rPr>
                          </m:ctrlPr>
                        </m:fPr>
                        <m:num>
                          <m:r>
                            <a:rPr lang="en-NL" i="1">
                              <a:solidFill>
                                <a:srgbClr val="000000"/>
                              </a:solidFill>
                              <a:latin typeface="Cambria Math" panose="02040503050406030204" pitchFamily="18" charset="0"/>
                            </a:rPr>
                            <m:t>100</m:t>
                          </m:r>
                        </m:num>
                        <m:den>
                          <m:sSup>
                            <m:sSupPr>
                              <m:ctrlPr>
                                <a:rPr lang="en-NL" i="1">
                                  <a:solidFill>
                                    <a:srgbClr val="000000"/>
                                  </a:solidFill>
                                  <a:latin typeface="Cambria Math" panose="02040503050406030204" pitchFamily="18" charset="0"/>
                                </a:rPr>
                              </m:ctrlPr>
                            </m:sSupPr>
                            <m:e>
                              <m:d>
                                <m:dPr>
                                  <m:ctrlPr>
                                    <a:rPr lang="en-NL" i="1">
                                      <a:solidFill>
                                        <a:srgbClr val="000000"/>
                                      </a:solidFill>
                                      <a:latin typeface="Cambria Math" panose="02040503050406030204" pitchFamily="18" charset="0"/>
                                    </a:rPr>
                                  </m:ctrlPr>
                                </m:dPr>
                                <m:e>
                                  <m:r>
                                    <a:rPr lang="en-NL" i="1">
                                      <a:solidFill>
                                        <a:srgbClr val="000000"/>
                                      </a:solidFill>
                                      <a:latin typeface="Cambria Math" panose="02040503050406030204" pitchFamily="18" charset="0"/>
                                    </a:rPr>
                                    <m:t>1+</m:t>
                                  </m:r>
                                  <m:sSub>
                                    <m:sSubPr>
                                      <m:ctrlPr>
                                        <a:rPr lang="en-NL"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𝑟</m:t>
                                      </m:r>
                                    </m:e>
                                    <m:sub>
                                      <m:r>
                                        <a:rPr lang="en-NL" i="1">
                                          <a:solidFill>
                                            <a:srgbClr val="000000"/>
                                          </a:solidFill>
                                          <a:latin typeface="Cambria Math" panose="02040503050406030204" pitchFamily="18" charset="0"/>
                                        </a:rPr>
                                        <m:t>5</m:t>
                                      </m:r>
                                    </m:sub>
                                  </m:sSub>
                                </m:e>
                              </m:d>
                            </m:e>
                            <m:sup>
                              <m:r>
                                <a:rPr lang="en-NL" i="1">
                                  <a:solidFill>
                                    <a:srgbClr val="000000"/>
                                  </a:solidFill>
                                  <a:latin typeface="Cambria Math" panose="02040503050406030204" pitchFamily="18" charset="0"/>
                                </a:rPr>
                                <m:t>5</m:t>
                              </m:r>
                            </m:sup>
                          </m:sSup>
                        </m:den>
                      </m:f>
                    </m:oMath>
                    <m:oMath xmlns:m="http://schemas.openxmlformats.org/officeDocument/2006/math">
                      <m:sSup>
                        <m:sSupPr>
                          <m:ctrlPr>
                            <a:rPr lang="en-NL" i="1">
                              <a:solidFill>
                                <a:srgbClr val="000000"/>
                              </a:solidFill>
                              <a:latin typeface="Cambria Math" panose="02040503050406030204" pitchFamily="18" charset="0"/>
                            </a:rPr>
                          </m:ctrlPr>
                        </m:sSupPr>
                        <m:e>
                          <m:d>
                            <m:dPr>
                              <m:ctrlPr>
                                <a:rPr lang="en-NL" i="1">
                                  <a:solidFill>
                                    <a:srgbClr val="000000"/>
                                  </a:solidFill>
                                  <a:latin typeface="Cambria Math" panose="02040503050406030204" pitchFamily="18" charset="0"/>
                                </a:rPr>
                              </m:ctrlPr>
                            </m:dPr>
                            <m:e>
                              <m:r>
                                <a:rPr lang="en-NL" i="1">
                                  <a:solidFill>
                                    <a:srgbClr val="000000"/>
                                  </a:solidFill>
                                  <a:latin typeface="Cambria Math" panose="02040503050406030204" pitchFamily="18" charset="0"/>
                                </a:rPr>
                                <m:t>1+</m:t>
                              </m:r>
                              <m:sSub>
                                <m:sSubPr>
                                  <m:ctrlPr>
                                    <a:rPr lang="en-NL"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𝑟</m:t>
                                  </m:r>
                                </m:e>
                                <m:sub>
                                  <m:r>
                                    <a:rPr lang="en-NL" i="1">
                                      <a:solidFill>
                                        <a:srgbClr val="000000"/>
                                      </a:solidFill>
                                      <a:latin typeface="Cambria Math" panose="02040503050406030204" pitchFamily="18" charset="0"/>
                                    </a:rPr>
                                    <m:t>5</m:t>
                                  </m:r>
                                </m:sub>
                              </m:sSub>
                            </m:e>
                          </m:d>
                        </m:e>
                        <m:sup>
                          <m:r>
                            <a:rPr lang="en-NL" i="1">
                              <a:solidFill>
                                <a:srgbClr val="000000"/>
                              </a:solidFill>
                              <a:latin typeface="Cambria Math" panose="02040503050406030204" pitchFamily="18" charset="0"/>
                            </a:rPr>
                            <m:t>5</m:t>
                          </m:r>
                        </m:sup>
                      </m:sSup>
                      <m:r>
                        <a:rPr lang="en-NL" i="1">
                          <a:solidFill>
                            <a:srgbClr val="000000"/>
                          </a:solidFill>
                          <a:latin typeface="Cambria Math" panose="02040503050406030204" pitchFamily="18" charset="0"/>
                        </a:rPr>
                        <m:t>=</m:t>
                      </m:r>
                      <m:f>
                        <m:fPr>
                          <m:ctrlPr>
                            <a:rPr lang="en-NL" i="1">
                              <a:solidFill>
                                <a:srgbClr val="000000"/>
                              </a:solidFill>
                              <a:latin typeface="Cambria Math" panose="02040503050406030204" pitchFamily="18" charset="0"/>
                            </a:rPr>
                          </m:ctrlPr>
                        </m:fPr>
                        <m:num>
                          <m:r>
                            <a:rPr lang="en-NL" i="1">
                              <a:solidFill>
                                <a:srgbClr val="000000"/>
                              </a:solidFill>
                              <a:latin typeface="Cambria Math" panose="02040503050406030204" pitchFamily="18" charset="0"/>
                            </a:rPr>
                            <m:t>100</m:t>
                          </m:r>
                        </m:num>
                        <m:den>
                          <m:r>
                            <a:rPr lang="en-NL" i="1">
                              <a:solidFill>
                                <a:srgbClr val="000000"/>
                              </a:solidFill>
                              <a:latin typeface="Cambria Math" panose="02040503050406030204" pitchFamily="18" charset="0"/>
                            </a:rPr>
                            <m:t>95</m:t>
                          </m:r>
                        </m:den>
                      </m:f>
                    </m:oMath>
                    <m:oMath xmlns:m="http://schemas.openxmlformats.org/officeDocument/2006/math">
                      <m:sSub>
                        <m:sSubPr>
                          <m:ctrlPr>
                            <a:rPr lang="en-NL"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𝑟</m:t>
                          </m:r>
                        </m:e>
                        <m:sub>
                          <m:r>
                            <a:rPr lang="en-NL" i="1">
                              <a:solidFill>
                                <a:srgbClr val="000000"/>
                              </a:solidFill>
                              <a:latin typeface="Cambria Math" panose="02040503050406030204" pitchFamily="18" charset="0"/>
                            </a:rPr>
                            <m:t>5</m:t>
                          </m:r>
                        </m:sub>
                      </m:sSub>
                      <m:r>
                        <a:rPr lang="en-NL" i="1">
                          <a:solidFill>
                            <a:srgbClr val="000000"/>
                          </a:solidFill>
                          <a:latin typeface="Cambria Math" panose="02040503050406030204" pitchFamily="18" charset="0"/>
                        </a:rPr>
                        <m:t>=</m:t>
                      </m:r>
                      <m:sSup>
                        <m:sSupPr>
                          <m:ctrlPr>
                            <a:rPr lang="en-NL" i="1">
                              <a:solidFill>
                                <a:srgbClr val="000000"/>
                              </a:solidFill>
                              <a:latin typeface="Cambria Math" panose="02040503050406030204" pitchFamily="18" charset="0"/>
                            </a:rPr>
                          </m:ctrlPr>
                        </m:sSupPr>
                        <m:e>
                          <m:d>
                            <m:dPr>
                              <m:ctrlPr>
                                <a:rPr lang="en-NL" i="1">
                                  <a:solidFill>
                                    <a:srgbClr val="000000"/>
                                  </a:solidFill>
                                  <a:latin typeface="Cambria Math" panose="02040503050406030204" pitchFamily="18" charset="0"/>
                                </a:rPr>
                              </m:ctrlPr>
                            </m:dPr>
                            <m:e>
                              <m:f>
                                <m:fPr>
                                  <m:ctrlPr>
                                    <a:rPr lang="en-NL" i="1">
                                      <a:solidFill>
                                        <a:srgbClr val="000000"/>
                                      </a:solidFill>
                                      <a:latin typeface="Cambria Math" panose="02040503050406030204" pitchFamily="18" charset="0"/>
                                    </a:rPr>
                                  </m:ctrlPr>
                                </m:fPr>
                                <m:num>
                                  <m:r>
                                    <a:rPr lang="en-NL" i="1">
                                      <a:solidFill>
                                        <a:srgbClr val="000000"/>
                                      </a:solidFill>
                                      <a:latin typeface="Cambria Math" panose="02040503050406030204" pitchFamily="18" charset="0"/>
                                    </a:rPr>
                                    <m:t>100</m:t>
                                  </m:r>
                                </m:num>
                                <m:den>
                                  <m:r>
                                    <a:rPr lang="en-NL" i="1">
                                      <a:solidFill>
                                        <a:srgbClr val="000000"/>
                                      </a:solidFill>
                                      <a:latin typeface="Cambria Math" panose="02040503050406030204" pitchFamily="18" charset="0"/>
                                    </a:rPr>
                                    <m:t>95</m:t>
                                  </m:r>
                                </m:den>
                              </m:f>
                            </m:e>
                          </m:d>
                        </m:e>
                        <m:sup>
                          <m:f>
                            <m:fPr>
                              <m:type m:val="skw"/>
                              <m:ctrlPr>
                                <a:rPr lang="en-NL" i="1">
                                  <a:solidFill>
                                    <a:srgbClr val="000000"/>
                                  </a:solidFill>
                                  <a:latin typeface="Cambria Math" panose="02040503050406030204" pitchFamily="18" charset="0"/>
                                </a:rPr>
                              </m:ctrlPr>
                            </m:fPr>
                            <m:num>
                              <m:r>
                                <a:rPr lang="en-NL" i="1">
                                  <a:solidFill>
                                    <a:srgbClr val="000000"/>
                                  </a:solidFill>
                                  <a:latin typeface="Cambria Math" panose="02040503050406030204" pitchFamily="18" charset="0"/>
                                </a:rPr>
                                <m:t>1</m:t>
                              </m:r>
                            </m:num>
                            <m:den>
                              <m:r>
                                <a:rPr lang="en-NL" i="1">
                                  <a:solidFill>
                                    <a:srgbClr val="000000"/>
                                  </a:solidFill>
                                  <a:latin typeface="Cambria Math" panose="02040503050406030204" pitchFamily="18" charset="0"/>
                                </a:rPr>
                                <m:t>5</m:t>
                              </m:r>
                            </m:den>
                          </m:f>
                        </m:sup>
                      </m:sSup>
                      <m:r>
                        <a:rPr lang="en-NL" i="1">
                          <a:solidFill>
                            <a:srgbClr val="000000"/>
                          </a:solidFill>
                          <a:latin typeface="Cambria Math" panose="02040503050406030204" pitchFamily="18" charset="0"/>
                        </a:rPr>
                        <m:t>−1=1.031%</m:t>
                      </m:r>
                    </m:oMath>
                  </m:oMathPara>
                </a14:m>
                <a:endParaRPr lang="en-NL" dirty="0"/>
              </a:p>
            </p:txBody>
          </p:sp>
        </mc:Choice>
        <mc:Fallback xmlns="">
          <p:sp>
            <p:nvSpPr>
              <p:cNvPr id="5" name="Object 4"/>
              <p:cNvSpPr txBox="1">
                <a:spLocks noRot="1" noChangeAspect="1" noMove="1" noResize="1" noEditPoints="1" noAdjustHandles="1" noChangeArrowheads="1" noChangeShapeType="1" noTextEdit="1"/>
              </p:cNvSpPr>
              <p:nvPr/>
            </p:nvSpPr>
            <p:spPr bwMode="auto">
              <a:xfrm>
                <a:off x="2667000" y="1589088"/>
                <a:ext cx="3382963" cy="2481262"/>
              </a:xfrm>
              <a:prstGeom prst="rect">
                <a:avLst/>
              </a:prstGeom>
              <a:blipFill>
                <a:blip r:embed="rId3"/>
                <a:stretch>
                  <a:fillRect/>
                </a:stretch>
              </a:blipFill>
              <a:ln>
                <a:noFill/>
              </a:ln>
              <a:effectLst/>
            </p:spPr>
            <p:txBody>
              <a:bodyPr/>
              <a:lstStyle/>
              <a:p>
                <a:r>
                  <a:rPr lang="en-NL">
                    <a:noFill/>
                  </a:rPr>
                  <a:t> </a:t>
                </a:r>
              </a:p>
            </p:txBody>
          </p:sp>
        </mc:Fallback>
      </mc:AlternateContent>
    </p:spTree>
    <p:extLst>
      <p:ext uri="{BB962C8B-B14F-4D97-AF65-F5344CB8AC3E}">
        <p14:creationId xmlns:p14="http://schemas.microsoft.com/office/powerpoint/2010/main" val="1083259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13</a:t>
            </a:fld>
            <a:endParaRPr lang="en-US" sz="2000" dirty="0"/>
          </a:p>
        </p:txBody>
      </p:sp>
      <p:sp>
        <p:nvSpPr>
          <p:cNvPr id="3" name="TextBox 2"/>
          <p:cNvSpPr txBox="1"/>
          <p:nvPr/>
        </p:nvSpPr>
        <p:spPr>
          <a:xfrm>
            <a:off x="381000" y="152400"/>
            <a:ext cx="76200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Coupon bonds (1/4) – example</a:t>
            </a:r>
          </a:p>
        </p:txBody>
      </p:sp>
      <p:sp>
        <p:nvSpPr>
          <p:cNvPr id="4" name="Text Box 3"/>
          <p:cNvSpPr txBox="1">
            <a:spLocks noChangeArrowheads="1"/>
          </p:cNvSpPr>
          <p:nvPr/>
        </p:nvSpPr>
        <p:spPr bwMode="auto">
          <a:xfrm>
            <a:off x="539088" y="843888"/>
            <a:ext cx="8534400" cy="5400675"/>
          </a:xfrm>
          <a:prstGeom prst="rect">
            <a:avLst/>
          </a:prstGeom>
          <a:noFill/>
          <a:ln w="9525" algn="ctr">
            <a:noFill/>
            <a:miter lim="800000"/>
            <a:headEnd/>
            <a:tailEnd/>
          </a:ln>
          <a:effectLst/>
        </p:spPr>
        <p:txBody>
          <a:bodyPr/>
          <a:lstStyle/>
          <a:p>
            <a:pPr marL="231775" indent="-231775" algn="l">
              <a:buFontTx/>
              <a:buChar char="•"/>
            </a:pPr>
            <a:endParaRPr lang="en-US" sz="2000" b="0" dirty="0">
              <a:latin typeface="Arial" pitchFamily="34" charset="0"/>
              <a:cs typeface="Arial" pitchFamily="34" charset="0"/>
            </a:endParaRPr>
          </a:p>
          <a:p>
            <a:pPr marL="231775" indent="-231775">
              <a:buFontTx/>
              <a:buChar char="•"/>
            </a:pPr>
            <a:r>
              <a:rPr lang="en-US" sz="2000" dirty="0">
                <a:latin typeface="Arial" pitchFamily="34" charset="0"/>
                <a:cs typeface="Arial" pitchFamily="34" charset="0"/>
              </a:rPr>
              <a:t>You can purchase a 5-year coupon bond with an annual coupon rate of 7% and a face value of $1,000 </a:t>
            </a:r>
          </a:p>
          <a:p>
            <a:pPr marL="231775" indent="-231775">
              <a:buFontTx/>
              <a:buChar char="•"/>
            </a:pPr>
            <a:endParaRPr lang="pt-PT" sz="2000" dirty="0">
              <a:latin typeface="Arial" pitchFamily="34" charset="0"/>
              <a:cs typeface="Arial" pitchFamily="34" charset="0"/>
            </a:endParaRPr>
          </a:p>
          <a:p>
            <a:pPr marL="231775" indent="-231775">
              <a:buFontTx/>
              <a:buChar char="•"/>
            </a:pPr>
            <a:endParaRPr lang="pt-PT" sz="2000" dirty="0">
              <a:latin typeface="Arial" pitchFamily="34" charset="0"/>
              <a:cs typeface="Arial" pitchFamily="34" charset="0"/>
            </a:endParaRPr>
          </a:p>
          <a:p>
            <a:pPr marL="231775" indent="-231775">
              <a:buFontTx/>
              <a:buChar char="•"/>
            </a:pPr>
            <a:r>
              <a:rPr lang="en-US" sz="2000" dirty="0">
                <a:latin typeface="Arial" pitchFamily="34" charset="0"/>
                <a:cs typeface="Arial" pitchFamily="34" charset="0"/>
              </a:rPr>
              <a:t>You know the following information for zero coupon bonds from the market for Treasury Strips (recall: prices are quoted per $100 of face value)</a:t>
            </a:r>
          </a:p>
          <a:p>
            <a:pPr marL="231775" indent="-231775">
              <a:buFontTx/>
              <a:buChar char="•"/>
            </a:pPr>
            <a:endParaRPr lang="pt-PT" sz="2000" dirty="0">
              <a:latin typeface="Arial" pitchFamily="34" charset="0"/>
              <a:cs typeface="Arial" pitchFamily="34" charset="0"/>
            </a:endParaRPr>
          </a:p>
          <a:p>
            <a:pPr marL="231775" indent="-231775">
              <a:buFontTx/>
              <a:buChar char="•"/>
            </a:pPr>
            <a:endParaRPr lang="pt-PT" sz="2000" dirty="0">
              <a:latin typeface="Arial" pitchFamily="34" charset="0"/>
              <a:cs typeface="Arial" pitchFamily="34" charset="0"/>
            </a:endParaRPr>
          </a:p>
          <a:p>
            <a:pPr marL="231775" indent="-231775">
              <a:buFontTx/>
              <a:buChar char="•"/>
            </a:pPr>
            <a:endParaRPr lang="pt-PT" sz="2000" dirty="0">
              <a:latin typeface="Arial" pitchFamily="34" charset="0"/>
              <a:cs typeface="Arial" pitchFamily="34" charset="0"/>
            </a:endParaRPr>
          </a:p>
          <a:p>
            <a:pPr marL="231775" indent="-231775">
              <a:buFontTx/>
              <a:buChar char="•"/>
            </a:pPr>
            <a:endParaRPr lang="pt-PT" sz="2000" dirty="0">
              <a:latin typeface="Arial" pitchFamily="34" charset="0"/>
              <a:cs typeface="Arial" pitchFamily="34" charset="0"/>
            </a:endParaRPr>
          </a:p>
          <a:p>
            <a:pPr marL="231775" indent="-231775">
              <a:buFontTx/>
              <a:buChar char="•"/>
            </a:pPr>
            <a:endParaRPr lang="pt-PT" sz="2000" dirty="0">
              <a:latin typeface="Arial" pitchFamily="34" charset="0"/>
              <a:cs typeface="Arial" pitchFamily="34" charset="0"/>
            </a:endParaRPr>
          </a:p>
          <a:p>
            <a:pPr marL="231775" indent="-231775">
              <a:buFontTx/>
              <a:buChar char="•"/>
            </a:pPr>
            <a:endParaRPr lang="pt-PT" sz="2000" dirty="0">
              <a:latin typeface="Arial" pitchFamily="34" charset="0"/>
              <a:cs typeface="Arial" pitchFamily="34" charset="0"/>
            </a:endParaRPr>
          </a:p>
          <a:p>
            <a:pPr marL="231775" indent="-231775">
              <a:buFontTx/>
              <a:buChar char="•"/>
            </a:pPr>
            <a:r>
              <a:rPr lang="en-US" sz="2000" dirty="0">
                <a:latin typeface="Arial" pitchFamily="34" charset="0"/>
                <a:cs typeface="Arial" pitchFamily="34" charset="0"/>
              </a:rPr>
              <a:t>What would you pay for the coupon bond?</a:t>
            </a:r>
          </a:p>
        </p:txBody>
      </p:sp>
      <p:graphicFrame>
        <p:nvGraphicFramePr>
          <p:cNvPr id="5" name="Table 4"/>
          <p:cNvGraphicFramePr>
            <a:graphicFrameLocks noGrp="1"/>
          </p:cNvGraphicFramePr>
          <p:nvPr/>
        </p:nvGraphicFramePr>
        <p:xfrm>
          <a:off x="1447800" y="3733800"/>
          <a:ext cx="5418138" cy="822960"/>
        </p:xfrm>
        <a:graphic>
          <a:graphicData uri="http://schemas.openxmlformats.org/drawingml/2006/table">
            <a:tbl>
              <a:tblPr>
                <a:tableStyleId>{5C22544A-7EE6-4342-B048-85BDC9FD1C3A}</a:tableStyleId>
              </a:tblPr>
              <a:tblGrid>
                <a:gridCol w="998538">
                  <a:extLst>
                    <a:ext uri="{9D8B030D-6E8A-4147-A177-3AD203B41FA5}">
                      <a16:colId xmlns:a16="http://schemas.microsoft.com/office/drawing/2014/main" val="2914216473"/>
                    </a:ext>
                  </a:extLst>
                </a:gridCol>
                <a:gridCol w="914400">
                  <a:extLst>
                    <a:ext uri="{9D8B030D-6E8A-4147-A177-3AD203B41FA5}">
                      <a16:colId xmlns:a16="http://schemas.microsoft.com/office/drawing/2014/main" val="3504065039"/>
                    </a:ext>
                  </a:extLst>
                </a:gridCol>
                <a:gridCol w="711200">
                  <a:extLst>
                    <a:ext uri="{9D8B030D-6E8A-4147-A177-3AD203B41FA5}">
                      <a16:colId xmlns:a16="http://schemas.microsoft.com/office/drawing/2014/main" val="364759149"/>
                    </a:ext>
                  </a:extLst>
                </a:gridCol>
                <a:gridCol w="711200">
                  <a:extLst>
                    <a:ext uri="{9D8B030D-6E8A-4147-A177-3AD203B41FA5}">
                      <a16:colId xmlns:a16="http://schemas.microsoft.com/office/drawing/2014/main" val="2749014322"/>
                    </a:ext>
                  </a:extLst>
                </a:gridCol>
                <a:gridCol w="711200">
                  <a:extLst>
                    <a:ext uri="{9D8B030D-6E8A-4147-A177-3AD203B41FA5}">
                      <a16:colId xmlns:a16="http://schemas.microsoft.com/office/drawing/2014/main" val="162480767"/>
                    </a:ext>
                  </a:extLst>
                </a:gridCol>
                <a:gridCol w="1371600">
                  <a:extLst>
                    <a:ext uri="{9D8B030D-6E8A-4147-A177-3AD203B41FA5}">
                      <a16:colId xmlns:a16="http://schemas.microsoft.com/office/drawing/2014/main" val="3506101239"/>
                    </a:ext>
                  </a:extLst>
                </a:gridCol>
              </a:tblGrid>
              <a:tr h="19050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4</a:t>
                      </a:r>
                      <a:endParaRPr lang="en-US" sz="1800" b="0" i="0"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7835104"/>
                  </a:ext>
                </a:extLst>
              </a:tr>
              <a:tr h="190500">
                <a:tc>
                  <a:txBody>
                    <a:bodyPr/>
                    <a:lstStyle/>
                    <a:p>
                      <a:pPr algn="l" fontAlgn="b"/>
                      <a:r>
                        <a:rPr lang="en-US" sz="1800" u="none" strike="noStrike">
                          <a:effectLst/>
                        </a:rPr>
                        <a:t>Strip Price</a:t>
                      </a:r>
                      <a:endParaRPr lang="en-US" sz="18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a:effectLst/>
                        </a:rPr>
                        <a:t>98</a:t>
                      </a:r>
                      <a:endParaRPr lang="en-US" sz="18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a:effectLst/>
                        </a:rPr>
                        <a:t>95</a:t>
                      </a:r>
                      <a:endParaRPr lang="en-US" sz="1800" b="0"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a:effectLst/>
                        </a:rPr>
                        <a:t>92</a:t>
                      </a:r>
                      <a:endParaRPr lang="en-US" sz="1800" b="0"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a:effectLst/>
                        </a:rPr>
                        <a:t>89</a:t>
                      </a:r>
                      <a:endParaRPr lang="en-US" sz="1800" b="0"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a:effectLst/>
                        </a:rPr>
                        <a:t>85</a:t>
                      </a:r>
                      <a:endParaRPr lang="en-US" sz="18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91417149"/>
                  </a:ext>
                </a:extLst>
              </a:tr>
              <a:tr h="190500">
                <a:tc>
                  <a:txBody>
                    <a:bodyPr/>
                    <a:lstStyle/>
                    <a:p>
                      <a:pPr algn="l" fontAlgn="b"/>
                      <a:r>
                        <a:rPr lang="en-US" sz="1800" u="none" strike="noStrike">
                          <a:effectLst/>
                        </a:rPr>
                        <a:t>Spot rate</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2.04%</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2.60%</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2.82%</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2.96%</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3.30%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52140664"/>
                  </a:ext>
                </a:extLst>
              </a:tr>
            </a:tbl>
          </a:graphicData>
        </a:graphic>
      </p:graphicFrame>
    </p:spTree>
    <p:extLst>
      <p:ext uri="{BB962C8B-B14F-4D97-AF65-F5344CB8AC3E}">
        <p14:creationId xmlns:p14="http://schemas.microsoft.com/office/powerpoint/2010/main" val="900219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14</a:t>
            </a:fld>
            <a:endParaRPr lang="en-US" sz="2000" dirty="0"/>
          </a:p>
        </p:txBody>
      </p:sp>
      <p:sp>
        <p:nvSpPr>
          <p:cNvPr id="3" name="TextBox 2"/>
          <p:cNvSpPr txBox="1"/>
          <p:nvPr/>
        </p:nvSpPr>
        <p:spPr>
          <a:xfrm>
            <a:off x="381000" y="152400"/>
            <a:ext cx="7620000" cy="830997"/>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Coupon bonds (2/4) – example</a:t>
            </a:r>
          </a:p>
          <a:p>
            <a:pPr>
              <a:tabLst>
                <a:tab pos="968375" algn="l"/>
              </a:tabLst>
            </a:pPr>
            <a:endParaRPr lang="en-US" sz="2400" b="1" dirty="0">
              <a:latin typeface="Arial" pitchFamily="34" charset="0"/>
              <a:cs typeface="Arial" pitchFamily="34" charset="0"/>
            </a:endParaRPr>
          </a:p>
        </p:txBody>
      </p:sp>
      <p:pic>
        <p:nvPicPr>
          <p:cNvPr id="5" name="Picture 4"/>
          <p:cNvPicPr>
            <a:picLocks noChangeAspect="1"/>
          </p:cNvPicPr>
          <p:nvPr/>
        </p:nvPicPr>
        <p:blipFill>
          <a:blip r:embed="rId2"/>
          <a:stretch>
            <a:fillRect/>
          </a:stretch>
        </p:blipFill>
        <p:spPr>
          <a:xfrm>
            <a:off x="2209800" y="1061130"/>
            <a:ext cx="4772330" cy="2223377"/>
          </a:xfrm>
          <a:prstGeom prst="rect">
            <a:avLst/>
          </a:prstGeom>
        </p:spPr>
      </p:pic>
      <p:sp>
        <p:nvSpPr>
          <p:cNvPr id="6" name="Text Box 3"/>
          <p:cNvSpPr txBox="1">
            <a:spLocks noChangeArrowheads="1"/>
          </p:cNvSpPr>
          <p:nvPr/>
        </p:nvSpPr>
        <p:spPr bwMode="auto">
          <a:xfrm>
            <a:off x="539088" y="3509037"/>
            <a:ext cx="8534400" cy="2891763"/>
          </a:xfrm>
          <a:prstGeom prst="rect">
            <a:avLst/>
          </a:prstGeom>
          <a:noFill/>
          <a:ln w="9525" algn="ctr">
            <a:noFill/>
            <a:miter lim="800000"/>
            <a:headEnd/>
            <a:tailEnd/>
          </a:ln>
          <a:effectLst/>
        </p:spPr>
        <p:txBody>
          <a:bodyPr/>
          <a:lstStyle/>
          <a:p>
            <a:pPr marL="231775" indent="-231775" algn="l">
              <a:buFontTx/>
              <a:buChar char="•"/>
            </a:pPr>
            <a:r>
              <a:rPr lang="en-US" sz="2000" b="0" dirty="0">
                <a:latin typeface="Arial" pitchFamily="34" charset="0"/>
                <a:cs typeface="Arial" pitchFamily="34" charset="0"/>
              </a:rPr>
              <a:t>We have essentially constructed a replicating portfolio of zeros</a:t>
            </a:r>
          </a:p>
          <a:p>
            <a:pPr marL="688975" lvl="1" indent="-231775">
              <a:buFontTx/>
              <a:buChar char="•"/>
            </a:pPr>
            <a:r>
              <a:rPr lang="en-US" sz="2000" dirty="0">
                <a:latin typeface="Arial" pitchFamily="34" charset="0"/>
                <a:cs typeface="Arial" pitchFamily="34" charset="0"/>
              </a:rPr>
              <a:t>70$ worth of 1,2,3,4-year zero coupon bonds</a:t>
            </a:r>
          </a:p>
          <a:p>
            <a:pPr marL="688975" lvl="1" indent="-231775">
              <a:buFontTx/>
              <a:buChar char="•"/>
            </a:pPr>
            <a:r>
              <a:rPr lang="en-US" sz="2000" dirty="0">
                <a:latin typeface="Arial" pitchFamily="34" charset="0"/>
                <a:cs typeface="Arial" pitchFamily="34" charset="0"/>
              </a:rPr>
              <a:t>1070$ worth of 5-year zero coupon bond</a:t>
            </a:r>
          </a:p>
          <a:p>
            <a:pPr marL="231775" indent="-231775">
              <a:buFontTx/>
              <a:buChar char="•"/>
            </a:pPr>
            <a:endParaRPr lang="en-US" sz="2000" dirty="0">
              <a:latin typeface="Arial" pitchFamily="34" charset="0"/>
              <a:cs typeface="Arial" pitchFamily="34" charset="0"/>
            </a:endParaRPr>
          </a:p>
          <a:p>
            <a:pPr marL="231775" indent="-231775">
              <a:buFontTx/>
              <a:buChar char="•"/>
            </a:pPr>
            <a:r>
              <a:rPr lang="en-US" sz="2000" dirty="0">
                <a:latin typeface="Arial" pitchFamily="34" charset="0"/>
                <a:cs typeface="Arial" pitchFamily="34" charset="0"/>
              </a:rPr>
              <a:t>This is the no-arbitrage price of the coupon bond.</a:t>
            </a:r>
            <a:endParaRPr lang="en-US" sz="2000" b="0" dirty="0">
              <a:latin typeface="Arial" pitchFamily="34" charset="0"/>
              <a:cs typeface="Arial" pitchFamily="34" charset="0"/>
            </a:endParaRPr>
          </a:p>
          <a:p>
            <a:pPr marL="688975" lvl="1" indent="-231775">
              <a:buFontTx/>
              <a:buChar char="•"/>
            </a:pPr>
            <a:r>
              <a:rPr lang="en-US" sz="2000" b="0" dirty="0">
                <a:latin typeface="Arial" pitchFamily="34" charset="0"/>
                <a:cs typeface="Arial" pitchFamily="34" charset="0"/>
              </a:rPr>
              <a:t>What if the market price is 1,150? </a:t>
            </a:r>
          </a:p>
          <a:p>
            <a:pPr marL="1146175" lvl="2" indent="-231775">
              <a:buFontTx/>
              <a:buChar char="•"/>
            </a:pPr>
            <a:r>
              <a:rPr lang="en-US" sz="2000" dirty="0">
                <a:latin typeface="Arial" pitchFamily="34" charset="0"/>
                <a:cs typeface="Arial" pitchFamily="34" charset="0"/>
              </a:rPr>
              <a:t>Arbitrage opportunity! Buy bond, short replicating portfolio.</a:t>
            </a:r>
          </a:p>
          <a:p>
            <a:pPr marL="1603375" lvl="3" indent="-231775">
              <a:buFontTx/>
              <a:buChar char="•"/>
            </a:pPr>
            <a:r>
              <a:rPr lang="en-US" sz="2000" b="0" dirty="0">
                <a:latin typeface="Arial" pitchFamily="34" charset="0"/>
                <a:cs typeface="Arial" pitchFamily="34" charset="0"/>
              </a:rPr>
              <a:t>Payoff today = 21 = 1171-1150</a:t>
            </a:r>
          </a:p>
          <a:p>
            <a:pPr marL="1603375" lvl="3" indent="-231775">
              <a:buFontTx/>
              <a:buChar char="•"/>
            </a:pPr>
            <a:r>
              <a:rPr lang="en-US" sz="2000" dirty="0">
                <a:latin typeface="Arial" pitchFamily="34" charset="0"/>
                <a:cs typeface="Arial" pitchFamily="34" charset="0"/>
              </a:rPr>
              <a:t>Payoff at all dates 1,…,5 in the future = 0</a:t>
            </a:r>
            <a:endParaRPr lang="en-US" sz="2000" b="0" dirty="0">
              <a:latin typeface="Arial" pitchFamily="34" charset="0"/>
              <a:cs typeface="Arial" pitchFamily="34" charset="0"/>
            </a:endParaRPr>
          </a:p>
          <a:p>
            <a:pPr marL="688975" lvl="1" indent="-231775">
              <a:buFontTx/>
              <a:buChar char="•"/>
            </a:pPr>
            <a:endParaRPr lang="en-US" sz="2000" dirty="0">
              <a:latin typeface="Arial" pitchFamily="34" charset="0"/>
              <a:cs typeface="Arial" pitchFamily="34" charset="0"/>
            </a:endParaRPr>
          </a:p>
          <a:p>
            <a:pPr marL="688975" lvl="1" indent="-231775">
              <a:buFont typeface="Arial" pitchFamily="34" charset="0"/>
              <a:buChar char="–"/>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6423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15</a:t>
            </a:fld>
            <a:endParaRPr lang="en-US" sz="2000" dirty="0"/>
          </a:p>
        </p:txBody>
      </p:sp>
      <p:sp>
        <p:nvSpPr>
          <p:cNvPr id="3" name="TextBox 2"/>
          <p:cNvSpPr txBox="1"/>
          <p:nvPr/>
        </p:nvSpPr>
        <p:spPr>
          <a:xfrm>
            <a:off x="381000" y="152400"/>
            <a:ext cx="76200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Coupon bonds (3/4) – YTMs</a:t>
            </a:r>
          </a:p>
        </p:txBody>
      </p:sp>
      <p:sp>
        <p:nvSpPr>
          <p:cNvPr id="4" name="Text Box 3"/>
          <p:cNvSpPr txBox="1">
            <a:spLocks noChangeArrowheads="1"/>
          </p:cNvSpPr>
          <p:nvPr/>
        </p:nvSpPr>
        <p:spPr bwMode="auto">
          <a:xfrm>
            <a:off x="539088" y="843888"/>
            <a:ext cx="8534400" cy="5400675"/>
          </a:xfrm>
          <a:prstGeom prst="rect">
            <a:avLst/>
          </a:prstGeom>
          <a:noFill/>
          <a:ln w="9525" algn="ctr">
            <a:noFill/>
            <a:miter lim="800000"/>
            <a:headEnd/>
            <a:tailEnd/>
          </a:ln>
          <a:effectLst/>
        </p:spPr>
        <p:txBody>
          <a:bodyPr/>
          <a:lstStyle/>
          <a:p>
            <a:pPr marL="231775" indent="-231775" algn="l">
              <a:buFontTx/>
              <a:buChar char="•"/>
            </a:pPr>
            <a:endParaRPr lang="en-US" sz="2000" b="0" dirty="0">
              <a:latin typeface="Arial" pitchFamily="34" charset="0"/>
              <a:cs typeface="Arial" pitchFamily="34" charset="0"/>
            </a:endParaRPr>
          </a:p>
          <a:p>
            <a:pPr marL="231775" indent="-231775">
              <a:buFontTx/>
              <a:buChar char="•"/>
            </a:pPr>
            <a:r>
              <a:rPr lang="en-US" sz="2000" dirty="0">
                <a:latin typeface="Arial" pitchFamily="34" charset="0"/>
                <a:cs typeface="Arial" pitchFamily="34" charset="0"/>
              </a:rPr>
              <a:t>Consider the previous 5-year coupon bond with annual coupon rate of 7%, face value of $1,000, and price of $1,171. What is the yield to maturity on this bond?</a:t>
            </a:r>
          </a:p>
          <a:p>
            <a:pPr marL="231775" indent="-231775">
              <a:buFontTx/>
              <a:buChar char="•"/>
            </a:pPr>
            <a:endParaRPr lang="pt-PT" sz="2000" dirty="0">
              <a:latin typeface="Arial" pitchFamily="34" charset="0"/>
              <a:cs typeface="Arial" pitchFamily="34" charset="0"/>
            </a:endParaRPr>
          </a:p>
          <a:p>
            <a:pPr marL="231775" indent="-231775">
              <a:buFontTx/>
              <a:buChar char="•"/>
            </a:pPr>
            <a:r>
              <a:rPr lang="en-US" sz="2000" dirty="0">
                <a:latin typeface="Arial" pitchFamily="34" charset="0"/>
                <a:cs typeface="Arial" pitchFamily="34" charset="0"/>
              </a:rPr>
              <a:t>It turns out that</a:t>
            </a:r>
          </a:p>
          <a:p>
            <a:pPr marL="231775" indent="-231775">
              <a:buFontTx/>
              <a:buChar char="•"/>
            </a:pPr>
            <a:endParaRPr lang="pt-PT" sz="2000" dirty="0">
              <a:latin typeface="Arial" pitchFamily="34" charset="0"/>
              <a:cs typeface="Arial" pitchFamily="34" charset="0"/>
            </a:endParaRPr>
          </a:p>
          <a:p>
            <a:pPr marL="231775" indent="-231775">
              <a:buFontTx/>
              <a:buChar char="•"/>
            </a:pPr>
            <a:endParaRPr lang="pt-PT" sz="2000" dirty="0">
              <a:latin typeface="Arial" pitchFamily="34" charset="0"/>
              <a:cs typeface="Arial" pitchFamily="34" charset="0"/>
            </a:endParaRPr>
          </a:p>
          <a:p>
            <a:pPr marL="231775" indent="-231775">
              <a:buFontTx/>
              <a:buChar char="•"/>
            </a:pPr>
            <a:endParaRPr lang="pt-PT" sz="2000" dirty="0">
              <a:latin typeface="Arial" pitchFamily="34" charset="0"/>
              <a:cs typeface="Arial" pitchFamily="34" charset="0"/>
            </a:endParaRPr>
          </a:p>
          <a:p>
            <a:pPr marL="231775" indent="-231775">
              <a:buFontTx/>
              <a:buChar char="•"/>
            </a:pPr>
            <a:endParaRPr lang="pt-PT" sz="2000" dirty="0">
              <a:latin typeface="Arial" pitchFamily="34" charset="0"/>
              <a:cs typeface="Arial" pitchFamily="34" charset="0"/>
            </a:endParaRPr>
          </a:p>
          <a:p>
            <a:pPr marL="231775" indent="-231775">
              <a:buFontTx/>
              <a:buChar char="•"/>
            </a:pPr>
            <a:endParaRPr lang="pt-PT" sz="2000" dirty="0">
              <a:latin typeface="Arial" pitchFamily="34" charset="0"/>
              <a:cs typeface="Arial" pitchFamily="34" charset="0"/>
            </a:endParaRPr>
          </a:p>
          <a:p>
            <a:endParaRPr lang="pt-PT" sz="2000" dirty="0">
              <a:latin typeface="Arial" pitchFamily="34" charset="0"/>
              <a:cs typeface="Arial" pitchFamily="34" charset="0"/>
            </a:endParaRPr>
          </a:p>
          <a:p>
            <a:pPr marL="231775" indent="-231775">
              <a:buFontTx/>
              <a:buChar char="•"/>
            </a:pPr>
            <a:endParaRPr lang="pt-PT" sz="2000" dirty="0">
              <a:latin typeface="Arial" pitchFamily="34" charset="0"/>
              <a:cs typeface="Arial" pitchFamily="34" charset="0"/>
            </a:endParaRPr>
          </a:p>
          <a:p>
            <a:pPr marL="231775" indent="-231775">
              <a:buFontTx/>
              <a:buChar char="•"/>
            </a:pPr>
            <a:r>
              <a:rPr lang="en-US" sz="2000" dirty="0">
                <a:latin typeface="Arial" pitchFamily="34" charset="0"/>
                <a:cs typeface="Arial" pitchFamily="34" charset="0"/>
              </a:rPr>
              <a:t>In Excel: Solver or IRR</a:t>
            </a:r>
          </a:p>
        </p:txBody>
      </p:sp>
      <p:pic>
        <p:nvPicPr>
          <p:cNvPr id="5" name="Picture 4"/>
          <p:cNvPicPr>
            <a:picLocks noChangeAspect="1"/>
          </p:cNvPicPr>
          <p:nvPr/>
        </p:nvPicPr>
        <p:blipFill>
          <a:blip r:embed="rId2"/>
          <a:stretch>
            <a:fillRect/>
          </a:stretch>
        </p:blipFill>
        <p:spPr>
          <a:xfrm>
            <a:off x="1905000" y="2819400"/>
            <a:ext cx="5303520" cy="1522182"/>
          </a:xfrm>
          <a:prstGeom prst="rect">
            <a:avLst/>
          </a:prstGeom>
        </p:spPr>
      </p:pic>
    </p:spTree>
    <p:extLst>
      <p:ext uri="{BB962C8B-B14F-4D97-AF65-F5344CB8AC3E}">
        <p14:creationId xmlns:p14="http://schemas.microsoft.com/office/powerpoint/2010/main" val="377840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16</a:t>
            </a:fld>
            <a:endParaRPr lang="en-US" sz="2000" dirty="0"/>
          </a:p>
        </p:txBody>
      </p:sp>
      <p:sp>
        <p:nvSpPr>
          <p:cNvPr id="3" name="TextBox 2"/>
          <p:cNvSpPr txBox="1"/>
          <p:nvPr/>
        </p:nvSpPr>
        <p:spPr>
          <a:xfrm>
            <a:off x="381000" y="152400"/>
            <a:ext cx="76200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Coupon bonds (4/4) – YTMs</a:t>
            </a:r>
          </a:p>
        </p:txBody>
      </p:sp>
      <p:sp>
        <p:nvSpPr>
          <p:cNvPr id="4" name="Text Box 3"/>
          <p:cNvSpPr txBox="1">
            <a:spLocks noChangeArrowheads="1"/>
          </p:cNvSpPr>
          <p:nvPr/>
        </p:nvSpPr>
        <p:spPr bwMode="auto">
          <a:xfrm>
            <a:off x="539088" y="843888"/>
            <a:ext cx="8534400" cy="5400675"/>
          </a:xfrm>
          <a:prstGeom prst="rect">
            <a:avLst/>
          </a:prstGeom>
          <a:noFill/>
          <a:ln w="9525" algn="ctr">
            <a:noFill/>
            <a:miter lim="800000"/>
            <a:headEnd/>
            <a:tailEnd/>
          </a:ln>
          <a:effectLst/>
        </p:spPr>
        <p:txBody>
          <a:bodyPr/>
          <a:lstStyle/>
          <a:p>
            <a:pPr marL="231775" indent="-231775">
              <a:buFontTx/>
              <a:buChar char="•"/>
            </a:pPr>
            <a:r>
              <a:rPr lang="en-US" dirty="0">
                <a:latin typeface="Arial" pitchFamily="34" charset="0"/>
                <a:cs typeface="Arial" pitchFamily="34" charset="0"/>
              </a:rPr>
              <a:t>Yield to maturity on the coupon bond is 3.24%</a:t>
            </a:r>
          </a:p>
          <a:p>
            <a:pPr marL="688975" lvl="1" indent="-231775">
              <a:buFont typeface="Arial" pitchFamily="34" charset="0"/>
              <a:buChar char="–"/>
            </a:pPr>
            <a:r>
              <a:rPr lang="en-US" dirty="0">
                <a:latin typeface="Arial" pitchFamily="34" charset="0"/>
                <a:cs typeface="Arial" pitchFamily="34" charset="0"/>
              </a:rPr>
              <a:t>In practice, firms usually aim to issue bonds at (close to) par: they offer a coupon rate that is approximately equal to the yield to maturity of the bonds to be sold.</a:t>
            </a:r>
          </a:p>
          <a:p>
            <a:pPr marL="688975" lvl="1" indent="-231775">
              <a:buFont typeface="Arial" pitchFamily="34" charset="0"/>
              <a:buChar char="–"/>
            </a:pPr>
            <a:r>
              <a:rPr lang="en-US" dirty="0">
                <a:latin typeface="Arial" pitchFamily="34" charset="0"/>
                <a:cs typeface="Arial" pitchFamily="34" charset="0"/>
              </a:rPr>
              <a:t>As time passes, bond’s risk may change and thus yield may differ from coupon rate: bond will trade at discount or premium</a:t>
            </a:r>
          </a:p>
          <a:p>
            <a:pPr lvl="1"/>
            <a:endParaRPr lang="en-US" dirty="0">
              <a:latin typeface="Arial" pitchFamily="34" charset="0"/>
              <a:cs typeface="Arial" pitchFamily="34" charset="0"/>
            </a:endParaRPr>
          </a:p>
          <a:p>
            <a:pPr marL="231775" indent="-231775">
              <a:buFont typeface="Arial" pitchFamily="34" charset="0"/>
              <a:buChar char="–"/>
            </a:pPr>
            <a:r>
              <a:rPr lang="en-US" dirty="0">
                <a:latin typeface="Arial" pitchFamily="34" charset="0"/>
                <a:cs typeface="Arial" pitchFamily="34" charset="0"/>
              </a:rPr>
              <a:t>The YTM is a weighted-average of the yield of zero-coupon bonds with equal and shorter maturities</a:t>
            </a:r>
          </a:p>
          <a:p>
            <a:pPr marL="800100" lvl="1" indent="-342900">
              <a:buFont typeface="Arial" panose="020B0604020202020204" pitchFamily="34" charset="0"/>
              <a:buChar char="•"/>
            </a:pPr>
            <a:r>
              <a:rPr lang="en-US" dirty="0">
                <a:latin typeface="Arial" pitchFamily="34" charset="0"/>
                <a:cs typeface="Arial" pitchFamily="34" charset="0"/>
              </a:rPr>
              <a:t>The YTM (3.24%) is closest to the 5-year zero-yield (3.30%), because this yield is used to discount the bond’s largest cash flow!</a:t>
            </a:r>
          </a:p>
          <a:p>
            <a:pPr marL="342900" indent="-342900">
              <a:buFont typeface="Arial" panose="020B0604020202020204" pitchFamily="34" charset="0"/>
              <a:buChar char="•"/>
            </a:pPr>
            <a:endParaRPr lang="en-US" dirty="0">
              <a:latin typeface="Arial" pitchFamily="34" charset="0"/>
              <a:cs typeface="Arial" pitchFamily="34" charset="0"/>
              <a:sym typeface="Wingdings" panose="05000000000000000000" pitchFamily="2" charset="2"/>
            </a:endParaRPr>
          </a:p>
          <a:p>
            <a:pPr marL="342900" indent="-342900">
              <a:buFont typeface="Arial" panose="020B0604020202020204" pitchFamily="34" charset="0"/>
              <a:buChar char="•"/>
            </a:pPr>
            <a:r>
              <a:rPr lang="en-US" dirty="0">
                <a:latin typeface="Arial" pitchFamily="34" charset="0"/>
                <a:cs typeface="Arial" pitchFamily="34" charset="0"/>
                <a:sym typeface="Wingdings" panose="05000000000000000000" pitchFamily="2" charset="2"/>
              </a:rPr>
              <a:t>As the coupon rate increases, weight of YTM in earlier strip yields increases</a:t>
            </a:r>
          </a:p>
          <a:p>
            <a:pPr marL="800100" lvl="1" indent="-342900">
              <a:buFont typeface="Arial" panose="020B0604020202020204" pitchFamily="34" charset="0"/>
              <a:buChar char="•"/>
            </a:pPr>
            <a:r>
              <a:rPr lang="en-US" dirty="0">
                <a:latin typeface="Arial" pitchFamily="34" charset="0"/>
                <a:cs typeface="Arial" pitchFamily="34" charset="0"/>
                <a:sym typeface="Wingdings" panose="05000000000000000000" pitchFamily="2" charset="2"/>
              </a:rPr>
              <a:t>When the yield curve is upward sloping: higher coupons  lower YTM. </a:t>
            </a:r>
          </a:p>
          <a:p>
            <a:pPr marL="800100" lvl="1" indent="-342900">
              <a:buFont typeface="Arial" panose="020B0604020202020204" pitchFamily="34" charset="0"/>
              <a:buChar char="•"/>
            </a:pPr>
            <a:endParaRPr lang="pt-PT" dirty="0">
              <a:latin typeface="Arial" pitchFamily="34" charset="0"/>
              <a:cs typeface="Arial" pitchFamily="34" charset="0"/>
            </a:endParaRPr>
          </a:p>
        </p:txBody>
      </p:sp>
    </p:spTree>
    <p:extLst>
      <p:ext uri="{BB962C8B-B14F-4D97-AF65-F5344CB8AC3E}">
        <p14:creationId xmlns:p14="http://schemas.microsoft.com/office/powerpoint/2010/main" val="146267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17</a:t>
            </a:fld>
            <a:endParaRPr lang="en-US" sz="2000" dirty="0"/>
          </a:p>
        </p:txBody>
      </p:sp>
      <p:sp>
        <p:nvSpPr>
          <p:cNvPr id="3" name="TextBox 2"/>
          <p:cNvSpPr txBox="1"/>
          <p:nvPr/>
        </p:nvSpPr>
        <p:spPr>
          <a:xfrm>
            <a:off x="457200" y="135434"/>
            <a:ext cx="76200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Decomposing bond returns</a:t>
            </a:r>
          </a:p>
        </p:txBody>
      </p:sp>
      <mc:AlternateContent xmlns:mc="http://schemas.openxmlformats.org/markup-compatibility/2006" xmlns:a14="http://schemas.microsoft.com/office/drawing/2010/main">
        <mc:Choice Requires="a14">
          <p:sp>
            <p:nvSpPr>
              <p:cNvPr id="4" name="Text Box 3"/>
              <p:cNvSpPr txBox="1">
                <a:spLocks noChangeArrowheads="1"/>
              </p:cNvSpPr>
              <p:nvPr/>
            </p:nvSpPr>
            <p:spPr bwMode="auto">
              <a:xfrm>
                <a:off x="576064" y="836712"/>
                <a:ext cx="8534400" cy="5400675"/>
              </a:xfrm>
              <a:prstGeom prst="rect">
                <a:avLst/>
              </a:prstGeom>
              <a:noFill/>
              <a:ln w="9525" algn="ctr">
                <a:noFill/>
                <a:miter lim="800000"/>
                <a:headEnd/>
                <a:tailEnd/>
              </a:ln>
              <a:effectLst/>
            </p:spPr>
            <p:txBody>
              <a:bodyPr/>
              <a:lstStyle/>
              <a:p>
                <a:pPr marL="231775" indent="-231775">
                  <a:buFontTx/>
                  <a:buChar char="•"/>
                </a:pPr>
                <a:r>
                  <a:rPr lang="en-US" dirty="0">
                    <a:latin typeface="Arial" pitchFamily="34" charset="0"/>
                    <a:cs typeface="Arial" pitchFamily="34" charset="0"/>
                  </a:rPr>
                  <a:t>Two components: </a:t>
                </a:r>
              </a:p>
              <a:p>
                <a:pPr marL="231775" indent="-231775">
                  <a:buFontTx/>
                  <a:buChar char="•"/>
                </a:pPr>
                <a:endParaRPr lang="en-US" i="1" dirty="0">
                  <a:latin typeface="Cambria Math" panose="02040503050406030204" pitchFamily="18" charset="0"/>
                  <a:cs typeface="Arial" pitchFamily="34" charset="0"/>
                </a:endParaRPr>
              </a:p>
              <a:p>
                <a:r>
                  <a:rPr lang="en-US" dirty="0">
                    <a:cs typeface="Arial" pitchFamily="34" charset="0"/>
                  </a:rPr>
                  <a:t>		</a:t>
                </a:r>
                <a14:m>
                  <m:oMath xmlns:m="http://schemas.openxmlformats.org/officeDocument/2006/math">
                    <m:sSub>
                      <m:sSubPr>
                        <m:ctrlPr>
                          <a:rPr lang="en-US" i="1" dirty="0">
                            <a:latin typeface="Cambria Math" panose="02040503050406030204" pitchFamily="18" charset="0"/>
                            <a:cs typeface="Arial" pitchFamily="34" charset="0"/>
                          </a:rPr>
                        </m:ctrlPr>
                      </m:sSubPr>
                      <m:e>
                        <m:r>
                          <a:rPr lang="en-US" b="0" i="1" dirty="0" smtClean="0">
                            <a:latin typeface="Cambria Math" panose="02040503050406030204" pitchFamily="18" charset="0"/>
                            <a:cs typeface="Arial" pitchFamily="34" charset="0"/>
                          </a:rPr>
                          <m:t>𝑅</m:t>
                        </m:r>
                      </m:e>
                      <m:sub>
                        <m:r>
                          <a:rPr lang="en-US" i="1" dirty="0">
                            <a:latin typeface="Cambria Math" panose="02040503050406030204" pitchFamily="18" charset="0"/>
                            <a:cs typeface="Arial" pitchFamily="34" charset="0"/>
                          </a:rPr>
                          <m:t>𝑡</m:t>
                        </m:r>
                        <m:r>
                          <a:rPr lang="en-US" i="1" dirty="0">
                            <a:latin typeface="Cambria Math" panose="02040503050406030204" pitchFamily="18" charset="0"/>
                            <a:cs typeface="Arial" pitchFamily="34" charset="0"/>
                          </a:rPr>
                          <m:t>+1</m:t>
                        </m:r>
                      </m:sub>
                    </m:sSub>
                    <m:r>
                      <a:rPr lang="en-US" b="0" i="1" dirty="0" smtClean="0">
                        <a:latin typeface="Cambria Math" panose="02040503050406030204" pitchFamily="18" charset="0"/>
                        <a:cs typeface="Arial" pitchFamily="34" charset="0"/>
                      </a:rPr>
                      <m:t>=</m:t>
                    </m:r>
                    <m:f>
                      <m:fPr>
                        <m:ctrlPr>
                          <a:rPr lang="en-US" i="1" dirty="0">
                            <a:latin typeface="Cambria Math" panose="02040503050406030204" pitchFamily="18" charset="0"/>
                            <a:cs typeface="Arial" pitchFamily="34" charset="0"/>
                          </a:rPr>
                        </m:ctrlPr>
                      </m:fPr>
                      <m:num>
                        <m:sSub>
                          <m:sSubPr>
                            <m:ctrlPr>
                              <a:rPr lang="en-US" i="1" dirty="0">
                                <a:latin typeface="Cambria Math" panose="02040503050406030204" pitchFamily="18" charset="0"/>
                                <a:cs typeface="Arial" pitchFamily="34" charset="0"/>
                              </a:rPr>
                            </m:ctrlPr>
                          </m:sSubPr>
                          <m:e>
                            <m:r>
                              <a:rPr lang="en-US" i="1" dirty="0">
                                <a:latin typeface="Cambria Math" panose="02040503050406030204" pitchFamily="18" charset="0"/>
                                <a:cs typeface="Arial" pitchFamily="34" charset="0"/>
                              </a:rPr>
                              <m:t>𝑃</m:t>
                            </m:r>
                          </m:e>
                          <m:sub>
                            <m:r>
                              <a:rPr lang="en-US" i="1" dirty="0">
                                <a:latin typeface="Cambria Math" panose="02040503050406030204" pitchFamily="18" charset="0"/>
                                <a:cs typeface="Arial" pitchFamily="34" charset="0"/>
                              </a:rPr>
                              <m:t>𝑡</m:t>
                            </m:r>
                            <m:r>
                              <a:rPr lang="en-US" i="1" dirty="0">
                                <a:latin typeface="Cambria Math" panose="02040503050406030204" pitchFamily="18" charset="0"/>
                                <a:cs typeface="Arial" pitchFamily="34" charset="0"/>
                              </a:rPr>
                              <m:t>+1</m:t>
                            </m:r>
                          </m:sub>
                        </m:sSub>
                        <m:r>
                          <a:rPr lang="en-US" b="0" i="1" dirty="0" smtClean="0">
                            <a:latin typeface="Cambria Math" panose="02040503050406030204" pitchFamily="18" charset="0"/>
                            <a:cs typeface="Arial" pitchFamily="34" charset="0"/>
                          </a:rPr>
                          <m:t>+</m:t>
                        </m:r>
                        <m:sSub>
                          <m:sSubPr>
                            <m:ctrlPr>
                              <a:rPr lang="en-US" i="1" dirty="0">
                                <a:latin typeface="Cambria Math" panose="02040503050406030204" pitchFamily="18" charset="0"/>
                                <a:cs typeface="Arial" pitchFamily="34" charset="0"/>
                              </a:rPr>
                            </m:ctrlPr>
                          </m:sSubPr>
                          <m:e>
                            <m:r>
                              <a:rPr lang="en-US" i="1" dirty="0">
                                <a:latin typeface="Cambria Math" panose="02040503050406030204" pitchFamily="18" charset="0"/>
                                <a:cs typeface="Arial" pitchFamily="34" charset="0"/>
                              </a:rPr>
                              <m:t>𝐶</m:t>
                            </m:r>
                          </m:e>
                          <m:sub>
                            <m:r>
                              <a:rPr lang="en-US" i="1" dirty="0">
                                <a:latin typeface="Cambria Math" panose="02040503050406030204" pitchFamily="18" charset="0"/>
                                <a:cs typeface="Arial" pitchFamily="34" charset="0"/>
                              </a:rPr>
                              <m:t>𝑡</m:t>
                            </m:r>
                            <m:r>
                              <a:rPr lang="en-US" i="1" dirty="0">
                                <a:latin typeface="Cambria Math" panose="02040503050406030204" pitchFamily="18" charset="0"/>
                                <a:cs typeface="Arial" pitchFamily="34" charset="0"/>
                              </a:rPr>
                              <m:t>+1</m:t>
                            </m:r>
                          </m:sub>
                        </m:sSub>
                      </m:num>
                      <m:den>
                        <m:sSub>
                          <m:sSubPr>
                            <m:ctrlPr>
                              <a:rPr lang="en-US" i="1" dirty="0">
                                <a:latin typeface="Cambria Math" panose="02040503050406030204" pitchFamily="18" charset="0"/>
                                <a:cs typeface="Arial" pitchFamily="34" charset="0"/>
                              </a:rPr>
                            </m:ctrlPr>
                          </m:sSubPr>
                          <m:e>
                            <m:r>
                              <a:rPr lang="en-US" i="1" dirty="0">
                                <a:latin typeface="Cambria Math" panose="02040503050406030204" pitchFamily="18" charset="0"/>
                                <a:cs typeface="Arial" pitchFamily="34" charset="0"/>
                              </a:rPr>
                              <m:t>𝑃</m:t>
                            </m:r>
                          </m:e>
                          <m:sub>
                            <m:r>
                              <a:rPr lang="en-US" i="1" dirty="0">
                                <a:latin typeface="Cambria Math" panose="02040503050406030204" pitchFamily="18" charset="0"/>
                                <a:cs typeface="Arial" pitchFamily="34" charset="0"/>
                              </a:rPr>
                              <m:t>𝑡</m:t>
                            </m:r>
                          </m:sub>
                        </m:sSub>
                      </m:den>
                    </m:f>
                    <m:r>
                      <a:rPr lang="en-US" b="0" i="1" dirty="0" smtClean="0">
                        <a:latin typeface="Cambria Math" panose="02040503050406030204" pitchFamily="18" charset="0"/>
                        <a:cs typeface="Arial" pitchFamily="34" charset="0"/>
                      </a:rPr>
                      <m:t>−1=</m:t>
                    </m:r>
                    <m:limLow>
                      <m:limLowPr>
                        <m:ctrlPr>
                          <a:rPr lang="en-US" i="1" dirty="0" smtClean="0">
                            <a:latin typeface="Cambria Math" panose="02040503050406030204" pitchFamily="18" charset="0"/>
                            <a:cs typeface="Arial" pitchFamily="34" charset="0"/>
                          </a:rPr>
                        </m:ctrlPr>
                      </m:limLowPr>
                      <m:e>
                        <m:groupChr>
                          <m:groupChrPr>
                            <m:chr m:val="⏟"/>
                            <m:ctrlPr>
                              <a:rPr lang="en-US" i="1" dirty="0" smtClean="0">
                                <a:latin typeface="Cambria Math" panose="02040503050406030204" pitchFamily="18" charset="0"/>
                                <a:cs typeface="Arial" pitchFamily="34" charset="0"/>
                              </a:rPr>
                            </m:ctrlPr>
                          </m:groupChrPr>
                          <m:e>
                            <m:f>
                              <m:fPr>
                                <m:ctrlPr>
                                  <a:rPr lang="en-US" i="1" dirty="0" smtClean="0">
                                    <a:latin typeface="Cambria Math" panose="02040503050406030204" pitchFamily="18" charset="0"/>
                                    <a:cs typeface="Arial" pitchFamily="34" charset="0"/>
                                  </a:rPr>
                                </m:ctrlPr>
                              </m:fPr>
                              <m:num>
                                <m:sSub>
                                  <m:sSubPr>
                                    <m:ctrlPr>
                                      <a:rPr lang="en-US" i="1" dirty="0" smtClean="0">
                                        <a:latin typeface="Cambria Math" panose="02040503050406030204" pitchFamily="18" charset="0"/>
                                        <a:cs typeface="Arial" pitchFamily="34" charset="0"/>
                                      </a:rPr>
                                    </m:ctrlPr>
                                  </m:sSubPr>
                                  <m:e>
                                    <m:r>
                                      <a:rPr lang="en-US" b="0" i="1" dirty="0" smtClean="0">
                                        <a:latin typeface="Cambria Math" panose="02040503050406030204" pitchFamily="18" charset="0"/>
                                        <a:cs typeface="Arial" pitchFamily="34" charset="0"/>
                                      </a:rPr>
                                      <m:t>𝑃</m:t>
                                    </m:r>
                                  </m:e>
                                  <m:sub>
                                    <m:r>
                                      <a:rPr lang="en-US" b="0" i="1" dirty="0" smtClean="0">
                                        <a:latin typeface="Cambria Math" panose="02040503050406030204" pitchFamily="18" charset="0"/>
                                        <a:cs typeface="Arial" pitchFamily="34" charset="0"/>
                                      </a:rPr>
                                      <m:t>𝑡</m:t>
                                    </m:r>
                                    <m:r>
                                      <a:rPr lang="en-US" b="0" i="1" dirty="0" smtClean="0">
                                        <a:latin typeface="Cambria Math" panose="02040503050406030204" pitchFamily="18" charset="0"/>
                                        <a:cs typeface="Arial" pitchFamily="34" charset="0"/>
                                      </a:rPr>
                                      <m:t>+1</m:t>
                                    </m:r>
                                  </m:sub>
                                </m:sSub>
                                <m:r>
                                  <a:rPr lang="en-US" b="0" i="1" dirty="0" smtClean="0">
                                    <a:latin typeface="Cambria Math" panose="02040503050406030204" pitchFamily="18" charset="0"/>
                                    <a:cs typeface="Arial" pitchFamily="34" charset="0"/>
                                  </a:rPr>
                                  <m:t>−</m:t>
                                </m:r>
                                <m:sSub>
                                  <m:sSubPr>
                                    <m:ctrlPr>
                                      <a:rPr lang="en-US" i="1" dirty="0">
                                        <a:latin typeface="Cambria Math" panose="02040503050406030204" pitchFamily="18" charset="0"/>
                                        <a:cs typeface="Arial" pitchFamily="34" charset="0"/>
                                      </a:rPr>
                                    </m:ctrlPr>
                                  </m:sSubPr>
                                  <m:e>
                                    <m:r>
                                      <a:rPr lang="en-US" i="1" dirty="0">
                                        <a:latin typeface="Cambria Math" panose="02040503050406030204" pitchFamily="18" charset="0"/>
                                        <a:cs typeface="Arial" pitchFamily="34" charset="0"/>
                                      </a:rPr>
                                      <m:t>𝑃</m:t>
                                    </m:r>
                                  </m:e>
                                  <m:sub>
                                    <m:r>
                                      <a:rPr lang="en-US" i="1" dirty="0">
                                        <a:latin typeface="Cambria Math" panose="02040503050406030204" pitchFamily="18" charset="0"/>
                                        <a:cs typeface="Arial" pitchFamily="34" charset="0"/>
                                      </a:rPr>
                                      <m:t>𝑡</m:t>
                                    </m:r>
                                  </m:sub>
                                </m:sSub>
                              </m:num>
                              <m:den>
                                <m:sSub>
                                  <m:sSubPr>
                                    <m:ctrlPr>
                                      <a:rPr lang="en-US" i="1" dirty="0" smtClean="0">
                                        <a:latin typeface="Cambria Math" panose="02040503050406030204" pitchFamily="18" charset="0"/>
                                        <a:cs typeface="Arial" pitchFamily="34" charset="0"/>
                                      </a:rPr>
                                    </m:ctrlPr>
                                  </m:sSubPr>
                                  <m:e>
                                    <m:r>
                                      <a:rPr lang="en-US" b="0" i="1" dirty="0" smtClean="0">
                                        <a:latin typeface="Cambria Math" panose="02040503050406030204" pitchFamily="18" charset="0"/>
                                        <a:cs typeface="Arial" pitchFamily="34" charset="0"/>
                                      </a:rPr>
                                      <m:t>𝑃</m:t>
                                    </m:r>
                                  </m:e>
                                  <m:sub>
                                    <m:r>
                                      <a:rPr lang="en-US" b="0" i="1" dirty="0" smtClean="0">
                                        <a:latin typeface="Cambria Math" panose="02040503050406030204" pitchFamily="18" charset="0"/>
                                        <a:cs typeface="Arial" pitchFamily="34" charset="0"/>
                                      </a:rPr>
                                      <m:t>𝑡</m:t>
                                    </m:r>
                                  </m:sub>
                                </m:sSub>
                              </m:den>
                            </m:f>
                          </m:e>
                        </m:groupChr>
                      </m:e>
                      <m:lim>
                        <m:r>
                          <a:rPr lang="en-US" b="0" i="1" dirty="0" smtClean="0">
                            <a:latin typeface="Cambria Math" panose="02040503050406030204" pitchFamily="18" charset="0"/>
                            <a:cs typeface="Arial" pitchFamily="34" charset="0"/>
                          </a:rPr>
                          <m:t>𝐶𝑎𝑝𝑖𝑡𝑎𝑙</m:t>
                        </m:r>
                        <m:r>
                          <a:rPr lang="en-US" b="0" i="1" dirty="0" smtClean="0">
                            <a:latin typeface="Cambria Math" panose="02040503050406030204" pitchFamily="18" charset="0"/>
                            <a:cs typeface="Arial" pitchFamily="34" charset="0"/>
                          </a:rPr>
                          <m:t> </m:t>
                        </m:r>
                        <m:r>
                          <a:rPr lang="en-US" b="0" i="1" dirty="0" smtClean="0">
                            <a:latin typeface="Cambria Math" panose="02040503050406030204" pitchFamily="18" charset="0"/>
                            <a:cs typeface="Arial" pitchFamily="34" charset="0"/>
                          </a:rPr>
                          <m:t>𝑔𝑎𝑖𝑛</m:t>
                        </m:r>
                      </m:lim>
                    </m:limLow>
                  </m:oMath>
                </a14:m>
                <a:r>
                  <a:rPr lang="en-US" dirty="0">
                    <a:latin typeface="Arial" pitchFamily="34" charset="0"/>
                    <a:cs typeface="Arial" pitchFamily="34" charset="0"/>
                  </a:rPr>
                  <a:t> +  </a:t>
                </a:r>
                <a14:m>
                  <m:oMath xmlns:m="http://schemas.openxmlformats.org/officeDocument/2006/math">
                    <m:limLow>
                      <m:limLowPr>
                        <m:ctrlPr>
                          <a:rPr lang="en-US" i="1" dirty="0">
                            <a:latin typeface="Cambria Math" panose="02040503050406030204" pitchFamily="18" charset="0"/>
                            <a:cs typeface="Arial" pitchFamily="34" charset="0"/>
                          </a:rPr>
                        </m:ctrlPr>
                      </m:limLowPr>
                      <m:e>
                        <m:groupChr>
                          <m:groupChrPr>
                            <m:chr m:val="⏟"/>
                            <m:ctrlPr>
                              <a:rPr lang="en-US" i="1" dirty="0">
                                <a:latin typeface="Cambria Math" panose="02040503050406030204" pitchFamily="18" charset="0"/>
                                <a:cs typeface="Arial" pitchFamily="34" charset="0"/>
                              </a:rPr>
                            </m:ctrlPr>
                          </m:groupChrPr>
                          <m:e>
                            <m:f>
                              <m:fPr>
                                <m:ctrlPr>
                                  <a:rPr lang="en-US" i="1" dirty="0">
                                    <a:latin typeface="Cambria Math" panose="02040503050406030204" pitchFamily="18" charset="0"/>
                                    <a:cs typeface="Arial" pitchFamily="34" charset="0"/>
                                  </a:rPr>
                                </m:ctrlPr>
                              </m:fPr>
                              <m:num>
                                <m:sSub>
                                  <m:sSubPr>
                                    <m:ctrlPr>
                                      <a:rPr lang="en-US" i="1" dirty="0">
                                        <a:latin typeface="Cambria Math" panose="02040503050406030204" pitchFamily="18" charset="0"/>
                                        <a:cs typeface="Arial" pitchFamily="34" charset="0"/>
                                      </a:rPr>
                                    </m:ctrlPr>
                                  </m:sSubPr>
                                  <m:e>
                                    <m:r>
                                      <a:rPr lang="en-US" b="0" i="1" dirty="0" smtClean="0">
                                        <a:latin typeface="Cambria Math" panose="02040503050406030204" pitchFamily="18" charset="0"/>
                                        <a:cs typeface="Arial" pitchFamily="34" charset="0"/>
                                      </a:rPr>
                                      <m:t>𝐶</m:t>
                                    </m:r>
                                  </m:e>
                                  <m:sub>
                                    <m:r>
                                      <a:rPr lang="en-US" i="1" dirty="0">
                                        <a:latin typeface="Cambria Math" panose="02040503050406030204" pitchFamily="18" charset="0"/>
                                        <a:cs typeface="Arial" pitchFamily="34" charset="0"/>
                                      </a:rPr>
                                      <m:t>𝑡</m:t>
                                    </m:r>
                                    <m:r>
                                      <a:rPr lang="en-US" i="1" dirty="0">
                                        <a:latin typeface="Cambria Math" panose="02040503050406030204" pitchFamily="18" charset="0"/>
                                        <a:cs typeface="Arial" pitchFamily="34" charset="0"/>
                                      </a:rPr>
                                      <m:t>+1</m:t>
                                    </m:r>
                                  </m:sub>
                                </m:sSub>
                              </m:num>
                              <m:den>
                                <m:sSub>
                                  <m:sSubPr>
                                    <m:ctrlPr>
                                      <a:rPr lang="en-US" i="1" dirty="0">
                                        <a:latin typeface="Cambria Math" panose="02040503050406030204" pitchFamily="18" charset="0"/>
                                        <a:cs typeface="Arial" pitchFamily="34" charset="0"/>
                                      </a:rPr>
                                    </m:ctrlPr>
                                  </m:sSubPr>
                                  <m:e>
                                    <m:r>
                                      <a:rPr lang="en-US" i="1" dirty="0">
                                        <a:latin typeface="Cambria Math" panose="02040503050406030204" pitchFamily="18" charset="0"/>
                                        <a:cs typeface="Arial" pitchFamily="34" charset="0"/>
                                      </a:rPr>
                                      <m:t>𝑃</m:t>
                                    </m:r>
                                  </m:e>
                                  <m:sub>
                                    <m:r>
                                      <a:rPr lang="en-US" i="1" dirty="0">
                                        <a:latin typeface="Cambria Math" panose="02040503050406030204" pitchFamily="18" charset="0"/>
                                        <a:cs typeface="Arial" pitchFamily="34" charset="0"/>
                                      </a:rPr>
                                      <m:t>𝑡</m:t>
                                    </m:r>
                                  </m:sub>
                                </m:sSub>
                              </m:den>
                            </m:f>
                          </m:e>
                        </m:groupChr>
                      </m:e>
                      <m:lim>
                        <m:r>
                          <a:rPr lang="en-US" b="0" i="1" dirty="0" smtClean="0">
                            <a:latin typeface="Cambria Math" panose="02040503050406030204" pitchFamily="18" charset="0"/>
                            <a:cs typeface="Arial" pitchFamily="34" charset="0"/>
                          </a:rPr>
                          <m:t>𝐶𝑜𝑢𝑝𝑜𝑛</m:t>
                        </m:r>
                        <m:r>
                          <a:rPr lang="en-US" b="0" i="1" dirty="0" smtClean="0">
                            <a:latin typeface="Cambria Math" panose="02040503050406030204" pitchFamily="18" charset="0"/>
                            <a:cs typeface="Arial" pitchFamily="34" charset="0"/>
                          </a:rPr>
                          <m:t> </m:t>
                        </m:r>
                        <m:r>
                          <a:rPr lang="en-US" b="0" i="1" dirty="0" smtClean="0">
                            <a:latin typeface="Cambria Math" panose="02040503050406030204" pitchFamily="18" charset="0"/>
                            <a:cs typeface="Arial" pitchFamily="34" charset="0"/>
                          </a:rPr>
                          <m:t>𝑦𝑖𝑒𝑙𝑑</m:t>
                        </m:r>
                        <m:r>
                          <a:rPr lang="en-US" b="0" i="1" dirty="0" smtClean="0">
                            <a:latin typeface="Cambria Math" panose="02040503050406030204" pitchFamily="18" charset="0"/>
                            <a:cs typeface="Arial" pitchFamily="34" charset="0"/>
                          </a:rPr>
                          <m:t> </m:t>
                        </m:r>
                        <m:r>
                          <a:rPr lang="en-US" b="0" i="1" dirty="0" smtClean="0">
                            <a:latin typeface="Cambria Math" panose="02040503050406030204" pitchFamily="18" charset="0"/>
                            <a:cs typeface="Arial" pitchFamily="34" charset="0"/>
                          </a:rPr>
                          <m:t>𝑜𝑟</m:t>
                        </m:r>
                        <m:r>
                          <a:rPr lang="en-US" b="0" i="1" dirty="0" smtClean="0">
                            <a:latin typeface="Cambria Math" panose="02040503050406030204" pitchFamily="18" charset="0"/>
                            <a:cs typeface="Arial" pitchFamily="34" charset="0"/>
                          </a:rPr>
                          <m:t> </m:t>
                        </m:r>
                        <m:r>
                          <a:rPr lang="en-US" b="0" i="1" dirty="0" smtClean="0">
                            <a:latin typeface="Cambria Math" panose="02040503050406030204" pitchFamily="18" charset="0"/>
                            <a:cs typeface="Arial" pitchFamily="34" charset="0"/>
                          </a:rPr>
                          <m:t>𝑐𝑢𝑟𝑟𝑒𝑛𝑡</m:t>
                        </m:r>
                        <m:r>
                          <a:rPr lang="en-US" b="0" i="1" dirty="0" smtClean="0">
                            <a:latin typeface="Cambria Math" panose="02040503050406030204" pitchFamily="18" charset="0"/>
                            <a:cs typeface="Arial" pitchFamily="34" charset="0"/>
                          </a:rPr>
                          <m:t> </m:t>
                        </m:r>
                        <m:r>
                          <a:rPr lang="en-US" b="0" i="1" dirty="0" smtClean="0">
                            <a:latin typeface="Cambria Math" panose="02040503050406030204" pitchFamily="18" charset="0"/>
                            <a:cs typeface="Arial" pitchFamily="34" charset="0"/>
                          </a:rPr>
                          <m:t>𝑦𝑖𝑒𝑙𝑑</m:t>
                        </m:r>
                      </m:lim>
                    </m:limLow>
                  </m:oMath>
                </a14:m>
                <a:endParaRPr lang="en-US" dirty="0">
                  <a:latin typeface="Arial" pitchFamily="34" charset="0"/>
                  <a:cs typeface="Arial" pitchFamily="34" charset="0"/>
                </a:endParaRPr>
              </a:p>
              <a:p>
                <a:pPr marL="231775" indent="-231775">
                  <a:buFontTx/>
                  <a:buChar char="•"/>
                </a:pPr>
                <a:endParaRPr lang="en-US" dirty="0">
                  <a:latin typeface="Arial" pitchFamily="34" charset="0"/>
                  <a:cs typeface="Arial" pitchFamily="34" charset="0"/>
                </a:endParaRPr>
              </a:p>
              <a:p>
                <a:pPr marL="231775" indent="-231775">
                  <a:buFontTx/>
                  <a:buChar char="•"/>
                </a:pPr>
                <a:r>
                  <a:rPr lang="en-US" dirty="0">
                    <a:latin typeface="Arial" pitchFamily="34" charset="0"/>
                    <a:cs typeface="Arial" pitchFamily="34" charset="0"/>
                  </a:rPr>
                  <a:t>Suppose you buy the 5-year coupon bond with an annual coupon rate of 7% and a face value of $1,000 today at a price of 1171 and sell it one year from now (just after the first coupon is paid). What is your return assuming the bond’s YTM remains at 3.24%?</a:t>
                </a:r>
              </a:p>
              <a:p>
                <a:pPr marL="231775" indent="-231775">
                  <a:buFontTx/>
                  <a:buChar char="•"/>
                </a:pPr>
                <a:endParaRPr lang="en-US" dirty="0">
                  <a:latin typeface="Arial" pitchFamily="34" charset="0"/>
                  <a:cs typeface="Arial" pitchFamily="34" charset="0"/>
                </a:endParaRPr>
              </a:p>
              <a:p>
                <a:pPr lvl="1"/>
                <a:r>
                  <a:rPr lang="en-US" dirty="0">
                    <a:latin typeface="Arial" pitchFamily="34" charset="0"/>
                    <a:cs typeface="Arial" pitchFamily="34" charset="0"/>
                  </a:rPr>
                  <a:t>	</a:t>
                </a:r>
                <a14:m>
                  <m:oMath xmlns:m="http://schemas.openxmlformats.org/officeDocument/2006/math">
                    <m:sSub>
                      <m:sSubPr>
                        <m:ctrlPr>
                          <a:rPr lang="en-US" i="1" dirty="0">
                            <a:latin typeface="Cambria Math" panose="02040503050406030204" pitchFamily="18" charset="0"/>
                            <a:cs typeface="Arial" pitchFamily="34" charset="0"/>
                          </a:rPr>
                        </m:ctrlPr>
                      </m:sSubPr>
                      <m:e>
                        <m:r>
                          <a:rPr lang="en-US" i="1" dirty="0">
                            <a:latin typeface="Cambria Math" panose="02040503050406030204" pitchFamily="18" charset="0"/>
                            <a:cs typeface="Arial" pitchFamily="34" charset="0"/>
                          </a:rPr>
                          <m:t>𝑅</m:t>
                        </m:r>
                      </m:e>
                      <m:sub>
                        <m:r>
                          <a:rPr lang="en-US" i="1" dirty="0">
                            <a:latin typeface="Cambria Math" panose="02040503050406030204" pitchFamily="18" charset="0"/>
                            <a:cs typeface="Arial" pitchFamily="34" charset="0"/>
                          </a:rPr>
                          <m:t>𝑡</m:t>
                        </m:r>
                        <m:r>
                          <a:rPr lang="en-US" i="1" dirty="0">
                            <a:latin typeface="Cambria Math" panose="02040503050406030204" pitchFamily="18" charset="0"/>
                            <a:cs typeface="Arial" pitchFamily="34" charset="0"/>
                          </a:rPr>
                          <m:t>+1</m:t>
                        </m:r>
                      </m:sub>
                    </m:sSub>
                    <m:r>
                      <a:rPr lang="en-US" i="1" dirty="0">
                        <a:latin typeface="Cambria Math" panose="02040503050406030204" pitchFamily="18" charset="0"/>
                        <a:cs typeface="Arial" pitchFamily="34" charset="0"/>
                      </a:rPr>
                      <m:t>=</m:t>
                    </m:r>
                    <m:limLow>
                      <m:limLowPr>
                        <m:ctrlPr>
                          <a:rPr lang="en-US" i="1" dirty="0">
                            <a:latin typeface="Cambria Math" panose="02040503050406030204" pitchFamily="18" charset="0"/>
                            <a:cs typeface="Arial" pitchFamily="34" charset="0"/>
                          </a:rPr>
                        </m:ctrlPr>
                      </m:limLowPr>
                      <m:e>
                        <m:groupChr>
                          <m:groupChrPr>
                            <m:chr m:val="⏟"/>
                            <m:ctrlPr>
                              <a:rPr lang="en-US" i="1" dirty="0">
                                <a:latin typeface="Cambria Math" panose="02040503050406030204" pitchFamily="18" charset="0"/>
                                <a:cs typeface="Arial" pitchFamily="34" charset="0"/>
                              </a:rPr>
                            </m:ctrlPr>
                          </m:groupChrPr>
                          <m:e>
                            <m:f>
                              <m:fPr>
                                <m:ctrlPr>
                                  <a:rPr lang="en-US" i="1" dirty="0">
                                    <a:latin typeface="Cambria Math" panose="02040503050406030204" pitchFamily="18" charset="0"/>
                                    <a:cs typeface="Arial" pitchFamily="34" charset="0"/>
                                  </a:rPr>
                                </m:ctrlPr>
                              </m:fPr>
                              <m:num>
                                <m:r>
                                  <a:rPr lang="en-US" b="0" i="1" dirty="0" smtClean="0">
                                    <a:latin typeface="Cambria Math" panose="02040503050406030204" pitchFamily="18" charset="0"/>
                                    <a:cs typeface="Arial" pitchFamily="34" charset="0"/>
                                  </a:rPr>
                                  <m:t>1139−1171</m:t>
                                </m:r>
                              </m:num>
                              <m:den>
                                <m:r>
                                  <a:rPr lang="en-US" b="0" i="1" dirty="0" smtClean="0">
                                    <a:latin typeface="Cambria Math" panose="02040503050406030204" pitchFamily="18" charset="0"/>
                                    <a:cs typeface="Arial" pitchFamily="34" charset="0"/>
                                  </a:rPr>
                                  <m:t>1171</m:t>
                                </m:r>
                              </m:den>
                            </m:f>
                          </m:e>
                        </m:groupChr>
                      </m:e>
                      <m:lim>
                        <m:r>
                          <a:rPr lang="en-US" i="1" dirty="0">
                            <a:latin typeface="Cambria Math" panose="02040503050406030204" pitchFamily="18" charset="0"/>
                            <a:cs typeface="Arial" pitchFamily="34" charset="0"/>
                          </a:rPr>
                          <m:t>𝐶𝑎𝑝𝑖𝑡𝑎𝑙</m:t>
                        </m:r>
                        <m:r>
                          <a:rPr lang="en-US" i="1" dirty="0">
                            <a:latin typeface="Cambria Math" panose="02040503050406030204" pitchFamily="18" charset="0"/>
                            <a:cs typeface="Arial" pitchFamily="34" charset="0"/>
                          </a:rPr>
                          <m:t> </m:t>
                        </m:r>
                        <m:r>
                          <a:rPr lang="en-US" i="1" dirty="0">
                            <a:latin typeface="Cambria Math" panose="02040503050406030204" pitchFamily="18" charset="0"/>
                            <a:cs typeface="Arial" pitchFamily="34" charset="0"/>
                          </a:rPr>
                          <m:t>𝑔𝑎𝑖𝑛</m:t>
                        </m:r>
                      </m:lim>
                    </m:limLow>
                  </m:oMath>
                </a14:m>
                <a:r>
                  <a:rPr lang="en-US" dirty="0">
                    <a:latin typeface="Arial" pitchFamily="34" charset="0"/>
                    <a:cs typeface="Arial" pitchFamily="34" charset="0"/>
                  </a:rPr>
                  <a:t> +  </a:t>
                </a:r>
                <a14:m>
                  <m:oMath xmlns:m="http://schemas.openxmlformats.org/officeDocument/2006/math">
                    <m:limLow>
                      <m:limLowPr>
                        <m:ctrlPr>
                          <a:rPr lang="en-US" i="1" dirty="0">
                            <a:latin typeface="Cambria Math" panose="02040503050406030204" pitchFamily="18" charset="0"/>
                            <a:cs typeface="Arial" pitchFamily="34" charset="0"/>
                          </a:rPr>
                        </m:ctrlPr>
                      </m:limLowPr>
                      <m:e>
                        <m:groupChr>
                          <m:groupChrPr>
                            <m:chr m:val="⏟"/>
                            <m:ctrlPr>
                              <a:rPr lang="en-US" i="1" dirty="0">
                                <a:latin typeface="Cambria Math" panose="02040503050406030204" pitchFamily="18" charset="0"/>
                                <a:cs typeface="Arial" pitchFamily="34" charset="0"/>
                              </a:rPr>
                            </m:ctrlPr>
                          </m:groupChrPr>
                          <m:e>
                            <m:f>
                              <m:fPr>
                                <m:ctrlPr>
                                  <a:rPr lang="en-US" i="1" dirty="0">
                                    <a:latin typeface="Cambria Math" panose="02040503050406030204" pitchFamily="18" charset="0"/>
                                    <a:cs typeface="Arial" pitchFamily="34" charset="0"/>
                                  </a:rPr>
                                </m:ctrlPr>
                              </m:fPr>
                              <m:num>
                                <m:r>
                                  <a:rPr lang="en-US" b="0" i="1" dirty="0" smtClean="0">
                                    <a:latin typeface="Cambria Math" panose="02040503050406030204" pitchFamily="18" charset="0"/>
                                    <a:cs typeface="Arial" pitchFamily="34" charset="0"/>
                                  </a:rPr>
                                  <m:t>70</m:t>
                                </m:r>
                              </m:num>
                              <m:den>
                                <m:r>
                                  <a:rPr lang="en-US" b="0" i="1" dirty="0" smtClean="0">
                                    <a:latin typeface="Cambria Math" panose="02040503050406030204" pitchFamily="18" charset="0"/>
                                    <a:cs typeface="Arial" pitchFamily="34" charset="0"/>
                                  </a:rPr>
                                  <m:t>1171</m:t>
                                </m:r>
                              </m:den>
                            </m:f>
                          </m:e>
                        </m:groupChr>
                      </m:e>
                      <m:lim>
                        <m:r>
                          <a:rPr lang="en-US" i="1" dirty="0">
                            <a:latin typeface="Cambria Math" panose="02040503050406030204" pitchFamily="18" charset="0"/>
                            <a:cs typeface="Arial" pitchFamily="34" charset="0"/>
                          </a:rPr>
                          <m:t>𝐶𝑜𝑢𝑝𝑜𝑛</m:t>
                        </m:r>
                        <m:r>
                          <a:rPr lang="en-US" i="1" dirty="0">
                            <a:latin typeface="Cambria Math" panose="02040503050406030204" pitchFamily="18" charset="0"/>
                            <a:cs typeface="Arial" pitchFamily="34" charset="0"/>
                          </a:rPr>
                          <m:t> </m:t>
                        </m:r>
                        <m:r>
                          <a:rPr lang="en-US" i="1" dirty="0">
                            <a:latin typeface="Cambria Math" panose="02040503050406030204" pitchFamily="18" charset="0"/>
                            <a:cs typeface="Arial" pitchFamily="34" charset="0"/>
                          </a:rPr>
                          <m:t>𝑦𝑖𝑒𝑙𝑑</m:t>
                        </m:r>
                      </m:lim>
                    </m:limLow>
                    <m:r>
                      <a:rPr lang="en-US" b="0" i="1" dirty="0" smtClean="0">
                        <a:latin typeface="Cambria Math" panose="02040503050406030204" pitchFamily="18" charset="0"/>
                        <a:cs typeface="Arial" pitchFamily="34" charset="0"/>
                      </a:rPr>
                      <m:t>=</m:t>
                    </m:r>
                    <m:r>
                      <a:rPr lang="en-US" b="0" i="0" dirty="0" smtClean="0">
                        <a:latin typeface="Cambria Math" panose="02040503050406030204" pitchFamily="18" charset="0"/>
                        <a:cs typeface="Arial" pitchFamily="34" charset="0"/>
                      </a:rPr>
                      <m:t>−2.74%+5.98%=3.24%</m:t>
                    </m:r>
                  </m:oMath>
                </a14:m>
                <a:endParaRPr lang="en-US" b="0" dirty="0">
                  <a:latin typeface="Arial" pitchFamily="34" charset="0"/>
                  <a:cs typeface="Arial" pitchFamily="34" charset="0"/>
                </a:endParaRPr>
              </a:p>
              <a:p>
                <a:pPr marL="231775" indent="-231775">
                  <a:buFontTx/>
                  <a:buChar char="•"/>
                </a:pPr>
                <a:endParaRPr lang="en-US" dirty="0">
                  <a:latin typeface="Arial" pitchFamily="34" charset="0"/>
                  <a:cs typeface="Arial" pitchFamily="34" charset="0"/>
                </a:endParaRPr>
              </a:p>
              <a:p>
                <a:pPr marL="231775" indent="-231775">
                  <a:buFontTx/>
                  <a:buChar char="•"/>
                </a:pPr>
                <a:r>
                  <a:rPr lang="en-US" dirty="0">
                    <a:latin typeface="Arial" pitchFamily="34" charset="0"/>
                    <a:cs typeface="Arial" pitchFamily="34" charset="0"/>
                  </a:rPr>
                  <a:t>If the YTM does not change, your return is the YTM!</a:t>
                </a:r>
              </a:p>
              <a:p>
                <a:pPr marL="688975" lvl="1" indent="-231775">
                  <a:buFontTx/>
                  <a:buChar char="•"/>
                </a:pPr>
                <a:r>
                  <a:rPr lang="en-US" dirty="0">
                    <a:latin typeface="Arial" pitchFamily="34" charset="0"/>
                    <a:cs typeface="Arial" pitchFamily="34" charset="0"/>
                  </a:rPr>
                  <a:t>Since coupon rate &gt; YTM, capital gain is negative </a:t>
                </a:r>
                <a:r>
                  <a:rPr lang="en-US" dirty="0">
                    <a:latin typeface="Arial" pitchFamily="34" charset="0"/>
                    <a:cs typeface="Arial" pitchFamily="34" charset="0"/>
                    <a:sym typeface="Wingdings" panose="05000000000000000000" pitchFamily="2" charset="2"/>
                  </a:rPr>
                  <a:t></a:t>
                </a:r>
              </a:p>
              <a:p>
                <a:pPr lvl="1"/>
                <a:r>
                  <a:rPr lang="en-US" dirty="0">
                    <a:latin typeface="Arial" pitchFamily="34" charset="0"/>
                    <a:cs typeface="Arial" pitchFamily="34" charset="0"/>
                    <a:sym typeface="Wingdings" panose="05000000000000000000" pitchFamily="2" charset="2"/>
                  </a:rPr>
                  <a:t>the bond is traded at a premium and price decreases over the life of the bond towards the face value to be received at maturity. </a:t>
                </a:r>
              </a:p>
              <a:p>
                <a:pPr marL="285750" indent="-285750">
                  <a:buFont typeface="Arial" panose="020B0604020202020204" pitchFamily="34" charset="0"/>
                  <a:buChar char="•"/>
                </a:pPr>
                <a:r>
                  <a:rPr lang="en-US" dirty="0">
                    <a:latin typeface="Arial" pitchFamily="34" charset="0"/>
                    <a:cs typeface="Arial" pitchFamily="34" charset="0"/>
                    <a:sym typeface="Wingdings" panose="05000000000000000000" pitchFamily="2" charset="2"/>
                  </a:rPr>
                  <a:t>In reality, YTM will likely change though…</a:t>
                </a:r>
                <a:endParaRPr lang="en-US" dirty="0">
                  <a:latin typeface="Arial" pitchFamily="34" charset="0"/>
                  <a:cs typeface="Arial" pitchFamily="34" charset="0"/>
                </a:endParaRPr>
              </a:p>
            </p:txBody>
          </p:sp>
        </mc:Choice>
        <mc:Fallback xmlns="">
          <p:sp>
            <p:nvSpPr>
              <p:cNvPr id="4" name="Text Box 3"/>
              <p:cNvSpPr txBox="1">
                <a:spLocks noRot="1" noChangeAspect="1" noMove="1" noResize="1" noEditPoints="1" noAdjustHandles="1" noChangeArrowheads="1" noChangeShapeType="1" noTextEdit="1"/>
              </p:cNvSpPr>
              <p:nvPr/>
            </p:nvSpPr>
            <p:spPr bwMode="auto">
              <a:xfrm>
                <a:off x="576064" y="836712"/>
                <a:ext cx="8534400" cy="5400675"/>
              </a:xfrm>
              <a:prstGeom prst="rect">
                <a:avLst/>
              </a:prstGeom>
              <a:blipFill>
                <a:blip r:embed="rId2"/>
                <a:stretch>
                  <a:fillRect l="-429" t="-564" r="-1286"/>
                </a:stretch>
              </a:blipFill>
              <a:ln w="9525" algn="ctr">
                <a:noFill/>
                <a:miter lim="800000"/>
                <a:headEnd/>
                <a:tailEnd/>
              </a:ln>
              <a:effectLst/>
            </p:spPr>
            <p:txBody>
              <a:bodyPr/>
              <a:lstStyle/>
              <a:p>
                <a:r>
                  <a:rPr lang="en-GB">
                    <a:noFill/>
                  </a:rPr>
                  <a:t> </a:t>
                </a:r>
              </a:p>
            </p:txBody>
          </p:sp>
        </mc:Fallback>
      </mc:AlternateContent>
    </p:spTree>
    <p:extLst>
      <p:ext uri="{BB962C8B-B14F-4D97-AF65-F5344CB8AC3E}">
        <p14:creationId xmlns:p14="http://schemas.microsoft.com/office/powerpoint/2010/main" val="93143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18</a:t>
            </a:fld>
            <a:endParaRPr lang="en-US" sz="2000" dirty="0"/>
          </a:p>
        </p:txBody>
      </p:sp>
      <p:sp>
        <p:nvSpPr>
          <p:cNvPr id="3" name="TextBox 2"/>
          <p:cNvSpPr txBox="1"/>
          <p:nvPr/>
        </p:nvSpPr>
        <p:spPr>
          <a:xfrm>
            <a:off x="381000" y="152400"/>
            <a:ext cx="76200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Yields and returns</a:t>
            </a:r>
          </a:p>
        </p:txBody>
      </p:sp>
      <p:sp>
        <p:nvSpPr>
          <p:cNvPr id="4" name="Text Box 3"/>
          <p:cNvSpPr txBox="1">
            <a:spLocks noChangeArrowheads="1"/>
          </p:cNvSpPr>
          <p:nvPr/>
        </p:nvSpPr>
        <p:spPr bwMode="auto">
          <a:xfrm>
            <a:off x="539088" y="843889"/>
            <a:ext cx="8534400" cy="2585112"/>
          </a:xfrm>
          <a:prstGeom prst="rect">
            <a:avLst/>
          </a:prstGeom>
          <a:noFill/>
          <a:ln w="9525" algn="ctr">
            <a:noFill/>
            <a:miter lim="800000"/>
            <a:headEnd/>
            <a:tailEnd/>
          </a:ln>
          <a:effectLst/>
        </p:spPr>
        <p:txBody>
          <a:bodyPr/>
          <a:lstStyle/>
          <a:p>
            <a:pPr marL="231775" indent="-231775" algn="l">
              <a:buFontTx/>
              <a:buChar char="•"/>
            </a:pPr>
            <a:r>
              <a:rPr lang="en-US" sz="1600" dirty="0">
                <a:latin typeface="Arial" pitchFamily="34" charset="0"/>
                <a:cs typeface="Arial" pitchFamily="34" charset="0"/>
              </a:rPr>
              <a:t>Yield-to-maturity ≠ expected return in each year over the life of a bond</a:t>
            </a:r>
          </a:p>
          <a:p>
            <a:pPr marL="688975" lvl="1" indent="-231775">
              <a:buFontTx/>
              <a:buChar char="•"/>
            </a:pPr>
            <a:r>
              <a:rPr lang="en-US" sz="1600" dirty="0">
                <a:latin typeface="Arial" pitchFamily="34" charset="0"/>
                <a:cs typeface="Arial" pitchFamily="34" charset="0"/>
              </a:rPr>
              <a:t>Exception: holding a default-free zero-coupon bond until maturity.</a:t>
            </a:r>
          </a:p>
          <a:p>
            <a:pPr marL="688975" lvl="1" indent="-231775">
              <a:buFontTx/>
              <a:buChar char="•"/>
            </a:pPr>
            <a:r>
              <a:rPr lang="en-US" sz="1600" dirty="0">
                <a:latin typeface="Arial" pitchFamily="34" charset="0"/>
                <a:cs typeface="Arial" pitchFamily="34" charset="0"/>
              </a:rPr>
              <a:t>Expected return depends on yield of bonds with shorter maturities, which for coupon bonds means the rate at which coupons can be reinvested.</a:t>
            </a:r>
          </a:p>
          <a:p>
            <a:pPr marL="231775" indent="-231775">
              <a:buFontTx/>
              <a:buChar char="•"/>
            </a:pPr>
            <a:endParaRPr lang="en-US" sz="1600" dirty="0">
              <a:latin typeface="Arial" pitchFamily="34" charset="0"/>
              <a:cs typeface="Arial" pitchFamily="34" charset="0"/>
            </a:endParaRPr>
          </a:p>
          <a:p>
            <a:pPr marL="231775" indent="-231775">
              <a:buFontTx/>
              <a:buChar char="•"/>
            </a:pPr>
            <a:r>
              <a:rPr lang="en-US" sz="1600" dirty="0">
                <a:latin typeface="Arial" pitchFamily="34" charset="0"/>
                <a:cs typeface="Arial" pitchFamily="34" charset="0"/>
              </a:rPr>
              <a:t>Example: what is the expected return if I buy the 5 year coupon bond for 1171 and sell it after 1 year? Assume the “expectations hypothesis of the term structure” is correct.</a:t>
            </a:r>
          </a:p>
          <a:p>
            <a:pPr marL="688975" lvl="1" indent="-231775">
              <a:buFontTx/>
              <a:buChar char="•"/>
            </a:pPr>
            <a:r>
              <a:rPr lang="en-US" sz="1600" dirty="0">
                <a:latin typeface="Arial" pitchFamily="34" charset="0"/>
                <a:cs typeface="Arial" pitchFamily="34" charset="0"/>
              </a:rPr>
              <a:t>Forward rate = expected future spot rate (+ risk premium=0).</a:t>
            </a:r>
            <a:endParaRPr lang="pt-PT" sz="1600" dirty="0">
              <a:latin typeface="Arial" pitchFamily="34" charset="0"/>
              <a:cs typeface="Arial" pitchFamily="34" charset="0"/>
            </a:endParaRPr>
          </a:p>
          <a:p>
            <a:pPr marL="688975" lvl="1" indent="-231775">
              <a:buFont typeface="Arial" pitchFamily="34" charset="0"/>
              <a:buChar char="–"/>
            </a:pPr>
            <a:endParaRPr lang="pt-PT" sz="1600" dirty="0">
              <a:latin typeface="Arial" pitchFamily="34" charset="0"/>
              <a:cs typeface="Arial" pitchFamily="34" charset="0"/>
            </a:endParaRPr>
          </a:p>
          <a:p>
            <a:pPr marL="688975" lvl="1" indent="-231775">
              <a:buFont typeface="Arial" pitchFamily="34" charset="0"/>
              <a:buChar char="–"/>
            </a:pPr>
            <a:endParaRPr lang="pt-PT" sz="1600" dirty="0">
              <a:latin typeface="Arial" pitchFamily="34" charset="0"/>
              <a:cs typeface="Arial" pitchFamily="34" charset="0"/>
            </a:endParaRPr>
          </a:p>
          <a:p>
            <a:pPr marL="688975" lvl="1" indent="-231775">
              <a:buFont typeface="Arial" pitchFamily="34" charset="0"/>
              <a:buChar char="–"/>
            </a:pPr>
            <a:endParaRPr lang="pt-PT" sz="1600" dirty="0">
              <a:latin typeface="Arial" pitchFamily="34" charset="0"/>
              <a:cs typeface="Arial" pitchFamily="34" charset="0"/>
            </a:endParaRPr>
          </a:p>
        </p:txBody>
      </p:sp>
      <p:graphicFrame>
        <p:nvGraphicFramePr>
          <p:cNvPr id="5" name="Table 4">
            <a:extLst>
              <a:ext uri="{FF2B5EF4-FFF2-40B4-BE49-F238E27FC236}">
                <a16:creationId xmlns:a16="http://schemas.microsoft.com/office/drawing/2014/main" id="{0E22BF43-0BD6-4873-BCB7-9EF4A85B3A26}"/>
              </a:ext>
            </a:extLst>
          </p:cNvPr>
          <p:cNvGraphicFramePr>
            <a:graphicFrameLocks noGrp="1"/>
          </p:cNvGraphicFramePr>
          <p:nvPr>
            <p:extLst>
              <p:ext uri="{D42A27DB-BD31-4B8C-83A1-F6EECF244321}">
                <p14:modId xmlns:p14="http://schemas.microsoft.com/office/powerpoint/2010/main" val="317383174"/>
              </p:ext>
            </p:extLst>
          </p:nvPr>
        </p:nvGraphicFramePr>
        <p:xfrm>
          <a:off x="402335" y="2921442"/>
          <a:ext cx="8382000" cy="3429000"/>
        </p:xfrm>
        <a:graphic>
          <a:graphicData uri="http://schemas.openxmlformats.org/drawingml/2006/table">
            <a:tbl>
              <a:tblPr>
                <a:tableStyleId>{5C22544A-7EE6-4342-B048-85BDC9FD1C3A}</a:tableStyleId>
              </a:tblPr>
              <a:tblGrid>
                <a:gridCol w="3339805">
                  <a:extLst>
                    <a:ext uri="{9D8B030D-6E8A-4147-A177-3AD203B41FA5}">
                      <a16:colId xmlns:a16="http://schemas.microsoft.com/office/drawing/2014/main" val="4010099701"/>
                    </a:ext>
                  </a:extLst>
                </a:gridCol>
                <a:gridCol w="1013637">
                  <a:extLst>
                    <a:ext uri="{9D8B030D-6E8A-4147-A177-3AD203B41FA5}">
                      <a16:colId xmlns:a16="http://schemas.microsoft.com/office/drawing/2014/main" val="1980729026"/>
                    </a:ext>
                  </a:extLst>
                </a:gridCol>
                <a:gridCol w="831702">
                  <a:extLst>
                    <a:ext uri="{9D8B030D-6E8A-4147-A177-3AD203B41FA5}">
                      <a16:colId xmlns:a16="http://schemas.microsoft.com/office/drawing/2014/main" val="1421865536"/>
                    </a:ext>
                  </a:extLst>
                </a:gridCol>
                <a:gridCol w="831702">
                  <a:extLst>
                    <a:ext uri="{9D8B030D-6E8A-4147-A177-3AD203B41FA5}">
                      <a16:colId xmlns:a16="http://schemas.microsoft.com/office/drawing/2014/main" val="3275426729"/>
                    </a:ext>
                  </a:extLst>
                </a:gridCol>
                <a:gridCol w="831702">
                  <a:extLst>
                    <a:ext uri="{9D8B030D-6E8A-4147-A177-3AD203B41FA5}">
                      <a16:colId xmlns:a16="http://schemas.microsoft.com/office/drawing/2014/main" val="2433332392"/>
                    </a:ext>
                  </a:extLst>
                </a:gridCol>
                <a:gridCol w="1533452">
                  <a:extLst>
                    <a:ext uri="{9D8B030D-6E8A-4147-A177-3AD203B41FA5}">
                      <a16:colId xmlns:a16="http://schemas.microsoft.com/office/drawing/2014/main" val="1929276915"/>
                    </a:ext>
                  </a:extLst>
                </a:gridCol>
              </a:tblGrid>
              <a:tr h="243840">
                <a:tc>
                  <a:txBody>
                    <a:bodyPr/>
                    <a:lstStyle/>
                    <a:p>
                      <a:pPr algn="l" fontAlgn="b"/>
                      <a:r>
                        <a:rPr lang="en-US" sz="1400" b="1" u="none" strike="noStrike" dirty="0">
                          <a:effectLst/>
                          <a:latin typeface="Arial" panose="020B0604020202020204" pitchFamily="34" charset="0"/>
                          <a:cs typeface="Arial" panose="020B0604020202020204" pitchFamily="34" charset="0"/>
                        </a:rPr>
                        <a: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b="1" u="none" strike="noStrike" dirty="0">
                          <a:effectLst/>
                          <a:latin typeface="Arial" panose="020B0604020202020204" pitchFamily="34" charset="0"/>
                          <a:cs typeface="Arial" panose="020B0604020202020204" pitchFamily="34" charset="0"/>
                        </a:rPr>
                        <a:t>1</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b="1" u="none" strike="noStrike" dirty="0">
                          <a:effectLst/>
                          <a:latin typeface="Arial" panose="020B0604020202020204" pitchFamily="34" charset="0"/>
                          <a:cs typeface="Arial" panose="020B0604020202020204" pitchFamily="34" charset="0"/>
                        </a:rPr>
                        <a:t>2</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b="1" u="none" strike="noStrike">
                          <a:effectLst/>
                          <a:latin typeface="Arial" panose="020B0604020202020204" pitchFamily="34" charset="0"/>
                          <a:cs typeface="Arial" panose="020B0604020202020204" pitchFamily="34" charset="0"/>
                        </a:rPr>
                        <a:t>3</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b="1" u="none" strike="noStrike" dirty="0">
                          <a:effectLst/>
                          <a:latin typeface="Arial" panose="020B0604020202020204" pitchFamily="34" charset="0"/>
                          <a:cs typeface="Arial" panose="020B0604020202020204" pitchFamily="34" charset="0"/>
                        </a:rPr>
                        <a:t>4</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b="1" u="none" strike="noStrike" dirty="0">
                          <a:effectLst/>
                          <a:latin typeface="Arial" panose="020B0604020202020204" pitchFamily="34" charset="0"/>
                          <a:cs typeface="Arial" panose="020B0604020202020204" pitchFamily="34" charset="0"/>
                        </a:rPr>
                        <a:t>5</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524080211"/>
                  </a:ext>
                </a:extLst>
              </a:tr>
              <a:tr h="243840">
                <a:tc>
                  <a:txBody>
                    <a:bodyPr/>
                    <a:lstStyle/>
                    <a:p>
                      <a:pPr algn="l" fontAlgn="b"/>
                      <a:r>
                        <a:rPr lang="en-US" sz="1400" u="none" strike="noStrike">
                          <a:effectLst/>
                          <a:latin typeface="Arial" panose="020B0604020202020204" pitchFamily="34" charset="0"/>
                          <a:cs typeface="Arial" panose="020B0604020202020204" pitchFamily="34" charset="0"/>
                        </a:rPr>
                        <a:t>Strip Price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98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95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92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89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a:effectLst/>
                          <a:latin typeface="Arial" panose="020B0604020202020204" pitchFamily="34" charset="0"/>
                          <a:cs typeface="Arial" panose="020B0604020202020204" pitchFamily="34" charset="0"/>
                        </a:rPr>
                        <a:t>85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231943384"/>
                  </a:ext>
                </a:extLst>
              </a:tr>
              <a:tr h="248920">
                <a:tc>
                  <a:txBody>
                    <a:bodyPr/>
                    <a:lstStyle/>
                    <a:p>
                      <a:pPr algn="l" fontAlgn="b"/>
                      <a:r>
                        <a:rPr lang="en-US" sz="1400" u="none" strike="noStrike" dirty="0">
                          <a:effectLst/>
                          <a:latin typeface="Arial" panose="020B0604020202020204" pitchFamily="34" charset="0"/>
                          <a:cs typeface="Arial" panose="020B0604020202020204" pitchFamily="34" charset="0"/>
                        </a:rPr>
                        <a:t>Spot Rate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2.04%</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a:effectLst/>
                          <a:latin typeface="Arial" panose="020B0604020202020204" pitchFamily="34" charset="0"/>
                          <a:cs typeface="Arial" panose="020B0604020202020204" pitchFamily="34" charset="0"/>
                        </a:rPr>
                        <a:t>2.60%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a:effectLst/>
                          <a:latin typeface="Arial" panose="020B0604020202020204" pitchFamily="34" charset="0"/>
                          <a:cs typeface="Arial" panose="020B0604020202020204" pitchFamily="34" charset="0"/>
                        </a:rPr>
                        <a:t>2.82%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a:effectLst/>
                          <a:latin typeface="Arial" panose="020B0604020202020204" pitchFamily="34" charset="0"/>
                          <a:cs typeface="Arial" panose="020B0604020202020204" pitchFamily="34" charset="0"/>
                        </a:rPr>
                        <a:t>2.96%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3.30%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503127679"/>
                  </a:ext>
                </a:extLst>
              </a:tr>
              <a:tr h="243840">
                <a:tc gridSpan="6">
                  <a:txBody>
                    <a:bodyPr/>
                    <a:lstStyle/>
                    <a:p>
                      <a:pPr algn="ctr" fontAlgn="b"/>
                      <a:r>
                        <a:rPr lang="en-US" sz="1400" b="1" u="none" strike="noStrike" dirty="0">
                          <a:effectLst/>
                          <a:latin typeface="Arial" panose="020B0604020202020204" pitchFamily="34" charset="0"/>
                          <a:cs typeface="Arial" panose="020B0604020202020204" pitchFamily="34" charset="0"/>
                        </a:rPr>
                        <a:t>Coupon Bond Price = Present Value of all future CF's at t=0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7284817"/>
                  </a:ext>
                </a:extLst>
              </a:tr>
              <a:tr h="243840">
                <a:tc>
                  <a:txBody>
                    <a:bodyPr/>
                    <a:lstStyle/>
                    <a:p>
                      <a:pPr algn="l" fontAlgn="b"/>
                      <a:r>
                        <a:rPr lang="en-US" sz="1400" u="none" strike="noStrike">
                          <a:effectLst/>
                          <a:latin typeface="Arial" panose="020B0604020202020204" pitchFamily="34" charset="0"/>
                          <a:cs typeface="Arial" panose="020B0604020202020204" pitchFamily="34" charset="0"/>
                        </a:rPr>
                        <a:t>Coupon Bond</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a:effectLst/>
                          <a:latin typeface="Arial" panose="020B0604020202020204" pitchFamily="34" charset="0"/>
                          <a:cs typeface="Arial" panose="020B0604020202020204" pitchFamily="34" charset="0"/>
                        </a:rPr>
                        <a:t>70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a:effectLst/>
                          <a:latin typeface="Arial" panose="020B0604020202020204" pitchFamily="34" charset="0"/>
                          <a:cs typeface="Arial" panose="020B0604020202020204" pitchFamily="34" charset="0"/>
                        </a:rPr>
                        <a:t>70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a:effectLst/>
                          <a:latin typeface="Arial" panose="020B0604020202020204" pitchFamily="34" charset="0"/>
                          <a:cs typeface="Arial" panose="020B0604020202020204" pitchFamily="34" charset="0"/>
                        </a:rPr>
                        <a:t>70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a:effectLst/>
                          <a:latin typeface="Arial" panose="020B0604020202020204" pitchFamily="34" charset="0"/>
                          <a:cs typeface="Arial" panose="020B0604020202020204" pitchFamily="34" charset="0"/>
                        </a:rPr>
                        <a:t>70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a:effectLst/>
                          <a:latin typeface="Arial" panose="020B0604020202020204" pitchFamily="34" charset="0"/>
                          <a:cs typeface="Arial" panose="020B0604020202020204" pitchFamily="34" charset="0"/>
                        </a:rPr>
                        <a:t>1070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493056878"/>
                  </a:ext>
                </a:extLst>
              </a:tr>
              <a:tr h="243840">
                <a:tc>
                  <a:txBody>
                    <a:bodyPr/>
                    <a:lstStyle/>
                    <a:p>
                      <a:pPr algn="l" fontAlgn="b"/>
                      <a:r>
                        <a:rPr lang="en-US" sz="1400" u="none" strike="noStrike">
                          <a:effectLst/>
                          <a:latin typeface="Arial" panose="020B0604020202020204" pitchFamily="34" charset="0"/>
                          <a:cs typeface="Arial" panose="020B0604020202020204" pitchFamily="34" charset="0"/>
                        </a:rPr>
                        <a:t>Present Value at t=0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a:effectLst/>
                          <a:latin typeface="Arial" panose="020B0604020202020204" pitchFamily="34" charset="0"/>
                          <a:cs typeface="Arial" panose="020B0604020202020204" pitchFamily="34" charset="0"/>
                        </a:rPr>
                        <a:t>68.6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a:effectLst/>
                          <a:latin typeface="Arial" panose="020B0604020202020204" pitchFamily="34" charset="0"/>
                          <a:cs typeface="Arial" panose="020B0604020202020204" pitchFamily="34" charset="0"/>
                        </a:rPr>
                        <a:t>66.5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a:effectLst/>
                          <a:latin typeface="Arial" panose="020B0604020202020204" pitchFamily="34" charset="0"/>
                          <a:cs typeface="Arial" panose="020B0604020202020204" pitchFamily="34" charset="0"/>
                        </a:rPr>
                        <a:t>64.4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a:effectLst/>
                          <a:latin typeface="Arial" panose="020B0604020202020204" pitchFamily="34" charset="0"/>
                          <a:cs typeface="Arial" panose="020B0604020202020204" pitchFamily="34" charset="0"/>
                        </a:rPr>
                        <a:t>62.3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a:effectLst/>
                          <a:latin typeface="Arial" panose="020B0604020202020204" pitchFamily="34" charset="0"/>
                          <a:cs typeface="Arial" panose="020B0604020202020204" pitchFamily="34" charset="0"/>
                        </a:rPr>
                        <a:t>909.5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3443127499"/>
                  </a:ext>
                </a:extLst>
              </a:tr>
              <a:tr h="248920">
                <a:tc>
                  <a:txBody>
                    <a:bodyPr/>
                    <a:lstStyle/>
                    <a:p>
                      <a:pPr algn="l" fontAlgn="b"/>
                      <a:r>
                        <a:rPr lang="en-US" sz="1400" u="none" strike="noStrike">
                          <a:effectLst/>
                          <a:latin typeface="Arial" panose="020B0604020202020204" pitchFamily="34" charset="0"/>
                          <a:cs typeface="Arial" panose="020B0604020202020204" pitchFamily="34" charset="0"/>
                        </a:rPr>
                        <a:t>Bond Price at t=0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a:effectLst/>
                          <a:latin typeface="Arial" panose="020B0604020202020204" pitchFamily="34" charset="0"/>
                          <a:cs typeface="Arial" panose="020B0604020202020204" pitchFamily="34" charset="0"/>
                        </a:rPr>
                        <a:t>1171.3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657779646"/>
                  </a:ext>
                </a:extLst>
              </a:tr>
              <a:tr h="243840">
                <a:tc gridSpan="6">
                  <a:txBody>
                    <a:bodyPr/>
                    <a:lstStyle/>
                    <a:p>
                      <a:pPr algn="ctr" fontAlgn="b"/>
                      <a:r>
                        <a:rPr lang="en-US" sz="1400" b="1" u="none" strike="noStrike" dirty="0">
                          <a:effectLst/>
                          <a:latin typeface="Arial" panose="020B0604020202020204" pitchFamily="34" charset="0"/>
                          <a:cs typeface="Arial" panose="020B0604020202020204" pitchFamily="34" charset="0"/>
                        </a:rPr>
                        <a:t>Expected Spot rates at t=1 equal Forward Rates at t=0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2358626"/>
                  </a:ext>
                </a:extLst>
              </a:tr>
              <a:tr h="243840">
                <a:tc>
                  <a:txBody>
                    <a:bodyPr/>
                    <a:lstStyle/>
                    <a:p>
                      <a:pPr algn="l" fontAlgn="b"/>
                      <a:r>
                        <a:rPr lang="en-US" sz="1400" u="none" strike="noStrike">
                          <a:effectLst/>
                          <a:latin typeface="Arial" panose="020B0604020202020204" pitchFamily="34" charset="0"/>
                          <a:cs typeface="Arial" panose="020B0604020202020204" pitchFamily="34" charset="0"/>
                        </a:rPr>
                        <a:t>Forward Rates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400" u="none" strike="noStrike" dirty="0">
                          <a:effectLst/>
                          <a:latin typeface="Arial" panose="020B0604020202020204" pitchFamily="34" charset="0"/>
                          <a:cs typeface="Arial" panose="020B0604020202020204" pitchFamily="34" charset="0"/>
                        </a:rPr>
                        <a:t>f(1--&gt;2)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400" u="none" strike="noStrike">
                          <a:effectLst/>
                          <a:latin typeface="Arial" panose="020B0604020202020204" pitchFamily="34" charset="0"/>
                          <a:cs typeface="Arial" panose="020B0604020202020204" pitchFamily="34" charset="0"/>
                        </a:rPr>
                        <a:t>f(1--&gt;3)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400" u="none" strike="noStrike">
                          <a:effectLst/>
                          <a:latin typeface="Arial" panose="020B0604020202020204" pitchFamily="34" charset="0"/>
                          <a:cs typeface="Arial" panose="020B0604020202020204" pitchFamily="34" charset="0"/>
                        </a:rPr>
                        <a:t>f(1--&gt;4)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400" u="none" strike="noStrike">
                          <a:effectLst/>
                          <a:latin typeface="Arial" panose="020B0604020202020204" pitchFamily="34" charset="0"/>
                          <a:cs typeface="Arial" panose="020B0604020202020204" pitchFamily="34" charset="0"/>
                        </a:rPr>
                        <a:t>f(1--&gt;5)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3671968326"/>
                  </a:ext>
                </a:extLst>
              </a:tr>
              <a:tr h="243840">
                <a:tc>
                  <a:txBody>
                    <a:bodyPr/>
                    <a:lstStyle/>
                    <a:p>
                      <a:pPr algn="l" fontAlgn="b"/>
                      <a:r>
                        <a:rPr lang="nn-NO" sz="1400" u="none" strike="noStrike" dirty="0">
                          <a:effectLst/>
                          <a:latin typeface="Arial" panose="020B0604020202020204" pitchFamily="34" charset="0"/>
                          <a:cs typeface="Arial" panose="020B0604020202020204" pitchFamily="34" charset="0"/>
                        </a:rPr>
                        <a:t>E.g., (1+2.6%)^2 / (1+2.04</a:t>
                      </a:r>
                      <a:r>
                        <a:rPr lang="nn-NO" sz="1400" u="none" strike="noStrike">
                          <a:effectLst/>
                          <a:latin typeface="Arial" panose="020B0604020202020204" pitchFamily="34" charset="0"/>
                          <a:cs typeface="Arial" panose="020B0604020202020204" pitchFamily="34" charset="0"/>
                        </a:rPr>
                        <a:t>%) -1= </a:t>
                      </a:r>
                      <a:r>
                        <a:rPr lang="nn-NO" sz="1400" u="none" strike="noStrike" dirty="0">
                          <a:effectLst/>
                          <a:latin typeface="Arial" panose="020B0604020202020204" pitchFamily="34" charset="0"/>
                          <a:cs typeface="Arial" panose="020B0604020202020204" pitchFamily="34" charset="0"/>
                        </a:rPr>
                        <a:t>3.16%</a:t>
                      </a:r>
                      <a:endParaRPr lang="nn-NO"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3.16%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a:effectLst/>
                          <a:latin typeface="Arial" panose="020B0604020202020204" pitchFamily="34" charset="0"/>
                          <a:cs typeface="Arial" panose="020B0604020202020204" pitchFamily="34" charset="0"/>
                        </a:rPr>
                        <a:t>3.21%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a:effectLst/>
                          <a:latin typeface="Arial" panose="020B0604020202020204" pitchFamily="34" charset="0"/>
                          <a:cs typeface="Arial" panose="020B0604020202020204" pitchFamily="34" charset="0"/>
                        </a:rPr>
                        <a:t>3.26%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a:effectLst/>
                          <a:latin typeface="Arial" panose="020B0604020202020204" pitchFamily="34" charset="0"/>
                          <a:cs typeface="Arial" panose="020B0604020202020204" pitchFamily="34" charset="0"/>
                        </a:rPr>
                        <a:t>3.62%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482073257"/>
                  </a:ext>
                </a:extLst>
              </a:tr>
              <a:tr h="243840">
                <a:tc gridSpan="6">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Expected return from t=0 to t=1</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b"/>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b"/>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b"/>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b"/>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b"/>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b"/>
                </a:tc>
                <a:extLst>
                  <a:ext uri="{0D108BD9-81ED-4DB2-BD59-A6C34878D82A}">
                    <a16:rowId xmlns:a16="http://schemas.microsoft.com/office/drawing/2014/main" val="4205163008"/>
                  </a:ext>
                </a:extLst>
              </a:tr>
              <a:tr h="243840">
                <a:tc>
                  <a:txBody>
                    <a:bodyPr/>
                    <a:lstStyle/>
                    <a:p>
                      <a:pPr algn="l" fontAlgn="b"/>
                      <a:r>
                        <a:rPr lang="en-US" sz="1400" u="none" strike="noStrike">
                          <a:effectLst/>
                          <a:latin typeface="Arial" panose="020B0604020202020204" pitchFamily="34" charset="0"/>
                          <a:cs typeface="Arial" panose="020B0604020202020204" pitchFamily="34" charset="0"/>
                        </a:rPr>
                        <a:t>Expected Present Value at t=1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70.0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67.9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a:effectLst/>
                          <a:latin typeface="Arial" panose="020B0604020202020204" pitchFamily="34" charset="0"/>
                          <a:cs typeface="Arial" panose="020B0604020202020204" pitchFamily="34" charset="0"/>
                        </a:rPr>
                        <a:t>65.7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a:effectLst/>
                          <a:latin typeface="Arial" panose="020B0604020202020204" pitchFamily="34" charset="0"/>
                          <a:cs typeface="Arial" panose="020B0604020202020204" pitchFamily="34" charset="0"/>
                        </a:rPr>
                        <a:t>63.6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a:effectLst/>
                          <a:latin typeface="Arial" panose="020B0604020202020204" pitchFamily="34" charset="0"/>
                          <a:cs typeface="Arial" panose="020B0604020202020204" pitchFamily="34" charset="0"/>
                        </a:rPr>
                        <a:t>928.1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937215287"/>
                  </a:ext>
                </a:extLst>
              </a:tr>
              <a:tr h="243840">
                <a:tc>
                  <a:txBody>
                    <a:bodyPr/>
                    <a:lstStyle/>
                    <a:p>
                      <a:pPr algn="l" fontAlgn="b"/>
                      <a:r>
                        <a:rPr lang="en-US" sz="1400" u="none" strike="noStrike" dirty="0">
                          <a:effectLst/>
                          <a:latin typeface="Arial" panose="020B0604020202020204" pitchFamily="34" charset="0"/>
                          <a:cs typeface="Arial" panose="020B0604020202020204" pitchFamily="34" charset="0"/>
                        </a:rPr>
                        <a:t>Expected Bond Price at t=1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a:effectLst/>
                          <a:latin typeface="Arial" panose="020B0604020202020204" pitchFamily="34" charset="0"/>
                          <a:cs typeface="Arial" panose="020B0604020202020204" pitchFamily="34" charset="0"/>
                        </a:rPr>
                        <a:t>1195.2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653807706"/>
                  </a:ext>
                </a:extLst>
              </a:tr>
              <a:tr h="248920">
                <a:tc>
                  <a:txBody>
                    <a:bodyPr/>
                    <a:lstStyle/>
                    <a:p>
                      <a:pPr algn="l" fontAlgn="b"/>
                      <a:r>
                        <a:rPr lang="en-US" sz="1400" u="none" strike="noStrike" dirty="0">
                          <a:effectLst/>
                          <a:latin typeface="Arial" panose="020B0604020202020204" pitchFamily="34" charset="0"/>
                          <a:cs typeface="Arial" panose="020B0604020202020204" pitchFamily="34" charset="0"/>
                        </a:rPr>
                        <a:t>Expected Return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2.04%</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400" u="none" strike="noStrike" dirty="0">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400" u="none" strike="noStrike" dirty="0">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400" u="none" strike="noStrike" dirty="0">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400" u="none" strike="noStrike" dirty="0">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977742080"/>
                  </a:ext>
                </a:extLst>
              </a:tr>
            </a:tbl>
          </a:graphicData>
        </a:graphic>
      </p:graphicFrame>
      <p:sp>
        <p:nvSpPr>
          <p:cNvPr id="7" name="Callout: Line 6">
            <a:extLst>
              <a:ext uri="{FF2B5EF4-FFF2-40B4-BE49-F238E27FC236}">
                <a16:creationId xmlns:a16="http://schemas.microsoft.com/office/drawing/2014/main" id="{C957FAF6-2A6F-4E5A-A053-75BB15224F3A}"/>
              </a:ext>
            </a:extLst>
          </p:cNvPr>
          <p:cNvSpPr/>
          <p:nvPr/>
        </p:nvSpPr>
        <p:spPr bwMode="auto">
          <a:xfrm>
            <a:off x="6412728" y="4188786"/>
            <a:ext cx="2371607" cy="509476"/>
          </a:xfrm>
          <a:prstGeom prst="borderCallout1">
            <a:avLst>
              <a:gd name="adj1" fmla="val 60532"/>
              <a:gd name="adj2" fmla="val -4128"/>
              <a:gd name="adj3" fmla="val 188554"/>
              <a:gd name="adj4" fmla="val -38481"/>
            </a:avLst>
          </a:prstGeom>
          <a:noFill/>
          <a:ln w="9525" algn="ctr">
            <a:solidFill>
              <a:schemeClr val="tx1"/>
            </a:solidFill>
            <a:miter lim="800000"/>
            <a:headEnd/>
            <a:tailEnd/>
          </a:ln>
        </p:spPr>
        <p:txBody>
          <a:bodyPr rtlCol="0" anchor="ctr"/>
          <a:lstStyle/>
          <a:p>
            <a:pPr algn="ctr">
              <a:buFontTx/>
              <a:buNone/>
            </a:pPr>
            <a:endParaRPr lang="en-US" sz="2000" b="1" dirty="0" err="1">
              <a:latin typeface="Arial" pitchFamily="34" charset="0"/>
              <a:cs typeface="Arial" pitchFamily="34" charset="0"/>
            </a:endParaRPr>
          </a:p>
        </p:txBody>
      </p:sp>
      <p:sp>
        <p:nvSpPr>
          <p:cNvPr id="8" name="TextBox 7">
            <a:extLst>
              <a:ext uri="{FF2B5EF4-FFF2-40B4-BE49-F238E27FC236}">
                <a16:creationId xmlns:a16="http://schemas.microsoft.com/office/drawing/2014/main" id="{86182131-8813-4642-8BAA-186A4A81EB96}"/>
              </a:ext>
            </a:extLst>
          </p:cNvPr>
          <p:cNvSpPr txBox="1"/>
          <p:nvPr/>
        </p:nvSpPr>
        <p:spPr>
          <a:xfrm>
            <a:off x="6394236" y="4144264"/>
            <a:ext cx="2524008" cy="553998"/>
          </a:xfrm>
          <a:prstGeom prst="rect">
            <a:avLst/>
          </a:prstGeom>
          <a:noFill/>
        </p:spPr>
        <p:txBody>
          <a:bodyPr wrap="square" rtlCol="0">
            <a:spAutoFit/>
          </a:bodyPr>
          <a:lstStyle/>
          <a:p>
            <a:r>
              <a:rPr lang="en-US" sz="1500" dirty="0">
                <a:solidFill>
                  <a:srgbClr val="FF0000"/>
                </a:solidFill>
                <a:highlight>
                  <a:srgbClr val="FFFF00"/>
                </a:highlight>
                <a:latin typeface="Arial" pitchFamily="34" charset="0"/>
                <a:cs typeface="Arial" pitchFamily="34" charset="0"/>
              </a:rPr>
              <a:t>This is what we expect the 1yr spot rate to be at t=1!</a:t>
            </a:r>
          </a:p>
        </p:txBody>
      </p:sp>
      <p:sp>
        <p:nvSpPr>
          <p:cNvPr id="9" name="Oval 8">
            <a:extLst>
              <a:ext uri="{FF2B5EF4-FFF2-40B4-BE49-F238E27FC236}">
                <a16:creationId xmlns:a16="http://schemas.microsoft.com/office/drawing/2014/main" id="{E9EFC466-6802-4921-993C-0686E62D8EA1}"/>
              </a:ext>
            </a:extLst>
          </p:cNvPr>
          <p:cNvSpPr/>
          <p:nvPr/>
        </p:nvSpPr>
        <p:spPr bwMode="auto">
          <a:xfrm>
            <a:off x="4114800" y="3352800"/>
            <a:ext cx="685800" cy="381000"/>
          </a:xfrm>
          <a:prstGeom prst="ellipse">
            <a:avLst/>
          </a:prstGeom>
          <a:noFill/>
          <a:ln w="9525" algn="ctr">
            <a:solidFill>
              <a:srgbClr val="FF0000"/>
            </a:solidFill>
            <a:miter lim="800000"/>
            <a:headEnd/>
            <a:tailEnd/>
          </a:ln>
        </p:spPr>
        <p:txBody>
          <a:bodyPr rtlCol="0" anchor="ctr"/>
          <a:lstStyle/>
          <a:p>
            <a:pPr algn="ctr">
              <a:buFontTx/>
              <a:buNone/>
            </a:pPr>
            <a:endParaRPr lang="en-US" sz="2000" b="1" dirty="0" err="1">
              <a:latin typeface="Arial" pitchFamily="34" charset="0"/>
              <a:cs typeface="Arial" pitchFamily="34" charset="0"/>
            </a:endParaRPr>
          </a:p>
        </p:txBody>
      </p:sp>
      <p:sp>
        <p:nvSpPr>
          <p:cNvPr id="10" name="Oval 9">
            <a:extLst>
              <a:ext uri="{FF2B5EF4-FFF2-40B4-BE49-F238E27FC236}">
                <a16:creationId xmlns:a16="http://schemas.microsoft.com/office/drawing/2014/main" id="{F0A54358-FE95-4C7E-8091-04DDACAF0A34}"/>
              </a:ext>
            </a:extLst>
          </p:cNvPr>
          <p:cNvSpPr/>
          <p:nvPr/>
        </p:nvSpPr>
        <p:spPr bwMode="auto">
          <a:xfrm>
            <a:off x="4079095" y="6074229"/>
            <a:ext cx="685800" cy="381000"/>
          </a:xfrm>
          <a:prstGeom prst="ellipse">
            <a:avLst/>
          </a:prstGeom>
          <a:noFill/>
          <a:ln w="9525" algn="ctr">
            <a:solidFill>
              <a:srgbClr val="FF0000"/>
            </a:solidFill>
            <a:miter lim="800000"/>
            <a:headEnd/>
            <a:tailEnd/>
          </a:ln>
        </p:spPr>
        <p:txBody>
          <a:bodyPr rtlCol="0" anchor="ctr"/>
          <a:lstStyle/>
          <a:p>
            <a:pPr algn="ctr">
              <a:buFontTx/>
              <a:buNone/>
            </a:pPr>
            <a:endParaRPr lang="en-US" sz="2000" b="1" dirty="0" err="1">
              <a:latin typeface="Arial" pitchFamily="34" charset="0"/>
              <a:cs typeface="Arial" pitchFamily="34" charset="0"/>
            </a:endParaRPr>
          </a:p>
        </p:txBody>
      </p:sp>
      <p:sp>
        <p:nvSpPr>
          <p:cNvPr id="11" name="TextBox 10">
            <a:extLst>
              <a:ext uri="{FF2B5EF4-FFF2-40B4-BE49-F238E27FC236}">
                <a16:creationId xmlns:a16="http://schemas.microsoft.com/office/drawing/2014/main" id="{365910E3-4980-4B54-9C8C-5C87E0D26F6E}"/>
              </a:ext>
            </a:extLst>
          </p:cNvPr>
          <p:cNvSpPr txBox="1"/>
          <p:nvPr/>
        </p:nvSpPr>
        <p:spPr>
          <a:xfrm>
            <a:off x="5181600" y="5901231"/>
            <a:ext cx="2524008" cy="323165"/>
          </a:xfrm>
          <a:prstGeom prst="rect">
            <a:avLst/>
          </a:prstGeom>
          <a:noFill/>
        </p:spPr>
        <p:txBody>
          <a:bodyPr wrap="square" rtlCol="0">
            <a:spAutoFit/>
          </a:bodyPr>
          <a:lstStyle/>
          <a:p>
            <a:r>
              <a:rPr lang="en-US" sz="1500" dirty="0">
                <a:solidFill>
                  <a:srgbClr val="FF0000"/>
                </a:solidFill>
                <a:highlight>
                  <a:srgbClr val="FFFF00"/>
                </a:highlight>
                <a:latin typeface="Arial" pitchFamily="34" charset="0"/>
                <a:cs typeface="Arial" pitchFamily="34" charset="0"/>
              </a:rPr>
              <a:t>≠YTM, which was 3.24%!</a:t>
            </a:r>
          </a:p>
        </p:txBody>
      </p:sp>
      <p:sp>
        <p:nvSpPr>
          <p:cNvPr id="12" name="Callout: Line 11">
            <a:extLst>
              <a:ext uri="{FF2B5EF4-FFF2-40B4-BE49-F238E27FC236}">
                <a16:creationId xmlns:a16="http://schemas.microsoft.com/office/drawing/2014/main" id="{04A0EBE5-5131-4664-BD11-BFC5802B6EAB}"/>
              </a:ext>
            </a:extLst>
          </p:cNvPr>
          <p:cNvSpPr/>
          <p:nvPr/>
        </p:nvSpPr>
        <p:spPr bwMode="auto">
          <a:xfrm>
            <a:off x="5216257" y="5945753"/>
            <a:ext cx="2327543" cy="278643"/>
          </a:xfrm>
          <a:prstGeom prst="borderCallout1">
            <a:avLst>
              <a:gd name="adj1" fmla="val 60532"/>
              <a:gd name="adj2" fmla="val -4128"/>
              <a:gd name="adj3" fmla="val 109111"/>
              <a:gd name="adj4" fmla="val -17800"/>
            </a:avLst>
          </a:prstGeom>
          <a:noFill/>
          <a:ln w="9525" algn="ctr">
            <a:solidFill>
              <a:schemeClr val="tx1"/>
            </a:solidFill>
            <a:miter lim="800000"/>
            <a:headEnd/>
            <a:tailEnd/>
          </a:ln>
        </p:spPr>
        <p:txBody>
          <a:bodyPr rtlCol="0" anchor="ctr"/>
          <a:lstStyle/>
          <a:p>
            <a:pPr algn="ctr">
              <a:buFontTx/>
              <a:buNone/>
            </a:pPr>
            <a:endParaRPr lang="en-US" sz="2000" b="1" dirty="0" err="1">
              <a:latin typeface="Arial" pitchFamily="34" charset="0"/>
              <a:cs typeface="Arial" pitchFamily="34" charset="0"/>
            </a:endParaRPr>
          </a:p>
        </p:txBody>
      </p:sp>
    </p:spTree>
    <p:extLst>
      <p:ext uri="{BB962C8B-B14F-4D97-AF65-F5344CB8AC3E}">
        <p14:creationId xmlns:p14="http://schemas.microsoft.com/office/powerpoint/2010/main" val="228848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P spid="11"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762071"/>
            <a:ext cx="6400800" cy="461665"/>
          </a:xfrm>
          <a:prstGeom prst="rect">
            <a:avLst/>
          </a:prstGeom>
          <a:noFill/>
          <a:ln>
            <a:solidFill>
              <a:schemeClr val="bg1">
                <a:lumMod val="50000"/>
              </a:schemeClr>
            </a:solidFill>
          </a:ln>
        </p:spPr>
        <p:txBody>
          <a:bodyPr wrap="square" rtlCol="0">
            <a:spAutoFit/>
          </a:bodyPr>
          <a:lstStyle/>
          <a:p>
            <a:pPr marL="511175" indent="-511175"/>
            <a:r>
              <a:rPr lang="en-US" sz="2400" b="1" dirty="0">
                <a:latin typeface="Arial" pitchFamily="34" charset="0"/>
                <a:cs typeface="Arial" pitchFamily="34" charset="0"/>
              </a:rPr>
              <a:t>Interest-rate risk</a:t>
            </a:r>
          </a:p>
        </p:txBody>
      </p:sp>
    </p:spTree>
    <p:extLst>
      <p:ext uri="{BB962C8B-B14F-4D97-AF65-F5344CB8AC3E}">
        <p14:creationId xmlns:p14="http://schemas.microsoft.com/office/powerpoint/2010/main" val="3250372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2</a:t>
            </a:fld>
            <a:endParaRPr lang="en-US" sz="2000" dirty="0"/>
          </a:p>
        </p:txBody>
      </p:sp>
      <p:sp>
        <p:nvSpPr>
          <p:cNvPr id="6" name="TextBox 5"/>
          <p:cNvSpPr txBox="1"/>
          <p:nvPr/>
        </p:nvSpPr>
        <p:spPr>
          <a:xfrm>
            <a:off x="367553" y="197241"/>
            <a:ext cx="7620000" cy="461665"/>
          </a:xfrm>
          <a:prstGeom prst="rect">
            <a:avLst/>
          </a:prstGeom>
          <a:noFill/>
        </p:spPr>
        <p:txBody>
          <a:bodyPr wrap="square" rtlCol="0">
            <a:spAutoFit/>
          </a:bodyPr>
          <a:lstStyle/>
          <a:p>
            <a:pPr>
              <a:tabLst>
                <a:tab pos="968375" algn="l"/>
              </a:tabLst>
            </a:pPr>
            <a:r>
              <a:rPr lang="pt-PT" sz="2400" b="1" dirty="0">
                <a:latin typeface="Arial" pitchFamily="34" charset="0"/>
                <a:cs typeface="Arial" pitchFamily="34" charset="0"/>
              </a:rPr>
              <a:t>Bonds defined</a:t>
            </a:r>
            <a:endParaRPr lang="en-US" sz="2400" b="1" dirty="0">
              <a:latin typeface="Arial" pitchFamily="34" charset="0"/>
              <a:cs typeface="Arial" pitchFamily="34" charset="0"/>
            </a:endParaRPr>
          </a:p>
        </p:txBody>
      </p:sp>
      <p:sp>
        <p:nvSpPr>
          <p:cNvPr id="7" name="Text Box 3"/>
          <p:cNvSpPr txBox="1">
            <a:spLocks noChangeArrowheads="1"/>
          </p:cNvSpPr>
          <p:nvPr/>
        </p:nvSpPr>
        <p:spPr bwMode="auto">
          <a:xfrm>
            <a:off x="336176" y="762000"/>
            <a:ext cx="8471647" cy="5030597"/>
          </a:xfrm>
          <a:prstGeom prst="rect">
            <a:avLst/>
          </a:prstGeom>
          <a:noFill/>
          <a:ln w="9525" algn="ctr">
            <a:noFill/>
            <a:miter lim="800000"/>
            <a:headEnd/>
            <a:tailEnd/>
          </a:ln>
          <a:effectLst/>
        </p:spPr>
        <p:txBody>
          <a:bodyPr/>
          <a:lstStyle/>
          <a:p>
            <a:pPr marL="231775" indent="-231775" algn="l">
              <a:buFontTx/>
              <a:buChar char="•"/>
            </a:pPr>
            <a:r>
              <a:rPr lang="en-US" sz="1700" b="0" dirty="0">
                <a:latin typeface="Arial" panose="020B0604020202020204" pitchFamily="34" charset="0"/>
                <a:cs typeface="Arial" pitchFamily="34" charset="0"/>
              </a:rPr>
              <a:t>Bonds promise to pay </a:t>
            </a:r>
            <a:r>
              <a:rPr lang="en-US" sz="1700" b="0" u="sng" dirty="0">
                <a:latin typeface="Arial" pitchFamily="34" charset="0"/>
                <a:cs typeface="Arial" pitchFamily="34" charset="0"/>
              </a:rPr>
              <a:t>coupons</a:t>
            </a:r>
            <a:r>
              <a:rPr lang="en-US" sz="1700" b="0" dirty="0">
                <a:latin typeface="Arial" pitchFamily="34" charset="0"/>
                <a:cs typeface="Arial" pitchFamily="34" charset="0"/>
              </a:rPr>
              <a:t> at pre-specified dates and a fixed </a:t>
            </a:r>
            <a:r>
              <a:rPr lang="en-US" sz="1700" b="0" u="sng" dirty="0">
                <a:latin typeface="Arial" pitchFamily="34" charset="0"/>
                <a:cs typeface="Arial" pitchFamily="34" charset="0"/>
              </a:rPr>
              <a:t>principal</a:t>
            </a:r>
            <a:r>
              <a:rPr lang="en-US" sz="1700" b="0" dirty="0">
                <a:latin typeface="Arial" pitchFamily="34" charset="0"/>
                <a:cs typeface="Arial" pitchFamily="34" charset="0"/>
              </a:rPr>
              <a:t> amount (face value) at the maturity date</a:t>
            </a:r>
          </a:p>
          <a:p>
            <a:pPr marL="688975" lvl="1" indent="-231775">
              <a:buFontTx/>
              <a:buChar char="•"/>
            </a:pPr>
            <a:r>
              <a:rPr lang="en-US" sz="1700" dirty="0">
                <a:latin typeface="Arial" pitchFamily="34" charset="0"/>
                <a:cs typeface="Arial" pitchFamily="34" charset="0"/>
              </a:rPr>
              <a:t>Fixed coupons (most common): % of face value (typically 100$ or 1000$)</a:t>
            </a:r>
          </a:p>
          <a:p>
            <a:pPr marL="1146175" lvl="2" indent="-231775">
              <a:buFontTx/>
              <a:buChar char="•"/>
            </a:pPr>
            <a:r>
              <a:rPr lang="en-US" sz="1700" dirty="0">
                <a:latin typeface="Arial" pitchFamily="34" charset="0"/>
                <a:cs typeface="Arial" pitchFamily="34" charset="0"/>
              </a:rPr>
              <a:t>0% coupon = </a:t>
            </a:r>
            <a:r>
              <a:rPr lang="en-US" sz="1700" u="sng" dirty="0">
                <a:latin typeface="Arial" pitchFamily="34" charset="0"/>
                <a:cs typeface="Arial" pitchFamily="34" charset="0"/>
              </a:rPr>
              <a:t>zero coupon bond</a:t>
            </a:r>
          </a:p>
          <a:p>
            <a:pPr marL="1146175" lvl="2" indent="-231775">
              <a:buFontTx/>
              <a:buChar char="•"/>
            </a:pPr>
            <a:r>
              <a:rPr lang="en-US" sz="1700" dirty="0">
                <a:latin typeface="Arial" pitchFamily="34" charset="0"/>
                <a:cs typeface="Arial" pitchFamily="34" charset="0"/>
              </a:rPr>
              <a:t>Variable coupon (rare)</a:t>
            </a:r>
          </a:p>
          <a:p>
            <a:pPr marL="688975" lvl="1" indent="-231775">
              <a:buFontTx/>
              <a:buChar char="•"/>
            </a:pPr>
            <a:r>
              <a:rPr lang="en-US" sz="1700" b="0" dirty="0">
                <a:latin typeface="Arial" pitchFamily="34" charset="0"/>
                <a:cs typeface="Arial" pitchFamily="34" charset="0"/>
              </a:rPr>
              <a:t>Maturity ranges from overnight to &gt; 30 years</a:t>
            </a:r>
          </a:p>
          <a:p>
            <a:pPr marL="688975" lvl="1" indent="-231775">
              <a:buFontTx/>
              <a:buChar char="•"/>
            </a:pPr>
            <a:r>
              <a:rPr lang="en-US" sz="1700" dirty="0">
                <a:latin typeface="Arial" pitchFamily="34" charset="0"/>
                <a:cs typeface="Arial" pitchFamily="34" charset="0"/>
              </a:rPr>
              <a:t>Nominal vs real</a:t>
            </a:r>
          </a:p>
          <a:p>
            <a:pPr marL="688975" lvl="1" indent="-231775">
              <a:buFont typeface="Arial" pitchFamily="34" charset="0"/>
              <a:buChar char="•"/>
            </a:pPr>
            <a:r>
              <a:rPr lang="en-US" sz="1700" dirty="0">
                <a:latin typeface="Arial" pitchFamily="34" charset="0"/>
                <a:cs typeface="Arial" pitchFamily="34" charset="0"/>
              </a:rPr>
              <a:t>Default risk-free vs default risk</a:t>
            </a:r>
          </a:p>
          <a:p>
            <a:pPr marL="1146175" lvl="2" indent="-231775">
              <a:buFont typeface="Arial" pitchFamily="34" charset="0"/>
              <a:buChar char="•"/>
            </a:pPr>
            <a:r>
              <a:rPr lang="en-US" sz="1700" dirty="0">
                <a:latin typeface="Arial" pitchFamily="34" charset="0"/>
                <a:cs typeface="Arial" pitchFamily="34" charset="0"/>
              </a:rPr>
              <a:t>US vs Greek government</a:t>
            </a:r>
          </a:p>
          <a:p>
            <a:pPr marL="1146175" lvl="2" indent="-231775">
              <a:buFont typeface="Arial" pitchFamily="34" charset="0"/>
              <a:buChar char="•"/>
            </a:pPr>
            <a:r>
              <a:rPr lang="en-US" sz="1700" dirty="0">
                <a:latin typeface="Arial" pitchFamily="34" charset="0"/>
                <a:cs typeface="Arial" pitchFamily="34" charset="0"/>
              </a:rPr>
              <a:t>Government vs corporations </a:t>
            </a:r>
            <a:endParaRPr lang="en-US" sz="1700" b="0" dirty="0">
              <a:latin typeface="Arial" pitchFamily="34" charset="0"/>
              <a:cs typeface="Arial" pitchFamily="34" charset="0"/>
            </a:endParaRPr>
          </a:p>
          <a:p>
            <a:pPr marL="688975" lvl="1" indent="-231775">
              <a:buFont typeface="Arial" pitchFamily="34" charset="0"/>
              <a:buChar char="–"/>
            </a:pPr>
            <a:endParaRPr lang="en-US" sz="1700" u="sng" dirty="0">
              <a:latin typeface="Arial" pitchFamily="34" charset="0"/>
              <a:cs typeface="Arial" pitchFamily="34" charset="0"/>
            </a:endParaRPr>
          </a:p>
          <a:p>
            <a:pPr marL="342900" indent="-342900">
              <a:buFont typeface="Arial" panose="020B0604020202020204" pitchFamily="34" charset="0"/>
              <a:buChar char="•"/>
            </a:pPr>
            <a:r>
              <a:rPr lang="en-US" sz="1700" dirty="0">
                <a:latin typeface="Arial" pitchFamily="34" charset="0"/>
                <a:cs typeface="Arial" pitchFamily="34" charset="0"/>
              </a:rPr>
              <a:t>Bonds are traded at discount (P&lt;face value; e.g., zero coupon bonds), par (P=face value) or premium (P&gt;face value)</a:t>
            </a:r>
          </a:p>
          <a:p>
            <a:pPr lvl="1"/>
            <a:endParaRPr lang="en-US" sz="1700" dirty="0">
              <a:latin typeface="Arial" pitchFamily="34" charset="0"/>
              <a:cs typeface="Arial" pitchFamily="34" charset="0"/>
            </a:endParaRPr>
          </a:p>
          <a:p>
            <a:pPr marL="231775" indent="-231775" algn="l">
              <a:buFontTx/>
              <a:buChar char="•"/>
            </a:pPr>
            <a:r>
              <a:rPr lang="en-US" sz="1700" b="0" dirty="0">
                <a:latin typeface="Arial" pitchFamily="34" charset="0"/>
                <a:cs typeface="Arial" pitchFamily="34" charset="0"/>
              </a:rPr>
              <a:t>Large variety of bonds issued by single issuer</a:t>
            </a:r>
          </a:p>
          <a:p>
            <a:pPr marL="688975" lvl="1" indent="-231775">
              <a:buFontTx/>
              <a:buChar char="•"/>
            </a:pPr>
            <a:r>
              <a:rPr lang="en-US" sz="1700" b="0" dirty="0">
                <a:latin typeface="Arial" pitchFamily="34" charset="0"/>
                <a:cs typeface="Arial" pitchFamily="34" charset="0"/>
              </a:rPr>
              <a:t>E.g., </a:t>
            </a:r>
            <a:r>
              <a:rPr lang="en-US" sz="1700" dirty="0">
                <a:latin typeface="Arial" pitchFamily="34" charset="0"/>
                <a:cs typeface="Arial" pitchFamily="34" charset="0"/>
              </a:rPr>
              <a:t>US Treasury</a:t>
            </a:r>
          </a:p>
          <a:p>
            <a:pPr marL="1146175" lvl="2" indent="-231775">
              <a:buFont typeface="Arial" pitchFamily="34" charset="0"/>
              <a:buChar char="–"/>
            </a:pPr>
            <a:r>
              <a:rPr lang="en-US" sz="1700" u="sng" dirty="0">
                <a:latin typeface="Arial" pitchFamily="34" charset="0"/>
                <a:cs typeface="Arial" pitchFamily="34" charset="0"/>
              </a:rPr>
              <a:t>T-Bills</a:t>
            </a:r>
            <a:r>
              <a:rPr lang="en-US" sz="1700" b="0" dirty="0">
                <a:latin typeface="Arial" pitchFamily="34" charset="0"/>
                <a:cs typeface="Arial" pitchFamily="34" charset="0"/>
              </a:rPr>
              <a:t>: 4,13, 26, and 52 weeks (no coupons)</a:t>
            </a:r>
          </a:p>
          <a:p>
            <a:pPr marL="1146175" lvl="2" indent="-231775">
              <a:buFont typeface="Arial" pitchFamily="34" charset="0"/>
              <a:buChar char="–"/>
            </a:pPr>
            <a:r>
              <a:rPr lang="en-US" sz="1700" u="sng" dirty="0">
                <a:latin typeface="Arial" pitchFamily="34" charset="0"/>
                <a:cs typeface="Arial" pitchFamily="34" charset="0"/>
              </a:rPr>
              <a:t>T-Notes</a:t>
            </a:r>
            <a:r>
              <a:rPr lang="en-US" sz="1700" dirty="0">
                <a:latin typeface="Arial" pitchFamily="34" charset="0"/>
                <a:cs typeface="Arial" pitchFamily="34" charset="0"/>
              </a:rPr>
              <a:t>: 2,3,5,7 and 10 years (</a:t>
            </a:r>
            <a:r>
              <a:rPr lang="en-US" sz="1700" u="sng" dirty="0">
                <a:latin typeface="Arial" pitchFamily="34" charset="0"/>
                <a:cs typeface="Arial" pitchFamily="34" charset="0"/>
              </a:rPr>
              <a:t>semi-annual</a:t>
            </a:r>
            <a:r>
              <a:rPr lang="en-US" sz="1700" dirty="0">
                <a:latin typeface="Arial" pitchFamily="34" charset="0"/>
                <a:cs typeface="Arial" pitchFamily="34" charset="0"/>
              </a:rPr>
              <a:t> coupons)</a:t>
            </a:r>
          </a:p>
          <a:p>
            <a:pPr marL="1146175" lvl="2" indent="-231775">
              <a:buFont typeface="Arial" pitchFamily="34" charset="0"/>
              <a:buChar char="–"/>
            </a:pPr>
            <a:r>
              <a:rPr lang="en-US" sz="1700" u="sng" dirty="0">
                <a:latin typeface="Arial" pitchFamily="34" charset="0"/>
                <a:cs typeface="Arial" pitchFamily="34" charset="0"/>
              </a:rPr>
              <a:t>T-Bonds</a:t>
            </a:r>
            <a:r>
              <a:rPr lang="en-US" sz="1700" b="0" dirty="0">
                <a:latin typeface="Arial" pitchFamily="34" charset="0"/>
                <a:cs typeface="Arial" pitchFamily="34" charset="0"/>
              </a:rPr>
              <a:t>: 30 years (</a:t>
            </a:r>
            <a:r>
              <a:rPr lang="en-US" sz="1700" b="0" u="sng" dirty="0">
                <a:latin typeface="Arial" pitchFamily="34" charset="0"/>
                <a:cs typeface="Arial" pitchFamily="34" charset="0"/>
              </a:rPr>
              <a:t>semi-annual</a:t>
            </a:r>
            <a:r>
              <a:rPr lang="en-US" sz="1700" b="0" dirty="0">
                <a:latin typeface="Arial" pitchFamily="34" charset="0"/>
                <a:cs typeface="Arial" pitchFamily="34" charset="0"/>
              </a:rPr>
              <a:t> coupons)</a:t>
            </a:r>
          </a:p>
          <a:p>
            <a:pPr marL="688975" lvl="1" indent="-231775">
              <a:buFont typeface="Arial" pitchFamily="34" charset="0"/>
              <a:buChar char="–"/>
            </a:pPr>
            <a:r>
              <a:rPr lang="en-US" sz="1700" dirty="0">
                <a:latin typeface="Arial" pitchFamily="34" charset="0"/>
                <a:cs typeface="Arial" pitchFamily="34" charset="0"/>
              </a:rPr>
              <a:t>Big companies like </a:t>
            </a:r>
            <a:r>
              <a:rPr lang="en-US" sz="1700" dirty="0" err="1">
                <a:latin typeface="Arial" pitchFamily="34" charset="0"/>
                <a:cs typeface="Arial" pitchFamily="34" charset="0"/>
              </a:rPr>
              <a:t>BoA</a:t>
            </a:r>
            <a:r>
              <a:rPr lang="en-US" sz="1700" dirty="0">
                <a:latin typeface="Arial" pitchFamily="34" charset="0"/>
                <a:cs typeface="Arial" pitchFamily="34" charset="0"/>
              </a:rPr>
              <a:t> and GE have ≈ 50 different bond issues outstanding</a:t>
            </a:r>
          </a:p>
          <a:p>
            <a:pPr marL="1146175" lvl="2" indent="-231775">
              <a:buFont typeface="Arial" pitchFamily="34" charset="0"/>
              <a:buChar char="–"/>
            </a:pPr>
            <a:r>
              <a:rPr lang="en-US" sz="1700" dirty="0">
                <a:latin typeface="Arial" pitchFamily="34" charset="0"/>
                <a:cs typeface="Arial" pitchFamily="34" charset="0"/>
              </a:rPr>
              <a:t>Different maturities &amp; coupon rates</a:t>
            </a:r>
          </a:p>
          <a:p>
            <a:pPr marL="688975" lvl="1" indent="-231775">
              <a:buFont typeface="Arial" pitchFamily="34" charset="0"/>
              <a:buChar char="–"/>
            </a:pPr>
            <a:endParaRPr lang="en-US" sz="1700" b="0" dirty="0">
              <a:latin typeface="Arial" pitchFamily="34" charset="0"/>
              <a:cs typeface="Arial" pitchFamily="34" charset="0"/>
            </a:endParaRPr>
          </a:p>
          <a:p>
            <a:pPr marL="688975" lvl="1" indent="-231775">
              <a:buFont typeface="Arial" pitchFamily="34" charset="0"/>
              <a:buChar char="•"/>
            </a:pPr>
            <a:endParaRPr lang="en-US" sz="1700" dirty="0">
              <a:latin typeface="Arial" pitchFamily="34" charset="0"/>
              <a:cs typeface="Arial" pitchFamily="34" charset="0"/>
            </a:endParaRPr>
          </a:p>
          <a:p>
            <a:pPr marL="688975" lvl="1" indent="-231775">
              <a:buFont typeface="Arial" pitchFamily="34" charset="0"/>
              <a:buChar char="•"/>
            </a:pPr>
            <a:endParaRPr lang="en-US" sz="1700" dirty="0">
              <a:latin typeface="Arial" pitchFamily="34" charset="0"/>
              <a:cs typeface="Arial" pitchFamily="34" charset="0"/>
            </a:endParaRPr>
          </a:p>
          <a:p>
            <a:pPr marL="231775" indent="-231775">
              <a:buFont typeface="Arial" pitchFamily="34" charset="0"/>
              <a:buChar char="•"/>
            </a:pPr>
            <a:endParaRPr lang="en-US" sz="1700" dirty="0">
              <a:latin typeface="Arial" pitchFamily="34" charset="0"/>
              <a:cs typeface="Arial" pitchFamily="34" charset="0"/>
            </a:endParaRPr>
          </a:p>
          <a:p>
            <a:pPr lvl="2"/>
            <a:endParaRPr lang="en-US" sz="1700" dirty="0">
              <a:latin typeface="Arial" pitchFamily="34" charset="0"/>
              <a:cs typeface="Arial" pitchFamily="34" charset="0"/>
            </a:endParaRPr>
          </a:p>
          <a:p>
            <a:pPr marL="688975" lvl="1" indent="-231775">
              <a:buFont typeface="Arial" pitchFamily="34" charset="0"/>
              <a:buChar char="–"/>
            </a:pPr>
            <a:endParaRPr lang="en-US" sz="1700" b="1" dirty="0">
              <a:latin typeface="Arial" pitchFamily="34" charset="0"/>
              <a:cs typeface="Arial" pitchFamily="34" charset="0"/>
            </a:endParaRPr>
          </a:p>
        </p:txBody>
      </p:sp>
    </p:spTree>
    <p:extLst>
      <p:ext uri="{BB962C8B-B14F-4D97-AF65-F5344CB8AC3E}">
        <p14:creationId xmlns:p14="http://schemas.microsoft.com/office/powerpoint/2010/main" val="285672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5" end="1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6" end="1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7" end="1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20</a:t>
            </a:fld>
            <a:endParaRPr lang="en-US" sz="2000" dirty="0"/>
          </a:p>
        </p:txBody>
      </p:sp>
      <p:sp>
        <p:nvSpPr>
          <p:cNvPr id="3" name="TextBox 2"/>
          <p:cNvSpPr txBox="1"/>
          <p:nvPr/>
        </p:nvSpPr>
        <p:spPr>
          <a:xfrm>
            <a:off x="381000" y="152400"/>
            <a:ext cx="76200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Interest rate risk (1/2)</a:t>
            </a:r>
          </a:p>
        </p:txBody>
      </p:sp>
      <p:sp>
        <p:nvSpPr>
          <p:cNvPr id="4" name="Text Box 3"/>
          <p:cNvSpPr txBox="1">
            <a:spLocks noChangeArrowheads="1"/>
          </p:cNvSpPr>
          <p:nvPr/>
        </p:nvSpPr>
        <p:spPr bwMode="auto">
          <a:xfrm>
            <a:off x="539088" y="843889"/>
            <a:ext cx="8534400" cy="2585112"/>
          </a:xfrm>
          <a:prstGeom prst="rect">
            <a:avLst/>
          </a:prstGeom>
          <a:noFill/>
          <a:ln w="9525" algn="ctr">
            <a:noFill/>
            <a:miter lim="800000"/>
            <a:headEnd/>
            <a:tailEnd/>
          </a:ln>
          <a:effectLst/>
        </p:spPr>
        <p:txBody>
          <a:bodyPr/>
          <a:lstStyle/>
          <a:p>
            <a:pPr marL="231775" indent="-231775">
              <a:buFontTx/>
              <a:buChar char="•"/>
            </a:pPr>
            <a:r>
              <a:rPr lang="en-US" sz="2000" b="0" dirty="0">
                <a:latin typeface="Arial" pitchFamily="34" charset="0"/>
                <a:cs typeface="Arial" pitchFamily="34" charset="0"/>
              </a:rPr>
              <a:t>Even if coupon and principal are </a:t>
            </a:r>
            <a:r>
              <a:rPr lang="en-US" sz="2000" dirty="0">
                <a:latin typeface="Arial" pitchFamily="34" charset="0"/>
                <a:cs typeface="Arial" pitchFamily="34" charset="0"/>
              </a:rPr>
              <a:t>guaranteed: Bond returns are risky! </a:t>
            </a:r>
          </a:p>
          <a:p>
            <a:pPr marL="688975" lvl="1" indent="-231775">
              <a:buFont typeface="Arial" pitchFamily="34" charset="0"/>
              <a:buChar char="–"/>
            </a:pPr>
            <a:endParaRPr lang="en-US" sz="2000" dirty="0">
              <a:latin typeface="Arial" pitchFamily="34" charset="0"/>
              <a:cs typeface="Arial" pitchFamily="34" charset="0"/>
            </a:endParaRPr>
          </a:p>
          <a:p>
            <a:pPr marL="688975" lvl="1" indent="-231775">
              <a:buFont typeface="Arial" pitchFamily="34" charset="0"/>
              <a:buChar char="–"/>
            </a:pPr>
            <a:r>
              <a:rPr lang="en-US" sz="2000" dirty="0">
                <a:latin typeface="Arial" pitchFamily="34" charset="0"/>
                <a:cs typeface="Arial" pitchFamily="34" charset="0"/>
              </a:rPr>
              <a:t>There is an inverse relation between interest rates/yields and prices</a:t>
            </a:r>
          </a:p>
          <a:p>
            <a:pPr marL="688975" lvl="1" indent="-231775">
              <a:buFont typeface="Arial" pitchFamily="34" charset="0"/>
              <a:buChar char="–"/>
            </a:pPr>
            <a:endParaRPr lang="en-US" sz="2000" dirty="0">
              <a:latin typeface="Arial" pitchFamily="34" charset="0"/>
              <a:cs typeface="Arial" pitchFamily="34" charset="0"/>
            </a:endParaRPr>
          </a:p>
          <a:p>
            <a:pPr marL="688975" lvl="1" indent="-231775">
              <a:buFont typeface="Arial" pitchFamily="34" charset="0"/>
              <a:buChar char="–"/>
            </a:pPr>
            <a:r>
              <a:rPr lang="en-US" sz="2000" dirty="0">
                <a:latin typeface="Arial" pitchFamily="34" charset="0"/>
                <a:cs typeface="Arial" pitchFamily="34" charset="0"/>
              </a:rPr>
              <a:t>Level, slope, and curvature of yield curve vary over time</a:t>
            </a:r>
          </a:p>
          <a:p>
            <a:pPr marL="688975" lvl="1" indent="-231775">
              <a:buFont typeface="Arial" pitchFamily="34" charset="0"/>
              <a:buChar char="–"/>
            </a:pPr>
            <a:endParaRPr lang="pt-PT" sz="2000" b="1" dirty="0">
              <a:latin typeface="Arial" pitchFamily="34" charset="0"/>
              <a:cs typeface="Arial" pitchFamily="34" charset="0"/>
            </a:endParaRPr>
          </a:p>
          <a:p>
            <a:pPr marL="688975" lvl="1" indent="-231775">
              <a:buFont typeface="Arial" pitchFamily="34" charset="0"/>
              <a:buChar char="–"/>
            </a:pPr>
            <a:endParaRPr lang="pt-PT" sz="2000" b="1" dirty="0">
              <a:latin typeface="Arial" pitchFamily="34" charset="0"/>
              <a:cs typeface="Arial" pitchFamily="34" charset="0"/>
            </a:endParaRPr>
          </a:p>
          <a:p>
            <a:pPr marL="688975" lvl="1" indent="-231775">
              <a:buFont typeface="Arial" pitchFamily="34" charset="0"/>
              <a:buChar char="–"/>
            </a:pPr>
            <a:endParaRPr lang="pt-PT" sz="2000" b="1" dirty="0">
              <a:latin typeface="Arial" pitchFamily="34" charset="0"/>
              <a:cs typeface="Arial" pitchFamily="34" charset="0"/>
            </a:endParaRPr>
          </a:p>
          <a:p>
            <a:pPr marL="688975" lvl="1" indent="-231775">
              <a:buFont typeface="Arial" pitchFamily="34" charset="0"/>
              <a:buChar char="–"/>
            </a:pPr>
            <a:endParaRPr lang="pt-PT" sz="2000" b="1" dirty="0">
              <a:latin typeface="Arial" pitchFamily="34" charset="0"/>
              <a:cs typeface="Arial" pitchFamily="34" charset="0"/>
            </a:endParaRPr>
          </a:p>
        </p:txBody>
      </p:sp>
      <p:graphicFrame>
        <p:nvGraphicFramePr>
          <p:cNvPr id="6" name="Chart 5"/>
          <p:cNvGraphicFramePr>
            <a:graphicFrameLocks/>
          </p:cNvGraphicFramePr>
          <p:nvPr/>
        </p:nvGraphicFramePr>
        <p:xfrm>
          <a:off x="1524000" y="2789237"/>
          <a:ext cx="5943600" cy="381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a:extLst>
              <a:ext uri="{FF2B5EF4-FFF2-40B4-BE49-F238E27FC236}">
                <a16:creationId xmlns:a16="http://schemas.microsoft.com/office/drawing/2014/main" id="{CD49A854-AEFD-4C7B-A682-DFB7E30E2BE8}"/>
              </a:ext>
            </a:extLst>
          </p:cNvPr>
          <p:cNvCxnSpPr>
            <a:cxnSpLocks/>
          </p:cNvCxnSpPr>
          <p:nvPr/>
        </p:nvCxnSpPr>
        <p:spPr>
          <a:xfrm>
            <a:off x="1752600" y="2438400"/>
            <a:ext cx="1143000"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6B27EC2-A65D-4C36-9293-2396C7C27F26}"/>
              </a:ext>
            </a:extLst>
          </p:cNvPr>
          <p:cNvCxnSpPr>
            <a:cxnSpLocks/>
          </p:cNvCxnSpPr>
          <p:nvPr/>
        </p:nvCxnSpPr>
        <p:spPr>
          <a:xfrm>
            <a:off x="1752600" y="2438400"/>
            <a:ext cx="5254956" cy="2888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0C10B0E-A3DE-4B48-980A-DF6AC7EEFC8E}"/>
              </a:ext>
            </a:extLst>
          </p:cNvPr>
          <p:cNvCxnSpPr>
            <a:cxnSpLocks/>
          </p:cNvCxnSpPr>
          <p:nvPr/>
        </p:nvCxnSpPr>
        <p:spPr>
          <a:xfrm>
            <a:off x="2369616" y="2457777"/>
            <a:ext cx="4637940" cy="2416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10546E6-020A-4B12-ACB0-F95EC56A966E}"/>
              </a:ext>
            </a:extLst>
          </p:cNvPr>
          <p:cNvCxnSpPr>
            <a:cxnSpLocks/>
          </p:cNvCxnSpPr>
          <p:nvPr/>
        </p:nvCxnSpPr>
        <p:spPr>
          <a:xfrm>
            <a:off x="2362200" y="2438400"/>
            <a:ext cx="276692" cy="213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B4205ED-5D23-481E-8E5D-93E7C0504E18}"/>
              </a:ext>
            </a:extLst>
          </p:cNvPr>
          <p:cNvCxnSpPr>
            <a:cxnSpLocks/>
          </p:cNvCxnSpPr>
          <p:nvPr/>
        </p:nvCxnSpPr>
        <p:spPr>
          <a:xfrm>
            <a:off x="3657600" y="2438400"/>
            <a:ext cx="0" cy="1341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ADD3380-8F77-47AC-84DA-326362F6CABA}"/>
              </a:ext>
            </a:extLst>
          </p:cNvPr>
          <p:cNvCxnSpPr>
            <a:cxnSpLocks/>
          </p:cNvCxnSpPr>
          <p:nvPr/>
        </p:nvCxnSpPr>
        <p:spPr>
          <a:xfrm>
            <a:off x="3657600" y="2438400"/>
            <a:ext cx="2819400" cy="2971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85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21</a:t>
            </a:fld>
            <a:endParaRPr lang="en-US" sz="2000" dirty="0"/>
          </a:p>
        </p:txBody>
      </p:sp>
      <p:sp>
        <p:nvSpPr>
          <p:cNvPr id="3" name="TextBox 2"/>
          <p:cNvSpPr txBox="1"/>
          <p:nvPr/>
        </p:nvSpPr>
        <p:spPr>
          <a:xfrm>
            <a:off x="381000" y="152400"/>
            <a:ext cx="76200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Interest rate risk (2/2)</a:t>
            </a:r>
          </a:p>
        </p:txBody>
      </p:sp>
      <p:sp>
        <p:nvSpPr>
          <p:cNvPr id="4" name="Text Box 3"/>
          <p:cNvSpPr txBox="1">
            <a:spLocks noChangeArrowheads="1"/>
          </p:cNvSpPr>
          <p:nvPr/>
        </p:nvSpPr>
        <p:spPr bwMode="auto">
          <a:xfrm>
            <a:off x="539088" y="843888"/>
            <a:ext cx="8534400" cy="5400675"/>
          </a:xfrm>
          <a:prstGeom prst="rect">
            <a:avLst/>
          </a:prstGeom>
          <a:noFill/>
          <a:ln w="9525" algn="ctr">
            <a:noFill/>
            <a:miter lim="800000"/>
            <a:headEnd/>
            <a:tailEnd/>
          </a:ln>
          <a:effectLst/>
        </p:spPr>
        <p:txBody>
          <a:bodyPr/>
          <a:lstStyle/>
          <a:p>
            <a:pPr marL="342900" indent="-342900">
              <a:buFont typeface="Arial" panose="020B0604020202020204" pitchFamily="34" charset="0"/>
              <a:buChar char="•"/>
            </a:pPr>
            <a:r>
              <a:rPr lang="pt-PT" sz="2000" dirty="0" err="1">
                <a:latin typeface="Arial" pitchFamily="34" charset="0"/>
                <a:cs typeface="Arial" pitchFamily="34" charset="0"/>
              </a:rPr>
              <a:t>Consider</a:t>
            </a:r>
            <a:r>
              <a:rPr lang="pt-PT" sz="2000" dirty="0">
                <a:latin typeface="Arial" pitchFamily="34" charset="0"/>
                <a:cs typeface="Arial" pitchFamily="34" charset="0"/>
              </a:rPr>
              <a:t> a 15-year </a:t>
            </a:r>
            <a:r>
              <a:rPr lang="pt-PT" sz="2000" dirty="0" err="1">
                <a:latin typeface="Arial" pitchFamily="34" charset="0"/>
                <a:cs typeface="Arial" pitchFamily="34" charset="0"/>
              </a:rPr>
              <a:t>bond</a:t>
            </a:r>
            <a:r>
              <a:rPr lang="pt-PT" sz="2000" dirty="0">
                <a:latin typeface="Arial" pitchFamily="34" charset="0"/>
                <a:cs typeface="Arial" pitchFamily="34" charset="0"/>
              </a:rPr>
              <a:t> </a:t>
            </a:r>
            <a:r>
              <a:rPr lang="pt-PT" sz="2000" dirty="0" err="1">
                <a:latin typeface="Arial" pitchFamily="34" charset="0"/>
                <a:cs typeface="Arial" pitchFamily="34" charset="0"/>
              </a:rPr>
              <a:t>with</a:t>
            </a:r>
            <a:r>
              <a:rPr lang="pt-PT" sz="2000" dirty="0">
                <a:latin typeface="Arial" pitchFamily="34" charset="0"/>
                <a:cs typeface="Arial" pitchFamily="34" charset="0"/>
              </a:rPr>
              <a:t> </a:t>
            </a:r>
            <a:r>
              <a:rPr lang="pt-PT" sz="2000" dirty="0" err="1">
                <a:latin typeface="Arial" pitchFamily="34" charset="0"/>
                <a:cs typeface="Arial" pitchFamily="34" charset="0"/>
              </a:rPr>
              <a:t>annual</a:t>
            </a:r>
            <a:r>
              <a:rPr lang="pt-PT" sz="2000" dirty="0">
                <a:latin typeface="Arial" pitchFamily="34" charset="0"/>
                <a:cs typeface="Arial" pitchFamily="34" charset="0"/>
              </a:rPr>
              <a:t> coupon of 8 </a:t>
            </a:r>
            <a:r>
              <a:rPr lang="pt-PT" sz="2000" dirty="0" err="1">
                <a:latin typeface="Arial" pitchFamily="34" charset="0"/>
                <a:cs typeface="Arial" pitchFamily="34" charset="0"/>
              </a:rPr>
              <a:t>and</a:t>
            </a:r>
            <a:r>
              <a:rPr lang="pt-PT" sz="2000" dirty="0">
                <a:latin typeface="Arial" pitchFamily="34" charset="0"/>
                <a:cs typeface="Arial" pitchFamily="34" charset="0"/>
              </a:rPr>
              <a:t> principal of 100</a:t>
            </a:r>
            <a:endParaRPr lang="pt-PT" sz="2000" b="1" dirty="0">
              <a:latin typeface="Arial" pitchFamily="34" charset="0"/>
              <a:cs typeface="Arial" pitchFamily="34" charset="0"/>
            </a:endParaRPr>
          </a:p>
          <a:p>
            <a:pPr marL="342900" indent="-342900">
              <a:buFont typeface="Arial" panose="020B0604020202020204" pitchFamily="34" charset="0"/>
              <a:buChar char="•"/>
            </a:pPr>
            <a:r>
              <a:rPr lang="pt-PT" sz="2000" dirty="0" err="1">
                <a:latin typeface="Arial" pitchFamily="34" charset="0"/>
                <a:cs typeface="Arial" pitchFamily="34" charset="0"/>
              </a:rPr>
              <a:t>Suppose</a:t>
            </a:r>
            <a:r>
              <a:rPr lang="pt-PT" sz="2000" dirty="0">
                <a:latin typeface="Arial" pitchFamily="34" charset="0"/>
                <a:cs typeface="Arial" pitchFamily="34" charset="0"/>
              </a:rPr>
              <a:t> </a:t>
            </a:r>
            <a:r>
              <a:rPr lang="pt-PT" sz="2000" dirty="0" err="1">
                <a:latin typeface="Arial" pitchFamily="34" charset="0"/>
                <a:cs typeface="Arial" pitchFamily="34" charset="0"/>
              </a:rPr>
              <a:t>that</a:t>
            </a:r>
            <a:r>
              <a:rPr lang="pt-PT" sz="2000" dirty="0">
                <a:latin typeface="Arial" pitchFamily="34" charset="0"/>
                <a:cs typeface="Arial" pitchFamily="34" charset="0"/>
              </a:rPr>
              <a:t> </a:t>
            </a:r>
            <a:r>
              <a:rPr lang="pt-PT" sz="2000" dirty="0" err="1">
                <a:latin typeface="Arial" pitchFamily="34" charset="0"/>
                <a:cs typeface="Arial" pitchFamily="34" charset="0"/>
              </a:rPr>
              <a:t>the</a:t>
            </a:r>
            <a:r>
              <a:rPr lang="pt-PT" sz="2000" dirty="0">
                <a:latin typeface="Arial" pitchFamily="34" charset="0"/>
                <a:cs typeface="Arial" pitchFamily="34" charset="0"/>
              </a:rPr>
              <a:t> yield curve </a:t>
            </a:r>
            <a:r>
              <a:rPr lang="pt-PT" sz="2000" dirty="0" err="1">
                <a:latin typeface="Arial" pitchFamily="34" charset="0"/>
                <a:cs typeface="Arial" pitchFamily="34" charset="0"/>
              </a:rPr>
              <a:t>is</a:t>
            </a:r>
            <a:r>
              <a:rPr lang="pt-PT" sz="2000" dirty="0">
                <a:latin typeface="Arial" pitchFamily="34" charset="0"/>
                <a:cs typeface="Arial" pitchFamily="34" charset="0"/>
              </a:rPr>
              <a:t> flat </a:t>
            </a:r>
            <a:r>
              <a:rPr lang="pt-PT" sz="2000" dirty="0" err="1">
                <a:latin typeface="Arial" pitchFamily="34" charset="0"/>
                <a:cs typeface="Arial" pitchFamily="34" charset="0"/>
              </a:rPr>
              <a:t>at</a:t>
            </a:r>
            <a:r>
              <a:rPr lang="pt-PT" sz="2000" dirty="0">
                <a:latin typeface="Arial" pitchFamily="34" charset="0"/>
                <a:cs typeface="Arial" pitchFamily="34" charset="0"/>
              </a:rPr>
              <a:t> 5%</a:t>
            </a:r>
          </a:p>
          <a:p>
            <a:pPr marL="800100" lvl="1" indent="-342900">
              <a:buFont typeface="Arial" panose="020B0604020202020204" pitchFamily="34" charset="0"/>
              <a:buChar char="‒"/>
            </a:pPr>
            <a:r>
              <a:rPr lang="pt-PT" sz="2000" dirty="0" err="1">
                <a:latin typeface="Arial" pitchFamily="34" charset="0"/>
                <a:cs typeface="Arial" pitchFamily="34" charset="0"/>
              </a:rPr>
              <a:t>The</a:t>
            </a:r>
            <a:r>
              <a:rPr lang="pt-PT" sz="2000" dirty="0">
                <a:latin typeface="Arial" pitchFamily="34" charset="0"/>
                <a:cs typeface="Arial" pitchFamily="34" charset="0"/>
              </a:rPr>
              <a:t> </a:t>
            </a:r>
            <a:r>
              <a:rPr lang="pt-PT" sz="2000" dirty="0" err="1">
                <a:latin typeface="Arial" pitchFamily="34" charset="0"/>
                <a:cs typeface="Arial" pitchFamily="34" charset="0"/>
              </a:rPr>
              <a:t>bond</a:t>
            </a:r>
            <a:r>
              <a:rPr lang="pt-PT" sz="2000" dirty="0">
                <a:latin typeface="Arial" pitchFamily="34" charset="0"/>
                <a:cs typeface="Arial" pitchFamily="34" charset="0"/>
              </a:rPr>
              <a:t> </a:t>
            </a:r>
            <a:r>
              <a:rPr lang="pt-PT" sz="2000" dirty="0" err="1">
                <a:latin typeface="Arial" pitchFamily="34" charset="0"/>
                <a:cs typeface="Arial" pitchFamily="34" charset="0"/>
              </a:rPr>
              <a:t>then</a:t>
            </a:r>
            <a:r>
              <a:rPr lang="pt-PT" sz="2000" dirty="0">
                <a:latin typeface="Arial" pitchFamily="34" charset="0"/>
                <a:cs typeface="Arial" pitchFamily="34" charset="0"/>
              </a:rPr>
              <a:t> </a:t>
            </a:r>
            <a:r>
              <a:rPr lang="pt-PT" sz="2000" dirty="0" err="1">
                <a:latin typeface="Arial" pitchFamily="34" charset="0"/>
                <a:cs typeface="Arial" pitchFamily="34" charset="0"/>
              </a:rPr>
              <a:t>sells</a:t>
            </a:r>
            <a:r>
              <a:rPr lang="pt-PT" sz="2000" dirty="0">
                <a:latin typeface="Arial" pitchFamily="34" charset="0"/>
                <a:cs typeface="Arial" pitchFamily="34" charset="0"/>
              </a:rPr>
              <a:t> </a:t>
            </a:r>
            <a:r>
              <a:rPr lang="pt-PT" sz="2000" dirty="0" err="1">
                <a:latin typeface="Arial" pitchFamily="34" charset="0"/>
                <a:cs typeface="Arial" pitchFamily="34" charset="0"/>
              </a:rPr>
              <a:t>at</a:t>
            </a:r>
            <a:r>
              <a:rPr lang="pt-PT" sz="2000" dirty="0">
                <a:latin typeface="Arial" pitchFamily="34" charset="0"/>
                <a:cs typeface="Arial" pitchFamily="34" charset="0"/>
              </a:rPr>
              <a:t> 131.14 (</a:t>
            </a:r>
            <a:r>
              <a:rPr lang="pt-PT" sz="2000" b="1" dirty="0" err="1">
                <a:latin typeface="Arial" pitchFamily="34" charset="0"/>
                <a:cs typeface="Arial" pitchFamily="34" charset="0"/>
              </a:rPr>
              <a:t>why</a:t>
            </a:r>
            <a:r>
              <a:rPr lang="pt-PT" sz="2000" b="1" dirty="0">
                <a:latin typeface="Arial" pitchFamily="34" charset="0"/>
                <a:cs typeface="Arial" pitchFamily="34" charset="0"/>
              </a:rPr>
              <a:t>?</a:t>
            </a:r>
            <a:r>
              <a:rPr lang="pt-PT" sz="2000" dirty="0">
                <a:latin typeface="Arial" pitchFamily="34" charset="0"/>
                <a:cs typeface="Arial" pitchFamily="34" charset="0"/>
              </a:rPr>
              <a:t>)</a:t>
            </a:r>
            <a:endParaRPr lang="en-US" sz="2000" dirty="0">
              <a:latin typeface="Arial" pitchFamily="34" charset="0"/>
              <a:cs typeface="Arial" pitchFamily="34" charset="0"/>
            </a:endParaRPr>
          </a:p>
          <a:p>
            <a:pPr marL="231775" indent="-231775" algn="l">
              <a:buFontTx/>
              <a:buChar char="•"/>
            </a:pPr>
            <a:endParaRPr lang="en-US" sz="2000" b="0" dirty="0">
              <a:latin typeface="Arial" pitchFamily="34" charset="0"/>
              <a:cs typeface="Arial" pitchFamily="34" charset="0"/>
            </a:endParaRPr>
          </a:p>
          <a:p>
            <a:pPr marL="231775" indent="-231775" algn="l">
              <a:buFontTx/>
              <a:buChar char="•"/>
            </a:pPr>
            <a:r>
              <a:rPr lang="en-US" sz="2000" b="0" dirty="0">
                <a:latin typeface="Arial" pitchFamily="34" charset="0"/>
                <a:cs typeface="Arial" pitchFamily="34" charset="0"/>
              </a:rPr>
              <a:t>When interest rates move, bond prices change</a:t>
            </a:r>
            <a:endParaRPr lang="en-US" sz="2000" dirty="0">
              <a:latin typeface="Arial" pitchFamily="34" charset="0"/>
              <a:cs typeface="Arial" pitchFamily="34" charset="0"/>
            </a:endParaRPr>
          </a:p>
          <a:p>
            <a:pPr lvl="1"/>
            <a:endParaRPr lang="pt-PT" sz="2000" b="1" dirty="0">
              <a:latin typeface="Arial" pitchFamily="34" charset="0"/>
              <a:cs typeface="Arial" pitchFamily="34" charset="0"/>
            </a:endParaRPr>
          </a:p>
          <a:p>
            <a:pPr marL="685800" lvl="1" indent="-228600">
              <a:buFont typeface="Arial" panose="020B0604020202020204" pitchFamily="34" charset="0"/>
              <a:buChar char="•"/>
            </a:pPr>
            <a:r>
              <a:rPr lang="pt-PT" dirty="0">
                <a:latin typeface="Arial" pitchFamily="34" charset="0"/>
                <a:cs typeface="Arial" pitchFamily="34" charset="0"/>
              </a:rPr>
              <a:t>Suppose, immediately after you buy the bond, the yield curve falls by 100 </a:t>
            </a:r>
            <a:r>
              <a:rPr lang="pt-PT" u="sng" dirty="0">
                <a:latin typeface="Arial" pitchFamily="34" charset="0"/>
                <a:cs typeface="Arial" pitchFamily="34" charset="0"/>
              </a:rPr>
              <a:t>basis points</a:t>
            </a:r>
            <a:r>
              <a:rPr lang="pt-PT" dirty="0">
                <a:latin typeface="Arial" pitchFamily="34" charset="0"/>
                <a:cs typeface="Arial" pitchFamily="34" charset="0"/>
              </a:rPr>
              <a:t> to 4%</a:t>
            </a:r>
          </a:p>
          <a:p>
            <a:pPr marL="342900" indent="-342900">
              <a:buFont typeface="Arial" panose="020B0604020202020204" pitchFamily="34" charset="0"/>
              <a:buChar char="•"/>
            </a:pPr>
            <a:endParaRPr lang="pt-PT" dirty="0">
              <a:latin typeface="Arial" pitchFamily="34" charset="0"/>
              <a:cs typeface="Arial" pitchFamily="34" charset="0"/>
            </a:endParaRPr>
          </a:p>
          <a:p>
            <a:pPr marL="973138" lvl="2" indent="-287338">
              <a:buFont typeface="Arial" panose="020B0604020202020204" pitchFamily="34" charset="0"/>
              <a:buChar char="‒"/>
            </a:pPr>
            <a:r>
              <a:rPr lang="pt-PT" dirty="0">
                <a:latin typeface="Arial" pitchFamily="34" charset="0"/>
                <a:cs typeface="Arial" pitchFamily="34" charset="0"/>
              </a:rPr>
              <a:t>Bond price goes from 131.14 to 144.47</a:t>
            </a:r>
          </a:p>
          <a:p>
            <a:pPr marL="973138" lvl="2" indent="-287338">
              <a:buFont typeface="Arial" panose="020B0604020202020204" pitchFamily="34" charset="0"/>
              <a:buChar char="‒"/>
            </a:pPr>
            <a:r>
              <a:rPr lang="pt-PT" dirty="0">
                <a:latin typeface="Arial" pitchFamily="34" charset="0"/>
                <a:cs typeface="Arial" pitchFamily="34" charset="0"/>
              </a:rPr>
              <a:t>Return = 10.2%</a:t>
            </a:r>
          </a:p>
          <a:p>
            <a:pPr marL="800100" lvl="1" indent="-342900">
              <a:buFont typeface="Arial" panose="020B0604020202020204" pitchFamily="34" charset="0"/>
              <a:buChar char="‒"/>
            </a:pPr>
            <a:endParaRPr lang="pt-PT" dirty="0">
              <a:latin typeface="Arial" pitchFamily="34" charset="0"/>
              <a:cs typeface="Arial" pitchFamily="34" charset="0"/>
            </a:endParaRPr>
          </a:p>
          <a:p>
            <a:pPr marL="685800" lvl="1" indent="-228600">
              <a:buFont typeface="Arial" panose="020B0604020202020204" pitchFamily="34" charset="0"/>
              <a:buChar char="•"/>
            </a:pPr>
            <a:r>
              <a:rPr lang="pt-PT" dirty="0" err="1">
                <a:latin typeface="Arial" pitchFamily="34" charset="0"/>
                <a:cs typeface="Arial" pitchFamily="34" charset="0"/>
              </a:rPr>
              <a:t>Instead</a:t>
            </a:r>
            <a:r>
              <a:rPr lang="pt-PT" dirty="0">
                <a:latin typeface="Arial" pitchFamily="34" charset="0"/>
                <a:cs typeface="Arial" pitchFamily="34" charset="0"/>
              </a:rPr>
              <a:t>, </a:t>
            </a:r>
            <a:r>
              <a:rPr lang="pt-PT" dirty="0" err="1">
                <a:latin typeface="Arial" pitchFamily="34" charset="0"/>
                <a:cs typeface="Arial" pitchFamily="34" charset="0"/>
              </a:rPr>
              <a:t>suppose</a:t>
            </a:r>
            <a:r>
              <a:rPr lang="pt-PT" dirty="0">
                <a:latin typeface="Arial" pitchFamily="34" charset="0"/>
                <a:cs typeface="Arial" pitchFamily="34" charset="0"/>
              </a:rPr>
              <a:t> the yield curve goes up by 100 basis points to 6%</a:t>
            </a:r>
          </a:p>
          <a:p>
            <a:pPr marL="342900" indent="-342900">
              <a:buFont typeface="Arial" panose="020B0604020202020204" pitchFamily="34" charset="0"/>
              <a:buChar char="•"/>
            </a:pPr>
            <a:endParaRPr lang="pt-PT" dirty="0">
              <a:latin typeface="Arial" pitchFamily="34" charset="0"/>
              <a:cs typeface="Arial" pitchFamily="34" charset="0"/>
            </a:endParaRPr>
          </a:p>
          <a:p>
            <a:pPr marL="973138" lvl="2" indent="-287338">
              <a:buFont typeface="Arial" panose="020B0604020202020204" pitchFamily="34" charset="0"/>
              <a:buChar char="‒"/>
            </a:pPr>
            <a:r>
              <a:rPr lang="pt-PT" dirty="0">
                <a:latin typeface="Arial" pitchFamily="34" charset="0"/>
                <a:cs typeface="Arial" pitchFamily="34" charset="0"/>
              </a:rPr>
              <a:t>Bond price goes to 119.42</a:t>
            </a:r>
          </a:p>
          <a:p>
            <a:pPr marL="973138" lvl="2" indent="-287338">
              <a:buFont typeface="Arial" panose="020B0604020202020204" pitchFamily="34" charset="0"/>
              <a:buChar char="‒"/>
            </a:pPr>
            <a:r>
              <a:rPr lang="pt-PT" dirty="0">
                <a:latin typeface="Arial" pitchFamily="34" charset="0"/>
                <a:cs typeface="Arial" pitchFamily="34" charset="0"/>
              </a:rPr>
              <a:t>Return </a:t>
            </a:r>
            <a:r>
              <a:rPr lang="pt-PT">
                <a:latin typeface="Arial" pitchFamily="34" charset="0"/>
                <a:cs typeface="Arial" pitchFamily="34" charset="0"/>
              </a:rPr>
              <a:t>= -8.9</a:t>
            </a:r>
            <a:r>
              <a:rPr lang="pt-PT" dirty="0">
                <a:latin typeface="Arial" pitchFamily="34" charset="0"/>
                <a:cs typeface="Arial" pitchFamily="34" charset="0"/>
              </a:rPr>
              <a:t>%</a:t>
            </a:r>
          </a:p>
          <a:p>
            <a:pPr marL="685800" lvl="1" indent="-228600">
              <a:buFont typeface="Arial" panose="020B0604020202020204" pitchFamily="34" charset="0"/>
              <a:buChar char="•"/>
            </a:pPr>
            <a:endParaRPr lang="pt-PT" dirty="0">
              <a:latin typeface="Arial" pitchFamily="34" charset="0"/>
              <a:cs typeface="Arial" pitchFamily="34" charset="0"/>
            </a:endParaRPr>
          </a:p>
          <a:p>
            <a:pPr marL="685800" lvl="1" indent="-228600">
              <a:buFont typeface="Arial" panose="020B0604020202020204" pitchFamily="34" charset="0"/>
              <a:buChar char="•"/>
            </a:pPr>
            <a:r>
              <a:rPr lang="pt-PT" dirty="0" err="1">
                <a:latin typeface="Arial" pitchFamily="34" charset="0"/>
                <a:cs typeface="Arial" pitchFamily="34" charset="0"/>
              </a:rPr>
              <a:t>Convexity</a:t>
            </a:r>
            <a:r>
              <a:rPr lang="pt-PT" dirty="0">
                <a:latin typeface="Arial" pitchFamily="34" charset="0"/>
                <a:cs typeface="Arial" pitchFamily="34" charset="0"/>
              </a:rPr>
              <a:t>: </a:t>
            </a:r>
            <a:r>
              <a:rPr lang="pt-PT" dirty="0" err="1">
                <a:latin typeface="Arial" pitchFamily="34" charset="0"/>
                <a:cs typeface="Arial" pitchFamily="34" charset="0"/>
              </a:rPr>
              <a:t>price</a:t>
            </a:r>
            <a:r>
              <a:rPr lang="pt-PT" dirty="0">
                <a:latin typeface="Arial" pitchFamily="34" charset="0"/>
                <a:cs typeface="Arial" pitchFamily="34" charset="0"/>
              </a:rPr>
              <a:t> </a:t>
            </a:r>
            <a:r>
              <a:rPr lang="pt-PT" dirty="0" err="1">
                <a:latin typeface="Arial" pitchFamily="34" charset="0"/>
                <a:cs typeface="Arial" pitchFamily="34" charset="0"/>
              </a:rPr>
              <a:t>decrease</a:t>
            </a:r>
            <a:r>
              <a:rPr lang="pt-PT" dirty="0">
                <a:latin typeface="Arial" pitchFamily="34" charset="0"/>
                <a:cs typeface="Arial" pitchFamily="34" charset="0"/>
              </a:rPr>
              <a:t> for yield </a:t>
            </a:r>
            <a:r>
              <a:rPr lang="pt-PT" dirty="0" err="1">
                <a:latin typeface="Arial" pitchFamily="34" charset="0"/>
                <a:cs typeface="Arial" pitchFamily="34" charset="0"/>
              </a:rPr>
              <a:t>increase</a:t>
            </a:r>
            <a:r>
              <a:rPr lang="pt-PT" dirty="0">
                <a:latin typeface="Arial" pitchFamily="34" charset="0"/>
                <a:cs typeface="Arial" pitchFamily="34" charset="0"/>
              </a:rPr>
              <a:t> </a:t>
            </a:r>
            <a:r>
              <a:rPr lang="pt-PT" dirty="0" err="1">
                <a:latin typeface="Arial" pitchFamily="34" charset="0"/>
                <a:cs typeface="Arial" pitchFamily="34" charset="0"/>
              </a:rPr>
              <a:t>is</a:t>
            </a:r>
            <a:r>
              <a:rPr lang="pt-PT" dirty="0">
                <a:latin typeface="Arial" pitchFamily="34" charset="0"/>
                <a:cs typeface="Arial" pitchFamily="34" charset="0"/>
              </a:rPr>
              <a:t> </a:t>
            </a:r>
            <a:r>
              <a:rPr lang="pt-PT" dirty="0" err="1">
                <a:latin typeface="Arial" pitchFamily="34" charset="0"/>
                <a:cs typeface="Arial" pitchFamily="34" charset="0"/>
              </a:rPr>
              <a:t>smaller</a:t>
            </a:r>
            <a:r>
              <a:rPr lang="pt-PT" dirty="0">
                <a:latin typeface="Arial" pitchFamily="34" charset="0"/>
                <a:cs typeface="Arial" pitchFamily="34" charset="0"/>
              </a:rPr>
              <a:t> </a:t>
            </a:r>
            <a:r>
              <a:rPr lang="pt-PT" dirty="0" err="1">
                <a:latin typeface="Arial" pitchFamily="34" charset="0"/>
                <a:cs typeface="Arial" pitchFamily="34" charset="0"/>
              </a:rPr>
              <a:t>than</a:t>
            </a:r>
            <a:r>
              <a:rPr lang="pt-PT" dirty="0">
                <a:latin typeface="Arial" pitchFamily="34" charset="0"/>
                <a:cs typeface="Arial" pitchFamily="34" charset="0"/>
              </a:rPr>
              <a:t> </a:t>
            </a:r>
            <a:r>
              <a:rPr lang="pt-PT" dirty="0" err="1">
                <a:latin typeface="Arial" pitchFamily="34" charset="0"/>
                <a:cs typeface="Arial" pitchFamily="34" charset="0"/>
              </a:rPr>
              <a:t>price</a:t>
            </a:r>
            <a:r>
              <a:rPr lang="pt-PT" dirty="0">
                <a:latin typeface="Arial" pitchFamily="34" charset="0"/>
                <a:cs typeface="Arial" pitchFamily="34" charset="0"/>
              </a:rPr>
              <a:t> </a:t>
            </a:r>
            <a:r>
              <a:rPr lang="pt-PT" dirty="0" err="1">
                <a:latin typeface="Arial" pitchFamily="34" charset="0"/>
                <a:cs typeface="Arial" pitchFamily="34" charset="0"/>
              </a:rPr>
              <a:t>increase</a:t>
            </a:r>
            <a:r>
              <a:rPr lang="pt-PT" dirty="0">
                <a:latin typeface="Arial" pitchFamily="34" charset="0"/>
                <a:cs typeface="Arial" pitchFamily="34" charset="0"/>
              </a:rPr>
              <a:t> for </a:t>
            </a:r>
            <a:r>
              <a:rPr lang="pt-PT" dirty="0" err="1">
                <a:latin typeface="Arial" pitchFamily="34" charset="0"/>
                <a:cs typeface="Arial" pitchFamily="34" charset="0"/>
              </a:rPr>
              <a:t>equal</a:t>
            </a:r>
            <a:r>
              <a:rPr lang="pt-PT" dirty="0">
                <a:latin typeface="Arial" pitchFamily="34" charset="0"/>
                <a:cs typeface="Arial" pitchFamily="34" charset="0"/>
              </a:rPr>
              <a:t> </a:t>
            </a:r>
            <a:r>
              <a:rPr lang="pt-PT" dirty="0" err="1">
                <a:latin typeface="Arial" pitchFamily="34" charset="0"/>
                <a:cs typeface="Arial" pitchFamily="34" charset="0"/>
              </a:rPr>
              <a:t>decrease</a:t>
            </a:r>
            <a:r>
              <a:rPr lang="pt-PT" dirty="0">
                <a:latin typeface="Arial" pitchFamily="34" charset="0"/>
                <a:cs typeface="Arial" pitchFamily="34" charset="0"/>
              </a:rPr>
              <a:t> in yield (-8.9% </a:t>
            </a:r>
            <a:r>
              <a:rPr lang="pt-PT" dirty="0" err="1">
                <a:latin typeface="Arial" pitchFamily="34" charset="0"/>
                <a:cs typeface="Arial" pitchFamily="34" charset="0"/>
              </a:rPr>
              <a:t>vs</a:t>
            </a:r>
            <a:r>
              <a:rPr lang="pt-PT" dirty="0">
                <a:latin typeface="Arial" pitchFamily="34" charset="0"/>
                <a:cs typeface="Arial" pitchFamily="34" charset="0"/>
              </a:rPr>
              <a:t> 10.2%)</a:t>
            </a:r>
          </a:p>
          <a:p>
            <a:pPr marL="114300" indent="-342900">
              <a:buFont typeface="Arial" panose="020B0604020202020204" pitchFamily="34" charset="0"/>
              <a:buChar char="•"/>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88969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9275F-CC0D-51D3-8115-FA2B5D6581F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5B2C9A-64E5-5EA0-127D-3EC4BB618E12}"/>
              </a:ext>
            </a:extLst>
          </p:cNvPr>
          <p:cNvSpPr>
            <a:spLocks noGrp="1"/>
          </p:cNvSpPr>
          <p:nvPr>
            <p:ph type="sldNum" sz="quarter" idx="12"/>
          </p:nvPr>
        </p:nvSpPr>
        <p:spPr/>
        <p:txBody>
          <a:bodyPr/>
          <a:lstStyle/>
          <a:p>
            <a:fld id="{4A12A122-817D-41F3-8885-5DB718F70662}" type="slidenum">
              <a:rPr lang="en-US" sz="2000" smtClean="0"/>
              <a:pPr/>
              <a:t>22</a:t>
            </a:fld>
            <a:endParaRPr lang="en-US" sz="2000" dirty="0"/>
          </a:p>
        </p:txBody>
      </p:sp>
      <p:sp>
        <p:nvSpPr>
          <p:cNvPr id="3" name="TextBox 2">
            <a:extLst>
              <a:ext uri="{FF2B5EF4-FFF2-40B4-BE49-F238E27FC236}">
                <a16:creationId xmlns:a16="http://schemas.microsoft.com/office/drawing/2014/main" id="{013EAE31-E599-C61D-DA75-81305A624548}"/>
              </a:ext>
            </a:extLst>
          </p:cNvPr>
          <p:cNvSpPr txBox="1"/>
          <p:nvPr/>
        </p:nvSpPr>
        <p:spPr>
          <a:xfrm>
            <a:off x="381000" y="152400"/>
            <a:ext cx="76200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Some math</a:t>
            </a:r>
          </a:p>
        </p:txBody>
      </p:sp>
      <mc:AlternateContent xmlns:mc="http://schemas.openxmlformats.org/markup-compatibility/2006" xmlns:a14="http://schemas.microsoft.com/office/drawing/2010/main">
        <mc:Choice Requires="a14">
          <p:sp>
            <p:nvSpPr>
              <p:cNvPr id="4" name="Text Box 3">
                <a:extLst>
                  <a:ext uri="{FF2B5EF4-FFF2-40B4-BE49-F238E27FC236}">
                    <a16:creationId xmlns:a16="http://schemas.microsoft.com/office/drawing/2014/main" id="{E1844952-872C-95A5-44A7-252EA705BB81}"/>
                  </a:ext>
                </a:extLst>
              </p:cNvPr>
              <p:cNvSpPr txBox="1">
                <a:spLocks noChangeArrowheads="1"/>
              </p:cNvSpPr>
              <p:nvPr/>
            </p:nvSpPr>
            <p:spPr bwMode="auto">
              <a:xfrm>
                <a:off x="420243" y="728662"/>
                <a:ext cx="8534400" cy="5400675"/>
              </a:xfrm>
              <a:prstGeom prst="rect">
                <a:avLst/>
              </a:prstGeom>
              <a:noFill/>
              <a:ln w="9525" algn="ctr">
                <a:noFill/>
                <a:miter lim="800000"/>
                <a:headEnd/>
                <a:tailEnd/>
              </a:ln>
              <a:effectLst/>
            </p:spPr>
            <p:txBody>
              <a:bodyPr/>
              <a:lstStyle/>
              <a:p>
                <a:pPr marL="342900" indent="-342900">
                  <a:buFont typeface="Arial" panose="020B0604020202020204" pitchFamily="34" charset="0"/>
                  <a:buChar char="•"/>
                </a:pPr>
                <a:r>
                  <a:rPr lang="en-US" sz="2000" dirty="0">
                    <a:latin typeface="Arial" pitchFamily="34" charset="0"/>
                    <a:cs typeface="Arial" pitchFamily="34" charset="0"/>
                  </a:rPr>
                  <a:t>Taylor expansion: </a:t>
                </a:r>
              </a:p>
              <a:p>
                <a:pPr marL="342900" indent="-342900">
                  <a:buFont typeface="Arial" panose="020B0604020202020204" pitchFamily="34" charset="0"/>
                  <a:buChar char="•"/>
                </a:pPr>
                <a:endParaRPr lang="en-US" sz="2000" dirty="0">
                  <a:latin typeface="Arial" pitchFamily="34" charset="0"/>
                  <a:cs typeface="Arial" pitchFamily="34" charset="0"/>
                </a:endParaRPr>
              </a:p>
              <a:p>
                <a:r>
                  <a:rPr lang="en-US" sz="2000" dirty="0">
                    <a:latin typeface="Arial" pitchFamily="34" charset="0"/>
                    <a:cs typeface="Arial" pitchFamily="34" charset="0"/>
                  </a:rPr>
                  <a:t> </a:t>
                </a:r>
                <a14:m>
                  <m:oMath xmlns:m="http://schemas.openxmlformats.org/officeDocument/2006/math">
                    <m:r>
                      <m:rPr>
                        <m:sty m:val="p"/>
                      </m:rPr>
                      <a:rPr lang="en-US" sz="2000">
                        <a:latin typeface="Cambria Math" panose="02040503050406030204" pitchFamily="18" charset="0"/>
                        <a:cs typeface="Arial" pitchFamily="34" charset="0"/>
                      </a:rPr>
                      <m:t>f</m:t>
                    </m:r>
                    <m:d>
                      <m:dPr>
                        <m:ctrlPr>
                          <a:rPr lang="en-US" sz="2000" i="1">
                            <a:latin typeface="Cambria Math" panose="02040503050406030204" pitchFamily="18" charset="0"/>
                            <a:cs typeface="Arial" pitchFamily="34" charset="0"/>
                          </a:rPr>
                        </m:ctrlPr>
                      </m:dPr>
                      <m:e>
                        <m:r>
                          <a:rPr lang="en-US" sz="2000" b="0" i="1" smtClean="0">
                            <a:latin typeface="Cambria Math" panose="02040503050406030204" pitchFamily="18" charset="0"/>
                            <a:cs typeface="Arial" pitchFamily="34" charset="0"/>
                          </a:rPr>
                          <m:t>𝑥</m:t>
                        </m:r>
                      </m:e>
                    </m:d>
                    <m:r>
                      <a:rPr lang="en-US" sz="2000" b="0" i="1" smtClean="0">
                        <a:latin typeface="Cambria Math" panose="02040503050406030204" pitchFamily="18" charset="0"/>
                        <a:cs typeface="Arial" pitchFamily="34" charset="0"/>
                      </a:rPr>
                      <m:t>−</m:t>
                    </m:r>
                    <m:r>
                      <m:rPr>
                        <m:sty m:val="p"/>
                      </m:rPr>
                      <a:rPr lang="en-US" sz="2000">
                        <a:latin typeface="Cambria Math" panose="02040503050406030204" pitchFamily="18" charset="0"/>
                        <a:cs typeface="Arial" pitchFamily="34" charset="0"/>
                      </a:rPr>
                      <m:t>f</m:t>
                    </m:r>
                    <m:d>
                      <m:dPr>
                        <m:ctrlPr>
                          <a:rPr lang="en-US" sz="2000" i="1">
                            <a:latin typeface="Cambria Math" panose="02040503050406030204" pitchFamily="18" charset="0"/>
                            <a:cs typeface="Arial" pitchFamily="34" charset="0"/>
                          </a:rPr>
                        </m:ctrlPr>
                      </m:dPr>
                      <m:e>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𝑥</m:t>
                            </m:r>
                          </m:e>
                          <m:sub>
                            <m:r>
                              <a:rPr lang="en-US" sz="2000" i="1">
                                <a:latin typeface="Cambria Math" panose="02040503050406030204" pitchFamily="18" charset="0"/>
                                <a:cs typeface="Arial" pitchFamily="34" charset="0"/>
                              </a:rPr>
                              <m:t>0</m:t>
                            </m:r>
                          </m:sub>
                        </m:sSub>
                      </m:e>
                    </m:d>
                    <m:r>
                      <a:rPr lang="en-US" sz="2000" b="0" i="0" smtClean="0">
                        <a:latin typeface="Cambria Math" panose="02040503050406030204" pitchFamily="18" charset="0"/>
                        <a:cs typeface="Arial" pitchFamily="34" charset="0"/>
                      </a:rPr>
                      <m:t>=</m:t>
                    </m:r>
                    <m:f>
                      <m:fPr>
                        <m:ctrlPr>
                          <a:rPr lang="en-US" sz="2000" i="1" smtClean="0">
                            <a:latin typeface="Cambria Math" panose="02040503050406030204" pitchFamily="18" charset="0"/>
                            <a:cs typeface="Arial" pitchFamily="34" charset="0"/>
                          </a:rPr>
                        </m:ctrlPr>
                      </m:fPr>
                      <m:num>
                        <m:sSup>
                          <m:sSupPr>
                            <m:ctrlPr>
                              <a:rPr lang="en-US" sz="2000" b="0" i="1" smtClean="0">
                                <a:latin typeface="Cambria Math" panose="02040503050406030204" pitchFamily="18" charset="0"/>
                                <a:cs typeface="Arial" pitchFamily="34" charset="0"/>
                              </a:rPr>
                            </m:ctrlPr>
                          </m:sSupPr>
                          <m:e>
                            <m:r>
                              <a:rPr lang="en-US" sz="2000" b="0" i="1" smtClean="0">
                                <a:latin typeface="Cambria Math" panose="02040503050406030204" pitchFamily="18" charset="0"/>
                                <a:cs typeface="Arial" pitchFamily="34" charset="0"/>
                              </a:rPr>
                              <m:t>𝑓</m:t>
                            </m:r>
                          </m:e>
                          <m:sup>
                            <m:r>
                              <a:rPr lang="en-US" sz="2000" b="0" i="1" smtClean="0">
                                <a:latin typeface="Cambria Math" panose="02040503050406030204" pitchFamily="18" charset="0"/>
                                <a:cs typeface="Arial" pitchFamily="34" charset="0"/>
                              </a:rPr>
                              <m:t>′</m:t>
                            </m:r>
                          </m:sup>
                        </m:sSup>
                        <m:d>
                          <m:dPr>
                            <m:ctrlPr>
                              <a:rPr lang="en-US" sz="2000" b="0" i="1" smtClean="0">
                                <a:latin typeface="Cambria Math" panose="02040503050406030204" pitchFamily="18" charset="0"/>
                                <a:cs typeface="Arial" pitchFamily="34" charset="0"/>
                              </a:rPr>
                            </m:ctrlPr>
                          </m:dPr>
                          <m:e>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𝑥</m:t>
                                </m:r>
                              </m:e>
                              <m:sub>
                                <m:r>
                                  <a:rPr lang="en-US" sz="2000" i="1">
                                    <a:latin typeface="Cambria Math" panose="02040503050406030204" pitchFamily="18" charset="0"/>
                                    <a:cs typeface="Arial" pitchFamily="34" charset="0"/>
                                  </a:rPr>
                                  <m:t>0</m:t>
                                </m:r>
                              </m:sub>
                            </m:sSub>
                          </m:e>
                        </m:d>
                      </m:num>
                      <m:den>
                        <m:r>
                          <a:rPr lang="en-US" sz="2000" b="0" i="1" smtClean="0">
                            <a:latin typeface="Cambria Math" panose="02040503050406030204" pitchFamily="18" charset="0"/>
                            <a:cs typeface="Arial" pitchFamily="34" charset="0"/>
                          </a:rPr>
                          <m:t>1!</m:t>
                        </m:r>
                      </m:den>
                    </m:f>
                    <m:d>
                      <m:dPr>
                        <m:ctrlPr>
                          <a:rPr lang="en-US" sz="2000" b="0" i="1" smtClean="0">
                            <a:latin typeface="Cambria Math" panose="02040503050406030204" pitchFamily="18" charset="0"/>
                            <a:cs typeface="Arial" pitchFamily="34" charset="0"/>
                          </a:rPr>
                        </m:ctrlPr>
                      </m:dPr>
                      <m:e>
                        <m:r>
                          <a:rPr lang="en-US" sz="2000" b="0" i="1" smtClean="0">
                            <a:latin typeface="Cambria Math" panose="02040503050406030204" pitchFamily="18" charset="0"/>
                            <a:cs typeface="Arial" pitchFamily="34" charset="0"/>
                          </a:rPr>
                          <m:t>𝑥</m:t>
                        </m:r>
                        <m:r>
                          <a:rPr lang="en-US" sz="2000" b="0" i="1" smtClean="0">
                            <a:latin typeface="Cambria Math" panose="02040503050406030204" pitchFamily="18" charset="0"/>
                            <a:cs typeface="Arial" pitchFamily="34" charset="0"/>
                          </a:rPr>
                          <m:t>−</m:t>
                        </m:r>
                        <m:sSub>
                          <m:sSubPr>
                            <m:ctrlPr>
                              <a:rPr lang="en-US" i="1">
                                <a:latin typeface="Cambria Math" panose="02040503050406030204" pitchFamily="18" charset="0"/>
                                <a:cs typeface="Arial" pitchFamily="34" charset="0"/>
                              </a:rPr>
                            </m:ctrlPr>
                          </m:sSubPr>
                          <m:e>
                            <m:r>
                              <a:rPr lang="en-US" i="1">
                                <a:latin typeface="Cambria Math" panose="02040503050406030204" pitchFamily="18" charset="0"/>
                                <a:cs typeface="Arial" pitchFamily="34" charset="0"/>
                              </a:rPr>
                              <m:t>𝑥</m:t>
                            </m:r>
                          </m:e>
                          <m:sub>
                            <m:r>
                              <a:rPr lang="en-US" i="1">
                                <a:latin typeface="Cambria Math" panose="02040503050406030204" pitchFamily="18" charset="0"/>
                                <a:cs typeface="Arial" pitchFamily="34" charset="0"/>
                              </a:rPr>
                              <m:t>0</m:t>
                            </m:r>
                          </m:sub>
                        </m:sSub>
                      </m:e>
                    </m:d>
                    <m:r>
                      <a:rPr lang="en-US" b="0" i="1" smtClean="0">
                        <a:latin typeface="Cambria Math" panose="02040503050406030204" pitchFamily="18" charset="0"/>
                        <a:cs typeface="Arial" pitchFamily="34" charset="0"/>
                      </a:rPr>
                      <m:t>+</m:t>
                    </m:r>
                    <m:f>
                      <m:fPr>
                        <m:ctrlPr>
                          <a:rPr lang="en-US" i="1">
                            <a:latin typeface="Cambria Math" panose="02040503050406030204" pitchFamily="18" charset="0"/>
                            <a:cs typeface="Arial" pitchFamily="34" charset="0"/>
                          </a:rPr>
                        </m:ctrlPr>
                      </m:fPr>
                      <m:num>
                        <m:sSup>
                          <m:sSupPr>
                            <m:ctrlPr>
                              <a:rPr lang="en-US" i="1">
                                <a:latin typeface="Cambria Math" panose="02040503050406030204" pitchFamily="18" charset="0"/>
                                <a:cs typeface="Arial" pitchFamily="34" charset="0"/>
                              </a:rPr>
                            </m:ctrlPr>
                          </m:sSupPr>
                          <m:e>
                            <m:r>
                              <a:rPr lang="en-US" i="1">
                                <a:latin typeface="Cambria Math" panose="02040503050406030204" pitchFamily="18" charset="0"/>
                                <a:cs typeface="Arial" pitchFamily="34" charset="0"/>
                              </a:rPr>
                              <m:t>𝑓</m:t>
                            </m:r>
                          </m:e>
                          <m:sup>
                            <m:r>
                              <a:rPr lang="en-US" i="1">
                                <a:latin typeface="Cambria Math" panose="02040503050406030204" pitchFamily="18" charset="0"/>
                                <a:cs typeface="Arial" pitchFamily="34" charset="0"/>
                              </a:rPr>
                              <m:t>′</m:t>
                            </m:r>
                            <m:r>
                              <a:rPr lang="en-US" b="0" i="1" smtClean="0">
                                <a:latin typeface="Cambria Math" panose="02040503050406030204" pitchFamily="18" charset="0"/>
                                <a:cs typeface="Arial" pitchFamily="34" charset="0"/>
                              </a:rPr>
                              <m:t>′</m:t>
                            </m:r>
                          </m:sup>
                        </m:sSup>
                        <m:d>
                          <m:dPr>
                            <m:ctrlPr>
                              <a:rPr lang="en-US" i="1">
                                <a:latin typeface="Cambria Math" panose="02040503050406030204" pitchFamily="18" charset="0"/>
                                <a:cs typeface="Arial" pitchFamily="34" charset="0"/>
                              </a:rPr>
                            </m:ctrlPr>
                          </m:dPr>
                          <m:e>
                            <m:sSub>
                              <m:sSubPr>
                                <m:ctrlPr>
                                  <a:rPr lang="en-US" i="1">
                                    <a:latin typeface="Cambria Math" panose="02040503050406030204" pitchFamily="18" charset="0"/>
                                    <a:cs typeface="Arial" pitchFamily="34" charset="0"/>
                                  </a:rPr>
                                </m:ctrlPr>
                              </m:sSubPr>
                              <m:e>
                                <m:r>
                                  <a:rPr lang="en-US" i="1">
                                    <a:latin typeface="Cambria Math" panose="02040503050406030204" pitchFamily="18" charset="0"/>
                                    <a:cs typeface="Arial" pitchFamily="34" charset="0"/>
                                  </a:rPr>
                                  <m:t>𝑥</m:t>
                                </m:r>
                              </m:e>
                              <m:sub>
                                <m:r>
                                  <a:rPr lang="en-US" i="1">
                                    <a:latin typeface="Cambria Math" panose="02040503050406030204" pitchFamily="18" charset="0"/>
                                    <a:cs typeface="Arial" pitchFamily="34" charset="0"/>
                                  </a:rPr>
                                  <m:t>0</m:t>
                                </m:r>
                              </m:sub>
                            </m:sSub>
                          </m:e>
                        </m:d>
                      </m:num>
                      <m:den>
                        <m:r>
                          <a:rPr lang="en-US" b="0" i="1" smtClean="0">
                            <a:latin typeface="Cambria Math" panose="02040503050406030204" pitchFamily="18" charset="0"/>
                            <a:cs typeface="Arial" pitchFamily="34" charset="0"/>
                          </a:rPr>
                          <m:t>2</m:t>
                        </m:r>
                        <m:r>
                          <a:rPr lang="en-US" i="1">
                            <a:latin typeface="Cambria Math" panose="02040503050406030204" pitchFamily="18" charset="0"/>
                            <a:cs typeface="Arial" pitchFamily="34" charset="0"/>
                          </a:rPr>
                          <m:t>!</m:t>
                        </m:r>
                      </m:den>
                    </m:f>
                    <m:sSup>
                      <m:sSupPr>
                        <m:ctrlPr>
                          <a:rPr lang="en-US" i="1" smtClean="0">
                            <a:latin typeface="Cambria Math" panose="02040503050406030204" pitchFamily="18" charset="0"/>
                            <a:cs typeface="Arial" pitchFamily="34" charset="0"/>
                          </a:rPr>
                        </m:ctrlPr>
                      </m:sSupPr>
                      <m:e>
                        <m:d>
                          <m:dPr>
                            <m:ctrlPr>
                              <a:rPr lang="en-US" i="1">
                                <a:latin typeface="Cambria Math" panose="02040503050406030204" pitchFamily="18" charset="0"/>
                                <a:cs typeface="Arial" pitchFamily="34" charset="0"/>
                              </a:rPr>
                            </m:ctrlPr>
                          </m:dPr>
                          <m:e>
                            <m:r>
                              <a:rPr lang="en-US" i="1">
                                <a:latin typeface="Cambria Math" panose="02040503050406030204" pitchFamily="18" charset="0"/>
                                <a:cs typeface="Arial" pitchFamily="34" charset="0"/>
                              </a:rPr>
                              <m:t>𝑥</m:t>
                            </m:r>
                            <m:r>
                              <a:rPr lang="en-US" i="1">
                                <a:latin typeface="Cambria Math" panose="02040503050406030204" pitchFamily="18" charset="0"/>
                                <a:cs typeface="Arial" pitchFamily="34" charset="0"/>
                              </a:rPr>
                              <m:t>−</m:t>
                            </m:r>
                            <m:sSub>
                              <m:sSubPr>
                                <m:ctrlPr>
                                  <a:rPr lang="en-US" i="1">
                                    <a:latin typeface="Cambria Math" panose="02040503050406030204" pitchFamily="18" charset="0"/>
                                    <a:cs typeface="Arial" pitchFamily="34" charset="0"/>
                                  </a:rPr>
                                </m:ctrlPr>
                              </m:sSubPr>
                              <m:e>
                                <m:r>
                                  <a:rPr lang="en-US" i="1">
                                    <a:latin typeface="Cambria Math" panose="02040503050406030204" pitchFamily="18" charset="0"/>
                                    <a:cs typeface="Arial" pitchFamily="34" charset="0"/>
                                  </a:rPr>
                                  <m:t>𝑥</m:t>
                                </m:r>
                              </m:e>
                              <m:sub>
                                <m:r>
                                  <a:rPr lang="en-US" i="1">
                                    <a:latin typeface="Cambria Math" panose="02040503050406030204" pitchFamily="18" charset="0"/>
                                    <a:cs typeface="Arial" pitchFamily="34" charset="0"/>
                                  </a:rPr>
                                  <m:t>0</m:t>
                                </m:r>
                              </m:sub>
                            </m:sSub>
                          </m:e>
                        </m:d>
                      </m:e>
                      <m:sup>
                        <m:r>
                          <a:rPr lang="en-US" b="0" i="1" smtClean="0">
                            <a:latin typeface="Cambria Math" panose="02040503050406030204" pitchFamily="18" charset="0"/>
                            <a:cs typeface="Arial" pitchFamily="34" charset="0"/>
                          </a:rPr>
                          <m:t>2</m:t>
                        </m:r>
                      </m:sup>
                    </m:sSup>
                    <m:r>
                      <a:rPr lang="en-US" b="0" i="1" smtClean="0">
                        <a:latin typeface="Cambria Math" panose="02040503050406030204" pitchFamily="18" charset="0"/>
                        <a:cs typeface="Arial" pitchFamily="34" charset="0"/>
                      </a:rPr>
                      <m:t>+</m:t>
                    </m:r>
                    <m:f>
                      <m:fPr>
                        <m:ctrlPr>
                          <a:rPr lang="en-US" i="1">
                            <a:latin typeface="Cambria Math" panose="02040503050406030204" pitchFamily="18" charset="0"/>
                            <a:cs typeface="Arial" pitchFamily="34" charset="0"/>
                          </a:rPr>
                        </m:ctrlPr>
                      </m:fPr>
                      <m:num>
                        <m:sSup>
                          <m:sSupPr>
                            <m:ctrlPr>
                              <a:rPr lang="en-US" i="1">
                                <a:latin typeface="Cambria Math" panose="02040503050406030204" pitchFamily="18" charset="0"/>
                                <a:cs typeface="Arial" pitchFamily="34" charset="0"/>
                              </a:rPr>
                            </m:ctrlPr>
                          </m:sSupPr>
                          <m:e>
                            <m:r>
                              <a:rPr lang="en-US" i="1">
                                <a:latin typeface="Cambria Math" panose="02040503050406030204" pitchFamily="18" charset="0"/>
                                <a:cs typeface="Arial" pitchFamily="34" charset="0"/>
                              </a:rPr>
                              <m:t>𝑓</m:t>
                            </m:r>
                          </m:e>
                          <m:sup>
                            <m:r>
                              <a:rPr lang="en-US" i="1">
                                <a:latin typeface="Cambria Math" panose="02040503050406030204" pitchFamily="18" charset="0"/>
                                <a:cs typeface="Arial" pitchFamily="34" charset="0"/>
                              </a:rPr>
                              <m:t>′</m:t>
                            </m:r>
                            <m:r>
                              <a:rPr lang="en-US" b="0" i="1" smtClean="0">
                                <a:latin typeface="Cambria Math" panose="02040503050406030204" pitchFamily="18" charset="0"/>
                                <a:cs typeface="Arial" pitchFamily="34" charset="0"/>
                              </a:rPr>
                              <m:t>′</m:t>
                            </m:r>
                            <m:r>
                              <a:rPr lang="en-US" i="1">
                                <a:latin typeface="Cambria Math" panose="02040503050406030204" pitchFamily="18" charset="0"/>
                                <a:cs typeface="Arial" pitchFamily="34" charset="0"/>
                              </a:rPr>
                              <m:t>′</m:t>
                            </m:r>
                          </m:sup>
                        </m:sSup>
                        <m:d>
                          <m:dPr>
                            <m:ctrlPr>
                              <a:rPr lang="en-US" i="1">
                                <a:latin typeface="Cambria Math" panose="02040503050406030204" pitchFamily="18" charset="0"/>
                                <a:cs typeface="Arial" pitchFamily="34" charset="0"/>
                              </a:rPr>
                            </m:ctrlPr>
                          </m:dPr>
                          <m:e>
                            <m:sSub>
                              <m:sSubPr>
                                <m:ctrlPr>
                                  <a:rPr lang="en-US" i="1">
                                    <a:latin typeface="Cambria Math" panose="02040503050406030204" pitchFamily="18" charset="0"/>
                                    <a:cs typeface="Arial" pitchFamily="34" charset="0"/>
                                  </a:rPr>
                                </m:ctrlPr>
                              </m:sSubPr>
                              <m:e>
                                <m:r>
                                  <a:rPr lang="en-US" i="1">
                                    <a:latin typeface="Cambria Math" panose="02040503050406030204" pitchFamily="18" charset="0"/>
                                    <a:cs typeface="Arial" pitchFamily="34" charset="0"/>
                                  </a:rPr>
                                  <m:t>𝑥</m:t>
                                </m:r>
                              </m:e>
                              <m:sub>
                                <m:r>
                                  <a:rPr lang="en-US" i="1">
                                    <a:latin typeface="Cambria Math" panose="02040503050406030204" pitchFamily="18" charset="0"/>
                                    <a:cs typeface="Arial" pitchFamily="34" charset="0"/>
                                  </a:rPr>
                                  <m:t>0</m:t>
                                </m:r>
                              </m:sub>
                            </m:sSub>
                          </m:e>
                        </m:d>
                      </m:num>
                      <m:den>
                        <m:r>
                          <a:rPr lang="en-US" b="0" i="1" smtClean="0">
                            <a:latin typeface="Cambria Math" panose="02040503050406030204" pitchFamily="18" charset="0"/>
                            <a:cs typeface="Arial" pitchFamily="34" charset="0"/>
                          </a:rPr>
                          <m:t>3</m:t>
                        </m:r>
                        <m:r>
                          <a:rPr lang="en-US" i="1">
                            <a:latin typeface="Cambria Math" panose="02040503050406030204" pitchFamily="18" charset="0"/>
                            <a:cs typeface="Arial" pitchFamily="34" charset="0"/>
                          </a:rPr>
                          <m:t>!</m:t>
                        </m:r>
                      </m:den>
                    </m:f>
                    <m:sSup>
                      <m:sSupPr>
                        <m:ctrlPr>
                          <a:rPr lang="en-US" i="1">
                            <a:latin typeface="Cambria Math" panose="02040503050406030204" pitchFamily="18" charset="0"/>
                            <a:cs typeface="Arial" pitchFamily="34" charset="0"/>
                          </a:rPr>
                        </m:ctrlPr>
                      </m:sSupPr>
                      <m:e>
                        <m:d>
                          <m:dPr>
                            <m:ctrlPr>
                              <a:rPr lang="en-US" i="1">
                                <a:latin typeface="Cambria Math" panose="02040503050406030204" pitchFamily="18" charset="0"/>
                                <a:cs typeface="Arial" pitchFamily="34" charset="0"/>
                              </a:rPr>
                            </m:ctrlPr>
                          </m:dPr>
                          <m:e>
                            <m:r>
                              <a:rPr lang="en-US" i="1">
                                <a:latin typeface="Cambria Math" panose="02040503050406030204" pitchFamily="18" charset="0"/>
                                <a:cs typeface="Arial" pitchFamily="34" charset="0"/>
                              </a:rPr>
                              <m:t>𝑥</m:t>
                            </m:r>
                            <m:r>
                              <a:rPr lang="en-US" i="1">
                                <a:latin typeface="Cambria Math" panose="02040503050406030204" pitchFamily="18" charset="0"/>
                                <a:cs typeface="Arial" pitchFamily="34" charset="0"/>
                              </a:rPr>
                              <m:t>−</m:t>
                            </m:r>
                            <m:sSub>
                              <m:sSubPr>
                                <m:ctrlPr>
                                  <a:rPr lang="en-US" i="1">
                                    <a:latin typeface="Cambria Math" panose="02040503050406030204" pitchFamily="18" charset="0"/>
                                    <a:cs typeface="Arial" pitchFamily="34" charset="0"/>
                                  </a:rPr>
                                </m:ctrlPr>
                              </m:sSubPr>
                              <m:e>
                                <m:r>
                                  <a:rPr lang="en-US" i="1">
                                    <a:latin typeface="Cambria Math" panose="02040503050406030204" pitchFamily="18" charset="0"/>
                                    <a:cs typeface="Arial" pitchFamily="34" charset="0"/>
                                  </a:rPr>
                                  <m:t>𝑥</m:t>
                                </m:r>
                              </m:e>
                              <m:sub>
                                <m:r>
                                  <a:rPr lang="en-US" i="1">
                                    <a:latin typeface="Cambria Math" panose="02040503050406030204" pitchFamily="18" charset="0"/>
                                    <a:cs typeface="Arial" pitchFamily="34" charset="0"/>
                                  </a:rPr>
                                  <m:t>0</m:t>
                                </m:r>
                              </m:sub>
                            </m:sSub>
                          </m:e>
                        </m:d>
                      </m:e>
                      <m:sup>
                        <m:r>
                          <a:rPr lang="en-US" b="0" i="1" smtClean="0">
                            <a:latin typeface="Cambria Math" panose="02040503050406030204" pitchFamily="18" charset="0"/>
                            <a:cs typeface="Arial" pitchFamily="34" charset="0"/>
                          </a:rPr>
                          <m:t>3</m:t>
                        </m:r>
                      </m:sup>
                    </m:sSup>
                    <m:r>
                      <a:rPr lang="en-US" b="0" i="1" smtClean="0">
                        <a:latin typeface="Cambria Math" panose="02040503050406030204" pitchFamily="18" charset="0"/>
                        <a:cs typeface="Arial" pitchFamily="34" charset="0"/>
                      </a:rPr>
                      <m:t>+ …</m:t>
                    </m:r>
                  </m:oMath>
                </a14:m>
                <a:endParaRPr lang="en-US" b="0" dirty="0">
                  <a:latin typeface="Arial" pitchFamily="34" charset="0"/>
                  <a:cs typeface="Arial" pitchFamily="34" charset="0"/>
                </a:endParaRPr>
              </a:p>
              <a:p>
                <a:endParaRPr lang="pt-PT" dirty="0">
                  <a:latin typeface="Arial" pitchFamily="34" charset="0"/>
                  <a:cs typeface="Arial" pitchFamily="34" charset="0"/>
                </a:endParaRPr>
              </a:p>
              <a:p>
                <a:pPr marL="285750" indent="-285750">
                  <a:buFont typeface="Arial" panose="020B0604020202020204" pitchFamily="34" charset="0"/>
                  <a:buChar char="•"/>
                </a:pPr>
                <a:r>
                  <a:rPr lang="pt-PT" dirty="0">
                    <a:latin typeface="Arial" pitchFamily="34" charset="0"/>
                    <a:cs typeface="Arial" pitchFamily="34" charset="0"/>
                  </a:rPr>
                  <a:t>In finance, we routinely estimate the sensitivity of prices to discount rates using a second order expansion, because yields don’t change suddenly by huge amounts. </a:t>
                </a:r>
              </a:p>
              <a:p>
                <a:pPr marL="285750" indent="-285750">
                  <a:buFont typeface="Arial" panose="020B0604020202020204" pitchFamily="34" charset="0"/>
                  <a:buChar char="•"/>
                </a:pPr>
                <a:endParaRPr lang="pt-PT" dirty="0">
                  <a:latin typeface="Arial" pitchFamily="34" charset="0"/>
                  <a:cs typeface="Arial" pitchFamily="34" charset="0"/>
                </a:endParaRPr>
              </a:p>
              <a:p>
                <a:pPr marL="285750" indent="-285750">
                  <a:buFont typeface="Arial" panose="020B0604020202020204" pitchFamily="34" charset="0"/>
                  <a:buChar char="•"/>
                </a:pPr>
                <a:r>
                  <a:rPr lang="pt-PT" dirty="0">
                    <a:latin typeface="Arial" pitchFamily="34" charset="0"/>
                    <a:cs typeface="Arial" pitchFamily="34" charset="0"/>
                  </a:rPr>
                  <a:t>What happens to bond price </a:t>
                </a:r>
                <a14:m>
                  <m:oMath xmlns:m="http://schemas.openxmlformats.org/officeDocument/2006/math">
                    <m:r>
                      <a:rPr lang="en-US" b="0" i="0" smtClean="0">
                        <a:latin typeface="Cambria Math" panose="02040503050406030204" pitchFamily="18" charset="0"/>
                      </a:rPr>
                      <m:t>=</m:t>
                    </m:r>
                    <m:r>
                      <m:rPr>
                        <m:sty m:val="p"/>
                      </m:rPr>
                      <a:rPr lang="en-US" b="0" i="0" smtClean="0">
                        <a:latin typeface="Cambria Math" panose="02040503050406030204" pitchFamily="18" charset="0"/>
                      </a:rPr>
                      <m:t>P</m:t>
                    </m:r>
                    <m:r>
                      <a:rPr lang="en-US" b="0" i="0" smtClean="0">
                        <a:latin typeface="Cambria Math" panose="02040503050406030204" pitchFamily="18" charset="0"/>
                      </a:rPr>
                      <m:t>= </m:t>
                    </m:r>
                    <m:nary>
                      <m:naryPr>
                        <m:chr m:val="∑"/>
                        <m:supHide m:val="on"/>
                        <m:ctrlPr>
                          <a:rPr lang="pt-PT" i="1">
                            <a:latin typeface="Cambria Math" panose="02040503050406030204" pitchFamily="18" charset="0"/>
                          </a:rPr>
                        </m:ctrlPr>
                      </m:naryPr>
                      <m:sub>
                        <m:r>
                          <m:rPr>
                            <m:brk m:alnAt="23"/>
                          </m:rPr>
                          <a:rPr lang="en-US" i="1">
                            <a:latin typeface="Cambria Math"/>
                          </a:rPr>
                          <m:t>𝑡</m:t>
                        </m:r>
                      </m:sub>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𝐶</m:t>
                                </m:r>
                              </m:e>
                              <m:sub>
                                <m:r>
                                  <a:rPr lang="en-US" i="1">
                                    <a:latin typeface="Cambria Math"/>
                                  </a:rPr>
                                  <m:t>𝑡</m:t>
                                </m:r>
                              </m:sub>
                            </m:sSub>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a:rPr>
                                      <m:t>1+</m:t>
                                    </m:r>
                                    <m:r>
                                      <a:rPr lang="en-US" i="1">
                                        <a:latin typeface="Cambria Math" panose="02040503050406030204" pitchFamily="18" charset="0"/>
                                      </a:rPr>
                                      <m:t>𝑦</m:t>
                                    </m:r>
                                  </m:e>
                                </m:d>
                              </m:e>
                              <m:sup>
                                <m:r>
                                  <a:rPr lang="en-US" i="1">
                                    <a:latin typeface="Cambria Math"/>
                                  </a:rPr>
                                  <m:t>𝑡</m:t>
                                </m:r>
                              </m:sup>
                            </m:sSup>
                          </m:den>
                        </m:f>
                      </m:e>
                    </m:nary>
                  </m:oMath>
                </a14:m>
                <a:r>
                  <a:rPr lang="pt-PT" dirty="0">
                    <a:latin typeface="Arial" pitchFamily="34" charset="0"/>
                    <a:cs typeface="Arial" pitchFamily="34" charset="0"/>
                  </a:rPr>
                  <a:t> when yield changes by </a:t>
                </a:r>
                <a14:m>
                  <m:oMath xmlns:m="http://schemas.openxmlformats.org/officeDocument/2006/math">
                    <m:r>
                      <a:rPr lang="pt-PT" i="1" smtClean="0">
                        <a:latin typeface="Cambria Math" panose="02040503050406030204" pitchFamily="18" charset="0"/>
                        <a:ea typeface="Cambria Math" panose="02040503050406030204" pitchFamily="18" charset="0"/>
                        <a:cs typeface="Arial" pitchFamily="34" charset="0"/>
                      </a:rPr>
                      <m:t>∆</m:t>
                    </m:r>
                    <m:r>
                      <a:rPr lang="en-US" b="0" i="1" smtClean="0">
                        <a:latin typeface="Cambria Math" panose="02040503050406030204" pitchFamily="18" charset="0"/>
                        <a:ea typeface="Cambria Math" panose="02040503050406030204" pitchFamily="18" charset="0"/>
                        <a:cs typeface="Arial" pitchFamily="34" charset="0"/>
                      </a:rPr>
                      <m:t>𝑦</m:t>
                    </m:r>
                  </m:oMath>
                </a14:m>
                <a:r>
                  <a:rPr lang="pt-PT" dirty="0">
                    <a:latin typeface="Arial" pitchFamily="34" charset="0"/>
                    <a:cs typeface="Arial" pitchFamily="34" charset="0"/>
                  </a:rPr>
                  <a:t>?</a:t>
                </a:r>
              </a:p>
              <a:p>
                <a:pPr marL="285750" indent="-285750">
                  <a:buFont typeface="Arial" panose="020B0604020202020204" pitchFamily="34" charset="0"/>
                  <a:buChar char="•"/>
                </a:pPr>
                <a:endParaRPr lang="pt-PT" dirty="0">
                  <a:latin typeface="Arial" pitchFamily="34" charset="0"/>
                  <a:cs typeface="Arial" pitchFamily="34" charset="0"/>
                </a:endParaRPr>
              </a:p>
              <a:p>
                <a:pPr marL="285750" indent="-285750">
                  <a:buFont typeface="Arial" panose="020B0604020202020204" pitchFamily="34" charset="0"/>
                  <a:buChar char="•"/>
                </a:pPr>
                <a:r>
                  <a:rPr lang="pt-PT" dirty="0">
                    <a:latin typeface="Arial" pitchFamily="34" charset="0"/>
                    <a:cs typeface="Arial" pitchFamily="34" charset="0"/>
                  </a:rPr>
                  <a:t>1st derivative </a:t>
                </a:r>
                <a14:m>
                  <m:oMath xmlns:m="http://schemas.openxmlformats.org/officeDocument/2006/math">
                    <m:sSup>
                      <m:sSupPr>
                        <m:ctrlPr>
                          <a:rPr lang="en-US" i="1">
                            <a:latin typeface="Cambria Math" panose="02040503050406030204" pitchFamily="18" charset="0"/>
                            <a:cs typeface="Arial" pitchFamily="34" charset="0"/>
                          </a:rPr>
                        </m:ctrlPr>
                      </m:sSupPr>
                      <m:e>
                        <m:r>
                          <a:rPr lang="en-US" i="1">
                            <a:latin typeface="Cambria Math" panose="02040503050406030204" pitchFamily="18" charset="0"/>
                            <a:cs typeface="Arial" pitchFamily="34" charset="0"/>
                          </a:rPr>
                          <m:t>𝑓</m:t>
                        </m:r>
                      </m:e>
                      <m:sup>
                        <m:r>
                          <a:rPr lang="en-US" i="1">
                            <a:latin typeface="Cambria Math" panose="02040503050406030204" pitchFamily="18" charset="0"/>
                            <a:cs typeface="Arial" pitchFamily="34" charset="0"/>
                          </a:rPr>
                          <m:t>′</m:t>
                        </m:r>
                      </m:sup>
                    </m:sSup>
                    <m:d>
                      <m:dPr>
                        <m:ctrlPr>
                          <a:rPr lang="en-US" i="1">
                            <a:latin typeface="Cambria Math" panose="02040503050406030204" pitchFamily="18" charset="0"/>
                            <a:cs typeface="Arial" pitchFamily="34" charset="0"/>
                          </a:rPr>
                        </m:ctrlPr>
                      </m:dPr>
                      <m:e>
                        <m:sSub>
                          <m:sSubPr>
                            <m:ctrlPr>
                              <a:rPr lang="en-US" i="1">
                                <a:latin typeface="Cambria Math" panose="02040503050406030204" pitchFamily="18" charset="0"/>
                                <a:cs typeface="Arial" pitchFamily="34" charset="0"/>
                              </a:rPr>
                            </m:ctrlPr>
                          </m:sSubPr>
                          <m:e>
                            <m:r>
                              <a:rPr lang="en-US" i="1">
                                <a:latin typeface="Cambria Math" panose="02040503050406030204" pitchFamily="18" charset="0"/>
                                <a:cs typeface="Arial" pitchFamily="34" charset="0"/>
                              </a:rPr>
                              <m:t>𝑥</m:t>
                            </m:r>
                          </m:e>
                          <m:sub>
                            <m:r>
                              <a:rPr lang="en-US" i="1">
                                <a:latin typeface="Cambria Math" panose="02040503050406030204" pitchFamily="18" charset="0"/>
                                <a:cs typeface="Arial" pitchFamily="34" charset="0"/>
                              </a:rPr>
                              <m:t>0</m:t>
                            </m:r>
                          </m:sub>
                        </m:sSub>
                      </m:e>
                    </m:d>
                  </m:oMath>
                </a14:m>
                <a:r>
                  <a:rPr lang="pt-PT" dirty="0">
                    <a:latin typeface="Arial" pitchFamily="34" charset="0"/>
                    <a:cs typeface="Arial" pitchFamily="34" charset="0"/>
                  </a:rPr>
                  <a:t> </a:t>
                </a:r>
                <a14:m>
                  <m:oMath xmlns:m="http://schemas.openxmlformats.org/officeDocument/2006/math">
                    <m:r>
                      <a:rPr lang="en-US" b="0" i="0" smtClean="0">
                        <a:latin typeface="Cambria Math" panose="02040503050406030204" pitchFamily="18" charset="0"/>
                        <a:cs typeface="Arial" pitchFamily="34" charset="0"/>
                      </a:rPr>
                      <m:t>=</m:t>
                    </m:r>
                    <m:f>
                      <m:fPr>
                        <m:ctrlPr>
                          <a:rPr lang="pt-PT" i="1" smtClean="0">
                            <a:latin typeface="Cambria Math" panose="02040503050406030204" pitchFamily="18" charset="0"/>
                            <a:cs typeface="Arial" pitchFamily="34" charset="0"/>
                          </a:rPr>
                        </m:ctrlPr>
                      </m:fPr>
                      <m:num>
                        <m:r>
                          <a:rPr lang="pt-PT" i="1" smtClean="0">
                            <a:latin typeface="Cambria Math" panose="02040503050406030204" pitchFamily="18" charset="0"/>
                            <a:ea typeface="Cambria Math" panose="02040503050406030204" pitchFamily="18" charset="0"/>
                            <a:cs typeface="Arial" pitchFamily="34" charset="0"/>
                          </a:rPr>
                          <m:t>𝜕</m:t>
                        </m:r>
                        <m:r>
                          <a:rPr lang="en-US" b="0" i="1" smtClean="0">
                            <a:latin typeface="Cambria Math" panose="02040503050406030204" pitchFamily="18" charset="0"/>
                            <a:ea typeface="Cambria Math" panose="02040503050406030204" pitchFamily="18" charset="0"/>
                            <a:cs typeface="Arial" pitchFamily="34" charset="0"/>
                          </a:rPr>
                          <m:t>𝑃</m:t>
                        </m:r>
                      </m:num>
                      <m:den>
                        <m:r>
                          <a:rPr lang="pt-PT" i="1">
                            <a:latin typeface="Cambria Math" panose="02040503050406030204" pitchFamily="18" charset="0"/>
                            <a:ea typeface="Cambria Math" panose="02040503050406030204" pitchFamily="18" charset="0"/>
                            <a:cs typeface="Arial" pitchFamily="34" charset="0"/>
                          </a:rPr>
                          <m:t>𝜕</m:t>
                        </m:r>
                        <m:r>
                          <a:rPr lang="en-US" b="0" i="1" smtClean="0">
                            <a:latin typeface="Cambria Math" panose="02040503050406030204" pitchFamily="18" charset="0"/>
                            <a:ea typeface="Cambria Math" panose="02040503050406030204" pitchFamily="18" charset="0"/>
                            <a:cs typeface="Arial" pitchFamily="34" charset="0"/>
                          </a:rPr>
                          <m:t>𝑦</m:t>
                        </m:r>
                      </m:den>
                    </m:f>
                    <m:r>
                      <a:rPr lang="en-US" b="0" i="1" smtClean="0">
                        <a:latin typeface="Cambria Math" panose="02040503050406030204" pitchFamily="18" charset="0"/>
                        <a:cs typeface="Arial" pitchFamily="34"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m:t>
                        </m:r>
                        <m:r>
                          <a:rPr lang="en-US" i="1">
                            <a:latin typeface="Cambria Math"/>
                          </a:rPr>
                          <m:t>1+</m:t>
                        </m:r>
                        <m:r>
                          <a:rPr lang="en-US" i="1">
                            <a:latin typeface="Cambria Math" panose="02040503050406030204" pitchFamily="18" charset="0"/>
                          </a:rPr>
                          <m:t>𝑦</m:t>
                        </m:r>
                        <m:r>
                          <a:rPr lang="en-US" b="0" i="1" smtClean="0">
                            <a:latin typeface="Cambria Math" panose="02040503050406030204" pitchFamily="18" charset="0"/>
                          </a:rPr>
                          <m:t>)</m:t>
                        </m:r>
                      </m:den>
                    </m:f>
                    <m:nary>
                      <m:naryPr>
                        <m:chr m:val="∑"/>
                        <m:supHide m:val="on"/>
                        <m:ctrlPr>
                          <a:rPr lang="pt-PT" i="1">
                            <a:latin typeface="Cambria Math" panose="02040503050406030204" pitchFamily="18" charset="0"/>
                          </a:rPr>
                        </m:ctrlPr>
                      </m:naryPr>
                      <m:sub>
                        <m:r>
                          <m:rPr>
                            <m:brk m:alnAt="23"/>
                          </m:rPr>
                          <a:rPr lang="en-US" i="1">
                            <a:latin typeface="Cambria Math"/>
                          </a:rPr>
                          <m:t>𝑡</m:t>
                        </m:r>
                      </m:sub>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𝐶</m:t>
                                </m:r>
                              </m:e>
                              <m:sub>
                                <m:r>
                                  <a:rPr lang="en-US" i="1">
                                    <a:latin typeface="Cambria Math"/>
                                  </a:rPr>
                                  <m:t>𝑡</m:t>
                                </m:r>
                              </m:sub>
                            </m:sSub>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a:rPr>
                                      <m:t>1+</m:t>
                                    </m:r>
                                    <m:r>
                                      <a:rPr lang="en-US" i="1">
                                        <a:latin typeface="Cambria Math" panose="02040503050406030204" pitchFamily="18" charset="0"/>
                                      </a:rPr>
                                      <m:t>𝑦</m:t>
                                    </m:r>
                                  </m:e>
                                </m:d>
                              </m:e>
                              <m:sup>
                                <m:r>
                                  <a:rPr lang="en-US" i="1">
                                    <a:latin typeface="Cambria Math"/>
                                  </a:rPr>
                                  <m:t>𝑡</m:t>
                                </m:r>
                              </m:sup>
                            </m:sSup>
                          </m:den>
                        </m:f>
                      </m:e>
                    </m:nary>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oMath>
                </a14:m>
                <a:endParaRPr lang="pt-PT" dirty="0">
                  <a:latin typeface="Arial" pitchFamily="34" charset="0"/>
                  <a:cs typeface="Arial" pitchFamily="34" charset="0"/>
                </a:endParaRPr>
              </a:p>
              <a:p>
                <a:pPr marL="285750" indent="-285750">
                  <a:buFont typeface="Arial" panose="020B0604020202020204" pitchFamily="34" charset="0"/>
                  <a:buChar char="•"/>
                </a:pPr>
                <a:endParaRPr lang="pt-PT" dirty="0">
                  <a:latin typeface="Arial" pitchFamily="34" charset="0"/>
                  <a:cs typeface="Arial" pitchFamily="34" charset="0"/>
                </a:endParaRPr>
              </a:p>
              <a:p>
                <a:pPr marL="285750" indent="-285750">
                  <a:buFont typeface="Arial" panose="020B0604020202020204" pitchFamily="34" charset="0"/>
                  <a:buChar char="•"/>
                </a:pPr>
                <a:r>
                  <a:rPr lang="pt-PT" dirty="0">
                    <a:latin typeface="Arial" pitchFamily="34" charset="0"/>
                    <a:cs typeface="Arial" pitchFamily="34" charset="0"/>
                  </a:rPr>
                  <a:t>2nd derivative </a:t>
                </a:r>
                <a14:m>
                  <m:oMath xmlns:m="http://schemas.openxmlformats.org/officeDocument/2006/math">
                    <m:sSup>
                      <m:sSupPr>
                        <m:ctrlPr>
                          <a:rPr lang="en-US" i="1">
                            <a:latin typeface="Cambria Math" panose="02040503050406030204" pitchFamily="18" charset="0"/>
                            <a:cs typeface="Arial" pitchFamily="34" charset="0"/>
                          </a:rPr>
                        </m:ctrlPr>
                      </m:sSupPr>
                      <m:e>
                        <m:r>
                          <a:rPr lang="en-US" i="1">
                            <a:latin typeface="Cambria Math" panose="02040503050406030204" pitchFamily="18" charset="0"/>
                            <a:cs typeface="Arial" pitchFamily="34" charset="0"/>
                          </a:rPr>
                          <m:t>𝑓</m:t>
                        </m:r>
                      </m:e>
                      <m:sup>
                        <m:r>
                          <a:rPr lang="en-US" b="0" i="1" smtClean="0">
                            <a:latin typeface="Cambria Math" panose="02040503050406030204" pitchFamily="18" charset="0"/>
                            <a:cs typeface="Arial" pitchFamily="34" charset="0"/>
                          </a:rPr>
                          <m:t>′′</m:t>
                        </m:r>
                      </m:sup>
                    </m:sSup>
                    <m:d>
                      <m:dPr>
                        <m:ctrlPr>
                          <a:rPr lang="en-US" i="1">
                            <a:latin typeface="Cambria Math" panose="02040503050406030204" pitchFamily="18" charset="0"/>
                            <a:cs typeface="Arial" pitchFamily="34" charset="0"/>
                          </a:rPr>
                        </m:ctrlPr>
                      </m:dPr>
                      <m:e>
                        <m:sSub>
                          <m:sSubPr>
                            <m:ctrlPr>
                              <a:rPr lang="en-US" i="1">
                                <a:latin typeface="Cambria Math" panose="02040503050406030204" pitchFamily="18" charset="0"/>
                                <a:cs typeface="Arial" pitchFamily="34" charset="0"/>
                              </a:rPr>
                            </m:ctrlPr>
                          </m:sSubPr>
                          <m:e>
                            <m:r>
                              <a:rPr lang="en-US" i="1">
                                <a:latin typeface="Cambria Math" panose="02040503050406030204" pitchFamily="18" charset="0"/>
                                <a:cs typeface="Arial" pitchFamily="34" charset="0"/>
                              </a:rPr>
                              <m:t>𝑥</m:t>
                            </m:r>
                          </m:e>
                          <m:sub>
                            <m:r>
                              <a:rPr lang="en-US" i="1">
                                <a:latin typeface="Cambria Math" panose="02040503050406030204" pitchFamily="18" charset="0"/>
                                <a:cs typeface="Arial" pitchFamily="34" charset="0"/>
                              </a:rPr>
                              <m:t>0</m:t>
                            </m:r>
                          </m:sub>
                        </m:sSub>
                      </m:e>
                    </m:d>
                    <m:r>
                      <a:rPr lang="en-US">
                        <a:latin typeface="Cambria Math" panose="02040503050406030204" pitchFamily="18" charset="0"/>
                        <a:cs typeface="Arial" pitchFamily="34" charset="0"/>
                      </a:rPr>
                      <m:t>=</m:t>
                    </m:r>
                    <m:f>
                      <m:fPr>
                        <m:ctrlPr>
                          <a:rPr lang="pt-PT" i="1">
                            <a:latin typeface="Cambria Math" panose="02040503050406030204" pitchFamily="18" charset="0"/>
                            <a:cs typeface="Arial" pitchFamily="34" charset="0"/>
                          </a:rPr>
                        </m:ctrlPr>
                      </m:fPr>
                      <m:num>
                        <m:sSup>
                          <m:sSupPr>
                            <m:ctrlPr>
                              <a:rPr lang="pt-PT" i="1" smtClean="0">
                                <a:latin typeface="Cambria Math" panose="02040503050406030204" pitchFamily="18" charset="0"/>
                                <a:cs typeface="Arial" pitchFamily="34" charset="0"/>
                              </a:rPr>
                            </m:ctrlPr>
                          </m:sSupPr>
                          <m:e>
                            <m:r>
                              <a:rPr lang="pt-PT" i="1">
                                <a:latin typeface="Cambria Math" panose="02040503050406030204" pitchFamily="18" charset="0"/>
                                <a:ea typeface="Cambria Math" panose="02040503050406030204" pitchFamily="18" charset="0"/>
                                <a:cs typeface="Arial" pitchFamily="34" charset="0"/>
                              </a:rPr>
                              <m:t>𝜕</m:t>
                            </m:r>
                          </m:e>
                          <m:sup>
                            <m:r>
                              <a:rPr lang="en-US" b="0" i="1" smtClean="0">
                                <a:latin typeface="Cambria Math" panose="02040503050406030204" pitchFamily="18" charset="0"/>
                                <a:cs typeface="Arial" pitchFamily="34" charset="0"/>
                              </a:rPr>
                              <m:t>2</m:t>
                            </m:r>
                          </m:sup>
                        </m:sSup>
                        <m:r>
                          <a:rPr lang="en-US" i="1">
                            <a:latin typeface="Cambria Math" panose="02040503050406030204" pitchFamily="18" charset="0"/>
                            <a:ea typeface="Cambria Math" panose="02040503050406030204" pitchFamily="18" charset="0"/>
                            <a:cs typeface="Arial" pitchFamily="34" charset="0"/>
                          </a:rPr>
                          <m:t>𝑃</m:t>
                        </m:r>
                      </m:num>
                      <m:den>
                        <m:r>
                          <a:rPr lang="pt-PT" i="1">
                            <a:latin typeface="Cambria Math" panose="02040503050406030204" pitchFamily="18" charset="0"/>
                            <a:ea typeface="Cambria Math" panose="02040503050406030204" pitchFamily="18" charset="0"/>
                            <a:cs typeface="Arial" pitchFamily="34" charset="0"/>
                          </a:rPr>
                          <m:t>𝜕</m:t>
                        </m:r>
                        <m:sSup>
                          <m:sSupPr>
                            <m:ctrlPr>
                              <a:rPr lang="pt-PT" i="1" smtClean="0">
                                <a:latin typeface="Cambria Math" panose="02040503050406030204" pitchFamily="18" charset="0"/>
                                <a:ea typeface="Cambria Math" panose="02040503050406030204" pitchFamily="18" charset="0"/>
                                <a:cs typeface="Arial" pitchFamily="34" charset="0"/>
                              </a:rPr>
                            </m:ctrlPr>
                          </m:sSupPr>
                          <m:e>
                            <m:r>
                              <a:rPr lang="en-US" b="0" i="1" smtClean="0">
                                <a:latin typeface="Cambria Math" panose="02040503050406030204" pitchFamily="18" charset="0"/>
                                <a:ea typeface="Cambria Math" panose="02040503050406030204" pitchFamily="18" charset="0"/>
                                <a:cs typeface="Arial" pitchFamily="34" charset="0"/>
                              </a:rPr>
                              <m:t>𝑦</m:t>
                            </m:r>
                          </m:e>
                          <m:sup>
                            <m:r>
                              <a:rPr lang="en-US" b="0" i="1" smtClean="0">
                                <a:latin typeface="Cambria Math" panose="02040503050406030204" pitchFamily="18" charset="0"/>
                                <a:ea typeface="Cambria Math" panose="02040503050406030204" pitchFamily="18" charset="0"/>
                                <a:cs typeface="Arial" pitchFamily="34" charset="0"/>
                              </a:rPr>
                              <m:t>2</m:t>
                            </m:r>
                          </m:sup>
                        </m:sSup>
                      </m:den>
                    </m:f>
                    <m:r>
                      <a:rPr lang="en-US" b="0" i="1" smtClean="0">
                        <a:latin typeface="Cambria Math" panose="02040503050406030204" pitchFamily="18" charset="0"/>
                        <a:ea typeface="Cambria Math" panose="02040503050406030204" pitchFamily="18" charset="0"/>
                        <a:cs typeface="Arial" pitchFamily="34" charset="0"/>
                      </a:rPr>
                      <m:t>=</m:t>
                    </m:r>
                  </m:oMath>
                </a14:m>
                <a:r>
                  <a:rPr lang="pt-PT" dirty="0">
                    <a:latin typeface="Arial" pitchFamily="34" charset="0"/>
                    <a:cs typeface="Arial" pitchFamily="34" charset="0"/>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a:rPr>
                                  <m:t>1+</m:t>
                                </m:r>
                                <m:r>
                                  <a:rPr lang="en-US" i="1">
                                    <a:latin typeface="Cambria Math" panose="02040503050406030204" pitchFamily="18" charset="0"/>
                                  </a:rPr>
                                  <m:t>𝑦</m:t>
                                </m:r>
                              </m:e>
                            </m:d>
                          </m:e>
                          <m:sup>
                            <m:r>
                              <a:rPr lang="en-US" b="0" i="1" smtClean="0">
                                <a:latin typeface="Cambria Math" panose="02040503050406030204" pitchFamily="18" charset="0"/>
                              </a:rPr>
                              <m:t>2</m:t>
                            </m:r>
                          </m:sup>
                        </m:sSup>
                      </m:den>
                    </m:f>
                    <m:nary>
                      <m:naryPr>
                        <m:chr m:val="∑"/>
                        <m:supHide m:val="on"/>
                        <m:ctrlPr>
                          <a:rPr lang="pt-PT" i="1">
                            <a:latin typeface="Cambria Math" panose="02040503050406030204" pitchFamily="18" charset="0"/>
                          </a:rPr>
                        </m:ctrlPr>
                      </m:naryPr>
                      <m:sub>
                        <m:r>
                          <m:rPr>
                            <m:brk m:alnAt="23"/>
                          </m:rPr>
                          <a:rPr lang="en-US" i="1">
                            <a:latin typeface="Cambria Math"/>
                          </a:rPr>
                          <m:t>𝑡</m:t>
                        </m:r>
                      </m:sub>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𝐶</m:t>
                                </m:r>
                              </m:e>
                              <m:sub>
                                <m:r>
                                  <a:rPr lang="en-US" i="1">
                                    <a:latin typeface="Cambria Math"/>
                                  </a:rPr>
                                  <m:t>𝑡</m:t>
                                </m:r>
                              </m:sub>
                            </m:sSub>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a:rPr>
                                      <m:t>1+</m:t>
                                    </m:r>
                                    <m:r>
                                      <a:rPr lang="en-US" i="1">
                                        <a:latin typeface="Cambria Math" panose="02040503050406030204" pitchFamily="18" charset="0"/>
                                      </a:rPr>
                                      <m:t>𝑦</m:t>
                                    </m:r>
                                  </m:e>
                                </m:d>
                              </m:e>
                              <m:sup>
                                <m:r>
                                  <a:rPr lang="en-US" i="1">
                                    <a:latin typeface="Cambria Math"/>
                                  </a:rPr>
                                  <m:t>𝑡</m:t>
                                </m:r>
                              </m:sup>
                            </m:sSup>
                          </m:den>
                        </m:f>
                      </m:e>
                    </m:nary>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a14:m>
                <a:endParaRPr lang="pt-PT" dirty="0">
                  <a:latin typeface="Arial" pitchFamily="34" charset="0"/>
                  <a:cs typeface="Arial" pitchFamily="34" charset="0"/>
                </a:endParaRPr>
              </a:p>
              <a:p>
                <a:pPr marL="285750" indent="-285750">
                  <a:buFont typeface="Arial" panose="020B0604020202020204" pitchFamily="34" charset="0"/>
                  <a:buChar char="•"/>
                </a:pPr>
                <a:endParaRPr lang="pt-PT" dirty="0">
                  <a:latin typeface="Arial" pitchFamily="34" charset="0"/>
                  <a:cs typeface="Arial" pitchFamily="34" charset="0"/>
                </a:endParaRPr>
              </a:p>
              <a:p>
                <a:pPr marL="114300" indent="-342900">
                  <a:buFont typeface="Arial" panose="020B0604020202020204" pitchFamily="34" charset="0"/>
                  <a:buChar char="•"/>
                </a:pPr>
                <a14:m>
                  <m:oMath xmlns:m="http://schemas.openxmlformats.org/officeDocument/2006/math">
                    <m:r>
                      <a:rPr lang="pt-PT" sz="2000" i="1">
                        <a:latin typeface="Cambria Math" panose="02040503050406030204" pitchFamily="18" charset="0"/>
                        <a:ea typeface="Cambria Math" panose="02040503050406030204" pitchFamily="18" charset="0"/>
                        <a:cs typeface="Arial" pitchFamily="34" charset="0"/>
                      </a:rPr>
                      <m:t>∆</m:t>
                    </m:r>
                    <m:r>
                      <a:rPr lang="en-US" sz="2000" b="0" i="1" smtClean="0">
                        <a:latin typeface="Cambria Math" panose="02040503050406030204" pitchFamily="18" charset="0"/>
                        <a:ea typeface="Cambria Math" panose="02040503050406030204" pitchFamily="18" charset="0"/>
                        <a:cs typeface="Arial" pitchFamily="34" charset="0"/>
                      </a:rPr>
                      <m:t>𝑃</m:t>
                    </m:r>
                    <m:r>
                      <a:rPr lang="en-US" sz="2000" b="0" i="1" smtClean="0">
                        <a:latin typeface="Cambria Math" panose="02040503050406030204" pitchFamily="18" charset="0"/>
                        <a:ea typeface="Cambria Math" panose="02040503050406030204" pitchFamily="18" charset="0"/>
                        <a:cs typeface="Arial" pitchFamily="34" charset="0"/>
                      </a:rPr>
                      <m:t>=−</m:t>
                    </m:r>
                    <m:d>
                      <m:dPr>
                        <m:ctrlPr>
                          <a:rPr lang="en-US" sz="2000" b="0" i="1" smtClean="0">
                            <a:latin typeface="Cambria Math" panose="02040503050406030204" pitchFamily="18" charset="0"/>
                            <a:cs typeface="Arial" pitchFamily="34"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d>
                              <m:dPr>
                                <m:ctrlPr>
                                  <a:rPr lang="en-US" sz="2000" i="1">
                                    <a:latin typeface="Cambria Math" panose="02040503050406030204" pitchFamily="18" charset="0"/>
                                  </a:rPr>
                                </m:ctrlPr>
                              </m:dPr>
                              <m:e>
                                <m:r>
                                  <a:rPr lang="en-US" sz="2000" i="1">
                                    <a:latin typeface="Cambria Math"/>
                                  </a:rPr>
                                  <m:t>1+</m:t>
                                </m:r>
                                <m:r>
                                  <a:rPr lang="en-US" sz="2000" i="1">
                                    <a:latin typeface="Cambria Math" panose="02040503050406030204" pitchFamily="18" charset="0"/>
                                  </a:rPr>
                                  <m:t>𝑦</m:t>
                                </m:r>
                              </m:e>
                            </m:d>
                          </m:den>
                        </m:f>
                        <m:nary>
                          <m:naryPr>
                            <m:chr m:val="∑"/>
                            <m:supHide m:val="on"/>
                            <m:ctrlPr>
                              <a:rPr lang="pt-PT" sz="2000" i="1">
                                <a:latin typeface="Cambria Math" panose="02040503050406030204" pitchFamily="18" charset="0"/>
                              </a:rPr>
                            </m:ctrlPr>
                          </m:naryPr>
                          <m:sub>
                            <m:r>
                              <m:rPr>
                                <m:brk m:alnAt="23"/>
                              </m:rPr>
                              <a:rPr lang="en-US" sz="2000" i="1">
                                <a:latin typeface="Cambria Math"/>
                              </a:rPr>
                              <m:t>𝑡</m:t>
                            </m:r>
                          </m:sub>
                          <m:sup/>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𝐶</m:t>
                                    </m:r>
                                  </m:e>
                                  <m:sub>
                                    <m:r>
                                      <a:rPr lang="en-US" sz="2000" i="1">
                                        <a:latin typeface="Cambria Math"/>
                                      </a:rPr>
                                      <m:t>𝑡</m:t>
                                    </m:r>
                                  </m:sub>
                                </m:sSub>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a:rPr>
                                          <m:t>1+</m:t>
                                        </m:r>
                                        <m:r>
                                          <a:rPr lang="en-US" sz="2000" i="1">
                                            <a:latin typeface="Cambria Math" panose="02040503050406030204" pitchFamily="18" charset="0"/>
                                          </a:rPr>
                                          <m:t>𝑦</m:t>
                                        </m:r>
                                      </m:e>
                                    </m:d>
                                  </m:e>
                                  <m:sup>
                                    <m:r>
                                      <a:rPr lang="en-US" sz="2000" i="1">
                                        <a:latin typeface="Cambria Math"/>
                                      </a:rPr>
                                      <m:t>𝑡</m:t>
                                    </m:r>
                                  </m:sup>
                                </m:sSup>
                              </m:den>
                            </m:f>
                          </m:e>
                        </m:nary>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e>
                    </m:d>
                    <m:r>
                      <a:rPr lang="pt-PT" sz="2000" i="1">
                        <a:latin typeface="Cambria Math" panose="02040503050406030204" pitchFamily="18" charset="0"/>
                        <a:ea typeface="Cambria Math" panose="02040503050406030204" pitchFamily="18" charset="0"/>
                        <a:cs typeface="Arial" pitchFamily="34" charset="0"/>
                      </a:rPr>
                      <m:t>∆</m:t>
                    </m:r>
                    <m:r>
                      <a:rPr lang="en-US" sz="2000" i="1">
                        <a:latin typeface="Cambria Math" panose="02040503050406030204" pitchFamily="18" charset="0"/>
                        <a:ea typeface="Cambria Math" panose="02040503050406030204" pitchFamily="18" charset="0"/>
                        <a:cs typeface="Arial" pitchFamily="34" charset="0"/>
                      </a:rPr>
                      <m:t>𝑦</m:t>
                    </m:r>
                    <m:r>
                      <a:rPr lang="en-US" sz="2000" b="0" i="0" smtClean="0">
                        <a:latin typeface="Cambria Math" panose="02040503050406030204" pitchFamily="18" charset="0"/>
                        <a:ea typeface="Cambria Math" panose="02040503050406030204" pitchFamily="18" charset="0"/>
                        <a:cs typeface="Arial" pitchFamily="34" charset="0"/>
                      </a:rPr>
                      <m:t>+</m:t>
                    </m:r>
                    <m:r>
                      <a:rPr lang="en-US" sz="2000" b="0" i="1" smtClean="0">
                        <a:latin typeface="Cambria Math" panose="02040503050406030204" pitchFamily="18" charset="0"/>
                        <a:ea typeface="Cambria Math" panose="02040503050406030204" pitchFamily="18" charset="0"/>
                        <a:cs typeface="Arial" pitchFamily="34"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2</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a:rPr>
                                  <m:t>1+</m:t>
                                </m:r>
                                <m:r>
                                  <a:rPr lang="en-US" sz="2000" i="1">
                                    <a:latin typeface="Cambria Math" panose="02040503050406030204" pitchFamily="18" charset="0"/>
                                  </a:rPr>
                                  <m:t>𝑦</m:t>
                                </m:r>
                              </m:e>
                            </m:d>
                          </m:e>
                          <m:sup>
                            <m:r>
                              <a:rPr lang="en-US" sz="2000" i="1">
                                <a:latin typeface="Cambria Math" panose="02040503050406030204" pitchFamily="18" charset="0"/>
                              </a:rPr>
                              <m:t>2</m:t>
                            </m:r>
                          </m:sup>
                        </m:sSup>
                      </m:den>
                    </m:f>
                    <m:nary>
                      <m:naryPr>
                        <m:chr m:val="∑"/>
                        <m:supHide m:val="on"/>
                        <m:ctrlPr>
                          <a:rPr lang="pt-PT" sz="2000" i="1">
                            <a:latin typeface="Cambria Math" panose="02040503050406030204" pitchFamily="18" charset="0"/>
                          </a:rPr>
                        </m:ctrlPr>
                      </m:naryPr>
                      <m:sub>
                        <m:r>
                          <m:rPr>
                            <m:brk m:alnAt="23"/>
                          </m:rPr>
                          <a:rPr lang="en-US" sz="2000" i="1">
                            <a:latin typeface="Cambria Math"/>
                          </a:rPr>
                          <m:t>𝑡</m:t>
                        </m:r>
                      </m:sub>
                      <m:sup/>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𝐶</m:t>
                                </m:r>
                              </m:e>
                              <m:sub>
                                <m:r>
                                  <a:rPr lang="en-US" sz="2000" i="1">
                                    <a:latin typeface="Cambria Math"/>
                                  </a:rPr>
                                  <m:t>𝑡</m:t>
                                </m:r>
                              </m:sub>
                            </m:sSub>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a:rPr>
                                      <m:t>1+</m:t>
                                    </m:r>
                                    <m:r>
                                      <a:rPr lang="en-US" sz="2000" i="1">
                                        <a:latin typeface="Cambria Math" panose="02040503050406030204" pitchFamily="18" charset="0"/>
                                      </a:rPr>
                                      <m:t>𝑦</m:t>
                                    </m:r>
                                  </m:e>
                                </m:d>
                              </m:e>
                              <m:sup>
                                <m:r>
                                  <a:rPr lang="en-US" sz="2000" i="1">
                                    <a:latin typeface="Cambria Math"/>
                                  </a:rPr>
                                  <m:t>𝑡</m:t>
                                </m:r>
                              </m:sup>
                            </m:sSup>
                          </m:den>
                        </m:f>
                      </m:e>
                    </m:nary>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𝑡</m:t>
                        </m:r>
                      </m:e>
                      <m:sup>
                        <m:r>
                          <a:rPr lang="en-US" sz="2000" i="1">
                            <a:latin typeface="Cambria Math" panose="02040503050406030204" pitchFamily="18" charset="0"/>
                            <a:ea typeface="Cambria Math" panose="02040503050406030204" pitchFamily="18" charset="0"/>
                          </a:rPr>
                          <m:t>2</m:t>
                        </m:r>
                      </m:sup>
                    </m:s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m:t>
                    </m:r>
                  </m:oMath>
                </a14:m>
                <a:r>
                  <a:rPr lang="pt-PT" sz="2000" dirty="0">
                    <a:latin typeface="Arial" pitchFamily="34" charset="0"/>
                    <a:cs typeface="Arial" pitchFamily="34" charset="0"/>
                  </a:rPr>
                  <a:t>)</a:t>
                </a:r>
                <a:r>
                  <a:rPr lang="pt-PT" sz="2000" dirty="0">
                    <a:ea typeface="Cambria Math" panose="02040503050406030204" pitchFamily="18" charset="0"/>
                    <a:cs typeface="Arial" pitchFamily="34" charset="0"/>
                  </a:rPr>
                  <a:t> </a:t>
                </a:r>
                <a14:m>
                  <m:oMath xmlns:m="http://schemas.openxmlformats.org/officeDocument/2006/math">
                    <m:sSup>
                      <m:sSupPr>
                        <m:ctrlPr>
                          <a:rPr lang="en-US" sz="2000" b="0" i="1" smtClean="0">
                            <a:latin typeface="Cambria Math" panose="02040503050406030204" pitchFamily="18" charset="0"/>
                            <a:ea typeface="Cambria Math" panose="02040503050406030204" pitchFamily="18" charset="0"/>
                            <a:cs typeface="Arial" pitchFamily="34" charset="0"/>
                          </a:rPr>
                        </m:ctrlPr>
                      </m:sSupPr>
                      <m:e>
                        <m:r>
                          <a:rPr lang="en-US" sz="2000">
                            <a:latin typeface="Cambria Math" panose="02040503050406030204" pitchFamily="18" charset="0"/>
                            <a:ea typeface="Cambria Math" panose="02040503050406030204" pitchFamily="18" charset="0"/>
                            <a:cs typeface="Arial" pitchFamily="34" charset="0"/>
                          </a:rPr>
                          <m:t>(</m:t>
                        </m:r>
                        <m:r>
                          <a:rPr lang="pt-PT" sz="2000" i="1">
                            <a:latin typeface="Cambria Math" panose="02040503050406030204" pitchFamily="18" charset="0"/>
                            <a:ea typeface="Cambria Math" panose="02040503050406030204" pitchFamily="18" charset="0"/>
                            <a:cs typeface="Arial" pitchFamily="34" charset="0"/>
                          </a:rPr>
                          <m:t>∆</m:t>
                        </m:r>
                        <m:r>
                          <a:rPr lang="en-US" sz="2000" i="1">
                            <a:latin typeface="Cambria Math" panose="02040503050406030204" pitchFamily="18" charset="0"/>
                            <a:ea typeface="Cambria Math" panose="02040503050406030204" pitchFamily="18" charset="0"/>
                            <a:cs typeface="Arial" pitchFamily="34" charset="0"/>
                          </a:rPr>
                          <m:t>𝑦</m:t>
                        </m:r>
                        <m:r>
                          <a:rPr lang="en-US" sz="2000" i="1">
                            <a:latin typeface="Cambria Math" panose="02040503050406030204" pitchFamily="18" charset="0"/>
                            <a:ea typeface="Cambria Math" panose="02040503050406030204" pitchFamily="18" charset="0"/>
                            <a:cs typeface="Arial" pitchFamily="34" charset="0"/>
                          </a:rPr>
                          <m:t>)</m:t>
                        </m:r>
                        <m:r>
                          <m:rPr>
                            <m:nor/>
                          </m:rPr>
                          <a:rPr lang="pt-PT" sz="2000" dirty="0">
                            <a:latin typeface="Arial" pitchFamily="34" charset="0"/>
                            <a:cs typeface="Arial" pitchFamily="34" charset="0"/>
                          </a:rPr>
                          <m:t> </m:t>
                        </m:r>
                      </m:e>
                      <m:sup>
                        <m:r>
                          <a:rPr lang="en-US" sz="2000" b="0" i="1" smtClean="0">
                            <a:latin typeface="Cambria Math" panose="02040503050406030204" pitchFamily="18" charset="0"/>
                            <a:ea typeface="Cambria Math" panose="02040503050406030204" pitchFamily="18" charset="0"/>
                            <a:cs typeface="Arial" pitchFamily="34" charset="0"/>
                          </a:rPr>
                          <m:t>2</m:t>
                        </m:r>
                      </m:sup>
                    </m:sSup>
                  </m:oMath>
                </a14:m>
                <a:endParaRPr lang="pt-PT" sz="2000" dirty="0">
                  <a:latin typeface="Arial" pitchFamily="34" charset="0"/>
                  <a:cs typeface="Arial" pitchFamily="34" charset="0"/>
                </a:endParaRPr>
              </a:p>
              <a:p>
                <a:pPr marL="114300" indent="-342900">
                  <a:buFont typeface="Arial" panose="020B0604020202020204" pitchFamily="34" charset="0"/>
                  <a:buChar char="•"/>
                </a:pPr>
                <a:endParaRPr lang="pt-PT" sz="2000" dirty="0">
                  <a:latin typeface="Arial" pitchFamily="34" charset="0"/>
                  <a:cs typeface="Arial" pitchFamily="34" charset="0"/>
                </a:endParaRPr>
              </a:p>
              <a:p>
                <a:pPr marL="114300" indent="-342900">
                  <a:buFont typeface="Arial" panose="020B0604020202020204" pitchFamily="34" charset="0"/>
                  <a:buChar char="•"/>
                </a:pPr>
                <a:r>
                  <a:rPr lang="pt-PT" sz="2000" dirty="0">
                    <a:latin typeface="Arial" pitchFamily="34" charset="0"/>
                    <a:cs typeface="Arial" pitchFamily="34" charset="0"/>
                  </a:rPr>
                  <a:t>Let’s go over this result step by step.</a:t>
                </a:r>
              </a:p>
              <a:p>
                <a:pPr marL="114300" indent="-342900">
                  <a:buFont typeface="Arial" panose="020B0604020202020204" pitchFamily="34" charset="0"/>
                  <a:buChar char="•"/>
                </a:pPr>
                <a:endParaRPr lang="en-US" sz="2000" dirty="0">
                  <a:latin typeface="Arial" pitchFamily="34" charset="0"/>
                  <a:cs typeface="Arial" pitchFamily="34" charset="0"/>
                </a:endParaRPr>
              </a:p>
            </p:txBody>
          </p:sp>
        </mc:Choice>
        <mc:Fallback xmlns="">
          <p:sp>
            <p:nvSpPr>
              <p:cNvPr id="4" name="Text Box 3">
                <a:extLst>
                  <a:ext uri="{FF2B5EF4-FFF2-40B4-BE49-F238E27FC236}">
                    <a16:creationId xmlns:a16="http://schemas.microsoft.com/office/drawing/2014/main" id="{E1844952-872C-95A5-44A7-252EA705BB81}"/>
                  </a:ext>
                </a:extLst>
              </p:cNvPr>
              <p:cNvSpPr txBox="1">
                <a:spLocks noRot="1" noChangeAspect="1" noMove="1" noResize="1" noEditPoints="1" noAdjustHandles="1" noChangeArrowheads="1" noChangeShapeType="1" noTextEdit="1"/>
              </p:cNvSpPr>
              <p:nvPr/>
            </p:nvSpPr>
            <p:spPr bwMode="auto">
              <a:xfrm>
                <a:off x="420243" y="728662"/>
                <a:ext cx="8534400" cy="5400675"/>
              </a:xfrm>
              <a:prstGeom prst="rect">
                <a:avLst/>
              </a:prstGeom>
              <a:blipFill>
                <a:blip r:embed="rId2"/>
                <a:stretch>
                  <a:fillRect l="-643" t="-565" r="-286" b="-9266"/>
                </a:stretch>
              </a:blipFill>
              <a:ln w="9525" algn="ctr">
                <a:noFill/>
                <a:miter lim="800000"/>
                <a:headEnd/>
                <a:tailEnd/>
              </a:ln>
              <a:effectLst/>
            </p:spPr>
            <p:txBody>
              <a:bodyPr/>
              <a:lstStyle/>
              <a:p>
                <a:r>
                  <a:rPr lang="en-GB">
                    <a:noFill/>
                  </a:rPr>
                  <a:t> </a:t>
                </a:r>
              </a:p>
            </p:txBody>
          </p:sp>
        </mc:Fallback>
      </mc:AlternateContent>
    </p:spTree>
    <p:extLst>
      <p:ext uri="{BB962C8B-B14F-4D97-AF65-F5344CB8AC3E}">
        <p14:creationId xmlns:p14="http://schemas.microsoft.com/office/powerpoint/2010/main" val="638431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23</a:t>
            </a:fld>
            <a:endParaRPr lang="en-US" sz="2000" dirty="0"/>
          </a:p>
        </p:txBody>
      </p:sp>
      <p:sp>
        <p:nvSpPr>
          <p:cNvPr id="3" name="TextBox 2"/>
          <p:cNvSpPr txBox="1"/>
          <p:nvPr/>
        </p:nvSpPr>
        <p:spPr>
          <a:xfrm>
            <a:off x="381000" y="152400"/>
            <a:ext cx="7620000" cy="461665"/>
          </a:xfrm>
          <a:prstGeom prst="rect">
            <a:avLst/>
          </a:prstGeom>
          <a:noFill/>
        </p:spPr>
        <p:txBody>
          <a:bodyPr wrap="square" rtlCol="0">
            <a:spAutoFit/>
          </a:bodyPr>
          <a:lstStyle/>
          <a:p>
            <a:pPr>
              <a:tabLst>
                <a:tab pos="968375" algn="l"/>
              </a:tabLst>
            </a:pPr>
            <a:r>
              <a:rPr lang="pt-PT" sz="2400" b="1" dirty="0">
                <a:latin typeface="Arial" pitchFamily="34" charset="0"/>
                <a:cs typeface="Arial" pitchFamily="34" charset="0"/>
              </a:rPr>
              <a:t>What determines bond price changes?</a:t>
            </a:r>
            <a:endParaRPr lang="en-US" sz="2400" b="1"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4" name="Text Box 3"/>
              <p:cNvSpPr txBox="1">
                <a:spLocks noChangeArrowheads="1"/>
              </p:cNvSpPr>
              <p:nvPr/>
            </p:nvSpPr>
            <p:spPr bwMode="auto">
              <a:xfrm>
                <a:off x="539088" y="843888"/>
                <a:ext cx="8534400" cy="5400675"/>
              </a:xfrm>
              <a:prstGeom prst="rect">
                <a:avLst/>
              </a:prstGeom>
              <a:noFill/>
              <a:ln w="9525" algn="ctr">
                <a:noFill/>
                <a:miter lim="800000"/>
                <a:headEnd/>
                <a:tailEnd/>
              </a:ln>
              <a:effectLst/>
            </p:spPr>
            <p:txBody>
              <a:bodyPr/>
              <a:lstStyle/>
              <a:p>
                <a:pPr marL="342900" indent="-342900">
                  <a:buFont typeface="Arial" panose="020B0604020202020204" pitchFamily="34" charset="0"/>
                  <a:buChar char="•"/>
                </a:pPr>
                <a:r>
                  <a:rPr lang="en-US" dirty="0">
                    <a:latin typeface="Arial" panose="020B0604020202020204" pitchFamily="34" charset="0"/>
                  </a:rPr>
                  <a:t>Let us study the first part and consider the percentage change in the bond price:</a:t>
                </a:r>
              </a:p>
              <a:p>
                <a:pPr/>
                <a14:m>
                  <m:oMathPara xmlns:m="http://schemas.openxmlformats.org/officeDocument/2006/math">
                    <m:oMathParaPr>
                      <m:jc m:val="centerGroup"/>
                    </m:oMathParaPr>
                    <m:oMath xmlns:m="http://schemas.openxmlformats.org/officeDocument/2006/math">
                      <m:f>
                        <m:fPr>
                          <m:ctrlPr>
                            <a:rPr lang="pt-PT" i="1" smtClean="0">
                              <a:latin typeface="Cambria Math" panose="02040503050406030204" pitchFamily="18" charset="0"/>
                              <a:ea typeface="Cambria Math" panose="02040503050406030204" pitchFamily="18" charset="0"/>
                              <a:cs typeface="Arial" pitchFamily="34" charset="0"/>
                            </a:rPr>
                          </m:ctrlPr>
                        </m:fPr>
                        <m:num>
                          <m:r>
                            <a:rPr lang="pt-PT" i="1">
                              <a:latin typeface="Cambria Math" panose="02040503050406030204" pitchFamily="18" charset="0"/>
                              <a:ea typeface="Cambria Math" panose="02040503050406030204" pitchFamily="18" charset="0"/>
                              <a:cs typeface="Arial" pitchFamily="34" charset="0"/>
                            </a:rPr>
                            <m:t>∆</m:t>
                          </m:r>
                          <m:r>
                            <a:rPr lang="en-US" i="1">
                              <a:latin typeface="Cambria Math" panose="02040503050406030204" pitchFamily="18" charset="0"/>
                              <a:ea typeface="Cambria Math" panose="02040503050406030204" pitchFamily="18" charset="0"/>
                              <a:cs typeface="Arial" pitchFamily="34" charset="0"/>
                            </a:rPr>
                            <m:t>𝑃</m:t>
                          </m:r>
                        </m:num>
                        <m:den>
                          <m:r>
                            <a:rPr lang="en-US" b="0" i="1" smtClean="0">
                              <a:latin typeface="Cambria Math" panose="02040503050406030204" pitchFamily="18" charset="0"/>
                              <a:ea typeface="Cambria Math" panose="02040503050406030204" pitchFamily="18" charset="0"/>
                              <a:cs typeface="Arial" pitchFamily="34" charset="0"/>
                            </a:rPr>
                            <m:t>𝑃</m:t>
                          </m:r>
                        </m:den>
                      </m:f>
                      <m:r>
                        <a:rPr lang="en-US" i="1">
                          <a:latin typeface="Cambria Math" panose="02040503050406030204" pitchFamily="18" charset="0"/>
                          <a:ea typeface="Cambria Math" panose="02040503050406030204" pitchFamily="18" charset="0"/>
                          <a:cs typeface="Arial" pitchFamily="34" charset="0"/>
                        </a:rPr>
                        <m:t>=−</m:t>
                      </m:r>
                      <m:d>
                        <m:dPr>
                          <m:ctrlPr>
                            <a:rPr lang="en-US" i="1">
                              <a:latin typeface="Cambria Math" panose="02040503050406030204" pitchFamily="18" charset="0"/>
                              <a:cs typeface="Arial" pitchFamily="34"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d>
                                <m:dPr>
                                  <m:ctrlPr>
                                    <a:rPr lang="en-US" i="1">
                                      <a:latin typeface="Cambria Math" panose="02040503050406030204" pitchFamily="18" charset="0"/>
                                    </a:rPr>
                                  </m:ctrlPr>
                                </m:dPr>
                                <m:e>
                                  <m:r>
                                    <a:rPr lang="en-US" i="1">
                                      <a:latin typeface="Cambria Math"/>
                                    </a:rPr>
                                    <m:t>1+</m:t>
                                  </m:r>
                                  <m:r>
                                    <a:rPr lang="en-US" i="1">
                                      <a:latin typeface="Cambria Math" panose="02040503050406030204" pitchFamily="18" charset="0"/>
                                    </a:rPr>
                                    <m:t>𝑦</m:t>
                                  </m:r>
                                </m:e>
                              </m:d>
                            </m:den>
                          </m:f>
                          <m:r>
                            <a:rPr lang="en-US" i="1">
                              <a:latin typeface="Cambria Math" panose="02040503050406030204" pitchFamily="18" charset="0"/>
                              <a:ea typeface="Cambria Math" panose="02040503050406030204" pitchFamily="18" charset="0"/>
                            </a:rPr>
                            <m:t>×</m:t>
                          </m:r>
                          <m:limLow>
                            <m:limLowPr>
                              <m:ctrlPr>
                                <a:rPr lang="en-US" i="1" smtClean="0">
                                  <a:latin typeface="Cambria Math" panose="02040503050406030204" pitchFamily="18" charset="0"/>
                                  <a:ea typeface="Cambria Math" panose="02040503050406030204" pitchFamily="18" charset="0"/>
                                </a:rPr>
                              </m:ctrlPr>
                            </m:limLowPr>
                            <m:e>
                              <m:groupChr>
                                <m:groupChrPr>
                                  <m:chr m:val="⏟"/>
                                  <m:ctrlPr>
                                    <a:rPr lang="en-US" i="1" smtClean="0">
                                      <a:latin typeface="Cambria Math" panose="02040503050406030204" pitchFamily="18" charset="0"/>
                                      <a:ea typeface="Cambria Math" panose="02040503050406030204" pitchFamily="18" charset="0"/>
                                    </a:rPr>
                                  </m:ctrlPr>
                                </m:groupChrPr>
                                <m:e>
                                  <m:f>
                                    <m:fPr>
                                      <m:ctrlPr>
                                        <a:rPr lang="pt-PT"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
                                        <a:rPr lang="en-US" i="1">
                                          <a:solidFill>
                                            <a:srgbClr val="FF0000"/>
                                          </a:solidFill>
                                          <a:latin typeface="Cambria Math"/>
                                        </a:rPr>
                                        <m:t>𝑃</m:t>
                                      </m:r>
                                    </m:den>
                                  </m:f>
                                  <m:r>
                                    <a:rPr lang="en-US" i="1">
                                      <a:solidFill>
                                        <a:srgbClr val="FF0000"/>
                                      </a:solidFill>
                                      <a:latin typeface="Cambria Math" panose="02040503050406030204" pitchFamily="18" charset="0"/>
                                      <a:ea typeface="Cambria Math" panose="02040503050406030204" pitchFamily="18" charset="0"/>
                                    </a:rPr>
                                    <m:t>×</m:t>
                                  </m:r>
                                  <m:nary>
                                    <m:naryPr>
                                      <m:chr m:val="∑"/>
                                      <m:supHide m:val="on"/>
                                      <m:ctrlPr>
                                        <a:rPr lang="pt-PT" i="1">
                                          <a:solidFill>
                                            <a:srgbClr val="FF0000"/>
                                          </a:solidFill>
                                          <a:latin typeface="Cambria Math" panose="02040503050406030204" pitchFamily="18" charset="0"/>
                                        </a:rPr>
                                      </m:ctrlPr>
                                    </m:naryPr>
                                    <m:sub>
                                      <m:r>
                                        <m:rPr>
                                          <m:brk m:alnAt="23"/>
                                        </m:rPr>
                                        <a:rPr lang="en-US" i="1">
                                          <a:solidFill>
                                            <a:srgbClr val="FF0000"/>
                                          </a:solidFill>
                                          <a:latin typeface="Cambria Math"/>
                                        </a:rPr>
                                        <m:t>𝑡</m:t>
                                      </m:r>
                                    </m:sub>
                                    <m:sup/>
                                    <m:e>
                                      <m:f>
                                        <m:fPr>
                                          <m:ctrlPr>
                                            <a:rPr lang="en-US" i="1">
                                              <a:solidFill>
                                                <a:srgbClr val="FF0000"/>
                                              </a:solidFill>
                                              <a:latin typeface="Cambria Math" panose="02040503050406030204" pitchFamily="18" charset="0"/>
                                            </a:rPr>
                                          </m:ctrlPr>
                                        </m:fPr>
                                        <m:num>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𝐶</m:t>
                                              </m:r>
                                            </m:e>
                                            <m:sub>
                                              <m:r>
                                                <a:rPr lang="en-US" i="1">
                                                  <a:solidFill>
                                                    <a:srgbClr val="FF0000"/>
                                                  </a:solidFill>
                                                  <a:latin typeface="Cambria Math"/>
                                                </a:rPr>
                                                <m:t>𝑡</m:t>
                                              </m:r>
                                            </m:sub>
                                          </m:sSub>
                                        </m:num>
                                        <m:den>
                                          <m:sSup>
                                            <m:sSupPr>
                                              <m:ctrlPr>
                                                <a:rPr lang="en-US" i="1">
                                                  <a:solidFill>
                                                    <a:srgbClr val="FF0000"/>
                                                  </a:solidFill>
                                                  <a:latin typeface="Cambria Math" panose="02040503050406030204" pitchFamily="18" charset="0"/>
                                                </a:rPr>
                                              </m:ctrlPr>
                                            </m:sSupPr>
                                            <m:e>
                                              <m:d>
                                                <m:dPr>
                                                  <m:ctrlPr>
                                                    <a:rPr lang="en-US" i="1">
                                                      <a:solidFill>
                                                        <a:srgbClr val="FF0000"/>
                                                      </a:solidFill>
                                                      <a:latin typeface="Cambria Math" panose="02040503050406030204" pitchFamily="18" charset="0"/>
                                                    </a:rPr>
                                                  </m:ctrlPr>
                                                </m:dPr>
                                                <m:e>
                                                  <m:r>
                                                    <a:rPr lang="en-US" i="1">
                                                      <a:solidFill>
                                                        <a:srgbClr val="FF0000"/>
                                                      </a:solidFill>
                                                      <a:latin typeface="Cambria Math"/>
                                                    </a:rPr>
                                                    <m:t>1+</m:t>
                                                  </m:r>
                                                  <m:r>
                                                    <a:rPr lang="en-US" i="1">
                                                      <a:solidFill>
                                                        <a:srgbClr val="FF0000"/>
                                                      </a:solidFill>
                                                      <a:latin typeface="Cambria Math" panose="02040503050406030204" pitchFamily="18" charset="0"/>
                                                    </a:rPr>
                                                    <m:t>𝑦</m:t>
                                                  </m:r>
                                                </m:e>
                                              </m:d>
                                            </m:e>
                                            <m:sup>
                                              <m:r>
                                                <a:rPr lang="en-US" i="1">
                                                  <a:solidFill>
                                                    <a:srgbClr val="FF0000"/>
                                                  </a:solidFill>
                                                  <a:latin typeface="Cambria Math"/>
                                                </a:rPr>
                                                <m:t>𝑡</m:t>
                                              </m:r>
                                            </m:sup>
                                          </m:sSup>
                                        </m:den>
                                      </m:f>
                                    </m:e>
                                  </m:nary>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𝑡</m:t>
                                  </m:r>
                                </m:e>
                              </m:groupChr>
                            </m:e>
                            <m:lim>
                              <m:r>
                                <a:rPr lang="en-US" b="0" i="1" smtClean="0">
                                  <a:latin typeface="Cambria Math" panose="02040503050406030204" pitchFamily="18" charset="0"/>
                                  <a:ea typeface="Cambria Math" panose="02040503050406030204" pitchFamily="18" charset="0"/>
                                </a:rPr>
                                <m:t>𝐷𝑢𝑟𝑎𝑡𝑖𝑜𝑛</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𝐷</m:t>
                              </m:r>
                            </m:lim>
                          </m:limLow>
                        </m:e>
                      </m:d>
                      <m:r>
                        <a:rPr lang="pt-PT" i="1">
                          <a:latin typeface="Cambria Math" panose="02040503050406030204" pitchFamily="18" charset="0"/>
                          <a:ea typeface="Cambria Math" panose="02040503050406030204" pitchFamily="18" charset="0"/>
                          <a:cs typeface="Arial" pitchFamily="34" charset="0"/>
                        </a:rPr>
                        <m:t>∆</m:t>
                      </m:r>
                      <m:r>
                        <a:rPr lang="en-US" i="1">
                          <a:latin typeface="Cambria Math" panose="02040503050406030204" pitchFamily="18" charset="0"/>
                          <a:ea typeface="Cambria Math" panose="02040503050406030204" pitchFamily="18" charset="0"/>
                          <a:cs typeface="Arial" pitchFamily="34" charset="0"/>
                        </a:rPr>
                        <m:t>𝑦</m:t>
                      </m:r>
                    </m:oMath>
                  </m:oMathPara>
                </a14:m>
                <a:endParaRPr lang="en-US" dirty="0">
                  <a:latin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endParaRPr>
              </a:p>
              <a:p>
                <a:pPr marL="342900" indent="-342900">
                  <a:buFont typeface="Arial" panose="020B0604020202020204" pitchFamily="34" charset="0"/>
                  <a:buChar char="•"/>
                </a:pPr>
                <a:r>
                  <a:rPr lang="pt-PT" dirty="0">
                    <a:latin typeface="Arial" panose="020B0604020202020204" pitchFamily="34" charset="0"/>
                    <a:cs typeface="Arial" panose="020B0604020202020204" pitchFamily="34" charset="0"/>
                  </a:rPr>
                  <a:t>Duration: Value-weighted average of how long you have to wait for the present value of each of the cash flows </a:t>
                </a:r>
                <a14:m>
                  <m:oMath xmlns:m="http://schemas.openxmlformats.org/officeDocument/2006/math">
                    <m:sSub>
                      <m:sSubPr>
                        <m:ctrlPr>
                          <a:rPr lang="en-US" i="1">
                            <a:latin typeface="Cambria Math" panose="02040503050406030204" pitchFamily="18" charset="0"/>
                          </a:rPr>
                        </m:ctrlPr>
                      </m:sSubPr>
                      <m:e>
                        <m:r>
                          <a:rPr lang="en-US" i="1">
                            <a:latin typeface="Cambria Math"/>
                          </a:rPr>
                          <m:t>𝐶</m:t>
                        </m:r>
                      </m:e>
                      <m:sub>
                        <m:r>
                          <a:rPr lang="en-US" i="1">
                            <a:latin typeface="Cambria Math"/>
                          </a:rPr>
                          <m:t>𝑡</m:t>
                        </m:r>
                      </m:sub>
                    </m:sSub>
                  </m:oMath>
                </a14:m>
                <a:r>
                  <a:rPr lang="pt-PT" dirty="0">
                    <a:latin typeface="Arial" panose="020B0604020202020204" pitchFamily="34" charset="0"/>
                    <a:cs typeface="Arial" panose="020B0604020202020204" pitchFamily="34" charset="0"/>
                  </a:rPr>
                  <a:t> of a </a:t>
                </a:r>
                <a:r>
                  <a:rPr lang="pt-PT" dirty="0" err="1">
                    <a:latin typeface="Arial" panose="020B0604020202020204" pitchFamily="34" charset="0"/>
                    <a:cs typeface="Arial" panose="020B0604020202020204" pitchFamily="34" charset="0"/>
                  </a:rPr>
                  <a:t>bond</a:t>
                </a:r>
                <a:r>
                  <a:rPr lang="pt-PT" dirty="0">
                    <a:latin typeface="Arial" panose="020B0604020202020204" pitchFamily="34" charset="0"/>
                    <a:cs typeface="Arial" panose="020B0604020202020204" pitchFamily="34" charset="0"/>
                  </a:rPr>
                  <a:t> </a:t>
                </a:r>
                <a:r>
                  <a:rPr lang="pt-PT" dirty="0" err="1">
                    <a:latin typeface="Arial" panose="020B0604020202020204" pitchFamily="34" charset="0"/>
                    <a:cs typeface="Arial" panose="020B0604020202020204" pitchFamily="34" charset="0"/>
                  </a:rPr>
                  <a:t>with</a:t>
                </a:r>
                <a:r>
                  <a:rPr lang="pt-PT" dirty="0">
                    <a:latin typeface="Arial" panose="020B0604020202020204" pitchFamily="34" charset="0"/>
                    <a:cs typeface="Arial" panose="020B0604020202020204" pitchFamily="34" charset="0"/>
                  </a:rPr>
                  <a:t> </a:t>
                </a:r>
                <a:r>
                  <a:rPr lang="pt-PT" dirty="0" err="1">
                    <a:latin typeface="Arial" panose="020B0604020202020204" pitchFamily="34" charset="0"/>
                    <a:cs typeface="Arial" panose="020B0604020202020204" pitchFamily="34" charset="0"/>
                  </a:rPr>
                  <a:t>price</a:t>
                </a:r>
                <a:r>
                  <a:rPr lang="pt-PT" dirty="0">
                    <a:latin typeface="Arial" panose="020B0604020202020204" pitchFamily="34" charset="0"/>
                    <a:cs typeface="Arial" panose="020B0604020202020204" pitchFamily="34" charset="0"/>
                  </a:rPr>
                  <a:t> </a:t>
                </a:r>
                <a14:m>
                  <m:oMath xmlns:m="http://schemas.openxmlformats.org/officeDocument/2006/math">
                    <m:r>
                      <a:rPr lang="pt-PT" i="1" dirty="0">
                        <a:latin typeface="Cambria Math" panose="02040503050406030204" pitchFamily="18" charset="0"/>
                        <a:cs typeface="Arial" panose="020B0604020202020204" pitchFamily="34" charset="0"/>
                      </a:rPr>
                      <m:t>𝑃</m:t>
                    </m:r>
                  </m:oMath>
                </a14:m>
                <a:r>
                  <a:rPr lang="en-US" dirty="0">
                    <a:latin typeface="Arial" panose="020B0604020202020204" pitchFamily="34" charset="0"/>
                  </a:rPr>
                  <a:t>:</a:t>
                </a:r>
              </a:p>
              <a:p>
                <a:pPr lvl="1"/>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m:t>
                      </m:r>
                      <m:f>
                        <m:fPr>
                          <m:ctrlPr>
                            <a:rPr lang="pt-PT" i="1">
                              <a:latin typeface="Cambria Math" panose="02040503050406030204" pitchFamily="18" charset="0"/>
                            </a:rPr>
                          </m:ctrlPr>
                        </m:fPr>
                        <m:num>
                          <m:r>
                            <a:rPr lang="en-US" i="1">
                              <a:latin typeface="Cambria Math" panose="02040503050406030204" pitchFamily="18" charset="0"/>
                            </a:rPr>
                            <m:t>1</m:t>
                          </m:r>
                        </m:num>
                        <m:den>
                          <m:r>
                            <a:rPr lang="en-US" i="1">
                              <a:latin typeface="Cambria Math"/>
                            </a:rPr>
                            <m:t>𝑃</m:t>
                          </m:r>
                        </m:den>
                      </m:f>
                      <m:nary>
                        <m:naryPr>
                          <m:chr m:val="∑"/>
                          <m:supHide m:val="on"/>
                          <m:ctrlPr>
                            <a:rPr lang="pt-PT" i="1">
                              <a:latin typeface="Cambria Math" panose="02040503050406030204" pitchFamily="18" charset="0"/>
                            </a:rPr>
                          </m:ctrlPr>
                        </m:naryPr>
                        <m:sub>
                          <m:r>
                            <m:rPr>
                              <m:brk m:alnAt="23"/>
                            </m:rPr>
                            <a:rPr lang="en-US" i="1">
                              <a:latin typeface="Cambria Math"/>
                            </a:rPr>
                            <m:t>𝑡</m:t>
                          </m:r>
                        </m:sub>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𝐶</m:t>
                                  </m:r>
                                </m:e>
                                <m:sub>
                                  <m:r>
                                    <a:rPr lang="en-US" i="1">
                                      <a:latin typeface="Cambria Math"/>
                                    </a:rPr>
                                    <m:t>𝑡</m:t>
                                  </m:r>
                                </m:sub>
                              </m:sSub>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a:rPr>
                                        <m:t>1+</m:t>
                                      </m:r>
                                      <m:r>
                                        <a:rPr lang="en-US" b="0" i="1" smtClean="0">
                                          <a:latin typeface="Cambria Math" panose="02040503050406030204" pitchFamily="18" charset="0"/>
                                        </a:rPr>
                                        <m:t>𝑦</m:t>
                                      </m:r>
                                    </m:e>
                                  </m:d>
                                </m:e>
                                <m:sup>
                                  <m:r>
                                    <a:rPr lang="en-US" i="1">
                                      <a:latin typeface="Cambria Math"/>
                                    </a:rPr>
                                    <m:t>𝑡</m:t>
                                  </m:r>
                                </m:sup>
                              </m:sSup>
                            </m:den>
                          </m:f>
                          <m:r>
                            <a:rPr lang="en-US" i="1">
                              <a:latin typeface="Cambria Math" panose="02040503050406030204" pitchFamily="18" charset="0"/>
                              <a:ea typeface="Cambria Math" panose="02040503050406030204" pitchFamily="18" charset="0"/>
                            </a:rPr>
                            <m:t>×</m:t>
                          </m:r>
                          <m:r>
                            <a:rPr lang="en-US" i="1">
                              <a:latin typeface="Cambria Math"/>
                            </a:rPr>
                            <m:t>𝑡</m:t>
                          </m:r>
                        </m:e>
                      </m:nary>
                      <m:r>
                        <m:rPr>
                          <m:nor/>
                        </m:rPr>
                        <a:rPr lang="pt-PT" dirty="0">
                          <a:latin typeface="Arial" panose="020B0604020202020204" pitchFamily="34" charset="0"/>
                          <a:cs typeface="Arial" panose="020B0604020202020204" pitchFamily="34" charset="0"/>
                        </a:rPr>
                        <m:t> </m:t>
                      </m:r>
                    </m:oMath>
                  </m:oMathPara>
                </a14:m>
                <a:endParaRPr lang="en-US" sz="2000"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Thus, a first-order approximation to the percentage change in the bond price for a change in </a:t>
                </a:r>
                <a14:m>
                  <m:oMath xmlns:m="http://schemas.openxmlformats.org/officeDocument/2006/math">
                    <m:r>
                      <a:rPr lang="en-US" i="1">
                        <a:latin typeface="Cambria Math" panose="02040503050406030204" pitchFamily="18" charset="0"/>
                      </a:rPr>
                      <m:t>𝑦</m:t>
                    </m:r>
                  </m:oMath>
                </a14:m>
                <a:r>
                  <a:rPr lang="en-US" dirty="0">
                    <a:latin typeface="Arial" panose="020B0604020202020204" pitchFamily="34" charset="0"/>
                    <a:cs typeface="Arial" panose="020B0604020202020204" pitchFamily="34" charset="0"/>
                  </a:rPr>
                  <a:t> can be written as:</a:t>
                </a:r>
              </a:p>
              <a:p>
                <a:pPr marL="342900" indent="-342900">
                  <a:buFont typeface="Arial" panose="020B0604020202020204" pitchFamily="34" charset="0"/>
                  <a:buChar char="•"/>
                </a:pPr>
                <a:endParaRPr lang="en-US" dirty="0"/>
              </a:p>
              <a:p>
                <a:pPr algn="ctr"/>
                <a14:m>
                  <m:oMathPara xmlns:m="http://schemas.openxmlformats.org/officeDocument/2006/math">
                    <m:oMathParaPr>
                      <m:jc m:val="centerGroup"/>
                    </m:oMathParaPr>
                    <m:oMath xmlns:m="http://schemas.openxmlformats.org/officeDocument/2006/math">
                      <m:f>
                        <m:fPr>
                          <m:ctrlPr>
                            <a:rPr lang="pt-PT" sz="2000" i="1" smtClean="0">
                              <a:latin typeface="Cambria Math" panose="02040503050406030204" pitchFamily="18" charset="0"/>
                              <a:ea typeface="Cambria Math" panose="02040503050406030204" pitchFamily="18" charset="0"/>
                            </a:rPr>
                          </m:ctrlPr>
                        </m:fPr>
                        <m:num>
                          <m:r>
                            <a:rPr lang="pt-PT"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𝑃</m:t>
                          </m:r>
                        </m:num>
                        <m:den>
                          <m:r>
                            <a:rPr lang="en-US" sz="2000" i="1">
                              <a:latin typeface="Cambria Math"/>
                            </a:rPr>
                            <m:t>𝑃</m:t>
                          </m:r>
                        </m:den>
                      </m:f>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limLow>
                        <m:limLowPr>
                          <m:ctrlPr>
                            <a:rPr lang="en-US" sz="2000" i="1">
                              <a:latin typeface="Cambria Math" panose="02040503050406030204" pitchFamily="18" charset="0"/>
                              <a:cs typeface="Arial" panose="020B0604020202020204" pitchFamily="34" charset="0"/>
                            </a:rPr>
                          </m:ctrlPr>
                        </m:limLowPr>
                        <m:e>
                          <m:groupChr>
                            <m:groupChrPr>
                              <m:chr m:val="⏟"/>
                              <m:ctrlPr>
                                <a:rPr lang="en-US" sz="2000" i="1">
                                  <a:latin typeface="Cambria Math" panose="02040503050406030204" pitchFamily="18" charset="0"/>
                                  <a:cs typeface="Arial" panose="020B0604020202020204" pitchFamily="34" charset="0"/>
                                </a:rPr>
                              </m:ctrlPr>
                            </m:groupChrPr>
                            <m:e>
                              <m:f>
                                <m:fPr>
                                  <m:ctrlPr>
                                    <a:rPr lang="pt-PT"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𝐷</m:t>
                                  </m:r>
                                </m:num>
                                <m:den>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b="0" i="1" smtClean="0">
                                          <a:latin typeface="Cambria Math" panose="02040503050406030204" pitchFamily="18" charset="0"/>
                                        </a:rPr>
                                        <m:t>𝑦</m:t>
                                      </m:r>
                                    </m:e>
                                  </m:d>
                                </m:den>
                              </m:f>
                            </m:e>
                          </m:groupChr>
                        </m:e>
                        <m:lim>
                          <m:r>
                            <a:rPr lang="en-US" sz="2000" b="0" i="1" smtClean="0">
                              <a:latin typeface="Cambria Math" panose="02040503050406030204" pitchFamily="18" charset="0"/>
                              <a:cs typeface="Arial" panose="020B0604020202020204" pitchFamily="34" charset="0"/>
                            </a:rPr>
                            <m:t>𝑀𝑜𝑑𝑖𝑓𝑖𝑒𝑑</m:t>
                          </m:r>
                          <m:r>
                            <a:rPr lang="en-US" sz="2000" b="0" i="1" smtClean="0">
                              <a:latin typeface="Cambria Math" panose="02040503050406030204" pitchFamily="18" charset="0"/>
                              <a:cs typeface="Arial" panose="020B0604020202020204" pitchFamily="34" charset="0"/>
                            </a:rPr>
                            <m:t> </m:t>
                          </m:r>
                          <m:r>
                            <a:rPr lang="en-US" sz="2000" b="0" i="1" smtClean="0">
                              <a:latin typeface="Cambria Math" panose="02040503050406030204" pitchFamily="18" charset="0"/>
                              <a:cs typeface="Arial" panose="020B0604020202020204" pitchFamily="34" charset="0"/>
                            </a:rPr>
                            <m:t>𝐷𝑢𝑟𝑎𝑡𝑖𝑜𝑛</m:t>
                          </m:r>
                        </m:lim>
                      </m:limLow>
                      <m:r>
                        <a:rPr lang="en-US" sz="2000" i="1" smtClean="0">
                          <a:latin typeface="Cambria Math" panose="02040503050406030204" pitchFamily="18" charset="0"/>
                          <a:ea typeface="Cambria Math" panose="02040503050406030204" pitchFamily="18" charset="0"/>
                        </a:rPr>
                        <m:t>×</m:t>
                      </m:r>
                      <m:r>
                        <a:rPr lang="pt-PT"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𝑦</m:t>
                      </m:r>
                    </m:oMath>
                  </m:oMathPara>
                </a14:m>
                <a:endParaRPr lang="en-US" dirty="0"/>
              </a:p>
              <a:p>
                <a:endParaRPr lang="en-US" b="0" dirty="0">
                  <a:latin typeface="Arial" panose="020B0604020202020204" pitchFamily="34" charset="0"/>
                </a:endParaRPr>
              </a:p>
              <a:p>
                <a:pPr algn="l"/>
                <a:endParaRPr lang="en-US" dirty="0">
                  <a:latin typeface="Arial" pitchFamily="34" charset="0"/>
                  <a:cs typeface="Arial" pitchFamily="34" charset="0"/>
                </a:endParaRPr>
              </a:p>
              <a:p>
                <a:pPr marL="231775" indent="-231775" algn="l">
                  <a:buFontTx/>
                  <a:buChar char="•"/>
                </a:pPr>
                <a:endParaRPr lang="pt-PT" dirty="0">
                  <a:latin typeface="Arial" pitchFamily="34" charset="0"/>
                  <a:cs typeface="Arial" pitchFamily="34" charset="0"/>
                </a:endParaRPr>
              </a:p>
              <a:p>
                <a:pPr algn="l"/>
                <a:endParaRPr lang="pt-PT" dirty="0">
                  <a:latin typeface="Arial" pitchFamily="34" charset="0"/>
                  <a:cs typeface="Arial" pitchFamily="34" charset="0"/>
                </a:endParaRPr>
              </a:p>
              <a:p>
                <a:pPr marL="231775" indent="-231775" algn="l">
                  <a:buFontTx/>
                  <a:buChar char="•"/>
                </a:pPr>
                <a:endParaRPr lang="pt-PT" dirty="0">
                  <a:latin typeface="Arial" pitchFamily="34" charset="0"/>
                  <a:cs typeface="Arial" pitchFamily="34" charset="0"/>
                </a:endParaRPr>
              </a:p>
              <a:p>
                <a:pPr marL="231775" indent="-231775" algn="l">
                  <a:buFontTx/>
                  <a:buChar char="•"/>
                </a:pPr>
                <a:endParaRPr lang="pt-PT" dirty="0">
                  <a:latin typeface="Arial" pitchFamily="34" charset="0"/>
                  <a:cs typeface="Arial" pitchFamily="34" charset="0"/>
                </a:endParaRPr>
              </a:p>
              <a:p>
                <a:pPr algn="l"/>
                <a:endParaRPr lang="pt-PT" dirty="0">
                  <a:latin typeface="Arial" pitchFamily="34" charset="0"/>
                  <a:cs typeface="Arial" pitchFamily="34" charset="0"/>
                </a:endParaRPr>
              </a:p>
              <a:p>
                <a:pPr algn="l"/>
                <a:endParaRPr lang="en-US" dirty="0">
                  <a:latin typeface="Arial" pitchFamily="34" charset="0"/>
                  <a:cs typeface="Arial" pitchFamily="34" charset="0"/>
                </a:endParaRPr>
              </a:p>
              <a:p>
                <a:pPr marL="688975" lvl="1" indent="-231775">
                  <a:buFont typeface="Arial" pitchFamily="34" charset="0"/>
                  <a:buChar char="–"/>
                </a:pPr>
                <a:endParaRPr lang="en-US" dirty="0">
                  <a:latin typeface="Arial" pitchFamily="34" charset="0"/>
                  <a:cs typeface="Arial" pitchFamily="34" charset="0"/>
                </a:endParaRPr>
              </a:p>
            </p:txBody>
          </p:sp>
        </mc:Choice>
        <mc:Fallback xmlns="">
          <p:sp>
            <p:nvSpPr>
              <p:cNvPr id="4" name="Text Box 3"/>
              <p:cNvSpPr txBox="1">
                <a:spLocks noRot="1" noChangeAspect="1" noMove="1" noResize="1" noEditPoints="1" noAdjustHandles="1" noChangeArrowheads="1" noChangeShapeType="1" noTextEdit="1"/>
              </p:cNvSpPr>
              <p:nvPr/>
            </p:nvSpPr>
            <p:spPr bwMode="auto">
              <a:xfrm>
                <a:off x="539088" y="843888"/>
                <a:ext cx="8534400" cy="5400675"/>
              </a:xfrm>
              <a:prstGeom prst="rect">
                <a:avLst/>
              </a:prstGeom>
              <a:blipFill>
                <a:blip r:embed="rId2"/>
                <a:stretch>
                  <a:fillRect l="-429" t="-564" r="-357"/>
                </a:stretch>
              </a:blipFill>
              <a:ln w="9525" algn="ctr">
                <a:noFill/>
                <a:miter lim="800000"/>
                <a:headEnd/>
                <a:tailEnd/>
              </a:ln>
              <a:effectLst/>
            </p:spPr>
            <p:txBody>
              <a:bodyPr/>
              <a:lstStyle/>
              <a:p>
                <a:r>
                  <a:rPr lang="en-GB">
                    <a:noFill/>
                  </a:rPr>
                  <a:t> </a:t>
                </a:r>
              </a:p>
            </p:txBody>
          </p:sp>
        </mc:Fallback>
      </mc:AlternateContent>
    </p:spTree>
    <p:extLst>
      <p:ext uri="{BB962C8B-B14F-4D97-AF65-F5344CB8AC3E}">
        <p14:creationId xmlns:p14="http://schemas.microsoft.com/office/powerpoint/2010/main" val="1096854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24</a:t>
            </a:fld>
            <a:endParaRPr lang="en-US" sz="2000" dirty="0"/>
          </a:p>
        </p:txBody>
      </p:sp>
      <p:sp>
        <p:nvSpPr>
          <p:cNvPr id="3" name="TextBox 2"/>
          <p:cNvSpPr txBox="1"/>
          <p:nvPr/>
        </p:nvSpPr>
        <p:spPr>
          <a:xfrm>
            <a:off x="381000" y="152400"/>
            <a:ext cx="7620000" cy="461665"/>
          </a:xfrm>
          <a:prstGeom prst="rect">
            <a:avLst/>
          </a:prstGeom>
          <a:noFill/>
        </p:spPr>
        <p:txBody>
          <a:bodyPr wrap="square" rtlCol="0">
            <a:spAutoFit/>
          </a:bodyPr>
          <a:lstStyle/>
          <a:p>
            <a:pPr>
              <a:tabLst>
                <a:tab pos="968375" algn="l"/>
              </a:tabLst>
            </a:pPr>
            <a:r>
              <a:rPr lang="pt-PT" sz="2400" b="1" dirty="0">
                <a:latin typeface="Arial" pitchFamily="34" charset="0"/>
                <a:cs typeface="Arial" pitchFamily="34" charset="0"/>
              </a:rPr>
              <a:t>Duration: examples</a:t>
            </a:r>
            <a:endParaRPr lang="en-US" sz="2400" b="1" dirty="0">
              <a:latin typeface="Arial" pitchFamily="34" charset="0"/>
              <a:cs typeface="Arial" pitchFamily="34" charset="0"/>
            </a:endParaRPr>
          </a:p>
        </p:txBody>
      </p:sp>
      <p:sp>
        <p:nvSpPr>
          <p:cNvPr id="4" name="Text Box 3"/>
          <p:cNvSpPr txBox="1">
            <a:spLocks noChangeArrowheads="1"/>
          </p:cNvSpPr>
          <p:nvPr/>
        </p:nvSpPr>
        <p:spPr bwMode="auto">
          <a:xfrm>
            <a:off x="539088" y="843888"/>
            <a:ext cx="8534400" cy="5400675"/>
          </a:xfrm>
          <a:prstGeom prst="rect">
            <a:avLst/>
          </a:prstGeom>
          <a:noFill/>
          <a:ln w="9525" algn="ctr">
            <a:noFill/>
            <a:miter lim="800000"/>
            <a:headEnd/>
            <a:tailEnd/>
          </a:ln>
          <a:effectLst/>
        </p:spPr>
        <p:txBody>
          <a:bodyPr/>
          <a:lstStyle/>
          <a:p>
            <a:pPr marL="231775" indent="-231775" algn="l">
              <a:buFontTx/>
              <a:buChar char="•"/>
            </a:pPr>
            <a:r>
              <a:rPr lang="pt-PT" sz="2000" dirty="0">
                <a:latin typeface="Arial" pitchFamily="34" charset="0"/>
                <a:cs typeface="Arial" pitchFamily="34" charset="0"/>
              </a:rPr>
              <a:t>For zero coupon bonds: duration = maturity</a:t>
            </a:r>
          </a:p>
          <a:p>
            <a:pPr marL="231775" indent="-231775" algn="l">
              <a:buFontTx/>
              <a:buChar char="•"/>
            </a:pPr>
            <a:endParaRPr lang="pt-PT" sz="2000" dirty="0">
              <a:latin typeface="Arial" pitchFamily="34" charset="0"/>
              <a:cs typeface="Arial" pitchFamily="34" charset="0"/>
            </a:endParaRPr>
          </a:p>
          <a:p>
            <a:pPr marL="231775" indent="-231775" algn="l">
              <a:buFontTx/>
              <a:buChar char="•"/>
            </a:pPr>
            <a:r>
              <a:rPr lang="pt-PT" sz="2000" dirty="0">
                <a:latin typeface="Arial" pitchFamily="34" charset="0"/>
                <a:cs typeface="Arial" pitchFamily="34" charset="0"/>
              </a:rPr>
              <a:t>Duration of a growing perpetuity: (1+y)/(y-g)</a:t>
            </a:r>
          </a:p>
          <a:p>
            <a:pPr marL="688975" lvl="1" indent="-231775">
              <a:buFontTx/>
              <a:buChar char="•"/>
            </a:pPr>
            <a:r>
              <a:rPr lang="pt-PT" sz="2000" dirty="0">
                <a:latin typeface="Arial" pitchFamily="34" charset="0"/>
                <a:cs typeface="Arial" pitchFamily="34" charset="0"/>
              </a:rPr>
              <a:t>Often used to approximate the duration of the stock market: (1+10%)/(10-3%) ≈ 15 years.</a:t>
            </a:r>
          </a:p>
          <a:p>
            <a:pPr algn="l"/>
            <a:endParaRPr lang="pt-PT" sz="2000" dirty="0">
              <a:latin typeface="Arial" pitchFamily="34" charset="0"/>
              <a:cs typeface="Arial" pitchFamily="34" charset="0"/>
            </a:endParaRPr>
          </a:p>
          <a:p>
            <a:pPr marL="231775" indent="-231775" algn="l">
              <a:buFontTx/>
              <a:buChar char="•"/>
            </a:pPr>
            <a:r>
              <a:rPr lang="en-US" sz="2000" dirty="0">
                <a:latin typeface="Arial" pitchFamily="34" charset="0"/>
                <a:cs typeface="Arial" pitchFamily="34" charset="0"/>
              </a:rPr>
              <a:t>Approximate the change in price of the 15 year bond using duration and compare to the actual change.</a:t>
            </a:r>
          </a:p>
          <a:p>
            <a:pPr marL="688975" lvl="1" indent="-231775">
              <a:buFontTx/>
              <a:buChar char="•"/>
            </a:pPr>
            <a:endParaRPr lang="en-US" sz="2000" dirty="0">
              <a:latin typeface="Arial" pitchFamily="34" charset="0"/>
              <a:cs typeface="Arial" pitchFamily="34" charset="0"/>
            </a:endParaRPr>
          </a:p>
          <a:p>
            <a:pPr marL="688975" lvl="1" indent="-231775">
              <a:buFontTx/>
              <a:buChar char="•"/>
            </a:pPr>
            <a:r>
              <a:rPr lang="en-US" sz="2000" dirty="0">
                <a:latin typeface="Arial" pitchFamily="34" charset="0"/>
                <a:cs typeface="Arial" pitchFamily="34" charset="0"/>
              </a:rPr>
              <a:t>Duration = 9.996 years</a:t>
            </a:r>
          </a:p>
          <a:p>
            <a:pPr marL="688975" lvl="1" indent="-231775">
              <a:buFontTx/>
              <a:buChar char="•"/>
            </a:pPr>
            <a:endParaRPr lang="en-US" sz="2000" dirty="0">
              <a:latin typeface="Arial" pitchFamily="34" charset="0"/>
              <a:cs typeface="Arial" pitchFamily="34" charset="0"/>
            </a:endParaRPr>
          </a:p>
          <a:p>
            <a:pPr marL="688975" lvl="1" indent="-231775">
              <a:buFontTx/>
              <a:buChar char="•"/>
            </a:pPr>
            <a:endParaRPr lang="en-US" sz="2000" dirty="0">
              <a:latin typeface="Arial" pitchFamily="34" charset="0"/>
              <a:cs typeface="Arial" pitchFamily="34" charset="0"/>
            </a:endParaRPr>
          </a:p>
          <a:p>
            <a:pPr marL="688975" lvl="1" indent="-231775">
              <a:buFontTx/>
              <a:buChar char="•"/>
            </a:pPr>
            <a:endParaRPr lang="en-US" sz="2000" dirty="0">
              <a:latin typeface="Arial" pitchFamily="34" charset="0"/>
              <a:cs typeface="Arial" pitchFamily="34" charset="0"/>
            </a:endParaRPr>
          </a:p>
          <a:p>
            <a:pPr marL="688975" lvl="1" indent="-231775">
              <a:buFontTx/>
              <a:buChar char="•"/>
            </a:pPr>
            <a:endParaRPr lang="en-US" sz="2000" dirty="0">
              <a:latin typeface="Arial" pitchFamily="34" charset="0"/>
              <a:cs typeface="Arial" pitchFamily="34" charset="0"/>
            </a:endParaRPr>
          </a:p>
          <a:p>
            <a:pPr marL="688975" lvl="1" indent="-231775">
              <a:buFontTx/>
              <a:buChar char="•"/>
            </a:pPr>
            <a:endParaRPr lang="en-US" sz="2000" dirty="0">
              <a:latin typeface="Arial" pitchFamily="34" charset="0"/>
              <a:cs typeface="Arial" pitchFamily="34" charset="0"/>
            </a:endParaRPr>
          </a:p>
          <a:p>
            <a:pPr marL="688975" lvl="1" indent="-231775">
              <a:buFontTx/>
              <a:buChar char="•"/>
            </a:pPr>
            <a:endParaRPr lang="en-US" sz="2000" dirty="0">
              <a:latin typeface="Arial" pitchFamily="34" charset="0"/>
              <a:cs typeface="Arial" pitchFamily="34" charset="0"/>
            </a:endParaRPr>
          </a:p>
          <a:p>
            <a:pPr marL="1146175" lvl="2" indent="-231775">
              <a:buFontTx/>
              <a:buChar char="•"/>
            </a:pPr>
            <a:endParaRPr lang="en-US" sz="2000" dirty="0">
              <a:latin typeface="Arial" pitchFamily="34" charset="0"/>
              <a:cs typeface="Arial" pitchFamily="34" charset="0"/>
            </a:endParaRPr>
          </a:p>
          <a:p>
            <a:pPr marL="688975" lvl="1" indent="-231775">
              <a:buFontTx/>
              <a:buChar char="•"/>
            </a:pPr>
            <a:endParaRPr lang="en-US" sz="2000" dirty="0">
              <a:latin typeface="Arial" pitchFamily="34" charset="0"/>
              <a:cs typeface="Arial" pitchFamily="34" charset="0"/>
            </a:endParaRPr>
          </a:p>
          <a:p>
            <a:pPr marL="688975" lvl="1" indent="-231775">
              <a:buFontTx/>
              <a:buChar char="•"/>
            </a:pPr>
            <a:endParaRPr lang="en-US" sz="2000" dirty="0">
              <a:latin typeface="Arial" pitchFamily="34" charset="0"/>
              <a:cs typeface="Arial" pitchFamily="34" charset="0"/>
            </a:endParaRPr>
          </a:p>
          <a:p>
            <a:pPr algn="l"/>
            <a:endParaRPr lang="pt-PT" sz="2000" dirty="0">
              <a:latin typeface="Arial" pitchFamily="34" charset="0"/>
              <a:cs typeface="Arial" pitchFamily="34" charset="0"/>
            </a:endParaRPr>
          </a:p>
          <a:p>
            <a:pPr marL="231775" indent="-231775" algn="l">
              <a:buFontTx/>
              <a:buChar char="•"/>
            </a:pPr>
            <a:endParaRPr lang="pt-PT" sz="2000" dirty="0">
              <a:latin typeface="Arial" pitchFamily="34" charset="0"/>
              <a:cs typeface="Arial" pitchFamily="34" charset="0"/>
            </a:endParaRPr>
          </a:p>
          <a:p>
            <a:pPr marL="231775" indent="-231775" algn="l">
              <a:buFontTx/>
              <a:buChar char="•"/>
            </a:pPr>
            <a:endParaRPr lang="pt-PT" sz="2000" dirty="0">
              <a:latin typeface="Arial" pitchFamily="34" charset="0"/>
              <a:cs typeface="Arial" pitchFamily="34" charset="0"/>
            </a:endParaRPr>
          </a:p>
          <a:p>
            <a:pPr algn="l"/>
            <a:endParaRPr lang="en-US" sz="2000" dirty="0">
              <a:latin typeface="Arial" pitchFamily="34" charset="0"/>
              <a:cs typeface="Arial" pitchFamily="34" charset="0"/>
            </a:endParaRPr>
          </a:p>
          <a:p>
            <a:pPr marL="688975" lvl="1" indent="-231775">
              <a:buFont typeface="Arial" pitchFamily="34" charset="0"/>
              <a:buChar char="–"/>
            </a:pPr>
            <a:endParaRPr lang="en-US" sz="2000" b="1" dirty="0">
              <a:latin typeface="Arial" pitchFamily="34" charset="0"/>
              <a:cs typeface="Arial" pitchFamily="34" charset="0"/>
            </a:endParaRPr>
          </a:p>
        </p:txBody>
      </p:sp>
      <p:graphicFrame>
        <p:nvGraphicFramePr>
          <p:cNvPr id="5" name="Table 4"/>
          <p:cNvGraphicFramePr>
            <a:graphicFrameLocks noGrp="1"/>
          </p:cNvGraphicFramePr>
          <p:nvPr/>
        </p:nvGraphicFramePr>
        <p:xfrm>
          <a:off x="1812095" y="4581128"/>
          <a:ext cx="6220407" cy="1198880"/>
        </p:xfrm>
        <a:graphic>
          <a:graphicData uri="http://schemas.openxmlformats.org/drawingml/2006/table">
            <a:tbl>
              <a:tblPr>
                <a:tableStyleId>{5C22544A-7EE6-4342-B048-85BDC9FD1C3A}</a:tableStyleId>
              </a:tblPr>
              <a:tblGrid>
                <a:gridCol w="577850">
                  <a:extLst>
                    <a:ext uri="{9D8B030D-6E8A-4147-A177-3AD203B41FA5}">
                      <a16:colId xmlns:a16="http://schemas.microsoft.com/office/drawing/2014/main" val="2916306492"/>
                    </a:ext>
                  </a:extLst>
                </a:gridCol>
                <a:gridCol w="2420937">
                  <a:extLst>
                    <a:ext uri="{9D8B030D-6E8A-4147-A177-3AD203B41FA5}">
                      <a16:colId xmlns:a16="http://schemas.microsoft.com/office/drawing/2014/main" val="1604419136"/>
                    </a:ext>
                  </a:extLst>
                </a:gridCol>
                <a:gridCol w="1912571">
                  <a:extLst>
                    <a:ext uri="{9D8B030D-6E8A-4147-A177-3AD203B41FA5}">
                      <a16:colId xmlns:a16="http://schemas.microsoft.com/office/drawing/2014/main" val="1252401403"/>
                    </a:ext>
                  </a:extLst>
                </a:gridCol>
                <a:gridCol w="1309049">
                  <a:extLst>
                    <a:ext uri="{9D8B030D-6E8A-4147-A177-3AD203B41FA5}">
                      <a16:colId xmlns:a16="http://schemas.microsoft.com/office/drawing/2014/main" val="2550805705"/>
                    </a:ext>
                  </a:extLst>
                </a:gridCol>
              </a:tblGrid>
              <a:tr h="355600">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Approximated % change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Approximated new price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a:effectLst/>
                          <a:latin typeface="Arial" panose="020B0604020202020204" pitchFamily="34" charset="0"/>
                          <a:cs typeface="Arial" panose="020B0604020202020204" pitchFamily="34" charset="0"/>
                        </a:rPr>
                        <a:t>Actual new price</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472365199"/>
                  </a:ext>
                </a:extLst>
              </a:tr>
              <a:tr h="355600">
                <a:tc>
                  <a:txBody>
                    <a:bodyPr/>
                    <a:lstStyle/>
                    <a:p>
                      <a:pPr algn="l" fontAlgn="b"/>
                      <a:r>
                        <a:rPr lang="en-US" sz="1600" u="none" strike="noStrike">
                          <a:effectLst/>
                          <a:latin typeface="Arial" panose="020B0604020202020204" pitchFamily="34" charset="0"/>
                          <a:cs typeface="Arial" panose="020B0604020202020204" pitchFamily="34" charset="0"/>
                        </a:rPr>
                        <a:t>to 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-9.996/(1+5%)*-1%=0.095</a:t>
                      </a:r>
                    </a:p>
                  </a:txBody>
                  <a:tcPr marL="0" marR="0" marT="0" marB="0" anchor="b"/>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143.623</a:t>
                      </a:r>
                    </a:p>
                  </a:txBody>
                  <a:tcPr marL="0" marR="0" marT="0" marB="0" anchor="b"/>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144.474</a:t>
                      </a:r>
                    </a:p>
                  </a:txBody>
                  <a:tcPr marL="0" marR="0" marT="0" marB="0" anchor="b"/>
                </a:tc>
                <a:extLst>
                  <a:ext uri="{0D108BD9-81ED-4DB2-BD59-A6C34878D82A}">
                    <a16:rowId xmlns:a16="http://schemas.microsoft.com/office/drawing/2014/main" val="72148365"/>
                  </a:ext>
                </a:extLst>
              </a:tr>
              <a:tr h="355600">
                <a:tc>
                  <a:txBody>
                    <a:bodyPr/>
                    <a:lstStyle/>
                    <a:p>
                      <a:pPr algn="l" fontAlgn="b"/>
                      <a:r>
                        <a:rPr lang="en-US" sz="1600" u="none" strike="noStrike">
                          <a:effectLst/>
                          <a:latin typeface="Arial" panose="020B0604020202020204" pitchFamily="34" charset="0"/>
                          <a:cs typeface="Arial" panose="020B0604020202020204" pitchFamily="34" charset="0"/>
                        </a:rPr>
                        <a:t>to 6%</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-0.095</a:t>
                      </a:r>
                    </a:p>
                  </a:txBody>
                  <a:tcPr marL="0" marR="0" marT="0" marB="0" anchor="b"/>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118.655</a:t>
                      </a:r>
                    </a:p>
                  </a:txBody>
                  <a:tcPr marL="0" marR="0" marT="0" marB="0" anchor="b"/>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119.424</a:t>
                      </a:r>
                    </a:p>
                  </a:txBody>
                  <a:tcPr marL="0" marR="0" marT="0" marB="0" anchor="b"/>
                </a:tc>
                <a:extLst>
                  <a:ext uri="{0D108BD9-81ED-4DB2-BD59-A6C34878D82A}">
                    <a16:rowId xmlns:a16="http://schemas.microsoft.com/office/drawing/2014/main" val="1135969777"/>
                  </a:ext>
                </a:extLst>
              </a:tr>
            </a:tbl>
          </a:graphicData>
        </a:graphic>
      </p:graphicFrame>
    </p:spTree>
    <p:extLst>
      <p:ext uri="{BB962C8B-B14F-4D97-AF65-F5344CB8AC3E}">
        <p14:creationId xmlns:p14="http://schemas.microsoft.com/office/powerpoint/2010/main" val="292274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25</a:t>
            </a:fld>
            <a:endParaRPr lang="en-US" sz="2000" dirty="0"/>
          </a:p>
        </p:txBody>
      </p:sp>
      <p:sp>
        <p:nvSpPr>
          <p:cNvPr id="3" name="TextBox 2"/>
          <p:cNvSpPr txBox="1"/>
          <p:nvPr/>
        </p:nvSpPr>
        <p:spPr>
          <a:xfrm>
            <a:off x="381000" y="152400"/>
            <a:ext cx="76200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Price risk (1/2)</a:t>
            </a: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81000" y="838200"/>
            <a:ext cx="8349607" cy="4495800"/>
          </a:xfrm>
          <a:prstGeom prst="rect">
            <a:avLst/>
          </a:prstGeom>
          <a:noFill/>
        </p:spPr>
      </p:pic>
      <p:sp>
        <p:nvSpPr>
          <p:cNvPr id="4" name="TextBox 3"/>
          <p:cNvSpPr txBox="1"/>
          <p:nvPr/>
        </p:nvSpPr>
        <p:spPr>
          <a:xfrm>
            <a:off x="381000" y="5486400"/>
            <a:ext cx="8458200" cy="646331"/>
          </a:xfrm>
          <a:prstGeom prst="rect">
            <a:avLst/>
          </a:prstGeom>
          <a:noFill/>
        </p:spPr>
        <p:txBody>
          <a:bodyPr wrap="square" rtlCol="0">
            <a:spAutoFit/>
          </a:bodyPr>
          <a:lstStyle/>
          <a:p>
            <a:r>
              <a:rPr lang="en-US" dirty="0">
                <a:latin typeface="Arial" pitchFamily="34" charset="0"/>
                <a:cs typeface="Arial" pitchFamily="34" charset="0"/>
              </a:rPr>
              <a:t>Long term bonds are more sensitive to interest rate changes than short-term bonds. Why?</a:t>
            </a:r>
          </a:p>
        </p:txBody>
      </p:sp>
    </p:spTree>
    <p:extLst>
      <p:ext uri="{BB962C8B-B14F-4D97-AF65-F5344CB8AC3E}">
        <p14:creationId xmlns:p14="http://schemas.microsoft.com/office/powerpoint/2010/main" val="3306233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26</a:t>
            </a:fld>
            <a:endParaRPr lang="en-US" sz="2000" dirty="0"/>
          </a:p>
        </p:txBody>
      </p:sp>
      <p:sp>
        <p:nvSpPr>
          <p:cNvPr id="3" name="TextBox 2"/>
          <p:cNvSpPr txBox="1"/>
          <p:nvPr/>
        </p:nvSpPr>
        <p:spPr>
          <a:xfrm>
            <a:off x="381000" y="152400"/>
            <a:ext cx="76200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Price risk (2/2)</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838200"/>
            <a:ext cx="7848600" cy="4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81000" y="5486400"/>
            <a:ext cx="8458200" cy="369332"/>
          </a:xfrm>
          <a:prstGeom prst="rect">
            <a:avLst/>
          </a:prstGeom>
          <a:noFill/>
        </p:spPr>
        <p:txBody>
          <a:bodyPr wrap="square" rtlCol="0">
            <a:spAutoFit/>
          </a:bodyPr>
          <a:lstStyle/>
          <a:p>
            <a:pPr algn="ctr">
              <a:buFontTx/>
              <a:buNone/>
            </a:pPr>
            <a:r>
              <a:rPr lang="en-US" dirty="0">
                <a:latin typeface="Arial" panose="020B0604020202020204" pitchFamily="34" charset="0"/>
                <a:ea typeface="Geneva"/>
                <a:cs typeface="Arial" panose="020B0604020202020204" pitchFamily="34" charset="0"/>
              </a:rPr>
              <a:t>High-coupon bonds are less sensitive than low-coupon bonds. Why?</a:t>
            </a:r>
          </a:p>
        </p:txBody>
      </p:sp>
    </p:spTree>
    <p:extLst>
      <p:ext uri="{BB962C8B-B14F-4D97-AF65-F5344CB8AC3E}">
        <p14:creationId xmlns:p14="http://schemas.microsoft.com/office/powerpoint/2010/main" val="2534213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27</a:t>
            </a:fld>
            <a:endParaRPr lang="en-US" sz="2000" dirty="0"/>
          </a:p>
        </p:txBody>
      </p:sp>
      <p:sp>
        <p:nvSpPr>
          <p:cNvPr id="3" name="TextBox 2"/>
          <p:cNvSpPr txBox="1"/>
          <p:nvPr/>
        </p:nvSpPr>
        <p:spPr>
          <a:xfrm>
            <a:off x="381000" y="152400"/>
            <a:ext cx="7620000" cy="461665"/>
          </a:xfrm>
          <a:prstGeom prst="rect">
            <a:avLst/>
          </a:prstGeom>
          <a:noFill/>
        </p:spPr>
        <p:txBody>
          <a:bodyPr wrap="square" rtlCol="0">
            <a:spAutoFit/>
          </a:bodyPr>
          <a:lstStyle/>
          <a:p>
            <a:pPr>
              <a:tabLst>
                <a:tab pos="968375" algn="l"/>
              </a:tabLst>
            </a:pPr>
            <a:r>
              <a:rPr lang="pt-PT" sz="2400" b="1" dirty="0">
                <a:latin typeface="Arial" pitchFamily="34" charset="0"/>
                <a:cs typeface="Arial" pitchFamily="34" charset="0"/>
              </a:rPr>
              <a:t>Convexity (1/2)</a:t>
            </a:r>
            <a:endParaRPr lang="en-US" sz="2400" b="1"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4" name="Text Box 3"/>
              <p:cNvSpPr txBox="1">
                <a:spLocks noChangeArrowheads="1"/>
              </p:cNvSpPr>
              <p:nvPr/>
            </p:nvSpPr>
            <p:spPr bwMode="auto">
              <a:xfrm>
                <a:off x="539088" y="843888"/>
                <a:ext cx="8534400" cy="5400675"/>
              </a:xfrm>
              <a:prstGeom prst="rect">
                <a:avLst/>
              </a:prstGeom>
              <a:noFill/>
              <a:ln w="9525" algn="ctr">
                <a:noFill/>
                <a:miter lim="800000"/>
                <a:headEnd/>
                <a:tailEnd/>
              </a:ln>
              <a:effectLst/>
            </p:spPr>
            <p:txBody>
              <a:bodyPr/>
              <a:lstStyle/>
              <a:p>
                <a:pPr marL="231775" indent="-231775" algn="l">
                  <a:buFontTx/>
                  <a:buChar char="•"/>
                </a:pPr>
                <a:r>
                  <a:rPr lang="en-US" sz="2000" b="0" dirty="0">
                    <a:latin typeface="Arial" pitchFamily="34" charset="0"/>
                    <a:cs typeface="Arial" pitchFamily="34" charset="0"/>
                  </a:rPr>
                  <a:t>First-order, duration-based approximation works well for smallest changes in yields. </a:t>
                </a:r>
                <a:endParaRPr lang="pt-PT" sz="2000" dirty="0">
                  <a:latin typeface="Arial" pitchFamily="34" charset="0"/>
                  <a:cs typeface="Arial" pitchFamily="34" charset="0"/>
                </a:endParaRPr>
              </a:p>
              <a:p>
                <a:pPr marL="231775" indent="-231775" algn="l">
                  <a:buFontTx/>
                  <a:buChar char="•"/>
                </a:pPr>
                <a:endParaRPr lang="pt-PT" sz="2000" dirty="0">
                  <a:latin typeface="Arial" pitchFamily="34" charset="0"/>
                  <a:cs typeface="Arial" pitchFamily="34" charset="0"/>
                </a:endParaRPr>
              </a:p>
              <a:p>
                <a:pPr marL="231775" indent="-231775" algn="l">
                  <a:buFontTx/>
                  <a:buChar char="•"/>
                </a:pPr>
                <a:r>
                  <a:rPr lang="pt-PT" sz="2000" dirty="0">
                    <a:latin typeface="Arial" pitchFamily="34" charset="0"/>
                    <a:cs typeface="Arial" pitchFamily="34" charset="0"/>
                  </a:rPr>
                  <a:t>For larger swings in yields, consider second-order approximation:</a:t>
                </a:r>
              </a:p>
              <a:p>
                <a:endParaRPr lang="pt-PT" sz="2000" i="1" dirty="0">
                  <a:latin typeface="Cambria Math" panose="02040503050406030204" pitchFamily="18" charset="0"/>
                  <a:ea typeface="Cambria Math" panose="02040503050406030204" pitchFamily="18" charset="0"/>
                  <a:cs typeface="Arial" pitchFamily="34" charset="0"/>
                </a:endParaRPr>
              </a:p>
              <a:p>
                <a:pPr algn="ctr"/>
                <a14:m>
                  <m:oMath xmlns:m="http://schemas.openxmlformats.org/officeDocument/2006/math">
                    <m:f>
                      <m:fPr>
                        <m:ctrlPr>
                          <a:rPr lang="pt-PT" sz="2000" i="1">
                            <a:latin typeface="Cambria Math" panose="02040503050406030204" pitchFamily="18" charset="0"/>
                            <a:ea typeface="Cambria Math" panose="02040503050406030204" pitchFamily="18" charset="0"/>
                            <a:cs typeface="Arial" pitchFamily="34" charset="0"/>
                          </a:rPr>
                        </m:ctrlPr>
                      </m:fPr>
                      <m:num>
                        <m:r>
                          <a:rPr lang="pt-PT" sz="2000" i="1">
                            <a:latin typeface="Cambria Math" panose="02040503050406030204" pitchFamily="18" charset="0"/>
                            <a:ea typeface="Cambria Math" panose="02040503050406030204" pitchFamily="18" charset="0"/>
                            <a:cs typeface="Arial" pitchFamily="34" charset="0"/>
                          </a:rPr>
                          <m:t>∆</m:t>
                        </m:r>
                        <m:r>
                          <a:rPr lang="en-US" sz="2000" i="1">
                            <a:latin typeface="Cambria Math" panose="02040503050406030204" pitchFamily="18" charset="0"/>
                            <a:ea typeface="Cambria Math" panose="02040503050406030204" pitchFamily="18" charset="0"/>
                            <a:cs typeface="Arial" pitchFamily="34" charset="0"/>
                          </a:rPr>
                          <m:t>𝑃</m:t>
                        </m:r>
                      </m:num>
                      <m:den>
                        <m:r>
                          <a:rPr lang="en-US" sz="2000" i="1">
                            <a:latin typeface="Cambria Math" panose="02040503050406030204" pitchFamily="18" charset="0"/>
                            <a:ea typeface="Cambria Math" panose="02040503050406030204" pitchFamily="18" charset="0"/>
                            <a:cs typeface="Arial" pitchFamily="34" charset="0"/>
                          </a:rPr>
                          <m:t>𝑃</m:t>
                        </m:r>
                      </m:den>
                    </m:f>
                    <m:r>
                      <a:rPr lang="en-US" sz="2000" i="1">
                        <a:latin typeface="Cambria Math" panose="02040503050406030204" pitchFamily="18" charset="0"/>
                        <a:ea typeface="Cambria Math" panose="02040503050406030204" pitchFamily="18" charset="0"/>
                        <a:cs typeface="Arial" pitchFamily="34" charset="0"/>
                      </a:rPr>
                      <m:t>=</m:t>
                    </m:r>
                    <m:r>
                      <a:rPr lang="en-US" sz="2000" i="1">
                        <a:latin typeface="Cambria Math" panose="02040503050406030204" pitchFamily="18" charset="0"/>
                        <a:ea typeface="Cambria Math" panose="02040503050406030204" pitchFamily="18" charset="0"/>
                      </a:rPr>
                      <m:t>−</m:t>
                    </m:r>
                    <m:f>
                      <m:fPr>
                        <m:ctrlPr>
                          <a:rPr lang="pt-PT"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𝐷</m:t>
                        </m:r>
                      </m:num>
                      <m:den>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𝑦</m:t>
                            </m:r>
                          </m:e>
                        </m:d>
                      </m:den>
                    </m:f>
                    <m:r>
                      <a:rPr lang="en-US" sz="2000" i="1">
                        <a:latin typeface="Cambria Math" panose="02040503050406030204" pitchFamily="18" charset="0"/>
                        <a:ea typeface="Cambria Math" panose="02040503050406030204" pitchFamily="18" charset="0"/>
                      </a:rPr>
                      <m:t>×</m:t>
                    </m:r>
                    <m:r>
                      <a:rPr lang="pt-PT"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𝑦</m:t>
                    </m:r>
                    <m:r>
                      <a:rPr lang="en-US" sz="2000">
                        <a:latin typeface="Cambria Math" panose="02040503050406030204" pitchFamily="18" charset="0"/>
                        <a:ea typeface="Cambria Math" panose="02040503050406030204" pitchFamily="18" charset="0"/>
                        <a:cs typeface="Arial" pitchFamily="34"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b="0" i="1" smtClean="0">
                        <a:latin typeface="Cambria Math" panose="02040503050406030204" pitchFamily="18" charset="0"/>
                      </a:rPr>
                      <m:t>𝐶𝑜𝑛𝑣𝑒𝑥𝑖𝑡𝑦</m:t>
                    </m:r>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pt-PT" sz="2000" dirty="0">
                    <a:ea typeface="Cambria Math" panose="02040503050406030204" pitchFamily="18" charset="0"/>
                    <a:cs typeface="Arial" pitchFamily="34" charset="0"/>
                  </a:rPr>
                  <a:t> </a:t>
                </a:r>
                <a14:m>
                  <m:oMath xmlns:m="http://schemas.openxmlformats.org/officeDocument/2006/math">
                    <m:sSup>
                      <m:sSupPr>
                        <m:ctrlPr>
                          <a:rPr lang="en-US" sz="2000" i="1">
                            <a:latin typeface="Cambria Math" panose="02040503050406030204" pitchFamily="18" charset="0"/>
                            <a:ea typeface="Cambria Math" panose="02040503050406030204" pitchFamily="18" charset="0"/>
                            <a:cs typeface="Arial" pitchFamily="34" charset="0"/>
                          </a:rPr>
                        </m:ctrlPr>
                      </m:sSupPr>
                      <m:e>
                        <m:r>
                          <a:rPr lang="en-US" sz="2000">
                            <a:latin typeface="Cambria Math" panose="02040503050406030204" pitchFamily="18" charset="0"/>
                            <a:ea typeface="Cambria Math" panose="02040503050406030204" pitchFamily="18" charset="0"/>
                            <a:cs typeface="Arial" pitchFamily="34" charset="0"/>
                          </a:rPr>
                          <m:t>(</m:t>
                        </m:r>
                        <m:r>
                          <a:rPr lang="pt-PT" sz="2000" i="1">
                            <a:latin typeface="Cambria Math" panose="02040503050406030204" pitchFamily="18" charset="0"/>
                            <a:ea typeface="Cambria Math" panose="02040503050406030204" pitchFamily="18" charset="0"/>
                            <a:cs typeface="Arial" pitchFamily="34" charset="0"/>
                          </a:rPr>
                          <m:t>∆</m:t>
                        </m:r>
                        <m:r>
                          <a:rPr lang="en-US" sz="2000" i="1">
                            <a:latin typeface="Cambria Math" panose="02040503050406030204" pitchFamily="18" charset="0"/>
                            <a:ea typeface="Cambria Math" panose="02040503050406030204" pitchFamily="18" charset="0"/>
                            <a:cs typeface="Arial" pitchFamily="34" charset="0"/>
                          </a:rPr>
                          <m:t>𝑦</m:t>
                        </m:r>
                        <m:r>
                          <a:rPr lang="en-US" sz="2000" i="1">
                            <a:latin typeface="Cambria Math" panose="02040503050406030204" pitchFamily="18" charset="0"/>
                            <a:ea typeface="Cambria Math" panose="02040503050406030204" pitchFamily="18" charset="0"/>
                            <a:cs typeface="Arial" pitchFamily="34" charset="0"/>
                          </a:rPr>
                          <m:t>)</m:t>
                        </m:r>
                        <m:r>
                          <m:rPr>
                            <m:nor/>
                          </m:rPr>
                          <a:rPr lang="pt-PT" sz="2000" dirty="0">
                            <a:latin typeface="Arial" pitchFamily="34" charset="0"/>
                            <a:cs typeface="Arial" pitchFamily="34" charset="0"/>
                          </a:rPr>
                          <m:t> </m:t>
                        </m:r>
                      </m:e>
                      <m:sup>
                        <m:r>
                          <a:rPr lang="en-US" sz="2000" i="1">
                            <a:latin typeface="Cambria Math" panose="02040503050406030204" pitchFamily="18" charset="0"/>
                            <a:ea typeface="Cambria Math" panose="02040503050406030204" pitchFamily="18" charset="0"/>
                            <a:cs typeface="Arial" pitchFamily="34" charset="0"/>
                          </a:rPr>
                          <m:t>2</m:t>
                        </m:r>
                      </m:sup>
                    </m:sSup>
                  </m:oMath>
                </a14:m>
                <a:endParaRPr lang="pt-PT" sz="2000" b="1" dirty="0">
                  <a:latin typeface="Arial" pitchFamily="34" charset="0"/>
                  <a:cs typeface="Arial" pitchFamily="34" charset="0"/>
                </a:endParaRPr>
              </a:p>
              <a:p>
                <a:endParaRPr lang="pt-PT" sz="2000" dirty="0">
                  <a:latin typeface="Arial" pitchFamily="34" charset="0"/>
                  <a:cs typeface="Arial" pitchFamily="34" charset="0"/>
                </a:endParaRPr>
              </a:p>
              <a:p>
                <a:r>
                  <a:rPr lang="pt-PT" sz="2000" dirty="0">
                    <a:latin typeface="Arial" pitchFamily="34" charset="0"/>
                    <a:cs typeface="Arial" pitchFamily="34" charset="0"/>
                  </a:rPr>
                  <a:t>where</a:t>
                </a:r>
                <a:r>
                  <a:rPr lang="pt-PT" sz="2000" b="1" dirty="0">
                    <a:latin typeface="Arial" pitchFamily="34" charset="0"/>
                    <a:cs typeface="Arial" pitchFamily="34" charset="0"/>
                  </a:rPr>
                  <a:t> </a:t>
                </a:r>
                <a14:m>
                  <m:oMath xmlns:m="http://schemas.openxmlformats.org/officeDocument/2006/math">
                    <m:r>
                      <a:rPr lang="en-US" sz="2000" b="0" i="1" smtClean="0">
                        <a:latin typeface="Cambria Math" panose="02040503050406030204" pitchFamily="18" charset="0"/>
                        <a:cs typeface="Arial" pitchFamily="34" charset="0"/>
                      </a:rPr>
                      <m:t>𝐶𝑜𝑛𝑣𝑒𝑥𝑖𝑡𝑦</m:t>
                    </m:r>
                    <m:r>
                      <a:rPr lang="en-US" sz="2000" b="1" i="1" smtClean="0">
                        <a:latin typeface="Cambria Math" panose="02040503050406030204" pitchFamily="18" charset="0"/>
                        <a:cs typeface="Arial" pitchFamily="34" charset="0"/>
                      </a:rPr>
                      <m:t>=</m:t>
                    </m:r>
                    <m:f>
                      <m:fPr>
                        <m:ctrlPr>
                          <a:rPr lang="pt-PT" sz="2000" i="1">
                            <a:latin typeface="Cambria Math" panose="02040503050406030204" pitchFamily="18" charset="0"/>
                            <a:cs typeface="Arial" panose="020B0604020202020204" pitchFamily="34" charset="0"/>
                          </a:rPr>
                        </m:ctrlPr>
                      </m:fPr>
                      <m:num>
                        <m:r>
                          <a:rPr lang="en-US" sz="2000" i="1">
                            <a:latin typeface="Cambria Math" panose="02040503050406030204" pitchFamily="18" charset="0"/>
                            <a:cs typeface="Arial" panose="020B0604020202020204" pitchFamily="34" charset="0"/>
                          </a:rPr>
                          <m:t>1</m:t>
                        </m:r>
                      </m:num>
                      <m:den>
                        <m:r>
                          <a:rPr lang="en-US" sz="2000" b="0" i="1" smtClean="0">
                            <a:latin typeface="Cambria Math" panose="02040503050406030204" pitchFamily="18" charset="0"/>
                            <a:ea typeface="Cambria Math" panose="02040503050406030204" pitchFamily="18" charset="0"/>
                            <a:cs typeface="Arial" panose="020B0604020202020204" pitchFamily="34" charset="0"/>
                          </a:rPr>
                          <m:t>𝑃</m:t>
                        </m:r>
                        <m:sSup>
                          <m:sSupPr>
                            <m:ctrlPr>
                              <a:rPr lang="en-US" sz="2000" b="0" i="1" smtClean="0">
                                <a:latin typeface="Cambria Math" panose="02040503050406030204" pitchFamily="18" charset="0"/>
                                <a:ea typeface="Cambria Math" panose="02040503050406030204" pitchFamily="18" charset="0"/>
                                <a:cs typeface="Arial" panose="020B0604020202020204" pitchFamily="34"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𝑌𝑇𝑀</m:t>
                                </m:r>
                              </m:e>
                            </m:d>
                          </m:e>
                          <m:sup>
                            <m:r>
                              <a:rPr lang="en-US" sz="2000" b="0" i="1" smtClean="0">
                                <a:latin typeface="Cambria Math" panose="02040503050406030204" pitchFamily="18" charset="0"/>
                                <a:ea typeface="Cambria Math" panose="02040503050406030204" pitchFamily="18" charset="0"/>
                                <a:cs typeface="Arial" panose="020B0604020202020204" pitchFamily="34" charset="0"/>
                              </a:rPr>
                              <m:t>2</m:t>
                            </m:r>
                          </m:sup>
                        </m:sSup>
                      </m:den>
                    </m:f>
                    <m:nary>
                      <m:naryPr>
                        <m:chr m:val="∑"/>
                        <m:supHide m:val="on"/>
                        <m:ctrlPr>
                          <a:rPr lang="pt-PT" sz="2000" i="1">
                            <a:latin typeface="Cambria Math" panose="02040503050406030204" pitchFamily="18" charset="0"/>
                          </a:rPr>
                        </m:ctrlPr>
                      </m:naryPr>
                      <m:sub>
                        <m:r>
                          <m:rPr>
                            <m:brk m:alnAt="23"/>
                          </m:rPr>
                          <a:rPr lang="en-US" sz="2000" i="1">
                            <a:latin typeface="Cambria Math"/>
                          </a:rPr>
                          <m:t>𝑡</m:t>
                        </m:r>
                      </m:sub>
                      <m:sup/>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𝐶</m:t>
                                </m:r>
                              </m:e>
                              <m:sub>
                                <m:r>
                                  <a:rPr lang="en-US" sz="2000" i="1">
                                    <a:latin typeface="Cambria Math"/>
                                  </a:rPr>
                                  <m:t>𝑡</m:t>
                                </m:r>
                              </m:sub>
                            </m:sSub>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𝑡</m:t>
                                </m:r>
                              </m:e>
                              <m:sup>
                                <m:r>
                                  <a:rPr lang="en-US" sz="2000" i="1">
                                    <a:latin typeface="Cambria Math" panose="02040503050406030204" pitchFamily="18" charset="0"/>
                                    <a:ea typeface="Cambria Math" panose="02040503050406030204" pitchFamily="18" charset="0"/>
                                  </a:rPr>
                                  <m:t>2</m:t>
                                </m:r>
                              </m:sup>
                            </m:s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m:t>
                            </m:r>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a:rPr>
                                      <m:t>1+</m:t>
                                    </m:r>
                                    <m:r>
                                      <a:rPr lang="en-US" sz="2000" i="1">
                                        <a:latin typeface="Cambria Math" panose="02040503050406030204" pitchFamily="18" charset="0"/>
                                      </a:rPr>
                                      <m:t>𝑌𝑇𝑀</m:t>
                                    </m:r>
                                  </m:e>
                                </m:d>
                              </m:e>
                              <m:sup>
                                <m:r>
                                  <a:rPr lang="en-US" sz="2000" i="1">
                                    <a:latin typeface="Cambria Math"/>
                                  </a:rPr>
                                  <m:t>𝑡</m:t>
                                </m:r>
                              </m:sup>
                            </m:sSup>
                          </m:den>
                        </m:f>
                      </m:e>
                    </m:nary>
                  </m:oMath>
                </a14:m>
                <a:endParaRPr lang="pt-PT" sz="2000" b="1" dirty="0">
                  <a:latin typeface="Arial" pitchFamily="34" charset="0"/>
                  <a:cs typeface="Arial" pitchFamily="34" charset="0"/>
                </a:endParaRPr>
              </a:p>
              <a:p>
                <a:endParaRPr lang="pt-PT" sz="2000" b="1" dirty="0">
                  <a:latin typeface="Arial" pitchFamily="34" charset="0"/>
                  <a:cs typeface="Arial" pitchFamily="34" charset="0"/>
                </a:endParaRPr>
              </a:p>
              <a:p>
                <a:pPr marL="342900" indent="-342900">
                  <a:buFont typeface="Arial" panose="020B0604020202020204" pitchFamily="34" charset="0"/>
                  <a:buChar char="•"/>
                </a:pPr>
                <a:r>
                  <a:rPr lang="pt-PT" sz="2000" dirty="0">
                    <a:latin typeface="Arial" pitchFamily="34" charset="0"/>
                    <a:cs typeface="Arial" pitchFamily="34" charset="0"/>
                  </a:rPr>
                  <a:t>Intuition for convexity: </a:t>
                </a:r>
              </a:p>
              <a:p>
                <a:pPr marL="800100" lvl="1" indent="-342900">
                  <a:buFont typeface="Arial" panose="020B0604020202020204" pitchFamily="34" charset="0"/>
                  <a:buChar char="•"/>
                </a:pPr>
                <a:r>
                  <a:rPr lang="pt-PT" sz="2000" dirty="0">
                    <a:latin typeface="Arial" pitchFamily="34" charset="0"/>
                    <a:cs typeface="Arial" pitchFamily="34" charset="0"/>
                  </a:rPr>
                  <a:t>YTM ↑, duration ↓, interest rate sensitivity ↓ </a:t>
                </a:r>
              </a:p>
              <a:p>
                <a:pPr marL="800100" lvl="1" indent="-342900">
                  <a:buFont typeface="Arial" panose="020B0604020202020204" pitchFamily="34" charset="0"/>
                  <a:buChar char="•"/>
                </a:pPr>
                <a:r>
                  <a:rPr lang="pt-PT" sz="2000" dirty="0">
                    <a:latin typeface="Arial" pitchFamily="34" charset="0"/>
                    <a:cs typeface="Arial" pitchFamily="34" charset="0"/>
                  </a:rPr>
                  <a:t>YTM ↓, duration ↑, interest rate sensitivity ↑ </a:t>
                </a:r>
              </a:p>
              <a:p>
                <a:pPr lvl="1"/>
                <a:r>
                  <a:rPr lang="pt-PT" sz="2000" dirty="0">
                    <a:latin typeface="Arial" pitchFamily="34" charset="0"/>
                    <a:cs typeface="Arial" pitchFamily="34" charset="0"/>
                    <a:sym typeface="Wingdings" panose="05000000000000000000" pitchFamily="2" charset="2"/>
                  </a:rPr>
                  <a:t> </a:t>
                </a:r>
                <a:r>
                  <a:rPr lang="pt-PT" sz="2000" dirty="0">
                    <a:latin typeface="Arial" pitchFamily="34" charset="0"/>
                    <a:cs typeface="Arial" pitchFamily="34" charset="0"/>
                  </a:rPr>
                  <a:t>Higher (lower) sensitivity to decreases (increases) in yields</a:t>
                </a:r>
              </a:p>
              <a:p>
                <a:pPr marL="688975" lvl="1" indent="-231775">
                  <a:buFontTx/>
                  <a:buChar char="•"/>
                </a:pPr>
                <a:endParaRPr lang="pt-PT" sz="2000" dirty="0">
                  <a:latin typeface="Arial" pitchFamily="34" charset="0"/>
                  <a:cs typeface="Arial" pitchFamily="34" charset="0"/>
                </a:endParaRPr>
              </a:p>
            </p:txBody>
          </p:sp>
        </mc:Choice>
        <mc:Fallback xmlns="">
          <p:sp>
            <p:nvSpPr>
              <p:cNvPr id="4" name="Text Box 3"/>
              <p:cNvSpPr txBox="1">
                <a:spLocks noRot="1" noChangeAspect="1" noMove="1" noResize="1" noEditPoints="1" noAdjustHandles="1" noChangeArrowheads="1" noChangeShapeType="1" noTextEdit="1"/>
              </p:cNvSpPr>
              <p:nvPr/>
            </p:nvSpPr>
            <p:spPr bwMode="auto">
              <a:xfrm>
                <a:off x="539088" y="843888"/>
                <a:ext cx="8534400" cy="5400675"/>
              </a:xfrm>
              <a:prstGeom prst="rect">
                <a:avLst/>
              </a:prstGeom>
              <a:blipFill>
                <a:blip r:embed="rId2"/>
                <a:stretch>
                  <a:fillRect l="-714" t="-451"/>
                </a:stretch>
              </a:blipFill>
              <a:ln w="9525" algn="ctr">
                <a:noFill/>
                <a:miter lim="800000"/>
                <a:headEnd/>
                <a:tailEnd/>
              </a:ln>
              <a:effectLst/>
            </p:spPr>
            <p:txBody>
              <a:bodyPr/>
              <a:lstStyle/>
              <a:p>
                <a:r>
                  <a:rPr lang="en-GB">
                    <a:noFill/>
                  </a:rPr>
                  <a:t> </a:t>
                </a:r>
              </a:p>
            </p:txBody>
          </p:sp>
        </mc:Fallback>
      </mc:AlternateContent>
    </p:spTree>
    <p:extLst>
      <p:ext uri="{BB962C8B-B14F-4D97-AF65-F5344CB8AC3E}">
        <p14:creationId xmlns:p14="http://schemas.microsoft.com/office/powerpoint/2010/main" val="414116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28</a:t>
            </a:fld>
            <a:endParaRPr lang="en-US" sz="2000" dirty="0"/>
          </a:p>
        </p:txBody>
      </p:sp>
      <p:sp>
        <p:nvSpPr>
          <p:cNvPr id="3" name="TextBox 2"/>
          <p:cNvSpPr txBox="1"/>
          <p:nvPr/>
        </p:nvSpPr>
        <p:spPr>
          <a:xfrm>
            <a:off x="381000" y="152400"/>
            <a:ext cx="7620000" cy="461665"/>
          </a:xfrm>
          <a:prstGeom prst="rect">
            <a:avLst/>
          </a:prstGeom>
          <a:noFill/>
        </p:spPr>
        <p:txBody>
          <a:bodyPr wrap="square" rtlCol="0">
            <a:spAutoFit/>
          </a:bodyPr>
          <a:lstStyle/>
          <a:p>
            <a:pPr>
              <a:tabLst>
                <a:tab pos="968375" algn="l"/>
              </a:tabLst>
            </a:pPr>
            <a:r>
              <a:rPr lang="pt-PT" sz="2400" b="1" dirty="0" err="1">
                <a:latin typeface="Arial" pitchFamily="34" charset="0"/>
                <a:cs typeface="Arial" pitchFamily="34" charset="0"/>
              </a:rPr>
              <a:t>Back</a:t>
            </a:r>
            <a:r>
              <a:rPr lang="pt-PT" sz="2400" b="1" dirty="0">
                <a:latin typeface="Arial" pitchFamily="34" charset="0"/>
                <a:cs typeface="Arial" pitchFamily="34" charset="0"/>
              </a:rPr>
              <a:t> to </a:t>
            </a:r>
            <a:r>
              <a:rPr lang="pt-PT" sz="2400" b="1" dirty="0" err="1">
                <a:latin typeface="Arial" pitchFamily="34" charset="0"/>
                <a:cs typeface="Arial" pitchFamily="34" charset="0"/>
              </a:rPr>
              <a:t>our</a:t>
            </a:r>
            <a:r>
              <a:rPr lang="pt-PT" sz="2400" b="1" dirty="0">
                <a:latin typeface="Arial" pitchFamily="34" charset="0"/>
                <a:cs typeface="Arial" pitchFamily="34" charset="0"/>
              </a:rPr>
              <a:t> </a:t>
            </a:r>
            <a:r>
              <a:rPr lang="pt-PT" sz="2400" b="1" dirty="0" err="1">
                <a:latin typeface="Arial" pitchFamily="34" charset="0"/>
                <a:cs typeface="Arial" pitchFamily="34" charset="0"/>
              </a:rPr>
              <a:t>example</a:t>
            </a:r>
            <a:endParaRPr lang="en-US" sz="2400" b="1" dirty="0">
              <a:latin typeface="Arial" pitchFamily="34" charset="0"/>
              <a:cs typeface="Arial" pitchFamily="34" charset="0"/>
            </a:endParaRPr>
          </a:p>
        </p:txBody>
      </p:sp>
      <p:sp>
        <p:nvSpPr>
          <p:cNvPr id="4" name="Text Box 3"/>
          <p:cNvSpPr txBox="1">
            <a:spLocks noChangeArrowheads="1"/>
          </p:cNvSpPr>
          <p:nvPr/>
        </p:nvSpPr>
        <p:spPr bwMode="auto">
          <a:xfrm>
            <a:off x="539088" y="843888"/>
            <a:ext cx="8534400" cy="5400675"/>
          </a:xfrm>
          <a:prstGeom prst="rect">
            <a:avLst/>
          </a:prstGeom>
          <a:noFill/>
          <a:ln w="9525" algn="ctr">
            <a:noFill/>
            <a:miter lim="800000"/>
            <a:headEnd/>
            <a:tailEnd/>
          </a:ln>
          <a:effectLst/>
        </p:spPr>
        <p:txBody>
          <a:bodyPr/>
          <a:lstStyle/>
          <a:p>
            <a:pPr marL="231775" indent="-231775" algn="l">
              <a:buFontTx/>
              <a:buChar char="•"/>
            </a:pPr>
            <a:r>
              <a:rPr lang="en-US" sz="2000" dirty="0">
                <a:latin typeface="Arial" pitchFamily="34" charset="0"/>
                <a:cs typeface="Arial" pitchFamily="34" charset="0"/>
              </a:rPr>
              <a:t>Approximate the change in price of the 15 year bond using duration and convexity</a:t>
            </a:r>
          </a:p>
          <a:p>
            <a:pPr marL="688975" lvl="1" indent="-231775">
              <a:buFontTx/>
              <a:buChar char="•"/>
            </a:pPr>
            <a:endParaRPr lang="en-US" sz="2000" dirty="0">
              <a:latin typeface="Arial" pitchFamily="34" charset="0"/>
              <a:cs typeface="Arial" pitchFamily="34" charset="0"/>
            </a:endParaRPr>
          </a:p>
          <a:p>
            <a:pPr marL="688975" lvl="1" indent="-231775">
              <a:buFontTx/>
              <a:buChar char="•"/>
            </a:pPr>
            <a:r>
              <a:rPr lang="en-US" sz="2000" dirty="0">
                <a:latin typeface="Arial" pitchFamily="34" charset="0"/>
                <a:cs typeface="Arial" pitchFamily="34" charset="0"/>
              </a:rPr>
              <a:t>Duration = 9.996 years</a:t>
            </a:r>
          </a:p>
          <a:p>
            <a:pPr marL="688975" lvl="1" indent="-231775">
              <a:buFontTx/>
              <a:buChar char="•"/>
            </a:pPr>
            <a:r>
              <a:rPr lang="en-US" sz="2000" dirty="0">
                <a:latin typeface="Arial" pitchFamily="34" charset="0"/>
                <a:cs typeface="Arial" pitchFamily="34" charset="0"/>
              </a:rPr>
              <a:t>Convexity = 123.29</a:t>
            </a:r>
          </a:p>
          <a:p>
            <a:pPr marL="688975" lvl="1" indent="-231775">
              <a:buFontTx/>
              <a:buChar char="•"/>
            </a:pPr>
            <a:endParaRPr lang="en-US" sz="2000" dirty="0">
              <a:latin typeface="Arial" pitchFamily="34" charset="0"/>
              <a:cs typeface="Arial" pitchFamily="34" charset="0"/>
            </a:endParaRPr>
          </a:p>
          <a:p>
            <a:pPr marL="688975" lvl="1" indent="-231775">
              <a:buFontTx/>
              <a:buChar char="•"/>
            </a:pPr>
            <a:endParaRPr lang="en-US" sz="2000" dirty="0">
              <a:latin typeface="Arial" pitchFamily="34" charset="0"/>
              <a:cs typeface="Arial" pitchFamily="34" charset="0"/>
            </a:endParaRPr>
          </a:p>
          <a:p>
            <a:pPr marL="688975" lvl="1" indent="-231775">
              <a:buFontTx/>
              <a:buChar char="•"/>
            </a:pPr>
            <a:endParaRPr lang="en-US" sz="2000" dirty="0">
              <a:latin typeface="Arial" pitchFamily="34" charset="0"/>
              <a:cs typeface="Arial" pitchFamily="34" charset="0"/>
            </a:endParaRPr>
          </a:p>
          <a:p>
            <a:pPr marL="688975" lvl="1" indent="-231775">
              <a:buFontTx/>
              <a:buChar char="•"/>
            </a:pPr>
            <a:endParaRPr lang="en-US" sz="2000" dirty="0">
              <a:latin typeface="Arial" pitchFamily="34" charset="0"/>
              <a:cs typeface="Arial" pitchFamily="34" charset="0"/>
            </a:endParaRPr>
          </a:p>
          <a:p>
            <a:pPr marL="688975" lvl="1" indent="-231775">
              <a:buFontTx/>
              <a:buChar char="•"/>
            </a:pPr>
            <a:endParaRPr lang="en-US" sz="2000" dirty="0">
              <a:latin typeface="Arial" pitchFamily="34" charset="0"/>
              <a:cs typeface="Arial" pitchFamily="34" charset="0"/>
            </a:endParaRPr>
          </a:p>
          <a:p>
            <a:pPr marL="688975" lvl="1" indent="-231775">
              <a:buFontTx/>
              <a:buChar char="•"/>
            </a:pPr>
            <a:endParaRPr lang="en-US" sz="2000" dirty="0">
              <a:latin typeface="Arial" pitchFamily="34" charset="0"/>
              <a:cs typeface="Arial" pitchFamily="34" charset="0"/>
            </a:endParaRPr>
          </a:p>
          <a:p>
            <a:pPr marL="688975" lvl="1" indent="-231775">
              <a:buFontTx/>
              <a:buChar char="•"/>
            </a:pPr>
            <a:endParaRPr lang="en-US" sz="2000" dirty="0">
              <a:latin typeface="Arial" pitchFamily="34" charset="0"/>
              <a:cs typeface="Arial" pitchFamily="34" charset="0"/>
            </a:endParaRPr>
          </a:p>
          <a:p>
            <a:pPr marL="688975" lvl="1" indent="-231775">
              <a:buFontTx/>
              <a:buChar char="•"/>
            </a:pPr>
            <a:endParaRPr lang="en-US" sz="2000" dirty="0">
              <a:latin typeface="Arial" pitchFamily="34" charset="0"/>
              <a:cs typeface="Arial" pitchFamily="34" charset="0"/>
            </a:endParaRPr>
          </a:p>
          <a:p>
            <a:pPr marL="688975" lvl="1" indent="-231775">
              <a:buFontTx/>
              <a:buChar char="•"/>
            </a:pPr>
            <a:r>
              <a:rPr lang="en-US" sz="2000" dirty="0">
                <a:latin typeface="Arial" pitchFamily="34" charset="0"/>
                <a:cs typeface="Arial" pitchFamily="34" charset="0"/>
              </a:rPr>
              <a:t>We are getting closer due to non-linearity in 2</a:t>
            </a:r>
            <a:r>
              <a:rPr lang="en-US" sz="2000" baseline="30000" dirty="0">
                <a:latin typeface="Arial" pitchFamily="34" charset="0"/>
                <a:cs typeface="Arial" pitchFamily="34" charset="0"/>
              </a:rPr>
              <a:t>nd</a:t>
            </a:r>
            <a:r>
              <a:rPr lang="en-US" sz="2000" dirty="0">
                <a:latin typeface="Arial" pitchFamily="34" charset="0"/>
                <a:cs typeface="Arial" pitchFamily="34" charset="0"/>
              </a:rPr>
              <a:t> vs 1</a:t>
            </a:r>
            <a:r>
              <a:rPr lang="en-US" sz="2000" baseline="30000" dirty="0">
                <a:latin typeface="Arial" pitchFamily="34" charset="0"/>
                <a:cs typeface="Arial" pitchFamily="34" charset="0"/>
              </a:rPr>
              <a:t>st</a:t>
            </a:r>
            <a:r>
              <a:rPr lang="en-US" sz="2000" dirty="0">
                <a:latin typeface="Arial" pitchFamily="34" charset="0"/>
                <a:cs typeface="Arial" pitchFamily="34" charset="0"/>
              </a:rPr>
              <a:t> order approximation!</a:t>
            </a:r>
          </a:p>
          <a:p>
            <a:pPr marL="688975" lvl="1" indent="-231775">
              <a:buFontTx/>
              <a:buChar char="•"/>
            </a:pPr>
            <a:endParaRPr lang="en-US" sz="2000" dirty="0">
              <a:latin typeface="Arial" pitchFamily="34" charset="0"/>
              <a:cs typeface="Arial" pitchFamily="34" charset="0"/>
            </a:endParaRPr>
          </a:p>
          <a:p>
            <a:pPr marL="688975" lvl="1" indent="-231775">
              <a:buFontTx/>
              <a:buChar char="•"/>
            </a:pPr>
            <a:r>
              <a:rPr lang="en-US" sz="2000" dirty="0">
                <a:latin typeface="Arial" pitchFamily="34" charset="0"/>
                <a:cs typeface="Arial" pitchFamily="34" charset="0"/>
              </a:rPr>
              <a:t>Still, even larger changes in yields require even higher order approximations:</a:t>
            </a:r>
          </a:p>
          <a:p>
            <a:pPr marL="231775" indent="-231775">
              <a:buFontTx/>
              <a:buChar char="•"/>
            </a:pPr>
            <a:endParaRPr lang="en-US" sz="2000" dirty="0">
              <a:latin typeface="Arial" pitchFamily="34" charset="0"/>
              <a:cs typeface="Arial" pitchFamily="34" charset="0"/>
            </a:endParaRPr>
          </a:p>
          <a:p>
            <a:pPr marL="688975" lvl="1" indent="-231775">
              <a:buFontTx/>
              <a:buChar char="•"/>
            </a:pPr>
            <a:endParaRPr lang="en-US" sz="2000" dirty="0">
              <a:latin typeface="Arial" pitchFamily="34" charset="0"/>
              <a:cs typeface="Arial" pitchFamily="34" charset="0"/>
            </a:endParaRPr>
          </a:p>
          <a:p>
            <a:pPr algn="l"/>
            <a:endParaRPr lang="pt-PT" sz="2000" dirty="0">
              <a:latin typeface="Arial" pitchFamily="34" charset="0"/>
              <a:cs typeface="Arial" pitchFamily="34" charset="0"/>
            </a:endParaRPr>
          </a:p>
          <a:p>
            <a:pPr marL="231775" indent="-231775" algn="l">
              <a:buFontTx/>
              <a:buChar char="•"/>
            </a:pPr>
            <a:endParaRPr lang="pt-PT" sz="2000" dirty="0">
              <a:latin typeface="Arial" pitchFamily="34" charset="0"/>
              <a:cs typeface="Arial" pitchFamily="34" charset="0"/>
            </a:endParaRPr>
          </a:p>
          <a:p>
            <a:pPr marL="231775" indent="-231775" algn="l">
              <a:buFontTx/>
              <a:buChar char="•"/>
            </a:pPr>
            <a:endParaRPr lang="pt-PT" sz="2000" dirty="0">
              <a:latin typeface="Arial" pitchFamily="34" charset="0"/>
              <a:cs typeface="Arial" pitchFamily="34" charset="0"/>
            </a:endParaRPr>
          </a:p>
          <a:p>
            <a:pPr algn="l"/>
            <a:endParaRPr lang="en-US" sz="2000" dirty="0">
              <a:latin typeface="Arial" pitchFamily="34" charset="0"/>
              <a:cs typeface="Arial" pitchFamily="34" charset="0"/>
            </a:endParaRPr>
          </a:p>
          <a:p>
            <a:pPr marL="688975" lvl="1" indent="-231775">
              <a:buFont typeface="Arial" pitchFamily="34" charset="0"/>
              <a:buChar char="–"/>
            </a:pPr>
            <a:endParaRPr lang="en-US" sz="2000" b="1" dirty="0">
              <a:latin typeface="Arial" pitchFamily="34" charset="0"/>
              <a:cs typeface="Arial" pitchFamily="34" charset="0"/>
            </a:endParaRPr>
          </a:p>
        </p:txBody>
      </p:sp>
      <p:graphicFrame>
        <p:nvGraphicFramePr>
          <p:cNvPr id="5" name="Table 4"/>
          <p:cNvGraphicFramePr>
            <a:graphicFrameLocks noGrp="1"/>
          </p:cNvGraphicFramePr>
          <p:nvPr/>
        </p:nvGraphicFramePr>
        <p:xfrm>
          <a:off x="381000" y="2568865"/>
          <a:ext cx="8153400" cy="1950720"/>
        </p:xfrm>
        <a:graphic>
          <a:graphicData uri="http://schemas.openxmlformats.org/drawingml/2006/table">
            <a:tbl>
              <a:tblPr>
                <a:tableStyleId>{5C22544A-7EE6-4342-B048-85BDC9FD1C3A}</a:tableStyleId>
              </a:tblPr>
              <a:tblGrid>
                <a:gridCol w="2128268">
                  <a:extLst>
                    <a:ext uri="{9D8B030D-6E8A-4147-A177-3AD203B41FA5}">
                      <a16:colId xmlns:a16="http://schemas.microsoft.com/office/drawing/2014/main" val="859772485"/>
                    </a:ext>
                  </a:extLst>
                </a:gridCol>
                <a:gridCol w="2113489">
                  <a:extLst>
                    <a:ext uri="{9D8B030D-6E8A-4147-A177-3AD203B41FA5}">
                      <a16:colId xmlns:a16="http://schemas.microsoft.com/office/drawing/2014/main" val="3067612017"/>
                    </a:ext>
                  </a:extLst>
                </a:gridCol>
                <a:gridCol w="1300609">
                  <a:extLst>
                    <a:ext uri="{9D8B030D-6E8A-4147-A177-3AD203B41FA5}">
                      <a16:colId xmlns:a16="http://schemas.microsoft.com/office/drawing/2014/main" val="117349940"/>
                    </a:ext>
                  </a:extLst>
                </a:gridCol>
                <a:gridCol w="1665137">
                  <a:extLst>
                    <a:ext uri="{9D8B030D-6E8A-4147-A177-3AD203B41FA5}">
                      <a16:colId xmlns:a16="http://schemas.microsoft.com/office/drawing/2014/main" val="3657875614"/>
                    </a:ext>
                  </a:extLst>
                </a:gridCol>
                <a:gridCol w="945897">
                  <a:extLst>
                    <a:ext uri="{9D8B030D-6E8A-4147-A177-3AD203B41FA5}">
                      <a16:colId xmlns:a16="http://schemas.microsoft.com/office/drawing/2014/main" val="3674634880"/>
                    </a:ext>
                  </a:extLst>
                </a:gridCol>
              </a:tblGrid>
              <a:tr h="190500">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a:effectLst/>
                          <a:latin typeface="Arial" panose="020B0604020202020204" pitchFamily="34" charset="0"/>
                          <a:cs typeface="Arial" panose="020B0604020202020204" pitchFamily="34" charset="0"/>
                        </a:rPr>
                        <a:t>Approximated % change</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a:effectLst/>
                          <a:latin typeface="Arial" panose="020B0604020202020204" pitchFamily="34" charset="0"/>
                          <a:cs typeface="Arial" panose="020B0604020202020204" pitchFamily="34" charset="0"/>
                        </a:rPr>
                        <a:t>Approximated new price</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a:effectLst/>
                          <a:latin typeface="Arial" panose="020B0604020202020204" pitchFamily="34" charset="0"/>
                          <a:cs typeface="Arial" panose="020B0604020202020204" pitchFamily="34" charset="0"/>
                        </a:rPr>
                        <a:t>Actual new price</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Abs(Diff)</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299089500"/>
                  </a:ext>
                </a:extLst>
              </a:tr>
              <a:tr h="190500">
                <a:tc gridSpan="5">
                  <a:txBody>
                    <a:bodyPr/>
                    <a:lstStyle/>
                    <a:p>
                      <a:pPr algn="ctr" fontAlgn="b"/>
                      <a:r>
                        <a:rPr lang="en-US" sz="1600" u="none" strike="noStrike">
                          <a:effectLst/>
                          <a:latin typeface="Arial" panose="020B0604020202020204" pitchFamily="34" charset="0"/>
                          <a:cs typeface="Arial" panose="020B0604020202020204" pitchFamily="34" charset="0"/>
                        </a:rPr>
                        <a:t>First order</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5380390"/>
                  </a:ext>
                </a:extLst>
              </a:tr>
              <a:tr h="190500">
                <a:tc>
                  <a:txBody>
                    <a:bodyPr/>
                    <a:lstStyle/>
                    <a:p>
                      <a:pPr algn="l" fontAlgn="b"/>
                      <a:r>
                        <a:rPr lang="en-US" sz="1600" u="none" strike="noStrike">
                          <a:effectLst/>
                          <a:latin typeface="Arial" panose="020B0604020202020204" pitchFamily="34" charset="0"/>
                          <a:cs typeface="Arial" panose="020B0604020202020204" pitchFamily="34" charset="0"/>
                        </a:rPr>
                        <a:t>to 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a:effectLst/>
                          <a:latin typeface="Arial" panose="020B0604020202020204" pitchFamily="34" charset="0"/>
                          <a:cs typeface="Arial" panose="020B0604020202020204" pitchFamily="34" charset="0"/>
                        </a:rPr>
                        <a:t>0.095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a:effectLst/>
                          <a:latin typeface="Arial" panose="020B0604020202020204" pitchFamily="34" charset="0"/>
                          <a:cs typeface="Arial" panose="020B0604020202020204" pitchFamily="34" charset="0"/>
                        </a:rPr>
                        <a:t>143.623</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a:effectLst/>
                          <a:latin typeface="Arial" panose="020B0604020202020204" pitchFamily="34" charset="0"/>
                          <a:cs typeface="Arial" panose="020B0604020202020204" pitchFamily="34" charset="0"/>
                        </a:rPr>
                        <a:t>144.474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0.85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354468912"/>
                  </a:ext>
                </a:extLst>
              </a:tr>
              <a:tr h="190500">
                <a:tc>
                  <a:txBody>
                    <a:bodyPr/>
                    <a:lstStyle/>
                    <a:p>
                      <a:pPr algn="l" fontAlgn="b"/>
                      <a:r>
                        <a:rPr lang="en-US" sz="1600" u="none" strike="noStrike">
                          <a:effectLst/>
                          <a:latin typeface="Arial" panose="020B0604020202020204" pitchFamily="34" charset="0"/>
                          <a:cs typeface="Arial" panose="020B0604020202020204" pitchFamily="34" charset="0"/>
                        </a:rPr>
                        <a:t>to 6%</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a:effectLst/>
                          <a:latin typeface="Arial" panose="020B0604020202020204" pitchFamily="34" charset="0"/>
                          <a:cs typeface="Arial" panose="020B0604020202020204" pitchFamily="34" charset="0"/>
                        </a:rPr>
                        <a:t>-0.095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a:effectLst/>
                          <a:latin typeface="Arial" panose="020B0604020202020204" pitchFamily="34" charset="0"/>
                          <a:cs typeface="Arial" panose="020B0604020202020204" pitchFamily="34" charset="0"/>
                        </a:rPr>
                        <a:t>118.655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a:effectLst/>
                          <a:latin typeface="Arial" panose="020B0604020202020204" pitchFamily="34" charset="0"/>
                          <a:cs typeface="Arial" panose="020B0604020202020204" pitchFamily="34" charset="0"/>
                        </a:rPr>
                        <a:t>119.424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0.77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3567291401"/>
                  </a:ext>
                </a:extLst>
              </a:tr>
              <a:tr h="190500">
                <a:tc gridSpan="5">
                  <a:txBody>
                    <a:bodyPr/>
                    <a:lstStyle/>
                    <a:p>
                      <a:pPr algn="ctr" fontAlgn="b"/>
                      <a:r>
                        <a:rPr lang="en-US" sz="1600" u="none" strike="noStrike" dirty="0">
                          <a:effectLst/>
                          <a:latin typeface="Arial" panose="020B0604020202020204" pitchFamily="34" charset="0"/>
                          <a:cs typeface="Arial" panose="020B0604020202020204" pitchFamily="34" charset="0"/>
                        </a:rPr>
                        <a:t>Second order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7589033"/>
                  </a:ext>
                </a:extLst>
              </a:tr>
              <a:tr h="190500">
                <a:tc>
                  <a:txBody>
                    <a:bodyPr/>
                    <a:lstStyle/>
                    <a:p>
                      <a:pPr algn="l" fontAlgn="b"/>
                      <a:r>
                        <a:rPr lang="en-US" sz="1600" u="none" strike="noStrike">
                          <a:effectLst/>
                          <a:latin typeface="Arial" panose="020B0604020202020204" pitchFamily="34" charset="0"/>
                          <a:cs typeface="Arial" panose="020B0604020202020204" pitchFamily="34" charset="0"/>
                        </a:rPr>
                        <a:t>to 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a:effectLst/>
                          <a:latin typeface="Arial" panose="020B0604020202020204" pitchFamily="34" charset="0"/>
                          <a:cs typeface="Arial" panose="020B0604020202020204" pitchFamily="34" charset="0"/>
                        </a:rPr>
                        <a:t>0.101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a:effectLst/>
                          <a:latin typeface="Arial" panose="020B0604020202020204" pitchFamily="34" charset="0"/>
                          <a:cs typeface="Arial" panose="020B0604020202020204" pitchFamily="34" charset="0"/>
                        </a:rPr>
                        <a:t>144.432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a:effectLst/>
                          <a:latin typeface="Arial" panose="020B0604020202020204" pitchFamily="34" charset="0"/>
                          <a:cs typeface="Arial" panose="020B0604020202020204" pitchFamily="34" charset="0"/>
                        </a:rPr>
                        <a:t>144.474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0.04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4235646118"/>
                  </a:ext>
                </a:extLst>
              </a:tr>
              <a:tr h="190500">
                <a:tc>
                  <a:txBody>
                    <a:bodyPr/>
                    <a:lstStyle/>
                    <a:p>
                      <a:pPr algn="l" fontAlgn="b"/>
                      <a:r>
                        <a:rPr lang="en-US" sz="1600" u="none" strike="noStrike">
                          <a:effectLst/>
                          <a:latin typeface="Arial" panose="020B0604020202020204" pitchFamily="34" charset="0"/>
                          <a:cs typeface="Arial" panose="020B0604020202020204" pitchFamily="34" charset="0"/>
                        </a:rPr>
                        <a:t>to 6%</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a:effectLst/>
                          <a:latin typeface="Arial" panose="020B0604020202020204" pitchFamily="34" charset="0"/>
                          <a:cs typeface="Arial" panose="020B0604020202020204" pitchFamily="34" charset="0"/>
                        </a:rPr>
                        <a:t>-0.089</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a:effectLst/>
                          <a:latin typeface="Arial" panose="020B0604020202020204" pitchFamily="34" charset="0"/>
                          <a:cs typeface="Arial" panose="020B0604020202020204" pitchFamily="34" charset="0"/>
                        </a:rPr>
                        <a:t>119.463</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a:effectLst/>
                          <a:latin typeface="Arial" panose="020B0604020202020204" pitchFamily="34" charset="0"/>
                          <a:cs typeface="Arial" panose="020B0604020202020204" pitchFamily="34" charset="0"/>
                        </a:rPr>
                        <a:t>119.424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0.04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3611352758"/>
                  </a:ext>
                </a:extLst>
              </a:tr>
            </a:tbl>
          </a:graphicData>
        </a:graphic>
      </p:graphicFrame>
    </p:spTree>
    <p:extLst>
      <p:ext uri="{BB962C8B-B14F-4D97-AF65-F5344CB8AC3E}">
        <p14:creationId xmlns:p14="http://schemas.microsoft.com/office/powerpoint/2010/main" val="157493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29</a:t>
            </a:fld>
            <a:endParaRPr lang="en-US" sz="2000" dirty="0"/>
          </a:p>
        </p:txBody>
      </p:sp>
      <p:sp>
        <p:nvSpPr>
          <p:cNvPr id="3" name="TextBox 2"/>
          <p:cNvSpPr txBox="1"/>
          <p:nvPr/>
        </p:nvSpPr>
        <p:spPr>
          <a:xfrm>
            <a:off x="381000" y="152400"/>
            <a:ext cx="7620000" cy="461665"/>
          </a:xfrm>
          <a:prstGeom prst="rect">
            <a:avLst/>
          </a:prstGeom>
          <a:noFill/>
        </p:spPr>
        <p:txBody>
          <a:bodyPr wrap="square" rtlCol="0">
            <a:spAutoFit/>
          </a:bodyPr>
          <a:lstStyle/>
          <a:p>
            <a:pPr>
              <a:tabLst>
                <a:tab pos="968375" algn="l"/>
              </a:tabLst>
            </a:pPr>
            <a:r>
              <a:rPr lang="pt-PT" sz="2400" b="1" dirty="0" err="1">
                <a:latin typeface="Arial" pitchFamily="34" charset="0"/>
                <a:cs typeface="Arial" pitchFamily="34" charset="0"/>
              </a:rPr>
              <a:t>Convexity</a:t>
            </a:r>
            <a:endParaRPr lang="en-US" sz="2400" b="1" dirty="0">
              <a:latin typeface="Arial" pitchFamily="34" charset="0"/>
              <a:cs typeface="Arial" pitchFamily="34" charset="0"/>
            </a:endParaRPr>
          </a:p>
        </p:txBody>
      </p:sp>
      <p:sp>
        <p:nvSpPr>
          <p:cNvPr id="7" name="Rectangle 3"/>
          <p:cNvSpPr txBox="1">
            <a:spLocks noChangeArrowheads="1"/>
          </p:cNvSpPr>
          <p:nvPr/>
        </p:nvSpPr>
        <p:spPr>
          <a:xfrm>
            <a:off x="251520" y="990600"/>
            <a:ext cx="8782415"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r>
              <a:rPr lang="en-US" altLang="en-US" sz="2000" dirty="0">
                <a:latin typeface="Arial" panose="020B0604020202020204" pitchFamily="34" charset="0"/>
                <a:cs typeface="Arial" panose="020B0604020202020204" pitchFamily="34" charset="0"/>
              </a:rPr>
              <a:t>(Approximated) Returns for changes in the yield from 5% to 1%, 2%, …, 9% </a:t>
            </a:r>
          </a:p>
        </p:txBody>
      </p:sp>
      <p:graphicFrame>
        <p:nvGraphicFramePr>
          <p:cNvPr id="4" name="Chart 3">
            <a:extLst>
              <a:ext uri="{FF2B5EF4-FFF2-40B4-BE49-F238E27FC236}">
                <a16:creationId xmlns:a16="http://schemas.microsoft.com/office/drawing/2014/main" id="{5DA26393-5279-AC34-FDED-B9E81C492C9B}"/>
              </a:ext>
            </a:extLst>
          </p:cNvPr>
          <p:cNvGraphicFramePr>
            <a:graphicFrameLocks/>
          </p:cNvGraphicFramePr>
          <p:nvPr/>
        </p:nvGraphicFramePr>
        <p:xfrm>
          <a:off x="1547664" y="1484784"/>
          <a:ext cx="5472608" cy="36038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6905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3</a:t>
            </a:fld>
            <a:endParaRPr lang="en-US" sz="2000" dirty="0"/>
          </a:p>
        </p:txBody>
      </p:sp>
      <p:sp>
        <p:nvSpPr>
          <p:cNvPr id="6" name="TextBox 5"/>
          <p:cNvSpPr txBox="1"/>
          <p:nvPr/>
        </p:nvSpPr>
        <p:spPr>
          <a:xfrm>
            <a:off x="367553" y="197241"/>
            <a:ext cx="7620000" cy="461665"/>
          </a:xfrm>
          <a:prstGeom prst="rect">
            <a:avLst/>
          </a:prstGeom>
          <a:noFill/>
        </p:spPr>
        <p:txBody>
          <a:bodyPr wrap="square" rtlCol="0">
            <a:spAutoFit/>
          </a:bodyPr>
          <a:lstStyle/>
          <a:p>
            <a:pPr>
              <a:tabLst>
                <a:tab pos="968375" algn="l"/>
              </a:tabLst>
            </a:pPr>
            <a:r>
              <a:rPr lang="pt-PT" sz="2400" b="1" dirty="0">
                <a:latin typeface="Arial" pitchFamily="34" charset="0"/>
                <a:cs typeface="Arial" pitchFamily="34" charset="0"/>
              </a:rPr>
              <a:t>Bonds defined</a:t>
            </a:r>
            <a:endParaRPr lang="en-US" sz="2400" b="1"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367553" y="673750"/>
                <a:ext cx="8534400" cy="5195047"/>
              </a:xfrm>
              <a:prstGeom prst="rect">
                <a:avLst/>
              </a:prstGeom>
              <a:noFill/>
              <a:ln w="9525" algn="ctr">
                <a:noFill/>
                <a:miter lim="800000"/>
                <a:headEnd/>
                <a:tailEnd/>
              </a:ln>
              <a:effectLst/>
            </p:spPr>
            <p:txBody>
              <a:bodyPr/>
              <a:lstStyle/>
              <a:p>
                <a:pPr lvl="1"/>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The price of a bond is found by discounting its future cash flows using spot interest rates </a:t>
                </a:r>
                <a:r>
                  <a:rPr lang="en-US" altLang="en-US" sz="2000" dirty="0">
                    <a:latin typeface="Arial" panose="020B0604020202020204" pitchFamily="34" charset="0"/>
                    <a:cs typeface="Arial" panose="020B0604020202020204" pitchFamily="34" charset="0"/>
                  </a:rPr>
                  <a:t>r</a:t>
                </a:r>
                <a:r>
                  <a:rPr lang="en-US" altLang="en-US" sz="2000" baseline="-25000" dirty="0">
                    <a:latin typeface="Arial" panose="020B0604020202020204" pitchFamily="34" charset="0"/>
                    <a:cs typeface="Arial" panose="020B0604020202020204" pitchFamily="34" charset="0"/>
                    <a:sym typeface="Symbol" panose="05050102010706020507" pitchFamily="18" charset="2"/>
                  </a:rPr>
                  <a:t>t</a:t>
                </a:r>
                <a:r>
                  <a:rPr lang="en-US" sz="2000" dirty="0">
                    <a:latin typeface="Arial" pitchFamily="34" charset="0"/>
                    <a:cs typeface="Arial" pitchFamily="34" charset="0"/>
                  </a:rPr>
                  <a:t>, appropriate for the default risk and maturity of the bond’s cash flows:</a:t>
                </a:r>
              </a:p>
              <a:p>
                <a:pPr marL="342900" indent="-342900">
                  <a:buFont typeface="Arial" panose="020B0604020202020204" pitchFamily="34" charset="0"/>
                  <a:buChar char="•"/>
                </a:pPr>
                <a:endParaRPr lang="en-US" sz="2000" dirty="0">
                  <a:latin typeface="Arial" pitchFamily="34" charset="0"/>
                  <a:cs typeface="Arial" pitchFamily="34" charset="0"/>
                </a:endParaRPr>
              </a:p>
              <a:p>
                <a:pPr/>
                <a14:m>
                  <m:oMathPara xmlns:m="http://schemas.openxmlformats.org/officeDocument/2006/math">
                    <m:oMathParaPr>
                      <m:jc m:val="centerGroup"/>
                    </m:oMathParaPr>
                    <m:oMath xmlns:m="http://schemas.openxmlformats.org/officeDocument/2006/math">
                      <m:nary>
                        <m:naryPr>
                          <m:chr m:val="∑"/>
                          <m:ctrlPr>
                            <a:rPr lang="en-US" sz="2000" i="1" smtClean="0">
                              <a:solidFill>
                                <a:srgbClr val="00B050"/>
                              </a:solidFill>
                              <a:latin typeface="Cambria Math" panose="02040503050406030204" pitchFamily="18" charset="0"/>
                              <a:cs typeface="Arial" pitchFamily="34" charset="0"/>
                            </a:rPr>
                          </m:ctrlPr>
                        </m:naryPr>
                        <m:sub>
                          <m:r>
                            <m:rPr>
                              <m:brk m:alnAt="23"/>
                            </m:rPr>
                            <a:rPr lang="en-US" sz="2000" i="1">
                              <a:solidFill>
                                <a:srgbClr val="00B050"/>
                              </a:solidFill>
                              <a:latin typeface="Cambria Math" panose="02040503050406030204" pitchFamily="18" charset="0"/>
                              <a:cs typeface="Arial" pitchFamily="34" charset="0"/>
                            </a:rPr>
                            <m:t>𝑡</m:t>
                          </m:r>
                          <m:r>
                            <a:rPr lang="en-US" sz="2000" i="1">
                              <a:solidFill>
                                <a:srgbClr val="00B050"/>
                              </a:solidFill>
                              <a:latin typeface="Cambria Math" panose="02040503050406030204" pitchFamily="18" charset="0"/>
                              <a:cs typeface="Arial" pitchFamily="34" charset="0"/>
                            </a:rPr>
                            <m:t>=1</m:t>
                          </m:r>
                        </m:sub>
                        <m:sup>
                          <m:r>
                            <a:rPr lang="en-US" sz="2000" i="1">
                              <a:solidFill>
                                <a:srgbClr val="00B050"/>
                              </a:solidFill>
                              <a:latin typeface="Cambria Math" panose="02040503050406030204" pitchFamily="18" charset="0"/>
                              <a:cs typeface="Arial" pitchFamily="34" charset="0"/>
                            </a:rPr>
                            <m:t>𝑇</m:t>
                          </m:r>
                        </m:sup>
                        <m:e>
                          <m:f>
                            <m:fPr>
                              <m:ctrlPr>
                                <a:rPr lang="en-US" sz="2000" i="1">
                                  <a:solidFill>
                                    <a:srgbClr val="00B050"/>
                                  </a:solidFill>
                                  <a:latin typeface="Cambria Math" panose="02040503050406030204" pitchFamily="18" charset="0"/>
                                  <a:cs typeface="Arial" pitchFamily="34" charset="0"/>
                                </a:rPr>
                              </m:ctrlPr>
                            </m:fPr>
                            <m:num>
                              <m:r>
                                <a:rPr lang="en-US" sz="2000" i="1">
                                  <a:solidFill>
                                    <a:srgbClr val="00B050"/>
                                  </a:solidFill>
                                  <a:latin typeface="Cambria Math" panose="02040503050406030204" pitchFamily="18" charset="0"/>
                                  <a:cs typeface="Arial" pitchFamily="34" charset="0"/>
                                </a:rPr>
                                <m:t>𝐶𝑜𝑢𝑝𝑜𝑛</m:t>
                              </m:r>
                            </m:num>
                            <m:den>
                              <m:sSup>
                                <m:sSupPr>
                                  <m:ctrlPr>
                                    <a:rPr lang="en-US" sz="2000" i="1">
                                      <a:solidFill>
                                        <a:srgbClr val="00B050"/>
                                      </a:solidFill>
                                      <a:latin typeface="Cambria Math" panose="02040503050406030204" pitchFamily="18" charset="0"/>
                                      <a:cs typeface="Arial" pitchFamily="34" charset="0"/>
                                    </a:rPr>
                                  </m:ctrlPr>
                                </m:sSupPr>
                                <m:e>
                                  <m:r>
                                    <a:rPr lang="en-US" sz="2000" i="1">
                                      <a:solidFill>
                                        <a:srgbClr val="00B050"/>
                                      </a:solidFill>
                                      <a:latin typeface="Cambria Math" panose="02040503050406030204" pitchFamily="18" charset="0"/>
                                      <a:cs typeface="Arial" pitchFamily="34" charset="0"/>
                                    </a:rPr>
                                    <m:t>(1+</m:t>
                                  </m:r>
                                  <m:r>
                                    <m:rPr>
                                      <m:nor/>
                                    </m:rPr>
                                    <a:rPr lang="en-US" altLang="en-US" sz="2000" dirty="0">
                                      <a:solidFill>
                                        <a:srgbClr val="00B050"/>
                                      </a:solidFill>
                                      <a:latin typeface="Arial" panose="020B0604020202020204" pitchFamily="34" charset="0"/>
                                      <a:cs typeface="Arial" panose="020B0604020202020204" pitchFamily="34" charset="0"/>
                                    </a:rPr>
                                    <m:t>r</m:t>
                                  </m:r>
                                  <m:r>
                                    <m:rPr>
                                      <m:nor/>
                                    </m:rPr>
                                    <a:rPr lang="en-US" altLang="en-US" sz="2000" baseline="-25000" dirty="0">
                                      <a:solidFill>
                                        <a:srgbClr val="00B050"/>
                                      </a:solidFill>
                                      <a:latin typeface="Arial" panose="020B0604020202020204" pitchFamily="34" charset="0"/>
                                      <a:cs typeface="Arial" panose="020B0604020202020204" pitchFamily="34" charset="0"/>
                                      <a:sym typeface="Symbol" panose="05050102010706020507" pitchFamily="18" charset="2"/>
                                    </a:rPr>
                                    <m:t>t</m:t>
                                  </m:r>
                                  <m:r>
                                    <a:rPr lang="en-US" sz="2000" i="1">
                                      <a:solidFill>
                                        <a:srgbClr val="00B050"/>
                                      </a:solidFill>
                                      <a:latin typeface="Cambria Math" panose="02040503050406030204" pitchFamily="18" charset="0"/>
                                      <a:cs typeface="Arial" pitchFamily="34" charset="0"/>
                                    </a:rPr>
                                    <m:t>)</m:t>
                                  </m:r>
                                </m:e>
                                <m:sup>
                                  <m:r>
                                    <a:rPr lang="en-US" sz="2000" i="1">
                                      <a:solidFill>
                                        <a:srgbClr val="00B050"/>
                                      </a:solidFill>
                                      <a:latin typeface="Cambria Math" panose="02040503050406030204" pitchFamily="18" charset="0"/>
                                      <a:cs typeface="Arial" pitchFamily="34" charset="0"/>
                                    </a:rPr>
                                    <m:t>𝑡</m:t>
                                  </m:r>
                                </m:sup>
                              </m:sSup>
                            </m:den>
                          </m:f>
                        </m:e>
                      </m:nary>
                      <m:r>
                        <a:rPr lang="en-US" sz="2000" i="1">
                          <a:latin typeface="Cambria Math" panose="02040503050406030204" pitchFamily="18" charset="0"/>
                          <a:cs typeface="Arial" pitchFamily="34" charset="0"/>
                        </a:rPr>
                        <m:t>+</m:t>
                      </m:r>
                      <m:f>
                        <m:fPr>
                          <m:ctrlPr>
                            <a:rPr lang="en-US" sz="2000" i="1">
                              <a:latin typeface="Cambria Math" panose="02040503050406030204" pitchFamily="18" charset="0"/>
                              <a:cs typeface="Arial" pitchFamily="34" charset="0"/>
                            </a:rPr>
                          </m:ctrlPr>
                        </m:fPr>
                        <m:num>
                          <m:r>
                            <a:rPr lang="en-US" sz="2000" i="1">
                              <a:latin typeface="Cambria Math" panose="02040503050406030204" pitchFamily="18" charset="0"/>
                              <a:cs typeface="Arial" pitchFamily="34" charset="0"/>
                            </a:rPr>
                            <m:t>𝐹𝑎𝑐𝑒</m:t>
                          </m:r>
                          <m:r>
                            <a:rPr lang="en-US" sz="2000" i="1">
                              <a:latin typeface="Cambria Math" panose="02040503050406030204" pitchFamily="18" charset="0"/>
                              <a:cs typeface="Arial" pitchFamily="34" charset="0"/>
                            </a:rPr>
                            <m:t> </m:t>
                          </m:r>
                          <m:r>
                            <a:rPr lang="en-US" sz="2000" i="1">
                              <a:latin typeface="Cambria Math" panose="02040503050406030204" pitchFamily="18" charset="0"/>
                              <a:cs typeface="Arial" pitchFamily="34" charset="0"/>
                            </a:rPr>
                            <m:t>𝑉𝑎𝑙𝑢𝑒</m:t>
                          </m:r>
                        </m:num>
                        <m:den>
                          <m:sSup>
                            <m:sSupPr>
                              <m:ctrlPr>
                                <a:rPr lang="en-US" sz="2000" i="1">
                                  <a:latin typeface="Cambria Math" panose="02040503050406030204" pitchFamily="18" charset="0"/>
                                  <a:cs typeface="Arial" pitchFamily="34" charset="0"/>
                                </a:rPr>
                              </m:ctrlPr>
                            </m:sSupPr>
                            <m:e>
                              <m:r>
                                <a:rPr lang="en-US" sz="2000" i="1">
                                  <a:latin typeface="Cambria Math" panose="02040503050406030204" pitchFamily="18" charset="0"/>
                                  <a:cs typeface="Arial" pitchFamily="34" charset="0"/>
                                </a:rPr>
                                <m:t>(1+</m:t>
                              </m:r>
                              <m:r>
                                <m:rPr>
                                  <m:nor/>
                                </m:rPr>
                                <a:rPr lang="en-US" altLang="en-US" sz="2000" dirty="0">
                                  <a:latin typeface="Arial" panose="020B0604020202020204" pitchFamily="34" charset="0"/>
                                  <a:cs typeface="Arial" panose="020B0604020202020204" pitchFamily="34" charset="0"/>
                                </a:rPr>
                                <m:t>r</m:t>
                              </m:r>
                              <m:r>
                                <m:rPr>
                                  <m:nor/>
                                </m:rPr>
                                <a:rPr lang="en-US" altLang="en-US" sz="2000" baseline="-25000" dirty="0">
                                  <a:latin typeface="Arial" panose="020B0604020202020204" pitchFamily="34" charset="0"/>
                                  <a:cs typeface="Arial" panose="020B0604020202020204" pitchFamily="34" charset="0"/>
                                  <a:sym typeface="Symbol" panose="05050102010706020507" pitchFamily="18" charset="2"/>
                                </a:rPr>
                                <m:t>T</m:t>
                              </m:r>
                              <m:r>
                                <a:rPr lang="en-US" sz="2000" i="1">
                                  <a:latin typeface="Cambria Math" panose="02040503050406030204" pitchFamily="18" charset="0"/>
                                  <a:cs typeface="Arial" pitchFamily="34" charset="0"/>
                                </a:rPr>
                                <m:t>)</m:t>
                              </m:r>
                            </m:e>
                            <m:sup>
                              <m:r>
                                <a:rPr lang="en-US" sz="2000" i="1">
                                  <a:latin typeface="Cambria Math" panose="02040503050406030204" pitchFamily="18" charset="0"/>
                                  <a:cs typeface="Arial" pitchFamily="34" charset="0"/>
                                </a:rPr>
                                <m:t>𝑇</m:t>
                              </m:r>
                            </m:sup>
                          </m:sSup>
                        </m:den>
                      </m:f>
                    </m:oMath>
                  </m:oMathPara>
                </a14:m>
                <a:endParaRPr lang="en-US" sz="2000" dirty="0">
                  <a:latin typeface="Arial" pitchFamily="34" charset="0"/>
                  <a:cs typeface="Arial" pitchFamily="34" charset="0"/>
                </a:endParaRPr>
              </a:p>
              <a:p>
                <a:pPr marL="342900" indent="-342900">
                  <a:buFont typeface="Arial" panose="020B0604020202020204"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Note, when </a:t>
                </a:r>
                <a14:m>
                  <m:oMath xmlns:m="http://schemas.openxmlformats.org/officeDocument/2006/math">
                    <m:r>
                      <m:rPr>
                        <m:nor/>
                      </m:rPr>
                      <a:rPr lang="en-US" altLang="en-US" sz="2000" b="0" i="0" dirty="0" smtClean="0">
                        <a:latin typeface="Arial" panose="020B0604020202020204" pitchFamily="34" charset="0"/>
                        <a:cs typeface="Arial" panose="020B0604020202020204" pitchFamily="34" charset="0"/>
                      </a:rPr>
                      <m:t>r</m:t>
                    </m:r>
                    <m:r>
                      <m:rPr>
                        <m:nor/>
                      </m:rPr>
                      <a:rPr lang="en-US" altLang="en-US" sz="2000" baseline="-25000" dirty="0">
                        <a:latin typeface="Arial" panose="020B0604020202020204" pitchFamily="34" charset="0"/>
                        <a:cs typeface="Arial" panose="020B0604020202020204" pitchFamily="34" charset="0"/>
                        <a:sym typeface="Symbol" panose="05050102010706020507" pitchFamily="18" charset="2"/>
                      </a:rPr>
                      <m:t>t</m:t>
                    </m:r>
                    <m:r>
                      <a:rPr lang="en-US" sz="2000" i="1" dirty="0">
                        <a:latin typeface="Cambria Math" panose="02040503050406030204" pitchFamily="18" charset="0"/>
                        <a:cs typeface="Arial" pitchFamily="34" charset="0"/>
                      </a:rPr>
                      <m:t>=</m:t>
                    </m:r>
                    <m:r>
                      <m:rPr>
                        <m:nor/>
                      </m:rPr>
                      <a:rPr lang="en-US" altLang="en-US" sz="2000" dirty="0">
                        <a:latin typeface="Arial" panose="020B0604020202020204" pitchFamily="34" charset="0"/>
                        <a:cs typeface="Arial" panose="020B0604020202020204" pitchFamily="34" charset="0"/>
                      </a:rPr>
                      <m:t>r</m:t>
                    </m:r>
                  </m:oMath>
                </a14:m>
                <a:r>
                  <a:rPr lang="en-US" sz="2000" dirty="0">
                    <a:latin typeface="Arial" pitchFamily="34" charset="0"/>
                    <a:cs typeface="Arial" pitchFamily="34" charset="0"/>
                  </a:rPr>
                  <a:t> for all t, we can apply the annuity formula:</a:t>
                </a:r>
              </a:p>
              <a:p>
                <a:pPr lvl="1" algn="ctr"/>
                <a:endParaRPr lang="en-US" sz="2000" dirty="0">
                  <a:latin typeface="Arial" pitchFamily="34" charset="0"/>
                  <a:cs typeface="Arial" pitchFamily="34" charset="0"/>
                </a:endParaRPr>
              </a:p>
              <a:p>
                <a:pPr lvl="1" algn="ct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ea typeface="Cambria Math" panose="02040503050406030204" pitchFamily="18" charset="0"/>
                              <a:cs typeface="Arial" pitchFamily="34" charset="0"/>
                            </a:rPr>
                          </m:ctrlPr>
                        </m:fPr>
                        <m:num>
                          <m:r>
                            <m:rPr>
                              <m:sty m:val="p"/>
                            </m:rPr>
                            <a:rPr lang="en-US" sz="2000">
                              <a:solidFill>
                                <a:srgbClr val="00B050"/>
                              </a:solidFill>
                              <a:latin typeface="Cambria Math" panose="02040503050406030204" pitchFamily="18" charset="0"/>
                              <a:ea typeface="Cambria Math" panose="02040503050406030204" pitchFamily="18" charset="0"/>
                              <a:cs typeface="Arial" pitchFamily="34" charset="0"/>
                            </a:rPr>
                            <m:t>Coupon</m:t>
                          </m:r>
                        </m:num>
                        <m:den>
                          <m:r>
                            <m:rPr>
                              <m:sty m:val="p"/>
                            </m:rPr>
                            <a:rPr lang="en-US" sz="2000">
                              <a:solidFill>
                                <a:srgbClr val="00B050"/>
                              </a:solidFill>
                              <a:latin typeface="Cambria Math" panose="02040503050406030204" pitchFamily="18" charset="0"/>
                              <a:ea typeface="Cambria Math" panose="02040503050406030204" pitchFamily="18" charset="0"/>
                              <a:cs typeface="Arial" pitchFamily="34" charset="0"/>
                            </a:rPr>
                            <m:t>r</m:t>
                          </m:r>
                        </m:den>
                      </m:f>
                      <m:d>
                        <m:dPr>
                          <m:ctrlPr>
                            <a:rPr lang="en-US" sz="2000" i="1">
                              <a:solidFill>
                                <a:srgbClr val="00B050"/>
                              </a:solidFill>
                              <a:latin typeface="Cambria Math" panose="02040503050406030204" pitchFamily="18" charset="0"/>
                              <a:ea typeface="Cambria Math" panose="02040503050406030204" pitchFamily="18" charset="0"/>
                              <a:cs typeface="Arial" pitchFamily="34" charset="0"/>
                            </a:rPr>
                          </m:ctrlPr>
                        </m:dPr>
                        <m:e>
                          <m:r>
                            <a:rPr lang="en-US" sz="2000">
                              <a:solidFill>
                                <a:srgbClr val="00B050"/>
                              </a:solidFill>
                              <a:latin typeface="Cambria Math" panose="02040503050406030204" pitchFamily="18" charset="0"/>
                              <a:ea typeface="Cambria Math" panose="02040503050406030204" pitchFamily="18" charset="0"/>
                              <a:cs typeface="Arial" pitchFamily="34" charset="0"/>
                            </a:rPr>
                            <m:t>1−</m:t>
                          </m:r>
                          <m:f>
                            <m:fPr>
                              <m:ctrlPr>
                                <a:rPr lang="en-US" sz="2000" i="1">
                                  <a:solidFill>
                                    <a:srgbClr val="00B050"/>
                                  </a:solidFill>
                                  <a:latin typeface="Cambria Math" panose="02040503050406030204" pitchFamily="18" charset="0"/>
                                  <a:ea typeface="Cambria Math" panose="02040503050406030204" pitchFamily="18" charset="0"/>
                                  <a:cs typeface="Arial" pitchFamily="34" charset="0"/>
                                </a:rPr>
                              </m:ctrlPr>
                            </m:fPr>
                            <m:num>
                              <m:r>
                                <a:rPr lang="en-US" sz="2000">
                                  <a:solidFill>
                                    <a:srgbClr val="00B050"/>
                                  </a:solidFill>
                                  <a:latin typeface="Cambria Math" panose="02040503050406030204" pitchFamily="18" charset="0"/>
                                  <a:ea typeface="Cambria Math" panose="02040503050406030204" pitchFamily="18" charset="0"/>
                                  <a:cs typeface="Arial" pitchFamily="34" charset="0"/>
                                </a:rPr>
                                <m:t>1</m:t>
                              </m:r>
                            </m:num>
                            <m:den>
                              <m:sSup>
                                <m:sSupPr>
                                  <m:ctrlPr>
                                    <a:rPr lang="en-US" sz="2000" i="1">
                                      <a:solidFill>
                                        <a:srgbClr val="00B050"/>
                                      </a:solidFill>
                                      <a:latin typeface="Cambria Math" panose="02040503050406030204" pitchFamily="18" charset="0"/>
                                      <a:ea typeface="Cambria Math" panose="02040503050406030204" pitchFamily="18" charset="0"/>
                                      <a:cs typeface="Arial" pitchFamily="34" charset="0"/>
                                    </a:rPr>
                                  </m:ctrlPr>
                                </m:sSupPr>
                                <m:e>
                                  <m:d>
                                    <m:dPr>
                                      <m:ctrlPr>
                                        <a:rPr lang="en-US" sz="2000" i="1">
                                          <a:solidFill>
                                            <a:srgbClr val="00B050"/>
                                          </a:solidFill>
                                          <a:latin typeface="Cambria Math" panose="02040503050406030204" pitchFamily="18" charset="0"/>
                                          <a:ea typeface="Cambria Math" panose="02040503050406030204" pitchFamily="18" charset="0"/>
                                          <a:cs typeface="Arial" pitchFamily="34" charset="0"/>
                                        </a:rPr>
                                      </m:ctrlPr>
                                    </m:dPr>
                                    <m:e>
                                      <m:r>
                                        <a:rPr lang="en-US" sz="2000">
                                          <a:solidFill>
                                            <a:srgbClr val="00B050"/>
                                          </a:solidFill>
                                          <a:latin typeface="Cambria Math" panose="02040503050406030204" pitchFamily="18" charset="0"/>
                                          <a:ea typeface="Cambria Math" panose="02040503050406030204" pitchFamily="18" charset="0"/>
                                          <a:cs typeface="Arial" pitchFamily="34" charset="0"/>
                                        </a:rPr>
                                        <m:t>1+</m:t>
                                      </m:r>
                                      <m:r>
                                        <m:rPr>
                                          <m:sty m:val="p"/>
                                        </m:rPr>
                                        <a:rPr lang="en-US" sz="2000" b="0" i="0" smtClean="0">
                                          <a:solidFill>
                                            <a:srgbClr val="00B050"/>
                                          </a:solidFill>
                                          <a:latin typeface="Cambria Math" panose="02040503050406030204" pitchFamily="18" charset="0"/>
                                          <a:ea typeface="Cambria Math" panose="02040503050406030204" pitchFamily="18" charset="0"/>
                                          <a:cs typeface="Arial" pitchFamily="34" charset="0"/>
                                        </a:rPr>
                                        <m:t>r</m:t>
                                      </m:r>
                                    </m:e>
                                  </m:d>
                                </m:e>
                                <m:sup>
                                  <m:r>
                                    <m:rPr>
                                      <m:sty m:val="p"/>
                                    </m:rPr>
                                    <a:rPr lang="en-US" sz="2000">
                                      <a:solidFill>
                                        <a:srgbClr val="00B050"/>
                                      </a:solidFill>
                                      <a:latin typeface="Cambria Math" panose="02040503050406030204" pitchFamily="18" charset="0"/>
                                      <a:ea typeface="Cambria Math" panose="02040503050406030204" pitchFamily="18" charset="0"/>
                                      <a:cs typeface="Arial" pitchFamily="34" charset="0"/>
                                    </a:rPr>
                                    <m:t>T</m:t>
                                  </m:r>
                                </m:sup>
                              </m:sSup>
                            </m:den>
                          </m:f>
                        </m:e>
                      </m:d>
                      <m:r>
                        <a:rPr lang="en-US" sz="2000" i="1">
                          <a:latin typeface="Cambria Math" panose="02040503050406030204" pitchFamily="18" charset="0"/>
                          <a:cs typeface="Arial" pitchFamily="34" charset="0"/>
                        </a:rPr>
                        <m:t>+</m:t>
                      </m:r>
                      <m:f>
                        <m:fPr>
                          <m:ctrlPr>
                            <a:rPr lang="en-US" sz="2000" i="1">
                              <a:latin typeface="Cambria Math" panose="02040503050406030204" pitchFamily="18" charset="0"/>
                              <a:cs typeface="Arial" pitchFamily="34" charset="0"/>
                            </a:rPr>
                          </m:ctrlPr>
                        </m:fPr>
                        <m:num>
                          <m:r>
                            <a:rPr lang="en-US" sz="2000" i="1">
                              <a:latin typeface="Cambria Math" panose="02040503050406030204" pitchFamily="18" charset="0"/>
                              <a:cs typeface="Arial" pitchFamily="34" charset="0"/>
                            </a:rPr>
                            <m:t>𝐹𝑎𝑐𝑒</m:t>
                          </m:r>
                          <m:r>
                            <a:rPr lang="en-US" sz="2000" i="1">
                              <a:latin typeface="Cambria Math" panose="02040503050406030204" pitchFamily="18" charset="0"/>
                              <a:cs typeface="Arial" pitchFamily="34" charset="0"/>
                            </a:rPr>
                            <m:t> </m:t>
                          </m:r>
                          <m:r>
                            <a:rPr lang="en-US" sz="2000" i="1">
                              <a:latin typeface="Cambria Math" panose="02040503050406030204" pitchFamily="18" charset="0"/>
                              <a:cs typeface="Arial" pitchFamily="34" charset="0"/>
                            </a:rPr>
                            <m:t>𝑉𝑎𝑙𝑢𝑒</m:t>
                          </m:r>
                        </m:num>
                        <m:den>
                          <m:sSup>
                            <m:sSupPr>
                              <m:ctrlPr>
                                <a:rPr lang="en-US" sz="2000" i="1">
                                  <a:latin typeface="Cambria Math" panose="02040503050406030204" pitchFamily="18" charset="0"/>
                                  <a:cs typeface="Arial" pitchFamily="34" charset="0"/>
                                </a:rPr>
                              </m:ctrlPr>
                            </m:sSupPr>
                            <m:e>
                              <m:r>
                                <a:rPr lang="en-US" sz="2000" i="1">
                                  <a:latin typeface="Cambria Math" panose="02040503050406030204" pitchFamily="18" charset="0"/>
                                  <a:cs typeface="Arial" pitchFamily="34" charset="0"/>
                                </a:rPr>
                                <m:t>(1+</m:t>
                              </m:r>
                              <m:r>
                                <m:rPr>
                                  <m:nor/>
                                </m:rPr>
                                <a:rPr lang="en-US" altLang="en-US" sz="2000" dirty="0">
                                  <a:latin typeface="Arial" panose="020B0604020202020204" pitchFamily="34" charset="0"/>
                                  <a:cs typeface="Arial" panose="020B0604020202020204" pitchFamily="34" charset="0"/>
                                </a:rPr>
                                <m:t>r</m:t>
                              </m:r>
                              <m:r>
                                <a:rPr lang="en-US" sz="2000" i="1">
                                  <a:latin typeface="Cambria Math" panose="02040503050406030204" pitchFamily="18" charset="0"/>
                                  <a:cs typeface="Arial" pitchFamily="34" charset="0"/>
                                </a:rPr>
                                <m:t>)</m:t>
                              </m:r>
                            </m:e>
                            <m:sup>
                              <m:r>
                                <a:rPr lang="en-US" sz="2000" i="1">
                                  <a:latin typeface="Cambria Math" panose="02040503050406030204" pitchFamily="18" charset="0"/>
                                  <a:cs typeface="Arial" pitchFamily="34" charset="0"/>
                                </a:rPr>
                                <m:t>𝑇</m:t>
                              </m:r>
                            </m:sup>
                          </m:sSup>
                        </m:den>
                      </m:f>
                    </m:oMath>
                  </m:oMathPara>
                </a14:m>
                <a:endParaRPr lang="en-US" sz="2000" dirty="0">
                  <a:latin typeface="Arial" pitchFamily="34" charset="0"/>
                  <a:cs typeface="Arial" pitchFamily="34" charset="0"/>
                </a:endParaRPr>
              </a:p>
              <a:p>
                <a:pPr marL="342900" indent="-342900">
                  <a:buFont typeface="Arial" panose="020B0604020202020204"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b="1" u="sng" dirty="0">
                    <a:latin typeface="Arial" pitchFamily="34" charset="0"/>
                    <a:cs typeface="Arial" pitchFamily="34" charset="0"/>
                  </a:rPr>
                  <a:t>Yield-To-Maturity (YTM)</a:t>
                </a:r>
                <a:r>
                  <a:rPr lang="en-US" sz="2000" dirty="0">
                    <a:latin typeface="Arial" pitchFamily="34" charset="0"/>
                    <a:cs typeface="Arial" pitchFamily="34" charset="0"/>
                  </a:rPr>
                  <a:t>: the single rate </a:t>
                </a:r>
                <a:r>
                  <a:rPr lang="en-US" sz="2000" i="1" dirty="0">
                    <a:latin typeface="Arial" pitchFamily="34" charset="0"/>
                    <a:cs typeface="Arial" pitchFamily="34" charset="0"/>
                  </a:rPr>
                  <a:t>y</a:t>
                </a:r>
                <a:r>
                  <a:rPr lang="en-US" sz="2000" dirty="0">
                    <a:latin typeface="Arial" pitchFamily="34" charset="0"/>
                    <a:cs typeface="Arial" pitchFamily="34" charset="0"/>
                  </a:rPr>
                  <a:t> that sets the present value of the bond’s (promised!) future payments equal to the bond price:</a:t>
                </a:r>
              </a:p>
              <a:p>
                <a:pPr lvl="1"/>
                <a14:m>
                  <m:oMathPara xmlns:m="http://schemas.openxmlformats.org/officeDocument/2006/math">
                    <m:oMathParaPr>
                      <m:jc m:val="centerGroup"/>
                    </m:oMathParaPr>
                    <m:oMath xmlns:m="http://schemas.openxmlformats.org/officeDocument/2006/math">
                      <m:r>
                        <a:rPr lang="en-US" sz="2000" b="0" i="1" smtClean="0">
                          <a:solidFill>
                            <a:srgbClr val="00B050"/>
                          </a:solidFill>
                          <a:latin typeface="Cambria Math" panose="02040503050406030204" pitchFamily="18" charset="0"/>
                          <a:ea typeface="Cambria Math" panose="02040503050406030204" pitchFamily="18" charset="0"/>
                          <a:cs typeface="Arial" pitchFamily="34" charset="0"/>
                        </a:rPr>
                        <m:t>𝑃</m:t>
                      </m:r>
                      <m:r>
                        <a:rPr lang="en-US" sz="2000" b="0" i="1" smtClean="0">
                          <a:solidFill>
                            <a:srgbClr val="00B050"/>
                          </a:solidFill>
                          <a:latin typeface="Cambria Math" panose="02040503050406030204" pitchFamily="18" charset="0"/>
                          <a:ea typeface="Cambria Math" panose="02040503050406030204" pitchFamily="18" charset="0"/>
                          <a:cs typeface="Arial" pitchFamily="34" charset="0"/>
                        </a:rPr>
                        <m:t>=</m:t>
                      </m:r>
                      <m:f>
                        <m:fPr>
                          <m:ctrlPr>
                            <a:rPr lang="en-US" sz="2000" i="1">
                              <a:solidFill>
                                <a:srgbClr val="00B050"/>
                              </a:solidFill>
                              <a:latin typeface="Cambria Math" panose="02040503050406030204" pitchFamily="18" charset="0"/>
                              <a:ea typeface="Cambria Math" panose="02040503050406030204" pitchFamily="18" charset="0"/>
                              <a:cs typeface="Arial" pitchFamily="34" charset="0"/>
                            </a:rPr>
                          </m:ctrlPr>
                        </m:fPr>
                        <m:num>
                          <m:r>
                            <m:rPr>
                              <m:sty m:val="p"/>
                            </m:rPr>
                            <a:rPr lang="en-US" sz="2000">
                              <a:solidFill>
                                <a:srgbClr val="00B050"/>
                              </a:solidFill>
                              <a:latin typeface="Cambria Math" panose="02040503050406030204" pitchFamily="18" charset="0"/>
                              <a:ea typeface="Cambria Math" panose="02040503050406030204" pitchFamily="18" charset="0"/>
                              <a:cs typeface="Arial" pitchFamily="34" charset="0"/>
                            </a:rPr>
                            <m:t>Coupon</m:t>
                          </m:r>
                        </m:num>
                        <m:den>
                          <m:r>
                            <m:rPr>
                              <m:sty m:val="p"/>
                            </m:rPr>
                            <a:rPr lang="en-US" sz="2000" b="0" i="0" smtClean="0">
                              <a:solidFill>
                                <a:srgbClr val="00B050"/>
                              </a:solidFill>
                              <a:latin typeface="Cambria Math" panose="02040503050406030204" pitchFamily="18" charset="0"/>
                              <a:ea typeface="Cambria Math" panose="02040503050406030204" pitchFamily="18" charset="0"/>
                              <a:cs typeface="Arial" pitchFamily="34" charset="0"/>
                            </a:rPr>
                            <m:t>y</m:t>
                          </m:r>
                        </m:den>
                      </m:f>
                      <m:d>
                        <m:dPr>
                          <m:ctrlPr>
                            <a:rPr lang="en-US" sz="2000" i="1">
                              <a:solidFill>
                                <a:srgbClr val="00B050"/>
                              </a:solidFill>
                              <a:latin typeface="Cambria Math" panose="02040503050406030204" pitchFamily="18" charset="0"/>
                              <a:ea typeface="Cambria Math" panose="02040503050406030204" pitchFamily="18" charset="0"/>
                              <a:cs typeface="Arial" pitchFamily="34" charset="0"/>
                            </a:rPr>
                          </m:ctrlPr>
                        </m:dPr>
                        <m:e>
                          <m:r>
                            <a:rPr lang="en-US" sz="2000">
                              <a:solidFill>
                                <a:srgbClr val="00B050"/>
                              </a:solidFill>
                              <a:latin typeface="Cambria Math" panose="02040503050406030204" pitchFamily="18" charset="0"/>
                              <a:ea typeface="Cambria Math" panose="02040503050406030204" pitchFamily="18" charset="0"/>
                              <a:cs typeface="Arial" pitchFamily="34" charset="0"/>
                            </a:rPr>
                            <m:t>1−</m:t>
                          </m:r>
                          <m:f>
                            <m:fPr>
                              <m:ctrlPr>
                                <a:rPr lang="en-US" sz="2000" i="1">
                                  <a:solidFill>
                                    <a:srgbClr val="00B050"/>
                                  </a:solidFill>
                                  <a:latin typeface="Cambria Math" panose="02040503050406030204" pitchFamily="18" charset="0"/>
                                  <a:ea typeface="Cambria Math" panose="02040503050406030204" pitchFamily="18" charset="0"/>
                                  <a:cs typeface="Arial" pitchFamily="34" charset="0"/>
                                </a:rPr>
                              </m:ctrlPr>
                            </m:fPr>
                            <m:num>
                              <m:r>
                                <a:rPr lang="en-US" sz="2000">
                                  <a:solidFill>
                                    <a:srgbClr val="00B050"/>
                                  </a:solidFill>
                                  <a:latin typeface="Cambria Math" panose="02040503050406030204" pitchFamily="18" charset="0"/>
                                  <a:ea typeface="Cambria Math" panose="02040503050406030204" pitchFamily="18" charset="0"/>
                                  <a:cs typeface="Arial" pitchFamily="34" charset="0"/>
                                </a:rPr>
                                <m:t>1</m:t>
                              </m:r>
                            </m:num>
                            <m:den>
                              <m:sSup>
                                <m:sSupPr>
                                  <m:ctrlPr>
                                    <a:rPr lang="en-US" sz="2000" i="1">
                                      <a:solidFill>
                                        <a:srgbClr val="00B050"/>
                                      </a:solidFill>
                                      <a:latin typeface="Cambria Math" panose="02040503050406030204" pitchFamily="18" charset="0"/>
                                      <a:ea typeface="Cambria Math" panose="02040503050406030204" pitchFamily="18" charset="0"/>
                                      <a:cs typeface="Arial" pitchFamily="34" charset="0"/>
                                    </a:rPr>
                                  </m:ctrlPr>
                                </m:sSupPr>
                                <m:e>
                                  <m:d>
                                    <m:dPr>
                                      <m:ctrlPr>
                                        <a:rPr lang="en-US" sz="2000" i="1">
                                          <a:solidFill>
                                            <a:srgbClr val="00B050"/>
                                          </a:solidFill>
                                          <a:latin typeface="Cambria Math" panose="02040503050406030204" pitchFamily="18" charset="0"/>
                                          <a:ea typeface="Cambria Math" panose="02040503050406030204" pitchFamily="18" charset="0"/>
                                          <a:cs typeface="Arial" pitchFamily="34" charset="0"/>
                                        </a:rPr>
                                      </m:ctrlPr>
                                    </m:dPr>
                                    <m:e>
                                      <m:r>
                                        <a:rPr lang="en-US" sz="2000">
                                          <a:solidFill>
                                            <a:srgbClr val="00B050"/>
                                          </a:solidFill>
                                          <a:latin typeface="Cambria Math" panose="02040503050406030204" pitchFamily="18" charset="0"/>
                                          <a:ea typeface="Cambria Math" panose="02040503050406030204" pitchFamily="18" charset="0"/>
                                          <a:cs typeface="Arial" pitchFamily="34" charset="0"/>
                                        </a:rPr>
                                        <m:t>1+</m:t>
                                      </m:r>
                                      <m:r>
                                        <m:rPr>
                                          <m:sty m:val="p"/>
                                        </m:rPr>
                                        <a:rPr lang="en-US" sz="2000" b="0" i="0" smtClean="0">
                                          <a:solidFill>
                                            <a:srgbClr val="00B050"/>
                                          </a:solidFill>
                                          <a:latin typeface="Cambria Math" panose="02040503050406030204" pitchFamily="18" charset="0"/>
                                          <a:ea typeface="Cambria Math" panose="02040503050406030204" pitchFamily="18" charset="0"/>
                                          <a:cs typeface="Arial" pitchFamily="34" charset="0"/>
                                        </a:rPr>
                                        <m:t>y</m:t>
                                      </m:r>
                                    </m:e>
                                  </m:d>
                                </m:e>
                                <m:sup>
                                  <m:r>
                                    <m:rPr>
                                      <m:sty m:val="p"/>
                                    </m:rPr>
                                    <a:rPr lang="en-US" sz="2000">
                                      <a:solidFill>
                                        <a:srgbClr val="00B050"/>
                                      </a:solidFill>
                                      <a:latin typeface="Cambria Math" panose="02040503050406030204" pitchFamily="18" charset="0"/>
                                      <a:ea typeface="Cambria Math" panose="02040503050406030204" pitchFamily="18" charset="0"/>
                                      <a:cs typeface="Arial" pitchFamily="34" charset="0"/>
                                    </a:rPr>
                                    <m:t>T</m:t>
                                  </m:r>
                                </m:sup>
                              </m:sSup>
                            </m:den>
                          </m:f>
                        </m:e>
                      </m:d>
                      <m:r>
                        <a:rPr lang="en-US" sz="2000" i="1">
                          <a:latin typeface="Cambria Math" panose="02040503050406030204" pitchFamily="18" charset="0"/>
                          <a:cs typeface="Arial" pitchFamily="34" charset="0"/>
                        </a:rPr>
                        <m:t>+</m:t>
                      </m:r>
                      <m:f>
                        <m:fPr>
                          <m:ctrlPr>
                            <a:rPr lang="en-US" sz="2000" i="1">
                              <a:latin typeface="Cambria Math" panose="02040503050406030204" pitchFamily="18" charset="0"/>
                              <a:cs typeface="Arial" pitchFamily="34" charset="0"/>
                            </a:rPr>
                          </m:ctrlPr>
                        </m:fPr>
                        <m:num>
                          <m:r>
                            <a:rPr lang="en-US" sz="2000" i="1">
                              <a:latin typeface="Cambria Math" panose="02040503050406030204" pitchFamily="18" charset="0"/>
                              <a:cs typeface="Arial" pitchFamily="34" charset="0"/>
                            </a:rPr>
                            <m:t>𝐹𝑎𝑐𝑒</m:t>
                          </m:r>
                          <m:r>
                            <a:rPr lang="en-US" sz="2000" i="1">
                              <a:latin typeface="Cambria Math" panose="02040503050406030204" pitchFamily="18" charset="0"/>
                              <a:cs typeface="Arial" pitchFamily="34" charset="0"/>
                            </a:rPr>
                            <m:t> </m:t>
                          </m:r>
                          <m:r>
                            <a:rPr lang="en-US" sz="2000" i="1">
                              <a:latin typeface="Cambria Math" panose="02040503050406030204" pitchFamily="18" charset="0"/>
                              <a:cs typeface="Arial" pitchFamily="34" charset="0"/>
                            </a:rPr>
                            <m:t>𝑉𝑎𝑙𝑢𝑒</m:t>
                          </m:r>
                        </m:num>
                        <m:den>
                          <m:sSup>
                            <m:sSupPr>
                              <m:ctrlPr>
                                <a:rPr lang="en-US" sz="2000" i="1">
                                  <a:latin typeface="Cambria Math" panose="02040503050406030204" pitchFamily="18" charset="0"/>
                                  <a:cs typeface="Arial" pitchFamily="34" charset="0"/>
                                </a:rPr>
                              </m:ctrlPr>
                            </m:sSupPr>
                            <m:e>
                              <m:r>
                                <a:rPr lang="en-US" sz="2000" i="1">
                                  <a:latin typeface="Cambria Math" panose="02040503050406030204" pitchFamily="18" charset="0"/>
                                  <a:cs typeface="Arial" pitchFamily="34" charset="0"/>
                                </a:rPr>
                                <m:t>(1+</m:t>
                              </m:r>
                              <m:r>
                                <m:rPr>
                                  <m:nor/>
                                </m:rPr>
                                <a:rPr lang="en-US" altLang="en-US" sz="2000" b="0" i="0" dirty="0" smtClean="0">
                                  <a:latin typeface="Arial" panose="020B0604020202020204" pitchFamily="34" charset="0"/>
                                  <a:cs typeface="Arial" panose="020B0604020202020204" pitchFamily="34" charset="0"/>
                                </a:rPr>
                                <m:t>y</m:t>
                              </m:r>
                              <m:r>
                                <a:rPr lang="en-US" sz="2000" i="1">
                                  <a:latin typeface="Cambria Math" panose="02040503050406030204" pitchFamily="18" charset="0"/>
                                  <a:cs typeface="Arial" pitchFamily="34" charset="0"/>
                                </a:rPr>
                                <m:t>)</m:t>
                              </m:r>
                            </m:e>
                            <m:sup>
                              <m:r>
                                <a:rPr lang="en-US" sz="2000" i="1">
                                  <a:latin typeface="Cambria Math" panose="02040503050406030204" pitchFamily="18" charset="0"/>
                                  <a:cs typeface="Arial" pitchFamily="34" charset="0"/>
                                </a:rPr>
                                <m:t>𝑇</m:t>
                              </m:r>
                            </m:sup>
                          </m:sSup>
                        </m:den>
                      </m:f>
                    </m:oMath>
                  </m:oMathPara>
                </a14:m>
                <a:endParaRPr lang="en-US" sz="2000" dirty="0">
                  <a:latin typeface="Arial" pitchFamily="34" charset="0"/>
                  <a:cs typeface="Arial" pitchFamily="34" charset="0"/>
                </a:endParaRPr>
              </a:p>
              <a:p>
                <a:pPr marL="231775" indent="-231775">
                  <a:buFont typeface="Arial"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endParaRPr lang="en-US" sz="2000" dirty="0">
                  <a:latin typeface="Arial" pitchFamily="34" charset="0"/>
                  <a:cs typeface="Arial" pitchFamily="34" charset="0"/>
                </a:endParaRPr>
              </a:p>
              <a:p>
                <a:pPr lvl="2"/>
                <a:endParaRPr lang="en-US" sz="2000" dirty="0">
                  <a:latin typeface="Arial" pitchFamily="34" charset="0"/>
                  <a:cs typeface="Arial" pitchFamily="34" charset="0"/>
                </a:endParaRPr>
              </a:p>
              <a:p>
                <a:pPr marL="688975" lvl="1" indent="-231775">
                  <a:buFont typeface="Arial" pitchFamily="34" charset="0"/>
                  <a:buChar char="–"/>
                </a:pPr>
                <a:endParaRPr lang="en-US" sz="2000" b="1" dirty="0">
                  <a:latin typeface="Arial" pitchFamily="34" charset="0"/>
                  <a:cs typeface="Arial" pitchFamily="34" charset="0"/>
                </a:endParaRP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367553" y="673750"/>
                <a:ext cx="8534400" cy="5195047"/>
              </a:xfrm>
              <a:prstGeom prst="rect">
                <a:avLst/>
              </a:prstGeom>
              <a:blipFill>
                <a:blip r:embed="rId2"/>
                <a:stretch>
                  <a:fillRect l="-643" r="-214" b="-8216"/>
                </a:stretch>
              </a:blipFill>
              <a:ln w="9525" algn="ctr">
                <a:noFill/>
                <a:miter lim="800000"/>
                <a:headEnd/>
                <a:tailEnd/>
              </a:ln>
              <a:effectLst/>
            </p:spPr>
            <p:txBody>
              <a:bodyPr/>
              <a:lstStyle/>
              <a:p>
                <a:r>
                  <a:rPr lang="en-NL">
                    <a:noFill/>
                  </a:rPr>
                  <a:t> </a:t>
                </a:r>
              </a:p>
            </p:txBody>
          </p:sp>
        </mc:Fallback>
      </mc:AlternateContent>
    </p:spTree>
    <p:extLst>
      <p:ext uri="{BB962C8B-B14F-4D97-AF65-F5344CB8AC3E}">
        <p14:creationId xmlns:p14="http://schemas.microsoft.com/office/powerpoint/2010/main" val="150124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30</a:t>
            </a:fld>
            <a:endParaRPr lang="en-US" sz="2000" dirty="0"/>
          </a:p>
        </p:txBody>
      </p:sp>
      <p:sp>
        <p:nvSpPr>
          <p:cNvPr id="3" name="TextBox 2"/>
          <p:cNvSpPr txBox="1"/>
          <p:nvPr/>
        </p:nvSpPr>
        <p:spPr>
          <a:xfrm>
            <a:off x="381000" y="152400"/>
            <a:ext cx="7620000" cy="461665"/>
          </a:xfrm>
          <a:prstGeom prst="rect">
            <a:avLst/>
          </a:prstGeom>
          <a:noFill/>
        </p:spPr>
        <p:txBody>
          <a:bodyPr wrap="square" rtlCol="0">
            <a:spAutoFit/>
          </a:bodyPr>
          <a:lstStyle/>
          <a:p>
            <a:pPr>
              <a:tabLst>
                <a:tab pos="968375" algn="l"/>
              </a:tabLst>
            </a:pPr>
            <a:r>
              <a:rPr lang="pt-PT" sz="2400" b="1" dirty="0">
                <a:latin typeface="Arial" pitchFamily="34" charset="0"/>
                <a:cs typeface="Arial" pitchFamily="34" charset="0"/>
              </a:rPr>
              <a:t>Interest rate risk management</a:t>
            </a:r>
            <a:endParaRPr lang="en-US" sz="2400" b="1" dirty="0">
              <a:latin typeface="Arial" pitchFamily="34" charset="0"/>
              <a:cs typeface="Arial" pitchFamily="34" charset="0"/>
            </a:endParaRPr>
          </a:p>
        </p:txBody>
      </p:sp>
      <p:sp>
        <p:nvSpPr>
          <p:cNvPr id="4" name="Text Box 3"/>
          <p:cNvSpPr txBox="1">
            <a:spLocks noChangeArrowheads="1"/>
          </p:cNvSpPr>
          <p:nvPr/>
        </p:nvSpPr>
        <p:spPr bwMode="auto">
          <a:xfrm>
            <a:off x="539088" y="843888"/>
            <a:ext cx="8534400" cy="5400675"/>
          </a:xfrm>
          <a:prstGeom prst="rect">
            <a:avLst/>
          </a:prstGeom>
          <a:noFill/>
          <a:ln w="9525" algn="ctr">
            <a:noFill/>
            <a:miter lim="800000"/>
            <a:headEnd/>
            <a:tailEnd/>
          </a:ln>
          <a:effectLst/>
        </p:spPr>
        <p:txBody>
          <a:bodyPr/>
          <a:lstStyle/>
          <a:p>
            <a:pPr marL="231775" indent="-231775" algn="l">
              <a:buFontTx/>
              <a:buChar char="•"/>
            </a:pPr>
            <a:r>
              <a:rPr lang="en-US" sz="2000" dirty="0">
                <a:latin typeface="Arial" pitchFamily="34" charset="0"/>
                <a:cs typeface="Arial" pitchFamily="34" charset="0"/>
              </a:rPr>
              <a:t>In interest rate risk management (for bond funds, pension funds, insurance companies </a:t>
            </a:r>
            <a:r>
              <a:rPr lang="en-US" sz="2000" dirty="0" err="1">
                <a:latin typeface="Arial" pitchFamily="34" charset="0"/>
                <a:cs typeface="Arial" pitchFamily="34" charset="0"/>
              </a:rPr>
              <a:t>etc</a:t>
            </a:r>
            <a:r>
              <a:rPr lang="en-US" sz="2000" dirty="0">
                <a:latin typeface="Arial" pitchFamily="34" charset="0"/>
                <a:cs typeface="Arial" pitchFamily="34" charset="0"/>
              </a:rPr>
              <a:t>) duration-matching is of first-order importance, while convexity-matching is of second-order importance.</a:t>
            </a:r>
            <a:endParaRPr lang="en-US" sz="2000" b="0" dirty="0">
              <a:latin typeface="Arial" pitchFamily="34" charset="0"/>
              <a:cs typeface="Arial" pitchFamily="34" charset="0"/>
            </a:endParaRPr>
          </a:p>
          <a:p>
            <a:pPr algn="l"/>
            <a:endParaRPr lang="pt-PT" sz="2000" dirty="0">
              <a:latin typeface="Arial" pitchFamily="34" charset="0"/>
              <a:cs typeface="Arial" pitchFamily="34" charset="0"/>
            </a:endParaRPr>
          </a:p>
          <a:p>
            <a:pPr marL="231775" indent="-231775" algn="l">
              <a:buFontTx/>
              <a:buChar char="•"/>
            </a:pPr>
            <a:r>
              <a:rPr lang="pt-PT" sz="2000" dirty="0">
                <a:latin typeface="Arial" pitchFamily="34" charset="0"/>
                <a:cs typeface="Arial" pitchFamily="34" charset="0"/>
              </a:rPr>
              <a:t>Example: Pension fund asset-liability management (ALM) </a:t>
            </a:r>
          </a:p>
          <a:p>
            <a:pPr marL="800100" lvl="1" indent="-342900">
              <a:buFont typeface="Arial" panose="020B0604020202020204" pitchFamily="34" charset="0"/>
              <a:buChar char="‒"/>
            </a:pPr>
            <a:r>
              <a:rPr lang="pt-PT" sz="2000" dirty="0" err="1">
                <a:latin typeface="Arial" pitchFamily="34" charset="0"/>
                <a:cs typeface="Arial" pitchFamily="34" charset="0"/>
              </a:rPr>
              <a:t>Liabilities</a:t>
            </a:r>
            <a:r>
              <a:rPr lang="pt-PT" sz="2000" dirty="0">
                <a:latin typeface="Arial" pitchFamily="34" charset="0"/>
                <a:cs typeface="Arial" pitchFamily="34" charset="0"/>
              </a:rPr>
              <a:t>: </a:t>
            </a:r>
            <a:r>
              <a:rPr lang="pt-PT" sz="2000" dirty="0" err="1">
                <a:latin typeface="Arial" pitchFamily="34" charset="0"/>
                <a:cs typeface="Arial" pitchFamily="34" charset="0"/>
              </a:rPr>
              <a:t>long-term</a:t>
            </a:r>
            <a:r>
              <a:rPr lang="pt-PT" sz="2000" dirty="0">
                <a:latin typeface="Arial" pitchFamily="34" charset="0"/>
                <a:cs typeface="Arial" pitchFamily="34" charset="0"/>
              </a:rPr>
              <a:t> </a:t>
            </a:r>
            <a:r>
              <a:rPr lang="pt-PT" sz="2000" dirty="0" err="1">
                <a:latin typeface="Arial" pitchFamily="34" charset="0"/>
                <a:cs typeface="Arial" pitchFamily="34" charset="0"/>
              </a:rPr>
              <a:t>pension</a:t>
            </a:r>
            <a:r>
              <a:rPr lang="pt-PT" sz="2000" dirty="0">
                <a:latin typeface="Arial" pitchFamily="34" charset="0"/>
                <a:cs typeface="Arial" pitchFamily="34" charset="0"/>
              </a:rPr>
              <a:t> </a:t>
            </a:r>
            <a:r>
              <a:rPr lang="pt-PT" sz="2000" dirty="0" err="1">
                <a:latin typeface="Arial" pitchFamily="34" charset="0"/>
                <a:cs typeface="Arial" pitchFamily="34" charset="0"/>
              </a:rPr>
              <a:t>promises</a:t>
            </a:r>
            <a:r>
              <a:rPr lang="pt-PT" sz="2000" dirty="0">
                <a:latin typeface="Arial" pitchFamily="34" charset="0"/>
                <a:cs typeface="Arial" pitchFamily="34" charset="0"/>
              </a:rPr>
              <a:t> </a:t>
            </a:r>
            <a:r>
              <a:rPr lang="pt-PT" sz="2000" dirty="0" err="1">
                <a:latin typeface="Arial" pitchFamily="34" charset="0"/>
                <a:cs typeface="Arial" pitchFamily="34" charset="0"/>
              </a:rPr>
              <a:t>with</a:t>
            </a:r>
            <a:r>
              <a:rPr lang="pt-PT" sz="2000" dirty="0">
                <a:latin typeface="Arial" pitchFamily="34" charset="0"/>
                <a:cs typeface="Arial" pitchFamily="34" charset="0"/>
              </a:rPr>
              <a:t> </a:t>
            </a:r>
            <a:r>
              <a:rPr lang="pt-PT" sz="2000" dirty="0" err="1">
                <a:latin typeface="Arial" pitchFamily="34" charset="0"/>
                <a:cs typeface="Arial" pitchFamily="34" charset="0"/>
              </a:rPr>
              <a:t>duration</a:t>
            </a:r>
            <a:r>
              <a:rPr lang="pt-PT" sz="2000" dirty="0">
                <a:latin typeface="Arial" pitchFamily="34" charset="0"/>
                <a:cs typeface="Arial" pitchFamily="34" charset="0"/>
              </a:rPr>
              <a:t> ~20 </a:t>
            </a:r>
            <a:r>
              <a:rPr lang="pt-PT" sz="2000" dirty="0" err="1">
                <a:latin typeface="Arial" pitchFamily="34" charset="0"/>
                <a:cs typeface="Arial" pitchFamily="34" charset="0"/>
              </a:rPr>
              <a:t>years</a:t>
            </a:r>
            <a:endParaRPr lang="pt-PT" sz="2000" dirty="0">
              <a:latin typeface="Arial" pitchFamily="34" charset="0"/>
              <a:cs typeface="Arial" pitchFamily="34" charset="0"/>
            </a:endParaRPr>
          </a:p>
          <a:p>
            <a:pPr marL="800100" lvl="1" indent="-342900">
              <a:buFont typeface="Arial" panose="020B0604020202020204" pitchFamily="34" charset="0"/>
              <a:buChar char="‒"/>
            </a:pPr>
            <a:r>
              <a:rPr lang="pt-PT" sz="2000" dirty="0" err="1">
                <a:latin typeface="Arial" pitchFamily="34" charset="0"/>
                <a:cs typeface="Arial" pitchFamily="34" charset="0"/>
              </a:rPr>
              <a:t>Assets</a:t>
            </a:r>
            <a:r>
              <a:rPr lang="pt-PT" sz="2000" dirty="0">
                <a:latin typeface="Arial" pitchFamily="34" charset="0"/>
                <a:cs typeface="Arial" pitchFamily="34" charset="0"/>
              </a:rPr>
              <a:t> are </a:t>
            </a:r>
            <a:r>
              <a:rPr lang="pt-PT" sz="2000" dirty="0" err="1">
                <a:latin typeface="Arial" pitchFamily="34" charset="0"/>
                <a:cs typeface="Arial" pitchFamily="34" charset="0"/>
              </a:rPr>
              <a:t>chosen</a:t>
            </a:r>
            <a:r>
              <a:rPr lang="pt-PT" sz="2000" dirty="0">
                <a:latin typeface="Arial" pitchFamily="34" charset="0"/>
                <a:cs typeface="Arial" pitchFamily="34" charset="0"/>
              </a:rPr>
              <a:t> to match </a:t>
            </a:r>
            <a:r>
              <a:rPr lang="pt-PT" sz="2000" dirty="0" err="1">
                <a:latin typeface="Arial" pitchFamily="34" charset="0"/>
                <a:cs typeface="Arial" pitchFamily="34" charset="0"/>
              </a:rPr>
              <a:t>this</a:t>
            </a:r>
            <a:r>
              <a:rPr lang="pt-PT" sz="2000" dirty="0">
                <a:latin typeface="Arial" pitchFamily="34" charset="0"/>
                <a:cs typeface="Arial" pitchFamily="34" charset="0"/>
              </a:rPr>
              <a:t> </a:t>
            </a:r>
            <a:r>
              <a:rPr lang="pt-PT" sz="2000" dirty="0" err="1">
                <a:latin typeface="Arial" pitchFamily="34" charset="0"/>
                <a:cs typeface="Arial" pitchFamily="34" charset="0"/>
              </a:rPr>
              <a:t>duration</a:t>
            </a:r>
            <a:endParaRPr lang="pt-PT" sz="2000" dirty="0">
              <a:latin typeface="Arial" pitchFamily="34" charset="0"/>
              <a:cs typeface="Arial" pitchFamily="34" charset="0"/>
            </a:endParaRPr>
          </a:p>
          <a:p>
            <a:pPr marL="800100" lvl="1" indent="-342900">
              <a:buFont typeface="Arial" panose="020B0604020202020204" pitchFamily="34" charset="0"/>
              <a:buChar char="‒"/>
            </a:pPr>
            <a:endParaRPr lang="pt-PT" sz="2000" dirty="0">
              <a:latin typeface="Arial" pitchFamily="34" charset="0"/>
              <a:cs typeface="Arial" pitchFamily="34" charset="0"/>
            </a:endParaRPr>
          </a:p>
          <a:p>
            <a:pPr algn="ctr"/>
            <a:r>
              <a:rPr lang="pt-PT" sz="2000" i="1" dirty="0">
                <a:latin typeface="Arial" pitchFamily="34" charset="0"/>
                <a:cs typeface="Arial" pitchFamily="34" charset="0"/>
              </a:rPr>
              <a:t>Duration matching: D*</a:t>
            </a:r>
            <a:r>
              <a:rPr lang="pt-PT" sz="2000" baseline="-25000" dirty="0">
                <a:latin typeface="Arial" pitchFamily="34" charset="0"/>
                <a:cs typeface="Arial" pitchFamily="34" charset="0"/>
              </a:rPr>
              <a:t>Assets</a:t>
            </a:r>
            <a:r>
              <a:rPr lang="pt-PT" sz="2000" dirty="0">
                <a:latin typeface="Arial" pitchFamily="34" charset="0"/>
                <a:cs typeface="Arial" pitchFamily="34" charset="0"/>
              </a:rPr>
              <a:t> x Assets = </a:t>
            </a:r>
            <a:r>
              <a:rPr lang="pt-PT" sz="2000" i="1" dirty="0">
                <a:latin typeface="Arial" pitchFamily="34" charset="0"/>
                <a:cs typeface="Arial" pitchFamily="34" charset="0"/>
              </a:rPr>
              <a:t>D*</a:t>
            </a:r>
            <a:r>
              <a:rPr lang="pt-PT" sz="2000" baseline="-25000" dirty="0">
                <a:latin typeface="Arial" pitchFamily="34" charset="0"/>
                <a:cs typeface="Arial" pitchFamily="34" charset="0"/>
              </a:rPr>
              <a:t>Liabilities</a:t>
            </a:r>
            <a:r>
              <a:rPr lang="pt-PT" sz="2000" dirty="0">
                <a:latin typeface="Arial" pitchFamily="34" charset="0"/>
                <a:cs typeface="Arial" pitchFamily="34" charset="0"/>
              </a:rPr>
              <a:t> x Liabilities</a:t>
            </a:r>
            <a:endParaRPr lang="en-US" sz="2000" dirty="0">
              <a:latin typeface="Arial" pitchFamily="34" charset="0"/>
              <a:cs typeface="Arial" pitchFamily="34" charset="0"/>
            </a:endParaRPr>
          </a:p>
          <a:p>
            <a:pPr lvl="1"/>
            <a:r>
              <a:rPr lang="pt-PT" sz="2000" dirty="0">
                <a:latin typeface="Arial" pitchFamily="34" charset="0"/>
                <a:cs typeface="Arial" pitchFamily="34" charset="0"/>
              </a:rPr>
              <a:t>(using D* is modified duration)</a:t>
            </a:r>
          </a:p>
          <a:p>
            <a:pPr marL="800100" lvl="1" indent="-342900">
              <a:buFont typeface="Arial" panose="020B0604020202020204" pitchFamily="34" charset="0"/>
              <a:buChar char="‒"/>
            </a:pPr>
            <a:endParaRPr lang="pt-PT" sz="2000" dirty="0">
              <a:latin typeface="Arial" pitchFamily="34" charset="0"/>
              <a:cs typeface="Arial" pitchFamily="34" charset="0"/>
            </a:endParaRPr>
          </a:p>
          <a:p>
            <a:pPr marL="800100" lvl="1" indent="-342900">
              <a:buFont typeface="Arial" panose="020B0604020202020204" pitchFamily="34" charset="0"/>
              <a:buChar char="‒"/>
            </a:pPr>
            <a:r>
              <a:rPr lang="pt-PT" sz="2000" dirty="0">
                <a:latin typeface="Arial" pitchFamily="34" charset="0"/>
                <a:cs typeface="Arial" pitchFamily="34" charset="0"/>
              </a:rPr>
              <a:t>Unsurprisingly, pension funds invest large fraction of portfolio in long-term bonds and long-term assets, such as real estate.</a:t>
            </a:r>
          </a:p>
          <a:p>
            <a:pPr marL="800100" lvl="1" indent="-342900">
              <a:buFont typeface="Arial" panose="020B0604020202020204" pitchFamily="34" charset="0"/>
              <a:buChar char="‒"/>
            </a:pPr>
            <a:endParaRPr lang="pt-PT" sz="2000" dirty="0">
              <a:latin typeface="Arial" pitchFamily="34" charset="0"/>
              <a:cs typeface="Arial" pitchFamily="34" charset="0"/>
            </a:endParaRPr>
          </a:p>
          <a:p>
            <a:pPr marL="800100" lvl="1" indent="-342900">
              <a:buFont typeface="Arial" panose="020B0604020202020204" pitchFamily="34" charset="0"/>
              <a:buChar char="‒"/>
            </a:pPr>
            <a:r>
              <a:rPr lang="pt-PT" sz="2000" dirty="0">
                <a:latin typeface="Arial" pitchFamily="34" charset="0"/>
                <a:cs typeface="Arial" pitchFamily="34" charset="0"/>
              </a:rPr>
              <a:t>Similarly, we can match convexity: </a:t>
            </a:r>
            <a:r>
              <a:rPr lang="pt-PT" sz="2000" i="1" dirty="0">
                <a:latin typeface="Arial" pitchFamily="34" charset="0"/>
                <a:cs typeface="Arial" pitchFamily="34" charset="0"/>
              </a:rPr>
              <a:t>C</a:t>
            </a:r>
            <a:r>
              <a:rPr lang="pt-PT" sz="2000" baseline="-25000" dirty="0">
                <a:latin typeface="Arial" pitchFamily="34" charset="0"/>
                <a:cs typeface="Arial" pitchFamily="34" charset="0"/>
              </a:rPr>
              <a:t>Assets</a:t>
            </a:r>
            <a:r>
              <a:rPr lang="pt-PT" sz="2000" dirty="0">
                <a:latin typeface="Arial" pitchFamily="34" charset="0"/>
                <a:cs typeface="Arial" pitchFamily="34" charset="0"/>
              </a:rPr>
              <a:t> x Assets = </a:t>
            </a:r>
            <a:r>
              <a:rPr lang="pt-PT" sz="2000" i="1" dirty="0">
                <a:latin typeface="Arial" pitchFamily="34" charset="0"/>
                <a:cs typeface="Arial" pitchFamily="34" charset="0"/>
              </a:rPr>
              <a:t>C</a:t>
            </a:r>
            <a:r>
              <a:rPr lang="pt-PT" sz="2000" baseline="-25000" dirty="0">
                <a:latin typeface="Arial" pitchFamily="34" charset="0"/>
                <a:cs typeface="Arial" pitchFamily="34" charset="0"/>
              </a:rPr>
              <a:t>Liabilities</a:t>
            </a:r>
            <a:r>
              <a:rPr lang="pt-PT" sz="2000" dirty="0">
                <a:latin typeface="Arial" pitchFamily="34" charset="0"/>
                <a:cs typeface="Arial" pitchFamily="34" charset="0"/>
              </a:rPr>
              <a:t> x Liabilities</a:t>
            </a:r>
            <a:endParaRPr lang="en-US" sz="2000" dirty="0">
              <a:latin typeface="Arial" pitchFamily="34" charset="0"/>
              <a:cs typeface="Arial" pitchFamily="34" charset="0"/>
            </a:endParaRPr>
          </a:p>
          <a:p>
            <a:pPr marL="800100" lvl="1" indent="-342900">
              <a:buFont typeface="Arial" panose="020B0604020202020204" pitchFamily="34" charset="0"/>
              <a:buChar char="‒"/>
            </a:pPr>
            <a:endParaRPr lang="pt-PT" sz="2000" dirty="0">
              <a:latin typeface="Arial" pitchFamily="34" charset="0"/>
              <a:cs typeface="Arial" pitchFamily="34" charset="0"/>
            </a:endParaRPr>
          </a:p>
        </p:txBody>
      </p:sp>
    </p:spTree>
    <p:extLst>
      <p:ext uri="{BB962C8B-B14F-4D97-AF65-F5344CB8AC3E}">
        <p14:creationId xmlns:p14="http://schemas.microsoft.com/office/powerpoint/2010/main" val="308836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47D1C-B6ED-AB94-1091-D0730CFB3D6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7FFBDE-B9C3-C012-C7BC-90A9F8A809DE}"/>
              </a:ext>
            </a:extLst>
          </p:cNvPr>
          <p:cNvSpPr>
            <a:spLocks noGrp="1"/>
          </p:cNvSpPr>
          <p:nvPr>
            <p:ph type="sldNum" sz="quarter" idx="12"/>
          </p:nvPr>
        </p:nvSpPr>
        <p:spPr/>
        <p:txBody>
          <a:bodyPr/>
          <a:lstStyle/>
          <a:p>
            <a:fld id="{4A12A122-817D-41F3-8885-5DB718F70662}" type="slidenum">
              <a:rPr lang="en-US" sz="2000" smtClean="0"/>
              <a:pPr/>
              <a:t>31</a:t>
            </a:fld>
            <a:endParaRPr lang="en-US" sz="2000" dirty="0"/>
          </a:p>
        </p:txBody>
      </p:sp>
      <p:sp>
        <p:nvSpPr>
          <p:cNvPr id="3" name="TextBox 2">
            <a:extLst>
              <a:ext uri="{FF2B5EF4-FFF2-40B4-BE49-F238E27FC236}">
                <a16:creationId xmlns:a16="http://schemas.microsoft.com/office/drawing/2014/main" id="{385CAD56-3B99-9474-A9C2-AE5FE585B618}"/>
              </a:ext>
            </a:extLst>
          </p:cNvPr>
          <p:cNvSpPr txBox="1"/>
          <p:nvPr/>
        </p:nvSpPr>
        <p:spPr>
          <a:xfrm>
            <a:off x="381000" y="152400"/>
            <a:ext cx="7620000" cy="461665"/>
          </a:xfrm>
          <a:prstGeom prst="rect">
            <a:avLst/>
          </a:prstGeom>
          <a:noFill/>
        </p:spPr>
        <p:txBody>
          <a:bodyPr wrap="square" rtlCol="0">
            <a:spAutoFit/>
          </a:bodyPr>
          <a:lstStyle/>
          <a:p>
            <a:pPr>
              <a:tabLst>
                <a:tab pos="968375" algn="l"/>
              </a:tabLst>
            </a:pPr>
            <a:r>
              <a:rPr lang="pt-PT" sz="2400" b="1" dirty="0">
                <a:latin typeface="Arial" pitchFamily="34" charset="0"/>
                <a:cs typeface="Arial" pitchFamily="34" charset="0"/>
              </a:rPr>
              <a:t>Interest rate risk management</a:t>
            </a:r>
            <a:endParaRPr lang="en-US" sz="2400" b="1" dirty="0">
              <a:latin typeface="Arial" pitchFamily="34" charset="0"/>
              <a:cs typeface="Arial" pitchFamily="34" charset="0"/>
            </a:endParaRPr>
          </a:p>
        </p:txBody>
      </p:sp>
      <p:sp>
        <p:nvSpPr>
          <p:cNvPr id="4" name="Text Box 3">
            <a:extLst>
              <a:ext uri="{FF2B5EF4-FFF2-40B4-BE49-F238E27FC236}">
                <a16:creationId xmlns:a16="http://schemas.microsoft.com/office/drawing/2014/main" id="{58AABD02-D5AF-48CA-546B-3E3DE41A0A14}"/>
              </a:ext>
            </a:extLst>
          </p:cNvPr>
          <p:cNvSpPr txBox="1">
            <a:spLocks noChangeArrowheads="1"/>
          </p:cNvSpPr>
          <p:nvPr/>
        </p:nvSpPr>
        <p:spPr bwMode="auto">
          <a:xfrm>
            <a:off x="539088" y="843888"/>
            <a:ext cx="8534400" cy="5400675"/>
          </a:xfrm>
          <a:prstGeom prst="rect">
            <a:avLst/>
          </a:prstGeom>
          <a:noFill/>
          <a:ln w="9525" algn="ctr">
            <a:noFill/>
            <a:miter lim="800000"/>
            <a:headEnd/>
            <a:tailEnd/>
          </a:ln>
          <a:effectLst/>
        </p:spPr>
        <p:txBody>
          <a:bodyPr/>
          <a:lstStyle/>
          <a:p>
            <a:pPr marL="231775" indent="-231775" algn="l">
              <a:buFontTx/>
              <a:buChar char="•"/>
            </a:pPr>
            <a:r>
              <a:rPr lang="en-US" dirty="0">
                <a:latin typeface="Arial" pitchFamily="34" charset="0"/>
                <a:cs typeface="Arial" pitchFamily="34" charset="0"/>
              </a:rPr>
              <a:t>Suppose you have invested 1 million $ in the 15 year bond with </a:t>
            </a:r>
          </a:p>
          <a:p>
            <a:pPr marL="688975" lvl="1" indent="-231775">
              <a:buFontTx/>
              <a:buChar char="•"/>
            </a:pPr>
            <a:endParaRPr lang="en-US" dirty="0">
              <a:latin typeface="Arial" pitchFamily="34" charset="0"/>
              <a:cs typeface="Arial" pitchFamily="34" charset="0"/>
            </a:endParaRPr>
          </a:p>
          <a:p>
            <a:pPr marL="688975" lvl="1" indent="-231775">
              <a:buFontTx/>
              <a:buChar char="•"/>
            </a:pPr>
            <a:r>
              <a:rPr lang="en-US" dirty="0">
                <a:latin typeface="Arial" pitchFamily="34" charset="0"/>
                <a:cs typeface="Arial" pitchFamily="34" charset="0"/>
              </a:rPr>
              <a:t>YTM = 5%, Price = 131.14$</a:t>
            </a:r>
          </a:p>
          <a:p>
            <a:pPr marL="688975" lvl="1" indent="-231775">
              <a:buFontTx/>
              <a:buChar char="•"/>
            </a:pPr>
            <a:r>
              <a:rPr lang="en-US" dirty="0">
                <a:latin typeface="Arial" pitchFamily="34" charset="0"/>
                <a:cs typeface="Arial" pitchFamily="34" charset="0"/>
              </a:rPr>
              <a:t>Duration = 9.996 years</a:t>
            </a:r>
          </a:p>
          <a:p>
            <a:pPr marL="688975" lvl="1" indent="-231775">
              <a:buFontTx/>
              <a:buChar char="•"/>
            </a:pPr>
            <a:r>
              <a:rPr lang="en-US" dirty="0">
                <a:latin typeface="Arial" pitchFamily="34" charset="0"/>
                <a:cs typeface="Arial" pitchFamily="34" charset="0"/>
              </a:rPr>
              <a:t>Convexity = 123.29</a:t>
            </a:r>
          </a:p>
          <a:p>
            <a:pPr marL="800100" lvl="1" indent="-342900">
              <a:buFont typeface="Arial" panose="020B0604020202020204" pitchFamily="34" charset="0"/>
              <a:buChar char="‒"/>
            </a:pPr>
            <a:endParaRPr lang="pt-PT" dirty="0">
              <a:latin typeface="Arial" pitchFamily="34" charset="0"/>
              <a:cs typeface="Arial" pitchFamily="34" charset="0"/>
            </a:endParaRPr>
          </a:p>
          <a:p>
            <a:pPr marL="342900" indent="-342900">
              <a:buFont typeface="Arial" panose="020B0604020202020204" pitchFamily="34" charset="0"/>
              <a:buChar char="•"/>
            </a:pPr>
            <a:r>
              <a:rPr lang="pt-PT" dirty="0">
                <a:latin typeface="Arial" pitchFamily="34" charset="0"/>
                <a:cs typeface="Arial" pitchFamily="34" charset="0"/>
              </a:rPr>
              <a:t>You are worried about interest rate risk over the next few months and desire to hedge against it. Suppose there are two very liquid zero-coupon Treasury bonds that you decide to hedge with:</a:t>
            </a:r>
          </a:p>
          <a:p>
            <a:pPr marL="342900" indent="-342900">
              <a:buFont typeface="Arial" panose="020B0604020202020204" pitchFamily="34" charset="0"/>
              <a:buChar char="•"/>
            </a:pPr>
            <a:endParaRPr lang="pt-PT" dirty="0">
              <a:latin typeface="Arial" pitchFamily="34" charset="0"/>
              <a:cs typeface="Arial" pitchFamily="34" charset="0"/>
            </a:endParaRPr>
          </a:p>
          <a:p>
            <a:pPr marL="800100" lvl="1" indent="-342900">
              <a:buFont typeface="Arial" panose="020B0604020202020204" pitchFamily="34" charset="0"/>
              <a:buChar char="•"/>
            </a:pPr>
            <a:r>
              <a:rPr lang="pt-PT" dirty="0">
                <a:latin typeface="Arial" pitchFamily="34" charset="0"/>
                <a:cs typeface="Arial" pitchFamily="34" charset="0"/>
              </a:rPr>
              <a:t>5-year maturity with a 3% yield</a:t>
            </a:r>
          </a:p>
          <a:p>
            <a:pPr marL="800100" lvl="1" indent="-342900">
              <a:buFont typeface="Arial" panose="020B0604020202020204" pitchFamily="34" charset="0"/>
              <a:buChar char="•"/>
            </a:pPr>
            <a:r>
              <a:rPr lang="pt-PT" dirty="0">
                <a:latin typeface="Arial" pitchFamily="34" charset="0"/>
                <a:cs typeface="Arial" pitchFamily="34" charset="0"/>
              </a:rPr>
              <a:t>10 year maturity with a 4% yield</a:t>
            </a:r>
          </a:p>
          <a:p>
            <a:pPr marL="800100" lvl="1" indent="-342900">
              <a:buFont typeface="Arial" panose="020B0604020202020204" pitchFamily="34" charset="0"/>
              <a:buChar char="•"/>
            </a:pPr>
            <a:endParaRPr lang="pt-PT" dirty="0">
              <a:latin typeface="Arial" pitchFamily="34" charset="0"/>
              <a:cs typeface="Arial" pitchFamily="34" charset="0"/>
            </a:endParaRPr>
          </a:p>
          <a:p>
            <a:r>
              <a:rPr lang="pt-PT" dirty="0">
                <a:latin typeface="Arial" pitchFamily="34" charset="0"/>
                <a:cs typeface="Arial" pitchFamily="34" charset="0"/>
              </a:rPr>
              <a:t>1. How much do you need to short and/or long of each bond to hedge interest rate risk (to a second-order approximation)?</a:t>
            </a:r>
          </a:p>
          <a:p>
            <a:pPr marL="342900" indent="-342900">
              <a:buFont typeface="Arial" panose="020B0604020202020204" pitchFamily="34" charset="0"/>
              <a:buChar char="•"/>
            </a:pPr>
            <a:endParaRPr lang="pt-PT" dirty="0">
              <a:latin typeface="Arial" pitchFamily="34" charset="0"/>
              <a:cs typeface="Arial" pitchFamily="34" charset="0"/>
            </a:endParaRPr>
          </a:p>
          <a:p>
            <a:pPr marL="342900" indent="-342900">
              <a:buFont typeface="Arial" panose="020B0604020202020204" pitchFamily="34" charset="0"/>
              <a:buChar char="•"/>
            </a:pPr>
            <a:endParaRPr lang="pt-PT" dirty="0">
              <a:latin typeface="Arial" pitchFamily="34" charset="0"/>
              <a:cs typeface="Arial" pitchFamily="34" charset="0"/>
            </a:endParaRPr>
          </a:p>
          <a:p>
            <a:r>
              <a:rPr lang="pt-PT" dirty="0">
                <a:latin typeface="Arial" pitchFamily="34" charset="0"/>
                <a:cs typeface="Arial" pitchFamily="34" charset="0"/>
              </a:rPr>
              <a:t>2. Analyze how good your hedge is if all yields suddenly increase by 1%. </a:t>
            </a:r>
          </a:p>
        </p:txBody>
      </p:sp>
    </p:spTree>
    <p:extLst>
      <p:ext uri="{BB962C8B-B14F-4D97-AF65-F5344CB8AC3E}">
        <p14:creationId xmlns:p14="http://schemas.microsoft.com/office/powerpoint/2010/main" val="1767730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6B1CB-6BEA-9FB8-0928-E75A58AFF7D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36A34B-9464-B8CA-1E2C-2417836A9931}"/>
              </a:ext>
            </a:extLst>
          </p:cNvPr>
          <p:cNvSpPr>
            <a:spLocks noGrp="1"/>
          </p:cNvSpPr>
          <p:nvPr>
            <p:ph type="sldNum" sz="quarter" idx="12"/>
          </p:nvPr>
        </p:nvSpPr>
        <p:spPr/>
        <p:txBody>
          <a:bodyPr/>
          <a:lstStyle/>
          <a:p>
            <a:fld id="{4A12A122-817D-41F3-8885-5DB718F70662}" type="slidenum">
              <a:rPr lang="en-US" sz="2000" smtClean="0"/>
              <a:pPr/>
              <a:t>32</a:t>
            </a:fld>
            <a:endParaRPr lang="en-US" sz="2000" dirty="0"/>
          </a:p>
        </p:txBody>
      </p:sp>
      <p:sp>
        <p:nvSpPr>
          <p:cNvPr id="3" name="TextBox 2">
            <a:extLst>
              <a:ext uri="{FF2B5EF4-FFF2-40B4-BE49-F238E27FC236}">
                <a16:creationId xmlns:a16="http://schemas.microsoft.com/office/drawing/2014/main" id="{C4BA4445-34DF-5397-9524-7349335DD7B5}"/>
              </a:ext>
            </a:extLst>
          </p:cNvPr>
          <p:cNvSpPr txBox="1"/>
          <p:nvPr/>
        </p:nvSpPr>
        <p:spPr>
          <a:xfrm>
            <a:off x="381000" y="152400"/>
            <a:ext cx="7620000" cy="461665"/>
          </a:xfrm>
          <a:prstGeom prst="rect">
            <a:avLst/>
          </a:prstGeom>
          <a:noFill/>
        </p:spPr>
        <p:txBody>
          <a:bodyPr wrap="square" rtlCol="0">
            <a:spAutoFit/>
          </a:bodyPr>
          <a:lstStyle/>
          <a:p>
            <a:pPr>
              <a:tabLst>
                <a:tab pos="968375" algn="l"/>
              </a:tabLst>
            </a:pPr>
            <a:r>
              <a:rPr lang="pt-PT" sz="2400" b="1" dirty="0">
                <a:latin typeface="Arial" pitchFamily="34" charset="0"/>
                <a:cs typeface="Arial" pitchFamily="34" charset="0"/>
              </a:rPr>
              <a:t>Solution</a:t>
            </a:r>
            <a:endParaRPr lang="en-US" sz="2400" b="1" dirty="0">
              <a:latin typeface="Arial" pitchFamily="34" charset="0"/>
              <a:cs typeface="Arial" pitchFamily="34" charset="0"/>
            </a:endParaRPr>
          </a:p>
        </p:txBody>
      </p:sp>
      <p:sp>
        <p:nvSpPr>
          <p:cNvPr id="4" name="Text Box 3">
            <a:extLst>
              <a:ext uri="{FF2B5EF4-FFF2-40B4-BE49-F238E27FC236}">
                <a16:creationId xmlns:a16="http://schemas.microsoft.com/office/drawing/2014/main" id="{30C3BE42-CC4A-CA9C-C43B-FF373606A2B7}"/>
              </a:ext>
            </a:extLst>
          </p:cNvPr>
          <p:cNvSpPr txBox="1">
            <a:spLocks noChangeArrowheads="1"/>
          </p:cNvSpPr>
          <p:nvPr/>
        </p:nvSpPr>
        <p:spPr bwMode="auto">
          <a:xfrm>
            <a:off x="539088" y="843888"/>
            <a:ext cx="8534400" cy="5400675"/>
          </a:xfrm>
          <a:prstGeom prst="rect">
            <a:avLst/>
          </a:prstGeom>
          <a:noFill/>
          <a:ln w="9525" algn="ctr">
            <a:noFill/>
            <a:miter lim="800000"/>
            <a:headEnd/>
            <a:tailEnd/>
          </a:ln>
          <a:effectLst/>
        </p:spPr>
        <p:txBody>
          <a:bodyPr/>
          <a:lstStyle/>
          <a:p>
            <a:pPr algn="l"/>
            <a:r>
              <a:rPr lang="en-US" sz="1500" dirty="0">
                <a:latin typeface="Arial" pitchFamily="34" charset="0"/>
                <a:cs typeface="Arial" pitchFamily="34" charset="0"/>
              </a:rPr>
              <a:t>1. We have two equations, which we need to solve for two unknowns:</a:t>
            </a:r>
          </a:p>
          <a:p>
            <a:pPr algn="l"/>
            <a:r>
              <a:rPr lang="en-US" sz="1500" dirty="0">
                <a:latin typeface="Arial" pitchFamily="34" charset="0"/>
                <a:cs typeface="Arial" pitchFamily="34" charset="0"/>
              </a:rPr>
              <a:t>Use D* = modified duration = D/(1+y)	</a:t>
            </a:r>
          </a:p>
          <a:p>
            <a:pPr algn="l"/>
            <a:r>
              <a:rPr lang="en-US" sz="1500" dirty="0">
                <a:latin typeface="Arial" pitchFamily="34" charset="0"/>
                <a:cs typeface="Arial" pitchFamily="34" charset="0"/>
              </a:rPr>
              <a:t>	</a:t>
            </a:r>
          </a:p>
          <a:p>
            <a:pPr algn="l"/>
            <a:r>
              <a:rPr lang="en-US" sz="1500" dirty="0">
                <a:latin typeface="Arial" pitchFamily="34" charset="0"/>
                <a:cs typeface="Arial" pitchFamily="34" charset="0"/>
              </a:rPr>
              <a:t>	(a) D*bond = w5 x D*5 + w10 x D*10	</a:t>
            </a:r>
          </a:p>
          <a:p>
            <a:pPr algn="l"/>
            <a:r>
              <a:rPr lang="en-US" sz="1500" dirty="0">
                <a:latin typeface="Arial" pitchFamily="34" charset="0"/>
                <a:cs typeface="Arial" pitchFamily="34" charset="0"/>
              </a:rPr>
              <a:t>	(b) </a:t>
            </a:r>
            <a:r>
              <a:rPr lang="en-US" sz="1500" dirty="0" err="1">
                <a:latin typeface="Arial" pitchFamily="34" charset="0"/>
                <a:cs typeface="Arial" pitchFamily="34" charset="0"/>
              </a:rPr>
              <a:t>Cbond</a:t>
            </a:r>
            <a:r>
              <a:rPr lang="en-US" sz="1500" dirty="0">
                <a:latin typeface="Arial" pitchFamily="34" charset="0"/>
                <a:cs typeface="Arial" pitchFamily="34" charset="0"/>
              </a:rPr>
              <a:t> = w5 x C5 + w10 x C10</a:t>
            </a:r>
          </a:p>
          <a:p>
            <a:pPr algn="l"/>
            <a:r>
              <a:rPr lang="en-US" sz="1500" dirty="0">
                <a:latin typeface="Arial" pitchFamily="34" charset="0"/>
                <a:cs typeface="Arial" pitchFamily="34" charset="0"/>
              </a:rPr>
              <a:t>	</a:t>
            </a:r>
          </a:p>
          <a:p>
            <a:pPr algn="l"/>
            <a:r>
              <a:rPr lang="en-US" sz="1500" dirty="0">
                <a:latin typeface="Arial" pitchFamily="34" charset="0"/>
                <a:cs typeface="Arial" pitchFamily="34" charset="0"/>
              </a:rPr>
              <a:t>	(a) - D*5/C5 x (b) = D*bond - D*5/C5 x </a:t>
            </a:r>
            <a:r>
              <a:rPr lang="en-US" sz="1500" dirty="0" err="1">
                <a:latin typeface="Arial" pitchFamily="34" charset="0"/>
                <a:cs typeface="Arial" pitchFamily="34" charset="0"/>
              </a:rPr>
              <a:t>Cbond</a:t>
            </a:r>
            <a:r>
              <a:rPr lang="en-US" sz="1500" dirty="0">
                <a:latin typeface="Arial" pitchFamily="34" charset="0"/>
                <a:cs typeface="Arial" pitchFamily="34" charset="0"/>
              </a:rPr>
              <a:t> = </a:t>
            </a:r>
          </a:p>
          <a:p>
            <a:pPr algn="l"/>
            <a:r>
              <a:rPr lang="en-US" sz="1500" dirty="0">
                <a:latin typeface="Arial" pitchFamily="34" charset="0"/>
                <a:cs typeface="Arial" pitchFamily="34" charset="0"/>
              </a:rPr>
              <a:t>	w5 x (D*5  - D*5/C5 x C5) + w10 x (D*10 - D*5/C5 x C10)</a:t>
            </a:r>
          </a:p>
          <a:p>
            <a:pPr algn="l"/>
            <a:r>
              <a:rPr lang="en-US" sz="1500" dirty="0">
                <a:latin typeface="Arial" pitchFamily="34" charset="0"/>
                <a:cs typeface="Arial" pitchFamily="34" charset="0"/>
              </a:rPr>
              <a:t>	</a:t>
            </a:r>
          </a:p>
          <a:p>
            <a:pPr marL="285750" indent="-285750" algn="l">
              <a:buFont typeface="Wingdings" panose="05000000000000000000" pitchFamily="2" charset="2"/>
              <a:buChar char="à"/>
            </a:pPr>
            <a:r>
              <a:rPr lang="en-US" sz="1500" dirty="0">
                <a:latin typeface="Arial" pitchFamily="34" charset="0"/>
                <a:cs typeface="Arial" pitchFamily="34" charset="0"/>
              </a:rPr>
              <a:t>w10  = D*bond - D*5/C5 x </a:t>
            </a:r>
            <a:r>
              <a:rPr lang="en-US" sz="1500" dirty="0" err="1">
                <a:latin typeface="Arial" pitchFamily="34" charset="0"/>
                <a:cs typeface="Arial" pitchFamily="34" charset="0"/>
              </a:rPr>
              <a:t>Cbond</a:t>
            </a:r>
            <a:r>
              <a:rPr lang="en-US" sz="1500" dirty="0">
                <a:latin typeface="Arial" pitchFamily="34" charset="0"/>
                <a:cs typeface="Arial" pitchFamily="34" charset="0"/>
              </a:rPr>
              <a:t> /  (D*10 - D*5/C5 x C10)	</a:t>
            </a:r>
          </a:p>
          <a:p>
            <a:pPr marL="285750" indent="-285750">
              <a:buFont typeface="Wingdings" panose="05000000000000000000" pitchFamily="2" charset="2"/>
              <a:buChar char="à"/>
            </a:pPr>
            <a:r>
              <a:rPr lang="en-US" sz="1500" dirty="0">
                <a:latin typeface="Arial" pitchFamily="34" charset="0"/>
                <a:cs typeface="Arial" pitchFamily="34" charset="0"/>
              </a:rPr>
              <a:t>w5 = (D*bond - w10 x D*10) / D*5  	</a:t>
            </a:r>
          </a:p>
          <a:p>
            <a:pPr marL="285750" indent="-285750" algn="l">
              <a:buFont typeface="Wingdings" panose="05000000000000000000" pitchFamily="2" charset="2"/>
              <a:buChar char="à"/>
            </a:pPr>
            <a:endParaRPr lang="en-US" sz="1500" dirty="0">
              <a:latin typeface="Arial" pitchFamily="34" charset="0"/>
              <a:cs typeface="Arial" pitchFamily="34" charset="0"/>
            </a:endParaRPr>
          </a:p>
          <a:p>
            <a:pPr algn="l"/>
            <a:r>
              <a:rPr lang="en-US" sz="1500" dirty="0">
                <a:latin typeface="Arial" pitchFamily="34" charset="0"/>
                <a:cs typeface="Arial" pitchFamily="34" charset="0"/>
              </a:rPr>
              <a:t>w10	1.485 </a:t>
            </a:r>
            <a:r>
              <a:rPr lang="en-US" sz="1500" dirty="0">
                <a:latin typeface="Arial" pitchFamily="34" charset="0"/>
                <a:cs typeface="Arial" pitchFamily="34" charset="0"/>
                <a:sym typeface="Wingdings" panose="05000000000000000000" pitchFamily="2" charset="2"/>
              </a:rPr>
              <a:t> you need to short 1.485*1 million worth of 10 year zeros</a:t>
            </a:r>
            <a:endParaRPr lang="en-US" sz="1500" dirty="0">
              <a:latin typeface="Arial" pitchFamily="34" charset="0"/>
              <a:cs typeface="Arial" pitchFamily="34" charset="0"/>
            </a:endParaRPr>
          </a:p>
          <a:p>
            <a:pPr algn="l"/>
            <a:r>
              <a:rPr lang="en-US" sz="1500" dirty="0">
                <a:latin typeface="Arial" pitchFamily="34" charset="0"/>
                <a:cs typeface="Arial" pitchFamily="34" charset="0"/>
              </a:rPr>
              <a:t>w5	-0.980 </a:t>
            </a:r>
            <a:r>
              <a:rPr lang="en-US" sz="1500" dirty="0">
                <a:latin typeface="Arial" pitchFamily="34" charset="0"/>
                <a:cs typeface="Arial" pitchFamily="34" charset="0"/>
                <a:sym typeface="Wingdings" panose="05000000000000000000" pitchFamily="2" charset="2"/>
              </a:rPr>
              <a:t> you need to </a:t>
            </a:r>
            <a:r>
              <a:rPr lang="en-US" sz="1500">
                <a:latin typeface="Arial" pitchFamily="34" charset="0"/>
                <a:cs typeface="Arial" pitchFamily="34" charset="0"/>
                <a:sym typeface="Wingdings" panose="05000000000000000000" pitchFamily="2" charset="2"/>
              </a:rPr>
              <a:t>long 0.980*1 </a:t>
            </a:r>
            <a:r>
              <a:rPr lang="en-US" sz="1500" dirty="0">
                <a:latin typeface="Arial" pitchFamily="34" charset="0"/>
                <a:cs typeface="Arial" pitchFamily="34" charset="0"/>
                <a:sym typeface="Wingdings" panose="05000000000000000000" pitchFamily="2" charset="2"/>
              </a:rPr>
              <a:t>million worth of 5 year zeros</a:t>
            </a:r>
          </a:p>
          <a:p>
            <a:pPr algn="l"/>
            <a:endParaRPr lang="en-US" sz="1500" dirty="0">
              <a:latin typeface="Arial" pitchFamily="34" charset="0"/>
              <a:cs typeface="Arial" pitchFamily="34" charset="0"/>
              <a:sym typeface="Wingdings" panose="05000000000000000000" pitchFamily="2" charset="2"/>
            </a:endParaRPr>
          </a:p>
          <a:p>
            <a:pPr algn="l"/>
            <a:r>
              <a:rPr lang="en-US" sz="1500" dirty="0">
                <a:latin typeface="Arial" pitchFamily="34" charset="0"/>
                <a:cs typeface="Arial" pitchFamily="34" charset="0"/>
                <a:sym typeface="Wingdings" panose="05000000000000000000" pitchFamily="2" charset="2"/>
              </a:rPr>
              <a:t>2. By approximation, you have hedged perfectly: the </a:t>
            </a:r>
            <a:r>
              <a:rPr lang="en-US" sz="1500" dirty="0">
                <a:highlight>
                  <a:srgbClr val="FFFF00"/>
                </a:highlight>
                <a:latin typeface="Arial" pitchFamily="34" charset="0"/>
                <a:cs typeface="Arial" pitchFamily="34" charset="0"/>
                <a:sym typeface="Wingdings" panose="05000000000000000000" pitchFamily="2" charset="2"/>
              </a:rPr>
              <a:t>hedged return = 0</a:t>
            </a:r>
            <a:r>
              <a:rPr lang="en-US" sz="1500" dirty="0">
                <a:latin typeface="Arial" pitchFamily="34" charset="0"/>
                <a:cs typeface="Arial" pitchFamily="34" charset="0"/>
                <a:sym typeface="Wingdings" panose="05000000000000000000" pitchFamily="2" charset="2"/>
              </a:rPr>
              <a:t>.</a:t>
            </a:r>
          </a:p>
          <a:p>
            <a:pPr algn="l"/>
            <a:r>
              <a:rPr lang="en-US" sz="1500" dirty="0">
                <a:latin typeface="Arial" pitchFamily="34" charset="0"/>
                <a:cs typeface="Arial" pitchFamily="34" charset="0"/>
                <a:sym typeface="Wingdings" panose="05000000000000000000" pitchFamily="2" charset="2"/>
              </a:rPr>
              <a:t>In reality, you are </a:t>
            </a:r>
            <a:r>
              <a:rPr lang="en-US" sz="1500" dirty="0">
                <a:solidFill>
                  <a:srgbClr val="FF0000"/>
                </a:solidFill>
                <a:latin typeface="Arial" pitchFamily="34" charset="0"/>
                <a:cs typeface="Arial" pitchFamily="34" charset="0"/>
                <a:sym typeface="Wingdings" panose="05000000000000000000" pitchFamily="2" charset="2"/>
              </a:rPr>
              <a:t>0.4 basis points</a:t>
            </a:r>
            <a:r>
              <a:rPr lang="en-US" sz="1500" dirty="0">
                <a:latin typeface="Arial" pitchFamily="34" charset="0"/>
                <a:cs typeface="Arial" pitchFamily="34" charset="0"/>
                <a:sym typeface="Wingdings" panose="05000000000000000000" pitchFamily="2" charset="2"/>
              </a:rPr>
              <a:t> off, but this is less than 1/1000 of the bond’s return!</a:t>
            </a:r>
            <a:endParaRPr lang="en-US" sz="1500" dirty="0">
              <a:latin typeface="Arial" pitchFamily="34" charset="0"/>
              <a:cs typeface="Arial" pitchFamily="34" charset="0"/>
            </a:endParaRPr>
          </a:p>
          <a:p>
            <a:pPr algn="l"/>
            <a:r>
              <a:rPr lang="en-US" sz="1500" dirty="0">
                <a:latin typeface="Arial" pitchFamily="34" charset="0"/>
                <a:cs typeface="Arial" pitchFamily="34" charset="0"/>
              </a:rPr>
              <a:t> </a:t>
            </a:r>
            <a:endParaRPr lang="pt-PT" sz="1500" dirty="0">
              <a:latin typeface="Arial" pitchFamily="34" charset="0"/>
              <a:cs typeface="Arial" pitchFamily="34" charset="0"/>
            </a:endParaRPr>
          </a:p>
        </p:txBody>
      </p:sp>
      <p:graphicFrame>
        <p:nvGraphicFramePr>
          <p:cNvPr id="6" name="Table 5">
            <a:extLst>
              <a:ext uri="{FF2B5EF4-FFF2-40B4-BE49-F238E27FC236}">
                <a16:creationId xmlns:a16="http://schemas.microsoft.com/office/drawing/2014/main" id="{F757751F-D3C0-F139-83AF-ABF96A631E3D}"/>
              </a:ext>
            </a:extLst>
          </p:cNvPr>
          <p:cNvGraphicFramePr>
            <a:graphicFrameLocks noGrp="1"/>
          </p:cNvGraphicFramePr>
          <p:nvPr/>
        </p:nvGraphicFramePr>
        <p:xfrm>
          <a:off x="2368549" y="4824412"/>
          <a:ext cx="4406901" cy="1714500"/>
        </p:xfrm>
        <a:graphic>
          <a:graphicData uri="http://schemas.openxmlformats.org/drawingml/2006/table">
            <a:tbl>
              <a:tblPr>
                <a:tableStyleId>{5C22544A-7EE6-4342-B048-85BDC9FD1C3A}</a:tableStyleId>
              </a:tblPr>
              <a:tblGrid>
                <a:gridCol w="1370613">
                  <a:extLst>
                    <a:ext uri="{9D8B030D-6E8A-4147-A177-3AD203B41FA5}">
                      <a16:colId xmlns:a16="http://schemas.microsoft.com/office/drawing/2014/main" val="398362955"/>
                    </a:ext>
                  </a:extLst>
                </a:gridCol>
                <a:gridCol w="887160">
                  <a:extLst>
                    <a:ext uri="{9D8B030D-6E8A-4147-A177-3AD203B41FA5}">
                      <a16:colId xmlns:a16="http://schemas.microsoft.com/office/drawing/2014/main" val="2180873076"/>
                    </a:ext>
                  </a:extLst>
                </a:gridCol>
                <a:gridCol w="864096">
                  <a:extLst>
                    <a:ext uri="{9D8B030D-6E8A-4147-A177-3AD203B41FA5}">
                      <a16:colId xmlns:a16="http://schemas.microsoft.com/office/drawing/2014/main" val="3854581732"/>
                    </a:ext>
                  </a:extLst>
                </a:gridCol>
                <a:gridCol w="1285032">
                  <a:extLst>
                    <a:ext uri="{9D8B030D-6E8A-4147-A177-3AD203B41FA5}">
                      <a16:colId xmlns:a16="http://schemas.microsoft.com/office/drawing/2014/main" val="2203497949"/>
                    </a:ext>
                  </a:extLst>
                </a:gridCol>
              </a:tblGrid>
              <a:tr h="190500">
                <a:tc>
                  <a:txBody>
                    <a:bodyPr/>
                    <a:lstStyle/>
                    <a:p>
                      <a:pPr algn="l" fontAlgn="b"/>
                      <a:r>
                        <a:rPr lang="en-US" sz="1000" u="none" strike="noStrike" dirty="0">
                          <a:effectLst/>
                          <a:latin typeface="Arial" panose="020B0604020202020204" pitchFamily="34" charset="0"/>
                          <a:cs typeface="Arial" panose="020B0604020202020204" pitchFamily="34" charset="0"/>
                        </a:rPr>
                        <a:t>Returns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NL"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NL"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NL"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627607831"/>
                  </a:ext>
                </a:extLst>
              </a:tr>
              <a:tr h="190500">
                <a:tc>
                  <a:txBody>
                    <a:bodyPr/>
                    <a:lstStyle/>
                    <a:p>
                      <a:pPr algn="l" fontAlgn="b"/>
                      <a:endParaRPr lang="en-NL"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Approximated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NL"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NL"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169573467"/>
                  </a:ext>
                </a:extLst>
              </a:tr>
              <a:tr h="190500">
                <a:tc>
                  <a:txBody>
                    <a:bodyPr/>
                    <a:lstStyle/>
                    <a:p>
                      <a:pPr algn="l" fontAlgn="b"/>
                      <a:endParaRPr lang="en-NL"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First order</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Second order</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000" u="none" strike="noStrike">
                          <a:effectLst/>
                          <a:latin typeface="Arial" panose="020B0604020202020204" pitchFamily="34" charset="0"/>
                          <a:cs typeface="Arial" panose="020B0604020202020204" pitchFamily="34" charset="0"/>
                        </a:rPr>
                        <a:t>Actual</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683481215"/>
                  </a:ext>
                </a:extLst>
              </a:tr>
              <a:tr h="190500">
                <a:tc>
                  <a:txBody>
                    <a:bodyPr/>
                    <a:lstStyle/>
                    <a:p>
                      <a:pPr algn="l" fontAlgn="b"/>
                      <a:r>
                        <a:rPr lang="en-US" sz="1000" u="none" strike="noStrike">
                          <a:effectLst/>
                          <a:latin typeface="Arial" panose="020B0604020202020204" pitchFamily="34" charset="0"/>
                          <a:cs typeface="Arial" panose="020B0604020202020204" pitchFamily="34" charset="0"/>
                        </a:rPr>
                        <a:t>ZC5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NL" sz="1100" b="0" i="0" u="none" strike="noStrike">
                          <a:solidFill>
                            <a:srgbClr val="000000"/>
                          </a:solidFill>
                          <a:effectLst/>
                          <a:latin typeface="Aptos Narrow" panose="020B0004020202020204" pitchFamily="34" charset="0"/>
                        </a:rPr>
                        <a:t>-0.0485</a:t>
                      </a:r>
                    </a:p>
                  </a:txBody>
                  <a:tcPr marL="9525" marR="9525" marT="9525" marB="0" anchor="b"/>
                </a:tc>
                <a:tc>
                  <a:txBody>
                    <a:bodyPr/>
                    <a:lstStyle/>
                    <a:p>
                      <a:pPr algn="r" fontAlgn="b"/>
                      <a:r>
                        <a:rPr lang="en-NL" sz="1100" b="0" i="0" u="none" strike="noStrike">
                          <a:solidFill>
                            <a:srgbClr val="000000"/>
                          </a:solidFill>
                          <a:effectLst/>
                          <a:latin typeface="Aptos Narrow" panose="020B0004020202020204" pitchFamily="34" charset="0"/>
                        </a:rPr>
                        <a:t>-0.0471</a:t>
                      </a:r>
                    </a:p>
                  </a:txBody>
                  <a:tcPr marL="9525" marR="9525" marT="9525" marB="0" anchor="b"/>
                </a:tc>
                <a:tc>
                  <a:txBody>
                    <a:bodyPr/>
                    <a:lstStyle/>
                    <a:p>
                      <a:pPr algn="r" fontAlgn="b"/>
                      <a:r>
                        <a:rPr lang="en-NL" sz="1100" b="0" i="0" u="none" strike="noStrike">
                          <a:solidFill>
                            <a:srgbClr val="000000"/>
                          </a:solidFill>
                          <a:effectLst/>
                          <a:latin typeface="Aptos Narrow" panose="020B0004020202020204" pitchFamily="34" charset="0"/>
                        </a:rPr>
                        <a:t>-0.0472</a:t>
                      </a:r>
                    </a:p>
                  </a:txBody>
                  <a:tcPr marL="9525" marR="9525" marT="9525" marB="0" anchor="b"/>
                </a:tc>
                <a:extLst>
                  <a:ext uri="{0D108BD9-81ED-4DB2-BD59-A6C34878D82A}">
                    <a16:rowId xmlns:a16="http://schemas.microsoft.com/office/drawing/2014/main" val="1853489295"/>
                  </a:ext>
                </a:extLst>
              </a:tr>
              <a:tr h="190500">
                <a:tc>
                  <a:txBody>
                    <a:bodyPr/>
                    <a:lstStyle/>
                    <a:p>
                      <a:pPr algn="l" fontAlgn="b"/>
                      <a:r>
                        <a:rPr lang="en-US" sz="1000" u="none" strike="noStrike">
                          <a:effectLst/>
                          <a:latin typeface="Arial" panose="020B0604020202020204" pitchFamily="34" charset="0"/>
                          <a:cs typeface="Arial" panose="020B0604020202020204" pitchFamily="34" charset="0"/>
                        </a:rPr>
                        <a:t>ZC10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NL" sz="1100" b="0" i="0" u="none" strike="noStrike">
                          <a:solidFill>
                            <a:srgbClr val="000000"/>
                          </a:solidFill>
                          <a:effectLst/>
                          <a:latin typeface="Aptos Narrow" panose="020B0004020202020204" pitchFamily="34" charset="0"/>
                        </a:rPr>
                        <a:t>-0.0962</a:t>
                      </a:r>
                    </a:p>
                  </a:txBody>
                  <a:tcPr marL="9525" marR="9525" marT="9525" marB="0" anchor="b"/>
                </a:tc>
                <a:tc>
                  <a:txBody>
                    <a:bodyPr/>
                    <a:lstStyle/>
                    <a:p>
                      <a:pPr algn="r" fontAlgn="b"/>
                      <a:r>
                        <a:rPr lang="en-NL" sz="1100" b="0" i="0" u="none" strike="noStrike">
                          <a:solidFill>
                            <a:srgbClr val="000000"/>
                          </a:solidFill>
                          <a:effectLst/>
                          <a:latin typeface="Aptos Narrow" panose="020B0004020202020204" pitchFamily="34" charset="0"/>
                        </a:rPr>
                        <a:t>-0.0911</a:t>
                      </a:r>
                    </a:p>
                  </a:txBody>
                  <a:tcPr marL="9525" marR="9525" marT="9525" marB="0" anchor="b"/>
                </a:tc>
                <a:tc>
                  <a:txBody>
                    <a:bodyPr/>
                    <a:lstStyle/>
                    <a:p>
                      <a:pPr algn="r" fontAlgn="b"/>
                      <a:r>
                        <a:rPr lang="en-NL" sz="1100" b="0" i="0" u="none" strike="noStrike">
                          <a:solidFill>
                            <a:srgbClr val="000000"/>
                          </a:solidFill>
                          <a:effectLst/>
                          <a:latin typeface="Aptos Narrow" panose="020B0004020202020204" pitchFamily="34" charset="0"/>
                        </a:rPr>
                        <a:t>-0.0913</a:t>
                      </a:r>
                    </a:p>
                  </a:txBody>
                  <a:tcPr marL="9525" marR="9525" marT="9525" marB="0" anchor="b"/>
                </a:tc>
                <a:extLst>
                  <a:ext uri="{0D108BD9-81ED-4DB2-BD59-A6C34878D82A}">
                    <a16:rowId xmlns:a16="http://schemas.microsoft.com/office/drawing/2014/main" val="709011878"/>
                  </a:ext>
                </a:extLst>
              </a:tr>
              <a:tr h="190500">
                <a:tc>
                  <a:txBody>
                    <a:bodyPr/>
                    <a:lstStyle/>
                    <a:p>
                      <a:pPr algn="l" fontAlgn="b"/>
                      <a:r>
                        <a:rPr lang="en-US" sz="1000" u="none" strike="noStrike">
                          <a:effectLst/>
                          <a:latin typeface="Arial" panose="020B0604020202020204" pitchFamily="34" charset="0"/>
                          <a:cs typeface="Arial" panose="020B0604020202020204" pitchFamily="34" charset="0"/>
                        </a:rPr>
                        <a:t>Payoffs: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063319837"/>
                  </a:ext>
                </a:extLst>
              </a:tr>
              <a:tr h="190500">
                <a:tc>
                  <a:txBody>
                    <a:bodyPr/>
                    <a:lstStyle/>
                    <a:p>
                      <a:pPr algn="l" fontAlgn="b"/>
                      <a:r>
                        <a:rPr lang="en-US" sz="1000" u="none" strike="noStrike">
                          <a:effectLst/>
                          <a:latin typeface="Arial" panose="020B0604020202020204" pitchFamily="34" charset="0"/>
                          <a:cs typeface="Arial" panose="020B0604020202020204" pitchFamily="34" charset="0"/>
                        </a:rPr>
                        <a:t>Hedge portfolio</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NL" sz="1100" b="0" i="0" u="none" strike="noStrike">
                          <a:solidFill>
                            <a:srgbClr val="000000"/>
                          </a:solidFill>
                          <a:effectLst/>
                          <a:latin typeface="Aptos Narrow" panose="020B0004020202020204" pitchFamily="34" charset="0"/>
                        </a:rPr>
                        <a:t>0.0952</a:t>
                      </a:r>
                    </a:p>
                  </a:txBody>
                  <a:tcPr marL="9525" marR="9525" marT="9525" marB="0" anchor="b"/>
                </a:tc>
                <a:tc>
                  <a:txBody>
                    <a:bodyPr/>
                    <a:lstStyle/>
                    <a:p>
                      <a:pPr algn="r" fontAlgn="b"/>
                      <a:r>
                        <a:rPr lang="en-NL" sz="1100" b="0" i="0" u="none" strike="noStrike">
                          <a:solidFill>
                            <a:srgbClr val="000000"/>
                          </a:solidFill>
                          <a:effectLst/>
                          <a:latin typeface="Aptos Narrow" panose="020B0004020202020204" pitchFamily="34" charset="0"/>
                        </a:rPr>
                        <a:t>0.0890</a:t>
                      </a:r>
                    </a:p>
                  </a:txBody>
                  <a:tcPr marL="9525" marR="9525" marT="9525" marB="0" anchor="b"/>
                </a:tc>
                <a:tc>
                  <a:txBody>
                    <a:bodyPr/>
                    <a:lstStyle/>
                    <a:p>
                      <a:pPr algn="r" fontAlgn="b"/>
                      <a:r>
                        <a:rPr lang="en-NL" sz="1100" b="0" i="0" u="none" strike="noStrike">
                          <a:solidFill>
                            <a:srgbClr val="000000"/>
                          </a:solidFill>
                          <a:effectLst/>
                          <a:latin typeface="Aptos Narrow" panose="020B0004020202020204" pitchFamily="34" charset="0"/>
                        </a:rPr>
                        <a:t>0.0893</a:t>
                      </a:r>
                    </a:p>
                  </a:txBody>
                  <a:tcPr marL="9525" marR="9525" marT="9525" marB="0" anchor="b"/>
                </a:tc>
                <a:extLst>
                  <a:ext uri="{0D108BD9-81ED-4DB2-BD59-A6C34878D82A}">
                    <a16:rowId xmlns:a16="http://schemas.microsoft.com/office/drawing/2014/main" val="463071881"/>
                  </a:ext>
                </a:extLst>
              </a:tr>
              <a:tr h="190500">
                <a:tc>
                  <a:txBody>
                    <a:bodyPr/>
                    <a:lstStyle/>
                    <a:p>
                      <a:pPr algn="l" fontAlgn="b"/>
                      <a:r>
                        <a:rPr lang="en-US" sz="1000" u="none" strike="noStrike">
                          <a:effectLst/>
                          <a:latin typeface="Arial" panose="020B0604020202020204" pitchFamily="34" charset="0"/>
                          <a:cs typeface="Arial" panose="020B0604020202020204" pitchFamily="34" charset="0"/>
                        </a:rPr>
                        <a:t>Bond</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NL" sz="1100" b="0" i="0" u="none" strike="noStrike">
                          <a:solidFill>
                            <a:srgbClr val="000000"/>
                          </a:solidFill>
                          <a:effectLst/>
                          <a:latin typeface="Aptos Narrow" panose="020B0004020202020204" pitchFamily="34" charset="0"/>
                        </a:rPr>
                        <a:t>-0.0952</a:t>
                      </a:r>
                    </a:p>
                  </a:txBody>
                  <a:tcPr marL="9525" marR="9525" marT="9525" marB="0" anchor="b"/>
                </a:tc>
                <a:tc>
                  <a:txBody>
                    <a:bodyPr/>
                    <a:lstStyle/>
                    <a:p>
                      <a:pPr algn="r" fontAlgn="b"/>
                      <a:r>
                        <a:rPr lang="en-NL" sz="1100" b="0" i="0" u="none" strike="noStrike">
                          <a:solidFill>
                            <a:srgbClr val="000000"/>
                          </a:solidFill>
                          <a:effectLst/>
                          <a:latin typeface="Aptos Narrow" panose="020B0004020202020204" pitchFamily="34" charset="0"/>
                        </a:rPr>
                        <a:t>-0.0890</a:t>
                      </a:r>
                    </a:p>
                  </a:txBody>
                  <a:tcPr marL="9525" marR="9525" marT="9525" marB="0" anchor="b"/>
                </a:tc>
                <a:tc>
                  <a:txBody>
                    <a:bodyPr/>
                    <a:lstStyle/>
                    <a:p>
                      <a:pPr algn="r" fontAlgn="b"/>
                      <a:r>
                        <a:rPr lang="en-NL" sz="1100" b="0" i="0" u="none" strike="noStrike">
                          <a:solidFill>
                            <a:srgbClr val="000000"/>
                          </a:solidFill>
                          <a:effectLst/>
                          <a:latin typeface="Aptos Narrow" panose="020B0004020202020204" pitchFamily="34" charset="0"/>
                        </a:rPr>
                        <a:t>-0.0893</a:t>
                      </a:r>
                    </a:p>
                  </a:txBody>
                  <a:tcPr marL="9525" marR="9525" marT="9525" marB="0" anchor="b"/>
                </a:tc>
                <a:extLst>
                  <a:ext uri="{0D108BD9-81ED-4DB2-BD59-A6C34878D82A}">
                    <a16:rowId xmlns:a16="http://schemas.microsoft.com/office/drawing/2014/main" val="602543969"/>
                  </a:ext>
                </a:extLst>
              </a:tr>
              <a:tr h="190500">
                <a:tc>
                  <a:txBody>
                    <a:bodyPr/>
                    <a:lstStyle/>
                    <a:p>
                      <a:pPr algn="l" fontAlgn="b"/>
                      <a:r>
                        <a:rPr lang="en-US" sz="1000" u="none" strike="noStrike" dirty="0">
                          <a:effectLst/>
                          <a:latin typeface="Arial" panose="020B0604020202020204" pitchFamily="34" charset="0"/>
                          <a:cs typeface="Arial" panose="020B0604020202020204" pitchFamily="34" charset="0"/>
                        </a:rPr>
                        <a:t>Hedged</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NL" sz="1100" b="0" i="0" u="none" strike="noStrike" dirty="0">
                          <a:solidFill>
                            <a:srgbClr val="000000"/>
                          </a:solidFill>
                          <a:effectLst/>
                          <a:highlight>
                            <a:srgbClr val="FFFF00"/>
                          </a:highlight>
                          <a:latin typeface="Aptos Narrow" panose="020B0004020202020204" pitchFamily="34" charset="0"/>
                        </a:rPr>
                        <a:t>0.00000</a:t>
                      </a:r>
                    </a:p>
                  </a:txBody>
                  <a:tcPr marL="9525" marR="9525" marT="9525" marB="0" anchor="b"/>
                </a:tc>
                <a:tc>
                  <a:txBody>
                    <a:bodyPr/>
                    <a:lstStyle/>
                    <a:p>
                      <a:pPr algn="r" fontAlgn="b"/>
                      <a:r>
                        <a:rPr lang="en-NL" sz="1100" b="0" i="0" u="none" strike="noStrike" dirty="0">
                          <a:solidFill>
                            <a:srgbClr val="000000"/>
                          </a:solidFill>
                          <a:effectLst/>
                          <a:highlight>
                            <a:srgbClr val="FFFF00"/>
                          </a:highlight>
                          <a:latin typeface="Aptos Narrow" panose="020B0004020202020204" pitchFamily="34" charset="0"/>
                        </a:rPr>
                        <a:t>0.00000</a:t>
                      </a:r>
                    </a:p>
                  </a:txBody>
                  <a:tcPr marL="9525" marR="9525" marT="9525" marB="0" anchor="b"/>
                </a:tc>
                <a:tc>
                  <a:txBody>
                    <a:bodyPr/>
                    <a:lstStyle/>
                    <a:p>
                      <a:pPr algn="r" fontAlgn="b"/>
                      <a:r>
                        <a:rPr lang="en-NL" sz="1100" b="0" i="0" u="none" strike="noStrike" dirty="0">
                          <a:solidFill>
                            <a:srgbClr val="FF0000"/>
                          </a:solidFill>
                          <a:effectLst/>
                          <a:latin typeface="Aptos Narrow" panose="020B0004020202020204" pitchFamily="34" charset="0"/>
                        </a:rPr>
                        <a:t>-0.00004</a:t>
                      </a:r>
                    </a:p>
                  </a:txBody>
                  <a:tcPr marL="9525" marR="9525" marT="9525" marB="0" anchor="b"/>
                </a:tc>
                <a:extLst>
                  <a:ext uri="{0D108BD9-81ED-4DB2-BD59-A6C34878D82A}">
                    <a16:rowId xmlns:a16="http://schemas.microsoft.com/office/drawing/2014/main" val="3273141174"/>
                  </a:ext>
                </a:extLst>
              </a:tr>
            </a:tbl>
          </a:graphicData>
        </a:graphic>
      </p:graphicFrame>
    </p:spTree>
    <p:extLst>
      <p:ext uri="{BB962C8B-B14F-4D97-AF65-F5344CB8AC3E}">
        <p14:creationId xmlns:p14="http://schemas.microsoft.com/office/powerpoint/2010/main" val="2269828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33</a:t>
            </a:fld>
            <a:endParaRPr lang="en-US" sz="2000" dirty="0"/>
          </a:p>
        </p:txBody>
      </p:sp>
      <p:sp>
        <p:nvSpPr>
          <p:cNvPr id="3" name="TextBox 2"/>
          <p:cNvSpPr txBox="1"/>
          <p:nvPr/>
        </p:nvSpPr>
        <p:spPr>
          <a:xfrm>
            <a:off x="381000" y="152400"/>
            <a:ext cx="7620000" cy="461665"/>
          </a:xfrm>
          <a:prstGeom prst="rect">
            <a:avLst/>
          </a:prstGeom>
          <a:noFill/>
        </p:spPr>
        <p:txBody>
          <a:bodyPr wrap="square" rtlCol="0">
            <a:spAutoFit/>
          </a:bodyPr>
          <a:lstStyle/>
          <a:p>
            <a:pPr>
              <a:tabLst>
                <a:tab pos="968375" algn="l"/>
              </a:tabLst>
            </a:pPr>
            <a:r>
              <a:rPr lang="pt-PT" sz="2400" b="1" dirty="0">
                <a:latin typeface="Arial" pitchFamily="34" charset="0"/>
                <a:cs typeface="Arial" pitchFamily="34" charset="0"/>
              </a:rPr>
              <a:t>Issues with duration (+convexity) matching</a:t>
            </a:r>
            <a:endParaRPr lang="en-US" sz="2400" b="1" dirty="0">
              <a:latin typeface="Arial" pitchFamily="34" charset="0"/>
              <a:cs typeface="Arial" pitchFamily="34" charset="0"/>
            </a:endParaRPr>
          </a:p>
        </p:txBody>
      </p:sp>
      <p:sp>
        <p:nvSpPr>
          <p:cNvPr id="4" name="Text Box 3"/>
          <p:cNvSpPr txBox="1">
            <a:spLocks noChangeArrowheads="1"/>
          </p:cNvSpPr>
          <p:nvPr/>
        </p:nvSpPr>
        <p:spPr bwMode="auto">
          <a:xfrm>
            <a:off x="539088" y="843888"/>
            <a:ext cx="8534400" cy="5400675"/>
          </a:xfrm>
          <a:prstGeom prst="rect">
            <a:avLst/>
          </a:prstGeom>
          <a:noFill/>
          <a:ln w="9525" algn="ctr">
            <a:noFill/>
            <a:miter lim="800000"/>
            <a:headEnd/>
            <a:tailEnd/>
          </a:ln>
          <a:effectLst/>
        </p:spPr>
        <p:txBody>
          <a:bodyPr/>
          <a:lstStyle/>
          <a:p>
            <a:pPr marL="231775" indent="-231775">
              <a:buFontTx/>
              <a:buChar char="•"/>
            </a:pPr>
            <a:r>
              <a:rPr lang="pt-PT" sz="2000" dirty="0">
                <a:latin typeface="Arial" pitchFamily="34" charset="0"/>
                <a:cs typeface="Arial" pitchFamily="34" charset="0"/>
              </a:rPr>
              <a:t>Requires active rebalancing</a:t>
            </a:r>
          </a:p>
          <a:p>
            <a:pPr marL="800100" lvl="1" indent="-342900">
              <a:buFont typeface="Arial" panose="020B0604020202020204" pitchFamily="34" charset="0"/>
              <a:buChar char="‒"/>
            </a:pPr>
            <a:endParaRPr lang="pt-PT" sz="2000" dirty="0">
              <a:latin typeface="Arial" pitchFamily="34" charset="0"/>
              <a:cs typeface="Arial" pitchFamily="34" charset="0"/>
            </a:endParaRPr>
          </a:p>
          <a:p>
            <a:pPr marL="800100" lvl="1" indent="-342900">
              <a:buFont typeface="Arial" panose="020B0604020202020204" pitchFamily="34" charset="0"/>
              <a:buChar char="‒"/>
            </a:pPr>
            <a:r>
              <a:rPr lang="pt-PT" sz="2000" dirty="0">
                <a:latin typeface="Arial" pitchFamily="34" charset="0"/>
                <a:cs typeface="Arial" pitchFamily="34" charset="0"/>
              </a:rPr>
              <a:t>Duration and convexity change with yields and as time passes</a:t>
            </a:r>
          </a:p>
          <a:p>
            <a:pPr lvl="1"/>
            <a:endParaRPr lang="pt-PT" sz="2000" dirty="0">
              <a:latin typeface="Arial" pitchFamily="34" charset="0"/>
              <a:cs typeface="Arial" pitchFamily="34" charset="0"/>
            </a:endParaRPr>
          </a:p>
          <a:p>
            <a:pPr marL="231775" indent="-231775">
              <a:buFontTx/>
              <a:buChar char="•"/>
            </a:pPr>
            <a:r>
              <a:rPr lang="pt-PT" sz="2000" dirty="0">
                <a:latin typeface="Arial" pitchFamily="34" charset="0"/>
                <a:cs typeface="Arial" pitchFamily="34" charset="0"/>
              </a:rPr>
              <a:t>All our calculations are made using the YTM of bonds, which is a weighted average of yields of different maturities</a:t>
            </a:r>
          </a:p>
          <a:p>
            <a:pPr marL="688975" lvl="1" indent="-231775">
              <a:buFontTx/>
              <a:buChar char="•"/>
            </a:pPr>
            <a:endParaRPr lang="pt-PT" sz="2000" dirty="0">
              <a:latin typeface="Arial" pitchFamily="34" charset="0"/>
              <a:cs typeface="Arial" pitchFamily="34" charset="0"/>
            </a:endParaRPr>
          </a:p>
          <a:p>
            <a:pPr marL="688975" lvl="1" indent="-231775">
              <a:buFontTx/>
              <a:buChar char="•"/>
            </a:pPr>
            <a:r>
              <a:rPr lang="pt-PT" sz="2000" dirty="0">
                <a:latin typeface="Arial" pitchFamily="34" charset="0"/>
                <a:cs typeface="Arial" pitchFamily="34" charset="0"/>
              </a:rPr>
              <a:t>For instance, two bonds with the same YTM may be differentially impacted when the slope and curvature of the term structure change, while the level of yields remains the same.</a:t>
            </a:r>
          </a:p>
          <a:p>
            <a:pPr marL="688975" lvl="1" indent="-231775">
              <a:buFontTx/>
              <a:buChar char="•"/>
            </a:pPr>
            <a:endParaRPr lang="pt-PT" sz="2000" dirty="0">
              <a:latin typeface="Arial" pitchFamily="34" charset="0"/>
              <a:cs typeface="Arial" pitchFamily="34" charset="0"/>
            </a:endParaRPr>
          </a:p>
          <a:p>
            <a:pPr marL="688975" lvl="1" indent="-231775">
              <a:buFontTx/>
              <a:buChar char="•"/>
            </a:pPr>
            <a:r>
              <a:rPr lang="pt-PT" sz="2000" dirty="0">
                <a:latin typeface="Arial" pitchFamily="34" charset="0"/>
                <a:cs typeface="Arial" pitchFamily="34" charset="0"/>
              </a:rPr>
              <a:t>Take derivatives with respect to </a:t>
            </a:r>
            <a:r>
              <a:rPr lang="en-US" altLang="en-US" sz="2000" dirty="0">
                <a:latin typeface="Arial" panose="020B0604020202020204" pitchFamily="34" charset="0"/>
                <a:cs typeface="Arial" panose="020B0604020202020204" pitchFamily="34" charset="0"/>
              </a:rPr>
              <a:t>r</a:t>
            </a:r>
            <a:r>
              <a:rPr lang="en-US" altLang="en-US" sz="2000" baseline="-25000" dirty="0">
                <a:latin typeface="Arial" panose="020B0604020202020204" pitchFamily="34" charset="0"/>
                <a:cs typeface="Arial" panose="020B0604020202020204" pitchFamily="34" charset="0"/>
                <a:sym typeface="Symbol" panose="05050102010706020507" pitchFamily="18" charset="2"/>
              </a:rPr>
              <a:t>1, </a:t>
            </a:r>
            <a:r>
              <a:rPr lang="en-US" altLang="en-US" sz="2000" dirty="0">
                <a:latin typeface="Arial" panose="020B0604020202020204" pitchFamily="34" charset="0"/>
                <a:cs typeface="Arial" panose="020B0604020202020204" pitchFamily="34" charset="0"/>
              </a:rPr>
              <a:t>r</a:t>
            </a:r>
            <a:r>
              <a:rPr lang="en-US" altLang="en-US" sz="2000" baseline="-25000" dirty="0">
                <a:latin typeface="Arial" panose="020B0604020202020204" pitchFamily="34" charset="0"/>
                <a:cs typeface="Arial" panose="020B0604020202020204" pitchFamily="34" charset="0"/>
                <a:sym typeface="Symbol" panose="05050102010706020507" pitchFamily="18" charset="2"/>
              </a:rPr>
              <a:t>2, </a:t>
            </a:r>
            <a:r>
              <a:rPr lang="en-US" altLang="en-US" sz="2000" dirty="0">
                <a:latin typeface="Arial" panose="020B0604020202020204" pitchFamily="34" charset="0"/>
                <a:cs typeface="Arial" panose="020B0604020202020204" pitchFamily="34" charset="0"/>
              </a:rPr>
              <a:t>r</a:t>
            </a:r>
            <a:r>
              <a:rPr lang="en-US" altLang="en-US" sz="2000" baseline="-25000" dirty="0">
                <a:latin typeface="Arial" panose="020B0604020202020204" pitchFamily="34" charset="0"/>
                <a:cs typeface="Arial" panose="020B0604020202020204" pitchFamily="34" charset="0"/>
                <a:sym typeface="Symbol" panose="05050102010706020507" pitchFamily="18" charset="2"/>
              </a:rPr>
              <a:t>3 </a:t>
            </a:r>
            <a:r>
              <a:rPr lang="pt-PT" sz="2000" dirty="0">
                <a:latin typeface="Arial" pitchFamily="34" charset="0"/>
                <a:cs typeface="Arial" pitchFamily="34" charset="0"/>
              </a:rPr>
              <a:t>... (partial or key duration and convexity) or with respect to the level, slope and curvature factors that drive 99.X% of the variation in these yields. </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3089370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743200"/>
            <a:ext cx="6400800" cy="461665"/>
          </a:xfrm>
          <a:prstGeom prst="rect">
            <a:avLst/>
          </a:prstGeom>
          <a:noFill/>
          <a:ln>
            <a:solidFill>
              <a:schemeClr val="bg1">
                <a:lumMod val="50000"/>
              </a:schemeClr>
            </a:solidFill>
          </a:ln>
        </p:spPr>
        <p:txBody>
          <a:bodyPr wrap="square" rtlCol="0">
            <a:spAutoFit/>
          </a:bodyPr>
          <a:lstStyle/>
          <a:p>
            <a:pPr marL="511175" indent="-511175"/>
            <a:r>
              <a:rPr lang="en-US" sz="2400" b="1" dirty="0">
                <a:latin typeface="Arial" pitchFamily="34" charset="0"/>
                <a:cs typeface="Arial" pitchFamily="34" charset="0"/>
              </a:rPr>
              <a:t>Some practical issues</a:t>
            </a:r>
          </a:p>
        </p:txBody>
      </p:sp>
    </p:spTree>
    <p:extLst>
      <p:ext uri="{BB962C8B-B14F-4D97-AF65-F5344CB8AC3E}">
        <p14:creationId xmlns:p14="http://schemas.microsoft.com/office/powerpoint/2010/main" val="839990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35</a:t>
            </a:fld>
            <a:endParaRPr lang="en-US" sz="2000" dirty="0"/>
          </a:p>
        </p:txBody>
      </p:sp>
      <p:sp>
        <p:nvSpPr>
          <p:cNvPr id="3" name="TextBox 2"/>
          <p:cNvSpPr txBox="1"/>
          <p:nvPr/>
        </p:nvSpPr>
        <p:spPr>
          <a:xfrm>
            <a:off x="318247" y="175430"/>
            <a:ext cx="7682753"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Bond pricing conventions</a:t>
            </a:r>
          </a:p>
        </p:txBody>
      </p:sp>
      <p:sp>
        <p:nvSpPr>
          <p:cNvPr id="4" name="Text Box 3"/>
          <p:cNvSpPr txBox="1">
            <a:spLocks noChangeArrowheads="1"/>
          </p:cNvSpPr>
          <p:nvPr/>
        </p:nvSpPr>
        <p:spPr bwMode="auto">
          <a:xfrm>
            <a:off x="394447" y="923925"/>
            <a:ext cx="8534400" cy="5400675"/>
          </a:xfrm>
          <a:prstGeom prst="rect">
            <a:avLst/>
          </a:prstGeom>
          <a:noFill/>
          <a:ln w="9525" algn="ctr">
            <a:noFill/>
            <a:miter lim="800000"/>
            <a:headEnd/>
            <a:tailEnd/>
          </a:ln>
          <a:effectLst/>
        </p:spPr>
        <p:txBody>
          <a:bodyPr/>
          <a:lstStyle/>
          <a:p>
            <a:pPr marL="231775" indent="-231775" algn="l">
              <a:buFontTx/>
              <a:buChar char="•"/>
            </a:pPr>
            <a:r>
              <a:rPr lang="en-US" sz="2000" dirty="0">
                <a:latin typeface="Arial" pitchFamily="34" charset="0"/>
                <a:cs typeface="Arial" pitchFamily="34" charset="0"/>
              </a:rPr>
              <a:t>In practice, bond prices are expressed as % of face value (100, basically)</a:t>
            </a:r>
          </a:p>
          <a:p>
            <a:pPr marL="688975" lvl="1" indent="-231775">
              <a:buFont typeface="Arial" pitchFamily="34" charset="0"/>
              <a:buChar char="–"/>
            </a:pPr>
            <a:r>
              <a:rPr lang="en-US" sz="2000" dirty="0">
                <a:latin typeface="Arial" pitchFamily="34" charset="0"/>
                <a:cs typeface="Arial" pitchFamily="34" charset="0"/>
              </a:rPr>
              <a:t>Number after the hyphen denotes 32nds (also called “ticks”)</a:t>
            </a:r>
          </a:p>
          <a:p>
            <a:pPr marL="688975" lvl="1" indent="-231775">
              <a:buFont typeface="Arial" pitchFamily="34" charset="0"/>
              <a:buChar char="–"/>
            </a:pPr>
            <a:r>
              <a:rPr lang="en-US" sz="2000" dirty="0">
                <a:latin typeface="Arial" pitchFamily="34" charset="0"/>
                <a:cs typeface="Arial" pitchFamily="34" charset="0"/>
              </a:rPr>
              <a:t>A “+” sign means half a tick</a:t>
            </a:r>
          </a:p>
          <a:p>
            <a:pPr marL="231775" indent="-231775" algn="l"/>
            <a:endParaRPr lang="pt-PT" sz="2000" dirty="0">
              <a:latin typeface="Arial" pitchFamily="34" charset="0"/>
              <a:cs typeface="Arial" pitchFamily="34" charset="0"/>
            </a:endParaRPr>
          </a:p>
          <a:p>
            <a:pPr marL="231775" indent="-231775" algn="l"/>
            <a:endParaRPr lang="en-US" sz="2000" dirty="0">
              <a:latin typeface="Arial" pitchFamily="34" charset="0"/>
              <a:cs typeface="Arial" pitchFamily="34" charset="0"/>
            </a:endParaRPr>
          </a:p>
          <a:p>
            <a:pPr marL="231775" indent="-231775" algn="l">
              <a:buFontTx/>
              <a:buChar char="•"/>
            </a:pPr>
            <a:r>
              <a:rPr lang="en-US" sz="2000" dirty="0">
                <a:latin typeface="Arial" pitchFamily="34" charset="0"/>
                <a:cs typeface="Arial" pitchFamily="34" charset="0"/>
              </a:rPr>
              <a:t>Examples</a:t>
            </a:r>
          </a:p>
          <a:p>
            <a:pPr marL="688975" lvl="1" indent="-231775">
              <a:buFont typeface="Arial" pitchFamily="34" charset="0"/>
              <a:buChar char="–"/>
            </a:pPr>
            <a:r>
              <a:rPr lang="en-US" sz="2000" dirty="0">
                <a:latin typeface="Arial" pitchFamily="34" charset="0"/>
                <a:cs typeface="Arial" pitchFamily="34" charset="0"/>
              </a:rPr>
              <a:t>Price of 101-12 means 101.375% of face value</a:t>
            </a:r>
          </a:p>
          <a:p>
            <a:pPr marL="688975" lvl="1" indent="-231775">
              <a:buFont typeface="Arial" pitchFamily="34" charset="0"/>
              <a:buChar char="–"/>
            </a:pPr>
            <a:r>
              <a:rPr lang="en-US" sz="2000" dirty="0">
                <a:latin typeface="Arial" pitchFamily="34" charset="0"/>
                <a:cs typeface="Arial" pitchFamily="34" charset="0"/>
              </a:rPr>
              <a:t>Price of 108-31+ means (108 + 31.5/32)% of face value</a:t>
            </a:r>
          </a:p>
          <a:p>
            <a:pPr marL="688975" lvl="1" indent="-231775">
              <a:buFont typeface="Arial"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Why? </a:t>
            </a:r>
          </a:p>
          <a:p>
            <a:pPr marL="800100" lvl="1" indent="-342900">
              <a:buFont typeface="Arial" panose="020B0604020202020204" pitchFamily="34" charset="0"/>
              <a:buChar char="•"/>
            </a:pPr>
            <a:r>
              <a:rPr lang="en-US" sz="2000" dirty="0">
                <a:latin typeface="Arial" pitchFamily="34" charset="0"/>
                <a:cs typeface="Arial" pitchFamily="34" charset="0"/>
              </a:rPr>
              <a:t>Traditionally, trades and quotes were communicated by hand</a:t>
            </a:r>
          </a:p>
          <a:p>
            <a:pPr marL="800100" lvl="1" indent="-342900">
              <a:buFont typeface="Arial" panose="020B0604020202020204" pitchFamily="34" charset="0"/>
              <a:buChar char="•"/>
            </a:pPr>
            <a:r>
              <a:rPr lang="en-US" sz="2000" dirty="0">
                <a:latin typeface="Arial" pitchFamily="34" charset="0"/>
                <a:cs typeface="Arial" pitchFamily="34" charset="0"/>
              </a:rPr>
              <a:t>In exercises, we will work with decimals. </a:t>
            </a:r>
          </a:p>
          <a:p>
            <a:pPr marL="1257300" lvl="2" indent="-342900">
              <a:buFont typeface="Arial" panose="020B0604020202020204" pitchFamily="34" charset="0"/>
              <a:buChar char="•"/>
            </a:pPr>
            <a:r>
              <a:rPr lang="en-US" sz="2000" dirty="0">
                <a:latin typeface="Arial" pitchFamily="34" charset="0"/>
                <a:cs typeface="Arial" pitchFamily="34" charset="0"/>
              </a:rPr>
              <a:t>Does this tick size and reporting method make sense given today’s technology?</a:t>
            </a:r>
          </a:p>
          <a:p>
            <a:pPr marL="1257300" lvl="2" indent="-342900">
              <a:buFont typeface="Arial" panose="020B0604020202020204" pitchFamily="34" charset="0"/>
              <a:buChar char="•"/>
            </a:pPr>
            <a:r>
              <a:rPr lang="en-US" sz="2000" dirty="0">
                <a:latin typeface="Arial" pitchFamily="34" charset="0"/>
                <a:cs typeface="Arial" pitchFamily="34" charset="0"/>
              </a:rPr>
              <a:t>There are more oddities in bond pricing that abstract from what is important:</a:t>
            </a:r>
          </a:p>
          <a:p>
            <a:pPr marL="688975" lvl="1" indent="-231775">
              <a:buFont typeface="Arial" pitchFamily="34" charset="0"/>
              <a:buChar char="–"/>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56915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36</a:t>
            </a:fld>
            <a:endParaRPr lang="en-US" sz="2000" dirty="0"/>
          </a:p>
        </p:txBody>
      </p:sp>
      <p:sp>
        <p:nvSpPr>
          <p:cNvPr id="3" name="TextBox 2"/>
          <p:cNvSpPr txBox="1"/>
          <p:nvPr/>
        </p:nvSpPr>
        <p:spPr>
          <a:xfrm>
            <a:off x="304800" y="162580"/>
            <a:ext cx="76200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Accrued interest (1/3)</a:t>
            </a:r>
          </a:p>
        </p:txBody>
      </p:sp>
      <p:sp>
        <p:nvSpPr>
          <p:cNvPr id="4" name="Text Box 3"/>
          <p:cNvSpPr txBox="1">
            <a:spLocks noChangeArrowheads="1"/>
          </p:cNvSpPr>
          <p:nvPr/>
        </p:nvSpPr>
        <p:spPr bwMode="auto">
          <a:xfrm>
            <a:off x="356724" y="762000"/>
            <a:ext cx="8534400" cy="5400675"/>
          </a:xfrm>
          <a:prstGeom prst="rect">
            <a:avLst/>
          </a:prstGeom>
          <a:noFill/>
          <a:ln w="9525" algn="ctr">
            <a:noFill/>
            <a:miter lim="800000"/>
            <a:headEnd/>
            <a:tailEnd/>
          </a:ln>
          <a:effectLst/>
        </p:spPr>
        <p:txBody>
          <a:bodyPr/>
          <a:lstStyle/>
          <a:p>
            <a:pPr marL="231775" indent="-231775" algn="l">
              <a:buFontTx/>
              <a:buChar char="•"/>
            </a:pPr>
            <a:r>
              <a:rPr lang="en-US" sz="2000" dirty="0">
                <a:latin typeface="Arial" pitchFamily="34" charset="0"/>
                <a:cs typeface="Arial" pitchFamily="34" charset="0"/>
              </a:rPr>
              <a:t>When purchasing a bond between coupon dates, the buyer must pay </a:t>
            </a:r>
            <a:r>
              <a:rPr lang="en-US" sz="2000" u="sng" dirty="0">
                <a:latin typeface="Arial" pitchFamily="34" charset="0"/>
                <a:cs typeface="Arial" pitchFamily="34" charset="0"/>
              </a:rPr>
              <a:t>accrued interest</a:t>
            </a:r>
            <a:r>
              <a:rPr lang="en-US" sz="2000" dirty="0">
                <a:latin typeface="Arial" pitchFamily="34" charset="0"/>
                <a:cs typeface="Arial" pitchFamily="34" charset="0"/>
              </a:rPr>
              <a:t> to the seller in excess of the </a:t>
            </a:r>
            <a:r>
              <a:rPr lang="en-US" sz="2000" u="sng" dirty="0">
                <a:latin typeface="Arial" pitchFamily="34" charset="0"/>
                <a:cs typeface="Arial" pitchFamily="34" charset="0"/>
              </a:rPr>
              <a:t>quoted price</a:t>
            </a:r>
          </a:p>
          <a:p>
            <a:pPr marL="231775" indent="-231775" algn="l">
              <a:buFontTx/>
              <a:buChar char="•"/>
            </a:pPr>
            <a:endParaRPr lang="en-US" sz="2000" dirty="0">
              <a:latin typeface="Arial" pitchFamily="34" charset="0"/>
              <a:cs typeface="Arial" pitchFamily="34" charset="0"/>
            </a:endParaRPr>
          </a:p>
          <a:p>
            <a:pPr marL="688975" lvl="1" indent="-231775">
              <a:buFont typeface="Arial" pitchFamily="34" charset="0"/>
              <a:buChar char="–"/>
            </a:pPr>
            <a:r>
              <a:rPr lang="en-US" sz="2000" dirty="0">
                <a:latin typeface="Arial" pitchFamily="34" charset="0"/>
                <a:cs typeface="Arial" pitchFamily="34" charset="0"/>
              </a:rPr>
              <a:t>The holder of the bond at coupon payment date receives the full amount of interest, whereas the seller actually held the bond over part of the current coupon period</a:t>
            </a:r>
          </a:p>
          <a:p>
            <a:pPr marL="688975" lvl="1" indent="-231775">
              <a:buFont typeface="Arial" pitchFamily="34" charset="0"/>
              <a:buChar char="–"/>
            </a:pPr>
            <a:endParaRPr lang="en-US" sz="2000" dirty="0">
              <a:latin typeface="Arial" pitchFamily="34" charset="0"/>
              <a:cs typeface="Arial" pitchFamily="34" charset="0"/>
            </a:endParaRPr>
          </a:p>
          <a:p>
            <a:pPr marL="688975" lvl="1" indent="-231775">
              <a:buFont typeface="Arial" pitchFamily="34" charset="0"/>
              <a:buChar char="–"/>
            </a:pPr>
            <a:r>
              <a:rPr lang="en-US" sz="2000" dirty="0">
                <a:latin typeface="Arial" pitchFamily="34" charset="0"/>
                <a:cs typeface="Arial" pitchFamily="34" charset="0"/>
              </a:rPr>
              <a:t>Price that is paid including accrued interest: </a:t>
            </a:r>
            <a:r>
              <a:rPr lang="en-US" sz="2000" u="sng" dirty="0">
                <a:latin typeface="Arial" pitchFamily="34" charset="0"/>
                <a:cs typeface="Arial" pitchFamily="34" charset="0"/>
              </a:rPr>
              <a:t>dirty price</a:t>
            </a:r>
            <a:r>
              <a:rPr lang="en-US" sz="2000" dirty="0">
                <a:latin typeface="Arial" pitchFamily="34" charset="0"/>
                <a:cs typeface="Arial" pitchFamily="34" charset="0"/>
              </a:rPr>
              <a:t> or </a:t>
            </a:r>
            <a:r>
              <a:rPr lang="en-US" sz="2000" u="sng" dirty="0">
                <a:latin typeface="Arial" pitchFamily="34" charset="0"/>
                <a:cs typeface="Arial" pitchFamily="34" charset="0"/>
              </a:rPr>
              <a:t>full price</a:t>
            </a:r>
          </a:p>
          <a:p>
            <a:pPr marL="1146175" lvl="2" indent="-231775">
              <a:buFont typeface="Arial" pitchFamily="34" charset="0"/>
              <a:buChar char="–"/>
            </a:pPr>
            <a:r>
              <a:rPr lang="en-US" sz="2000" dirty="0">
                <a:latin typeface="Arial" pitchFamily="34" charset="0"/>
                <a:cs typeface="Arial" pitchFamily="34" charset="0"/>
              </a:rPr>
              <a:t>This is the present value of future cash flows (</a:t>
            </a:r>
            <a:r>
              <a:rPr lang="en-US" sz="2000" i="1" dirty="0">
                <a:solidFill>
                  <a:srgbClr val="FF0000"/>
                </a:solidFill>
                <a:latin typeface="Arial" pitchFamily="34" charset="0"/>
                <a:cs typeface="Arial" pitchFamily="34" charset="0"/>
              </a:rPr>
              <a:t>and thus the theoretically correct price that we have considered so far</a:t>
            </a:r>
            <a:r>
              <a:rPr lang="en-US" sz="2000" dirty="0">
                <a:latin typeface="Arial" pitchFamily="34" charset="0"/>
                <a:cs typeface="Arial" pitchFamily="34" charset="0"/>
              </a:rPr>
              <a:t>!)</a:t>
            </a:r>
          </a:p>
          <a:p>
            <a:pPr marL="688975" lvl="1" indent="-231775">
              <a:buFont typeface="Arial" pitchFamily="34" charset="0"/>
              <a:buChar char="–"/>
            </a:pPr>
            <a:endParaRPr lang="en-US" sz="2000" dirty="0">
              <a:latin typeface="Arial" pitchFamily="34" charset="0"/>
              <a:cs typeface="Arial" pitchFamily="34" charset="0"/>
            </a:endParaRPr>
          </a:p>
          <a:p>
            <a:pPr marL="688975" lvl="1" indent="-231775">
              <a:buFont typeface="Arial" pitchFamily="34" charset="0"/>
              <a:buChar char="–"/>
            </a:pPr>
            <a:r>
              <a:rPr lang="en-US" sz="2000" dirty="0">
                <a:latin typeface="Arial" pitchFamily="34" charset="0"/>
                <a:cs typeface="Arial" pitchFamily="34" charset="0"/>
              </a:rPr>
              <a:t>Quoted price before accrued interest: </a:t>
            </a:r>
            <a:r>
              <a:rPr lang="en-US" sz="2000" u="sng" dirty="0">
                <a:latin typeface="Arial" pitchFamily="34" charset="0"/>
                <a:cs typeface="Arial" pitchFamily="34" charset="0"/>
              </a:rPr>
              <a:t>clean price</a:t>
            </a:r>
            <a:r>
              <a:rPr lang="en-US" sz="2000" dirty="0">
                <a:latin typeface="Arial" pitchFamily="34" charset="0"/>
                <a:cs typeface="Arial" pitchFamily="34" charset="0"/>
              </a:rPr>
              <a:t> or </a:t>
            </a:r>
            <a:r>
              <a:rPr lang="en-US" sz="2000" u="sng" dirty="0">
                <a:latin typeface="Arial" pitchFamily="34" charset="0"/>
                <a:cs typeface="Arial" pitchFamily="34" charset="0"/>
              </a:rPr>
              <a:t>flat price</a:t>
            </a:r>
          </a:p>
          <a:p>
            <a:pPr lvl="2"/>
            <a:r>
              <a:rPr lang="en-US" sz="2000" dirty="0">
                <a:latin typeface="Arial" pitchFamily="34" charset="0"/>
                <a:cs typeface="Arial" pitchFamily="34" charset="0"/>
              </a:rPr>
              <a:t> = Dirty price – accrued interest</a:t>
            </a:r>
          </a:p>
          <a:p>
            <a:pPr marL="231775" indent="-231775" algn="l">
              <a:buFontTx/>
              <a:buChar char="•"/>
            </a:pPr>
            <a:endParaRPr lang="en-US" sz="2000" dirty="0">
              <a:latin typeface="Arial" pitchFamily="34" charset="0"/>
              <a:cs typeface="Arial" pitchFamily="34" charset="0"/>
            </a:endParaRPr>
          </a:p>
          <a:p>
            <a:pPr marL="688975" lvl="1" indent="-231775">
              <a:buFont typeface="Arial" pitchFamily="34" charset="0"/>
              <a:buChar char="–"/>
            </a:pP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870402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37</a:t>
            </a:fld>
            <a:endParaRPr lang="en-US" sz="2000" dirty="0"/>
          </a:p>
        </p:txBody>
      </p:sp>
      <p:sp>
        <p:nvSpPr>
          <p:cNvPr id="3" name="TextBox 2"/>
          <p:cNvSpPr txBox="1"/>
          <p:nvPr/>
        </p:nvSpPr>
        <p:spPr>
          <a:xfrm>
            <a:off x="318247" y="152400"/>
            <a:ext cx="7682753"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Accrued interest (2/3)</a:t>
            </a:r>
          </a:p>
        </p:txBody>
      </p:sp>
      <p:sp>
        <p:nvSpPr>
          <p:cNvPr id="4" name="Text Box 3"/>
          <p:cNvSpPr txBox="1">
            <a:spLocks noChangeArrowheads="1"/>
          </p:cNvSpPr>
          <p:nvPr/>
        </p:nvSpPr>
        <p:spPr bwMode="auto">
          <a:xfrm>
            <a:off x="381000" y="843888"/>
            <a:ext cx="8534400" cy="5400675"/>
          </a:xfrm>
          <a:prstGeom prst="rect">
            <a:avLst/>
          </a:prstGeom>
          <a:noFill/>
          <a:ln w="9525" algn="ctr">
            <a:noFill/>
            <a:miter lim="800000"/>
            <a:headEnd/>
            <a:tailEnd/>
          </a:ln>
          <a:effectLst/>
        </p:spPr>
        <p:txBody>
          <a:bodyPr/>
          <a:lstStyle/>
          <a:p>
            <a:pPr marL="231775" indent="-231775" algn="l">
              <a:buFontTx/>
              <a:buChar char="•"/>
            </a:pPr>
            <a:r>
              <a:rPr lang="en-US" b="1" dirty="0">
                <a:latin typeface="Arial" pitchFamily="34" charset="0"/>
                <a:cs typeface="Arial" pitchFamily="34" charset="0"/>
              </a:rPr>
              <a:t>Example</a:t>
            </a:r>
            <a:r>
              <a:rPr lang="en-US" b="0" dirty="0">
                <a:latin typeface="Arial" pitchFamily="34" charset="0"/>
                <a:cs typeface="Arial" pitchFamily="34" charset="0"/>
              </a:rPr>
              <a:t>: what is the accrued interest for a 4% T-Note that matures on 31-12-2018, if the bond is transacted on 31-3-2018?</a:t>
            </a:r>
          </a:p>
          <a:p>
            <a:pPr marL="688975" lvl="1" indent="-231775">
              <a:buFontTx/>
              <a:buChar char="•"/>
            </a:pPr>
            <a:endParaRPr lang="en-US" dirty="0">
              <a:latin typeface="Arial" pitchFamily="34" charset="0"/>
              <a:cs typeface="Arial" pitchFamily="34" charset="0"/>
            </a:endParaRPr>
          </a:p>
          <a:p>
            <a:pPr marL="914400" lvl="1" indent="-457200">
              <a:buFont typeface="+mj-lt"/>
              <a:buAutoNum type="arabicPeriod"/>
            </a:pPr>
            <a:r>
              <a:rPr lang="en-US" dirty="0">
                <a:latin typeface="Arial" pitchFamily="34" charset="0"/>
                <a:cs typeface="Arial" pitchFamily="34" charset="0"/>
              </a:rPr>
              <a:t>Bond pays semi-annual coupons of 4/2 each December- and June-end until maturity;</a:t>
            </a:r>
          </a:p>
          <a:p>
            <a:pPr marL="914400" lvl="1" indent="-457200">
              <a:buFont typeface="+mj-lt"/>
              <a:buAutoNum type="arabicPeriod"/>
            </a:pPr>
            <a:endParaRPr lang="en-US" b="0" dirty="0">
              <a:latin typeface="Arial" pitchFamily="34" charset="0"/>
              <a:cs typeface="Arial" pitchFamily="34" charset="0"/>
            </a:endParaRPr>
          </a:p>
          <a:p>
            <a:pPr marL="914400" lvl="1" indent="-457200">
              <a:buFont typeface="+mj-lt"/>
              <a:buAutoNum type="arabicPeriod"/>
            </a:pPr>
            <a:r>
              <a:rPr lang="en-US" b="0" dirty="0">
                <a:latin typeface="Arial" pitchFamily="34" charset="0"/>
                <a:cs typeface="Arial" pitchFamily="34" charset="0"/>
              </a:rPr>
              <a:t>Number of days between December 31 2017 (last coupon date) and March 31 2018 (transaction date): 90;</a:t>
            </a:r>
          </a:p>
          <a:p>
            <a:pPr marL="914400" lvl="1" indent="-457200">
              <a:buFont typeface="+mj-lt"/>
              <a:buAutoNum type="arabicPeriod"/>
            </a:pPr>
            <a:endParaRPr lang="en-US" dirty="0">
              <a:latin typeface="Arial" pitchFamily="34" charset="0"/>
              <a:cs typeface="Arial" pitchFamily="34" charset="0"/>
            </a:endParaRPr>
          </a:p>
          <a:p>
            <a:pPr marL="914400" lvl="1" indent="-457200">
              <a:buFont typeface="+mj-lt"/>
              <a:buAutoNum type="arabicPeriod"/>
            </a:pPr>
            <a:r>
              <a:rPr lang="en-US" dirty="0">
                <a:latin typeface="Arial" pitchFamily="34" charset="0"/>
                <a:cs typeface="Arial" pitchFamily="34" charset="0"/>
              </a:rPr>
              <a:t>Number of days between coupon dates (December 31 2017 and June 30 2018): 181;</a:t>
            </a:r>
          </a:p>
          <a:p>
            <a:pPr marL="914400" lvl="1" indent="-457200">
              <a:buFont typeface="+mj-lt"/>
              <a:buAutoNum type="arabicPeriod"/>
            </a:pPr>
            <a:endParaRPr lang="en-US" b="1" dirty="0">
              <a:latin typeface="Arial" pitchFamily="34" charset="0"/>
              <a:cs typeface="Arial" pitchFamily="34" charset="0"/>
            </a:endParaRPr>
          </a:p>
          <a:p>
            <a:pPr marL="914400" lvl="1" indent="-457200">
              <a:buFont typeface="+mj-lt"/>
              <a:buAutoNum type="arabicPeriod"/>
            </a:pPr>
            <a:r>
              <a:rPr lang="en-US" u="sng" dirty="0">
                <a:latin typeface="Arial" pitchFamily="34" charset="0"/>
                <a:cs typeface="Arial" pitchFamily="34" charset="0"/>
              </a:rPr>
              <a:t>Accrued interest=4/2 x 90/181=0.99% of face value.</a:t>
            </a:r>
          </a:p>
          <a:p>
            <a:pPr marL="1371600" lvl="2" indent="-457200">
              <a:buFont typeface="Arial" panose="020B0604020202020204" pitchFamily="34" charset="0"/>
              <a:buChar char="•"/>
            </a:pPr>
            <a:endParaRPr lang="en-US" dirty="0">
              <a:latin typeface="Arial" pitchFamily="34" charset="0"/>
              <a:cs typeface="Arial" pitchFamily="34" charset="0"/>
            </a:endParaRPr>
          </a:p>
          <a:p>
            <a:pPr marL="1371600" lvl="2" indent="-457200">
              <a:buFont typeface="Arial" panose="020B0604020202020204" pitchFamily="34" charset="0"/>
              <a:buChar char="•"/>
            </a:pPr>
            <a:r>
              <a:rPr lang="en-US" dirty="0">
                <a:latin typeface="Arial" pitchFamily="34" charset="0"/>
                <a:cs typeface="Arial" pitchFamily="34" charset="0"/>
              </a:rPr>
              <a:t>Buyer of the bond will pay dirty price to seller, which equals:</a:t>
            </a:r>
          </a:p>
          <a:p>
            <a:pPr marL="1371600" lvl="2" indent="-457200">
              <a:buFont typeface="Arial" panose="020B0604020202020204" pitchFamily="34" charset="0"/>
              <a:buChar char="•"/>
            </a:pPr>
            <a:endParaRPr lang="en-US" dirty="0">
              <a:latin typeface="Arial" pitchFamily="34" charset="0"/>
              <a:cs typeface="Arial" pitchFamily="34" charset="0"/>
            </a:endParaRPr>
          </a:p>
          <a:p>
            <a:pPr lvl="2"/>
            <a:r>
              <a:rPr lang="en-US" dirty="0">
                <a:latin typeface="Arial" pitchFamily="34" charset="0"/>
                <a:cs typeface="Arial" pitchFamily="34" charset="0"/>
              </a:rPr>
              <a:t>quoted price (excl. June 30 2018 coupon) + accrued interest (claim to June 30 2018 coupon)</a:t>
            </a:r>
            <a:endParaRPr lang="en-US" u="sng" dirty="0">
              <a:latin typeface="Arial" pitchFamily="34" charset="0"/>
              <a:cs typeface="Arial" pitchFamily="34" charset="0"/>
            </a:endParaRPr>
          </a:p>
          <a:p>
            <a:pPr marL="688975" lvl="1" indent="-231775">
              <a:buFont typeface="Arial" pitchFamily="34" charset="0"/>
              <a:buChar char="–"/>
            </a:pPr>
            <a:endParaRPr lang="en-US" b="1" dirty="0">
              <a:latin typeface="Arial" pitchFamily="34" charset="0"/>
              <a:cs typeface="Arial" pitchFamily="34" charset="0"/>
            </a:endParaRPr>
          </a:p>
        </p:txBody>
      </p:sp>
    </p:spTree>
    <p:extLst>
      <p:ext uri="{BB962C8B-B14F-4D97-AF65-F5344CB8AC3E}">
        <p14:creationId xmlns:p14="http://schemas.microsoft.com/office/powerpoint/2010/main" val="2054096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38</a:t>
            </a:fld>
            <a:endParaRPr lang="en-US" sz="2000" dirty="0"/>
          </a:p>
        </p:txBody>
      </p:sp>
      <p:sp>
        <p:nvSpPr>
          <p:cNvPr id="3" name="TextBox 2"/>
          <p:cNvSpPr txBox="1"/>
          <p:nvPr/>
        </p:nvSpPr>
        <p:spPr>
          <a:xfrm>
            <a:off x="318247" y="175430"/>
            <a:ext cx="7682753"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Accrued interest (3/3)</a:t>
            </a:r>
          </a:p>
        </p:txBody>
      </p:sp>
      <p:sp>
        <p:nvSpPr>
          <p:cNvPr id="4" name="Text Box 3"/>
          <p:cNvSpPr txBox="1">
            <a:spLocks noChangeArrowheads="1"/>
          </p:cNvSpPr>
          <p:nvPr/>
        </p:nvSpPr>
        <p:spPr bwMode="auto">
          <a:xfrm>
            <a:off x="394447" y="831850"/>
            <a:ext cx="8534400" cy="5400675"/>
          </a:xfrm>
          <a:prstGeom prst="rect">
            <a:avLst/>
          </a:prstGeom>
          <a:noFill/>
          <a:ln w="9525" algn="ctr">
            <a:noFill/>
            <a:miter lim="800000"/>
            <a:headEnd/>
            <a:tailEnd/>
          </a:ln>
          <a:effectLst/>
        </p:spPr>
        <p:txBody>
          <a:bodyPr/>
          <a:lstStyle/>
          <a:p>
            <a:pPr marL="231775" indent="-231775" algn="l">
              <a:buFontTx/>
              <a:buChar char="•"/>
            </a:pPr>
            <a:r>
              <a:rPr lang="en-US" dirty="0">
                <a:latin typeface="Arial" pitchFamily="34" charset="0"/>
                <a:cs typeface="Arial" pitchFamily="34" charset="0"/>
              </a:rPr>
              <a:t>The distinction between dirty and clean prices is important for quickly interpreting charts (e.g., in financial press)</a:t>
            </a:r>
          </a:p>
          <a:p>
            <a:pPr marL="688975" lvl="1" indent="-231775">
              <a:buFontTx/>
              <a:buChar char="•"/>
            </a:pPr>
            <a:r>
              <a:rPr lang="en-US" dirty="0">
                <a:latin typeface="Arial" pitchFamily="34" charset="0"/>
                <a:cs typeface="Arial" pitchFamily="34" charset="0"/>
              </a:rPr>
              <a:t>Clean prices get rid of zig-zag pattern: closing in on next coupon P↑, but as coupon is paid P↓</a:t>
            </a:r>
          </a:p>
          <a:p>
            <a:pPr marL="688975" lvl="1" indent="-231775">
              <a:buFontTx/>
              <a:buChar char="•"/>
            </a:pPr>
            <a:r>
              <a:rPr lang="en-US" dirty="0">
                <a:latin typeface="Arial" pitchFamily="34" charset="0"/>
                <a:cs typeface="Arial" pitchFamily="34" charset="0"/>
              </a:rPr>
              <a:t>Helps pinning down source of a change in bond price when interest rates vary over time and with maturity...</a:t>
            </a:r>
          </a:p>
          <a:p>
            <a:pPr marL="688975" lvl="1" indent="-231775">
              <a:buFontTx/>
              <a:buChar char="•"/>
            </a:pPr>
            <a:endParaRPr lang="en-US" dirty="0">
              <a:latin typeface="Arial" pitchFamily="34" charset="0"/>
              <a:cs typeface="Arial" pitchFamily="34" charset="0"/>
            </a:endParaRPr>
          </a:p>
          <a:p>
            <a:pPr marL="231775" indent="-231775" algn="l">
              <a:buFontTx/>
              <a:buChar char="•"/>
            </a:pPr>
            <a:endParaRPr lang="en-US" dirty="0">
              <a:latin typeface="Arial" pitchFamily="34" charset="0"/>
              <a:cs typeface="Arial" pitchFamily="34" charset="0"/>
            </a:endParaRPr>
          </a:p>
          <a:p>
            <a:pPr marL="231775" indent="-231775" algn="l">
              <a:buFontTx/>
              <a:buChar char="•"/>
            </a:pPr>
            <a:endParaRPr lang="en-US" dirty="0">
              <a:latin typeface="Arial" pitchFamily="34" charset="0"/>
              <a:cs typeface="Arial" pitchFamily="34" charset="0"/>
            </a:endParaRPr>
          </a:p>
          <a:p>
            <a:pPr marL="231775" indent="-231775" algn="l">
              <a:buFontTx/>
              <a:buChar char="•"/>
            </a:pPr>
            <a:endParaRPr lang="en-US" dirty="0">
              <a:latin typeface="Arial" pitchFamily="34" charset="0"/>
              <a:cs typeface="Arial" pitchFamily="34" charset="0"/>
            </a:endParaRPr>
          </a:p>
          <a:p>
            <a:pPr marL="231775" indent="-231775" algn="l">
              <a:buFontTx/>
              <a:buChar char="•"/>
            </a:pPr>
            <a:endParaRPr lang="en-US" dirty="0">
              <a:latin typeface="Arial" pitchFamily="34" charset="0"/>
              <a:cs typeface="Arial" pitchFamily="34" charset="0"/>
            </a:endParaRPr>
          </a:p>
          <a:p>
            <a:pPr marL="231775" indent="-231775" algn="l">
              <a:buFontTx/>
              <a:buChar char="•"/>
            </a:pPr>
            <a:endParaRPr lang="en-US" dirty="0">
              <a:latin typeface="Arial" pitchFamily="34" charset="0"/>
              <a:cs typeface="Arial" pitchFamily="34" charset="0"/>
            </a:endParaRPr>
          </a:p>
          <a:p>
            <a:pPr marL="231775" indent="-231775" algn="l">
              <a:buFontTx/>
              <a:buChar char="•"/>
            </a:pPr>
            <a:endParaRPr lang="en-US" dirty="0">
              <a:latin typeface="Arial" pitchFamily="34" charset="0"/>
              <a:cs typeface="Arial" pitchFamily="34" charset="0"/>
            </a:endParaRPr>
          </a:p>
          <a:p>
            <a:pPr marL="231775" indent="-231775" algn="l">
              <a:buFontTx/>
              <a:buChar char="•"/>
            </a:pPr>
            <a:endParaRPr lang="en-US" dirty="0">
              <a:latin typeface="Arial" pitchFamily="34" charset="0"/>
              <a:cs typeface="Arial" pitchFamily="34" charset="0"/>
            </a:endParaRPr>
          </a:p>
          <a:p>
            <a:pPr marL="231775" indent="-231775" algn="l">
              <a:buFontTx/>
              <a:buChar char="•"/>
            </a:pPr>
            <a:endParaRPr lang="en-US" dirty="0">
              <a:latin typeface="Arial" pitchFamily="34" charset="0"/>
              <a:cs typeface="Arial" pitchFamily="34" charset="0"/>
            </a:endParaRPr>
          </a:p>
          <a:p>
            <a:pPr marL="231775" indent="-231775" algn="l">
              <a:buFontTx/>
              <a:buChar char="•"/>
            </a:pPr>
            <a:endParaRPr lang="en-US" dirty="0">
              <a:latin typeface="Arial" pitchFamily="34" charset="0"/>
              <a:cs typeface="Arial" pitchFamily="34" charset="0"/>
            </a:endParaRPr>
          </a:p>
          <a:p>
            <a:pPr marL="231775" indent="-231775" algn="l">
              <a:buFontTx/>
              <a:buChar char="•"/>
            </a:pPr>
            <a:endParaRPr lang="en-US" dirty="0">
              <a:latin typeface="Arial" pitchFamily="34" charset="0"/>
              <a:cs typeface="Arial" pitchFamily="34" charset="0"/>
            </a:endParaRPr>
          </a:p>
          <a:p>
            <a:pPr marL="231775" indent="-231775">
              <a:buFontTx/>
              <a:buChar char="•"/>
            </a:pPr>
            <a:r>
              <a:rPr lang="en-US" dirty="0">
                <a:latin typeface="Arial" pitchFamily="34" charset="0"/>
                <a:cs typeface="Arial" pitchFamily="34" charset="0"/>
              </a:rPr>
              <a:t>Dirty = PV(of all future cash flows), Clean = Dirty - Accrued</a:t>
            </a:r>
          </a:p>
          <a:p>
            <a:pPr marL="231775" indent="-231775">
              <a:buFontTx/>
              <a:buChar char="•"/>
            </a:pPr>
            <a:r>
              <a:rPr lang="en-US" dirty="0">
                <a:latin typeface="Arial" pitchFamily="34" charset="0"/>
                <a:cs typeface="Arial" pitchFamily="34" charset="0"/>
              </a:rPr>
              <a:t>Accrued = 3.5 on (or just before) coupon date, 0.5*3.5 in between coupon dates</a:t>
            </a:r>
          </a:p>
          <a:p>
            <a:pPr marL="231775" indent="-231775" algn="l">
              <a:buFontTx/>
              <a:buChar char="•"/>
            </a:pPr>
            <a:endParaRPr lang="en-US" dirty="0">
              <a:latin typeface="Arial" pitchFamily="34" charset="0"/>
              <a:cs typeface="Arial" pitchFamily="34" charset="0"/>
            </a:endParaRPr>
          </a:p>
          <a:p>
            <a:pPr marL="231775" indent="-231775" algn="l">
              <a:buFontTx/>
              <a:buChar char="•"/>
            </a:pPr>
            <a:endParaRPr lang="en-US" dirty="0">
              <a:latin typeface="Arial" pitchFamily="34" charset="0"/>
              <a:cs typeface="Arial" pitchFamily="34" charset="0"/>
            </a:endParaRPr>
          </a:p>
          <a:p>
            <a:pPr marL="231775" indent="-231775" algn="l">
              <a:buFontTx/>
              <a:buChar char="•"/>
            </a:pPr>
            <a:endParaRPr lang="en-US" dirty="0">
              <a:latin typeface="Arial" pitchFamily="34" charset="0"/>
              <a:cs typeface="Arial" pitchFamily="34" charset="0"/>
            </a:endParaRPr>
          </a:p>
          <a:p>
            <a:pPr marL="231775" indent="-231775" algn="l">
              <a:buFontTx/>
              <a:buChar char="•"/>
            </a:pPr>
            <a:endParaRPr lang="en-US" dirty="0">
              <a:latin typeface="Arial" pitchFamily="34" charset="0"/>
              <a:cs typeface="Arial" pitchFamily="34" charset="0"/>
            </a:endParaRPr>
          </a:p>
          <a:p>
            <a:pPr marL="231775" indent="-231775" algn="l">
              <a:buFontTx/>
              <a:buChar char="•"/>
            </a:pPr>
            <a:endParaRPr lang="en-US" dirty="0">
              <a:latin typeface="Arial" pitchFamily="34" charset="0"/>
              <a:cs typeface="Arial" pitchFamily="34" charset="0"/>
            </a:endParaRPr>
          </a:p>
          <a:p>
            <a:pPr marL="231775" indent="-231775" algn="l">
              <a:buFontTx/>
              <a:buChar char="•"/>
            </a:pPr>
            <a:endParaRPr lang="en-US" dirty="0">
              <a:latin typeface="Arial" pitchFamily="34" charset="0"/>
              <a:cs typeface="Arial" pitchFamily="34" charset="0"/>
            </a:endParaRPr>
          </a:p>
          <a:p>
            <a:pPr marL="231775" indent="-231775" algn="l">
              <a:buFontTx/>
              <a:buChar char="•"/>
            </a:pPr>
            <a:endParaRPr lang="en-US" dirty="0">
              <a:latin typeface="Arial" pitchFamily="34" charset="0"/>
              <a:cs typeface="Arial" pitchFamily="34" charset="0"/>
            </a:endParaRPr>
          </a:p>
          <a:p>
            <a:pPr marL="231775" indent="-231775" algn="l">
              <a:buFontTx/>
              <a:buChar char="•"/>
            </a:pPr>
            <a:endParaRPr lang="en-US" dirty="0">
              <a:latin typeface="Arial" pitchFamily="34" charset="0"/>
              <a:cs typeface="Arial" pitchFamily="34" charset="0"/>
            </a:endParaRPr>
          </a:p>
          <a:p>
            <a:pPr marL="231775" indent="-231775">
              <a:buFont typeface="Arial" pitchFamily="34" charset="0"/>
              <a:buChar char="–"/>
            </a:pPr>
            <a:endParaRPr lang="en-US" dirty="0">
              <a:latin typeface="Arial" pitchFamily="34" charset="0"/>
              <a:cs typeface="Arial"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2130196697"/>
              </p:ext>
            </p:extLst>
          </p:nvPr>
        </p:nvGraphicFramePr>
        <p:xfrm>
          <a:off x="394447" y="2590800"/>
          <a:ext cx="3619500" cy="293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440147119"/>
              </p:ext>
            </p:extLst>
          </p:nvPr>
        </p:nvGraphicFramePr>
        <p:xfrm>
          <a:off x="4661647" y="2572265"/>
          <a:ext cx="3619500" cy="2867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3065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39</a:t>
            </a:fld>
            <a:endParaRPr lang="en-US" sz="2000" dirty="0"/>
          </a:p>
        </p:txBody>
      </p:sp>
      <p:sp>
        <p:nvSpPr>
          <p:cNvPr id="3" name="TextBox 2"/>
          <p:cNvSpPr txBox="1"/>
          <p:nvPr/>
        </p:nvSpPr>
        <p:spPr>
          <a:xfrm>
            <a:off x="318247" y="152400"/>
            <a:ext cx="7682753"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Wrapping up</a:t>
            </a:r>
          </a:p>
        </p:txBody>
      </p:sp>
      <p:sp>
        <p:nvSpPr>
          <p:cNvPr id="4" name="Text Box 3"/>
          <p:cNvSpPr txBox="1">
            <a:spLocks noChangeArrowheads="1"/>
          </p:cNvSpPr>
          <p:nvPr/>
        </p:nvSpPr>
        <p:spPr bwMode="auto">
          <a:xfrm>
            <a:off x="381000" y="843888"/>
            <a:ext cx="8534400" cy="5400675"/>
          </a:xfrm>
          <a:prstGeom prst="rect">
            <a:avLst/>
          </a:prstGeom>
          <a:noFill/>
          <a:ln w="9525" algn="ctr">
            <a:noFill/>
            <a:miter lim="800000"/>
            <a:headEnd/>
            <a:tailEnd/>
          </a:ln>
          <a:effectLst/>
        </p:spPr>
        <p:txBody>
          <a:bodyPr/>
          <a:lstStyle/>
          <a:p>
            <a:pPr marL="457200" indent="-457200">
              <a:buFont typeface="Arial" panose="020B0604020202020204" pitchFamily="34" charset="0"/>
              <a:buChar char="•"/>
            </a:pPr>
            <a:r>
              <a:rPr lang="en-US" dirty="0">
                <a:latin typeface="Arial" pitchFamily="34" charset="0"/>
                <a:cs typeface="Arial" pitchFamily="34" charset="0"/>
              </a:rPr>
              <a:t>Exact calculation of bond transaction price depends on market conventions and </a:t>
            </a:r>
            <a:r>
              <a:rPr lang="en-US" dirty="0" err="1">
                <a:latin typeface="Arial" pitchFamily="34" charset="0"/>
                <a:cs typeface="Arial" pitchFamily="34" charset="0"/>
              </a:rPr>
              <a:t>fineprint</a:t>
            </a:r>
            <a:endParaRPr lang="en-US" dirty="0">
              <a:latin typeface="Arial" pitchFamily="34" charset="0"/>
              <a:cs typeface="Arial" pitchFamily="34" charset="0"/>
            </a:endParaRPr>
          </a:p>
          <a:p>
            <a:pPr marL="457200" indent="-457200">
              <a:buFont typeface="Arial" panose="020B0604020202020204" pitchFamily="34" charset="0"/>
              <a:buChar char="•"/>
            </a:pPr>
            <a:endParaRPr lang="en-US" dirty="0">
              <a:latin typeface="Arial" pitchFamily="34" charset="0"/>
              <a:cs typeface="Arial" pitchFamily="34" charset="0"/>
            </a:endParaRPr>
          </a:p>
          <a:p>
            <a:pPr marL="914400" lvl="1" indent="-457200">
              <a:buFont typeface="Arial" panose="020B0604020202020204" pitchFamily="34" charset="0"/>
              <a:buChar char="•"/>
            </a:pPr>
            <a:r>
              <a:rPr lang="en-US" dirty="0">
                <a:latin typeface="Arial" pitchFamily="34" charset="0"/>
                <a:cs typeface="Arial" pitchFamily="34" charset="0"/>
              </a:rPr>
              <a:t>Coupons are usually paid semi-annually, i.e., 4% coupon means 4%/2 = 2% every 6 months.</a:t>
            </a:r>
          </a:p>
          <a:p>
            <a:pPr marL="914400" lvl="1" indent="-457200">
              <a:buFont typeface="Arial" panose="020B0604020202020204" pitchFamily="34" charset="0"/>
              <a:buChar char="•"/>
            </a:pPr>
            <a:endParaRPr lang="en-US" dirty="0">
              <a:latin typeface="Arial" pitchFamily="34" charset="0"/>
              <a:cs typeface="Arial" pitchFamily="34" charset="0"/>
            </a:endParaRPr>
          </a:p>
          <a:p>
            <a:pPr marL="914400" lvl="1" indent="-457200">
              <a:buFont typeface="Arial" panose="020B0604020202020204" pitchFamily="34" charset="0"/>
              <a:buChar char="•"/>
            </a:pPr>
            <a:r>
              <a:rPr lang="en-US" dirty="0">
                <a:latin typeface="Arial" pitchFamily="34" charset="0"/>
                <a:cs typeface="Arial" pitchFamily="34" charset="0"/>
              </a:rPr>
              <a:t>In US yields are often quoted as APR’s with semi-annual compounding, whereas in Europe yields are often quoted as EAR’s.</a:t>
            </a:r>
          </a:p>
          <a:p>
            <a:pPr lvl="1"/>
            <a:endParaRPr lang="en-US" dirty="0">
              <a:latin typeface="Arial" pitchFamily="34" charset="0"/>
              <a:cs typeface="Arial" pitchFamily="34" charset="0"/>
            </a:endParaRPr>
          </a:p>
          <a:p>
            <a:pPr marL="914400" lvl="1" indent="-457200">
              <a:buFont typeface="Arial" panose="020B0604020202020204" pitchFamily="34" charset="0"/>
              <a:buChar char="•"/>
            </a:pPr>
            <a:r>
              <a:rPr lang="en-US" dirty="0">
                <a:latin typeface="Arial" pitchFamily="34" charset="0"/>
                <a:cs typeface="Arial" pitchFamily="34" charset="0"/>
              </a:rPr>
              <a:t>Day count conventions: actual/360, actual/actual, …?</a:t>
            </a:r>
          </a:p>
          <a:p>
            <a:pPr marL="914400" lvl="1" indent="-457200">
              <a:buFont typeface="Arial" panose="020B0604020202020204" pitchFamily="34" charset="0"/>
              <a:buChar char="•"/>
            </a:pPr>
            <a:endParaRPr lang="en-US" dirty="0">
              <a:latin typeface="Arial" pitchFamily="34" charset="0"/>
              <a:cs typeface="Arial" pitchFamily="34" charset="0"/>
            </a:endParaRPr>
          </a:p>
          <a:p>
            <a:pPr marL="914400" lvl="1" indent="-457200">
              <a:buFont typeface="Arial" panose="020B0604020202020204" pitchFamily="34" charset="0"/>
              <a:buChar char="•"/>
            </a:pPr>
            <a:r>
              <a:rPr lang="en-US" dirty="0">
                <a:latin typeface="Arial" pitchFamily="34" charset="0"/>
                <a:cs typeface="Arial" pitchFamily="34" charset="0"/>
              </a:rPr>
              <a:t>I don’t find this super-interesting: as long as everyone agrees on the exact formula with which the price (or payoff, more generally) is calculated...</a:t>
            </a:r>
          </a:p>
          <a:p>
            <a:pPr marL="914400" lvl="1" indent="-457200">
              <a:buFont typeface="Arial" panose="020B0604020202020204" pitchFamily="34" charset="0"/>
              <a:buChar char="•"/>
            </a:pPr>
            <a:endParaRPr lang="en-US" dirty="0">
              <a:latin typeface="Arial" pitchFamily="34" charset="0"/>
              <a:cs typeface="Arial" pitchFamily="34" charset="0"/>
            </a:endParaRPr>
          </a:p>
          <a:p>
            <a:pPr marL="1371600" lvl="2" indent="-457200">
              <a:buFont typeface="Arial" panose="020B0604020202020204" pitchFamily="34" charset="0"/>
              <a:buChar char="•"/>
            </a:pPr>
            <a:endParaRPr lang="en-US" u="sng" dirty="0">
              <a:latin typeface="Arial" pitchFamily="34" charset="0"/>
              <a:cs typeface="Arial" pitchFamily="34" charset="0"/>
            </a:endParaRPr>
          </a:p>
          <a:p>
            <a:pPr marL="688975" lvl="1" indent="-231775">
              <a:buFont typeface="Arial" pitchFamily="34" charset="0"/>
              <a:buChar char="–"/>
            </a:pPr>
            <a:endParaRPr lang="en-US" b="1" dirty="0">
              <a:latin typeface="Arial" pitchFamily="34" charset="0"/>
              <a:cs typeface="Arial" pitchFamily="34" charset="0"/>
            </a:endParaRPr>
          </a:p>
        </p:txBody>
      </p:sp>
    </p:spTree>
    <p:extLst>
      <p:ext uri="{BB962C8B-B14F-4D97-AF65-F5344CB8AC3E}">
        <p14:creationId xmlns:p14="http://schemas.microsoft.com/office/powerpoint/2010/main" val="2160181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4</a:t>
            </a:fld>
            <a:endParaRPr lang="en-US" sz="2000" dirty="0"/>
          </a:p>
        </p:txBody>
      </p:sp>
      <p:sp>
        <p:nvSpPr>
          <p:cNvPr id="3" name="TextBox 2"/>
          <p:cNvSpPr txBox="1"/>
          <p:nvPr/>
        </p:nvSpPr>
        <p:spPr>
          <a:xfrm>
            <a:off x="381000" y="152400"/>
            <a:ext cx="76200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Spot rates</a:t>
            </a:r>
          </a:p>
        </p:txBody>
      </p:sp>
      <p:sp>
        <p:nvSpPr>
          <p:cNvPr id="5" name="Line 4"/>
          <p:cNvSpPr>
            <a:spLocks noChangeShapeType="1"/>
          </p:cNvSpPr>
          <p:nvPr/>
        </p:nvSpPr>
        <p:spPr bwMode="auto">
          <a:xfrm>
            <a:off x="914400" y="1595735"/>
            <a:ext cx="7086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6" name="Line 5"/>
          <p:cNvSpPr>
            <a:spLocks noChangeShapeType="1"/>
          </p:cNvSpPr>
          <p:nvPr/>
        </p:nvSpPr>
        <p:spPr bwMode="auto">
          <a:xfrm>
            <a:off x="914400" y="1443335"/>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 name="Line 6"/>
          <p:cNvSpPr>
            <a:spLocks noChangeShapeType="1"/>
          </p:cNvSpPr>
          <p:nvPr/>
        </p:nvSpPr>
        <p:spPr bwMode="auto">
          <a:xfrm>
            <a:off x="2209800" y="1443335"/>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8" name="Line 7"/>
          <p:cNvSpPr>
            <a:spLocks noChangeShapeType="1"/>
          </p:cNvSpPr>
          <p:nvPr/>
        </p:nvSpPr>
        <p:spPr bwMode="auto">
          <a:xfrm>
            <a:off x="3581400" y="1443335"/>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9" name="Line 8"/>
          <p:cNvSpPr>
            <a:spLocks noChangeShapeType="1"/>
          </p:cNvSpPr>
          <p:nvPr/>
        </p:nvSpPr>
        <p:spPr bwMode="auto">
          <a:xfrm>
            <a:off x="5029200" y="1443335"/>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0" name="Line 9"/>
          <p:cNvSpPr>
            <a:spLocks noChangeShapeType="1"/>
          </p:cNvSpPr>
          <p:nvPr/>
        </p:nvSpPr>
        <p:spPr bwMode="auto">
          <a:xfrm>
            <a:off x="8001000" y="1443335"/>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1" name="Line 10"/>
          <p:cNvSpPr>
            <a:spLocks noChangeShapeType="1"/>
          </p:cNvSpPr>
          <p:nvPr/>
        </p:nvSpPr>
        <p:spPr bwMode="auto">
          <a:xfrm>
            <a:off x="6400800" y="1443335"/>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 name="Line 11"/>
          <p:cNvSpPr>
            <a:spLocks noChangeShapeType="1"/>
          </p:cNvSpPr>
          <p:nvPr/>
        </p:nvSpPr>
        <p:spPr bwMode="auto">
          <a:xfrm>
            <a:off x="914400" y="2052935"/>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3" name="Line 12"/>
          <p:cNvSpPr>
            <a:spLocks noChangeShapeType="1"/>
          </p:cNvSpPr>
          <p:nvPr/>
        </p:nvSpPr>
        <p:spPr bwMode="auto">
          <a:xfrm>
            <a:off x="914400" y="2510135"/>
            <a:ext cx="2667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4" name="Line 14"/>
          <p:cNvSpPr>
            <a:spLocks noChangeShapeType="1"/>
          </p:cNvSpPr>
          <p:nvPr/>
        </p:nvSpPr>
        <p:spPr bwMode="auto">
          <a:xfrm>
            <a:off x="914400" y="2967335"/>
            <a:ext cx="556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5" name="Text Box 15"/>
          <p:cNvSpPr txBox="1">
            <a:spLocks noChangeArrowheads="1"/>
          </p:cNvSpPr>
          <p:nvPr/>
        </p:nvSpPr>
        <p:spPr bwMode="auto">
          <a:xfrm>
            <a:off x="838200" y="98613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dirty="0">
                <a:latin typeface="Arial" panose="020B0604020202020204" pitchFamily="34" charset="0"/>
                <a:cs typeface="Arial" panose="020B0604020202020204" pitchFamily="34" charset="0"/>
              </a:rPr>
              <a:t>0</a:t>
            </a:r>
          </a:p>
        </p:txBody>
      </p:sp>
      <p:sp>
        <p:nvSpPr>
          <p:cNvPr id="16" name="Text Box 16"/>
          <p:cNvSpPr txBox="1">
            <a:spLocks noChangeArrowheads="1"/>
          </p:cNvSpPr>
          <p:nvPr/>
        </p:nvSpPr>
        <p:spPr bwMode="auto">
          <a:xfrm>
            <a:off x="2057400" y="98613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latin typeface="Arial" panose="020B0604020202020204" pitchFamily="34" charset="0"/>
                <a:cs typeface="Arial" panose="020B0604020202020204" pitchFamily="34" charset="0"/>
              </a:rPr>
              <a:t>1</a:t>
            </a:r>
          </a:p>
        </p:txBody>
      </p:sp>
      <p:sp>
        <p:nvSpPr>
          <p:cNvPr id="17" name="Text Box 17"/>
          <p:cNvSpPr txBox="1">
            <a:spLocks noChangeArrowheads="1"/>
          </p:cNvSpPr>
          <p:nvPr/>
        </p:nvSpPr>
        <p:spPr bwMode="auto">
          <a:xfrm>
            <a:off x="3429000" y="98613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latin typeface="Arial" panose="020B0604020202020204" pitchFamily="34" charset="0"/>
                <a:cs typeface="Arial" panose="020B0604020202020204" pitchFamily="34" charset="0"/>
              </a:rPr>
              <a:t>2</a:t>
            </a:r>
          </a:p>
        </p:txBody>
      </p:sp>
      <p:sp>
        <p:nvSpPr>
          <p:cNvPr id="18" name="Text Box 18"/>
          <p:cNvSpPr txBox="1">
            <a:spLocks noChangeArrowheads="1"/>
          </p:cNvSpPr>
          <p:nvPr/>
        </p:nvSpPr>
        <p:spPr bwMode="auto">
          <a:xfrm>
            <a:off x="4876800" y="98613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latin typeface="Arial" panose="020B0604020202020204" pitchFamily="34" charset="0"/>
                <a:cs typeface="Arial" panose="020B0604020202020204" pitchFamily="34" charset="0"/>
              </a:rPr>
              <a:t>3</a:t>
            </a:r>
          </a:p>
        </p:txBody>
      </p:sp>
      <p:sp>
        <p:nvSpPr>
          <p:cNvPr id="19" name="Text Box 19"/>
          <p:cNvSpPr txBox="1">
            <a:spLocks noChangeArrowheads="1"/>
          </p:cNvSpPr>
          <p:nvPr/>
        </p:nvSpPr>
        <p:spPr bwMode="auto">
          <a:xfrm>
            <a:off x="6248400" y="98613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latin typeface="Arial" panose="020B0604020202020204" pitchFamily="34" charset="0"/>
                <a:cs typeface="Arial" panose="020B0604020202020204" pitchFamily="34" charset="0"/>
              </a:rPr>
              <a:t>4</a:t>
            </a:r>
          </a:p>
        </p:txBody>
      </p:sp>
      <p:sp>
        <p:nvSpPr>
          <p:cNvPr id="20" name="Text Box 20"/>
          <p:cNvSpPr txBox="1">
            <a:spLocks noChangeArrowheads="1"/>
          </p:cNvSpPr>
          <p:nvPr/>
        </p:nvSpPr>
        <p:spPr bwMode="auto">
          <a:xfrm>
            <a:off x="7848600" y="98613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latin typeface="Arial" panose="020B0604020202020204" pitchFamily="34" charset="0"/>
                <a:cs typeface="Arial" panose="020B0604020202020204" pitchFamily="34" charset="0"/>
              </a:rPr>
              <a:t>5</a:t>
            </a:r>
          </a:p>
        </p:txBody>
      </p:sp>
      <p:sp>
        <p:nvSpPr>
          <p:cNvPr id="21" name="Text Box 21"/>
          <p:cNvSpPr txBox="1">
            <a:spLocks noChangeArrowheads="1"/>
          </p:cNvSpPr>
          <p:nvPr/>
        </p:nvSpPr>
        <p:spPr bwMode="auto">
          <a:xfrm>
            <a:off x="2254250" y="1748135"/>
            <a:ext cx="401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dirty="0">
                <a:latin typeface="Arial" panose="020B0604020202020204" pitchFamily="34" charset="0"/>
                <a:cs typeface="Arial" panose="020B0604020202020204" pitchFamily="34" charset="0"/>
              </a:rPr>
              <a:t>r</a:t>
            </a:r>
            <a:r>
              <a:rPr lang="en-US" altLang="en-US" baseline="-25000" dirty="0">
                <a:latin typeface="Arial" panose="020B0604020202020204" pitchFamily="34" charset="0"/>
                <a:cs typeface="Arial" panose="020B0604020202020204" pitchFamily="34" charset="0"/>
                <a:sym typeface="Symbol" panose="05050102010706020507" pitchFamily="18" charset="2"/>
              </a:rPr>
              <a:t>1</a:t>
            </a:r>
            <a:endParaRPr lang="en-US" altLang="en-US" baseline="-25000" dirty="0">
              <a:latin typeface="Arial" panose="020B0604020202020204" pitchFamily="34" charset="0"/>
              <a:cs typeface="Arial" panose="020B0604020202020204" pitchFamily="34" charset="0"/>
            </a:endParaRPr>
          </a:p>
        </p:txBody>
      </p:sp>
      <p:sp>
        <p:nvSpPr>
          <p:cNvPr id="22" name="Text Box 22"/>
          <p:cNvSpPr txBox="1">
            <a:spLocks noChangeArrowheads="1"/>
          </p:cNvSpPr>
          <p:nvPr/>
        </p:nvSpPr>
        <p:spPr bwMode="auto">
          <a:xfrm>
            <a:off x="3502025" y="2129135"/>
            <a:ext cx="1071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dirty="0">
                <a:latin typeface="Arial" panose="020B0604020202020204" pitchFamily="34" charset="0"/>
                <a:cs typeface="Arial" panose="020B0604020202020204" pitchFamily="34" charset="0"/>
              </a:rPr>
              <a:t>(1+r</a:t>
            </a:r>
            <a:r>
              <a:rPr lang="en-US" altLang="en-US" baseline="-25000" dirty="0">
                <a:latin typeface="Arial" panose="020B0604020202020204" pitchFamily="34" charset="0"/>
                <a:cs typeface="Arial" panose="020B0604020202020204" pitchFamily="34" charset="0"/>
                <a:sym typeface="Symbol" panose="05050102010706020507" pitchFamily="18" charset="2"/>
              </a:rPr>
              <a:t>2</a:t>
            </a:r>
            <a:r>
              <a:rPr lang="en-US" altLang="en-US" dirty="0">
                <a:latin typeface="Arial" panose="020B0604020202020204" pitchFamily="34" charset="0"/>
                <a:cs typeface="Arial" panose="020B0604020202020204" pitchFamily="34" charset="0"/>
              </a:rPr>
              <a:t>)</a:t>
            </a:r>
            <a:r>
              <a:rPr lang="en-US" altLang="en-US" baseline="30000" dirty="0">
                <a:latin typeface="Arial" panose="020B0604020202020204" pitchFamily="34" charset="0"/>
                <a:cs typeface="Arial" panose="020B0604020202020204" pitchFamily="34" charset="0"/>
              </a:rPr>
              <a:t>2</a:t>
            </a:r>
          </a:p>
        </p:txBody>
      </p:sp>
      <p:sp>
        <p:nvSpPr>
          <p:cNvPr id="23" name="Text Box 23"/>
          <p:cNvSpPr txBox="1">
            <a:spLocks noChangeArrowheads="1"/>
          </p:cNvSpPr>
          <p:nvPr/>
        </p:nvSpPr>
        <p:spPr bwMode="auto">
          <a:xfrm>
            <a:off x="6483096" y="2590800"/>
            <a:ext cx="1071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dirty="0">
                <a:latin typeface="Arial" panose="020B0604020202020204" pitchFamily="34" charset="0"/>
                <a:cs typeface="Arial" panose="020B0604020202020204" pitchFamily="34" charset="0"/>
              </a:rPr>
              <a:t>(1+r</a:t>
            </a:r>
            <a:r>
              <a:rPr lang="en-US" altLang="en-US" baseline="-25000" dirty="0">
                <a:latin typeface="Arial" panose="020B0604020202020204" pitchFamily="34" charset="0"/>
                <a:cs typeface="Arial" panose="020B0604020202020204" pitchFamily="34" charset="0"/>
                <a:sym typeface="Symbol" panose="05050102010706020507" pitchFamily="18" charset="2"/>
              </a:rPr>
              <a:t>4</a:t>
            </a:r>
            <a:r>
              <a:rPr lang="en-US" altLang="en-US" dirty="0">
                <a:latin typeface="Arial" panose="020B0604020202020204" pitchFamily="34" charset="0"/>
                <a:cs typeface="Arial" panose="020B0604020202020204" pitchFamily="34" charset="0"/>
              </a:rPr>
              <a:t>)</a:t>
            </a:r>
            <a:r>
              <a:rPr lang="en-US" altLang="en-US" baseline="30000" dirty="0">
                <a:latin typeface="Arial" panose="020B0604020202020204" pitchFamily="34" charset="0"/>
                <a:cs typeface="Arial" panose="020B0604020202020204" pitchFamily="34" charset="0"/>
              </a:rPr>
              <a:t>4</a:t>
            </a:r>
          </a:p>
        </p:txBody>
      </p:sp>
      <mc:AlternateContent xmlns:mc="http://schemas.openxmlformats.org/markup-compatibility/2006" xmlns:a14="http://schemas.microsoft.com/office/drawing/2010/main">
        <mc:Choice Requires="a14">
          <p:sp>
            <p:nvSpPr>
              <p:cNvPr id="24" name="Text Box 3"/>
              <p:cNvSpPr txBox="1">
                <a:spLocks noChangeArrowheads="1"/>
              </p:cNvSpPr>
              <p:nvPr/>
            </p:nvSpPr>
            <p:spPr bwMode="auto">
              <a:xfrm>
                <a:off x="533400" y="3029703"/>
                <a:ext cx="8534400" cy="3124201"/>
              </a:xfrm>
              <a:prstGeom prst="rect">
                <a:avLst/>
              </a:prstGeom>
              <a:noFill/>
              <a:ln w="9525" algn="ctr">
                <a:noFill/>
                <a:miter lim="800000"/>
                <a:headEnd/>
                <a:tailEnd/>
              </a:ln>
              <a:effectLst/>
            </p:spPr>
            <p:txBody>
              <a:bodyPr/>
              <a:lstStyle/>
              <a:p>
                <a:pPr marL="231775" indent="-231775" algn="l">
                  <a:buFontTx/>
                  <a:buChar char="•"/>
                </a:pPr>
                <a:endParaRPr lang="en-US" sz="2000" b="0" dirty="0">
                  <a:latin typeface="Arial" pitchFamily="34" charset="0"/>
                  <a:cs typeface="Arial" pitchFamily="34" charset="0"/>
                </a:endParaRPr>
              </a:p>
              <a:p>
                <a:pPr marL="231775" indent="-231775">
                  <a:buFontTx/>
                  <a:buChar char="•"/>
                </a:pPr>
                <a:r>
                  <a:rPr lang="en-US" sz="2000" b="0" dirty="0">
                    <a:latin typeface="Arial" pitchFamily="34" charset="0"/>
                    <a:cs typeface="Arial" pitchFamily="34" charset="0"/>
                  </a:rPr>
                  <a:t>To discount </a:t>
                </a:r>
                <a:r>
                  <a:rPr lang="en-US" sz="2000" dirty="0">
                    <a:latin typeface="Arial" pitchFamily="34" charset="0"/>
                    <a:cs typeface="Arial" pitchFamily="34" charset="0"/>
                  </a:rPr>
                  <a:t>a bond’s future cash flows, we need s</a:t>
                </a:r>
                <a:r>
                  <a:rPr lang="en-US" sz="2000" b="0" dirty="0">
                    <a:latin typeface="Arial" pitchFamily="34" charset="0"/>
                    <a:cs typeface="Arial" pitchFamily="34" charset="0"/>
                  </a:rPr>
                  <a:t>pot interest rates </a:t>
                </a:r>
                <a14:m>
                  <m:oMath xmlns:m="http://schemas.openxmlformats.org/officeDocument/2006/math">
                    <m:r>
                      <m:rPr>
                        <m:nor/>
                      </m:rPr>
                      <a:rPr lang="en-US" altLang="en-US" sz="2000" dirty="0">
                        <a:latin typeface="Arial" panose="020B0604020202020204" pitchFamily="34" charset="0"/>
                        <a:cs typeface="Arial" panose="020B0604020202020204" pitchFamily="34" charset="0"/>
                      </a:rPr>
                      <m:t>r</m:t>
                    </m:r>
                    <m:r>
                      <m:rPr>
                        <m:nor/>
                      </m:rPr>
                      <a:rPr lang="en-US" altLang="en-US" sz="2000" baseline="-25000" dirty="0">
                        <a:latin typeface="Arial" panose="020B0604020202020204" pitchFamily="34" charset="0"/>
                        <a:cs typeface="Arial" panose="020B0604020202020204" pitchFamily="34" charset="0"/>
                        <a:sym typeface="Symbol" panose="05050102010706020507" pitchFamily="18" charset="2"/>
                      </a:rPr>
                      <m:t>t</m:t>
                    </m:r>
                  </m:oMath>
                </a14:m>
                <a:r>
                  <a:rPr lang="en-US" sz="2000" b="0" dirty="0">
                    <a:latin typeface="Arial" pitchFamily="34" charset="0"/>
                    <a:cs typeface="Arial" pitchFamily="34" charset="0"/>
                  </a:rPr>
                  <a:t> that determine the relevant discount rate from t to 0.</a:t>
                </a:r>
              </a:p>
              <a:p>
                <a:pPr marL="231775" indent="-231775">
                  <a:buFontTx/>
                  <a:buChar char="•"/>
                </a:pPr>
                <a:endParaRPr lang="en-US" sz="2000" dirty="0">
                  <a:latin typeface="Arial" pitchFamily="34" charset="0"/>
                  <a:cs typeface="Arial" pitchFamily="34" charset="0"/>
                </a:endParaRPr>
              </a:p>
              <a:p>
                <a:pPr marL="231775" indent="-231775">
                  <a:buFontTx/>
                  <a:buChar char="•"/>
                </a:pPr>
                <a:r>
                  <a:rPr lang="pt-PT" sz="2000" dirty="0" err="1">
                    <a:latin typeface="Arial" pitchFamily="34" charset="0"/>
                    <a:cs typeface="Arial" pitchFamily="34" charset="0"/>
                  </a:rPr>
                  <a:t>We</a:t>
                </a:r>
                <a:r>
                  <a:rPr lang="pt-PT" sz="2000" dirty="0">
                    <a:latin typeface="Arial" pitchFamily="34" charset="0"/>
                    <a:cs typeface="Arial" pitchFamily="34" charset="0"/>
                  </a:rPr>
                  <a:t> </a:t>
                </a:r>
                <a:r>
                  <a:rPr lang="pt-PT" sz="2000" dirty="0" err="1">
                    <a:latin typeface="Arial" pitchFamily="34" charset="0"/>
                    <a:cs typeface="Arial" pitchFamily="34" charset="0"/>
                  </a:rPr>
                  <a:t>find</a:t>
                </a:r>
                <a:r>
                  <a:rPr lang="pt-PT" sz="2000" dirty="0">
                    <a:latin typeface="Arial" pitchFamily="34" charset="0"/>
                    <a:cs typeface="Arial" pitchFamily="34" charset="0"/>
                  </a:rPr>
                  <a:t> </a:t>
                </a:r>
                <a:r>
                  <a:rPr lang="pt-PT" sz="2000" dirty="0" err="1">
                    <a:latin typeface="Arial" pitchFamily="34" charset="0"/>
                    <a:cs typeface="Arial" pitchFamily="34" charset="0"/>
                  </a:rPr>
                  <a:t>these</a:t>
                </a:r>
                <a:r>
                  <a:rPr lang="pt-PT" sz="2000" dirty="0">
                    <a:latin typeface="Arial" pitchFamily="34" charset="0"/>
                    <a:cs typeface="Arial" pitchFamily="34" charset="0"/>
                  </a:rPr>
                  <a:t> spot rates from </a:t>
                </a:r>
                <a:r>
                  <a:rPr lang="pt-PT" sz="2000" dirty="0" err="1">
                    <a:latin typeface="Arial" pitchFamily="34" charset="0"/>
                    <a:cs typeface="Arial" pitchFamily="34" charset="0"/>
                  </a:rPr>
                  <a:t>the</a:t>
                </a:r>
                <a:r>
                  <a:rPr lang="pt-PT" sz="2000" dirty="0">
                    <a:latin typeface="Arial" pitchFamily="34" charset="0"/>
                    <a:cs typeface="Arial" pitchFamily="34" charset="0"/>
                  </a:rPr>
                  <a:t> </a:t>
                </a:r>
                <a:r>
                  <a:rPr lang="pt-PT" sz="2000" dirty="0" err="1">
                    <a:latin typeface="Arial" pitchFamily="34" charset="0"/>
                    <a:cs typeface="Arial" pitchFamily="34" charset="0"/>
                  </a:rPr>
                  <a:t>price</a:t>
                </a:r>
                <a:r>
                  <a:rPr lang="pt-PT" sz="2000" dirty="0">
                    <a:latin typeface="Arial" pitchFamily="34" charset="0"/>
                    <a:cs typeface="Arial" pitchFamily="34" charset="0"/>
                  </a:rPr>
                  <a:t> of zero-coupon </a:t>
                </a:r>
                <a:r>
                  <a:rPr lang="pt-PT" sz="2000" dirty="0" err="1">
                    <a:latin typeface="Arial" pitchFamily="34" charset="0"/>
                    <a:cs typeface="Arial" pitchFamily="34" charset="0"/>
                  </a:rPr>
                  <a:t>bonds</a:t>
                </a:r>
                <a:r>
                  <a:rPr lang="pt-PT" sz="2000" dirty="0">
                    <a:latin typeface="Arial" pitchFamily="34" charset="0"/>
                    <a:cs typeface="Arial" pitchFamily="34" charset="0"/>
                  </a:rPr>
                  <a:t> (</a:t>
                </a:r>
                <a:r>
                  <a:rPr lang="en-US" altLang="en-US" sz="2000" dirty="0" err="1">
                    <a:latin typeface="Arial" panose="020B0604020202020204" pitchFamily="34" charset="0"/>
                    <a:cs typeface="Arial" panose="020B0604020202020204" pitchFamily="34" charset="0"/>
                    <a:sym typeface="Symbol" panose="05050102010706020507" pitchFamily="18" charset="2"/>
                  </a:rPr>
                  <a:t>P</a:t>
                </a:r>
                <a:r>
                  <a:rPr lang="en-US" altLang="en-US" sz="2000" baseline="-25000" dirty="0" err="1">
                    <a:latin typeface="Arial" panose="020B0604020202020204" pitchFamily="34" charset="0"/>
                    <a:cs typeface="Arial" panose="020B0604020202020204" pitchFamily="34" charset="0"/>
                    <a:sym typeface="Symbol" panose="05050102010706020507" pitchFamily="18" charset="2"/>
                  </a:rPr>
                  <a:t>z,t</a:t>
                </a:r>
                <a:r>
                  <a:rPr lang="en-US" altLang="en-US" sz="2000" dirty="0">
                    <a:latin typeface="Arial" panose="020B0604020202020204" pitchFamily="34" charset="0"/>
                    <a:cs typeface="Arial" panose="020B0604020202020204" pitchFamily="34" charset="0"/>
                    <a:sym typeface="Symbol" panose="05050102010706020507" pitchFamily="18" charset="2"/>
                  </a:rPr>
                  <a:t>): </a:t>
                </a:r>
              </a:p>
              <a:p>
                <a:pPr marL="231775" indent="-231775">
                  <a:buFontTx/>
                  <a:buChar char="•"/>
                </a:pPr>
                <a:endParaRPr lang="en-US" sz="2000" dirty="0">
                  <a:latin typeface="Arial" panose="020B0604020202020204" pitchFamily="34" charset="0"/>
                  <a:cs typeface="Arial" panose="020B0604020202020204" pitchFamily="34" charset="0"/>
                  <a:sym typeface="Symbol" panose="05050102010706020507" pitchFamily="18" charset="2"/>
                </a:endParaRPr>
              </a:p>
              <a:p>
                <a:pPr algn="ctr"/>
                <a:r>
                  <a:rPr lang="pt-PT" sz="2000" dirty="0">
                    <a:latin typeface="Arial" pitchFamily="34" charset="0"/>
                    <a:cs typeface="Arial" pitchFamily="34" charset="0"/>
                  </a:rPr>
                  <a:t>Spot rate </a:t>
                </a:r>
                <a:r>
                  <a:rPr lang="en-US" altLang="en-US" sz="2000" dirty="0">
                    <a:latin typeface="Arial" panose="020B0604020202020204" pitchFamily="34" charset="0"/>
                    <a:cs typeface="Arial" panose="020B0604020202020204" pitchFamily="34" charset="0"/>
                  </a:rPr>
                  <a:t>r</a:t>
                </a:r>
                <a:r>
                  <a:rPr lang="en-US" altLang="en-US" sz="2000" baseline="-25000" dirty="0">
                    <a:latin typeface="Arial" panose="020B0604020202020204" pitchFamily="34" charset="0"/>
                    <a:cs typeface="Arial" panose="020B0604020202020204" pitchFamily="34" charset="0"/>
                    <a:sym typeface="Symbol" panose="05050102010706020507" pitchFamily="18" charset="2"/>
                  </a:rPr>
                  <a:t>t</a:t>
                </a:r>
                <a:r>
                  <a:rPr lang="en-US" altLang="en-US" sz="2000" dirty="0">
                    <a:latin typeface="Arial" panose="020B0604020202020204" pitchFamily="34" charset="0"/>
                    <a:cs typeface="Arial" panose="020B0604020202020204" pitchFamily="34" charset="0"/>
                    <a:sym typeface="Symbol" panose="05050102010706020507" pitchFamily="18" charset="2"/>
                  </a:rPr>
                  <a:t> =(100/</a:t>
                </a:r>
                <a:r>
                  <a:rPr lang="en-US" altLang="en-US" sz="2000" dirty="0" err="1">
                    <a:latin typeface="Arial" panose="020B0604020202020204" pitchFamily="34" charset="0"/>
                    <a:cs typeface="Arial" panose="020B0604020202020204" pitchFamily="34" charset="0"/>
                    <a:sym typeface="Symbol" panose="05050102010706020507" pitchFamily="18" charset="2"/>
                  </a:rPr>
                  <a:t>P</a:t>
                </a:r>
                <a:r>
                  <a:rPr lang="en-US" altLang="en-US" sz="2000" baseline="-25000" dirty="0" err="1">
                    <a:latin typeface="Arial" panose="020B0604020202020204" pitchFamily="34" charset="0"/>
                    <a:cs typeface="Arial" panose="020B0604020202020204" pitchFamily="34" charset="0"/>
                    <a:sym typeface="Symbol" panose="05050102010706020507" pitchFamily="18" charset="2"/>
                  </a:rPr>
                  <a:t>z,t</a:t>
                </a:r>
                <a:r>
                  <a:rPr lang="en-US" altLang="en-US" sz="2000" dirty="0">
                    <a:latin typeface="Arial" panose="020B0604020202020204" pitchFamily="34" charset="0"/>
                    <a:cs typeface="Arial" panose="020B0604020202020204" pitchFamily="34" charset="0"/>
                    <a:sym typeface="Symbol" panose="05050102010706020507" pitchFamily="18" charset="2"/>
                  </a:rPr>
                  <a:t>)</a:t>
                </a:r>
                <a:r>
                  <a:rPr lang="en-US" altLang="en-US" sz="2000" baseline="30000" dirty="0">
                    <a:latin typeface="Arial" panose="020B0604020202020204" pitchFamily="34" charset="0"/>
                    <a:cs typeface="Arial" panose="020B0604020202020204" pitchFamily="34" charset="0"/>
                    <a:sym typeface="Symbol" panose="05050102010706020507" pitchFamily="18" charset="2"/>
                  </a:rPr>
                  <a:t>1/t</a:t>
                </a:r>
                <a:r>
                  <a:rPr lang="en-US" altLang="en-US" sz="2000" dirty="0">
                    <a:latin typeface="Arial" panose="020B0604020202020204" pitchFamily="34" charset="0"/>
                    <a:cs typeface="Arial" panose="020B0604020202020204" pitchFamily="34" charset="0"/>
                    <a:sym typeface="Symbol" panose="05050102010706020507" pitchFamily="18" charset="2"/>
                  </a:rPr>
                  <a:t>-1 (a</a:t>
                </a:r>
                <a:r>
                  <a:rPr lang="pt-PT" sz="2000" dirty="0" err="1">
                    <a:latin typeface="Arial" pitchFamily="34" charset="0"/>
                    <a:cs typeface="Arial" pitchFamily="34" charset="0"/>
                  </a:rPr>
                  <a:t>nnualized</a:t>
                </a:r>
                <a:r>
                  <a:rPr lang="pt-PT" sz="2000" dirty="0">
                    <a:latin typeface="Arial" pitchFamily="34" charset="0"/>
                    <a:cs typeface="Arial" pitchFamily="34" charset="0"/>
                  </a:rPr>
                  <a:t> for </a:t>
                </a:r>
                <a:r>
                  <a:rPr lang="pt-PT" sz="2000" dirty="0" err="1">
                    <a:latin typeface="Arial" pitchFamily="34" charset="0"/>
                    <a:cs typeface="Arial" pitchFamily="34" charset="0"/>
                  </a:rPr>
                  <a:t>comparison</a:t>
                </a:r>
                <a:r>
                  <a:rPr lang="pt-PT" sz="2000" dirty="0">
                    <a:latin typeface="Arial" pitchFamily="34" charset="0"/>
                    <a:cs typeface="Arial" pitchFamily="34" charset="0"/>
                  </a:rPr>
                  <a:t> </a:t>
                </a:r>
                <a:r>
                  <a:rPr lang="pt-PT" sz="2000" dirty="0" err="1">
                    <a:latin typeface="Arial" pitchFamily="34" charset="0"/>
                    <a:cs typeface="Arial" pitchFamily="34" charset="0"/>
                  </a:rPr>
                  <a:t>purposes</a:t>
                </a:r>
                <a:r>
                  <a:rPr lang="pt-PT" sz="2000" dirty="0">
                    <a:latin typeface="Arial" pitchFamily="34" charset="0"/>
                    <a:cs typeface="Arial" pitchFamily="34" charset="0"/>
                  </a:rPr>
                  <a:t>)</a:t>
                </a:r>
                <a:endParaRPr lang="en-US" sz="2000" dirty="0">
                  <a:latin typeface="Arial" pitchFamily="34" charset="0"/>
                  <a:cs typeface="Arial" pitchFamily="34" charset="0"/>
                </a:endParaRPr>
              </a:p>
              <a:p>
                <a:pPr lvl="1"/>
                <a:endParaRPr lang="en-US" sz="2000" dirty="0">
                  <a:latin typeface="Arial" pitchFamily="34" charset="0"/>
                  <a:cs typeface="Arial" pitchFamily="34" charset="0"/>
                </a:endParaRPr>
              </a:p>
              <a:p>
                <a:pPr marL="688975" lvl="1" indent="-231775">
                  <a:buFont typeface="Arial" pitchFamily="34" charset="0"/>
                  <a:buChar char="–"/>
                </a:pPr>
                <a:r>
                  <a:rPr lang="en-US" sz="2000" dirty="0">
                    <a:latin typeface="Arial" pitchFamily="34" charset="0"/>
                    <a:cs typeface="Arial" pitchFamily="34" charset="0"/>
                  </a:rPr>
                  <a:t>Price of a one-year zero = 98 </a:t>
                </a:r>
                <a:r>
                  <a:rPr lang="en-US" sz="2000" dirty="0">
                    <a:latin typeface="Arial" pitchFamily="34" charset="0"/>
                    <a:cs typeface="Arial" pitchFamily="34" charset="0"/>
                    <a:sym typeface="Wingdings" panose="05000000000000000000" pitchFamily="2" charset="2"/>
                  </a:rPr>
                  <a:t> </a:t>
                </a:r>
                <a:r>
                  <a:rPr lang="en-US" altLang="en-US" sz="2000" dirty="0">
                    <a:latin typeface="Arial" panose="020B0604020202020204" pitchFamily="34" charset="0"/>
                    <a:cs typeface="Arial" panose="020B0604020202020204" pitchFamily="34" charset="0"/>
                  </a:rPr>
                  <a:t>r</a:t>
                </a:r>
                <a:r>
                  <a:rPr lang="en-US" altLang="en-US" sz="2000" baseline="-25000" dirty="0">
                    <a:latin typeface="Arial" panose="020B0604020202020204" pitchFamily="34" charset="0"/>
                    <a:cs typeface="Arial" panose="020B0604020202020204" pitchFamily="34" charset="0"/>
                    <a:sym typeface="Symbol" panose="05050102010706020507" pitchFamily="18" charset="2"/>
                  </a:rPr>
                  <a:t>1</a:t>
                </a:r>
                <a:r>
                  <a:rPr lang="en-US" altLang="en-US" sz="2000" dirty="0">
                    <a:latin typeface="Arial" panose="020B0604020202020204" pitchFamily="34" charset="0"/>
                    <a:cs typeface="Arial" panose="020B0604020202020204" pitchFamily="34" charset="0"/>
                    <a:sym typeface="Symbol" panose="05050102010706020507" pitchFamily="18" charset="2"/>
                  </a:rPr>
                  <a:t>=100/98-1 =2.04%</a:t>
                </a:r>
              </a:p>
              <a:p>
                <a:pPr marL="688975" lvl="1" indent="-231775">
                  <a:buFont typeface="Arial" pitchFamily="34" charset="0"/>
                  <a:buChar char="–"/>
                </a:pPr>
                <a:r>
                  <a:rPr lang="en-US" altLang="en-US" sz="2000" dirty="0">
                    <a:latin typeface="Arial" panose="020B0604020202020204" pitchFamily="34" charset="0"/>
                    <a:cs typeface="Arial" panose="020B0604020202020204" pitchFamily="34" charset="0"/>
                    <a:sym typeface="Symbol" panose="05050102010706020507" pitchFamily="18" charset="2"/>
                  </a:rPr>
                  <a:t>Price of a two-year zero = 95 </a:t>
                </a:r>
                <a:r>
                  <a:rPr lang="en-US" altLang="en-US" sz="2000" dirty="0">
                    <a:latin typeface="Arial" panose="020B0604020202020204" pitchFamily="34" charset="0"/>
                    <a:cs typeface="Arial" panose="020B0604020202020204" pitchFamily="34" charset="0"/>
                    <a:sym typeface="Wingdings" panose="05000000000000000000" pitchFamily="2" charset="2"/>
                  </a:rPr>
                  <a:t> </a:t>
                </a:r>
                <a:r>
                  <a:rPr lang="en-US" altLang="en-US" sz="2000" dirty="0">
                    <a:latin typeface="Arial" panose="020B0604020202020204" pitchFamily="34" charset="0"/>
                    <a:cs typeface="Arial" panose="020B0604020202020204" pitchFamily="34" charset="0"/>
                  </a:rPr>
                  <a:t>r</a:t>
                </a:r>
                <a:r>
                  <a:rPr lang="en-US" altLang="en-US" sz="2000" baseline="-25000" dirty="0">
                    <a:latin typeface="Arial" panose="020B0604020202020204" pitchFamily="34" charset="0"/>
                    <a:cs typeface="Arial" panose="020B0604020202020204" pitchFamily="34" charset="0"/>
                    <a:sym typeface="Symbol" panose="05050102010706020507" pitchFamily="18" charset="2"/>
                  </a:rPr>
                  <a:t>2</a:t>
                </a:r>
                <a:r>
                  <a:rPr lang="en-US" altLang="en-US" sz="2000" dirty="0">
                    <a:latin typeface="Arial" panose="020B0604020202020204" pitchFamily="34" charset="0"/>
                    <a:cs typeface="Arial" panose="020B0604020202020204" pitchFamily="34" charset="0"/>
                    <a:sym typeface="Symbol" panose="05050102010706020507" pitchFamily="18" charset="2"/>
                  </a:rPr>
                  <a:t>=(100/95)</a:t>
                </a:r>
                <a:r>
                  <a:rPr lang="en-US" altLang="en-US" sz="2000" baseline="30000" dirty="0">
                    <a:latin typeface="Arial" panose="020B0604020202020204" pitchFamily="34" charset="0"/>
                    <a:cs typeface="Arial" panose="020B0604020202020204" pitchFamily="34" charset="0"/>
                    <a:sym typeface="Symbol" panose="05050102010706020507" pitchFamily="18" charset="2"/>
                  </a:rPr>
                  <a:t>1/2</a:t>
                </a:r>
                <a:r>
                  <a:rPr lang="en-US" altLang="en-US" sz="2000" dirty="0">
                    <a:latin typeface="Arial" panose="020B0604020202020204" pitchFamily="34" charset="0"/>
                    <a:cs typeface="Arial" panose="020B0604020202020204" pitchFamily="34" charset="0"/>
                    <a:sym typeface="Symbol" panose="05050102010706020507" pitchFamily="18" charset="2"/>
                  </a:rPr>
                  <a:t>-1 = 2.60%</a:t>
                </a:r>
              </a:p>
              <a:p>
                <a:pPr marL="688975" lvl="1" indent="-231775">
                  <a:buFont typeface="Arial" pitchFamily="34" charset="0"/>
                  <a:buChar char="–"/>
                </a:pPr>
                <a:r>
                  <a:rPr lang="en-US" altLang="en-US" sz="2000" dirty="0">
                    <a:latin typeface="Arial" panose="020B0604020202020204" pitchFamily="34" charset="0"/>
                    <a:cs typeface="Arial" panose="020B0604020202020204" pitchFamily="34" charset="0"/>
                  </a:rPr>
                  <a:t>And so on …</a:t>
                </a:r>
              </a:p>
              <a:p>
                <a:pPr marL="231775" indent="-231775">
                  <a:buFont typeface="Arial" pitchFamily="34" charset="0"/>
                  <a:buChar char="–"/>
                </a:pPr>
                <a:endParaRPr lang="en-US" sz="2000" dirty="0">
                  <a:latin typeface="Arial" panose="020B0604020202020204" pitchFamily="34" charset="0"/>
                  <a:cs typeface="Arial" panose="020B0604020202020204" pitchFamily="34" charset="0"/>
                </a:endParaRPr>
              </a:p>
              <a:p>
                <a:pPr marL="688975" lvl="1" indent="-231775">
                  <a:buFont typeface="Arial" pitchFamily="34" charset="0"/>
                  <a:buChar char="–"/>
                </a:pPr>
                <a:endParaRPr lang="en-US" altLang="en-US" sz="2000" dirty="0">
                  <a:latin typeface="Arial" panose="020B0604020202020204" pitchFamily="34" charset="0"/>
                  <a:cs typeface="Arial" panose="020B0604020202020204" pitchFamily="34" charset="0"/>
                </a:endParaRPr>
              </a:p>
            </p:txBody>
          </p:sp>
        </mc:Choice>
        <mc:Fallback xmlns="">
          <p:sp>
            <p:nvSpPr>
              <p:cNvPr id="24" name="Text Box 3"/>
              <p:cNvSpPr txBox="1">
                <a:spLocks noRot="1" noChangeAspect="1" noMove="1" noResize="1" noEditPoints="1" noAdjustHandles="1" noChangeArrowheads="1" noChangeShapeType="1" noTextEdit="1"/>
              </p:cNvSpPr>
              <p:nvPr/>
            </p:nvSpPr>
            <p:spPr bwMode="auto">
              <a:xfrm>
                <a:off x="533400" y="3029703"/>
                <a:ext cx="8534400" cy="3124201"/>
              </a:xfrm>
              <a:prstGeom prst="rect">
                <a:avLst/>
              </a:prstGeom>
              <a:blipFill>
                <a:blip r:embed="rId2"/>
                <a:stretch>
                  <a:fillRect l="-643" b="-14063"/>
                </a:stretch>
              </a:blipFill>
              <a:ln w="9525" algn="ctr">
                <a:noFill/>
                <a:miter lim="800000"/>
                <a:headEnd/>
                <a:tailEnd/>
              </a:ln>
              <a:effectLst/>
            </p:spPr>
            <p:txBody>
              <a:bodyPr/>
              <a:lstStyle/>
              <a:p>
                <a:r>
                  <a:rPr lang="en-NL">
                    <a:noFill/>
                  </a:rPr>
                  <a:t> </a:t>
                </a:r>
              </a:p>
            </p:txBody>
          </p:sp>
        </mc:Fallback>
      </mc:AlternateContent>
    </p:spTree>
    <p:extLst>
      <p:ext uri="{BB962C8B-B14F-4D97-AF65-F5344CB8AC3E}">
        <p14:creationId xmlns:p14="http://schemas.microsoft.com/office/powerpoint/2010/main" val="154261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762071"/>
            <a:ext cx="6400800" cy="646331"/>
          </a:xfrm>
          <a:prstGeom prst="rect">
            <a:avLst/>
          </a:prstGeom>
          <a:noFill/>
          <a:ln>
            <a:solidFill>
              <a:schemeClr val="bg1">
                <a:lumMod val="50000"/>
              </a:schemeClr>
            </a:solidFill>
          </a:ln>
        </p:spPr>
        <p:txBody>
          <a:bodyPr wrap="square" rtlCol="0">
            <a:spAutoFit/>
          </a:bodyPr>
          <a:lstStyle/>
          <a:p>
            <a:pPr marL="511175" indent="-511175"/>
            <a:r>
              <a:rPr lang="en-US" sz="3600" b="1" dirty="0">
                <a:latin typeface="Arial" pitchFamily="34" charset="0"/>
                <a:cs typeface="Arial" pitchFamily="34" charset="0"/>
              </a:rPr>
              <a:t>Corporate bonds</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2666088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41</a:t>
            </a:fld>
            <a:endParaRPr lang="en-US" sz="2000" dirty="0"/>
          </a:p>
        </p:txBody>
      </p:sp>
      <p:sp>
        <p:nvSpPr>
          <p:cNvPr id="3" name="TextBox 2"/>
          <p:cNvSpPr txBox="1"/>
          <p:nvPr/>
        </p:nvSpPr>
        <p:spPr>
          <a:xfrm>
            <a:off x="381000" y="152400"/>
            <a:ext cx="76200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Overview of fixed-income markets</a:t>
            </a:r>
          </a:p>
        </p:txBody>
      </p:sp>
      <p:pic>
        <p:nvPicPr>
          <p:cNvPr id="5" name="Picture 4"/>
          <p:cNvPicPr>
            <a:picLocks noChangeAspect="1"/>
          </p:cNvPicPr>
          <p:nvPr/>
        </p:nvPicPr>
        <p:blipFill>
          <a:blip r:embed="rId2"/>
          <a:stretch>
            <a:fillRect/>
          </a:stretch>
        </p:blipFill>
        <p:spPr>
          <a:xfrm>
            <a:off x="757527" y="1981200"/>
            <a:ext cx="7628945" cy="2057400"/>
          </a:xfrm>
          <a:prstGeom prst="rect">
            <a:avLst/>
          </a:prstGeom>
        </p:spPr>
      </p:pic>
      <p:sp>
        <p:nvSpPr>
          <p:cNvPr id="6" name="TextBox 5"/>
          <p:cNvSpPr txBox="1"/>
          <p:nvPr/>
        </p:nvSpPr>
        <p:spPr>
          <a:xfrm>
            <a:off x="711201" y="4111823"/>
            <a:ext cx="4191000" cy="307777"/>
          </a:xfrm>
          <a:prstGeom prst="rect">
            <a:avLst/>
          </a:prstGeom>
          <a:noFill/>
        </p:spPr>
        <p:txBody>
          <a:bodyPr wrap="square" rtlCol="0">
            <a:spAutoFit/>
          </a:bodyPr>
          <a:lstStyle/>
          <a:p>
            <a:r>
              <a:rPr lang="pt-PT" sz="1400" i="1" dirty="0">
                <a:latin typeface="Arial" pitchFamily="34" charset="0"/>
                <a:cs typeface="Arial" pitchFamily="34" charset="0"/>
              </a:rPr>
              <a:t>Source: SIFMA, statistics, Q2 2015</a:t>
            </a:r>
            <a:endParaRPr lang="en-US" sz="1400" i="1" dirty="0">
              <a:latin typeface="Arial" pitchFamily="34" charset="0"/>
              <a:cs typeface="Arial" pitchFamily="34" charset="0"/>
            </a:endParaRPr>
          </a:p>
        </p:txBody>
      </p:sp>
      <p:sp>
        <p:nvSpPr>
          <p:cNvPr id="7" name="Oval 6"/>
          <p:cNvSpPr/>
          <p:nvPr/>
        </p:nvSpPr>
        <p:spPr bwMode="auto">
          <a:xfrm>
            <a:off x="533400" y="2667000"/>
            <a:ext cx="1752600" cy="381000"/>
          </a:xfrm>
          <a:prstGeom prst="ellipse">
            <a:avLst/>
          </a:prstGeom>
          <a:noFill/>
          <a:ln>
            <a:headEnd/>
            <a:tailEnd/>
          </a:ln>
        </p:spPr>
        <p:style>
          <a:lnRef idx="2">
            <a:schemeClr val="accent2"/>
          </a:lnRef>
          <a:fillRef idx="1">
            <a:schemeClr val="lt1"/>
          </a:fillRef>
          <a:effectRef idx="0">
            <a:schemeClr val="accent2"/>
          </a:effectRef>
          <a:fontRef idx="minor">
            <a:schemeClr val="dk1"/>
          </a:fontRef>
        </p:style>
        <p:txBody>
          <a:bodyPr rtlCol="0" anchor="ctr"/>
          <a:lstStyle/>
          <a:p>
            <a:pPr algn="ctr">
              <a:buFontTx/>
              <a:buNone/>
            </a:pPr>
            <a:endParaRPr lang="en-US" sz="2000" b="1" dirty="0" err="1">
              <a:latin typeface="Arial" pitchFamily="34" charset="0"/>
              <a:cs typeface="Arial" pitchFamily="34" charset="0"/>
            </a:endParaRPr>
          </a:p>
        </p:txBody>
      </p:sp>
    </p:spTree>
    <p:extLst>
      <p:ext uri="{BB962C8B-B14F-4D97-AF65-F5344CB8AC3E}">
        <p14:creationId xmlns:p14="http://schemas.microsoft.com/office/powerpoint/2010/main" val="1985893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17698-9E5F-F74B-745D-E311BA01B3F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521C53-0CC8-094D-433F-7C0921A9AC45}"/>
              </a:ext>
            </a:extLst>
          </p:cNvPr>
          <p:cNvSpPr>
            <a:spLocks noGrp="1"/>
          </p:cNvSpPr>
          <p:nvPr>
            <p:ph type="sldNum" sz="quarter" idx="12"/>
          </p:nvPr>
        </p:nvSpPr>
        <p:spPr/>
        <p:txBody>
          <a:bodyPr/>
          <a:lstStyle/>
          <a:p>
            <a:fld id="{4A12A122-817D-41F3-8885-5DB718F70662}" type="slidenum">
              <a:rPr lang="en-US" sz="2000" smtClean="0"/>
              <a:pPr/>
              <a:t>42</a:t>
            </a:fld>
            <a:endParaRPr lang="en-US" sz="2000" dirty="0"/>
          </a:p>
        </p:txBody>
      </p:sp>
      <p:sp>
        <p:nvSpPr>
          <p:cNvPr id="3" name="TextBox 2">
            <a:extLst>
              <a:ext uri="{FF2B5EF4-FFF2-40B4-BE49-F238E27FC236}">
                <a16:creationId xmlns:a16="http://schemas.microsoft.com/office/drawing/2014/main" id="{71FD3FED-14DB-901F-0AD6-0D2D4B5A52D3}"/>
              </a:ext>
            </a:extLst>
          </p:cNvPr>
          <p:cNvSpPr txBox="1"/>
          <p:nvPr/>
        </p:nvSpPr>
        <p:spPr>
          <a:xfrm>
            <a:off x="381000" y="152400"/>
            <a:ext cx="76200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Default risk and expected returns</a:t>
            </a:r>
          </a:p>
        </p:txBody>
      </p:sp>
      <p:sp>
        <p:nvSpPr>
          <p:cNvPr id="4" name="Text Box 3">
            <a:extLst>
              <a:ext uri="{FF2B5EF4-FFF2-40B4-BE49-F238E27FC236}">
                <a16:creationId xmlns:a16="http://schemas.microsoft.com/office/drawing/2014/main" id="{1B444A58-B6D5-2410-AB95-DBBA4EE6A10C}"/>
              </a:ext>
            </a:extLst>
          </p:cNvPr>
          <p:cNvSpPr txBox="1">
            <a:spLocks noChangeArrowheads="1"/>
          </p:cNvSpPr>
          <p:nvPr/>
        </p:nvSpPr>
        <p:spPr bwMode="auto">
          <a:xfrm>
            <a:off x="304800" y="955675"/>
            <a:ext cx="8534400" cy="5400675"/>
          </a:xfrm>
          <a:prstGeom prst="rect">
            <a:avLst/>
          </a:prstGeom>
          <a:noFill/>
          <a:ln w="9525" algn="ctr">
            <a:noFill/>
            <a:miter lim="800000"/>
            <a:headEnd/>
            <a:tailEnd/>
          </a:ln>
          <a:effectLst/>
        </p:spPr>
        <p:txBody>
          <a:bodyPr/>
          <a:lstStyle/>
          <a:p>
            <a:pPr marL="231775" indent="-231775" algn="l">
              <a:buFontTx/>
              <a:buChar char="•"/>
            </a:pPr>
            <a:r>
              <a:rPr lang="en-US" sz="1700" b="0" dirty="0">
                <a:latin typeface="Arial" pitchFamily="34" charset="0"/>
                <a:cs typeface="Arial" pitchFamily="34" charset="0"/>
              </a:rPr>
              <a:t>When the issuer is not the Treasury</a:t>
            </a:r>
            <a:r>
              <a:rPr lang="en-US" sz="1700" dirty="0">
                <a:latin typeface="Arial" pitchFamily="34" charset="0"/>
                <a:cs typeface="Arial" pitchFamily="34" charset="0"/>
              </a:rPr>
              <a:t>, there is default risk</a:t>
            </a:r>
          </a:p>
          <a:p>
            <a:pPr marL="688975" lvl="1" indent="-231775">
              <a:buFontTx/>
              <a:buChar char="•"/>
            </a:pPr>
            <a:r>
              <a:rPr lang="en-US" sz="1700" dirty="0">
                <a:latin typeface="Arial" pitchFamily="34" charset="0"/>
                <a:cs typeface="Arial" pitchFamily="34" charset="0"/>
              </a:rPr>
              <a:t>Under default, lender does not receive the  bond’s promised payments, but only some recovery value which depends on</a:t>
            </a:r>
          </a:p>
          <a:p>
            <a:pPr marL="1146175" lvl="2" indent="-231775">
              <a:buFont typeface="Arial" pitchFamily="34" charset="0"/>
              <a:buChar char="–"/>
            </a:pPr>
            <a:r>
              <a:rPr lang="en-US" sz="1700" dirty="0">
                <a:latin typeface="Arial" pitchFamily="34" charset="0"/>
                <a:cs typeface="Arial" pitchFamily="34" charset="0"/>
              </a:rPr>
              <a:t>The bond’s provisions such as seniority and collateral</a:t>
            </a:r>
          </a:p>
          <a:p>
            <a:pPr marL="1146175" lvl="2" indent="-231775">
              <a:buFont typeface="Arial" pitchFamily="34" charset="0"/>
              <a:buChar char="–"/>
            </a:pPr>
            <a:r>
              <a:rPr lang="en-US" sz="1700" dirty="0">
                <a:latin typeface="Arial" pitchFamily="34" charset="0"/>
                <a:cs typeface="Arial" pitchFamily="34" charset="0"/>
              </a:rPr>
              <a:t>The result of a complex bargaining process in the bankruptcy courts</a:t>
            </a:r>
          </a:p>
          <a:p>
            <a:pPr marL="1146175" lvl="2" indent="-231775">
              <a:buFont typeface="Arial" pitchFamily="34" charset="0"/>
              <a:buChar char="–"/>
            </a:pPr>
            <a:r>
              <a:rPr lang="pt-PT" sz="1700" dirty="0">
                <a:latin typeface="Arial" pitchFamily="34" charset="0"/>
                <a:cs typeface="Arial" pitchFamily="34" charset="0"/>
              </a:rPr>
              <a:t>The liquidation value of the firm’s assets</a:t>
            </a:r>
          </a:p>
          <a:p>
            <a:pPr marL="688975" lvl="1" indent="-231775">
              <a:buFont typeface="Arial" pitchFamily="34" charset="0"/>
              <a:buChar char="–"/>
            </a:pPr>
            <a:endParaRPr lang="pt-PT" sz="1700" dirty="0">
              <a:latin typeface="Arial" pitchFamily="34" charset="0"/>
              <a:cs typeface="Arial" pitchFamily="34" charset="0"/>
            </a:endParaRPr>
          </a:p>
          <a:p>
            <a:pPr marL="231775" indent="-231775">
              <a:spcBef>
                <a:spcPct val="20000"/>
              </a:spcBef>
              <a:buFont typeface="Arial" pitchFamily="34" charset="0"/>
              <a:buChar char="–"/>
              <a:defRPr/>
            </a:pPr>
            <a:r>
              <a:rPr lang="en-US" sz="1700" dirty="0">
                <a:latin typeface="Arial" pitchFamily="34" charset="0"/>
                <a:cs typeface="Arial" pitchFamily="34" charset="0"/>
              </a:rPr>
              <a:t>For a bond without default risk, YTM is a good estimate of expected return</a:t>
            </a:r>
          </a:p>
          <a:p>
            <a:pPr marL="688975" lvl="1" indent="-231775">
              <a:spcBef>
                <a:spcPct val="20000"/>
              </a:spcBef>
              <a:buFont typeface="Arial" pitchFamily="34" charset="0"/>
              <a:buChar char="–"/>
              <a:defRPr/>
            </a:pPr>
            <a:r>
              <a:rPr lang="en-US" sz="1700" dirty="0">
                <a:latin typeface="Arial" pitchFamily="34" charset="0"/>
                <a:cs typeface="Arial" pitchFamily="34" charset="0"/>
              </a:rPr>
              <a:t>YTM is a weighted average of the return you expect to make in each year over the life of the bond</a:t>
            </a:r>
          </a:p>
          <a:p>
            <a:pPr marL="231775" indent="-231775">
              <a:spcBef>
                <a:spcPct val="20000"/>
              </a:spcBef>
              <a:buFont typeface="Arial" pitchFamily="34" charset="0"/>
              <a:buChar char="–"/>
              <a:defRPr/>
            </a:pPr>
            <a:endParaRPr lang="en-US" sz="1700" dirty="0">
              <a:latin typeface="Arial" pitchFamily="34" charset="0"/>
              <a:cs typeface="Arial" pitchFamily="34" charset="0"/>
            </a:endParaRPr>
          </a:p>
          <a:p>
            <a:pPr marL="231775" indent="-231775">
              <a:spcBef>
                <a:spcPct val="20000"/>
              </a:spcBef>
              <a:buFont typeface="Arial" pitchFamily="34" charset="0"/>
              <a:buChar char="–"/>
              <a:defRPr/>
            </a:pPr>
            <a:r>
              <a:rPr lang="en-US" sz="1700" dirty="0">
                <a:latin typeface="Arial" pitchFamily="34" charset="0"/>
                <a:cs typeface="Arial" pitchFamily="34" charset="0"/>
              </a:rPr>
              <a:t>For a bond with default risk, YTM overstates the expected return</a:t>
            </a:r>
          </a:p>
          <a:p>
            <a:pPr marL="688975" lvl="1" indent="-231775">
              <a:spcBef>
                <a:spcPct val="20000"/>
              </a:spcBef>
              <a:buFont typeface="Arial" pitchFamily="34" charset="0"/>
              <a:buChar char="–"/>
              <a:defRPr/>
            </a:pPr>
            <a:r>
              <a:rPr lang="en-US" sz="1700" dirty="0">
                <a:latin typeface="Arial" pitchFamily="34" charset="0"/>
                <a:cs typeface="Arial" pitchFamily="34" charset="0"/>
              </a:rPr>
              <a:t>Recall: the yield is the single discount rate that sets the PV of the bond’s promised (≠expected) payments equal to its current price</a:t>
            </a:r>
          </a:p>
          <a:p>
            <a:pPr marL="688975" lvl="1" indent="-231775">
              <a:spcBef>
                <a:spcPct val="20000"/>
              </a:spcBef>
              <a:buFont typeface="Arial" pitchFamily="34" charset="0"/>
              <a:buChar char="–"/>
              <a:defRPr/>
            </a:pPr>
            <a:r>
              <a:rPr lang="en-US" sz="1700" dirty="0">
                <a:latin typeface="Arial" pitchFamily="34" charset="0"/>
                <a:cs typeface="Arial" pitchFamily="34" charset="0"/>
              </a:rPr>
              <a:t>Risk-return trade-off: ceteris paribus, bonds with higher default risk have higher yields, but this higher yield translates less than 1-for-1 to higher expected return.</a:t>
            </a:r>
          </a:p>
          <a:p>
            <a:pPr marL="688975" lvl="1" indent="-231775">
              <a:spcBef>
                <a:spcPct val="20000"/>
              </a:spcBef>
              <a:buFont typeface="Arial" pitchFamily="34" charset="0"/>
              <a:buChar char="–"/>
              <a:defRPr/>
            </a:pPr>
            <a:endParaRPr lang="en-US" sz="1700" dirty="0">
              <a:latin typeface="Arial" pitchFamily="34" charset="0"/>
              <a:cs typeface="Arial" pitchFamily="34" charset="0"/>
            </a:endParaRPr>
          </a:p>
        </p:txBody>
      </p:sp>
    </p:spTree>
    <p:extLst>
      <p:ext uri="{BB962C8B-B14F-4D97-AF65-F5344CB8AC3E}">
        <p14:creationId xmlns:p14="http://schemas.microsoft.com/office/powerpoint/2010/main" val="3052494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40428" y="188640"/>
            <a:ext cx="8350250" cy="491728"/>
          </a:xfrm>
        </p:spPr>
        <p:txBody>
          <a:bodyPr>
            <a:noAutofit/>
          </a:bodyPr>
          <a:lstStyle/>
          <a:p>
            <a:pPr algn="l"/>
            <a:r>
              <a:rPr lang="en-US" sz="3200" dirty="0">
                <a:solidFill>
                  <a:schemeClr val="tx1"/>
                </a:solidFill>
                <a:latin typeface="Arial" pitchFamily="34" charset="0"/>
                <a:ea typeface="+mn-ea"/>
                <a:cs typeface="Arial" pitchFamily="34" charset="0"/>
              </a:rPr>
              <a:t>The expected return of risky debt</a:t>
            </a:r>
            <a:endParaRPr lang="en-GB" sz="3200" dirty="0">
              <a:solidFill>
                <a:schemeClr val="tx1"/>
              </a:solidFill>
              <a:latin typeface="Arial" pitchFamily="34" charset="0"/>
              <a:ea typeface="+mn-ea"/>
              <a:cs typeface="Arial" pitchFamily="34" charset="0"/>
            </a:endParaRPr>
          </a:p>
        </p:txBody>
      </p:sp>
      <p:sp>
        <p:nvSpPr>
          <p:cNvPr id="4" name="Rectangle 3"/>
          <p:cNvSpPr txBox="1">
            <a:spLocks noChangeArrowheads="1"/>
          </p:cNvSpPr>
          <p:nvPr/>
        </p:nvSpPr>
        <p:spPr bwMode="auto">
          <a:xfrm>
            <a:off x="323528" y="764704"/>
            <a:ext cx="8001000" cy="3733800"/>
          </a:xfrm>
          <a:prstGeom prst="rect">
            <a:avLst/>
          </a:prstGeom>
          <a:noFill/>
          <a:ln w="9525">
            <a:noFill/>
            <a:miter lim="800000"/>
            <a:headEnd/>
            <a:tailEnd/>
          </a:ln>
        </p:spPr>
        <p:txBody>
          <a:bodyPr/>
          <a:lstStyle/>
          <a:p>
            <a:pPr marL="257175" indent="-231775">
              <a:spcBef>
                <a:spcPct val="20000"/>
              </a:spcBef>
              <a:buFont typeface="Arial" panose="020B0604020202020204" pitchFamily="34" charset="0"/>
              <a:buChar char="•"/>
              <a:defRPr/>
            </a:pPr>
            <a:r>
              <a:rPr lang="en-US" sz="2000" dirty="0">
                <a:latin typeface="Arial" pitchFamily="34" charset="0"/>
                <a:cs typeface="Arial" pitchFamily="34" charset="0"/>
              </a:rPr>
              <a:t>Broadly two methods to adjust yield for default risk:</a:t>
            </a:r>
          </a:p>
          <a:p>
            <a:pPr marL="685800" lvl="1" indent="-231775">
              <a:spcBef>
                <a:spcPct val="20000"/>
              </a:spcBef>
              <a:buFont typeface="+mj-lt"/>
              <a:buAutoNum type="arabicPeriod"/>
              <a:defRPr/>
            </a:pPr>
            <a:r>
              <a:rPr lang="en-US" sz="2000" dirty="0">
                <a:latin typeface="Arial" pitchFamily="34" charset="0"/>
                <a:cs typeface="Arial" pitchFamily="34" charset="0"/>
              </a:rPr>
              <a:t> Discount (i) probability of x (ii) loss in case of </a:t>
            </a:r>
            <a:r>
              <a:rPr lang="en-US" sz="2000" b="1" dirty="0">
                <a:latin typeface="Arial" pitchFamily="34" charset="0"/>
                <a:cs typeface="Arial" pitchFamily="34" charset="0"/>
              </a:rPr>
              <a:t>default</a:t>
            </a:r>
          </a:p>
          <a:p>
            <a:pPr marL="685800" lvl="1" indent="-231775">
              <a:spcBef>
                <a:spcPct val="20000"/>
              </a:spcBef>
              <a:buFont typeface="+mj-lt"/>
              <a:buAutoNum type="arabicPeriod"/>
              <a:defRPr/>
            </a:pPr>
            <a:r>
              <a:rPr lang="en-US" sz="2000" dirty="0">
                <a:latin typeface="Arial" pitchFamily="34" charset="0"/>
                <a:cs typeface="Arial" pitchFamily="34" charset="0"/>
              </a:rPr>
              <a:t> Use the CAPM</a:t>
            </a:r>
          </a:p>
          <a:p>
            <a:pPr marL="342900" indent="-231775">
              <a:spcBef>
                <a:spcPct val="20000"/>
              </a:spcBef>
              <a:buFont typeface="Arial" panose="020B0604020202020204" pitchFamily="34" charset="0"/>
              <a:buChar char="•"/>
              <a:defRPr/>
            </a:pPr>
            <a:endParaRPr lang="en-US" sz="2000" dirty="0">
              <a:latin typeface="Arial" pitchFamily="34" charset="0"/>
              <a:cs typeface="Arial" pitchFamily="34" charset="0"/>
            </a:endParaRPr>
          </a:p>
          <a:p>
            <a:pPr marL="342900" indent="-231775">
              <a:spcBef>
                <a:spcPct val="20000"/>
              </a:spcBef>
              <a:buFont typeface="Arial" panose="020B0604020202020204" pitchFamily="34" charset="0"/>
              <a:buChar char="•"/>
              <a:defRPr/>
            </a:pPr>
            <a:r>
              <a:rPr lang="en-US" sz="2000" dirty="0">
                <a:latin typeface="Arial" pitchFamily="34" charset="0"/>
                <a:cs typeface="Arial" pitchFamily="34" charset="0"/>
              </a:rPr>
              <a:t>Each method relies on information from ratings</a:t>
            </a:r>
          </a:p>
          <a:p>
            <a:pPr marL="342900" indent="-231775">
              <a:spcBef>
                <a:spcPct val="20000"/>
              </a:spcBef>
              <a:buFont typeface="Arial" panose="020B0604020202020204" pitchFamily="34" charset="0"/>
              <a:buChar char="•"/>
              <a:defRPr/>
            </a:pPr>
            <a:endParaRPr lang="en-US" sz="2000" dirty="0">
              <a:latin typeface="Arial" pitchFamily="34" charset="0"/>
              <a:cs typeface="Arial" pitchFamily="34" charset="0"/>
            </a:endParaRPr>
          </a:p>
          <a:p>
            <a:pPr marL="342900" indent="-342900">
              <a:spcBef>
                <a:spcPct val="20000"/>
              </a:spcBef>
              <a:buFont typeface="Arial" panose="020B0604020202020204" pitchFamily="34" charset="0"/>
              <a:buChar char="•"/>
              <a:defRPr/>
            </a:pPr>
            <a:endParaRPr lang="en-US" sz="1600" dirty="0"/>
          </a:p>
          <a:p>
            <a:pPr marL="342900" indent="-342900">
              <a:spcBef>
                <a:spcPct val="20000"/>
              </a:spcBef>
              <a:buFont typeface="Arial" panose="020B0604020202020204" pitchFamily="34" charset="0"/>
              <a:buChar char="•"/>
              <a:defRPr/>
            </a:pPr>
            <a:endParaRPr lang="en-US" sz="1600" dirty="0"/>
          </a:p>
          <a:p>
            <a:pPr marL="685800" lvl="1" indent="-342900">
              <a:spcBef>
                <a:spcPct val="20000"/>
              </a:spcBef>
              <a:buFont typeface="+mj-lt"/>
              <a:buAutoNum type="arabicPeriod"/>
              <a:defRPr/>
            </a:pPr>
            <a:endParaRPr lang="en-US" sz="1600" dirty="0"/>
          </a:p>
          <a:p>
            <a:pPr marL="257175" indent="-257175">
              <a:spcBef>
                <a:spcPct val="20000"/>
              </a:spcBef>
              <a:buFont typeface="Arial" panose="020B0604020202020204" pitchFamily="34" charset="0"/>
              <a:buChar char="•"/>
              <a:defRPr/>
            </a:pPr>
            <a:endParaRPr lang="en-US" sz="1600" dirty="0"/>
          </a:p>
        </p:txBody>
      </p:sp>
      <p:sp>
        <p:nvSpPr>
          <p:cNvPr id="5" name="Slide Number Placeholder 5"/>
          <p:cNvSpPr txBox="1">
            <a:spLocks/>
          </p:cNvSpPr>
          <p:nvPr/>
        </p:nvSpPr>
        <p:spPr>
          <a:xfrm>
            <a:off x="0" y="1980758"/>
            <a:ext cx="533400" cy="183357"/>
          </a:xfrm>
          <a:prstGeom prst="rect">
            <a:avLst/>
          </a:prstGeom>
        </p:spPr>
        <p:txBody>
          <a:bodyPr>
            <a:normAutofit fontScale="47500" lnSpcReduction="20000"/>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ctr"/>
            <a:fld id="{8F82E0A0-C266-4798-8C8F-B9F91E9DA37E}" type="slidenum">
              <a:rPr lang="en-US" sz="1400" b="1">
                <a:solidFill>
                  <a:srgbClr val="FFFFFF"/>
                </a:solidFill>
                <a:latin typeface="Century Schoolbook" panose="02040604050505020304" pitchFamily="18" charset="0"/>
              </a:rPr>
              <a:pPr algn="ctr"/>
              <a:t>43</a:t>
            </a:fld>
            <a:endParaRPr lang="en-US" dirty="0">
              <a:latin typeface="Century Schoolbook" panose="02040604050505020304" pitchFamily="18" charset="0"/>
            </a:endParaRPr>
          </a:p>
        </p:txBody>
      </p:sp>
      <p:graphicFrame>
        <p:nvGraphicFramePr>
          <p:cNvPr id="2" name="Object 1">
            <a:extLst>
              <a:ext uri="{FF2B5EF4-FFF2-40B4-BE49-F238E27FC236}">
                <a16:creationId xmlns:a16="http://schemas.microsoft.com/office/drawing/2014/main" id="{23788AAF-938D-9FB2-E213-2B651989DB59}"/>
              </a:ext>
            </a:extLst>
          </p:cNvPr>
          <p:cNvGraphicFramePr>
            <a:graphicFrameLocks noChangeAspect="1"/>
          </p:cNvGraphicFramePr>
          <p:nvPr/>
        </p:nvGraphicFramePr>
        <p:xfrm>
          <a:off x="1403648" y="2671208"/>
          <a:ext cx="6009198" cy="3999296"/>
        </p:xfrm>
        <a:graphic>
          <a:graphicData uri="http://schemas.openxmlformats.org/presentationml/2006/ole">
            <mc:AlternateContent xmlns:mc="http://schemas.openxmlformats.org/markup-compatibility/2006">
              <mc:Choice xmlns:v="urn:schemas-microsoft-com:vml" Requires="v">
                <p:oleObj name="Worksheet" r:id="rId3" imgW="5016500" imgH="3314700" progId="Excel.Sheet.8">
                  <p:embed/>
                </p:oleObj>
              </mc:Choice>
              <mc:Fallback>
                <p:oleObj name="Worksheet" r:id="rId3" imgW="5016500" imgH="3314700" progId="Excel.Sheet.8">
                  <p:embed/>
                  <p:pic>
                    <p:nvPicPr>
                      <p:cNvPr id="2" name="Object 1">
                        <a:extLst>
                          <a:ext uri="{FF2B5EF4-FFF2-40B4-BE49-F238E27FC236}">
                            <a16:creationId xmlns:a16="http://schemas.microsoft.com/office/drawing/2014/main" id="{23788AAF-938D-9FB2-E213-2B651989DB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671208"/>
                        <a:ext cx="6009198" cy="399929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5358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44</a:t>
            </a:fld>
            <a:endParaRPr lang="en-US" sz="2000" dirty="0"/>
          </a:p>
        </p:txBody>
      </p:sp>
      <p:sp>
        <p:nvSpPr>
          <p:cNvPr id="3" name="TextBox 2"/>
          <p:cNvSpPr txBox="1"/>
          <p:nvPr/>
        </p:nvSpPr>
        <p:spPr>
          <a:xfrm>
            <a:off x="381000" y="152400"/>
            <a:ext cx="76200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Transition matrix (Moody’s)</a:t>
            </a:r>
          </a:p>
        </p:txBody>
      </p:sp>
      <p:pic>
        <p:nvPicPr>
          <p:cNvPr id="4" name="Picture 3"/>
          <p:cNvPicPr>
            <a:picLocks noChangeAspect="1"/>
          </p:cNvPicPr>
          <p:nvPr/>
        </p:nvPicPr>
        <p:blipFill>
          <a:blip r:embed="rId3"/>
          <a:stretch>
            <a:fillRect/>
          </a:stretch>
        </p:blipFill>
        <p:spPr>
          <a:xfrm>
            <a:off x="381000" y="2133600"/>
            <a:ext cx="8686800" cy="2481163"/>
          </a:xfrm>
          <a:prstGeom prst="rect">
            <a:avLst/>
          </a:prstGeom>
        </p:spPr>
      </p:pic>
      <p:sp>
        <p:nvSpPr>
          <p:cNvPr id="10" name="TextBox 9"/>
          <p:cNvSpPr txBox="1"/>
          <p:nvPr/>
        </p:nvSpPr>
        <p:spPr>
          <a:xfrm>
            <a:off x="3657600" y="1360517"/>
            <a:ext cx="3352800" cy="646331"/>
          </a:xfrm>
          <a:prstGeom prst="rect">
            <a:avLst/>
          </a:prstGeom>
          <a:noFill/>
        </p:spPr>
        <p:txBody>
          <a:bodyPr wrap="square" rtlCol="0">
            <a:spAutoFit/>
          </a:bodyPr>
          <a:lstStyle/>
          <a:p>
            <a:r>
              <a:rPr lang="en-US" dirty="0">
                <a:latin typeface="Arial" pitchFamily="34" charset="0"/>
                <a:cs typeface="Arial" pitchFamily="34" charset="0"/>
              </a:rPr>
              <a:t>Historically, year t AAA bonds never defaulted in year t+1!</a:t>
            </a:r>
          </a:p>
        </p:txBody>
      </p:sp>
      <p:cxnSp>
        <p:nvCxnSpPr>
          <p:cNvPr id="12" name="Straight Arrow Connector 11"/>
          <p:cNvCxnSpPr>
            <a:stCxn id="10" idx="2"/>
          </p:cNvCxnSpPr>
          <p:nvPr/>
        </p:nvCxnSpPr>
        <p:spPr>
          <a:xfrm flipH="1">
            <a:off x="990600" y="2006848"/>
            <a:ext cx="4343400" cy="736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2"/>
          </p:cNvCxnSpPr>
          <p:nvPr/>
        </p:nvCxnSpPr>
        <p:spPr>
          <a:xfrm>
            <a:off x="5334000" y="2006848"/>
            <a:ext cx="3352800" cy="660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8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corporate bond spread by ra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60717"/>
            <a:ext cx="7139897" cy="45633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152400"/>
            <a:ext cx="76200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Yield spread</a:t>
            </a:r>
          </a:p>
        </p:txBody>
      </p:sp>
      <p:sp>
        <p:nvSpPr>
          <p:cNvPr id="2" name="TextBox 1"/>
          <p:cNvSpPr txBox="1"/>
          <p:nvPr/>
        </p:nvSpPr>
        <p:spPr>
          <a:xfrm>
            <a:off x="404446" y="5505271"/>
            <a:ext cx="7848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itchFamily="34" charset="0"/>
                <a:cs typeface="Arial" pitchFamily="34" charset="0"/>
              </a:rPr>
              <a:t>Yield spread =  yield to maturity risky bond – yield to maturity risk-free government bond</a:t>
            </a:r>
          </a:p>
          <a:p>
            <a:pPr marL="285750" indent="-285750">
              <a:buFont typeface="Arial" panose="020B0604020202020204" pitchFamily="34" charset="0"/>
              <a:buChar char="•"/>
            </a:pPr>
            <a:r>
              <a:rPr lang="en-US" dirty="0">
                <a:latin typeface="Arial" pitchFamily="34" charset="0"/>
                <a:cs typeface="Arial" pitchFamily="34" charset="0"/>
              </a:rPr>
              <a:t>1 year CAA yield = 600 bps + 13 bps= 6.13% vs 0.18% for AAA</a:t>
            </a:r>
          </a:p>
        </p:txBody>
      </p:sp>
    </p:spTree>
    <p:extLst>
      <p:ext uri="{BB962C8B-B14F-4D97-AF65-F5344CB8AC3E}">
        <p14:creationId xmlns:p14="http://schemas.microsoft.com/office/powerpoint/2010/main" val="326019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550" y="188918"/>
            <a:ext cx="7167929" cy="994172"/>
          </a:xfrm>
        </p:spPr>
        <p:txBody>
          <a:bodyPr/>
          <a:lstStyle/>
          <a:p>
            <a:r>
              <a:rPr lang="en-US" altLang="en-US" sz="2400" dirty="0">
                <a:solidFill>
                  <a:schemeClr val="tx1"/>
                </a:solidFill>
                <a:latin typeface="Arial" pitchFamily="34" charset="0"/>
                <a:ea typeface="+mn-ea"/>
                <a:cs typeface="Arial" pitchFamily="34" charset="0"/>
              </a:rPr>
              <a:t>Method 1: Adjusting the yield to maturity</a:t>
            </a:r>
            <a:endParaRPr lang="en-US" sz="2400" dirty="0">
              <a:solidFill>
                <a:schemeClr val="tx1"/>
              </a:solidFill>
              <a:latin typeface="Arial" pitchFamily="34" charset="0"/>
              <a:ea typeface="+mn-ea"/>
              <a:cs typeface="Arial" pitchFamily="34" charset="0"/>
            </a:endParaRPr>
          </a:p>
        </p:txBody>
      </p:sp>
      <p:sp>
        <p:nvSpPr>
          <p:cNvPr id="3" name="Content Placeholder 2"/>
          <p:cNvSpPr>
            <a:spLocks noGrp="1"/>
          </p:cNvSpPr>
          <p:nvPr>
            <p:ph idx="1"/>
          </p:nvPr>
        </p:nvSpPr>
        <p:spPr>
          <a:xfrm>
            <a:off x="234778" y="1412776"/>
            <a:ext cx="8402594" cy="3997506"/>
          </a:xfrm>
        </p:spPr>
        <p:txBody>
          <a:bodyPr>
            <a:normAutofit/>
          </a:bodyPr>
          <a:lstStyle/>
          <a:p>
            <a:pPr marL="0" indent="0">
              <a:buNone/>
            </a:pPr>
            <a:r>
              <a:rPr lang="en-US" altLang="en-US" sz="2000" dirty="0">
                <a:latin typeface="Arial" pitchFamily="34" charset="0"/>
                <a:cs typeface="Arial" pitchFamily="34" charset="0"/>
              </a:rPr>
              <a:t>Consider a one-year bond with YTM of y. For each $1 invested in the bond today, the issuer promises to pay $(1 + y) in one year. Suppose the bond will default with probability p, and L is the expected loss per $1 of debt in the event of default.</a:t>
            </a:r>
            <a:endParaRPr lang="en-US" sz="2000" dirty="0">
              <a:latin typeface="Arial" pitchFamily="34" charset="0"/>
              <a:cs typeface="Arial" pitchFamily="34" charset="0"/>
            </a:endParaRPr>
          </a:p>
          <a:p>
            <a:pPr marL="0" indent="0">
              <a:buNone/>
            </a:pPr>
            <a:endParaRPr lang="en-US" altLang="en-US" sz="1650" dirty="0"/>
          </a:p>
        </p:txBody>
      </p:sp>
      <p:cxnSp>
        <p:nvCxnSpPr>
          <p:cNvPr id="6" name="Straight Arrow Connector 5"/>
          <p:cNvCxnSpPr/>
          <p:nvPr/>
        </p:nvCxnSpPr>
        <p:spPr>
          <a:xfrm>
            <a:off x="1278925" y="3088148"/>
            <a:ext cx="5640860" cy="2471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1797908" y="2964077"/>
            <a:ext cx="0" cy="234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267965" y="2981518"/>
            <a:ext cx="0" cy="23477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22773" y="3271659"/>
            <a:ext cx="797012" cy="300082"/>
          </a:xfrm>
          <a:prstGeom prst="rect">
            <a:avLst/>
          </a:prstGeom>
          <a:noFill/>
        </p:spPr>
        <p:txBody>
          <a:bodyPr wrap="square" rtlCol="0">
            <a:spAutoFit/>
          </a:bodyPr>
          <a:lstStyle/>
          <a:p>
            <a:r>
              <a:rPr lang="en-US" sz="1350" dirty="0">
                <a:solidFill>
                  <a:srgbClr val="0070C0"/>
                </a:solidFill>
              </a:rPr>
              <a:t>T=1 year</a:t>
            </a:r>
          </a:p>
        </p:txBody>
      </p:sp>
      <p:sp>
        <p:nvSpPr>
          <p:cNvPr id="11" name="TextBox 10"/>
          <p:cNvSpPr txBox="1"/>
          <p:nvPr/>
        </p:nvSpPr>
        <p:spPr>
          <a:xfrm>
            <a:off x="1467364" y="3244964"/>
            <a:ext cx="797012" cy="300082"/>
          </a:xfrm>
          <a:prstGeom prst="rect">
            <a:avLst/>
          </a:prstGeom>
          <a:noFill/>
        </p:spPr>
        <p:txBody>
          <a:bodyPr wrap="square" rtlCol="0">
            <a:spAutoFit/>
          </a:bodyPr>
          <a:lstStyle/>
          <a:p>
            <a:r>
              <a:rPr lang="en-US" sz="1350" dirty="0">
                <a:solidFill>
                  <a:srgbClr val="0070C0"/>
                </a:solidFill>
              </a:rPr>
              <a:t>T=0</a:t>
            </a:r>
          </a:p>
        </p:txBody>
      </p:sp>
      <p:sp>
        <p:nvSpPr>
          <p:cNvPr id="12" name="Rectangle 11"/>
          <p:cNvSpPr/>
          <p:nvPr/>
        </p:nvSpPr>
        <p:spPr>
          <a:xfrm>
            <a:off x="6105207" y="3789963"/>
            <a:ext cx="745717" cy="300082"/>
          </a:xfrm>
          <a:prstGeom prst="rect">
            <a:avLst/>
          </a:prstGeom>
        </p:spPr>
        <p:txBody>
          <a:bodyPr wrap="none">
            <a:spAutoFit/>
          </a:bodyPr>
          <a:lstStyle/>
          <a:p>
            <a:r>
              <a:rPr lang="en-US" altLang="en-US" sz="1350" dirty="0">
                <a:solidFill>
                  <a:srgbClr val="0070C0"/>
                </a:solidFill>
              </a:rPr>
              <a:t>$(1 + </a:t>
            </a:r>
            <a:r>
              <a:rPr lang="en-US" altLang="en-US" sz="1350" i="1" dirty="0">
                <a:solidFill>
                  <a:srgbClr val="0070C0"/>
                </a:solidFill>
              </a:rPr>
              <a:t>y</a:t>
            </a:r>
            <a:r>
              <a:rPr lang="en-US" altLang="en-US" sz="1350" dirty="0">
                <a:solidFill>
                  <a:srgbClr val="0070C0"/>
                </a:solidFill>
              </a:rPr>
              <a:t>) </a:t>
            </a:r>
            <a:endParaRPr lang="en-US" sz="1350" dirty="0">
              <a:solidFill>
                <a:srgbClr val="0070C0"/>
              </a:solidFill>
            </a:endParaRPr>
          </a:p>
        </p:txBody>
      </p:sp>
      <p:sp>
        <p:nvSpPr>
          <p:cNvPr id="13" name="Rectangle 12"/>
          <p:cNvSpPr/>
          <p:nvPr/>
        </p:nvSpPr>
        <p:spPr>
          <a:xfrm>
            <a:off x="1621057" y="2687078"/>
            <a:ext cx="399468" cy="300082"/>
          </a:xfrm>
          <a:prstGeom prst="rect">
            <a:avLst/>
          </a:prstGeom>
        </p:spPr>
        <p:txBody>
          <a:bodyPr wrap="none">
            <a:spAutoFit/>
          </a:bodyPr>
          <a:lstStyle/>
          <a:p>
            <a:r>
              <a:rPr lang="en-US" altLang="en-US" sz="1350" dirty="0">
                <a:solidFill>
                  <a:srgbClr val="0070C0"/>
                </a:solidFill>
              </a:rPr>
              <a:t>$1 </a:t>
            </a:r>
            <a:endParaRPr lang="en-US" sz="1350" dirty="0">
              <a:solidFill>
                <a:srgbClr val="0070C0"/>
              </a:solidFill>
            </a:endParaRPr>
          </a:p>
        </p:txBody>
      </p:sp>
      <p:sp>
        <p:nvSpPr>
          <p:cNvPr id="15" name="TextBox 14"/>
          <p:cNvSpPr txBox="1"/>
          <p:nvPr/>
        </p:nvSpPr>
        <p:spPr>
          <a:xfrm>
            <a:off x="5757891" y="4208549"/>
            <a:ext cx="1859692" cy="300082"/>
          </a:xfrm>
          <a:prstGeom prst="rect">
            <a:avLst/>
          </a:prstGeom>
          <a:noFill/>
        </p:spPr>
        <p:txBody>
          <a:bodyPr wrap="square" rtlCol="0">
            <a:spAutoFit/>
          </a:bodyPr>
          <a:lstStyle/>
          <a:p>
            <a:r>
              <a:rPr lang="en-US" sz="1350" dirty="0">
                <a:solidFill>
                  <a:srgbClr val="0070C0"/>
                </a:solidFill>
              </a:rPr>
              <a:t>In case of default</a:t>
            </a:r>
          </a:p>
        </p:txBody>
      </p:sp>
      <p:sp>
        <p:nvSpPr>
          <p:cNvPr id="16" name="Rectangle 15"/>
          <p:cNvSpPr/>
          <p:nvPr/>
        </p:nvSpPr>
        <p:spPr>
          <a:xfrm>
            <a:off x="6050477" y="4474018"/>
            <a:ext cx="981359" cy="300082"/>
          </a:xfrm>
          <a:prstGeom prst="rect">
            <a:avLst/>
          </a:prstGeom>
        </p:spPr>
        <p:txBody>
          <a:bodyPr wrap="none">
            <a:spAutoFit/>
          </a:bodyPr>
          <a:lstStyle/>
          <a:p>
            <a:r>
              <a:rPr lang="en-US" altLang="en-US" sz="1350" dirty="0">
                <a:solidFill>
                  <a:srgbClr val="C00000"/>
                </a:solidFill>
              </a:rPr>
              <a:t>$(1 + </a:t>
            </a:r>
            <a:r>
              <a:rPr lang="en-US" altLang="en-US" sz="1350" i="1" dirty="0">
                <a:solidFill>
                  <a:srgbClr val="C00000"/>
                </a:solidFill>
              </a:rPr>
              <a:t>y</a:t>
            </a:r>
            <a:r>
              <a:rPr lang="en-US" altLang="en-US" sz="1350" dirty="0">
                <a:solidFill>
                  <a:srgbClr val="C00000"/>
                </a:solidFill>
              </a:rPr>
              <a:t> − </a:t>
            </a:r>
            <a:r>
              <a:rPr lang="en-US" altLang="en-US" sz="1350" i="1" dirty="0">
                <a:solidFill>
                  <a:srgbClr val="C00000"/>
                </a:solidFill>
              </a:rPr>
              <a:t>L</a:t>
            </a:r>
            <a:r>
              <a:rPr lang="en-US" altLang="en-US" sz="1350" dirty="0">
                <a:solidFill>
                  <a:srgbClr val="C00000"/>
                </a:solidFill>
              </a:rPr>
              <a:t>) </a:t>
            </a:r>
            <a:endParaRPr lang="en-US" sz="1350" dirty="0">
              <a:solidFill>
                <a:srgbClr val="C00000"/>
              </a:solidFill>
            </a:endParaRPr>
          </a:p>
        </p:txBody>
      </p:sp>
      <p:sp>
        <p:nvSpPr>
          <p:cNvPr id="4" name="Rectangle 3"/>
          <p:cNvSpPr/>
          <p:nvPr/>
        </p:nvSpPr>
        <p:spPr>
          <a:xfrm>
            <a:off x="117031" y="4874228"/>
            <a:ext cx="5640860" cy="113877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en-US" sz="1700" dirty="0"/>
              <a:t>So the expected return of the bond</a:t>
            </a:r>
          </a:p>
          <a:p>
            <a:pPr lvl="1" algn="ctr">
              <a:buNone/>
            </a:pPr>
            <a:r>
              <a:rPr lang="en-US" altLang="en-US" sz="1700" i="1" dirty="0"/>
              <a:t>r</a:t>
            </a:r>
            <a:r>
              <a:rPr lang="en-US" altLang="en-US" sz="1700" i="1" baseline="-25000" dirty="0"/>
              <a:t>d </a:t>
            </a:r>
            <a:r>
              <a:rPr lang="en-US" altLang="en-US" sz="1700" baseline="-25000" dirty="0"/>
              <a:t> </a:t>
            </a:r>
            <a:r>
              <a:rPr lang="en-US" altLang="en-US" sz="1700" dirty="0"/>
              <a:t>= (1 − </a:t>
            </a:r>
            <a:r>
              <a:rPr lang="en-US" altLang="en-US" sz="1700" i="1" dirty="0"/>
              <a:t>p</a:t>
            </a:r>
            <a:r>
              <a:rPr lang="en-US" altLang="en-US" sz="1700" dirty="0"/>
              <a:t>)(1+</a:t>
            </a:r>
            <a:r>
              <a:rPr lang="en-US" altLang="en-US" sz="1700" i="1" dirty="0"/>
              <a:t>y) </a:t>
            </a:r>
            <a:r>
              <a:rPr lang="en-US" altLang="en-US" sz="1700" dirty="0"/>
              <a:t> +  </a:t>
            </a:r>
            <a:r>
              <a:rPr lang="en-US" altLang="en-US" sz="1700" i="1" dirty="0"/>
              <a:t>p</a:t>
            </a:r>
            <a:r>
              <a:rPr lang="en-US" altLang="en-US" sz="1700" dirty="0"/>
              <a:t>(1+</a:t>
            </a:r>
            <a:r>
              <a:rPr lang="en-US" altLang="en-US" sz="1700" i="1" dirty="0"/>
              <a:t>y </a:t>
            </a:r>
            <a:r>
              <a:rPr lang="en-US" altLang="en-US" sz="1700" dirty="0"/>
              <a:t>− </a:t>
            </a:r>
            <a:r>
              <a:rPr lang="en-US" altLang="en-US" sz="1700" i="1" dirty="0"/>
              <a:t>L</a:t>
            </a:r>
            <a:r>
              <a:rPr lang="en-US" altLang="en-US" sz="1700" dirty="0"/>
              <a:t>) – 1</a:t>
            </a:r>
          </a:p>
          <a:p>
            <a:pPr lvl="1" algn="ctr">
              <a:buNone/>
            </a:pPr>
            <a:r>
              <a:rPr lang="en-US" altLang="en-US" sz="1700" dirty="0"/>
              <a:t>= </a:t>
            </a:r>
            <a:r>
              <a:rPr lang="en-US" altLang="en-US" sz="1700" i="1" dirty="0"/>
              <a:t>y </a:t>
            </a:r>
            <a:r>
              <a:rPr lang="en-US" altLang="en-US" sz="1700" dirty="0"/>
              <a:t>− </a:t>
            </a:r>
            <a:r>
              <a:rPr lang="en-US" altLang="en-US" sz="1700" i="1" dirty="0" err="1"/>
              <a:t>pL</a:t>
            </a:r>
            <a:endParaRPr lang="en-US" altLang="en-US" sz="1700" i="1" dirty="0"/>
          </a:p>
          <a:p>
            <a:pPr lvl="1" algn="ctr">
              <a:buNone/>
            </a:pPr>
            <a:r>
              <a:rPr lang="en-US" altLang="en-US" sz="1700" b="1" dirty="0"/>
              <a:t> = </a:t>
            </a:r>
            <a:r>
              <a:rPr lang="en-US" altLang="en-US" sz="1700" dirty="0"/>
              <a:t>Yield to Maturity − Prob(default) </a:t>
            </a:r>
            <a:r>
              <a:rPr lang="en-US" altLang="en-US" sz="1700" dirty="0">
                <a:cs typeface="Arial" panose="020B0604020202020204" pitchFamily="34" charset="0"/>
              </a:rPr>
              <a:t>×</a:t>
            </a:r>
            <a:r>
              <a:rPr lang="en-US" altLang="en-US" sz="1700" dirty="0"/>
              <a:t> Expected Loss</a:t>
            </a:r>
          </a:p>
        </p:txBody>
      </p:sp>
      <p:sp>
        <p:nvSpPr>
          <p:cNvPr id="18" name="TextBox 17">
            <a:extLst>
              <a:ext uri="{FF2B5EF4-FFF2-40B4-BE49-F238E27FC236}">
                <a16:creationId xmlns:a16="http://schemas.microsoft.com/office/drawing/2014/main" id="{79935DD3-FE35-4DED-9518-EACABB6B8DB8}"/>
              </a:ext>
            </a:extLst>
          </p:cNvPr>
          <p:cNvSpPr txBox="1"/>
          <p:nvPr/>
        </p:nvSpPr>
        <p:spPr>
          <a:xfrm>
            <a:off x="5757892" y="3540215"/>
            <a:ext cx="1859692" cy="300082"/>
          </a:xfrm>
          <a:prstGeom prst="rect">
            <a:avLst/>
          </a:prstGeom>
          <a:noFill/>
        </p:spPr>
        <p:txBody>
          <a:bodyPr wrap="square" rtlCol="0">
            <a:spAutoFit/>
          </a:bodyPr>
          <a:lstStyle/>
          <a:p>
            <a:r>
              <a:rPr lang="en-US" sz="1350" dirty="0">
                <a:solidFill>
                  <a:srgbClr val="0070C0"/>
                </a:solidFill>
              </a:rPr>
              <a:t>No default</a:t>
            </a:r>
          </a:p>
        </p:txBody>
      </p:sp>
    </p:spTree>
    <p:extLst>
      <p:ext uri="{BB962C8B-B14F-4D97-AF65-F5344CB8AC3E}">
        <p14:creationId xmlns:p14="http://schemas.microsoft.com/office/powerpoint/2010/main" val="107668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13224" y="403356"/>
            <a:ext cx="8350250" cy="491728"/>
          </a:xfrm>
        </p:spPr>
        <p:txBody>
          <a:bodyPr>
            <a:noAutofit/>
          </a:bodyPr>
          <a:lstStyle/>
          <a:p>
            <a:r>
              <a:rPr lang="en-US" altLang="en-US" sz="2400" dirty="0">
                <a:solidFill>
                  <a:schemeClr val="tx1"/>
                </a:solidFill>
                <a:latin typeface="Arial" pitchFamily="34" charset="0"/>
                <a:ea typeface="+mn-ea"/>
                <a:cs typeface="Arial" pitchFamily="34" charset="0"/>
              </a:rPr>
              <a:t>The probability of and loss in case of default</a:t>
            </a:r>
            <a:endParaRPr lang="en-GB" sz="2400" dirty="0">
              <a:solidFill>
                <a:schemeClr val="tx1"/>
              </a:solidFill>
              <a:latin typeface="Arial" pitchFamily="34" charset="0"/>
              <a:ea typeface="+mn-ea"/>
              <a:cs typeface="Arial" pitchFamily="34" charset="0"/>
            </a:endParaRPr>
          </a:p>
        </p:txBody>
      </p:sp>
      <p:sp>
        <p:nvSpPr>
          <p:cNvPr id="4" name="Rectangle 3"/>
          <p:cNvSpPr txBox="1">
            <a:spLocks noChangeArrowheads="1"/>
          </p:cNvSpPr>
          <p:nvPr/>
        </p:nvSpPr>
        <p:spPr bwMode="auto">
          <a:xfrm>
            <a:off x="324680" y="1124744"/>
            <a:ext cx="8001000" cy="3733800"/>
          </a:xfrm>
          <a:prstGeom prst="rect">
            <a:avLst/>
          </a:prstGeom>
          <a:noFill/>
          <a:ln w="9525">
            <a:noFill/>
            <a:miter lim="800000"/>
            <a:headEnd/>
            <a:tailEnd/>
          </a:ln>
        </p:spPr>
        <p:txBody>
          <a:bodyPr/>
          <a:lstStyle/>
          <a:p>
            <a:pPr marL="257175" indent="-257175">
              <a:spcBef>
                <a:spcPct val="20000"/>
              </a:spcBef>
              <a:buFont typeface="Arial" panose="020B0604020202020204" pitchFamily="34" charset="0"/>
              <a:buChar char="•"/>
              <a:defRPr/>
            </a:pPr>
            <a:r>
              <a:rPr lang="en-US" sz="2000" dirty="0">
                <a:latin typeface="Arial" pitchFamily="34" charset="0"/>
                <a:cs typeface="Arial" pitchFamily="34" charset="0"/>
              </a:rPr>
              <a:t>This adjustment of the yield can be large!</a:t>
            </a:r>
          </a:p>
          <a:p>
            <a:pPr marL="600075" lvl="1" indent="-257175">
              <a:spcBef>
                <a:spcPct val="20000"/>
              </a:spcBef>
              <a:buFont typeface="Arial" panose="020B0604020202020204" pitchFamily="34" charset="0"/>
              <a:buChar char="•"/>
              <a:defRPr/>
            </a:pPr>
            <a:r>
              <a:rPr lang="en-US" sz="2000" dirty="0">
                <a:latin typeface="Arial" pitchFamily="34" charset="0"/>
                <a:cs typeface="Arial" pitchFamily="34" charset="0"/>
              </a:rPr>
              <a:t>The average loss rate for corporate bonds in case of default is about 60%</a:t>
            </a:r>
          </a:p>
          <a:p>
            <a:pPr marL="600075" lvl="1" indent="-257175">
              <a:spcBef>
                <a:spcPct val="20000"/>
              </a:spcBef>
              <a:buFont typeface="Arial" panose="020B0604020202020204" pitchFamily="34" charset="0"/>
              <a:buChar char="•"/>
              <a:defRPr/>
            </a:pPr>
            <a:r>
              <a:rPr lang="en-US" sz="2000" dirty="0">
                <a:latin typeface="Arial" pitchFamily="34" charset="0"/>
                <a:cs typeface="Arial" pitchFamily="34" charset="0"/>
              </a:rPr>
              <a:t>Default probabilities are easily obtained per rating category: </a:t>
            </a:r>
          </a:p>
          <a:p>
            <a:pPr marL="600075" lvl="1" indent="-257175">
              <a:spcBef>
                <a:spcPct val="20000"/>
              </a:spcBef>
              <a:buFont typeface="Arial" panose="020B0604020202020204" pitchFamily="34" charset="0"/>
              <a:buChar char="•"/>
              <a:defRPr/>
            </a:pPr>
            <a:endParaRPr lang="en-US" sz="2000" dirty="0">
              <a:latin typeface="Arial" pitchFamily="34" charset="0"/>
              <a:cs typeface="Arial" pitchFamily="34" charset="0"/>
            </a:endParaRPr>
          </a:p>
          <a:p>
            <a:pPr marL="600075" lvl="1" indent="-257175">
              <a:spcBef>
                <a:spcPct val="20000"/>
              </a:spcBef>
              <a:buFont typeface="Arial" panose="020B0604020202020204" pitchFamily="34" charset="0"/>
              <a:buChar char="•"/>
              <a:defRPr/>
            </a:pPr>
            <a:endParaRPr lang="en-US" sz="2000" dirty="0">
              <a:latin typeface="Arial" pitchFamily="34" charset="0"/>
              <a:cs typeface="Arial" pitchFamily="34" charset="0"/>
            </a:endParaRPr>
          </a:p>
          <a:p>
            <a:pPr marL="600075" lvl="1" indent="-257175">
              <a:spcBef>
                <a:spcPct val="20000"/>
              </a:spcBef>
              <a:buFont typeface="Arial" panose="020B0604020202020204" pitchFamily="34" charset="0"/>
              <a:buChar char="•"/>
              <a:defRPr/>
            </a:pPr>
            <a:endParaRPr lang="en-US" sz="2000" dirty="0">
              <a:latin typeface="Arial" pitchFamily="34" charset="0"/>
              <a:cs typeface="Arial" pitchFamily="34" charset="0"/>
            </a:endParaRPr>
          </a:p>
          <a:p>
            <a:pPr marL="600075" lvl="1" indent="-257175">
              <a:spcBef>
                <a:spcPct val="20000"/>
              </a:spcBef>
              <a:buFont typeface="Arial" panose="020B0604020202020204" pitchFamily="34" charset="0"/>
              <a:buChar char="•"/>
              <a:defRPr/>
            </a:pPr>
            <a:endParaRPr lang="en-US" sz="2000" dirty="0">
              <a:latin typeface="Arial" pitchFamily="34" charset="0"/>
              <a:cs typeface="Arial" pitchFamily="34" charset="0"/>
            </a:endParaRPr>
          </a:p>
          <a:p>
            <a:pPr marL="600075" lvl="1" indent="-257175">
              <a:spcBef>
                <a:spcPct val="20000"/>
              </a:spcBef>
              <a:buFont typeface="Arial" panose="020B0604020202020204" pitchFamily="34" charset="0"/>
              <a:buChar char="•"/>
              <a:defRPr/>
            </a:pPr>
            <a:endParaRPr lang="en-US" sz="2000" dirty="0">
              <a:latin typeface="Arial" pitchFamily="34" charset="0"/>
              <a:cs typeface="Arial" pitchFamily="34" charset="0"/>
            </a:endParaRPr>
          </a:p>
          <a:p>
            <a:pPr marL="600075" lvl="1" indent="-257175">
              <a:spcBef>
                <a:spcPct val="20000"/>
              </a:spcBef>
              <a:buFont typeface="Arial" panose="020B0604020202020204" pitchFamily="34" charset="0"/>
              <a:buChar char="•"/>
              <a:defRPr/>
            </a:pPr>
            <a:endParaRPr lang="en-US" sz="2000" dirty="0">
              <a:latin typeface="Arial" pitchFamily="34" charset="0"/>
              <a:cs typeface="Arial" pitchFamily="34" charset="0"/>
            </a:endParaRPr>
          </a:p>
          <a:p>
            <a:pPr marL="600075" lvl="1" indent="-257175">
              <a:spcBef>
                <a:spcPct val="20000"/>
              </a:spcBef>
              <a:buFont typeface="Arial" panose="020B0604020202020204" pitchFamily="34" charset="0"/>
              <a:buChar char="•"/>
              <a:defRPr/>
            </a:pPr>
            <a:endParaRPr lang="en-US" sz="2000" dirty="0">
              <a:latin typeface="Arial" pitchFamily="34" charset="0"/>
              <a:cs typeface="Arial" pitchFamily="34" charset="0"/>
            </a:endParaRPr>
          </a:p>
          <a:p>
            <a:pPr marL="600075" lvl="1" indent="-257175">
              <a:spcBef>
                <a:spcPct val="20000"/>
              </a:spcBef>
              <a:buFont typeface="Arial" panose="020B0604020202020204" pitchFamily="34" charset="0"/>
              <a:buChar char="•"/>
              <a:defRPr/>
            </a:pPr>
            <a:r>
              <a:rPr lang="en-US" sz="2000" dirty="0">
                <a:latin typeface="Arial" pitchFamily="34" charset="0"/>
                <a:cs typeface="Arial" pitchFamily="34" charset="0"/>
              </a:rPr>
              <a:t>Combining, expected return of a B rated bond = </a:t>
            </a:r>
          </a:p>
          <a:p>
            <a:pPr marL="942975" lvl="2" indent="-257175">
              <a:spcBef>
                <a:spcPct val="20000"/>
              </a:spcBef>
              <a:buFont typeface="Arial" panose="020B0604020202020204" pitchFamily="34" charset="0"/>
              <a:buChar char="•"/>
              <a:defRPr/>
            </a:pPr>
            <a:r>
              <a:rPr lang="en-US" sz="2000" dirty="0">
                <a:latin typeface="Arial" pitchFamily="34" charset="0"/>
                <a:cs typeface="Arial" pitchFamily="34" charset="0"/>
              </a:rPr>
              <a:t>Normal times: Yield – [5.5%*60% = 3.3%]</a:t>
            </a:r>
          </a:p>
          <a:p>
            <a:pPr marL="942975" lvl="2" indent="-257175">
              <a:spcBef>
                <a:spcPct val="20000"/>
              </a:spcBef>
              <a:buFont typeface="Arial" panose="020B0604020202020204" pitchFamily="34" charset="0"/>
              <a:buChar char="•"/>
              <a:defRPr/>
            </a:pPr>
            <a:r>
              <a:rPr lang="en-US" sz="2000" dirty="0">
                <a:latin typeface="Arial" pitchFamily="34" charset="0"/>
                <a:cs typeface="Arial" pitchFamily="34" charset="0"/>
              </a:rPr>
              <a:t>Recession:  Yield – [16%*60% = 9.6%]</a:t>
            </a:r>
          </a:p>
          <a:p>
            <a:pPr marL="942975" lvl="2" indent="-257175">
              <a:spcBef>
                <a:spcPct val="20000"/>
              </a:spcBef>
              <a:buFont typeface="Arial" panose="020B0604020202020204" pitchFamily="34" charset="0"/>
              <a:buChar char="•"/>
              <a:defRPr/>
            </a:pPr>
            <a:endParaRPr lang="en-US" sz="2000" dirty="0">
              <a:latin typeface="Arial" pitchFamily="34" charset="0"/>
              <a:cs typeface="Arial" pitchFamily="34" charset="0"/>
            </a:endParaRPr>
          </a:p>
          <a:p>
            <a:pPr marL="600075" lvl="1" indent="-257175">
              <a:spcBef>
                <a:spcPct val="20000"/>
              </a:spcBef>
              <a:buFont typeface="Arial" panose="020B0604020202020204" pitchFamily="34" charset="0"/>
              <a:buChar char="•"/>
              <a:defRPr/>
            </a:pPr>
            <a:endParaRPr lang="en-US" sz="1600" dirty="0">
              <a:latin typeface="Century Schoolbook" panose="02040604050505020304" pitchFamily="18" charset="0"/>
            </a:endParaRPr>
          </a:p>
        </p:txBody>
      </p:sp>
      <p:sp>
        <p:nvSpPr>
          <p:cNvPr id="5" name="Slide Number Placeholder 5"/>
          <p:cNvSpPr txBox="1">
            <a:spLocks/>
          </p:cNvSpPr>
          <p:nvPr/>
        </p:nvSpPr>
        <p:spPr>
          <a:xfrm>
            <a:off x="0" y="1980758"/>
            <a:ext cx="533400" cy="183357"/>
          </a:xfrm>
          <a:prstGeom prst="rect">
            <a:avLst/>
          </a:prstGeom>
        </p:spPr>
        <p:txBody>
          <a:bodyPr>
            <a:normAutofit fontScale="47500" lnSpcReduction="20000"/>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ctr"/>
            <a:fld id="{8F82E0A0-C266-4798-8C8F-B9F91E9DA37E}" type="slidenum">
              <a:rPr lang="en-US" sz="1400" b="1">
                <a:solidFill>
                  <a:srgbClr val="FFFFFF"/>
                </a:solidFill>
                <a:latin typeface="Century Schoolbook" panose="02040604050505020304" pitchFamily="18" charset="0"/>
              </a:rPr>
              <a:pPr algn="ctr"/>
              <a:t>47</a:t>
            </a:fld>
            <a:endParaRPr lang="en-US" dirty="0">
              <a:latin typeface="Century Schoolbook" panose="02040604050505020304" pitchFamily="18" charset="0"/>
            </a:endParaRPr>
          </a:p>
        </p:txBody>
      </p:sp>
      <p:graphicFrame>
        <p:nvGraphicFramePr>
          <p:cNvPr id="6" name="Table 5">
            <a:extLst>
              <a:ext uri="{FF2B5EF4-FFF2-40B4-BE49-F238E27FC236}">
                <a16:creationId xmlns:a16="http://schemas.microsoft.com/office/drawing/2014/main" id="{2226C6E7-13FF-49E9-809C-90E0BF29C36B}"/>
              </a:ext>
            </a:extLst>
          </p:cNvPr>
          <p:cNvGraphicFramePr>
            <a:graphicFrameLocks noGrp="1"/>
          </p:cNvGraphicFramePr>
          <p:nvPr/>
        </p:nvGraphicFramePr>
        <p:xfrm>
          <a:off x="971600" y="2812758"/>
          <a:ext cx="6391537" cy="1232484"/>
        </p:xfrm>
        <a:graphic>
          <a:graphicData uri="http://schemas.openxmlformats.org/drawingml/2006/table">
            <a:tbl>
              <a:tblPr firstRow="1" bandRow="1">
                <a:tableStyleId>{9D7B26C5-4107-4FEC-AEDC-1716B250A1EF}</a:tableStyleId>
              </a:tblPr>
              <a:tblGrid>
                <a:gridCol w="1361160">
                  <a:extLst>
                    <a:ext uri="{9D8B030D-6E8A-4147-A177-3AD203B41FA5}">
                      <a16:colId xmlns:a16="http://schemas.microsoft.com/office/drawing/2014/main" val="2007517321"/>
                    </a:ext>
                  </a:extLst>
                </a:gridCol>
                <a:gridCol w="650990">
                  <a:extLst>
                    <a:ext uri="{9D8B030D-6E8A-4147-A177-3AD203B41FA5}">
                      <a16:colId xmlns:a16="http://schemas.microsoft.com/office/drawing/2014/main" val="2938931474"/>
                    </a:ext>
                  </a:extLst>
                </a:gridCol>
                <a:gridCol w="591809">
                  <a:extLst>
                    <a:ext uri="{9D8B030D-6E8A-4147-A177-3AD203B41FA5}">
                      <a16:colId xmlns:a16="http://schemas.microsoft.com/office/drawing/2014/main" val="2844233503"/>
                    </a:ext>
                  </a:extLst>
                </a:gridCol>
                <a:gridCol w="591809">
                  <a:extLst>
                    <a:ext uri="{9D8B030D-6E8A-4147-A177-3AD203B41FA5}">
                      <a16:colId xmlns:a16="http://schemas.microsoft.com/office/drawing/2014/main" val="4133643729"/>
                    </a:ext>
                  </a:extLst>
                </a:gridCol>
                <a:gridCol w="591809">
                  <a:extLst>
                    <a:ext uri="{9D8B030D-6E8A-4147-A177-3AD203B41FA5}">
                      <a16:colId xmlns:a16="http://schemas.microsoft.com/office/drawing/2014/main" val="3145552842"/>
                    </a:ext>
                  </a:extLst>
                </a:gridCol>
                <a:gridCol w="591809">
                  <a:extLst>
                    <a:ext uri="{9D8B030D-6E8A-4147-A177-3AD203B41FA5}">
                      <a16:colId xmlns:a16="http://schemas.microsoft.com/office/drawing/2014/main" val="4267840505"/>
                    </a:ext>
                  </a:extLst>
                </a:gridCol>
                <a:gridCol w="650990">
                  <a:extLst>
                    <a:ext uri="{9D8B030D-6E8A-4147-A177-3AD203B41FA5}">
                      <a16:colId xmlns:a16="http://schemas.microsoft.com/office/drawing/2014/main" val="3766008686"/>
                    </a:ext>
                  </a:extLst>
                </a:gridCol>
                <a:gridCol w="710171">
                  <a:extLst>
                    <a:ext uri="{9D8B030D-6E8A-4147-A177-3AD203B41FA5}">
                      <a16:colId xmlns:a16="http://schemas.microsoft.com/office/drawing/2014/main" val="4071214538"/>
                    </a:ext>
                  </a:extLst>
                </a:gridCol>
                <a:gridCol w="650990">
                  <a:extLst>
                    <a:ext uri="{9D8B030D-6E8A-4147-A177-3AD203B41FA5}">
                      <a16:colId xmlns:a16="http://schemas.microsoft.com/office/drawing/2014/main" val="1474050409"/>
                    </a:ext>
                  </a:extLst>
                </a:gridCol>
              </a:tblGrid>
              <a:tr h="330777">
                <a:tc>
                  <a:txBody>
                    <a:bodyPr/>
                    <a:lstStyle/>
                    <a:p>
                      <a:r>
                        <a:rPr lang="en-US" sz="1400" dirty="0"/>
                        <a:t>Rating:</a:t>
                      </a:r>
                    </a:p>
                  </a:txBody>
                  <a:tcPr marL="68580" marR="68580" marT="34290" marB="34290">
                    <a:solidFill>
                      <a:schemeClr val="bg1"/>
                    </a:solidFill>
                  </a:tcPr>
                </a:tc>
                <a:tc>
                  <a:txBody>
                    <a:bodyPr/>
                    <a:lstStyle/>
                    <a:p>
                      <a:pPr algn="ctr"/>
                      <a:r>
                        <a:rPr lang="en-US" sz="1400" dirty="0"/>
                        <a:t>AAA</a:t>
                      </a:r>
                    </a:p>
                  </a:txBody>
                  <a:tcPr marL="68580" marR="68580" marT="34290" marB="34290">
                    <a:solidFill>
                      <a:schemeClr val="bg1"/>
                    </a:solidFill>
                  </a:tcPr>
                </a:tc>
                <a:tc>
                  <a:txBody>
                    <a:bodyPr/>
                    <a:lstStyle/>
                    <a:p>
                      <a:pPr algn="ctr"/>
                      <a:r>
                        <a:rPr lang="en-US" sz="1400" dirty="0"/>
                        <a:t>AA</a:t>
                      </a:r>
                    </a:p>
                  </a:txBody>
                  <a:tcPr marL="68580" marR="68580" marT="34290" marB="34290">
                    <a:solidFill>
                      <a:schemeClr val="bg1"/>
                    </a:solidFill>
                  </a:tcPr>
                </a:tc>
                <a:tc>
                  <a:txBody>
                    <a:bodyPr/>
                    <a:lstStyle/>
                    <a:p>
                      <a:pPr algn="ctr"/>
                      <a:r>
                        <a:rPr lang="en-US" sz="1400" dirty="0"/>
                        <a:t>A</a:t>
                      </a:r>
                    </a:p>
                  </a:txBody>
                  <a:tcPr marL="68580" marR="68580" marT="34290" marB="34290">
                    <a:solidFill>
                      <a:schemeClr val="bg1"/>
                    </a:solidFill>
                  </a:tcPr>
                </a:tc>
                <a:tc>
                  <a:txBody>
                    <a:bodyPr/>
                    <a:lstStyle/>
                    <a:p>
                      <a:pPr algn="ctr"/>
                      <a:r>
                        <a:rPr lang="en-US" sz="1400" dirty="0"/>
                        <a:t>BBB</a:t>
                      </a:r>
                    </a:p>
                  </a:txBody>
                  <a:tcPr marL="68580" marR="68580" marT="34290" marB="34290">
                    <a:solidFill>
                      <a:schemeClr val="bg1"/>
                    </a:solidFill>
                  </a:tcPr>
                </a:tc>
                <a:tc>
                  <a:txBody>
                    <a:bodyPr/>
                    <a:lstStyle/>
                    <a:p>
                      <a:pPr algn="ctr"/>
                      <a:r>
                        <a:rPr lang="en-US" sz="1400" dirty="0"/>
                        <a:t>BB</a:t>
                      </a:r>
                    </a:p>
                  </a:txBody>
                  <a:tcPr marL="68580" marR="68580" marT="34290" marB="34290">
                    <a:solidFill>
                      <a:schemeClr val="bg1"/>
                    </a:solidFill>
                  </a:tcPr>
                </a:tc>
                <a:tc>
                  <a:txBody>
                    <a:bodyPr/>
                    <a:lstStyle/>
                    <a:p>
                      <a:pPr algn="ctr"/>
                      <a:r>
                        <a:rPr lang="en-US" sz="1400" dirty="0"/>
                        <a:t>B</a:t>
                      </a:r>
                    </a:p>
                  </a:txBody>
                  <a:tcPr marL="68580" marR="68580" marT="34290" marB="34290">
                    <a:solidFill>
                      <a:schemeClr val="bg1"/>
                    </a:solidFill>
                  </a:tcPr>
                </a:tc>
                <a:tc>
                  <a:txBody>
                    <a:bodyPr/>
                    <a:lstStyle/>
                    <a:p>
                      <a:pPr algn="ctr"/>
                      <a:r>
                        <a:rPr lang="en-US" sz="1400" dirty="0"/>
                        <a:t>CCC</a:t>
                      </a:r>
                    </a:p>
                  </a:txBody>
                  <a:tcPr marL="68580" marR="68580" marT="34290" marB="34290">
                    <a:solidFill>
                      <a:schemeClr val="bg1"/>
                    </a:solidFill>
                  </a:tcPr>
                </a:tc>
                <a:tc>
                  <a:txBody>
                    <a:bodyPr/>
                    <a:lstStyle/>
                    <a:p>
                      <a:pPr algn="ctr"/>
                      <a:r>
                        <a:rPr lang="en-US" sz="1400" dirty="0"/>
                        <a:t>CC−C</a:t>
                      </a:r>
                    </a:p>
                  </a:txBody>
                  <a:tcPr marL="68580" marR="68580" marT="34290" marB="34290">
                    <a:solidFill>
                      <a:schemeClr val="bg1"/>
                    </a:solidFill>
                  </a:tcPr>
                </a:tc>
                <a:extLst>
                  <a:ext uri="{0D108BD9-81ED-4DB2-BD59-A6C34878D82A}">
                    <a16:rowId xmlns:a16="http://schemas.microsoft.com/office/drawing/2014/main" val="2569154004"/>
                  </a:ext>
                </a:extLst>
              </a:tr>
              <a:tr h="570930">
                <a:tc>
                  <a:txBody>
                    <a:bodyPr/>
                    <a:lstStyle/>
                    <a:p>
                      <a:r>
                        <a:rPr lang="en-US" sz="1400" b="1" dirty="0"/>
                        <a:t>Default</a:t>
                      </a:r>
                      <a:r>
                        <a:rPr lang="en-US" sz="1400" b="1" baseline="0" dirty="0"/>
                        <a:t> Rate:</a:t>
                      </a:r>
                    </a:p>
                    <a:p>
                      <a:r>
                        <a:rPr lang="en-US" sz="1400" baseline="0" dirty="0"/>
                        <a:t>Average</a:t>
                      </a:r>
                      <a:endParaRPr lang="en-US" sz="1400" dirty="0"/>
                    </a:p>
                  </a:txBody>
                  <a:tcPr marL="68580" marR="68580" marT="34290" marB="34290">
                    <a:solidFill>
                      <a:schemeClr val="bg1"/>
                    </a:solidFill>
                  </a:tcPr>
                </a:tc>
                <a:tc>
                  <a:txBody>
                    <a:bodyPr/>
                    <a:lstStyle/>
                    <a:p>
                      <a:pPr algn="ctr"/>
                      <a:endParaRPr lang="en-US" sz="1400" dirty="0"/>
                    </a:p>
                    <a:p>
                      <a:pPr algn="ctr"/>
                      <a:r>
                        <a:rPr lang="en-US" sz="1400" dirty="0"/>
                        <a:t>0.0%</a:t>
                      </a:r>
                    </a:p>
                  </a:txBody>
                  <a:tcPr marL="68580" marR="68580" marT="34290" marB="34290">
                    <a:solidFill>
                      <a:schemeClr val="bg1"/>
                    </a:solidFill>
                  </a:tcPr>
                </a:tc>
                <a:tc>
                  <a:txBody>
                    <a:bodyPr/>
                    <a:lstStyle/>
                    <a:p>
                      <a:pPr algn="ctr"/>
                      <a:endParaRPr lang="en-US" sz="1400" dirty="0"/>
                    </a:p>
                    <a:p>
                      <a:pPr algn="ctr"/>
                      <a:r>
                        <a:rPr lang="en-US" sz="1400" dirty="0"/>
                        <a:t>0.1%</a:t>
                      </a:r>
                    </a:p>
                  </a:txBody>
                  <a:tcPr marL="68580" marR="68580" marT="34290" marB="34290">
                    <a:solidFill>
                      <a:schemeClr val="bg1"/>
                    </a:solidFill>
                  </a:tcPr>
                </a:tc>
                <a:tc>
                  <a:txBody>
                    <a:bodyPr/>
                    <a:lstStyle/>
                    <a:p>
                      <a:pPr algn="ctr"/>
                      <a:endParaRPr lang="en-US" sz="1400" dirty="0"/>
                    </a:p>
                    <a:p>
                      <a:pPr algn="ctr"/>
                      <a:r>
                        <a:rPr lang="en-US" sz="1400" dirty="0"/>
                        <a:t>0.2%</a:t>
                      </a:r>
                    </a:p>
                  </a:txBody>
                  <a:tcPr marL="68580" marR="68580" marT="34290" marB="34290">
                    <a:solidFill>
                      <a:schemeClr val="bg1"/>
                    </a:solidFill>
                  </a:tcPr>
                </a:tc>
                <a:tc>
                  <a:txBody>
                    <a:bodyPr/>
                    <a:lstStyle/>
                    <a:p>
                      <a:pPr algn="ctr"/>
                      <a:endParaRPr lang="en-US" sz="1400" dirty="0"/>
                    </a:p>
                    <a:p>
                      <a:pPr algn="ctr"/>
                      <a:r>
                        <a:rPr lang="en-US" sz="1400" dirty="0"/>
                        <a:t>0.5%</a:t>
                      </a:r>
                    </a:p>
                  </a:txBody>
                  <a:tcPr marL="68580" marR="68580" marT="34290" marB="34290">
                    <a:solidFill>
                      <a:schemeClr val="bg1"/>
                    </a:solidFill>
                  </a:tcPr>
                </a:tc>
                <a:tc>
                  <a:txBody>
                    <a:bodyPr/>
                    <a:lstStyle/>
                    <a:p>
                      <a:pPr algn="ctr"/>
                      <a:endParaRPr lang="en-US" sz="1400" dirty="0"/>
                    </a:p>
                    <a:p>
                      <a:pPr algn="ctr"/>
                      <a:r>
                        <a:rPr lang="en-US" sz="1400" dirty="0"/>
                        <a:t>2.2%</a:t>
                      </a:r>
                    </a:p>
                  </a:txBody>
                  <a:tcPr marL="68580" marR="68580" marT="34290" marB="34290">
                    <a:solidFill>
                      <a:schemeClr val="bg1"/>
                    </a:solidFill>
                  </a:tcPr>
                </a:tc>
                <a:tc>
                  <a:txBody>
                    <a:bodyPr/>
                    <a:lstStyle/>
                    <a:p>
                      <a:pPr algn="ctr"/>
                      <a:endParaRPr lang="en-US" sz="1400" dirty="0"/>
                    </a:p>
                    <a:p>
                      <a:pPr algn="ctr"/>
                      <a:r>
                        <a:rPr lang="en-US" sz="1400" dirty="0"/>
                        <a:t>5.5%</a:t>
                      </a:r>
                    </a:p>
                  </a:txBody>
                  <a:tcPr marL="68580" marR="68580" marT="34290" marB="34290">
                    <a:solidFill>
                      <a:schemeClr val="bg1"/>
                    </a:solidFill>
                  </a:tcPr>
                </a:tc>
                <a:tc>
                  <a:txBody>
                    <a:bodyPr/>
                    <a:lstStyle/>
                    <a:p>
                      <a:pPr algn="ctr"/>
                      <a:endParaRPr lang="en-US" sz="1400" dirty="0"/>
                    </a:p>
                    <a:p>
                      <a:pPr algn="ctr"/>
                      <a:r>
                        <a:rPr lang="en-US" sz="1400" dirty="0"/>
                        <a:t>12.2%</a:t>
                      </a:r>
                    </a:p>
                  </a:txBody>
                  <a:tcPr marL="68580" marR="68580" marT="34290" marB="34290">
                    <a:solidFill>
                      <a:schemeClr val="bg1"/>
                    </a:solidFill>
                  </a:tcPr>
                </a:tc>
                <a:tc>
                  <a:txBody>
                    <a:bodyPr/>
                    <a:lstStyle/>
                    <a:p>
                      <a:pPr algn="ctr"/>
                      <a:endParaRPr lang="en-US" sz="1400" dirty="0"/>
                    </a:p>
                    <a:p>
                      <a:pPr algn="ctr"/>
                      <a:r>
                        <a:rPr lang="en-US" sz="1400" dirty="0"/>
                        <a:t>14.1%</a:t>
                      </a:r>
                    </a:p>
                  </a:txBody>
                  <a:tcPr marL="68580" marR="68580" marT="34290" marB="34290">
                    <a:solidFill>
                      <a:schemeClr val="bg1"/>
                    </a:solidFill>
                  </a:tcPr>
                </a:tc>
                <a:extLst>
                  <a:ext uri="{0D108BD9-81ED-4DB2-BD59-A6C34878D82A}">
                    <a16:rowId xmlns:a16="http://schemas.microsoft.com/office/drawing/2014/main" val="2238653032"/>
                  </a:ext>
                </a:extLst>
              </a:tr>
              <a:tr h="330777">
                <a:tc>
                  <a:txBody>
                    <a:bodyPr/>
                    <a:lstStyle/>
                    <a:p>
                      <a:r>
                        <a:rPr lang="en-US" sz="1400" dirty="0"/>
                        <a:t>In Recessions</a:t>
                      </a:r>
                    </a:p>
                  </a:txBody>
                  <a:tcPr marL="68580" marR="68580" marT="34290" marB="34290">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0.0%</a:t>
                      </a:r>
                    </a:p>
                  </a:txBody>
                  <a:tcPr marL="68580" marR="68580" marT="34290" marB="34290">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1.0%</a:t>
                      </a:r>
                    </a:p>
                  </a:txBody>
                  <a:tcPr marL="68580" marR="68580" marT="34290" marB="34290">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3.0%</a:t>
                      </a:r>
                    </a:p>
                  </a:txBody>
                  <a:tcPr marL="68580" marR="68580" marT="34290" marB="34290">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3.0%</a:t>
                      </a:r>
                    </a:p>
                  </a:txBody>
                  <a:tcPr marL="68580" marR="68580" marT="34290" marB="34290">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8.0%</a:t>
                      </a:r>
                    </a:p>
                  </a:txBody>
                  <a:tcPr marL="68580" marR="68580" marT="34290" marB="34290">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16.0%</a:t>
                      </a:r>
                    </a:p>
                  </a:txBody>
                  <a:tcPr marL="68580" marR="68580" marT="34290" marB="34290">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48.0%</a:t>
                      </a:r>
                    </a:p>
                  </a:txBody>
                  <a:tcPr marL="68580" marR="68580" marT="34290" marB="34290">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79.0%</a:t>
                      </a:r>
                    </a:p>
                  </a:txBody>
                  <a:tcPr marL="68580" marR="68580" marT="34290" marB="34290">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6693271"/>
                  </a:ext>
                </a:extLst>
              </a:tr>
            </a:tbl>
          </a:graphicData>
        </a:graphic>
      </p:graphicFrame>
      <p:sp>
        <p:nvSpPr>
          <p:cNvPr id="7" name="Speech Bubble: Rectangle 6">
            <a:extLst>
              <a:ext uri="{FF2B5EF4-FFF2-40B4-BE49-F238E27FC236}">
                <a16:creationId xmlns:a16="http://schemas.microsoft.com/office/drawing/2014/main" id="{5C41B916-FE3E-E4AC-19B6-62A3D9F6172A}"/>
              </a:ext>
            </a:extLst>
          </p:cNvPr>
          <p:cNvSpPr/>
          <p:nvPr/>
        </p:nvSpPr>
        <p:spPr>
          <a:xfrm>
            <a:off x="1260150" y="4142151"/>
            <a:ext cx="5003529" cy="624060"/>
          </a:xfrm>
          <a:prstGeom prst="wedgeRectCallout">
            <a:avLst>
              <a:gd name="adj1" fmla="val -22682"/>
              <a:gd name="adj2" fmla="val -7734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rgbClr val="FF0000"/>
                </a:solidFill>
                <a:latin typeface="Arial" pitchFamily="34" charset="0"/>
                <a:cs typeface="Arial" pitchFamily="34" charset="0"/>
              </a:rPr>
              <a:t>Independent of year t being a normal or recession year, AAA bonds never defaulted in year t+1! </a:t>
            </a:r>
          </a:p>
        </p:txBody>
      </p:sp>
    </p:spTree>
    <p:extLst>
      <p:ext uri="{BB962C8B-B14F-4D97-AF65-F5344CB8AC3E}">
        <p14:creationId xmlns:p14="http://schemas.microsoft.com/office/powerpoint/2010/main" val="81210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57580" y="239554"/>
            <a:ext cx="8350250" cy="491728"/>
          </a:xfrm>
        </p:spPr>
        <p:txBody>
          <a:bodyPr>
            <a:noAutofit/>
          </a:bodyPr>
          <a:lstStyle/>
          <a:p>
            <a:r>
              <a:rPr lang="en-US" sz="2400" dirty="0">
                <a:solidFill>
                  <a:schemeClr val="tx1"/>
                </a:solidFill>
                <a:latin typeface="Arial" pitchFamily="34" charset="0"/>
                <a:ea typeface="+mn-ea"/>
                <a:cs typeface="Arial" pitchFamily="34" charset="0"/>
              </a:rPr>
              <a:t>Method 2: CAPM expected return on debt</a:t>
            </a:r>
            <a:endParaRPr lang="en-GB" sz="2400" dirty="0">
              <a:solidFill>
                <a:schemeClr val="tx1"/>
              </a:solidFill>
              <a:latin typeface="Arial" pitchFamily="34" charset="0"/>
              <a:ea typeface="+mn-ea"/>
              <a:cs typeface="Arial" pitchFamily="34" charset="0"/>
            </a:endParaRPr>
          </a:p>
        </p:txBody>
      </p:sp>
      <p:sp>
        <p:nvSpPr>
          <p:cNvPr id="4" name="Rectangle 3"/>
          <p:cNvSpPr txBox="1">
            <a:spLocks noChangeArrowheads="1"/>
          </p:cNvSpPr>
          <p:nvPr/>
        </p:nvSpPr>
        <p:spPr bwMode="auto">
          <a:xfrm>
            <a:off x="266700" y="1052736"/>
            <a:ext cx="8001000" cy="3733800"/>
          </a:xfrm>
          <a:prstGeom prst="rect">
            <a:avLst/>
          </a:prstGeom>
          <a:noFill/>
          <a:ln w="9525">
            <a:noFill/>
            <a:miter lim="800000"/>
            <a:headEnd/>
            <a:tailEnd/>
          </a:ln>
        </p:spPr>
        <p:txBody>
          <a:bodyPr/>
          <a:lstStyle/>
          <a:p>
            <a:pPr marL="285750" indent="-257175">
              <a:spcBef>
                <a:spcPct val="20000"/>
              </a:spcBef>
              <a:buFont typeface="Arial" panose="020B0604020202020204" pitchFamily="34" charset="0"/>
              <a:buChar char="•"/>
              <a:defRPr/>
            </a:pPr>
            <a:r>
              <a:rPr lang="en-US" sz="2000" dirty="0">
                <a:latin typeface="Arial" pitchFamily="34" charset="0"/>
                <a:cs typeface="Arial" pitchFamily="34" charset="0"/>
              </a:rPr>
              <a:t>Calculating the CAPM beta for an individual corporate bond is more difficult than for a stock</a:t>
            </a:r>
          </a:p>
          <a:p>
            <a:pPr marL="628650" lvl="1" indent="-257175">
              <a:spcBef>
                <a:spcPct val="20000"/>
              </a:spcBef>
              <a:buFont typeface="Arial" panose="020B0604020202020204" pitchFamily="34" charset="0"/>
              <a:buChar char="•"/>
              <a:defRPr/>
            </a:pPr>
            <a:r>
              <a:rPr lang="en-US" sz="2000" dirty="0">
                <a:latin typeface="Arial" pitchFamily="34" charset="0"/>
                <a:cs typeface="Arial" pitchFamily="34" charset="0"/>
              </a:rPr>
              <a:t>Bonds are traded infrequently and returns not covered in standard databases.</a:t>
            </a:r>
          </a:p>
          <a:p>
            <a:pPr marL="285750" indent="-257175">
              <a:spcBef>
                <a:spcPct val="20000"/>
              </a:spcBef>
              <a:buFont typeface="Arial" panose="020B0604020202020204" pitchFamily="34" charset="0"/>
              <a:buChar char="•"/>
              <a:defRPr/>
            </a:pPr>
            <a:endParaRPr lang="en-US" sz="2000" dirty="0">
              <a:latin typeface="Arial" pitchFamily="34" charset="0"/>
              <a:cs typeface="Arial" pitchFamily="34" charset="0"/>
            </a:endParaRPr>
          </a:p>
          <a:p>
            <a:pPr marL="285750" indent="-257175">
              <a:spcBef>
                <a:spcPct val="20000"/>
              </a:spcBef>
              <a:buFont typeface="Arial" panose="020B0604020202020204" pitchFamily="34" charset="0"/>
              <a:buChar char="•"/>
              <a:defRPr/>
            </a:pPr>
            <a:r>
              <a:rPr lang="en-US" sz="2000" dirty="0">
                <a:latin typeface="Arial" pitchFamily="34" charset="0"/>
                <a:cs typeface="Arial" pitchFamily="34" charset="0"/>
              </a:rPr>
              <a:t>Fortunately, we can use ratings again:</a:t>
            </a:r>
          </a:p>
          <a:p>
            <a:pPr marL="285750" indent="-257175">
              <a:spcBef>
                <a:spcPct val="20000"/>
              </a:spcBef>
              <a:buFont typeface="Arial" panose="020B0604020202020204" pitchFamily="34" charset="0"/>
              <a:buChar char="•"/>
              <a:defRPr/>
            </a:pPr>
            <a:endParaRPr lang="en-US" sz="2000" dirty="0">
              <a:latin typeface="Arial" pitchFamily="34" charset="0"/>
              <a:cs typeface="Arial" pitchFamily="34" charset="0"/>
            </a:endParaRPr>
          </a:p>
          <a:p>
            <a:pPr marL="285750" indent="-257175">
              <a:spcBef>
                <a:spcPct val="20000"/>
              </a:spcBef>
              <a:buFont typeface="Arial" panose="020B0604020202020204" pitchFamily="34" charset="0"/>
              <a:buChar char="•"/>
              <a:defRPr/>
            </a:pPr>
            <a:endParaRPr lang="en-US" sz="2000" dirty="0">
              <a:latin typeface="Arial" pitchFamily="34" charset="0"/>
              <a:cs typeface="Arial" pitchFamily="34" charset="0"/>
            </a:endParaRPr>
          </a:p>
          <a:p>
            <a:pPr marL="285750" indent="-257175">
              <a:spcBef>
                <a:spcPct val="20000"/>
              </a:spcBef>
              <a:buFont typeface="Arial" panose="020B0604020202020204" pitchFamily="34" charset="0"/>
              <a:buChar char="•"/>
              <a:defRPr/>
            </a:pPr>
            <a:endParaRPr lang="en-US" sz="2000" dirty="0">
              <a:latin typeface="Arial" pitchFamily="34" charset="0"/>
              <a:cs typeface="Arial" pitchFamily="34" charset="0"/>
            </a:endParaRPr>
          </a:p>
          <a:p>
            <a:pPr marL="285750" indent="-257175">
              <a:spcBef>
                <a:spcPct val="20000"/>
              </a:spcBef>
              <a:buFont typeface="Arial" panose="020B0604020202020204" pitchFamily="34" charset="0"/>
              <a:buChar char="•"/>
              <a:defRPr/>
            </a:pPr>
            <a:endParaRPr lang="en-US" sz="2000" dirty="0">
              <a:latin typeface="Arial" pitchFamily="34" charset="0"/>
              <a:cs typeface="Arial" pitchFamily="34" charset="0"/>
            </a:endParaRPr>
          </a:p>
          <a:p>
            <a:pPr marL="28575" indent="-257175">
              <a:spcBef>
                <a:spcPct val="20000"/>
              </a:spcBef>
              <a:buFont typeface="Arial" panose="020B0604020202020204" pitchFamily="34" charset="0"/>
              <a:buChar char="•"/>
              <a:defRPr/>
            </a:pPr>
            <a:endParaRPr lang="en-US" sz="2000" dirty="0">
              <a:latin typeface="Arial" pitchFamily="34" charset="0"/>
              <a:cs typeface="Arial" pitchFamily="34" charset="0"/>
            </a:endParaRPr>
          </a:p>
          <a:p>
            <a:pPr marL="285750" indent="-257175">
              <a:spcBef>
                <a:spcPct val="20000"/>
              </a:spcBef>
              <a:buFont typeface="Arial" panose="020B0604020202020204" pitchFamily="34" charset="0"/>
              <a:buChar char="•"/>
              <a:defRPr/>
            </a:pPr>
            <a:r>
              <a:rPr lang="en-US" sz="2000" dirty="0">
                <a:latin typeface="Arial" pitchFamily="34" charset="0"/>
                <a:cs typeface="Arial" pitchFamily="34" charset="0"/>
              </a:rPr>
              <a:t>Note that the rating category ignores industry, so beta should probably be scaled up (down) in procyclical (countercyclical) industries</a:t>
            </a:r>
          </a:p>
        </p:txBody>
      </p:sp>
      <p:sp>
        <p:nvSpPr>
          <p:cNvPr id="5" name="Slide Number Placeholder 5"/>
          <p:cNvSpPr txBox="1">
            <a:spLocks/>
          </p:cNvSpPr>
          <p:nvPr/>
        </p:nvSpPr>
        <p:spPr>
          <a:xfrm>
            <a:off x="0" y="1980758"/>
            <a:ext cx="533400" cy="183357"/>
          </a:xfrm>
          <a:prstGeom prst="rect">
            <a:avLst/>
          </a:prstGeom>
        </p:spPr>
        <p:txBody>
          <a:bodyPr>
            <a:normAutofit fontScale="47500" lnSpcReduction="20000"/>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ctr"/>
            <a:fld id="{8F82E0A0-C266-4798-8C8F-B9F91E9DA37E}" type="slidenum">
              <a:rPr lang="en-US" sz="1400" b="1">
                <a:solidFill>
                  <a:srgbClr val="FFFFFF"/>
                </a:solidFill>
                <a:latin typeface="Century Schoolbook" panose="02040604050505020304" pitchFamily="18" charset="0"/>
              </a:rPr>
              <a:pPr algn="ctr"/>
              <a:t>48</a:t>
            </a:fld>
            <a:endParaRPr lang="en-US" dirty="0">
              <a:latin typeface="Century Schoolbook" panose="02040604050505020304" pitchFamily="18" charset="0"/>
            </a:endParaRPr>
          </a:p>
        </p:txBody>
      </p:sp>
      <p:graphicFrame>
        <p:nvGraphicFramePr>
          <p:cNvPr id="6" name="Table 5">
            <a:extLst>
              <a:ext uri="{FF2B5EF4-FFF2-40B4-BE49-F238E27FC236}">
                <a16:creationId xmlns:a16="http://schemas.microsoft.com/office/drawing/2014/main" id="{1DA43C6E-4E51-4C5C-9C64-51046724531F}"/>
              </a:ext>
            </a:extLst>
          </p:cNvPr>
          <p:cNvGraphicFramePr>
            <a:graphicFrameLocks noGrp="1"/>
          </p:cNvGraphicFramePr>
          <p:nvPr/>
        </p:nvGraphicFramePr>
        <p:xfrm>
          <a:off x="971600" y="3356992"/>
          <a:ext cx="6172200" cy="1201266"/>
        </p:xfrm>
        <a:graphic>
          <a:graphicData uri="http://schemas.openxmlformats.org/drawingml/2006/table">
            <a:tbl>
              <a:tblPr firstRow="1" bandRow="1">
                <a:tableStyleId>{9D7B26C5-4107-4FEC-AEDC-1716B250A1EF}</a:tableStyleId>
              </a:tblPr>
              <a:tblGrid>
                <a:gridCol w="1028700">
                  <a:extLst>
                    <a:ext uri="{9D8B030D-6E8A-4147-A177-3AD203B41FA5}">
                      <a16:colId xmlns:a16="http://schemas.microsoft.com/office/drawing/2014/main" val="4176293284"/>
                    </a:ext>
                  </a:extLst>
                </a:gridCol>
                <a:gridCol w="1428750">
                  <a:extLst>
                    <a:ext uri="{9D8B030D-6E8A-4147-A177-3AD203B41FA5}">
                      <a16:colId xmlns:a16="http://schemas.microsoft.com/office/drawing/2014/main" val="3656771750"/>
                    </a:ext>
                  </a:extLst>
                </a:gridCol>
                <a:gridCol w="857250">
                  <a:extLst>
                    <a:ext uri="{9D8B030D-6E8A-4147-A177-3AD203B41FA5}">
                      <a16:colId xmlns:a16="http://schemas.microsoft.com/office/drawing/2014/main" val="3451258520"/>
                    </a:ext>
                  </a:extLst>
                </a:gridCol>
                <a:gridCol w="914400">
                  <a:extLst>
                    <a:ext uri="{9D8B030D-6E8A-4147-A177-3AD203B41FA5}">
                      <a16:colId xmlns:a16="http://schemas.microsoft.com/office/drawing/2014/main" val="3147095955"/>
                    </a:ext>
                  </a:extLst>
                </a:gridCol>
                <a:gridCol w="914400">
                  <a:extLst>
                    <a:ext uri="{9D8B030D-6E8A-4147-A177-3AD203B41FA5}">
                      <a16:colId xmlns:a16="http://schemas.microsoft.com/office/drawing/2014/main" val="2822531611"/>
                    </a:ext>
                  </a:extLst>
                </a:gridCol>
                <a:gridCol w="1028700">
                  <a:extLst>
                    <a:ext uri="{9D8B030D-6E8A-4147-A177-3AD203B41FA5}">
                      <a16:colId xmlns:a16="http://schemas.microsoft.com/office/drawing/2014/main" val="1965254085"/>
                    </a:ext>
                  </a:extLst>
                </a:gridCol>
              </a:tblGrid>
              <a:tr h="278130">
                <a:tc>
                  <a:txBody>
                    <a:bodyPr/>
                    <a:lstStyle/>
                    <a:p>
                      <a:r>
                        <a:rPr lang="en-US" sz="1400" dirty="0"/>
                        <a:t>By</a:t>
                      </a:r>
                      <a:r>
                        <a:rPr lang="en-US" sz="1400" baseline="0" dirty="0"/>
                        <a:t> Rating </a:t>
                      </a:r>
                      <a:endParaRPr lang="en-US" sz="1400" dirty="0"/>
                    </a:p>
                  </a:txBody>
                  <a:tcPr marL="68580" marR="68580" marT="34290" marB="34290">
                    <a:solidFill>
                      <a:schemeClr val="bg1"/>
                    </a:solidFill>
                  </a:tcPr>
                </a:tc>
                <a:tc>
                  <a:txBody>
                    <a:bodyPr/>
                    <a:lstStyle/>
                    <a:p>
                      <a:pPr algn="ctr"/>
                      <a:r>
                        <a:rPr lang="en-US" sz="1400" dirty="0"/>
                        <a:t>A and above</a:t>
                      </a:r>
                    </a:p>
                  </a:txBody>
                  <a:tcPr marL="68580" marR="68580" marT="34290" marB="34290">
                    <a:solidFill>
                      <a:schemeClr val="bg1"/>
                    </a:solidFill>
                  </a:tcPr>
                </a:tc>
                <a:tc>
                  <a:txBody>
                    <a:bodyPr/>
                    <a:lstStyle/>
                    <a:p>
                      <a:pPr algn="ctr"/>
                      <a:r>
                        <a:rPr lang="en-US" sz="1400" dirty="0"/>
                        <a:t>BBB</a:t>
                      </a:r>
                    </a:p>
                  </a:txBody>
                  <a:tcPr marL="68580" marR="68580" marT="34290" marB="34290">
                    <a:solidFill>
                      <a:schemeClr val="bg1"/>
                    </a:solidFill>
                  </a:tcPr>
                </a:tc>
                <a:tc>
                  <a:txBody>
                    <a:bodyPr/>
                    <a:lstStyle/>
                    <a:p>
                      <a:pPr algn="ctr"/>
                      <a:r>
                        <a:rPr lang="en-US" sz="1400" dirty="0"/>
                        <a:t>BB</a:t>
                      </a:r>
                    </a:p>
                  </a:txBody>
                  <a:tcPr marL="68580" marR="68580" marT="34290" marB="34290">
                    <a:solidFill>
                      <a:schemeClr val="bg1"/>
                    </a:solidFill>
                  </a:tcPr>
                </a:tc>
                <a:tc>
                  <a:txBody>
                    <a:bodyPr/>
                    <a:lstStyle/>
                    <a:p>
                      <a:pPr algn="ctr"/>
                      <a:r>
                        <a:rPr lang="en-US" sz="1400" dirty="0"/>
                        <a:t>B</a:t>
                      </a:r>
                    </a:p>
                  </a:txBody>
                  <a:tcPr marL="68580" marR="68580" marT="34290" marB="34290">
                    <a:solidFill>
                      <a:schemeClr val="bg1"/>
                    </a:solidFill>
                  </a:tcPr>
                </a:tc>
                <a:tc>
                  <a:txBody>
                    <a:bodyPr/>
                    <a:lstStyle/>
                    <a:p>
                      <a:pPr algn="ctr"/>
                      <a:r>
                        <a:rPr lang="en-US" sz="1400" dirty="0"/>
                        <a:t>CCC</a:t>
                      </a:r>
                    </a:p>
                  </a:txBody>
                  <a:tcPr marL="68580" marR="68580" marT="34290" marB="34290">
                    <a:solidFill>
                      <a:schemeClr val="bg1"/>
                    </a:solidFill>
                  </a:tcPr>
                </a:tc>
                <a:extLst>
                  <a:ext uri="{0D108BD9-81ED-4DB2-BD59-A6C34878D82A}">
                    <a16:rowId xmlns:a16="http://schemas.microsoft.com/office/drawing/2014/main" val="52626195"/>
                  </a:ext>
                </a:extLst>
              </a:tr>
              <a:tr h="355446">
                <a:tc>
                  <a:txBody>
                    <a:bodyPr/>
                    <a:lstStyle/>
                    <a:p>
                      <a:r>
                        <a:rPr lang="en-US" sz="1400" dirty="0"/>
                        <a:t>Avg.</a:t>
                      </a:r>
                      <a:r>
                        <a:rPr lang="en-US" sz="1400" baseline="0" dirty="0"/>
                        <a:t> Beta</a:t>
                      </a:r>
                      <a:endParaRPr lang="en-US" sz="1400" dirty="0"/>
                    </a:p>
                  </a:txBody>
                  <a:tcPr marL="68580" marR="68580" marT="34290" marB="34290">
                    <a:solidFill>
                      <a:schemeClr val="bg1"/>
                    </a:solidFill>
                  </a:tcPr>
                </a:tc>
                <a:tc>
                  <a:txBody>
                    <a:bodyPr/>
                    <a:lstStyle/>
                    <a:p>
                      <a:pPr algn="ctr"/>
                      <a:r>
                        <a:rPr lang="en-US" sz="1400" dirty="0"/>
                        <a:t>&lt;0.05</a:t>
                      </a:r>
                    </a:p>
                  </a:txBody>
                  <a:tcPr marL="68580" marR="68580" marT="34290" marB="34290">
                    <a:solidFill>
                      <a:schemeClr val="bg1"/>
                    </a:solidFill>
                  </a:tcPr>
                </a:tc>
                <a:tc>
                  <a:txBody>
                    <a:bodyPr/>
                    <a:lstStyle/>
                    <a:p>
                      <a:pPr algn="ctr"/>
                      <a:r>
                        <a:rPr lang="en-US" sz="1400" dirty="0"/>
                        <a:t>0.10</a:t>
                      </a:r>
                    </a:p>
                  </a:txBody>
                  <a:tcPr marL="68580" marR="68580" marT="34290" marB="34290">
                    <a:solidFill>
                      <a:schemeClr val="bg1"/>
                    </a:solidFill>
                  </a:tcPr>
                </a:tc>
                <a:tc>
                  <a:txBody>
                    <a:bodyPr/>
                    <a:lstStyle/>
                    <a:p>
                      <a:pPr algn="ctr"/>
                      <a:r>
                        <a:rPr lang="en-US" sz="1400" dirty="0"/>
                        <a:t>0.17</a:t>
                      </a:r>
                    </a:p>
                  </a:txBody>
                  <a:tcPr marL="68580" marR="68580" marT="34290" marB="34290">
                    <a:solidFill>
                      <a:schemeClr val="bg1"/>
                    </a:solidFill>
                  </a:tcPr>
                </a:tc>
                <a:tc>
                  <a:txBody>
                    <a:bodyPr/>
                    <a:lstStyle/>
                    <a:p>
                      <a:pPr algn="ctr"/>
                      <a:r>
                        <a:rPr lang="en-US" sz="1400" dirty="0"/>
                        <a:t>0.26</a:t>
                      </a:r>
                    </a:p>
                  </a:txBody>
                  <a:tcPr marL="68580" marR="68580" marT="34290" marB="34290">
                    <a:solidFill>
                      <a:schemeClr val="bg1"/>
                    </a:solidFill>
                  </a:tcPr>
                </a:tc>
                <a:tc>
                  <a:txBody>
                    <a:bodyPr/>
                    <a:lstStyle/>
                    <a:p>
                      <a:pPr algn="ctr"/>
                      <a:r>
                        <a:rPr lang="en-US" sz="1400" dirty="0"/>
                        <a:t>0.31</a:t>
                      </a:r>
                    </a:p>
                  </a:txBody>
                  <a:tcPr marL="68580" marR="68580" marT="34290" marB="34290">
                    <a:solidFill>
                      <a:schemeClr val="bg1"/>
                    </a:solidFill>
                  </a:tcPr>
                </a:tc>
                <a:extLst>
                  <a:ext uri="{0D108BD9-81ED-4DB2-BD59-A6C34878D82A}">
                    <a16:rowId xmlns:a16="http://schemas.microsoft.com/office/drawing/2014/main" val="3966663143"/>
                  </a:ext>
                </a:extLst>
              </a:tr>
              <a:tr h="278130">
                <a:tc>
                  <a:txBody>
                    <a:bodyPr/>
                    <a:lstStyle/>
                    <a:p>
                      <a:r>
                        <a:rPr lang="en-US" sz="1400" dirty="0"/>
                        <a:t>By</a:t>
                      </a:r>
                      <a:r>
                        <a:rPr lang="en-US" sz="1400" baseline="0" dirty="0"/>
                        <a:t> Maturity</a:t>
                      </a:r>
                      <a:endParaRPr lang="en-US" sz="1400" dirty="0"/>
                    </a:p>
                  </a:txBody>
                  <a:tcPr marL="68580" marR="68580" marT="34290" marB="34290">
                    <a:solidFill>
                      <a:schemeClr val="bg1"/>
                    </a:solidFill>
                  </a:tcPr>
                </a:tc>
                <a:tc>
                  <a:txBody>
                    <a:bodyPr/>
                    <a:lstStyle/>
                    <a:p>
                      <a:pPr algn="ctr"/>
                      <a:r>
                        <a:rPr lang="en-US" sz="1400" dirty="0"/>
                        <a:t>(BBB</a:t>
                      </a:r>
                      <a:r>
                        <a:rPr lang="en-US" sz="1400" baseline="0" dirty="0"/>
                        <a:t> and above)</a:t>
                      </a:r>
                      <a:endParaRPr lang="en-US" sz="1400" dirty="0"/>
                    </a:p>
                  </a:txBody>
                  <a:tcPr marL="68580" marR="68580" marT="34290" marB="34290">
                    <a:solidFill>
                      <a:schemeClr val="bg1"/>
                    </a:solidFill>
                  </a:tcPr>
                </a:tc>
                <a:tc>
                  <a:txBody>
                    <a:bodyPr/>
                    <a:lstStyle/>
                    <a:p>
                      <a:pPr algn="ctr"/>
                      <a:r>
                        <a:rPr lang="en-US" sz="1400" dirty="0"/>
                        <a:t>1-5 year</a:t>
                      </a:r>
                    </a:p>
                  </a:txBody>
                  <a:tcPr marL="68580" marR="68580" marT="34290" marB="34290">
                    <a:solidFill>
                      <a:schemeClr val="bg1"/>
                    </a:solidFill>
                  </a:tcPr>
                </a:tc>
                <a:tc>
                  <a:txBody>
                    <a:bodyPr/>
                    <a:lstStyle/>
                    <a:p>
                      <a:pPr algn="ctr"/>
                      <a:r>
                        <a:rPr lang="en-US" sz="1400" dirty="0"/>
                        <a:t>5-10 year</a:t>
                      </a:r>
                    </a:p>
                  </a:txBody>
                  <a:tcPr marL="68580" marR="68580" marT="34290" marB="34290">
                    <a:solidFill>
                      <a:schemeClr val="bg1"/>
                    </a:solidFill>
                  </a:tcPr>
                </a:tc>
                <a:tc>
                  <a:txBody>
                    <a:bodyPr/>
                    <a:lstStyle/>
                    <a:p>
                      <a:pPr algn="ctr"/>
                      <a:r>
                        <a:rPr lang="en-US" sz="1400" dirty="0"/>
                        <a:t>10-15 year</a:t>
                      </a:r>
                    </a:p>
                  </a:txBody>
                  <a:tcPr marL="68580" marR="68580" marT="34290" marB="34290">
                    <a:solidFill>
                      <a:schemeClr val="bg1"/>
                    </a:solidFill>
                  </a:tcPr>
                </a:tc>
                <a:tc>
                  <a:txBody>
                    <a:bodyPr/>
                    <a:lstStyle/>
                    <a:p>
                      <a:pPr algn="ctr"/>
                      <a:r>
                        <a:rPr lang="en-US" sz="1400" dirty="0"/>
                        <a:t>&gt;15 year</a:t>
                      </a:r>
                    </a:p>
                  </a:txBody>
                  <a:tcPr marL="68580" marR="68580" marT="34290" marB="34290">
                    <a:solidFill>
                      <a:schemeClr val="bg1"/>
                    </a:solidFill>
                  </a:tcPr>
                </a:tc>
                <a:extLst>
                  <a:ext uri="{0D108BD9-81ED-4DB2-BD59-A6C34878D82A}">
                    <a16:rowId xmlns:a16="http://schemas.microsoft.com/office/drawing/2014/main" val="3450645668"/>
                  </a:ext>
                </a:extLst>
              </a:tr>
              <a:tr h="278130">
                <a:tc>
                  <a:txBody>
                    <a:bodyPr/>
                    <a:lstStyle/>
                    <a:p>
                      <a:r>
                        <a:rPr lang="en-US" sz="1400" dirty="0"/>
                        <a:t>Avg. Beta</a:t>
                      </a:r>
                    </a:p>
                  </a:txBody>
                  <a:tcPr marL="68580" marR="68580" marT="34290" marB="34290">
                    <a:solidFill>
                      <a:schemeClr val="bg1"/>
                    </a:solidFill>
                  </a:tcPr>
                </a:tc>
                <a:tc>
                  <a:txBody>
                    <a:bodyPr/>
                    <a:lstStyle/>
                    <a:p>
                      <a:pPr algn="ctr"/>
                      <a:r>
                        <a:rPr lang="en-US" sz="1400" dirty="0">
                          <a:solidFill>
                            <a:schemeClr val="bg1"/>
                          </a:solidFill>
                        </a:rPr>
                        <a:t>Blank</a:t>
                      </a:r>
                    </a:p>
                  </a:txBody>
                  <a:tcPr marL="68580" marR="68580" marT="34290" marB="34290">
                    <a:solidFill>
                      <a:schemeClr val="bg1"/>
                    </a:solidFill>
                  </a:tcPr>
                </a:tc>
                <a:tc>
                  <a:txBody>
                    <a:bodyPr/>
                    <a:lstStyle/>
                    <a:p>
                      <a:pPr algn="ctr"/>
                      <a:r>
                        <a:rPr lang="en-US" sz="1400" dirty="0"/>
                        <a:t>0.01</a:t>
                      </a:r>
                    </a:p>
                  </a:txBody>
                  <a:tcPr marL="68580" marR="68580" marT="34290" marB="34290">
                    <a:solidFill>
                      <a:schemeClr val="bg1"/>
                    </a:solidFill>
                  </a:tcPr>
                </a:tc>
                <a:tc>
                  <a:txBody>
                    <a:bodyPr/>
                    <a:lstStyle/>
                    <a:p>
                      <a:pPr algn="ctr"/>
                      <a:r>
                        <a:rPr lang="en-US" sz="1400" dirty="0"/>
                        <a:t>0.06</a:t>
                      </a:r>
                    </a:p>
                  </a:txBody>
                  <a:tcPr marL="68580" marR="68580" marT="34290" marB="34290">
                    <a:solidFill>
                      <a:schemeClr val="bg1"/>
                    </a:solidFill>
                  </a:tcPr>
                </a:tc>
                <a:tc>
                  <a:txBody>
                    <a:bodyPr/>
                    <a:lstStyle/>
                    <a:p>
                      <a:pPr algn="ctr"/>
                      <a:r>
                        <a:rPr lang="en-US" sz="1400" dirty="0"/>
                        <a:t>0.07</a:t>
                      </a:r>
                    </a:p>
                  </a:txBody>
                  <a:tcPr marL="68580" marR="68580" marT="34290" marB="34290">
                    <a:solidFill>
                      <a:schemeClr val="bg1"/>
                    </a:solidFill>
                  </a:tcPr>
                </a:tc>
                <a:tc>
                  <a:txBody>
                    <a:bodyPr/>
                    <a:lstStyle/>
                    <a:p>
                      <a:pPr algn="ctr"/>
                      <a:r>
                        <a:rPr lang="en-US" sz="1400" dirty="0"/>
                        <a:t>0.14</a:t>
                      </a:r>
                    </a:p>
                  </a:txBody>
                  <a:tcPr marL="68580" marR="68580" marT="34290" marB="34290">
                    <a:solidFill>
                      <a:schemeClr val="bg1"/>
                    </a:solidFill>
                  </a:tcPr>
                </a:tc>
                <a:extLst>
                  <a:ext uri="{0D108BD9-81ED-4DB2-BD59-A6C34878D82A}">
                    <a16:rowId xmlns:a16="http://schemas.microsoft.com/office/drawing/2014/main" val="2351234131"/>
                  </a:ext>
                </a:extLst>
              </a:tr>
            </a:tbl>
          </a:graphicData>
        </a:graphic>
      </p:graphicFrame>
    </p:spTree>
    <p:extLst>
      <p:ext uri="{BB962C8B-B14F-4D97-AF65-F5344CB8AC3E}">
        <p14:creationId xmlns:p14="http://schemas.microsoft.com/office/powerpoint/2010/main" val="27828872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70682" y="332656"/>
            <a:ext cx="8350250" cy="491728"/>
          </a:xfrm>
        </p:spPr>
        <p:txBody>
          <a:bodyPr>
            <a:noAutofit/>
          </a:bodyPr>
          <a:lstStyle/>
          <a:p>
            <a:r>
              <a:rPr lang="en-US" sz="2400" dirty="0">
                <a:solidFill>
                  <a:schemeClr val="tx1"/>
                </a:solidFill>
                <a:latin typeface="Arial" pitchFamily="34" charset="0"/>
                <a:ea typeface="+mn-ea"/>
                <a:cs typeface="Arial" pitchFamily="34" charset="0"/>
              </a:rPr>
              <a:t>Example</a:t>
            </a:r>
            <a:endParaRPr lang="en-GB" sz="2400" dirty="0">
              <a:solidFill>
                <a:schemeClr val="tx1"/>
              </a:solidFill>
              <a:latin typeface="Arial" pitchFamily="34" charset="0"/>
              <a:ea typeface="+mn-ea"/>
              <a:cs typeface="Arial" pitchFamily="34" charset="0"/>
            </a:endParaRPr>
          </a:p>
        </p:txBody>
      </p:sp>
      <p:sp>
        <p:nvSpPr>
          <p:cNvPr id="5" name="Slide Number Placeholder 5"/>
          <p:cNvSpPr txBox="1">
            <a:spLocks/>
          </p:cNvSpPr>
          <p:nvPr/>
        </p:nvSpPr>
        <p:spPr>
          <a:xfrm>
            <a:off x="0" y="1980758"/>
            <a:ext cx="533400" cy="183357"/>
          </a:xfrm>
          <a:prstGeom prst="rect">
            <a:avLst/>
          </a:prstGeom>
        </p:spPr>
        <p:txBody>
          <a:bodyPr>
            <a:normAutofit fontScale="47500" lnSpcReduction="20000"/>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ctr"/>
            <a:fld id="{8F82E0A0-C266-4798-8C8F-B9F91E9DA37E}" type="slidenum">
              <a:rPr lang="en-US" sz="1400" b="1">
                <a:solidFill>
                  <a:srgbClr val="FFFFFF"/>
                </a:solidFill>
                <a:latin typeface="Century Schoolbook" panose="02040604050505020304" pitchFamily="18" charset="0"/>
              </a:rPr>
              <a:pPr algn="ctr"/>
              <a:t>49</a:t>
            </a:fld>
            <a:endParaRPr lang="en-US" dirty="0">
              <a:latin typeface="Century Schoolbook" panose="02040604050505020304" pitchFamily="18" charset="0"/>
            </a:endParaRPr>
          </a:p>
        </p:txBody>
      </p:sp>
      <p:pic>
        <p:nvPicPr>
          <p:cNvPr id="7" name="Picture 3">
            <a:extLst>
              <a:ext uri="{FF2B5EF4-FFF2-40B4-BE49-F238E27FC236}">
                <a16:creationId xmlns:a16="http://schemas.microsoft.com/office/drawing/2014/main" id="{F5A99AED-6AB9-4E70-9CEA-98BD8A7E7F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993" y="822709"/>
            <a:ext cx="6515100" cy="14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8B2F8A1-CBDE-84B8-4467-80844B65B567}"/>
              </a:ext>
            </a:extLst>
          </p:cNvPr>
          <p:cNvSpPr txBox="1"/>
          <p:nvPr/>
        </p:nvSpPr>
        <p:spPr>
          <a:xfrm>
            <a:off x="949993" y="2438400"/>
            <a:ext cx="7294415" cy="424731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Given the low rating of debt, we know the yield to maturity of KB Home’s debt is likely to significantly overstate its expected return. Using the information from the previous slides, we can use either of the two methods to estimate the expected return: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Method 1: E(Rd) = yield – p*L = 6% - 5.5%*60% = 2.7%</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Method 2: E(Rd) = 1% + 0.26*5% = 2.3%</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While both estimates are rough approximations, they confirm that the expected return of KB Home’s debt is well below its promised yield of 6%! </a:t>
            </a:r>
          </a:p>
          <a:p>
            <a:endParaRPr lang="en-US" dirty="0">
              <a:latin typeface="Arial" panose="020B0604020202020204" pitchFamily="34" charset="0"/>
              <a:cs typeface="Arial" panose="020B0604020202020204" pitchFamily="34" charset="0"/>
            </a:endParaRPr>
          </a:p>
          <a:p>
            <a:r>
              <a:rPr lang="en-US" b="1" i="1" dirty="0">
                <a:latin typeface="Arial" panose="020B0604020202020204" pitchFamily="34" charset="0"/>
                <a:cs typeface="Arial" panose="020B0604020202020204" pitchFamily="34" charset="0"/>
              </a:rPr>
              <a:t>We’ll come back to bond prices when there is default risk later, because we can price risky bonds w. option-pricing techniques.</a:t>
            </a:r>
            <a:endParaRPr lang="en-NL"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14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5</a:t>
            </a:fld>
            <a:endParaRPr lang="en-US" sz="2000" dirty="0"/>
          </a:p>
        </p:txBody>
      </p:sp>
      <p:sp>
        <p:nvSpPr>
          <p:cNvPr id="3" name="TextBox 2"/>
          <p:cNvSpPr txBox="1"/>
          <p:nvPr/>
        </p:nvSpPr>
        <p:spPr>
          <a:xfrm>
            <a:off x="304800" y="188877"/>
            <a:ext cx="76200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STRIPS</a:t>
            </a:r>
          </a:p>
        </p:txBody>
      </p:sp>
      <p:sp>
        <p:nvSpPr>
          <p:cNvPr id="4" name="Text Box 3"/>
          <p:cNvSpPr txBox="1">
            <a:spLocks noChangeArrowheads="1"/>
          </p:cNvSpPr>
          <p:nvPr/>
        </p:nvSpPr>
        <p:spPr bwMode="auto">
          <a:xfrm>
            <a:off x="394447" y="857335"/>
            <a:ext cx="8534400" cy="5400675"/>
          </a:xfrm>
          <a:prstGeom prst="rect">
            <a:avLst/>
          </a:prstGeom>
          <a:noFill/>
          <a:ln w="9525" algn="ctr">
            <a:noFill/>
            <a:miter lim="800000"/>
            <a:headEnd/>
            <a:tailEnd/>
          </a:ln>
          <a:effectLst/>
        </p:spPr>
        <p:txBody>
          <a:bodyPr/>
          <a:lstStyle/>
          <a:p>
            <a:pPr marL="231775" indent="-231775">
              <a:buFontTx/>
              <a:buChar char="•"/>
            </a:pPr>
            <a:r>
              <a:rPr lang="en-US" sz="2000" dirty="0">
                <a:latin typeface="Arial" pitchFamily="34" charset="0"/>
                <a:cs typeface="Arial" pitchFamily="34" charset="0"/>
              </a:rPr>
              <a:t>More precisely, spot rates are found using STRIPS </a:t>
            </a:r>
          </a:p>
          <a:p>
            <a:pPr marL="688975" lvl="1" indent="-231775">
              <a:buFontTx/>
              <a:buChar char="•"/>
            </a:pPr>
            <a:endParaRPr lang="en-US" sz="2000" dirty="0">
              <a:latin typeface="Arial" pitchFamily="34" charset="0"/>
              <a:cs typeface="Arial" pitchFamily="34" charset="0"/>
            </a:endParaRPr>
          </a:p>
          <a:p>
            <a:pPr marL="688975" lvl="1" indent="-231775">
              <a:buFontTx/>
              <a:buChar char="•"/>
            </a:pPr>
            <a:r>
              <a:rPr lang="en-US" sz="2000" dirty="0">
                <a:latin typeface="Arial" pitchFamily="34" charset="0"/>
                <a:cs typeface="Arial" pitchFamily="34" charset="0"/>
              </a:rPr>
              <a:t>acronym for Separate Trading of Registered Interest and Principal of Securities</a:t>
            </a:r>
            <a:endParaRPr lang="pt-PT" sz="2000" dirty="0">
              <a:latin typeface="Arial" pitchFamily="34" charset="0"/>
              <a:cs typeface="Arial" pitchFamily="34" charset="0"/>
            </a:endParaRPr>
          </a:p>
          <a:p>
            <a:pPr marL="688975" lvl="1" indent="-231775">
              <a:buFontTx/>
              <a:buChar char="•"/>
            </a:pPr>
            <a:r>
              <a:rPr lang="pt-PT" sz="2000" dirty="0">
                <a:latin typeface="Arial" pitchFamily="34" charset="0"/>
                <a:cs typeface="Arial" pitchFamily="34" charset="0"/>
              </a:rPr>
              <a:t>Started trading in January 1985</a:t>
            </a:r>
          </a:p>
          <a:p>
            <a:endParaRPr lang="en-US" sz="2000" dirty="0">
              <a:latin typeface="Arial" pitchFamily="34" charset="0"/>
              <a:cs typeface="Arial" pitchFamily="34" charset="0"/>
            </a:endParaRPr>
          </a:p>
          <a:p>
            <a:pPr marL="231775" indent="-231775">
              <a:buFontTx/>
              <a:buChar char="•"/>
            </a:pPr>
            <a:r>
              <a:rPr lang="en-US" sz="2000" dirty="0">
                <a:latin typeface="Arial" pitchFamily="34" charset="0"/>
                <a:cs typeface="Arial" pitchFamily="34" charset="0"/>
              </a:rPr>
              <a:t>A Treasury note with 10 years remaining to maturity consists of </a:t>
            </a:r>
          </a:p>
          <a:p>
            <a:pPr marL="914400" lvl="1" indent="-457200">
              <a:buFont typeface="Arial" panose="020B0604020202020204" pitchFamily="34" charset="0"/>
              <a:buChar char="‒"/>
            </a:pPr>
            <a:endParaRPr lang="pt-PT" sz="2000" dirty="0">
              <a:latin typeface="Arial" pitchFamily="34" charset="0"/>
              <a:cs typeface="Arial" pitchFamily="34" charset="0"/>
            </a:endParaRPr>
          </a:p>
          <a:p>
            <a:pPr marL="914400" lvl="1" indent="-457200">
              <a:buFont typeface="Arial" panose="020B0604020202020204" pitchFamily="34" charset="0"/>
              <a:buChar char="‒"/>
            </a:pPr>
            <a:r>
              <a:rPr lang="pt-PT" sz="2000" dirty="0">
                <a:latin typeface="Arial" pitchFamily="34" charset="0"/>
                <a:cs typeface="Arial" pitchFamily="34" charset="0"/>
              </a:rPr>
              <a:t>A single principal payment at maturity</a:t>
            </a:r>
          </a:p>
          <a:p>
            <a:pPr marL="914400" lvl="1" indent="-457200">
              <a:buFont typeface="Arial" panose="020B0604020202020204" pitchFamily="34" charset="0"/>
              <a:buChar char="‒"/>
            </a:pPr>
            <a:r>
              <a:rPr lang="pt-PT" sz="2000" dirty="0">
                <a:latin typeface="Arial" pitchFamily="34" charset="0"/>
                <a:cs typeface="Arial" pitchFamily="34" charset="0"/>
              </a:rPr>
              <a:t>20 coupon payments (semi-annually for 10 years)</a:t>
            </a:r>
          </a:p>
          <a:p>
            <a:pPr marL="914400" lvl="1" indent="-457200">
              <a:buFont typeface="Arial" panose="020B0604020202020204" pitchFamily="34" charset="0"/>
              <a:buChar char="‒"/>
            </a:pPr>
            <a:endParaRPr lang="pt-PT" sz="2000" dirty="0">
              <a:latin typeface="Arial" pitchFamily="34" charset="0"/>
              <a:cs typeface="Arial" pitchFamily="34" charset="0"/>
            </a:endParaRPr>
          </a:p>
          <a:p>
            <a:pPr marL="342900" indent="-342900">
              <a:buFont typeface="Arial" panose="020B0604020202020204" pitchFamily="34" charset="0"/>
              <a:buChar char="•"/>
            </a:pPr>
            <a:r>
              <a:rPr lang="pt-PT" sz="2000" dirty="0">
                <a:latin typeface="Arial" pitchFamily="34" charset="0"/>
                <a:cs typeface="Arial" pitchFamily="34" charset="0"/>
              </a:rPr>
              <a:t>  When this note is STRIP’d, the 20 coupons and the principal become separate securities, i.e., zero coupon bonds.</a:t>
            </a:r>
          </a:p>
          <a:p>
            <a:pPr marL="800100" lvl="1" indent="-342900">
              <a:buFont typeface="Arial" panose="020B0604020202020204" pitchFamily="34" charset="0"/>
              <a:buChar char="•"/>
            </a:pPr>
            <a:endParaRPr lang="pt-PT" sz="2000" dirty="0">
              <a:latin typeface="Arial" pitchFamily="34" charset="0"/>
              <a:cs typeface="Arial" pitchFamily="34" charset="0"/>
            </a:endParaRPr>
          </a:p>
          <a:p>
            <a:pPr marL="800100" lvl="1" indent="-342900">
              <a:buFont typeface="Arial" panose="020B0604020202020204" pitchFamily="34" charset="0"/>
              <a:buChar char="•"/>
            </a:pPr>
            <a:r>
              <a:rPr lang="pt-PT" sz="2000" dirty="0">
                <a:latin typeface="Arial" pitchFamily="34" charset="0"/>
                <a:cs typeface="Arial" pitchFamily="34" charset="0"/>
              </a:rPr>
              <a:t>Spot rates are the yields of these </a:t>
            </a:r>
            <a:r>
              <a:rPr lang="pt-PT" sz="2000" u="sng" dirty="0">
                <a:latin typeface="Arial" pitchFamily="34" charset="0"/>
                <a:cs typeface="Arial" pitchFamily="34" charset="0"/>
              </a:rPr>
              <a:t>nominally risk-free</a:t>
            </a:r>
            <a:r>
              <a:rPr lang="pt-PT" sz="2000" dirty="0">
                <a:latin typeface="Arial" pitchFamily="34" charset="0"/>
                <a:cs typeface="Arial" pitchFamily="34" charset="0"/>
              </a:rPr>
              <a:t> zero coupon bonds.</a:t>
            </a:r>
          </a:p>
          <a:p>
            <a:pPr marL="800100" lvl="1" indent="-342900">
              <a:buFont typeface="Arial" panose="020B0604020202020204" pitchFamily="34" charset="0"/>
              <a:buChar char="•"/>
            </a:pPr>
            <a:r>
              <a:rPr lang="en-US" sz="2000" dirty="0">
                <a:latin typeface="Arial" pitchFamily="34" charset="0"/>
                <a:cs typeface="Arial" pitchFamily="34" charset="0"/>
              </a:rPr>
              <a:t>Yield curve</a:t>
            </a:r>
          </a:p>
          <a:p>
            <a:pPr marL="231775" indent="-231775" algn="l">
              <a:buFontTx/>
              <a:buChar char="•"/>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460531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6</a:t>
            </a:fld>
            <a:endParaRPr lang="en-US" sz="2000" dirty="0"/>
          </a:p>
        </p:txBody>
      </p:sp>
      <p:sp>
        <p:nvSpPr>
          <p:cNvPr id="3" name="TextBox 2"/>
          <p:cNvSpPr txBox="1"/>
          <p:nvPr/>
        </p:nvSpPr>
        <p:spPr>
          <a:xfrm>
            <a:off x="304800" y="188877"/>
            <a:ext cx="76200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STRIP prices and </a:t>
            </a:r>
            <a:r>
              <a:rPr lang="en-US" sz="2400" b="1" u="sng" dirty="0">
                <a:latin typeface="Arial" pitchFamily="34" charset="0"/>
                <a:cs typeface="Arial" pitchFamily="34" charset="0"/>
                <a:hlinkClick r:id="rId2"/>
              </a:rPr>
              <a:t>the yield curve</a:t>
            </a:r>
            <a:endParaRPr lang="en-US" sz="2400" b="1" dirty="0">
              <a:latin typeface="Arial" pitchFamily="34" charset="0"/>
              <a:cs typeface="Arial" pitchFamily="34" charset="0"/>
            </a:endParaRPr>
          </a:p>
        </p:txBody>
      </p:sp>
      <p:sp>
        <p:nvSpPr>
          <p:cNvPr id="6" name="TextBox 5"/>
          <p:cNvSpPr txBox="1"/>
          <p:nvPr/>
        </p:nvSpPr>
        <p:spPr>
          <a:xfrm>
            <a:off x="3059832" y="3675181"/>
            <a:ext cx="3886200" cy="338554"/>
          </a:xfrm>
          <a:prstGeom prst="rect">
            <a:avLst/>
          </a:prstGeom>
          <a:noFill/>
        </p:spPr>
        <p:txBody>
          <a:bodyPr wrap="square" rtlCol="0">
            <a:spAutoFit/>
          </a:bodyPr>
          <a:lstStyle/>
          <a:p>
            <a:r>
              <a:rPr lang="pt-PT" sz="1600" i="1" dirty="0">
                <a:latin typeface="Arial" pitchFamily="34" charset="0"/>
                <a:cs typeface="Arial" pitchFamily="34" charset="0"/>
              </a:rPr>
              <a:t>Source: Wall Street Journal</a:t>
            </a:r>
            <a:endParaRPr lang="en-US" sz="1600" i="1" dirty="0">
              <a:latin typeface="Arial" pitchFamily="34" charset="0"/>
              <a:cs typeface="Arial" pitchFamily="34" charset="0"/>
            </a:endParaRPr>
          </a:p>
        </p:txBody>
      </p:sp>
      <p:pic>
        <p:nvPicPr>
          <p:cNvPr id="4" name="Picture 3"/>
          <p:cNvPicPr>
            <a:picLocks noChangeAspect="1"/>
          </p:cNvPicPr>
          <p:nvPr/>
        </p:nvPicPr>
        <p:blipFill>
          <a:blip r:embed="rId3"/>
          <a:stretch>
            <a:fillRect/>
          </a:stretch>
        </p:blipFill>
        <p:spPr>
          <a:xfrm>
            <a:off x="276216" y="822278"/>
            <a:ext cx="4113022" cy="2681167"/>
          </a:xfrm>
          <a:prstGeom prst="rect">
            <a:avLst/>
          </a:prstGeom>
        </p:spPr>
      </p:pic>
      <p:pic>
        <p:nvPicPr>
          <p:cNvPr id="5" name="Picture 4">
            <a:extLst>
              <a:ext uri="{FF2B5EF4-FFF2-40B4-BE49-F238E27FC236}">
                <a16:creationId xmlns:a16="http://schemas.microsoft.com/office/drawing/2014/main" id="{02A4EF4A-CD82-003A-22DF-CA5D2CFE9FFB}"/>
              </a:ext>
            </a:extLst>
          </p:cNvPr>
          <p:cNvPicPr>
            <a:picLocks noChangeAspect="1"/>
          </p:cNvPicPr>
          <p:nvPr/>
        </p:nvPicPr>
        <p:blipFill>
          <a:blip r:embed="rId4"/>
          <a:stretch>
            <a:fillRect/>
          </a:stretch>
        </p:blipFill>
        <p:spPr>
          <a:xfrm>
            <a:off x="4572001" y="822278"/>
            <a:ext cx="4113022" cy="2681167"/>
          </a:xfrm>
          <a:prstGeom prst="rect">
            <a:avLst/>
          </a:prstGeom>
        </p:spPr>
      </p:pic>
      <p:sp>
        <p:nvSpPr>
          <p:cNvPr id="7" name="TextBox 6">
            <a:extLst>
              <a:ext uri="{FF2B5EF4-FFF2-40B4-BE49-F238E27FC236}">
                <a16:creationId xmlns:a16="http://schemas.microsoft.com/office/drawing/2014/main" id="{C5454FD3-6135-8C42-209B-BDCC54DABE79}"/>
              </a:ext>
            </a:extLst>
          </p:cNvPr>
          <p:cNvSpPr txBox="1"/>
          <p:nvPr/>
        </p:nvSpPr>
        <p:spPr>
          <a:xfrm>
            <a:off x="539552" y="4437112"/>
            <a:ext cx="8145471" cy="1477328"/>
          </a:xfrm>
          <a:prstGeom prst="rect">
            <a:avLst/>
          </a:prstGeom>
          <a:noFill/>
        </p:spPr>
        <p:txBody>
          <a:bodyPr wrap="square" rtlCol="0">
            <a:spAutoFit/>
          </a:bodyPr>
          <a:lstStyle/>
          <a:p>
            <a:r>
              <a:rPr lang="en-US" altLang="en-US" sz="1800" dirty="0">
                <a:latin typeface="Arial" panose="020B0604020202020204" pitchFamily="34" charset="0"/>
                <a:cs typeface="Arial" panose="020B0604020202020204" pitchFamily="34" charset="0"/>
              </a:rPr>
              <a:t>How did we get from the 3 and 10 year STRIP price to their yields?</a:t>
            </a:r>
          </a:p>
          <a:p>
            <a:endParaRPr lang="en-US" altLang="en-US" dirty="0">
              <a:latin typeface="Arial" panose="020B0604020202020204" pitchFamily="34" charset="0"/>
              <a:cs typeface="Arial" panose="020B0604020202020204" pitchFamily="34" charset="0"/>
            </a:endParaRPr>
          </a:p>
          <a:p>
            <a:r>
              <a:rPr lang="en-US" altLang="en-US" sz="1800" dirty="0">
                <a:latin typeface="Arial" panose="020B0604020202020204" pitchFamily="34" charset="0"/>
                <a:cs typeface="Arial" panose="020B0604020202020204" pitchFamily="34" charset="0"/>
              </a:rPr>
              <a:t>r</a:t>
            </a:r>
            <a:r>
              <a:rPr lang="en-US" altLang="en-US" sz="1800" baseline="-25000" dirty="0">
                <a:latin typeface="Arial" panose="020B0604020202020204" pitchFamily="34" charset="0"/>
                <a:cs typeface="Arial" panose="020B0604020202020204" pitchFamily="34" charset="0"/>
                <a:sym typeface="Symbol" panose="05050102010706020507" pitchFamily="18" charset="2"/>
              </a:rPr>
              <a:t>3 </a:t>
            </a:r>
            <a:r>
              <a:rPr lang="en-US" dirty="0"/>
              <a:t>=	(100/97.5)^(1/3)-1 =0.85%</a:t>
            </a:r>
          </a:p>
          <a:p>
            <a:r>
              <a:rPr lang="en-US" altLang="en-US" sz="1800" dirty="0">
                <a:latin typeface="Arial" panose="020B0604020202020204" pitchFamily="34" charset="0"/>
                <a:cs typeface="Arial" panose="020B0604020202020204" pitchFamily="34" charset="0"/>
              </a:rPr>
              <a:t>r</a:t>
            </a:r>
            <a:r>
              <a:rPr lang="en-US" altLang="en-US" sz="1800" baseline="-25000" dirty="0">
                <a:latin typeface="Arial" panose="020B0604020202020204" pitchFamily="34" charset="0"/>
                <a:cs typeface="Arial" panose="020B0604020202020204" pitchFamily="34" charset="0"/>
                <a:sym typeface="Symbol" panose="05050102010706020507" pitchFamily="18" charset="2"/>
              </a:rPr>
              <a:t>10</a:t>
            </a:r>
            <a:r>
              <a:rPr lang="en-US" dirty="0"/>
              <a:t>=	(100/85.5)^(1/10)-1 =1.6%</a:t>
            </a:r>
          </a:p>
          <a:p>
            <a:endParaRPr lang="en-NL" dirty="0"/>
          </a:p>
        </p:txBody>
      </p:sp>
      <p:sp>
        <p:nvSpPr>
          <p:cNvPr id="8" name="Rectangle 7">
            <a:extLst>
              <a:ext uri="{FF2B5EF4-FFF2-40B4-BE49-F238E27FC236}">
                <a16:creationId xmlns:a16="http://schemas.microsoft.com/office/drawing/2014/main" id="{57475D42-F9DF-8C5F-97C3-0356D54BFBDA}"/>
              </a:ext>
            </a:extLst>
          </p:cNvPr>
          <p:cNvSpPr/>
          <p:nvPr/>
        </p:nvSpPr>
        <p:spPr bwMode="auto">
          <a:xfrm>
            <a:off x="1312985" y="4947402"/>
            <a:ext cx="3093838" cy="685800"/>
          </a:xfrm>
          <a:prstGeom prst="rect">
            <a:avLst/>
          </a:prstGeom>
          <a:solidFill>
            <a:schemeClr val="tx2"/>
          </a:solidFill>
          <a:ln w="9525" algn="ctr">
            <a:solidFill>
              <a:schemeClr val="tx1"/>
            </a:solidFill>
            <a:miter lim="800000"/>
            <a:headEnd/>
            <a:tailEnd/>
          </a:ln>
        </p:spPr>
        <p:txBody>
          <a:bodyPr rtlCol="0" anchor="ctr"/>
          <a:lstStyle/>
          <a:p>
            <a:pPr algn="ctr">
              <a:buFontTx/>
              <a:buNone/>
            </a:pPr>
            <a:endParaRPr lang="en-NL" sz="2000" b="1" dirty="0" err="1">
              <a:latin typeface="Arial" pitchFamily="34" charset="0"/>
              <a:cs typeface="Arial" pitchFamily="34" charset="0"/>
            </a:endParaRPr>
          </a:p>
        </p:txBody>
      </p:sp>
    </p:spTree>
    <p:extLst>
      <p:ext uri="{BB962C8B-B14F-4D97-AF65-F5344CB8AC3E}">
        <p14:creationId xmlns:p14="http://schemas.microsoft.com/office/powerpoint/2010/main" val="264099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7</a:t>
            </a:fld>
            <a:endParaRPr lang="en-US" sz="2000" dirty="0"/>
          </a:p>
        </p:txBody>
      </p:sp>
      <p:sp>
        <p:nvSpPr>
          <p:cNvPr id="4" name="Text Box 3"/>
          <p:cNvSpPr txBox="1">
            <a:spLocks noChangeArrowheads="1"/>
          </p:cNvSpPr>
          <p:nvPr/>
        </p:nvSpPr>
        <p:spPr bwMode="auto">
          <a:xfrm>
            <a:off x="308693" y="796796"/>
            <a:ext cx="8768688" cy="5400675"/>
          </a:xfrm>
          <a:prstGeom prst="rect">
            <a:avLst/>
          </a:prstGeom>
          <a:noFill/>
          <a:ln w="9525" algn="ctr">
            <a:noFill/>
            <a:miter lim="800000"/>
            <a:headEnd/>
            <a:tailEnd/>
          </a:ln>
          <a:effectLst/>
        </p:spPr>
        <p:txBody>
          <a:bodyPr/>
          <a:lstStyle/>
          <a:p>
            <a:pPr marL="285750" indent="-285750">
              <a:buFont typeface="Arial" panose="020B0604020202020204" pitchFamily="34" charset="0"/>
              <a:buChar char="•"/>
            </a:pPr>
            <a:r>
              <a:rPr lang="en-US" sz="2000" dirty="0">
                <a:latin typeface="Arial" pitchFamily="34" charset="0"/>
                <a:cs typeface="Arial" pitchFamily="34" charset="0"/>
              </a:rPr>
              <a:t>Usually upward sloping, because uncertainty about interest rates and inflation increase with maturity.</a:t>
            </a:r>
          </a:p>
          <a:p>
            <a:pPr marL="285750" indent="-285750">
              <a:buFont typeface="Arial" panose="020B0604020202020204" pitchFamily="34" charset="0"/>
              <a:buChar char="•"/>
            </a:pPr>
            <a:r>
              <a:rPr lang="en-US" sz="2000" dirty="0">
                <a:latin typeface="Arial" pitchFamily="34" charset="0"/>
                <a:cs typeface="Arial" pitchFamily="34" charset="0"/>
              </a:rPr>
              <a:t>But, there is considerable time-variation:</a:t>
            </a:r>
          </a:p>
          <a:p>
            <a:pPr marL="742950" lvl="1" indent="-285750">
              <a:buFont typeface="Arial" panose="020B0604020202020204" pitchFamily="34" charset="0"/>
              <a:buChar char="•"/>
            </a:pPr>
            <a:r>
              <a:rPr lang="en-US" sz="2000" dirty="0">
                <a:solidFill>
                  <a:srgbClr val="FF0000"/>
                </a:solidFill>
                <a:latin typeface="Arial" pitchFamily="34" charset="0"/>
                <a:cs typeface="Arial" pitchFamily="34" charset="0"/>
              </a:rPr>
              <a:t>Important insight: interest rates vary over </a:t>
            </a:r>
            <a:r>
              <a:rPr lang="en-US" sz="2000" u="sng" dirty="0">
                <a:solidFill>
                  <a:srgbClr val="FF0000"/>
                </a:solidFill>
                <a:latin typeface="Arial" pitchFamily="34" charset="0"/>
                <a:cs typeface="Arial" pitchFamily="34" charset="0"/>
              </a:rPr>
              <a:t>time</a:t>
            </a:r>
            <a:r>
              <a:rPr lang="en-US" sz="2000" dirty="0">
                <a:solidFill>
                  <a:srgbClr val="FF0000"/>
                </a:solidFill>
                <a:latin typeface="Arial" pitchFamily="34" charset="0"/>
                <a:cs typeface="Arial" pitchFamily="34" charset="0"/>
              </a:rPr>
              <a:t> and with </a:t>
            </a:r>
            <a:r>
              <a:rPr lang="en-US" sz="2000" u="sng" dirty="0">
                <a:solidFill>
                  <a:srgbClr val="FF0000"/>
                </a:solidFill>
                <a:latin typeface="Arial" pitchFamily="34" charset="0"/>
                <a:cs typeface="Arial" pitchFamily="34" charset="0"/>
              </a:rPr>
              <a:t>maturity!</a:t>
            </a:r>
          </a:p>
          <a:p>
            <a:pPr marL="742950" lvl="1" indent="-285750">
              <a:buFont typeface="Arial" panose="020B0604020202020204" pitchFamily="34" charset="0"/>
              <a:buChar char="•"/>
            </a:pPr>
            <a:endParaRPr lang="en-US" sz="2000" dirty="0">
              <a:latin typeface="Arial" pitchFamily="34" charset="0"/>
              <a:cs typeface="Arial" pitchFamily="34" charset="0"/>
            </a:endParaRPr>
          </a:p>
          <a:p>
            <a:pPr marL="231775" indent="-231775" algn="l">
              <a:buFontTx/>
              <a:buChar char="•"/>
            </a:pPr>
            <a:endParaRPr lang="en-US" sz="2000" dirty="0">
              <a:latin typeface="Arial" pitchFamily="34" charset="0"/>
              <a:cs typeface="Arial" pitchFamily="34" charset="0"/>
            </a:endParaRPr>
          </a:p>
          <a:p>
            <a:pPr marL="231775" indent="-231775" algn="l">
              <a:buFontTx/>
              <a:buChar char="•"/>
            </a:pPr>
            <a:endParaRPr lang="en-US" sz="2000" dirty="0">
              <a:latin typeface="Arial" pitchFamily="34" charset="0"/>
              <a:cs typeface="Arial" pitchFamily="34" charset="0"/>
            </a:endParaRPr>
          </a:p>
          <a:p>
            <a:pPr marL="231775" indent="-231775" algn="l">
              <a:buFontTx/>
              <a:buChar char="•"/>
            </a:pPr>
            <a:endParaRPr lang="en-US" sz="2000" b="1" dirty="0">
              <a:latin typeface="Arial" pitchFamily="34" charset="0"/>
              <a:cs typeface="Arial" pitchFamily="34" charset="0"/>
            </a:endParaRPr>
          </a:p>
          <a:p>
            <a:pPr marL="688975" lvl="1" indent="-231775">
              <a:buFont typeface="Arial" pitchFamily="34" charset="0"/>
              <a:buChar char="–"/>
            </a:pPr>
            <a:endParaRPr lang="en-US" sz="2000" dirty="0">
              <a:latin typeface="Arial" pitchFamily="34" charset="0"/>
              <a:cs typeface="Arial"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515"/>
          <a:stretch/>
        </p:blipFill>
        <p:spPr>
          <a:xfrm>
            <a:off x="533400" y="2342788"/>
            <a:ext cx="7843824" cy="3053577"/>
          </a:xfrm>
          <a:prstGeom prst="rect">
            <a:avLst/>
          </a:prstGeom>
        </p:spPr>
      </p:pic>
      <p:sp>
        <p:nvSpPr>
          <p:cNvPr id="6" name="TextBox 5"/>
          <p:cNvSpPr txBox="1"/>
          <p:nvPr/>
        </p:nvSpPr>
        <p:spPr>
          <a:xfrm>
            <a:off x="309282" y="183794"/>
            <a:ext cx="7691718"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Yield curve over time</a:t>
            </a:r>
          </a:p>
        </p:txBody>
      </p:sp>
      <p:sp>
        <p:nvSpPr>
          <p:cNvPr id="7" name="Rectangular Callout 6"/>
          <p:cNvSpPr/>
          <p:nvPr/>
        </p:nvSpPr>
        <p:spPr bwMode="auto">
          <a:xfrm>
            <a:off x="3387502" y="5616281"/>
            <a:ext cx="5319156" cy="766053"/>
          </a:xfrm>
          <a:prstGeom prst="wedgeRectCallout">
            <a:avLst>
              <a:gd name="adj1" fmla="val -8669"/>
              <a:gd name="adj2" fmla="val -290008"/>
            </a:avLst>
          </a:prstGeom>
          <a:noFill/>
          <a:ln w="9525" algn="ctr">
            <a:solidFill>
              <a:schemeClr val="tx1"/>
            </a:solidFill>
            <a:miter lim="800000"/>
            <a:headEnd/>
            <a:tailEnd/>
          </a:ln>
        </p:spPr>
        <p:txBody>
          <a:bodyPr rtlCol="0" anchor="ctr"/>
          <a:lstStyle/>
          <a:p>
            <a:pPr algn="ctr">
              <a:buFontTx/>
              <a:buNone/>
            </a:pPr>
            <a:endParaRPr lang="en-US" sz="2000" b="1" dirty="0" err="1">
              <a:latin typeface="Arial" pitchFamily="34" charset="0"/>
              <a:cs typeface="Arial" pitchFamily="34" charset="0"/>
            </a:endParaRPr>
          </a:p>
        </p:txBody>
      </p:sp>
      <p:sp>
        <p:nvSpPr>
          <p:cNvPr id="8" name="TextBox 7"/>
          <p:cNvSpPr txBox="1"/>
          <p:nvPr/>
        </p:nvSpPr>
        <p:spPr>
          <a:xfrm>
            <a:off x="3387502" y="5653060"/>
            <a:ext cx="5319156" cy="646331"/>
          </a:xfrm>
          <a:prstGeom prst="rect">
            <a:avLst/>
          </a:prstGeom>
          <a:noFill/>
        </p:spPr>
        <p:txBody>
          <a:bodyPr wrap="square" rtlCol="0">
            <a:spAutoFit/>
          </a:bodyPr>
          <a:lstStyle/>
          <a:p>
            <a:r>
              <a:rPr lang="en-US" sz="1200" dirty="0">
                <a:latin typeface="Arial" pitchFamily="34" charset="0"/>
                <a:cs typeface="Arial" pitchFamily="34" charset="0"/>
              </a:rPr>
              <a:t>Inversions tend to occur when bad times are approaching: investors fear short-term economic uncertainty and avoid reinvestment risk from buying short-term bonds, such that these prices (yields) are relatively low (high).</a:t>
            </a:r>
          </a:p>
        </p:txBody>
      </p:sp>
    </p:spTree>
    <p:extLst>
      <p:ext uri="{BB962C8B-B14F-4D97-AF65-F5344CB8AC3E}">
        <p14:creationId xmlns:p14="http://schemas.microsoft.com/office/powerpoint/2010/main" val="307935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8</a:t>
            </a:fld>
            <a:endParaRPr lang="en-US" sz="2000" dirty="0"/>
          </a:p>
        </p:txBody>
      </p:sp>
      <p:sp>
        <p:nvSpPr>
          <p:cNvPr id="3" name="TextBox 2"/>
          <p:cNvSpPr txBox="1"/>
          <p:nvPr/>
        </p:nvSpPr>
        <p:spPr>
          <a:xfrm>
            <a:off x="381000" y="152400"/>
            <a:ext cx="76200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Forward rates (1/3)</a:t>
            </a:r>
          </a:p>
        </p:txBody>
      </p:sp>
      <mc:AlternateContent xmlns:mc="http://schemas.openxmlformats.org/markup-compatibility/2006" xmlns:a14="http://schemas.microsoft.com/office/drawing/2010/main">
        <mc:Choice Requires="a14">
          <p:sp>
            <p:nvSpPr>
              <p:cNvPr id="4" name="Text Box 3"/>
              <p:cNvSpPr txBox="1">
                <a:spLocks noChangeArrowheads="1"/>
              </p:cNvSpPr>
              <p:nvPr/>
            </p:nvSpPr>
            <p:spPr bwMode="auto">
              <a:xfrm>
                <a:off x="539088" y="843888"/>
                <a:ext cx="8534400" cy="5400675"/>
              </a:xfrm>
              <a:prstGeom prst="rect">
                <a:avLst/>
              </a:prstGeom>
              <a:noFill/>
              <a:ln w="9525" algn="ctr">
                <a:noFill/>
                <a:miter lim="800000"/>
                <a:headEnd/>
                <a:tailEnd/>
              </a:ln>
              <a:effectLst/>
            </p:spPr>
            <p:txBody>
              <a:bodyPr/>
              <a:lstStyle/>
              <a:p>
                <a:pPr marL="231775" indent="-231775" algn="l">
                  <a:buFontTx/>
                  <a:buChar char="•"/>
                </a:pPr>
                <a:r>
                  <a:rPr lang="pt-PT" sz="2000" dirty="0">
                    <a:latin typeface="Arial" pitchFamily="34" charset="0"/>
                    <a:cs typeface="Arial" pitchFamily="34" charset="0"/>
                  </a:rPr>
                  <a:t>We can decompose a T-period loan (which is what a bond is...) into spot and </a:t>
                </a:r>
                <a:r>
                  <a:rPr lang="pt-PT" sz="2000" u="sng" dirty="0">
                    <a:latin typeface="Arial" pitchFamily="34" charset="0"/>
                    <a:cs typeface="Arial" pitchFamily="34" charset="0"/>
                  </a:rPr>
                  <a:t>forward</a:t>
                </a:r>
                <a:r>
                  <a:rPr lang="pt-PT" sz="2000" dirty="0">
                    <a:latin typeface="Arial" pitchFamily="34" charset="0"/>
                    <a:cs typeface="Arial" pitchFamily="34" charset="0"/>
                  </a:rPr>
                  <a:t> components</a:t>
                </a:r>
              </a:p>
              <a:p>
                <a:pPr marL="231775" indent="-231775" algn="l">
                  <a:buFontTx/>
                  <a:buChar char="•"/>
                </a:pPr>
                <a:endParaRPr lang="pt-PT" sz="2000" dirty="0">
                  <a:latin typeface="Arial" pitchFamily="34" charset="0"/>
                  <a:cs typeface="Arial" pitchFamily="34" charset="0"/>
                </a:endParaRPr>
              </a:p>
              <a:p>
                <a:pPr marL="231775" indent="-231775" algn="l">
                  <a:buFontTx/>
                  <a:buChar char="•"/>
                </a:pPr>
                <a:r>
                  <a:rPr lang="pt-PT" sz="2000" dirty="0" err="1">
                    <a:latin typeface="Arial" pitchFamily="34" charset="0"/>
                    <a:cs typeface="Arial" pitchFamily="34" charset="0"/>
                  </a:rPr>
                  <a:t>Example</a:t>
                </a:r>
                <a:r>
                  <a:rPr lang="pt-PT" sz="2000" dirty="0">
                    <a:latin typeface="Arial" pitchFamily="34" charset="0"/>
                    <a:cs typeface="Arial" pitchFamily="34" charset="0"/>
                  </a:rPr>
                  <a:t>:</a:t>
                </a:r>
                <a:endParaRPr lang="en-US" sz="2000" dirty="0">
                  <a:latin typeface="Arial" pitchFamily="34" charset="0"/>
                  <a:cs typeface="Arial" pitchFamily="34" charset="0"/>
                </a:endParaRPr>
              </a:p>
              <a:p>
                <a:pPr marL="688975" lvl="1" indent="-231775">
                  <a:buFont typeface="Arial" pitchFamily="34" charset="0"/>
                  <a:buChar char="–"/>
                </a:pPr>
                <a:r>
                  <a:rPr lang="en-US" sz="2000" dirty="0">
                    <a:latin typeface="Arial" pitchFamily="34" charset="0"/>
                    <a:cs typeface="Arial" pitchFamily="34" charset="0"/>
                  </a:rPr>
                  <a:t>Consider 2-year zero with a YTM of 5% (=</a:t>
                </a:r>
                <a:r>
                  <a:rPr lang="en-US" altLang="en-US" sz="2000" dirty="0">
                    <a:latin typeface="Arial" panose="020B0604020202020204" pitchFamily="34" charset="0"/>
                    <a:cs typeface="Arial" panose="020B0604020202020204" pitchFamily="34" charset="0"/>
                  </a:rPr>
                  <a:t>r</a:t>
                </a:r>
                <a:r>
                  <a:rPr lang="en-US" altLang="en-US" sz="2000" baseline="-25000" dirty="0">
                    <a:latin typeface="Arial" panose="020B0604020202020204" pitchFamily="34" charset="0"/>
                    <a:cs typeface="Arial" panose="020B0604020202020204" pitchFamily="34" charset="0"/>
                    <a:sym typeface="Symbol" panose="05050102010706020507" pitchFamily="18" charset="2"/>
                  </a:rPr>
                  <a:t>2</a:t>
                </a:r>
                <a:r>
                  <a:rPr lang="pt-PT" altLang="en-US" sz="2000" dirty="0">
                    <a:latin typeface="Arial" pitchFamily="34" charset="0"/>
                    <a:cs typeface="Arial" pitchFamily="34" charset="0"/>
                    <a:sym typeface="Symbol" panose="05050102010706020507" pitchFamily="18" charset="2"/>
                  </a:rPr>
                  <a:t>) </a:t>
                </a:r>
                <a:endParaRPr lang="en-US" sz="2000" dirty="0">
                  <a:latin typeface="Arial" pitchFamily="34" charset="0"/>
                  <a:cs typeface="Arial" pitchFamily="34" charset="0"/>
                </a:endParaRPr>
              </a:p>
              <a:p>
                <a:pPr marL="688975" lvl="1" indent="-231775">
                  <a:buFont typeface="Arial" pitchFamily="34" charset="0"/>
                  <a:buChar char="–"/>
                </a:pPr>
                <a:endParaRPr lang="en-US" sz="2000" dirty="0">
                  <a:latin typeface="Arial" pitchFamily="34" charset="0"/>
                  <a:cs typeface="Arial" pitchFamily="34" charset="0"/>
                </a:endParaRPr>
              </a:p>
              <a:p>
                <a:pPr marL="688975" lvl="1" indent="-231775">
                  <a:buFont typeface="Arial" pitchFamily="34" charset="0"/>
                  <a:buChar char="–"/>
                </a:pPr>
                <a:r>
                  <a:rPr lang="pt-PT" sz="2000" dirty="0">
                    <a:latin typeface="Arial" pitchFamily="34" charset="0"/>
                    <a:cs typeface="Arial" pitchFamily="34" charset="0"/>
                  </a:rPr>
                  <a:t>Suppose the 1-year spot rate (=</a:t>
                </a:r>
                <a:r>
                  <a:rPr lang="en-US" altLang="en-US" sz="2000" dirty="0">
                    <a:latin typeface="Arial" panose="020B0604020202020204" pitchFamily="34" charset="0"/>
                    <a:cs typeface="Arial" panose="020B0604020202020204" pitchFamily="34" charset="0"/>
                  </a:rPr>
                  <a:t>r</a:t>
                </a:r>
                <a:r>
                  <a:rPr lang="en-US" altLang="en-US" sz="2000" baseline="-25000" dirty="0">
                    <a:latin typeface="Arial" panose="020B0604020202020204" pitchFamily="34" charset="0"/>
                    <a:cs typeface="Arial" panose="020B0604020202020204" pitchFamily="34" charset="0"/>
                    <a:sym typeface="Symbol" panose="05050102010706020507" pitchFamily="18" charset="2"/>
                  </a:rPr>
                  <a:t>1</a:t>
                </a:r>
                <a:r>
                  <a:rPr lang="pt-PT" altLang="en-US" sz="2000" dirty="0">
                    <a:latin typeface="Arial" pitchFamily="34" charset="0"/>
                    <a:cs typeface="Arial" pitchFamily="34" charset="0"/>
                    <a:sym typeface="Symbol" panose="05050102010706020507" pitchFamily="18" charset="2"/>
                  </a:rPr>
                  <a:t>) </a:t>
                </a:r>
                <a:r>
                  <a:rPr lang="pt-PT" altLang="en-US" sz="2000" dirty="0" err="1">
                    <a:latin typeface="Arial" pitchFamily="34" charset="0"/>
                    <a:cs typeface="Arial" pitchFamily="34" charset="0"/>
                    <a:sym typeface="Symbol" panose="05050102010706020507" pitchFamily="18" charset="2"/>
                  </a:rPr>
                  <a:t>i</a:t>
                </a:r>
                <a:r>
                  <a:rPr lang="pt-PT" sz="2000" dirty="0" err="1">
                    <a:latin typeface="Arial" pitchFamily="34" charset="0"/>
                    <a:cs typeface="Arial" pitchFamily="34" charset="0"/>
                  </a:rPr>
                  <a:t>s</a:t>
                </a:r>
                <a:r>
                  <a:rPr lang="pt-PT" sz="2000" dirty="0">
                    <a:latin typeface="Arial" pitchFamily="34" charset="0"/>
                    <a:cs typeface="Arial" pitchFamily="34" charset="0"/>
                  </a:rPr>
                  <a:t> 4%</a:t>
                </a:r>
              </a:p>
              <a:p>
                <a:pPr marL="688975" lvl="1" indent="-231775">
                  <a:buFont typeface="Arial" pitchFamily="34" charset="0"/>
                  <a:buChar char="–"/>
                </a:pPr>
                <a:endParaRPr lang="pt-PT" sz="2000" dirty="0">
                  <a:latin typeface="Arial" pitchFamily="34" charset="0"/>
                  <a:cs typeface="Arial" pitchFamily="34" charset="0"/>
                </a:endParaRPr>
              </a:p>
              <a:p>
                <a:pPr marL="688975" lvl="1" indent="-231775">
                  <a:buFont typeface="Arial" pitchFamily="34" charset="0"/>
                  <a:buChar char="–"/>
                </a:pPr>
                <a:r>
                  <a:rPr lang="pt-PT" sz="2000" dirty="0">
                    <a:latin typeface="Arial" pitchFamily="34" charset="0"/>
                    <a:cs typeface="Arial" pitchFamily="34" charset="0"/>
                  </a:rPr>
                  <a:t>A 2-year 5% loan can be thought of as a 1-year spot loan at the rate of 4%, followed by a 1-year loan starting at time 1 at the forward </a:t>
                </a:r>
                <a:r>
                  <a:rPr lang="en-US" sz="2000" dirty="0">
                    <a:latin typeface="Arial" pitchFamily="34" charset="0"/>
                    <a:cs typeface="Arial" pitchFamily="34" charset="0"/>
                  </a:rPr>
                  <a:t>rate </a:t>
                </a:r>
                <a:r>
                  <a:rPr lang="en-US" altLang="en-US" sz="2000" dirty="0">
                    <a:latin typeface="Arial" panose="020B0604020202020204" pitchFamily="34" charset="0"/>
                    <a:cs typeface="Arial" panose="020B0604020202020204" pitchFamily="34" charset="0"/>
                  </a:rPr>
                  <a:t>f</a:t>
                </a:r>
                <a:r>
                  <a:rPr lang="en-US" altLang="en-US" sz="2000" baseline="-25000" dirty="0">
                    <a:latin typeface="Arial" panose="020B0604020202020204" pitchFamily="34" charset="0"/>
                    <a:cs typeface="Arial" panose="020B0604020202020204" pitchFamily="34" charset="0"/>
                  </a:rPr>
                  <a:t>1</a:t>
                </a:r>
                <a:r>
                  <a:rPr lang="en-US" altLang="en-US" sz="2000" baseline="-25000" dirty="0">
                    <a:latin typeface="Arial" panose="020B0604020202020204" pitchFamily="34" charset="0"/>
                    <a:cs typeface="Arial" panose="020B0604020202020204" pitchFamily="34" charset="0"/>
                    <a:sym typeface="Symbol" panose="05050102010706020507" pitchFamily="18" charset="2"/>
                  </a:rPr>
                  <a:t>2</a:t>
                </a:r>
                <a:endParaRPr lang="en-US" sz="2000" dirty="0">
                  <a:latin typeface="Arial" pitchFamily="34" charset="0"/>
                  <a:cs typeface="Arial" pitchFamily="34" charset="0"/>
                </a:endParaRPr>
              </a:p>
              <a:p>
                <a:pPr lvl="1"/>
                <a:endParaRPr lang="pt-PT" sz="2000" dirty="0">
                  <a:latin typeface="Arial" pitchFamily="34" charset="0"/>
                  <a:cs typeface="Arial" pitchFamily="34" charset="0"/>
                </a:endParaRPr>
              </a:p>
              <a:p>
                <a:pPr marL="688975" lvl="1" indent="-231775">
                  <a:buFont typeface="Arial" pitchFamily="34" charset="0"/>
                  <a:buChar char="–"/>
                </a:pPr>
                <a:r>
                  <a:rPr lang="pt-PT" sz="2000" dirty="0" err="1">
                    <a:latin typeface="Arial" pitchFamily="34" charset="0"/>
                    <a:cs typeface="Arial" pitchFamily="34" charset="0"/>
                  </a:rPr>
                  <a:t>The</a:t>
                </a:r>
                <a:r>
                  <a:rPr lang="pt-PT" sz="2000" dirty="0">
                    <a:latin typeface="Arial" pitchFamily="34" charset="0"/>
                    <a:cs typeface="Arial" pitchFamily="34" charset="0"/>
                  </a:rPr>
                  <a:t> </a:t>
                </a:r>
                <a:r>
                  <a:rPr lang="pt-PT" sz="2000" dirty="0" err="1">
                    <a:latin typeface="Arial" pitchFamily="34" charset="0"/>
                    <a:cs typeface="Arial" pitchFamily="34" charset="0"/>
                  </a:rPr>
                  <a:t>forward</a:t>
                </a:r>
                <a:r>
                  <a:rPr lang="pt-PT" sz="2000" dirty="0">
                    <a:latin typeface="Arial" pitchFamily="34" charset="0"/>
                    <a:cs typeface="Arial" pitchFamily="34" charset="0"/>
                  </a:rPr>
                  <a:t> rate, </a:t>
                </a:r>
                <a:r>
                  <a:rPr lang="en-US" altLang="en-US" sz="2000" dirty="0">
                    <a:latin typeface="Arial" panose="020B0604020202020204" pitchFamily="34" charset="0"/>
                    <a:cs typeface="Arial" panose="020B0604020202020204" pitchFamily="34" charset="0"/>
                  </a:rPr>
                  <a:t>f</a:t>
                </a:r>
                <a:r>
                  <a:rPr lang="en-US" altLang="en-US" sz="2000" baseline="-25000" dirty="0">
                    <a:latin typeface="Arial" panose="020B0604020202020204" pitchFamily="34" charset="0"/>
                    <a:cs typeface="Arial" panose="020B0604020202020204" pitchFamily="34" charset="0"/>
                  </a:rPr>
                  <a:t>1</a:t>
                </a:r>
                <a:r>
                  <a:rPr lang="en-US" altLang="en-US" sz="2000" baseline="-25000" dirty="0">
                    <a:latin typeface="Arial" panose="020B0604020202020204" pitchFamily="34" charset="0"/>
                    <a:cs typeface="Arial" panose="020B0604020202020204" pitchFamily="34" charset="0"/>
                    <a:sym typeface="Symbol" panose="05050102010706020507" pitchFamily="18" charset="2"/>
                  </a:rPr>
                  <a:t>2</a:t>
                </a:r>
                <a:r>
                  <a:rPr lang="en-US" altLang="en-US" sz="2000" dirty="0">
                    <a:latin typeface="Arial" panose="020B0604020202020204" pitchFamily="34" charset="0"/>
                    <a:cs typeface="Arial" panose="020B0604020202020204" pitchFamily="34" charset="0"/>
                    <a:sym typeface="Symbol" panose="05050102010706020507" pitchFamily="18" charset="2"/>
                  </a:rPr>
                  <a:t>, simply solves</a:t>
                </a:r>
              </a:p>
              <a:p>
                <a:pPr marL="688975" lvl="1" indent="-231775">
                  <a:buFont typeface="Arial" pitchFamily="34" charset="0"/>
                  <a:buChar char="–"/>
                </a:pPr>
                <a:endParaRPr lang="pt-PT" sz="2000" dirty="0">
                  <a:latin typeface="Arial" pitchFamily="34" charset="0"/>
                  <a:cs typeface="Arial" pitchFamily="34" charset="0"/>
                </a:endParaRPr>
              </a:p>
              <a:p>
                <a:pPr lvl="1"/>
                <a14:m>
                  <m:oMathPara xmlns:m="http://schemas.openxmlformats.org/officeDocument/2006/math">
                    <m:oMathParaPr>
                      <m:jc m:val="centerGroup"/>
                    </m:oMathParaPr>
                    <m:oMath xmlns:m="http://schemas.openxmlformats.org/officeDocument/2006/math">
                      <m:d>
                        <m:dPr>
                          <m:ctrlPr>
                            <a:rPr lang="pt-PT" sz="2000" b="0" i="1" smtClean="0">
                              <a:latin typeface="Cambria Math" panose="02040503050406030204" pitchFamily="18" charset="0"/>
                              <a:cs typeface="Arial" pitchFamily="34" charset="0"/>
                            </a:rPr>
                          </m:ctrlPr>
                        </m:dPr>
                        <m:e>
                          <m:r>
                            <a:rPr lang="pt-PT" sz="2000" b="0" i="1" smtClean="0">
                              <a:latin typeface="Cambria Math" panose="02040503050406030204" pitchFamily="18" charset="0"/>
                              <a:cs typeface="Arial" pitchFamily="34" charset="0"/>
                            </a:rPr>
                            <m:t>1+4%</m:t>
                          </m:r>
                        </m:e>
                      </m:d>
                      <m:d>
                        <m:dPr>
                          <m:ctrlPr>
                            <a:rPr lang="pt-PT" sz="2000" b="0" i="1" smtClean="0">
                              <a:latin typeface="Cambria Math" panose="02040503050406030204" pitchFamily="18" charset="0"/>
                              <a:cs typeface="Arial" pitchFamily="34" charset="0"/>
                            </a:rPr>
                          </m:ctrlPr>
                        </m:dPr>
                        <m:e>
                          <m:r>
                            <a:rPr lang="pt-PT" sz="2000" b="0" i="1" smtClean="0">
                              <a:latin typeface="Cambria Math" panose="02040503050406030204" pitchFamily="18" charset="0"/>
                              <a:cs typeface="Arial" pitchFamily="34" charset="0"/>
                            </a:rPr>
                            <m:t>1+</m:t>
                          </m:r>
                          <m:r>
                            <m:rPr>
                              <m:nor/>
                            </m:rPr>
                            <a:rPr lang="en-US" altLang="en-US" sz="2000" dirty="0">
                              <a:latin typeface="Arial" panose="020B0604020202020204" pitchFamily="34" charset="0"/>
                              <a:cs typeface="Arial" panose="020B0604020202020204" pitchFamily="34" charset="0"/>
                            </a:rPr>
                            <m:t>f</m:t>
                          </m:r>
                          <m:r>
                            <m:rPr>
                              <m:nor/>
                            </m:rPr>
                            <a:rPr lang="en-US" altLang="en-US" sz="2000" baseline="-25000" dirty="0">
                              <a:latin typeface="Arial" panose="020B0604020202020204" pitchFamily="34" charset="0"/>
                              <a:cs typeface="Arial" panose="020B0604020202020204" pitchFamily="34" charset="0"/>
                            </a:rPr>
                            <m:t>1</m:t>
                          </m:r>
                          <m:r>
                            <m:rPr>
                              <m:nor/>
                            </m:rPr>
                            <a:rPr lang="en-US" altLang="en-US" sz="2000" baseline="-25000" dirty="0">
                              <a:latin typeface="Arial" panose="020B0604020202020204" pitchFamily="34" charset="0"/>
                              <a:cs typeface="Arial" panose="020B0604020202020204" pitchFamily="34" charset="0"/>
                              <a:sym typeface="Symbol" panose="05050102010706020507" pitchFamily="18" charset="2"/>
                            </a:rPr>
                            <m:t>2</m:t>
                          </m:r>
                          <m:r>
                            <m:rPr>
                              <m:nor/>
                            </m:rPr>
                            <a:rPr lang="en-US" sz="2000" dirty="0">
                              <a:latin typeface="Arial" pitchFamily="34" charset="0"/>
                              <a:cs typeface="Arial" pitchFamily="34" charset="0"/>
                            </a:rPr>
                            <m:t> </m:t>
                          </m:r>
                        </m:e>
                      </m:d>
                      <m:r>
                        <a:rPr lang="pt-PT" sz="2000" b="0" i="1" smtClean="0">
                          <a:latin typeface="Cambria Math" panose="02040503050406030204" pitchFamily="18" charset="0"/>
                          <a:cs typeface="Arial" pitchFamily="34" charset="0"/>
                        </a:rPr>
                        <m:t>=</m:t>
                      </m:r>
                      <m:sSup>
                        <m:sSupPr>
                          <m:ctrlPr>
                            <a:rPr lang="pt-PT" sz="2000" b="0" i="1" smtClean="0">
                              <a:latin typeface="Cambria Math" panose="02040503050406030204" pitchFamily="18" charset="0"/>
                              <a:cs typeface="Arial" pitchFamily="34" charset="0"/>
                            </a:rPr>
                          </m:ctrlPr>
                        </m:sSupPr>
                        <m:e>
                          <m:d>
                            <m:dPr>
                              <m:ctrlPr>
                                <a:rPr lang="pt-PT" sz="2000" i="1">
                                  <a:latin typeface="Cambria Math" panose="02040503050406030204" pitchFamily="18" charset="0"/>
                                  <a:cs typeface="Arial" pitchFamily="34" charset="0"/>
                                </a:rPr>
                              </m:ctrlPr>
                            </m:dPr>
                            <m:e>
                              <m:r>
                                <a:rPr lang="pt-PT" sz="2000" i="1">
                                  <a:latin typeface="Cambria Math" panose="02040503050406030204" pitchFamily="18" charset="0"/>
                                  <a:cs typeface="Arial" pitchFamily="34" charset="0"/>
                                </a:rPr>
                                <m:t>1+5%</m:t>
                              </m:r>
                            </m:e>
                          </m:d>
                        </m:e>
                        <m:sup>
                          <m:r>
                            <a:rPr lang="pt-PT" sz="2000" b="0" i="1" smtClean="0">
                              <a:latin typeface="Cambria Math" panose="02040503050406030204" pitchFamily="18" charset="0"/>
                              <a:cs typeface="Arial" pitchFamily="34" charset="0"/>
                            </a:rPr>
                            <m:t>2</m:t>
                          </m:r>
                        </m:sup>
                      </m:sSup>
                      <m:r>
                        <a:rPr lang="pt-PT" sz="2000" b="0" i="1" smtClean="0">
                          <a:latin typeface="Cambria Math" panose="02040503050406030204" pitchFamily="18" charset="0"/>
                          <a:ea typeface="Cambria Math" panose="02040503050406030204" pitchFamily="18" charset="0"/>
                          <a:cs typeface="Arial" pitchFamily="34" charset="0"/>
                        </a:rPr>
                        <m:t>⇔</m:t>
                      </m:r>
                    </m:oMath>
                    <m:oMath xmlns:m="http://schemas.openxmlformats.org/officeDocument/2006/math">
                      <m:r>
                        <m:rPr>
                          <m:nor/>
                        </m:rPr>
                        <a:rPr lang="en-US" altLang="en-US" sz="2000" dirty="0">
                          <a:latin typeface="Arial" panose="020B0604020202020204" pitchFamily="34" charset="0"/>
                          <a:cs typeface="Arial" panose="020B0604020202020204" pitchFamily="34" charset="0"/>
                        </a:rPr>
                        <m:t>f</m:t>
                      </m:r>
                      <m:r>
                        <m:rPr>
                          <m:nor/>
                        </m:rPr>
                        <a:rPr lang="en-US" altLang="en-US" sz="2000" baseline="-25000" dirty="0">
                          <a:latin typeface="Arial" panose="020B0604020202020204" pitchFamily="34" charset="0"/>
                          <a:cs typeface="Arial" panose="020B0604020202020204" pitchFamily="34" charset="0"/>
                        </a:rPr>
                        <m:t>1</m:t>
                      </m:r>
                      <m:r>
                        <m:rPr>
                          <m:nor/>
                        </m:rPr>
                        <a:rPr lang="en-US" altLang="en-US" sz="2000" baseline="-25000" dirty="0">
                          <a:latin typeface="Arial" panose="020B0604020202020204" pitchFamily="34" charset="0"/>
                          <a:cs typeface="Arial" panose="020B0604020202020204" pitchFamily="34" charset="0"/>
                          <a:sym typeface="Symbol" panose="05050102010706020507" pitchFamily="18" charset="2"/>
                        </a:rPr>
                        <m:t>2</m:t>
                      </m:r>
                      <m:r>
                        <a:rPr lang="pt-PT" sz="2000" b="0" i="1" smtClean="0">
                          <a:latin typeface="Cambria Math" panose="02040503050406030204" pitchFamily="18" charset="0"/>
                          <a:ea typeface="Cambria Math" panose="02040503050406030204" pitchFamily="18" charset="0"/>
                          <a:cs typeface="Arial" pitchFamily="34" charset="0"/>
                        </a:rPr>
                        <m:t>=</m:t>
                      </m:r>
                      <m:f>
                        <m:fPr>
                          <m:ctrlPr>
                            <a:rPr lang="pt-PT" sz="2000" b="0" i="1" smtClean="0">
                              <a:latin typeface="Cambria Math" panose="02040503050406030204" pitchFamily="18" charset="0"/>
                              <a:ea typeface="Cambria Math" panose="02040503050406030204" pitchFamily="18" charset="0"/>
                              <a:cs typeface="Arial" pitchFamily="34" charset="0"/>
                            </a:rPr>
                          </m:ctrlPr>
                        </m:fPr>
                        <m:num>
                          <m:sSup>
                            <m:sSupPr>
                              <m:ctrlPr>
                                <a:rPr lang="pt-PT" sz="2000" b="0" i="1" smtClean="0">
                                  <a:latin typeface="Cambria Math" panose="02040503050406030204" pitchFamily="18" charset="0"/>
                                  <a:ea typeface="Cambria Math" panose="02040503050406030204" pitchFamily="18" charset="0"/>
                                  <a:cs typeface="Arial" pitchFamily="34" charset="0"/>
                                </a:rPr>
                              </m:ctrlPr>
                            </m:sSupPr>
                            <m:e>
                              <m:r>
                                <a:rPr lang="pt-PT" sz="2000" i="1">
                                  <a:latin typeface="Cambria Math" panose="02040503050406030204" pitchFamily="18" charset="0"/>
                                  <a:ea typeface="Cambria Math" panose="02040503050406030204" pitchFamily="18" charset="0"/>
                                  <a:cs typeface="Arial" pitchFamily="34" charset="0"/>
                                </a:rPr>
                                <m:t>1.05</m:t>
                              </m:r>
                            </m:e>
                            <m:sup>
                              <m:r>
                                <a:rPr lang="pt-PT" sz="2000" b="0" i="1" smtClean="0">
                                  <a:latin typeface="Cambria Math" panose="02040503050406030204" pitchFamily="18" charset="0"/>
                                  <a:ea typeface="Cambria Math" panose="02040503050406030204" pitchFamily="18" charset="0"/>
                                  <a:cs typeface="Arial" pitchFamily="34" charset="0"/>
                                </a:rPr>
                                <m:t>2</m:t>
                              </m:r>
                            </m:sup>
                          </m:sSup>
                        </m:num>
                        <m:den>
                          <m:r>
                            <a:rPr lang="pt-PT" sz="2000" b="0" i="1" smtClean="0">
                              <a:latin typeface="Cambria Math" panose="02040503050406030204" pitchFamily="18" charset="0"/>
                              <a:ea typeface="Cambria Math" panose="02040503050406030204" pitchFamily="18" charset="0"/>
                              <a:cs typeface="Arial" pitchFamily="34" charset="0"/>
                            </a:rPr>
                            <m:t>1.04</m:t>
                          </m:r>
                        </m:den>
                      </m:f>
                      <m:r>
                        <a:rPr lang="pt-PT" sz="2000" b="0" i="1" smtClean="0">
                          <a:latin typeface="Cambria Math" panose="02040503050406030204" pitchFamily="18" charset="0"/>
                          <a:ea typeface="Cambria Math" panose="02040503050406030204" pitchFamily="18" charset="0"/>
                          <a:cs typeface="Arial" pitchFamily="34" charset="0"/>
                        </a:rPr>
                        <m:t>−1=6.01%</m:t>
                      </m:r>
                    </m:oMath>
                  </m:oMathPara>
                </a14:m>
                <a:br>
                  <a:rPr lang="pt-PT" sz="2000" b="0" dirty="0">
                    <a:latin typeface="Arial" pitchFamily="34" charset="0"/>
                    <a:ea typeface="Cambria Math" panose="02040503050406030204" pitchFamily="18" charset="0"/>
                    <a:cs typeface="Arial" pitchFamily="34" charset="0"/>
                  </a:rPr>
                </a:br>
                <a:endParaRPr lang="pt-PT" sz="2000" dirty="0">
                  <a:latin typeface="Arial" pitchFamily="34" charset="0"/>
                  <a:cs typeface="Arial" pitchFamily="34" charset="0"/>
                </a:endParaRPr>
              </a:p>
              <a:p>
                <a:pPr marL="688975" lvl="1" indent="-231775">
                  <a:buFont typeface="Arial" pitchFamily="34" charset="0"/>
                  <a:buChar char="–"/>
                </a:pPr>
                <a:endParaRPr lang="pt-PT" sz="2000" dirty="0">
                  <a:latin typeface="Arial" pitchFamily="34" charset="0"/>
                  <a:cs typeface="Arial" pitchFamily="34" charset="0"/>
                </a:endParaRPr>
              </a:p>
            </p:txBody>
          </p:sp>
        </mc:Choice>
        <mc:Fallback xmlns="">
          <p:sp>
            <p:nvSpPr>
              <p:cNvPr id="4" name="Text Box 3"/>
              <p:cNvSpPr txBox="1">
                <a:spLocks noRot="1" noChangeAspect="1" noMove="1" noResize="1" noEditPoints="1" noAdjustHandles="1" noChangeArrowheads="1" noChangeShapeType="1" noTextEdit="1"/>
              </p:cNvSpPr>
              <p:nvPr/>
            </p:nvSpPr>
            <p:spPr bwMode="auto">
              <a:xfrm>
                <a:off x="539088" y="843888"/>
                <a:ext cx="8534400" cy="5400675"/>
              </a:xfrm>
              <a:prstGeom prst="rect">
                <a:avLst/>
              </a:prstGeom>
              <a:blipFill>
                <a:blip r:embed="rId2"/>
                <a:stretch>
                  <a:fillRect l="-643" t="-451" r="-1214"/>
                </a:stretch>
              </a:blipFill>
              <a:ln w="9525" algn="ctr">
                <a:noFill/>
                <a:miter lim="800000"/>
                <a:headEnd/>
                <a:tailEnd/>
              </a:ln>
              <a:effectLst/>
            </p:spPr>
            <p:txBody>
              <a:bodyPr/>
              <a:lstStyle/>
              <a:p>
                <a:r>
                  <a:rPr lang="en-NL">
                    <a:noFill/>
                  </a:rPr>
                  <a:t> </a:t>
                </a:r>
              </a:p>
            </p:txBody>
          </p:sp>
        </mc:Fallback>
      </mc:AlternateContent>
    </p:spTree>
    <p:extLst>
      <p:ext uri="{BB962C8B-B14F-4D97-AF65-F5344CB8AC3E}">
        <p14:creationId xmlns:p14="http://schemas.microsoft.com/office/powerpoint/2010/main" val="108941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3247212098"/>
                  </p:ext>
                </p:extLst>
              </p:nvPr>
            </p:nvGraphicFramePr>
            <p:xfrm>
              <a:off x="533400" y="3124200"/>
              <a:ext cx="8382001" cy="2180655"/>
            </p:xfrm>
            <a:graphic>
              <a:graphicData uri="http://schemas.openxmlformats.org/drawingml/2006/table">
                <a:tbl>
                  <a:tblPr firstRow="1" bandRow="1">
                    <a:tableStyleId>{5C22544A-7EE6-4342-B048-85BDC9FD1C3A}</a:tableStyleId>
                  </a:tblPr>
                  <a:tblGrid>
                    <a:gridCol w="663293">
                      <a:extLst>
                        <a:ext uri="{9D8B030D-6E8A-4147-A177-3AD203B41FA5}">
                          <a16:colId xmlns:a16="http://schemas.microsoft.com/office/drawing/2014/main" val="20000"/>
                        </a:ext>
                      </a:extLst>
                    </a:gridCol>
                    <a:gridCol w="1727762">
                      <a:extLst>
                        <a:ext uri="{9D8B030D-6E8A-4147-A177-3AD203B41FA5}">
                          <a16:colId xmlns:a16="http://schemas.microsoft.com/office/drawing/2014/main" val="20001"/>
                        </a:ext>
                      </a:extLst>
                    </a:gridCol>
                    <a:gridCol w="1774316">
                      <a:extLst>
                        <a:ext uri="{9D8B030D-6E8A-4147-A177-3AD203B41FA5}">
                          <a16:colId xmlns:a16="http://schemas.microsoft.com/office/drawing/2014/main" val="20002"/>
                        </a:ext>
                      </a:extLst>
                    </a:gridCol>
                    <a:gridCol w="2334696">
                      <a:extLst>
                        <a:ext uri="{9D8B030D-6E8A-4147-A177-3AD203B41FA5}">
                          <a16:colId xmlns:a16="http://schemas.microsoft.com/office/drawing/2014/main" val="20003"/>
                        </a:ext>
                      </a:extLst>
                    </a:gridCol>
                    <a:gridCol w="1881934">
                      <a:extLst>
                        <a:ext uri="{9D8B030D-6E8A-4147-A177-3AD203B41FA5}">
                          <a16:colId xmlns:a16="http://schemas.microsoft.com/office/drawing/2014/main" val="20004"/>
                        </a:ext>
                      </a:extLst>
                    </a:gridCol>
                  </a:tblGrid>
                  <a:tr h="249177">
                    <a:tc>
                      <a:txBody>
                        <a:bodyPr/>
                        <a:lstStyle/>
                        <a:p>
                          <a:endParaRPr lang="en-US" sz="1400" dirty="0"/>
                        </a:p>
                      </a:txBody>
                      <a:tcPr/>
                    </a:tc>
                    <a:tc>
                      <a:txBody>
                        <a:bodyPr/>
                        <a:lstStyle/>
                        <a:p>
                          <a:r>
                            <a:rPr lang="en-GB" sz="1400" dirty="0">
                              <a:ea typeface="Geneva"/>
                              <a:cs typeface="Geneva"/>
                            </a:rPr>
                            <a:t>The forward contract</a:t>
                          </a:r>
                          <a:endParaRPr lang="en-US" sz="1400" dirty="0"/>
                        </a:p>
                      </a:txBody>
                      <a:tcPr>
                        <a:lnR w="12700" cap="flat" cmpd="sng" algn="ctr">
                          <a:solidFill>
                            <a:schemeClr val="tx1"/>
                          </a:solidFill>
                          <a:prstDash val="sysDash"/>
                          <a:round/>
                          <a:headEnd type="none" w="med" len="med"/>
                          <a:tailEnd type="none" w="med" len="med"/>
                        </a:lnR>
                      </a:tcPr>
                    </a:tc>
                    <a:tc gridSpan="3">
                      <a:txBody>
                        <a:bodyPr/>
                        <a:lstStyle/>
                        <a:p>
                          <a:pPr algn="ctr"/>
                          <a:r>
                            <a:rPr lang="en-US" sz="1400" dirty="0"/>
                            <a:t>Replication strategy</a:t>
                          </a:r>
                        </a:p>
                      </a:txBody>
                      <a:tcPr>
                        <a:lnL w="12700" cap="flat" cmpd="sng" algn="ctr">
                          <a:solidFill>
                            <a:schemeClr val="tx1"/>
                          </a:solidFill>
                          <a:prstDash val="sysDash"/>
                          <a:round/>
                          <a:headEnd type="none" w="med" len="med"/>
                          <a:tailEnd type="none" w="med" len="med"/>
                        </a:ln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190816">
                    <a:tc>
                      <a:txBody>
                        <a:bodyPr/>
                        <a:lstStyle/>
                        <a:p>
                          <a:endParaRPr lang="en-US" sz="1400" dirty="0"/>
                        </a:p>
                      </a:txBody>
                      <a:tcPr/>
                    </a:tc>
                    <a:tc>
                      <a:txBody>
                        <a:bodyPr/>
                        <a:lstStyle/>
                        <a:p>
                          <a:endParaRPr lang="en-US" sz="1400" dirty="0"/>
                        </a:p>
                      </a:txBody>
                      <a:tcPr>
                        <a:lnR w="12700" cap="flat" cmpd="sng" algn="ctr">
                          <a:solidFill>
                            <a:schemeClr val="tx1"/>
                          </a:solidFill>
                          <a:prstDash val="sysDash"/>
                          <a:round/>
                          <a:headEnd type="none" w="med" len="med"/>
                          <a:tailEnd type="none" w="med" len="med"/>
                        </a:lnR>
                      </a:tcPr>
                    </a:tc>
                    <a:tc gridSpan="2">
                      <a:txBody>
                        <a:bodyPr/>
                        <a:lstStyle/>
                        <a:p>
                          <a:r>
                            <a:rPr lang="en-US" sz="1400" dirty="0"/>
                            <a:t>Borrow</a:t>
                          </a:r>
                          <a:r>
                            <a:rPr lang="en-US" sz="1400" baseline="0" dirty="0"/>
                            <a:t> present value of 1$ at T and invest for T+K periods</a:t>
                          </a:r>
                          <a:endParaRPr lang="en-US" sz="1400" dirty="0"/>
                        </a:p>
                      </a:txBody>
                      <a:tcPr>
                        <a:lnL w="12700" cap="flat" cmpd="sng" algn="ctr">
                          <a:solidFill>
                            <a:schemeClr val="tx1"/>
                          </a:solidFill>
                          <a:prstDash val="sysDash"/>
                          <a:round/>
                          <a:headEnd type="none" w="med" len="med"/>
                          <a:tailEnd type="none" w="med" len="med"/>
                        </a:lnL>
                      </a:tcPr>
                    </a:tc>
                    <a:tc hMerge="1">
                      <a:txBody>
                        <a:bodyPr/>
                        <a:lstStyle/>
                        <a:p>
                          <a:endParaRPr lang="en-US" sz="1300" dirty="0"/>
                        </a:p>
                      </a:txBody>
                      <a:tcPr/>
                    </a:tc>
                    <a:tc>
                      <a:txBody>
                        <a:bodyPr/>
                        <a:lstStyle/>
                        <a:p>
                          <a:r>
                            <a:rPr lang="en-US" sz="1400" dirty="0"/>
                            <a:t>Total</a:t>
                          </a:r>
                        </a:p>
                      </a:txBody>
                      <a:tcPr/>
                    </a:tc>
                    <a:extLst>
                      <a:ext uri="{0D108BD9-81ED-4DB2-BD59-A6C34878D82A}">
                        <a16:rowId xmlns:a16="http://schemas.microsoft.com/office/drawing/2014/main" val="10001"/>
                      </a:ext>
                    </a:extLst>
                  </a:tr>
                  <a:tr h="190816">
                    <a:tc>
                      <a:txBody>
                        <a:bodyPr/>
                        <a:lstStyle/>
                        <a:p>
                          <a:r>
                            <a:rPr lang="en-US" sz="1400" dirty="0"/>
                            <a:t>Today</a:t>
                          </a:r>
                        </a:p>
                      </a:txBody>
                      <a:tcPr/>
                    </a:tc>
                    <a:tc>
                      <a:txBody>
                        <a:bodyPr/>
                        <a:lstStyle/>
                        <a:p>
                          <a:r>
                            <a:rPr lang="en-US" sz="1400" dirty="0"/>
                            <a:t>0</a:t>
                          </a:r>
                        </a:p>
                      </a:txBody>
                      <a:tcPr>
                        <a:lnR w="12700" cap="flat" cmpd="sng" algn="ctr">
                          <a:solidFill>
                            <a:schemeClr val="tx1"/>
                          </a:solidFill>
                          <a:prstDash val="sysDash"/>
                          <a:round/>
                          <a:headEnd type="none" w="med" len="med"/>
                          <a:tailEnd type="none" w="med" len="med"/>
                        </a:lnR>
                      </a:tcPr>
                    </a:tc>
                    <a:tc>
                      <a:txBody>
                        <a:bodyPr/>
                        <a:lstStyle/>
                        <a:p>
                          <a:r>
                            <a:rPr lang="en-US" sz="1400" dirty="0"/>
                            <a:t>+1/(1+</a:t>
                          </a:r>
                          <a:r>
                            <a:rPr lang="en-GB" sz="1400" dirty="0" err="1">
                              <a:ea typeface="Geneva"/>
                              <a:cs typeface="Geneva"/>
                            </a:rPr>
                            <a:t>r</a:t>
                          </a:r>
                          <a:r>
                            <a:rPr lang="en-GB" sz="1400" baseline="-25000" dirty="0" err="1">
                              <a:ea typeface="Geneva"/>
                              <a:cs typeface="Geneva"/>
                            </a:rPr>
                            <a:t>T</a:t>
                          </a:r>
                          <a:r>
                            <a:rPr lang="en-GB" sz="1400" baseline="0" dirty="0">
                              <a:ea typeface="Geneva"/>
                              <a:cs typeface="Geneva"/>
                            </a:rPr>
                            <a:t>)</a:t>
                          </a:r>
                          <a:r>
                            <a:rPr lang="en-GB" sz="1400" baseline="30000" dirty="0">
                              <a:ea typeface="Geneva"/>
                              <a:cs typeface="Geneva"/>
                            </a:rPr>
                            <a:t>T </a:t>
                          </a:r>
                          <a:r>
                            <a:rPr lang="en-GB" sz="1400" baseline="0" dirty="0">
                              <a:ea typeface="Geneva"/>
                              <a:cs typeface="Geneva"/>
                            </a:rPr>
                            <a:t>(short T year bond)</a:t>
                          </a:r>
                          <a:endParaRPr lang="en-US" sz="1400" baseline="30000" dirty="0"/>
                        </a:p>
                      </a:txBody>
                      <a:tcPr>
                        <a:lnL w="12700" cap="flat" cmpd="sng" algn="ctr">
                          <a:solidFill>
                            <a:schemeClr val="tx1"/>
                          </a:solidFill>
                          <a:prstDash val="sysDash"/>
                          <a:round/>
                          <a:headEnd type="none" w="med" len="med"/>
                          <a:tailEnd type="none" w="med" len="med"/>
                        </a:lnL>
                      </a:tcPr>
                    </a:tc>
                    <a:tc>
                      <a:txBody>
                        <a:bodyPr/>
                        <a:lstStyle/>
                        <a:p>
                          <a:r>
                            <a:rPr lang="en-US" sz="1400" dirty="0"/>
                            <a:t>-1/(1+</a:t>
                          </a:r>
                          <a:r>
                            <a:rPr lang="en-GB" sz="1400" dirty="0" err="1">
                              <a:ea typeface="Geneva"/>
                              <a:cs typeface="Geneva"/>
                            </a:rPr>
                            <a:t>r</a:t>
                          </a:r>
                          <a:r>
                            <a:rPr lang="en-GB" sz="1400" baseline="-25000" dirty="0" err="1">
                              <a:ea typeface="Geneva"/>
                              <a:cs typeface="Geneva"/>
                            </a:rPr>
                            <a:t>T</a:t>
                          </a:r>
                          <a:r>
                            <a:rPr lang="en-GB" sz="1400" baseline="0" dirty="0">
                              <a:ea typeface="Geneva"/>
                              <a:cs typeface="Geneva"/>
                            </a:rPr>
                            <a:t>)</a:t>
                          </a:r>
                          <a:r>
                            <a:rPr lang="en-GB" sz="1400" baseline="30000" dirty="0">
                              <a:ea typeface="Geneva"/>
                              <a:cs typeface="Geneva"/>
                            </a:rPr>
                            <a:t>T </a:t>
                          </a:r>
                          <a:r>
                            <a:rPr lang="en-GB" sz="1400" baseline="0" dirty="0">
                              <a:ea typeface="Geneva"/>
                              <a:cs typeface="Geneva"/>
                            </a:rPr>
                            <a:t>(long in T+K year bond)</a:t>
                          </a:r>
                          <a:endParaRPr lang="en-US" sz="1400" baseline="0" dirty="0"/>
                        </a:p>
                      </a:txBody>
                      <a:tcPr/>
                    </a:tc>
                    <a:tc>
                      <a:txBody>
                        <a:bodyPr/>
                        <a:lstStyle/>
                        <a:p>
                          <a:r>
                            <a:rPr lang="en-US" sz="1400" dirty="0"/>
                            <a:t>0</a:t>
                          </a:r>
                        </a:p>
                      </a:txBody>
                      <a:tcPr/>
                    </a:tc>
                    <a:extLst>
                      <a:ext uri="{0D108BD9-81ED-4DB2-BD59-A6C34878D82A}">
                        <a16:rowId xmlns:a16="http://schemas.microsoft.com/office/drawing/2014/main" val="10002"/>
                      </a:ext>
                    </a:extLst>
                  </a:tr>
                  <a:tr h="190816">
                    <a:tc>
                      <a:txBody>
                        <a:bodyPr/>
                        <a:lstStyle/>
                        <a:p>
                          <a:r>
                            <a:rPr lang="en-US" sz="1400" dirty="0"/>
                            <a:t>T</a:t>
                          </a:r>
                        </a:p>
                      </a:txBody>
                      <a:tcPr/>
                    </a:tc>
                    <a:tc>
                      <a:txBody>
                        <a:bodyPr/>
                        <a:lstStyle/>
                        <a:p>
                          <a:r>
                            <a:rPr lang="en-US" sz="1400" dirty="0"/>
                            <a:t>-1</a:t>
                          </a:r>
                        </a:p>
                      </a:txBody>
                      <a:tcPr>
                        <a:lnR w="12700" cap="flat" cmpd="sng" algn="ctr">
                          <a:solidFill>
                            <a:schemeClr val="tx1"/>
                          </a:solidFill>
                          <a:prstDash val="sysDash"/>
                          <a:round/>
                          <a:headEnd type="none" w="med" len="med"/>
                          <a:tailEnd type="none" w="med" len="med"/>
                        </a:lnR>
                      </a:tcPr>
                    </a:tc>
                    <a:tc>
                      <a:txBody>
                        <a:bodyPr/>
                        <a:lstStyle/>
                        <a:p>
                          <a:r>
                            <a:rPr lang="en-US" sz="1400" dirty="0"/>
                            <a:t>-1 </a:t>
                          </a:r>
                        </a:p>
                      </a:txBody>
                      <a:tcPr>
                        <a:lnL w="12700" cap="flat" cmpd="sng" algn="ctr">
                          <a:solidFill>
                            <a:schemeClr val="tx1"/>
                          </a:solidFill>
                          <a:prstDash val="sysDash"/>
                          <a:round/>
                          <a:headEnd type="none" w="med" len="med"/>
                          <a:tailEnd type="none" w="med" len="med"/>
                        </a:lnL>
                      </a:tcPr>
                    </a:tc>
                    <a:tc>
                      <a:txBody>
                        <a:bodyPr/>
                        <a:lstStyle/>
                        <a:p>
                          <a:r>
                            <a:rPr lang="en-US" sz="1400" dirty="0"/>
                            <a:t>0</a:t>
                          </a:r>
                        </a:p>
                      </a:txBody>
                      <a:tcPr/>
                    </a:tc>
                    <a:tc>
                      <a:txBody>
                        <a:bodyPr/>
                        <a:lstStyle/>
                        <a:p>
                          <a:r>
                            <a:rPr lang="en-US" sz="1400" dirty="0"/>
                            <a:t>-1</a:t>
                          </a:r>
                        </a:p>
                      </a:txBody>
                      <a:tcPr/>
                    </a:tc>
                    <a:extLst>
                      <a:ext uri="{0D108BD9-81ED-4DB2-BD59-A6C34878D82A}">
                        <a16:rowId xmlns:a16="http://schemas.microsoft.com/office/drawing/2014/main" val="10003"/>
                      </a:ext>
                    </a:extLst>
                  </a:tr>
                  <a:tr h="321375">
                    <a:tc>
                      <a:txBody>
                        <a:bodyPr/>
                        <a:lstStyle/>
                        <a:p>
                          <a:r>
                            <a:rPr lang="en-US" sz="1400" dirty="0"/>
                            <a:t>T+K</a:t>
                          </a:r>
                        </a:p>
                      </a:txBody>
                      <a:tcPr/>
                    </a:tc>
                    <a:tc>
                      <a:txBody>
                        <a:bodyPr/>
                        <a:lstStyle/>
                        <a:p>
                          <a:r>
                            <a:rPr lang="en-GB" sz="1400" dirty="0">
                              <a:solidFill>
                                <a:srgbClr val="FF0000"/>
                              </a:solidFill>
                              <a:latin typeface="Arial" panose="020B0604020202020204" pitchFamily="34" charset="0"/>
                              <a:ea typeface="Geneva"/>
                              <a:cs typeface="Arial" panose="020B0604020202020204" pitchFamily="34" charset="0"/>
                            </a:rPr>
                            <a:t>(1+</a:t>
                          </a:r>
                          <a14:m>
                            <m:oMath xmlns:m="http://schemas.openxmlformats.org/officeDocument/2006/math">
                              <m:r>
                                <m:rPr>
                                  <m:nor/>
                                </m:rPr>
                                <a:rPr lang="en-US" altLang="en-US" sz="1400" dirty="0">
                                  <a:solidFill>
                                    <a:srgbClr val="FF0000"/>
                                  </a:solidFill>
                                  <a:latin typeface="Arial" panose="020B0604020202020204" pitchFamily="34" charset="0"/>
                                  <a:cs typeface="Arial" panose="020B0604020202020204" pitchFamily="34" charset="0"/>
                                </a:rPr>
                                <m:t>f</m:t>
                              </m:r>
                              <m:r>
                                <m:rPr>
                                  <m:sty m:val="p"/>
                                </m:rPr>
                                <a:rPr lang="en-US" altLang="en-US" sz="1400" i="1" baseline="-25000" dirty="0" smtClean="0">
                                  <a:solidFill>
                                    <a:srgbClr val="FF0000"/>
                                  </a:solidFill>
                                  <a:latin typeface="Cambria Math" panose="02040503050406030204" pitchFamily="18" charset="0"/>
                                  <a:cs typeface="Arial" panose="020B0604020202020204" pitchFamily="34" charset="0"/>
                                </a:rPr>
                                <m:t>T</m:t>
                              </m:r>
                              <m:r>
                                <m:rPr>
                                  <m:nor/>
                                </m:rPr>
                                <a:rPr lang="en-US" altLang="en-US" sz="1400" baseline="-25000" dirty="0">
                                  <a:solidFill>
                                    <a:srgbClr val="FF0000"/>
                                  </a:solidFill>
                                  <a:latin typeface="Arial" panose="020B0604020202020204" pitchFamily="34" charset="0"/>
                                  <a:cs typeface="Arial" panose="020B0604020202020204" pitchFamily="34" charset="0"/>
                                  <a:sym typeface="Symbol" panose="05050102010706020507" pitchFamily="18" charset="2"/>
                                </a:rPr>
                                <m:t></m:t>
                              </m:r>
                              <m:r>
                                <m:rPr>
                                  <m:sty m:val="p"/>
                                </m:rPr>
                                <a:rPr lang="en-US" altLang="en-US" sz="1400" i="1" baseline="-25000" dirty="0" smtClean="0">
                                  <a:solidFill>
                                    <a:srgbClr val="FF0000"/>
                                  </a:solidFill>
                                  <a:latin typeface="Cambria Math" panose="02040503050406030204" pitchFamily="18" charset="0"/>
                                  <a:cs typeface="Arial" panose="020B0604020202020204" pitchFamily="34" charset="0"/>
                                  <a:sym typeface="Symbol" panose="05050102010706020507" pitchFamily="18" charset="2"/>
                                </a:rPr>
                                <m:t>T</m:t>
                              </m:r>
                              <m:r>
                                <m:rPr>
                                  <m:nor/>
                                </m:rPr>
                                <a:rPr lang="en-US" altLang="en-US" sz="1400" baseline="-25000" dirty="0">
                                  <a:solidFill>
                                    <a:srgbClr val="FF0000"/>
                                  </a:solidFill>
                                  <a:latin typeface="Arial" panose="020B0604020202020204" pitchFamily="34" charset="0"/>
                                  <a:cs typeface="Arial" panose="020B0604020202020204" pitchFamily="34" charset="0"/>
                                  <a:sym typeface="Symbol" panose="05050102010706020507" pitchFamily="18" charset="2"/>
                                </a:rPr>
                                <m:t>+</m:t>
                              </m:r>
                              <m:r>
                                <m:rPr>
                                  <m:nor/>
                                </m:rPr>
                                <a:rPr lang="en-US" altLang="en-US" sz="1400" b="0" i="0" baseline="-25000" dirty="0" smtClean="0">
                                  <a:solidFill>
                                    <a:srgbClr val="FF0000"/>
                                  </a:solidFill>
                                  <a:latin typeface="Arial" panose="020B0604020202020204" pitchFamily="34" charset="0"/>
                                  <a:cs typeface="Arial" panose="020B0604020202020204" pitchFamily="34" charset="0"/>
                                  <a:sym typeface="Symbol" panose="05050102010706020507" pitchFamily="18" charset="2"/>
                                </a:rPr>
                                <m:t>K</m:t>
                              </m:r>
                            </m:oMath>
                          </a14:m>
                          <a:r>
                            <a:rPr lang="en-GB" sz="1400" dirty="0">
                              <a:solidFill>
                                <a:srgbClr val="FF0000"/>
                              </a:solidFill>
                              <a:latin typeface="Arial" panose="020B0604020202020204" pitchFamily="34" charset="0"/>
                              <a:ea typeface="Geneva"/>
                              <a:cs typeface="Arial" panose="020B0604020202020204" pitchFamily="34" charset="0"/>
                            </a:rPr>
                            <a:t>)</a:t>
                          </a:r>
                          <a:r>
                            <a:rPr lang="en-GB" sz="1400" baseline="30000" dirty="0">
                              <a:solidFill>
                                <a:srgbClr val="FF0000"/>
                              </a:solidFill>
                              <a:latin typeface="Arial" panose="020B0604020202020204" pitchFamily="34" charset="0"/>
                              <a:ea typeface="Geneva"/>
                              <a:cs typeface="Arial" panose="020B0604020202020204" pitchFamily="34" charset="0"/>
                            </a:rPr>
                            <a:t>K</a:t>
                          </a:r>
                          <a:endParaRPr lang="en-US" sz="1400" dirty="0"/>
                        </a:p>
                      </a:txBody>
                      <a:tcPr>
                        <a:lnR w="12700" cap="flat" cmpd="sng" algn="ctr">
                          <a:solidFill>
                            <a:schemeClr val="tx1"/>
                          </a:solidFill>
                          <a:prstDash val="sysDash"/>
                          <a:round/>
                          <a:headEnd type="none" w="med" len="med"/>
                          <a:tailEnd type="none" w="med" len="med"/>
                        </a:lnR>
                      </a:tcPr>
                    </a:tc>
                    <a:tc>
                      <a:txBody>
                        <a:bodyPr/>
                        <a:lstStyle/>
                        <a:p>
                          <a:r>
                            <a:rPr lang="en-US" sz="1400" dirty="0"/>
                            <a:t>0</a:t>
                          </a:r>
                        </a:p>
                      </a:txBody>
                      <a:tcPr>
                        <a:lnL w="12700" cap="flat" cmpd="sng" algn="ctr">
                          <a:solidFill>
                            <a:schemeClr val="tx1"/>
                          </a:solidFill>
                          <a:prstDash val="sysDash"/>
                          <a:round/>
                          <a:headEnd type="none" w="med" len="med"/>
                          <a:tailEnd type="none" w="med" len="med"/>
                        </a:lnL>
                      </a:tcPr>
                    </a:tc>
                    <a:tc>
                      <a:txBody>
                        <a:bodyPr/>
                        <a:lstStyle/>
                        <a:p>
                          <a:r>
                            <a:rPr lang="en-US" sz="1400" dirty="0"/>
                            <a:t>+(1+</a:t>
                          </a:r>
                          <a:r>
                            <a:rPr lang="en-US" altLang="en-US" sz="1400" dirty="0">
                              <a:latin typeface="Arial" panose="020B0604020202020204" pitchFamily="34" charset="0"/>
                              <a:cs typeface="Arial" panose="020B0604020202020204" pitchFamily="34" charset="0"/>
                            </a:rPr>
                            <a:t>r</a:t>
                          </a:r>
                          <a:r>
                            <a:rPr lang="en-US" altLang="en-US" sz="1400" baseline="-25000" dirty="0">
                              <a:latin typeface="Arial" panose="020B0604020202020204" pitchFamily="34" charset="0"/>
                              <a:cs typeface="Arial" panose="020B0604020202020204" pitchFamily="34" charset="0"/>
                              <a:sym typeface="Symbol" panose="05050102010706020507" pitchFamily="18" charset="2"/>
                            </a:rPr>
                            <a:t>T+K</a:t>
                          </a:r>
                          <a:r>
                            <a:rPr lang="en-GB" sz="1400" dirty="0">
                              <a:ea typeface="Geneva"/>
                              <a:cs typeface="Geneva"/>
                            </a:rPr>
                            <a:t>)</a:t>
                          </a:r>
                          <a:r>
                            <a:rPr lang="en-GB" sz="1400" baseline="30000" dirty="0">
                              <a:ea typeface="Geneva"/>
                              <a:cs typeface="Geneva"/>
                            </a:rPr>
                            <a:t>T+K</a:t>
                          </a:r>
                          <a:r>
                            <a:rPr lang="en-US" sz="1400" dirty="0"/>
                            <a:t>/(1+</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r</a:t>
                          </a:r>
                          <a:r>
                            <a:rPr lang="en-US" altLang="en-US" sz="1400" baseline="-25000" dirty="0" err="1">
                              <a:latin typeface="Arial" panose="020B0604020202020204" pitchFamily="34" charset="0"/>
                              <a:cs typeface="Arial" panose="020B0604020202020204" pitchFamily="34" charset="0"/>
                              <a:sym typeface="Symbol" panose="05050102010706020507" pitchFamily="18" charset="2"/>
                            </a:rPr>
                            <a:t>T</a:t>
                          </a:r>
                          <a:r>
                            <a:rPr lang="en-GB" sz="1400" dirty="0">
                              <a:ea typeface="Geneva"/>
                              <a:cs typeface="Geneva"/>
                            </a:rPr>
                            <a:t>)</a:t>
                          </a:r>
                          <a:r>
                            <a:rPr lang="en-GB" sz="1400" baseline="30000" dirty="0">
                              <a:ea typeface="Geneva"/>
                              <a:cs typeface="Geneva"/>
                            </a:rPr>
                            <a:t>T</a:t>
                          </a:r>
                          <a:r>
                            <a:rPr lang="en-GB" sz="1400" baseline="0" dirty="0">
                              <a:ea typeface="Geneva"/>
                              <a:cs typeface="Geneva"/>
                            </a:rPr>
                            <a:t> </a:t>
                          </a:r>
                          <a:endParaRPr lang="en-US" sz="1400" baseline="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(1+</a:t>
                          </a:r>
                          <a:r>
                            <a:rPr lang="en-US" altLang="en-US" sz="1400" dirty="0">
                              <a:solidFill>
                                <a:srgbClr val="FF0000"/>
                              </a:solidFill>
                              <a:latin typeface="Arial" panose="020B0604020202020204" pitchFamily="34" charset="0"/>
                              <a:cs typeface="Arial" panose="020B0604020202020204" pitchFamily="34" charset="0"/>
                            </a:rPr>
                            <a:t>r</a:t>
                          </a:r>
                          <a:r>
                            <a:rPr lang="en-US" altLang="en-US" sz="1400" baseline="-25000" dirty="0">
                              <a:solidFill>
                                <a:srgbClr val="FF0000"/>
                              </a:solidFill>
                              <a:latin typeface="Arial" panose="020B0604020202020204" pitchFamily="34" charset="0"/>
                              <a:cs typeface="Arial" panose="020B0604020202020204" pitchFamily="34" charset="0"/>
                              <a:sym typeface="Symbol" panose="05050102010706020507" pitchFamily="18" charset="2"/>
                            </a:rPr>
                            <a:t>T+K</a:t>
                          </a:r>
                          <a:r>
                            <a:rPr lang="en-GB" sz="1400" dirty="0">
                              <a:solidFill>
                                <a:srgbClr val="FF0000"/>
                              </a:solidFill>
                              <a:ea typeface="Geneva"/>
                              <a:cs typeface="Geneva"/>
                            </a:rPr>
                            <a:t>)</a:t>
                          </a:r>
                          <a:r>
                            <a:rPr lang="en-GB" sz="1400" baseline="30000" dirty="0">
                              <a:solidFill>
                                <a:srgbClr val="FF0000"/>
                              </a:solidFill>
                              <a:ea typeface="Geneva"/>
                              <a:cs typeface="Geneva"/>
                            </a:rPr>
                            <a:t>T+K</a:t>
                          </a:r>
                          <a:r>
                            <a:rPr lang="en-US" sz="1400" dirty="0">
                              <a:solidFill>
                                <a:srgbClr val="FF0000"/>
                              </a:solidFill>
                            </a:rPr>
                            <a:t>/(1+</a:t>
                          </a:r>
                          <a:r>
                            <a:rPr lang="en-US" altLang="en-US" sz="1400" dirty="0">
                              <a:solidFill>
                                <a:srgbClr val="FF0000"/>
                              </a:solidFill>
                              <a:latin typeface="Arial" panose="020B0604020202020204" pitchFamily="34" charset="0"/>
                              <a:cs typeface="Arial" panose="020B0604020202020204" pitchFamily="34" charset="0"/>
                            </a:rPr>
                            <a:t> </a:t>
                          </a:r>
                          <a:r>
                            <a:rPr lang="en-US" altLang="en-US" sz="1400" dirty="0" err="1">
                              <a:solidFill>
                                <a:srgbClr val="FF0000"/>
                              </a:solidFill>
                              <a:latin typeface="Arial" panose="020B0604020202020204" pitchFamily="34" charset="0"/>
                              <a:cs typeface="Arial" panose="020B0604020202020204" pitchFamily="34" charset="0"/>
                            </a:rPr>
                            <a:t>r</a:t>
                          </a:r>
                          <a:r>
                            <a:rPr lang="en-US" altLang="en-US" sz="1400" baseline="-25000" dirty="0" err="1">
                              <a:solidFill>
                                <a:srgbClr val="FF0000"/>
                              </a:solidFill>
                              <a:latin typeface="Arial" panose="020B0604020202020204" pitchFamily="34" charset="0"/>
                              <a:cs typeface="Arial" panose="020B0604020202020204" pitchFamily="34" charset="0"/>
                              <a:sym typeface="Symbol" panose="05050102010706020507" pitchFamily="18" charset="2"/>
                            </a:rPr>
                            <a:t>T</a:t>
                          </a:r>
                          <a:r>
                            <a:rPr lang="en-GB" sz="1400" dirty="0">
                              <a:solidFill>
                                <a:srgbClr val="FF0000"/>
                              </a:solidFill>
                              <a:ea typeface="Geneva"/>
                              <a:cs typeface="Geneva"/>
                            </a:rPr>
                            <a:t>)</a:t>
                          </a:r>
                          <a:r>
                            <a:rPr lang="en-GB" sz="1400" baseline="30000" dirty="0">
                              <a:solidFill>
                                <a:srgbClr val="FF0000"/>
                              </a:solidFill>
                              <a:ea typeface="Geneva"/>
                              <a:cs typeface="Geneva"/>
                            </a:rPr>
                            <a:t>T</a:t>
                          </a:r>
                          <a:r>
                            <a:rPr lang="en-GB" sz="1400" baseline="0" dirty="0">
                              <a:ea typeface="Geneva"/>
                              <a:cs typeface="Geneva"/>
                            </a:rPr>
                            <a:t> </a:t>
                          </a:r>
                          <a:endParaRPr lang="en-US" sz="1400" dirty="0"/>
                        </a:p>
                      </a:txBody>
                      <a:tcPr/>
                    </a:tc>
                    <a:extLst>
                      <a:ext uri="{0D108BD9-81ED-4DB2-BD59-A6C34878D82A}">
                        <a16:rowId xmlns:a16="http://schemas.microsoft.com/office/drawing/2014/main" val="10004"/>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247212098"/>
                  </p:ext>
                </p:extLst>
              </p:nvPr>
            </p:nvGraphicFramePr>
            <p:xfrm>
              <a:off x="533400" y="3124200"/>
              <a:ext cx="8382001" cy="2180655"/>
            </p:xfrm>
            <a:graphic>
              <a:graphicData uri="http://schemas.openxmlformats.org/drawingml/2006/table">
                <a:tbl>
                  <a:tblPr firstRow="1" bandRow="1">
                    <a:tableStyleId>{5C22544A-7EE6-4342-B048-85BDC9FD1C3A}</a:tableStyleId>
                  </a:tblPr>
                  <a:tblGrid>
                    <a:gridCol w="663293">
                      <a:extLst>
                        <a:ext uri="{9D8B030D-6E8A-4147-A177-3AD203B41FA5}">
                          <a16:colId xmlns:a16="http://schemas.microsoft.com/office/drawing/2014/main" val="20000"/>
                        </a:ext>
                      </a:extLst>
                    </a:gridCol>
                    <a:gridCol w="1727762">
                      <a:extLst>
                        <a:ext uri="{9D8B030D-6E8A-4147-A177-3AD203B41FA5}">
                          <a16:colId xmlns:a16="http://schemas.microsoft.com/office/drawing/2014/main" val="20001"/>
                        </a:ext>
                      </a:extLst>
                    </a:gridCol>
                    <a:gridCol w="1774316">
                      <a:extLst>
                        <a:ext uri="{9D8B030D-6E8A-4147-A177-3AD203B41FA5}">
                          <a16:colId xmlns:a16="http://schemas.microsoft.com/office/drawing/2014/main" val="20002"/>
                        </a:ext>
                      </a:extLst>
                    </a:gridCol>
                    <a:gridCol w="2334696">
                      <a:extLst>
                        <a:ext uri="{9D8B030D-6E8A-4147-A177-3AD203B41FA5}">
                          <a16:colId xmlns:a16="http://schemas.microsoft.com/office/drawing/2014/main" val="20003"/>
                        </a:ext>
                      </a:extLst>
                    </a:gridCol>
                    <a:gridCol w="1881934">
                      <a:extLst>
                        <a:ext uri="{9D8B030D-6E8A-4147-A177-3AD203B41FA5}">
                          <a16:colId xmlns:a16="http://schemas.microsoft.com/office/drawing/2014/main" val="20004"/>
                        </a:ext>
                      </a:extLst>
                    </a:gridCol>
                  </a:tblGrid>
                  <a:tr h="518160">
                    <a:tc>
                      <a:txBody>
                        <a:bodyPr/>
                        <a:lstStyle/>
                        <a:p>
                          <a:endParaRPr lang="en-US" sz="1400" dirty="0"/>
                        </a:p>
                      </a:txBody>
                      <a:tcPr/>
                    </a:tc>
                    <a:tc>
                      <a:txBody>
                        <a:bodyPr/>
                        <a:lstStyle/>
                        <a:p>
                          <a:r>
                            <a:rPr lang="en-GB" sz="1400" dirty="0">
                              <a:ea typeface="Geneva"/>
                              <a:cs typeface="Geneva"/>
                            </a:rPr>
                            <a:t>The forward contract</a:t>
                          </a:r>
                          <a:endParaRPr lang="en-US" sz="1400" dirty="0"/>
                        </a:p>
                      </a:txBody>
                      <a:tcPr>
                        <a:lnR w="12700" cap="flat" cmpd="sng" algn="ctr">
                          <a:solidFill>
                            <a:schemeClr val="tx1"/>
                          </a:solidFill>
                          <a:prstDash val="sysDash"/>
                          <a:round/>
                          <a:headEnd type="none" w="med" len="med"/>
                          <a:tailEnd type="none" w="med" len="med"/>
                        </a:lnR>
                      </a:tcPr>
                    </a:tc>
                    <a:tc gridSpan="3">
                      <a:txBody>
                        <a:bodyPr/>
                        <a:lstStyle/>
                        <a:p>
                          <a:pPr algn="ctr"/>
                          <a:r>
                            <a:rPr lang="en-US" sz="1400" dirty="0"/>
                            <a:t>Replication strategy</a:t>
                          </a:r>
                        </a:p>
                      </a:txBody>
                      <a:tcPr>
                        <a:lnL w="12700" cap="flat" cmpd="sng" algn="ctr">
                          <a:solidFill>
                            <a:schemeClr val="tx1"/>
                          </a:solidFill>
                          <a:prstDash val="sysDash"/>
                          <a:round/>
                          <a:headEnd type="none" w="med" len="med"/>
                          <a:tailEnd type="none" w="med" len="med"/>
                        </a:ln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518160">
                    <a:tc>
                      <a:txBody>
                        <a:bodyPr/>
                        <a:lstStyle/>
                        <a:p>
                          <a:endParaRPr lang="en-US" sz="1400" dirty="0"/>
                        </a:p>
                      </a:txBody>
                      <a:tcPr/>
                    </a:tc>
                    <a:tc>
                      <a:txBody>
                        <a:bodyPr/>
                        <a:lstStyle/>
                        <a:p>
                          <a:endParaRPr lang="en-US" sz="1400" dirty="0"/>
                        </a:p>
                      </a:txBody>
                      <a:tcPr>
                        <a:lnR w="12700" cap="flat" cmpd="sng" algn="ctr">
                          <a:solidFill>
                            <a:schemeClr val="tx1"/>
                          </a:solidFill>
                          <a:prstDash val="sysDash"/>
                          <a:round/>
                          <a:headEnd type="none" w="med" len="med"/>
                          <a:tailEnd type="none" w="med" len="med"/>
                        </a:lnR>
                      </a:tcPr>
                    </a:tc>
                    <a:tc gridSpan="2">
                      <a:txBody>
                        <a:bodyPr/>
                        <a:lstStyle/>
                        <a:p>
                          <a:r>
                            <a:rPr lang="en-US" sz="1400" dirty="0"/>
                            <a:t>Borrow</a:t>
                          </a:r>
                          <a:r>
                            <a:rPr lang="en-US" sz="1400" baseline="0" dirty="0"/>
                            <a:t> present value of 1$ at T and invest for T+K periods</a:t>
                          </a:r>
                          <a:endParaRPr lang="en-US" sz="1400" dirty="0"/>
                        </a:p>
                      </a:txBody>
                      <a:tcPr>
                        <a:lnL w="12700" cap="flat" cmpd="sng" algn="ctr">
                          <a:solidFill>
                            <a:schemeClr val="tx1"/>
                          </a:solidFill>
                          <a:prstDash val="sysDash"/>
                          <a:round/>
                          <a:headEnd type="none" w="med" len="med"/>
                          <a:tailEnd type="none" w="med" len="med"/>
                        </a:lnL>
                      </a:tcPr>
                    </a:tc>
                    <a:tc hMerge="1">
                      <a:txBody>
                        <a:bodyPr/>
                        <a:lstStyle/>
                        <a:p>
                          <a:endParaRPr lang="en-US" sz="1300" dirty="0"/>
                        </a:p>
                      </a:txBody>
                      <a:tcPr/>
                    </a:tc>
                    <a:tc>
                      <a:txBody>
                        <a:bodyPr/>
                        <a:lstStyle/>
                        <a:p>
                          <a:r>
                            <a:rPr lang="en-US" sz="1400" dirty="0"/>
                            <a:t>Total</a:t>
                          </a:r>
                        </a:p>
                      </a:txBody>
                      <a:tcPr/>
                    </a:tc>
                    <a:extLst>
                      <a:ext uri="{0D108BD9-81ED-4DB2-BD59-A6C34878D82A}">
                        <a16:rowId xmlns:a16="http://schemas.microsoft.com/office/drawing/2014/main" val="10001"/>
                      </a:ext>
                    </a:extLst>
                  </a:tr>
                  <a:tr h="518160">
                    <a:tc>
                      <a:txBody>
                        <a:bodyPr/>
                        <a:lstStyle/>
                        <a:p>
                          <a:r>
                            <a:rPr lang="en-US" sz="1400" dirty="0"/>
                            <a:t>Today</a:t>
                          </a:r>
                        </a:p>
                      </a:txBody>
                      <a:tcPr/>
                    </a:tc>
                    <a:tc>
                      <a:txBody>
                        <a:bodyPr/>
                        <a:lstStyle/>
                        <a:p>
                          <a:r>
                            <a:rPr lang="en-US" sz="1400" dirty="0"/>
                            <a:t>0</a:t>
                          </a:r>
                        </a:p>
                      </a:txBody>
                      <a:tcPr>
                        <a:lnR w="12700" cap="flat" cmpd="sng" algn="ctr">
                          <a:solidFill>
                            <a:schemeClr val="tx1"/>
                          </a:solidFill>
                          <a:prstDash val="sysDash"/>
                          <a:round/>
                          <a:headEnd type="none" w="med" len="med"/>
                          <a:tailEnd type="none" w="med" len="med"/>
                        </a:lnR>
                      </a:tcPr>
                    </a:tc>
                    <a:tc>
                      <a:txBody>
                        <a:bodyPr/>
                        <a:lstStyle/>
                        <a:p>
                          <a:r>
                            <a:rPr lang="en-US" sz="1400" dirty="0"/>
                            <a:t>+1/(1+</a:t>
                          </a:r>
                          <a:r>
                            <a:rPr lang="en-GB" sz="1400" dirty="0" err="1">
                              <a:ea typeface="Geneva"/>
                              <a:cs typeface="Geneva"/>
                            </a:rPr>
                            <a:t>r</a:t>
                          </a:r>
                          <a:r>
                            <a:rPr lang="en-GB" sz="1400" baseline="-25000" dirty="0" err="1">
                              <a:ea typeface="Geneva"/>
                              <a:cs typeface="Geneva"/>
                            </a:rPr>
                            <a:t>T</a:t>
                          </a:r>
                          <a:r>
                            <a:rPr lang="en-GB" sz="1400" baseline="0" dirty="0">
                              <a:ea typeface="Geneva"/>
                              <a:cs typeface="Geneva"/>
                            </a:rPr>
                            <a:t>)</a:t>
                          </a:r>
                          <a:r>
                            <a:rPr lang="en-GB" sz="1400" baseline="30000" dirty="0">
                              <a:ea typeface="Geneva"/>
                              <a:cs typeface="Geneva"/>
                            </a:rPr>
                            <a:t>T </a:t>
                          </a:r>
                          <a:r>
                            <a:rPr lang="en-GB" sz="1400" baseline="0" dirty="0">
                              <a:ea typeface="Geneva"/>
                              <a:cs typeface="Geneva"/>
                            </a:rPr>
                            <a:t>(short T year bond)</a:t>
                          </a:r>
                          <a:endParaRPr lang="en-US" sz="1400" baseline="30000" dirty="0"/>
                        </a:p>
                      </a:txBody>
                      <a:tcPr>
                        <a:lnL w="12700" cap="flat" cmpd="sng" algn="ctr">
                          <a:solidFill>
                            <a:schemeClr val="tx1"/>
                          </a:solidFill>
                          <a:prstDash val="sysDash"/>
                          <a:round/>
                          <a:headEnd type="none" w="med" len="med"/>
                          <a:tailEnd type="none" w="med" len="med"/>
                        </a:lnL>
                      </a:tcPr>
                    </a:tc>
                    <a:tc>
                      <a:txBody>
                        <a:bodyPr/>
                        <a:lstStyle/>
                        <a:p>
                          <a:r>
                            <a:rPr lang="en-US" sz="1400" dirty="0"/>
                            <a:t>-1/(1+</a:t>
                          </a:r>
                          <a:r>
                            <a:rPr lang="en-GB" sz="1400" dirty="0" err="1">
                              <a:ea typeface="Geneva"/>
                              <a:cs typeface="Geneva"/>
                            </a:rPr>
                            <a:t>r</a:t>
                          </a:r>
                          <a:r>
                            <a:rPr lang="en-GB" sz="1400" baseline="-25000" dirty="0" err="1">
                              <a:ea typeface="Geneva"/>
                              <a:cs typeface="Geneva"/>
                            </a:rPr>
                            <a:t>T</a:t>
                          </a:r>
                          <a:r>
                            <a:rPr lang="en-GB" sz="1400" baseline="0" dirty="0">
                              <a:ea typeface="Geneva"/>
                              <a:cs typeface="Geneva"/>
                            </a:rPr>
                            <a:t>)</a:t>
                          </a:r>
                          <a:r>
                            <a:rPr lang="en-GB" sz="1400" baseline="30000" dirty="0">
                              <a:ea typeface="Geneva"/>
                              <a:cs typeface="Geneva"/>
                            </a:rPr>
                            <a:t>T </a:t>
                          </a:r>
                          <a:r>
                            <a:rPr lang="en-GB" sz="1400" baseline="0" dirty="0">
                              <a:ea typeface="Geneva"/>
                              <a:cs typeface="Geneva"/>
                            </a:rPr>
                            <a:t>(long in T+K year bond)</a:t>
                          </a:r>
                          <a:endParaRPr lang="en-US" sz="1400" baseline="0" dirty="0"/>
                        </a:p>
                      </a:txBody>
                      <a:tcPr/>
                    </a:tc>
                    <a:tc>
                      <a:txBody>
                        <a:bodyPr/>
                        <a:lstStyle/>
                        <a:p>
                          <a:r>
                            <a:rPr lang="en-US" sz="1400" dirty="0"/>
                            <a:t>0</a:t>
                          </a:r>
                        </a:p>
                      </a:txBody>
                      <a:tcPr/>
                    </a:tc>
                    <a:extLst>
                      <a:ext uri="{0D108BD9-81ED-4DB2-BD59-A6C34878D82A}">
                        <a16:rowId xmlns:a16="http://schemas.microsoft.com/office/drawing/2014/main" val="10002"/>
                      </a:ext>
                    </a:extLst>
                  </a:tr>
                  <a:tr h="304800">
                    <a:tc>
                      <a:txBody>
                        <a:bodyPr/>
                        <a:lstStyle/>
                        <a:p>
                          <a:r>
                            <a:rPr lang="en-US" sz="1400" dirty="0"/>
                            <a:t>T</a:t>
                          </a:r>
                        </a:p>
                      </a:txBody>
                      <a:tcPr/>
                    </a:tc>
                    <a:tc>
                      <a:txBody>
                        <a:bodyPr/>
                        <a:lstStyle/>
                        <a:p>
                          <a:r>
                            <a:rPr lang="en-US" sz="1400" dirty="0"/>
                            <a:t>-1</a:t>
                          </a:r>
                        </a:p>
                      </a:txBody>
                      <a:tcPr>
                        <a:lnR w="12700" cap="flat" cmpd="sng" algn="ctr">
                          <a:solidFill>
                            <a:schemeClr val="tx1"/>
                          </a:solidFill>
                          <a:prstDash val="sysDash"/>
                          <a:round/>
                          <a:headEnd type="none" w="med" len="med"/>
                          <a:tailEnd type="none" w="med" len="med"/>
                        </a:lnR>
                      </a:tcPr>
                    </a:tc>
                    <a:tc>
                      <a:txBody>
                        <a:bodyPr/>
                        <a:lstStyle/>
                        <a:p>
                          <a:r>
                            <a:rPr lang="en-US" sz="1400" dirty="0"/>
                            <a:t>-1 </a:t>
                          </a:r>
                        </a:p>
                      </a:txBody>
                      <a:tcPr>
                        <a:lnL w="12700" cap="flat" cmpd="sng" algn="ctr">
                          <a:solidFill>
                            <a:schemeClr val="tx1"/>
                          </a:solidFill>
                          <a:prstDash val="sysDash"/>
                          <a:round/>
                          <a:headEnd type="none" w="med" len="med"/>
                          <a:tailEnd type="none" w="med" len="med"/>
                        </a:lnL>
                      </a:tcPr>
                    </a:tc>
                    <a:tc>
                      <a:txBody>
                        <a:bodyPr/>
                        <a:lstStyle/>
                        <a:p>
                          <a:r>
                            <a:rPr lang="en-US" sz="1400" dirty="0"/>
                            <a:t>0</a:t>
                          </a:r>
                        </a:p>
                      </a:txBody>
                      <a:tcPr/>
                    </a:tc>
                    <a:tc>
                      <a:txBody>
                        <a:bodyPr/>
                        <a:lstStyle/>
                        <a:p>
                          <a:r>
                            <a:rPr lang="en-US" sz="1400" dirty="0"/>
                            <a:t>-1</a:t>
                          </a:r>
                        </a:p>
                      </a:txBody>
                      <a:tcPr/>
                    </a:tc>
                    <a:extLst>
                      <a:ext uri="{0D108BD9-81ED-4DB2-BD59-A6C34878D82A}">
                        <a16:rowId xmlns:a16="http://schemas.microsoft.com/office/drawing/2014/main" val="10003"/>
                      </a:ext>
                    </a:extLst>
                  </a:tr>
                  <a:tr h="321375">
                    <a:tc>
                      <a:txBody>
                        <a:bodyPr/>
                        <a:lstStyle/>
                        <a:p>
                          <a:r>
                            <a:rPr lang="en-US" sz="1400" dirty="0"/>
                            <a:t>T+K</a:t>
                          </a:r>
                        </a:p>
                      </a:txBody>
                      <a:tcPr/>
                    </a:tc>
                    <a:tc>
                      <a:txBody>
                        <a:bodyPr/>
                        <a:lstStyle/>
                        <a:p>
                          <a:endParaRPr lang="en-NL"/>
                        </a:p>
                      </a:txBody>
                      <a:tcPr>
                        <a:lnR w="12700" cap="flat" cmpd="sng" algn="ctr">
                          <a:solidFill>
                            <a:schemeClr val="tx1"/>
                          </a:solidFill>
                          <a:prstDash val="sysDash"/>
                          <a:round/>
                          <a:headEnd type="none" w="med" len="med"/>
                          <a:tailEnd type="none" w="med" len="med"/>
                        </a:lnR>
                        <a:blipFill>
                          <a:blip r:embed="rId2"/>
                          <a:stretch>
                            <a:fillRect l="-38732" t="-579245" r="-347535" b="-15094"/>
                          </a:stretch>
                        </a:blipFill>
                      </a:tcPr>
                    </a:tc>
                    <a:tc>
                      <a:txBody>
                        <a:bodyPr/>
                        <a:lstStyle/>
                        <a:p>
                          <a:r>
                            <a:rPr lang="en-US" sz="1400" dirty="0"/>
                            <a:t>0</a:t>
                          </a:r>
                        </a:p>
                      </a:txBody>
                      <a:tcPr>
                        <a:lnL w="12700" cap="flat" cmpd="sng" algn="ctr">
                          <a:solidFill>
                            <a:schemeClr val="tx1"/>
                          </a:solidFill>
                          <a:prstDash val="sysDash"/>
                          <a:round/>
                          <a:headEnd type="none" w="med" len="med"/>
                          <a:tailEnd type="none" w="med" len="med"/>
                        </a:lnL>
                      </a:tcPr>
                    </a:tc>
                    <a:tc>
                      <a:txBody>
                        <a:bodyPr/>
                        <a:lstStyle/>
                        <a:p>
                          <a:r>
                            <a:rPr lang="en-US" sz="1400" dirty="0"/>
                            <a:t>+(1+</a:t>
                          </a:r>
                          <a:r>
                            <a:rPr lang="en-US" altLang="en-US" sz="1400" dirty="0">
                              <a:latin typeface="Arial" panose="020B0604020202020204" pitchFamily="34" charset="0"/>
                              <a:cs typeface="Arial" panose="020B0604020202020204" pitchFamily="34" charset="0"/>
                            </a:rPr>
                            <a:t>r</a:t>
                          </a:r>
                          <a:r>
                            <a:rPr lang="en-US" altLang="en-US" sz="1400" baseline="-25000" dirty="0">
                              <a:latin typeface="Arial" panose="020B0604020202020204" pitchFamily="34" charset="0"/>
                              <a:cs typeface="Arial" panose="020B0604020202020204" pitchFamily="34" charset="0"/>
                              <a:sym typeface="Symbol" panose="05050102010706020507" pitchFamily="18" charset="2"/>
                            </a:rPr>
                            <a:t>T+K</a:t>
                          </a:r>
                          <a:r>
                            <a:rPr lang="en-GB" sz="1400" dirty="0">
                              <a:ea typeface="Geneva"/>
                              <a:cs typeface="Geneva"/>
                            </a:rPr>
                            <a:t>)</a:t>
                          </a:r>
                          <a:r>
                            <a:rPr lang="en-GB" sz="1400" baseline="30000" dirty="0">
                              <a:ea typeface="Geneva"/>
                              <a:cs typeface="Geneva"/>
                            </a:rPr>
                            <a:t>T+K</a:t>
                          </a:r>
                          <a:r>
                            <a:rPr lang="en-US" sz="1400" dirty="0"/>
                            <a:t>/(1+</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r</a:t>
                          </a:r>
                          <a:r>
                            <a:rPr lang="en-US" altLang="en-US" sz="1400" baseline="-25000" dirty="0" err="1">
                              <a:latin typeface="Arial" panose="020B0604020202020204" pitchFamily="34" charset="0"/>
                              <a:cs typeface="Arial" panose="020B0604020202020204" pitchFamily="34" charset="0"/>
                              <a:sym typeface="Symbol" panose="05050102010706020507" pitchFamily="18" charset="2"/>
                            </a:rPr>
                            <a:t>T</a:t>
                          </a:r>
                          <a:r>
                            <a:rPr lang="en-GB" sz="1400" dirty="0">
                              <a:ea typeface="Geneva"/>
                              <a:cs typeface="Geneva"/>
                            </a:rPr>
                            <a:t>)</a:t>
                          </a:r>
                          <a:r>
                            <a:rPr lang="en-GB" sz="1400" baseline="30000" dirty="0">
                              <a:ea typeface="Geneva"/>
                              <a:cs typeface="Geneva"/>
                            </a:rPr>
                            <a:t>T</a:t>
                          </a:r>
                          <a:r>
                            <a:rPr lang="en-GB" sz="1400" baseline="0" dirty="0">
                              <a:ea typeface="Geneva"/>
                              <a:cs typeface="Geneva"/>
                            </a:rPr>
                            <a:t> </a:t>
                          </a:r>
                          <a:endParaRPr lang="en-US" sz="1400" baseline="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(1+</a:t>
                          </a:r>
                          <a:r>
                            <a:rPr lang="en-US" altLang="en-US" sz="1400" dirty="0">
                              <a:solidFill>
                                <a:srgbClr val="FF0000"/>
                              </a:solidFill>
                              <a:latin typeface="Arial" panose="020B0604020202020204" pitchFamily="34" charset="0"/>
                              <a:cs typeface="Arial" panose="020B0604020202020204" pitchFamily="34" charset="0"/>
                            </a:rPr>
                            <a:t>r</a:t>
                          </a:r>
                          <a:r>
                            <a:rPr lang="en-US" altLang="en-US" sz="1400" baseline="-25000" dirty="0">
                              <a:solidFill>
                                <a:srgbClr val="FF0000"/>
                              </a:solidFill>
                              <a:latin typeface="Arial" panose="020B0604020202020204" pitchFamily="34" charset="0"/>
                              <a:cs typeface="Arial" panose="020B0604020202020204" pitchFamily="34" charset="0"/>
                              <a:sym typeface="Symbol" panose="05050102010706020507" pitchFamily="18" charset="2"/>
                            </a:rPr>
                            <a:t>T+K</a:t>
                          </a:r>
                          <a:r>
                            <a:rPr lang="en-GB" sz="1400" dirty="0">
                              <a:solidFill>
                                <a:srgbClr val="FF0000"/>
                              </a:solidFill>
                              <a:ea typeface="Geneva"/>
                              <a:cs typeface="Geneva"/>
                            </a:rPr>
                            <a:t>)</a:t>
                          </a:r>
                          <a:r>
                            <a:rPr lang="en-GB" sz="1400" baseline="30000" dirty="0">
                              <a:solidFill>
                                <a:srgbClr val="FF0000"/>
                              </a:solidFill>
                              <a:ea typeface="Geneva"/>
                              <a:cs typeface="Geneva"/>
                            </a:rPr>
                            <a:t>T+K</a:t>
                          </a:r>
                          <a:r>
                            <a:rPr lang="en-US" sz="1400" dirty="0">
                              <a:solidFill>
                                <a:srgbClr val="FF0000"/>
                              </a:solidFill>
                            </a:rPr>
                            <a:t>/(1+</a:t>
                          </a:r>
                          <a:r>
                            <a:rPr lang="en-US" altLang="en-US" sz="1400" dirty="0">
                              <a:solidFill>
                                <a:srgbClr val="FF0000"/>
                              </a:solidFill>
                              <a:latin typeface="Arial" panose="020B0604020202020204" pitchFamily="34" charset="0"/>
                              <a:cs typeface="Arial" panose="020B0604020202020204" pitchFamily="34" charset="0"/>
                            </a:rPr>
                            <a:t> </a:t>
                          </a:r>
                          <a:r>
                            <a:rPr lang="en-US" altLang="en-US" sz="1400" dirty="0" err="1">
                              <a:solidFill>
                                <a:srgbClr val="FF0000"/>
                              </a:solidFill>
                              <a:latin typeface="Arial" panose="020B0604020202020204" pitchFamily="34" charset="0"/>
                              <a:cs typeface="Arial" panose="020B0604020202020204" pitchFamily="34" charset="0"/>
                            </a:rPr>
                            <a:t>r</a:t>
                          </a:r>
                          <a:r>
                            <a:rPr lang="en-US" altLang="en-US" sz="1400" baseline="-25000" dirty="0" err="1">
                              <a:solidFill>
                                <a:srgbClr val="FF0000"/>
                              </a:solidFill>
                              <a:latin typeface="Arial" panose="020B0604020202020204" pitchFamily="34" charset="0"/>
                              <a:cs typeface="Arial" panose="020B0604020202020204" pitchFamily="34" charset="0"/>
                              <a:sym typeface="Symbol" panose="05050102010706020507" pitchFamily="18" charset="2"/>
                            </a:rPr>
                            <a:t>T</a:t>
                          </a:r>
                          <a:r>
                            <a:rPr lang="en-GB" sz="1400" dirty="0">
                              <a:solidFill>
                                <a:srgbClr val="FF0000"/>
                              </a:solidFill>
                              <a:ea typeface="Geneva"/>
                              <a:cs typeface="Geneva"/>
                            </a:rPr>
                            <a:t>)</a:t>
                          </a:r>
                          <a:r>
                            <a:rPr lang="en-GB" sz="1400" baseline="30000" dirty="0">
                              <a:solidFill>
                                <a:srgbClr val="FF0000"/>
                              </a:solidFill>
                              <a:ea typeface="Geneva"/>
                              <a:cs typeface="Geneva"/>
                            </a:rPr>
                            <a:t>T</a:t>
                          </a:r>
                          <a:r>
                            <a:rPr lang="en-GB" sz="1400" baseline="0" dirty="0">
                              <a:ea typeface="Geneva"/>
                              <a:cs typeface="Geneva"/>
                            </a:rPr>
                            <a:t> </a:t>
                          </a:r>
                          <a:endParaRPr lang="en-US" sz="1400" dirty="0"/>
                        </a:p>
                      </a:txBody>
                      <a:tcPr/>
                    </a:tc>
                    <a:extLst>
                      <a:ext uri="{0D108BD9-81ED-4DB2-BD59-A6C34878D82A}">
                        <a16:rowId xmlns:a16="http://schemas.microsoft.com/office/drawing/2014/main" val="10004"/>
                      </a:ext>
                    </a:extLst>
                  </a:tr>
                </a:tbl>
              </a:graphicData>
            </a:graphic>
          </p:graphicFrame>
        </mc:Fallback>
      </mc:AlternateContent>
      <p:sp>
        <p:nvSpPr>
          <p:cNvPr id="4" name="TextBox 3"/>
          <p:cNvSpPr txBox="1"/>
          <p:nvPr/>
        </p:nvSpPr>
        <p:spPr>
          <a:xfrm>
            <a:off x="381000" y="152400"/>
            <a:ext cx="76200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Forward rates (2/3)</a:t>
            </a:r>
          </a:p>
        </p:txBody>
      </p:sp>
      <mc:AlternateContent xmlns:mc="http://schemas.openxmlformats.org/markup-compatibility/2006" xmlns:a14="http://schemas.microsoft.com/office/drawing/2010/main">
        <mc:Choice Requires="a14">
          <p:sp>
            <p:nvSpPr>
              <p:cNvPr id="5" name="TextBox 4"/>
              <p:cNvSpPr txBox="1"/>
              <p:nvPr/>
            </p:nvSpPr>
            <p:spPr>
              <a:xfrm>
                <a:off x="342899" y="762000"/>
                <a:ext cx="7696201" cy="6186309"/>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ea typeface="Geneva"/>
                    <a:cs typeface="Arial" panose="020B0604020202020204" pitchFamily="34" charset="0"/>
                  </a:rPr>
                  <a:t>This is a no-arbitrage argument:</a:t>
                </a:r>
              </a:p>
              <a:p>
                <a:pPr marL="742950" lvl="1" indent="-285750">
                  <a:buFont typeface="Arial" panose="020B0604020202020204" pitchFamily="34" charset="0"/>
                  <a:buChar char="•"/>
                </a:pPr>
                <a:r>
                  <a:rPr lang="en-GB" dirty="0">
                    <a:latin typeface="Arial" panose="020B0604020202020204" pitchFamily="34" charset="0"/>
                    <a:ea typeface="Geneva"/>
                    <a:cs typeface="Arial" panose="020B0604020202020204" pitchFamily="34" charset="0"/>
                  </a:rPr>
                  <a:t>A forward rate </a:t>
                </a:r>
                <a14:m>
                  <m:oMath xmlns:m="http://schemas.openxmlformats.org/officeDocument/2006/math">
                    <m:r>
                      <m:rPr>
                        <m:nor/>
                      </m:rPr>
                      <a:rPr lang="en-US" altLang="en-US" dirty="0">
                        <a:latin typeface="Arial" panose="020B0604020202020204" pitchFamily="34" charset="0"/>
                        <a:cs typeface="Arial" panose="020B0604020202020204" pitchFamily="34" charset="0"/>
                      </a:rPr>
                      <m:t>f</m:t>
                    </m:r>
                    <m:r>
                      <m:rPr>
                        <m:sty m:val="p"/>
                      </m:rPr>
                      <a:rPr lang="en-US" altLang="en-US" b="0" i="1" baseline="-25000" dirty="0" smtClean="0">
                        <a:latin typeface="Cambria Math" panose="02040503050406030204" pitchFamily="18" charset="0"/>
                        <a:cs typeface="Arial" panose="020B0604020202020204" pitchFamily="34" charset="0"/>
                      </a:rPr>
                      <m:t>T</m:t>
                    </m:r>
                    <m:r>
                      <m:rPr>
                        <m:nor/>
                      </m:rPr>
                      <a:rPr lang="en-US" altLang="en-US" baseline="-25000" dirty="0">
                        <a:latin typeface="Arial" panose="020B0604020202020204" pitchFamily="34" charset="0"/>
                        <a:cs typeface="Arial" panose="020B0604020202020204" pitchFamily="34" charset="0"/>
                        <a:sym typeface="Symbol" panose="05050102010706020507" pitchFamily="18" charset="2"/>
                      </a:rPr>
                      <m:t></m:t>
                    </m:r>
                    <m:r>
                      <m:rPr>
                        <m:sty m:val="p"/>
                      </m:rPr>
                      <a:rPr lang="en-US" altLang="en-US" b="0" i="1" baseline="-25000" dirty="0" smtClean="0">
                        <a:latin typeface="Cambria Math" panose="02040503050406030204" pitchFamily="18" charset="0"/>
                        <a:cs typeface="Arial" panose="020B0604020202020204" pitchFamily="34" charset="0"/>
                        <a:sym typeface="Symbol" panose="05050102010706020507" pitchFamily="18" charset="2"/>
                      </a:rPr>
                      <m:t>T</m:t>
                    </m:r>
                    <m:r>
                      <m:rPr>
                        <m:nor/>
                      </m:rPr>
                      <a:rPr lang="en-US" altLang="en-US" b="0" i="0" baseline="-25000" dirty="0" smtClean="0">
                        <a:latin typeface="Arial" panose="020B0604020202020204" pitchFamily="34" charset="0"/>
                        <a:cs typeface="Arial" panose="020B0604020202020204" pitchFamily="34" charset="0"/>
                        <a:sym typeface="Symbol" panose="05050102010706020507" pitchFamily="18" charset="2"/>
                      </a:rPr>
                      <m:t>+</m:t>
                    </m:r>
                    <m:r>
                      <m:rPr>
                        <m:nor/>
                      </m:rPr>
                      <a:rPr lang="en-US" altLang="en-US" b="0" i="0" baseline="-25000" dirty="0" smtClean="0">
                        <a:latin typeface="Arial" panose="020B0604020202020204" pitchFamily="34" charset="0"/>
                        <a:cs typeface="Arial" panose="020B0604020202020204" pitchFamily="34" charset="0"/>
                        <a:sym typeface="Symbol" panose="05050102010706020507" pitchFamily="18" charset="2"/>
                      </a:rPr>
                      <m:t>K</m:t>
                    </m:r>
                    <m:r>
                      <m:rPr>
                        <m:nor/>
                      </m:rPr>
                      <a:rPr lang="en-US" altLang="en-US" b="0" i="0" baseline="-25000" dirty="0" smtClean="0">
                        <a:latin typeface="Arial" panose="020B0604020202020204" pitchFamily="34" charset="0"/>
                        <a:cs typeface="Arial" panose="020B0604020202020204" pitchFamily="34" charset="0"/>
                        <a:sym typeface="Symbol" panose="05050102010706020507" pitchFamily="18" charset="2"/>
                      </a:rPr>
                      <m:t> </m:t>
                    </m:r>
                  </m:oMath>
                </a14:m>
                <a:r>
                  <a:rPr lang="en-GB" dirty="0">
                    <a:latin typeface="Arial" panose="020B0604020202020204" pitchFamily="34" charset="0"/>
                    <a:ea typeface="Geneva"/>
                    <a:cs typeface="Arial" panose="020B0604020202020204" pitchFamily="34" charset="0"/>
                  </a:rPr>
                  <a:t>is an interest rate quoted today for a future period T to T+K</a:t>
                </a:r>
              </a:p>
              <a:p>
                <a:pPr marL="742950" lvl="1" indent="-285750">
                  <a:buFont typeface="Arial" panose="020B0604020202020204" pitchFamily="34" charset="0"/>
                  <a:buChar char="•"/>
                </a:pPr>
                <a:r>
                  <a:rPr lang="en-GB" dirty="0">
                    <a:latin typeface="Arial" panose="020B0604020202020204" pitchFamily="34" charset="0"/>
                    <a:ea typeface="Geneva"/>
                    <a:cs typeface="Arial" panose="020B0604020202020204" pitchFamily="34" charset="0"/>
                  </a:rPr>
                  <a:t>The forward contract invests 1$ at T and pays off (1+</a:t>
                </a:r>
                <a14:m>
                  <m:oMath xmlns:m="http://schemas.openxmlformats.org/officeDocument/2006/math">
                    <m:r>
                      <m:rPr>
                        <m:nor/>
                      </m:rPr>
                      <a:rPr lang="en-US" altLang="en-US" dirty="0">
                        <a:latin typeface="Arial" panose="020B0604020202020204" pitchFamily="34" charset="0"/>
                        <a:cs typeface="Arial" panose="020B0604020202020204" pitchFamily="34" charset="0"/>
                      </a:rPr>
                      <m:t>f</m:t>
                    </m:r>
                    <m:r>
                      <m:rPr>
                        <m:sty m:val="p"/>
                      </m:rPr>
                      <a:rPr lang="en-US" altLang="en-US" i="1" baseline="-25000" dirty="0" smtClean="0">
                        <a:latin typeface="Cambria Math" panose="02040503050406030204" pitchFamily="18" charset="0"/>
                        <a:cs typeface="Arial" panose="020B0604020202020204" pitchFamily="34" charset="0"/>
                      </a:rPr>
                      <m:t>T</m:t>
                    </m:r>
                    <m:r>
                      <m:rPr>
                        <m:nor/>
                      </m:rPr>
                      <a:rPr lang="en-US" altLang="en-US" baseline="-25000" dirty="0">
                        <a:latin typeface="Arial" panose="020B0604020202020204" pitchFamily="34" charset="0"/>
                        <a:cs typeface="Arial" panose="020B0604020202020204" pitchFamily="34" charset="0"/>
                        <a:sym typeface="Symbol" panose="05050102010706020507" pitchFamily="18" charset="2"/>
                      </a:rPr>
                      <m:t></m:t>
                    </m:r>
                    <m:r>
                      <m:rPr>
                        <m:sty m:val="p"/>
                      </m:rPr>
                      <a:rPr lang="en-US" altLang="en-US" i="1" baseline="-25000" dirty="0" smtClean="0">
                        <a:latin typeface="Cambria Math" panose="02040503050406030204" pitchFamily="18" charset="0"/>
                        <a:cs typeface="Arial" panose="020B0604020202020204" pitchFamily="34" charset="0"/>
                        <a:sym typeface="Symbol" panose="05050102010706020507" pitchFamily="18" charset="2"/>
                      </a:rPr>
                      <m:t>T</m:t>
                    </m:r>
                    <m:r>
                      <m:rPr>
                        <m:nor/>
                      </m:rPr>
                      <a:rPr lang="en-US" altLang="en-US" baseline="-25000" dirty="0">
                        <a:latin typeface="Arial" panose="020B0604020202020204" pitchFamily="34" charset="0"/>
                        <a:cs typeface="Arial" panose="020B0604020202020204" pitchFamily="34" charset="0"/>
                        <a:sym typeface="Symbol" panose="05050102010706020507" pitchFamily="18" charset="2"/>
                      </a:rPr>
                      <m:t>+</m:t>
                    </m:r>
                    <m:r>
                      <m:rPr>
                        <m:nor/>
                      </m:rPr>
                      <a:rPr lang="en-US" altLang="en-US" b="0" i="0" baseline="-25000" dirty="0" smtClean="0">
                        <a:latin typeface="Arial" panose="020B0604020202020204" pitchFamily="34" charset="0"/>
                        <a:cs typeface="Arial" panose="020B0604020202020204" pitchFamily="34" charset="0"/>
                        <a:sym typeface="Symbol" panose="05050102010706020507" pitchFamily="18" charset="2"/>
                      </a:rPr>
                      <m:t>K</m:t>
                    </m:r>
                  </m:oMath>
                </a14:m>
                <a:r>
                  <a:rPr lang="en-GB" dirty="0">
                    <a:latin typeface="Arial" panose="020B0604020202020204" pitchFamily="34" charset="0"/>
                    <a:ea typeface="Geneva"/>
                    <a:cs typeface="Arial" panose="020B0604020202020204" pitchFamily="34" charset="0"/>
                  </a:rPr>
                  <a:t>)</a:t>
                </a:r>
                <a:r>
                  <a:rPr lang="en-GB" baseline="30000" dirty="0">
                    <a:latin typeface="Arial" panose="020B0604020202020204" pitchFamily="34" charset="0"/>
                    <a:ea typeface="Geneva"/>
                    <a:cs typeface="Arial" panose="020B0604020202020204" pitchFamily="34" charset="0"/>
                  </a:rPr>
                  <a:t>K</a:t>
                </a:r>
                <a:r>
                  <a:rPr lang="en-GB" dirty="0">
                    <a:latin typeface="Arial" panose="020B0604020202020204" pitchFamily="34" charset="0"/>
                    <a:ea typeface="Geneva"/>
                    <a:cs typeface="Arial" panose="020B0604020202020204" pitchFamily="34" charset="0"/>
                  </a:rPr>
                  <a:t> at T+K </a:t>
                </a:r>
              </a:p>
              <a:p>
                <a:pPr marL="742950" lvl="1" indent="-285750">
                  <a:buFont typeface="Arial" panose="020B0604020202020204" pitchFamily="34" charset="0"/>
                  <a:buChar char="•"/>
                </a:pPr>
                <a:r>
                  <a:rPr lang="en-GB" dirty="0">
                    <a:latin typeface="Arial" panose="020B0604020202020204" pitchFamily="34" charset="0"/>
                    <a:ea typeface="Geneva"/>
                    <a:cs typeface="Arial" panose="020B0604020202020204" pitchFamily="34" charset="0"/>
                  </a:rPr>
                  <a:t>We can replicate the forward contracts payoffs and thus find that </a:t>
                </a:r>
              </a:p>
              <a:p>
                <a:pPr lvl="1"/>
                <a:r>
                  <a:rPr lang="en-US" altLang="en-US" dirty="0">
                    <a:latin typeface="Arial" panose="020B0604020202020204" pitchFamily="34" charset="0"/>
                    <a:cs typeface="Arial" panose="020B0604020202020204" pitchFamily="34" charset="0"/>
                  </a:rPr>
                  <a:t>			</a:t>
                </a:r>
              </a:p>
              <a:p>
                <a:pPr lvl="1" algn="ctr"/>
                <a14:m>
                  <m:oMath xmlns:m="http://schemas.openxmlformats.org/officeDocument/2006/math">
                    <m:r>
                      <m:rPr>
                        <m:nor/>
                      </m:rPr>
                      <a:rPr lang="en-US" altLang="en-US" dirty="0" smtClean="0">
                        <a:latin typeface="Arial" panose="020B0604020202020204" pitchFamily="34" charset="0"/>
                        <a:cs typeface="Arial" panose="020B0604020202020204" pitchFamily="34" charset="0"/>
                      </a:rPr>
                      <m:t>f</m:t>
                    </m:r>
                    <m:r>
                      <m:rPr>
                        <m:sty m:val="p"/>
                      </m:rPr>
                      <a:rPr lang="en-US" altLang="en-US" i="1" baseline="-25000" dirty="0" smtClean="0">
                        <a:latin typeface="Cambria Math" panose="02040503050406030204" pitchFamily="18" charset="0"/>
                        <a:cs typeface="Arial" panose="020B0604020202020204" pitchFamily="34" charset="0"/>
                      </a:rPr>
                      <m:t>T</m:t>
                    </m:r>
                    <m:r>
                      <m:rPr>
                        <m:nor/>
                      </m:rPr>
                      <a:rPr lang="en-US" altLang="en-US" baseline="-25000" dirty="0">
                        <a:latin typeface="Arial" panose="020B0604020202020204" pitchFamily="34" charset="0"/>
                        <a:cs typeface="Arial" panose="020B0604020202020204" pitchFamily="34" charset="0"/>
                        <a:sym typeface="Symbol" panose="05050102010706020507" pitchFamily="18" charset="2"/>
                      </a:rPr>
                      <m:t></m:t>
                    </m:r>
                    <m:r>
                      <m:rPr>
                        <m:sty m:val="p"/>
                      </m:rPr>
                      <a:rPr lang="en-US" altLang="en-US" i="1" baseline="-25000" dirty="0" smtClean="0">
                        <a:latin typeface="Cambria Math" panose="02040503050406030204" pitchFamily="18" charset="0"/>
                        <a:cs typeface="Arial" panose="020B0604020202020204" pitchFamily="34" charset="0"/>
                        <a:sym typeface="Symbol" panose="05050102010706020507" pitchFamily="18" charset="2"/>
                      </a:rPr>
                      <m:t>T</m:t>
                    </m:r>
                    <m:r>
                      <m:rPr>
                        <m:nor/>
                      </m:rPr>
                      <a:rPr lang="en-US" altLang="en-US" baseline="-25000" dirty="0">
                        <a:latin typeface="Arial" panose="020B0604020202020204" pitchFamily="34" charset="0"/>
                        <a:cs typeface="Arial" panose="020B0604020202020204" pitchFamily="34" charset="0"/>
                        <a:sym typeface="Symbol" panose="05050102010706020507" pitchFamily="18" charset="2"/>
                      </a:rPr>
                      <m:t>+</m:t>
                    </m:r>
                    <m:r>
                      <m:rPr>
                        <m:nor/>
                      </m:rPr>
                      <a:rPr lang="en-US" altLang="en-US" b="0" i="0" baseline="-25000" dirty="0" smtClean="0">
                        <a:latin typeface="Arial" panose="020B0604020202020204" pitchFamily="34" charset="0"/>
                        <a:cs typeface="Arial" panose="020B0604020202020204" pitchFamily="34" charset="0"/>
                        <a:sym typeface="Symbol" panose="05050102010706020507" pitchFamily="18" charset="2"/>
                      </a:rPr>
                      <m:t>K</m:t>
                    </m:r>
                  </m:oMath>
                </a14:m>
                <a:r>
                  <a:rPr lang="en-GB" dirty="0">
                    <a:latin typeface="Arial" panose="020B0604020202020204" pitchFamily="34" charset="0"/>
                    <a:ea typeface="Geneva"/>
                    <a:cs typeface="Arial" panose="020B0604020202020204" pitchFamily="34" charset="0"/>
                  </a:rPr>
                  <a:t> =</a:t>
                </a:r>
                <a:r>
                  <a:rPr lang="en-US" dirty="0">
                    <a:latin typeface="Arial" panose="020B0604020202020204" pitchFamily="34" charset="0"/>
                    <a:cs typeface="Arial" panose="020B0604020202020204" pitchFamily="34" charset="0"/>
                  </a:rPr>
                  <a:t> ((1+</a:t>
                </a:r>
                <a:r>
                  <a:rPr lang="en-US" altLang="en-US" dirty="0">
                    <a:latin typeface="Arial" panose="020B0604020202020204" pitchFamily="34" charset="0"/>
                    <a:cs typeface="Arial" panose="020B0604020202020204" pitchFamily="34" charset="0"/>
                  </a:rPr>
                  <a:t>r</a:t>
                </a:r>
                <a:r>
                  <a:rPr lang="en-US" altLang="en-US" baseline="-25000" dirty="0">
                    <a:latin typeface="Arial" panose="020B0604020202020204" pitchFamily="34" charset="0"/>
                    <a:cs typeface="Arial" panose="020B0604020202020204" pitchFamily="34" charset="0"/>
                    <a:sym typeface="Symbol" panose="05050102010706020507" pitchFamily="18" charset="2"/>
                  </a:rPr>
                  <a:t>T+K</a:t>
                </a:r>
                <a:r>
                  <a:rPr lang="en-GB" dirty="0">
                    <a:latin typeface="Arial" panose="020B0604020202020204" pitchFamily="34" charset="0"/>
                    <a:ea typeface="Geneva"/>
                    <a:cs typeface="Arial" panose="020B0604020202020204" pitchFamily="34" charset="0"/>
                  </a:rPr>
                  <a:t>)</a:t>
                </a:r>
                <a:r>
                  <a:rPr lang="en-GB" baseline="30000" dirty="0">
                    <a:latin typeface="Arial" panose="020B0604020202020204" pitchFamily="34" charset="0"/>
                    <a:ea typeface="Geneva"/>
                    <a:cs typeface="Arial" panose="020B0604020202020204" pitchFamily="34" charset="0"/>
                  </a:rPr>
                  <a:t>T+K</a:t>
                </a:r>
                <a:r>
                  <a:rPr lang="en-US"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a:t>
                </a:r>
                <a:r>
                  <a:rPr lang="en-US" altLang="en-US" baseline="-25000" dirty="0" err="1">
                    <a:latin typeface="Arial" panose="020B0604020202020204" pitchFamily="34" charset="0"/>
                    <a:cs typeface="Arial" panose="020B0604020202020204" pitchFamily="34" charset="0"/>
                    <a:sym typeface="Symbol" panose="05050102010706020507" pitchFamily="18" charset="2"/>
                  </a:rPr>
                  <a:t>T</a:t>
                </a:r>
                <a:r>
                  <a:rPr lang="en-GB" dirty="0">
                    <a:latin typeface="Arial" panose="020B0604020202020204" pitchFamily="34" charset="0"/>
                    <a:ea typeface="Geneva"/>
                    <a:cs typeface="Arial" panose="020B0604020202020204" pitchFamily="34" charset="0"/>
                  </a:rPr>
                  <a:t>)</a:t>
                </a:r>
                <a:r>
                  <a:rPr lang="en-GB" baseline="30000" dirty="0">
                    <a:latin typeface="Arial" panose="020B0604020202020204" pitchFamily="34" charset="0"/>
                    <a:ea typeface="Geneva"/>
                    <a:cs typeface="Arial" panose="020B0604020202020204" pitchFamily="34" charset="0"/>
                  </a:rPr>
                  <a:t>T</a:t>
                </a:r>
                <a:r>
                  <a:rPr lang="en-GB" dirty="0">
                    <a:latin typeface="Arial" panose="020B0604020202020204" pitchFamily="34" charset="0"/>
                    <a:ea typeface="Geneva"/>
                    <a:cs typeface="Arial" panose="020B0604020202020204" pitchFamily="34" charset="0"/>
                  </a:rPr>
                  <a:t>)</a:t>
                </a:r>
                <a:r>
                  <a:rPr lang="en-GB" baseline="30000" dirty="0">
                    <a:latin typeface="Arial" panose="020B0604020202020204" pitchFamily="34" charset="0"/>
                    <a:ea typeface="Geneva"/>
                    <a:cs typeface="Arial" panose="020B0604020202020204" pitchFamily="34" charset="0"/>
                  </a:rPr>
                  <a:t>1/K</a:t>
                </a:r>
                <a:r>
                  <a:rPr lang="en-GB" dirty="0">
                    <a:latin typeface="Arial" panose="020B0604020202020204" pitchFamily="34" charset="0"/>
                    <a:ea typeface="Geneva"/>
                    <a:cs typeface="Arial" panose="020B0604020202020204" pitchFamily="34" charset="0"/>
                  </a:rPr>
                  <a:t>-1</a:t>
                </a:r>
              </a:p>
              <a:p>
                <a:pPr lvl="1" algn="ctr"/>
                <a:endParaRPr lang="en-GB" dirty="0">
                  <a:latin typeface="Arial" panose="020B0604020202020204" pitchFamily="34" charset="0"/>
                  <a:ea typeface="Geneva"/>
                  <a:cs typeface="Arial" panose="020B0604020202020204" pitchFamily="34" charset="0"/>
                </a:endParaRPr>
              </a:p>
              <a:p>
                <a:pPr lvl="1" algn="ctr"/>
                <a:endParaRPr lang="en-GB" dirty="0">
                  <a:latin typeface="Arial" panose="020B0604020202020204" pitchFamily="34" charset="0"/>
                  <a:ea typeface="Geneva"/>
                  <a:cs typeface="Arial" panose="020B0604020202020204" pitchFamily="34" charset="0"/>
                </a:endParaRPr>
              </a:p>
              <a:p>
                <a:pPr lvl="1" algn="ctr"/>
                <a:endParaRPr lang="en-GB" dirty="0">
                  <a:latin typeface="Arial" panose="020B0604020202020204" pitchFamily="34" charset="0"/>
                  <a:ea typeface="Geneva"/>
                  <a:cs typeface="Arial" panose="020B0604020202020204" pitchFamily="34" charset="0"/>
                </a:endParaRPr>
              </a:p>
              <a:p>
                <a:pPr lvl="1" algn="ctr"/>
                <a:endParaRPr lang="en-GB" dirty="0">
                  <a:latin typeface="Arial" panose="020B0604020202020204" pitchFamily="34" charset="0"/>
                  <a:ea typeface="Geneva"/>
                  <a:cs typeface="Arial" panose="020B0604020202020204" pitchFamily="34" charset="0"/>
                </a:endParaRPr>
              </a:p>
              <a:p>
                <a:pPr lvl="1" algn="ctr"/>
                <a:endParaRPr lang="en-GB" dirty="0">
                  <a:latin typeface="Arial" panose="020B0604020202020204" pitchFamily="34" charset="0"/>
                  <a:ea typeface="Geneva"/>
                  <a:cs typeface="Arial" panose="020B0604020202020204" pitchFamily="34" charset="0"/>
                </a:endParaRPr>
              </a:p>
              <a:p>
                <a:pPr lvl="1" algn="ctr"/>
                <a:endParaRPr lang="en-GB" dirty="0">
                  <a:latin typeface="Arial" panose="020B0604020202020204" pitchFamily="34" charset="0"/>
                  <a:ea typeface="Geneva"/>
                  <a:cs typeface="Arial" panose="020B0604020202020204" pitchFamily="34" charset="0"/>
                </a:endParaRPr>
              </a:p>
              <a:p>
                <a:pPr lvl="1" algn="ctr"/>
                <a:endParaRPr lang="en-GB" dirty="0">
                  <a:latin typeface="Arial" panose="020B0604020202020204" pitchFamily="34" charset="0"/>
                  <a:ea typeface="Geneva"/>
                  <a:cs typeface="Arial" panose="020B0604020202020204" pitchFamily="34" charset="0"/>
                </a:endParaRPr>
              </a:p>
              <a:p>
                <a:pPr lvl="1" algn="ctr"/>
                <a:endParaRPr lang="en-GB" dirty="0">
                  <a:latin typeface="Arial" panose="020B0604020202020204" pitchFamily="34" charset="0"/>
                  <a:ea typeface="Geneva"/>
                  <a:cs typeface="Arial" panose="020B0604020202020204" pitchFamily="34" charset="0"/>
                </a:endParaRPr>
              </a:p>
              <a:p>
                <a:pPr lvl="1" algn="ctr"/>
                <a:endParaRPr lang="en-GB" dirty="0">
                  <a:latin typeface="Arial" panose="020B0604020202020204" pitchFamily="34" charset="0"/>
                  <a:ea typeface="Geneva"/>
                  <a:cs typeface="Arial" panose="020B0604020202020204" pitchFamily="34" charset="0"/>
                </a:endParaRPr>
              </a:p>
              <a:p>
                <a:endParaRPr lang="en-US" dirty="0">
                  <a:latin typeface="Arial" pitchFamily="34" charset="0"/>
                  <a:cs typeface="Arial" pitchFamily="34" charset="0"/>
                </a:endParaRPr>
              </a:p>
              <a:p>
                <a:pPr marL="342900" indent="-342900">
                  <a:buFont typeface="Arial" panose="020B0604020202020204" pitchFamily="34" charset="0"/>
                  <a:buChar char="•"/>
                </a:pPr>
                <a:r>
                  <a:rPr lang="en-US" dirty="0">
                    <a:latin typeface="Arial" pitchFamily="34" charset="0"/>
                    <a:cs typeface="Arial" pitchFamily="34" charset="0"/>
                  </a:rPr>
                  <a:t>Notion of </a:t>
                </a:r>
                <a:r>
                  <a:rPr lang="en-US" u="sng" dirty="0">
                    <a:latin typeface="Arial" pitchFamily="34" charset="0"/>
                    <a:cs typeface="Arial" pitchFamily="34" charset="0"/>
                  </a:rPr>
                  <a:t>no-arbitrage</a:t>
                </a:r>
                <a:r>
                  <a:rPr lang="en-US" dirty="0">
                    <a:latin typeface="Arial" pitchFamily="34" charset="0"/>
                    <a:cs typeface="Arial" pitchFamily="34" charset="0"/>
                  </a:rPr>
                  <a:t> (or </a:t>
                </a:r>
                <a:r>
                  <a:rPr lang="en-US" u="sng" dirty="0">
                    <a:latin typeface="Arial" pitchFamily="34" charset="0"/>
                    <a:cs typeface="Arial" pitchFamily="34" charset="0"/>
                  </a:rPr>
                  <a:t>law of one price</a:t>
                </a:r>
                <a:r>
                  <a:rPr lang="en-US" dirty="0">
                    <a:latin typeface="Arial" pitchFamily="34" charset="0"/>
                    <a:cs typeface="Arial" pitchFamily="34" charset="0"/>
                  </a:rPr>
                  <a:t>), key in economics and finance</a:t>
                </a:r>
              </a:p>
              <a:p>
                <a:pPr lvl="1" algn="ctr"/>
                <a:endParaRPr lang="en-GB" dirty="0">
                  <a:latin typeface="Arial" panose="020B0604020202020204" pitchFamily="34" charset="0"/>
                  <a:ea typeface="Geneva"/>
                  <a:cs typeface="Arial" panose="020B0604020202020204" pitchFamily="34" charset="0"/>
                </a:endParaRPr>
              </a:p>
              <a:p>
                <a:endParaRPr lang="en-US" dirty="0">
                  <a:latin typeface="Arial" pitchFamily="34" charset="0"/>
                  <a:cs typeface="Arial"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42899" y="762000"/>
                <a:ext cx="7696201" cy="6186309"/>
              </a:xfrm>
              <a:prstGeom prst="rect">
                <a:avLst/>
              </a:prstGeom>
              <a:blipFill>
                <a:blip r:embed="rId3"/>
                <a:stretch>
                  <a:fillRect l="-475" t="-493"/>
                </a:stretch>
              </a:blipFill>
            </p:spPr>
            <p:txBody>
              <a:bodyPr/>
              <a:lstStyle/>
              <a:p>
                <a:r>
                  <a:rPr lang="en-NL">
                    <a:noFill/>
                  </a:rPr>
                  <a:t> </a:t>
                </a:r>
              </a:p>
            </p:txBody>
          </p:sp>
        </mc:Fallback>
      </mc:AlternateContent>
    </p:spTree>
    <p:extLst>
      <p:ext uri="{BB962C8B-B14F-4D97-AF65-F5344CB8AC3E}">
        <p14:creationId xmlns:p14="http://schemas.microsoft.com/office/powerpoint/2010/main" val="188547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1"/>
          </a:solidFill>
          <a:miter lim="800000"/>
          <a:headEnd/>
          <a:tailEnd/>
        </a:ln>
      </a:spPr>
      <a:bodyPr anchor="ctr"/>
      <a:lstStyle>
        <a:defPPr>
          <a:buFontTx/>
          <a:buNone/>
          <a:defRPr sz="2000" b="1" dirty="0" err="1">
            <a:latin typeface="Arial" pitchFamily="34" charset="0"/>
            <a:cs typeface="Arial" pitchFamily="34" charset="0"/>
          </a:defRPr>
        </a:defPPr>
      </a:lstStyle>
    </a:spDef>
    <a:txDef>
      <a:spPr>
        <a:noFill/>
      </a:spPr>
      <a:bodyPr wrap="square" rtlCol="0">
        <a:sp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4864</Words>
  <Application>Microsoft Office PowerPoint</Application>
  <PresentationFormat>On-screen Show (4:3)</PresentationFormat>
  <Paragraphs>847</Paragraphs>
  <Slides>49</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8" baseType="lpstr">
      <vt:lpstr>Aptos Narrow</vt:lpstr>
      <vt:lpstr>Arial</vt:lpstr>
      <vt:lpstr>Calibri</vt:lpstr>
      <vt:lpstr>Cambria Math</vt:lpstr>
      <vt:lpstr>Century Schoolbook</vt:lpstr>
      <vt:lpstr>Geneva</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expected return of risky debt</vt:lpstr>
      <vt:lpstr>PowerPoint Presentation</vt:lpstr>
      <vt:lpstr>PowerPoint Presentation</vt:lpstr>
      <vt:lpstr>Method 1: Adjusting the yield to maturity</vt:lpstr>
      <vt:lpstr>The probability of and loss in case of default</vt:lpstr>
      <vt:lpstr>Method 2: CAPM expected return on debt</vt:lpstr>
      <vt:lpstr>Example</vt:lpstr>
    </vt:vector>
  </TitlesOfParts>
  <Company>The University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AnjosF</dc:creator>
  <cp:lastModifiedBy>Martijn Boons</cp:lastModifiedBy>
  <cp:revision>772</cp:revision>
  <cp:lastPrinted>2017-09-08T13:34:51Z</cp:lastPrinted>
  <dcterms:created xsi:type="dcterms:W3CDTF">2009-10-06T18:48:49Z</dcterms:created>
  <dcterms:modified xsi:type="dcterms:W3CDTF">2025-04-14T06:51:48Z</dcterms:modified>
</cp:coreProperties>
</file>