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58" r:id="rId7"/>
    <p:sldId id="259" r:id="rId8"/>
    <p:sldId id="266" r:id="rId9"/>
    <p:sldId id="260" r:id="rId10"/>
    <p:sldId id="261" r:id="rId11"/>
    <p:sldId id="262" r:id="rId12"/>
    <p:sldId id="263" r:id="rId13"/>
    <p:sldId id="264" r:id="rId14"/>
    <p:sldId id="265" r:id="rId1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A2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92"/>
    <p:restoredTop sz="95000"/>
  </p:normalViewPr>
  <p:slideViewPr>
    <p:cSldViewPr snapToGrid="0">
      <p:cViewPr varScale="1">
        <p:scale>
          <a:sx n="61" d="100"/>
          <a:sy n="61" d="100"/>
        </p:scale>
        <p:origin x="316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hyperlink" Target="https://www.communicationtheory.org/the-johari-window-model/" TargetMode="External"/><Relationship Id="rId5" Type="http://schemas.openxmlformats.org/officeDocument/2006/relationships/image" Target="../media/image4.jpeg"/><Relationship Id="rId4" Type="http://schemas.openxmlformats.org/officeDocument/2006/relationships/hyperlink" Target="https://www.communicationtheory.org/wp-content/uploads/2013/01/johari-model-figure2.jp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D38E6A-0263-8984-1901-821ED0EEBD54}"/>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45E2C3AB-2327-FC69-E1DD-03E2296B5E3B}"/>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14FD3687-B5BA-B3CD-31A0-FEE79848792C}"/>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pic>
        <p:nvPicPr>
          <p:cNvPr id="5" name="Picture 4" descr="A group of paper boats&#10;&#10;Description automatically generated">
            <a:extLst>
              <a:ext uri="{FF2B5EF4-FFF2-40B4-BE49-F238E27FC236}">
                <a16:creationId xmlns:a16="http://schemas.microsoft.com/office/drawing/2014/main" id="{B107FE3B-AD9F-B7E3-36B9-E684AF0EB4C2}"/>
              </a:ext>
            </a:extLst>
          </p:cNvPr>
          <p:cNvPicPr>
            <a:picLocks noChangeAspect="1"/>
          </p:cNvPicPr>
          <p:nvPr userDrawn="1"/>
        </p:nvPicPr>
        <p:blipFill rotWithShape="1">
          <a:blip r:embed="rId4"/>
          <a:srcRect l="8533" r="8401"/>
          <a:stretch/>
        </p:blipFill>
        <p:spPr>
          <a:xfrm>
            <a:off x="971570" y="4566798"/>
            <a:ext cx="5616533" cy="4502028"/>
          </a:xfrm>
          <a:prstGeom prst="rect">
            <a:avLst/>
          </a:prstGeom>
        </p:spPr>
      </p:pic>
      <p:sp>
        <p:nvSpPr>
          <p:cNvPr id="6" name="TextBox 6">
            <a:extLst>
              <a:ext uri="{FF2B5EF4-FFF2-40B4-BE49-F238E27FC236}">
                <a16:creationId xmlns:a16="http://schemas.microsoft.com/office/drawing/2014/main" id="{EB732151-D7F2-2385-09EF-EAB5D03F21EE}"/>
              </a:ext>
            </a:extLst>
          </p:cNvPr>
          <p:cNvSpPr txBox="1"/>
          <p:nvPr userDrawn="1"/>
        </p:nvSpPr>
        <p:spPr>
          <a:xfrm>
            <a:off x="-36325" y="3112595"/>
            <a:ext cx="7596000" cy="1077218"/>
          </a:xfrm>
          <a:prstGeom prst="rect">
            <a:avLst/>
          </a:prstGeom>
          <a:noFill/>
        </p:spPr>
        <p:txBody>
          <a:bodyPr wrap="square" rtlCol="0">
            <a:spAutoFit/>
          </a:bodyPr>
          <a:lstStyle/>
          <a:p>
            <a:pPr algn="ctr"/>
            <a:r>
              <a:rPr lang="en-US" sz="3200" dirty="0">
                <a:solidFill>
                  <a:srgbClr val="000000"/>
                </a:solidFill>
                <a:latin typeface="Playfair Display" pitchFamily="2" charset="0"/>
              </a:rPr>
              <a:t>Becoming a </a:t>
            </a:r>
          </a:p>
          <a:p>
            <a:pPr algn="ctr"/>
            <a:r>
              <a:rPr lang="en-US" sz="3200" dirty="0">
                <a:solidFill>
                  <a:srgbClr val="000000"/>
                </a:solidFill>
                <a:latin typeface="Playfair Display" pitchFamily="2" charset="0"/>
              </a:rPr>
              <a:t>Leader for Life</a:t>
            </a:r>
          </a:p>
        </p:txBody>
      </p:sp>
      <p:sp>
        <p:nvSpPr>
          <p:cNvPr id="7" name="Line">
            <a:extLst>
              <a:ext uri="{FF2B5EF4-FFF2-40B4-BE49-F238E27FC236}">
                <a16:creationId xmlns:a16="http://schemas.microsoft.com/office/drawing/2014/main" id="{02AFC7D6-B3E1-67B2-7DDD-139CC63DCA89}"/>
              </a:ext>
            </a:extLst>
          </p:cNvPr>
          <p:cNvSpPr/>
          <p:nvPr userDrawn="1"/>
        </p:nvSpPr>
        <p:spPr>
          <a:xfrm>
            <a:off x="3549479" y="2735609"/>
            <a:ext cx="497044"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lang="pt-PT" sz="2000"/>
          </a:p>
        </p:txBody>
      </p:sp>
      <p:grpSp>
        <p:nvGrpSpPr>
          <p:cNvPr id="8" name="Group 4">
            <a:extLst>
              <a:ext uri="{FF2B5EF4-FFF2-40B4-BE49-F238E27FC236}">
                <a16:creationId xmlns:a16="http://schemas.microsoft.com/office/drawing/2014/main" id="{2820D98E-0661-42CB-3827-8B20A9B1FA79}"/>
              </a:ext>
            </a:extLst>
          </p:cNvPr>
          <p:cNvGrpSpPr/>
          <p:nvPr userDrawn="1"/>
        </p:nvGrpSpPr>
        <p:grpSpPr>
          <a:xfrm>
            <a:off x="3443503" y="1377930"/>
            <a:ext cx="708997" cy="877661"/>
            <a:chOff x="2172962" y="398346"/>
            <a:chExt cx="361113" cy="447018"/>
          </a:xfrm>
        </p:grpSpPr>
        <p:sp>
          <p:nvSpPr>
            <p:cNvPr id="9" name="Freeform: Shape 28">
              <a:extLst>
                <a:ext uri="{FF2B5EF4-FFF2-40B4-BE49-F238E27FC236}">
                  <a16:creationId xmlns:a16="http://schemas.microsoft.com/office/drawing/2014/main" id="{0C9924EA-7BD5-0897-8C06-D0F944EF4CEC}"/>
                </a:ext>
              </a:extLst>
            </p:cNvPr>
            <p:cNvSpPr>
              <a:spLocks noChangeAspect="1"/>
            </p:cNvSpPr>
            <p:nvPr/>
          </p:nvSpPr>
          <p:spPr>
            <a:xfrm rot="10800000">
              <a:off x="2172962" y="428060"/>
              <a:ext cx="361113" cy="417304"/>
            </a:xfrm>
            <a:custGeom>
              <a:avLst/>
              <a:gdLst>
                <a:gd name="connsiteX0" fmla="*/ 457200 w 914400"/>
                <a:gd name="connsiteY0" fmla="*/ 1056685 h 1056685"/>
                <a:gd name="connsiteX1" fmla="*/ 0 w 914400"/>
                <a:gd name="connsiteY1" fmla="*/ 599485 h 1056685"/>
                <a:gd name="connsiteX2" fmla="*/ 365058 w 914400"/>
                <a:gd name="connsiteY2" fmla="*/ 151574 h 1056685"/>
                <a:gd name="connsiteX3" fmla="*/ 369549 w 914400"/>
                <a:gd name="connsiteY3" fmla="*/ 151121 h 1056685"/>
                <a:gd name="connsiteX4" fmla="*/ 457199 w 914400"/>
                <a:gd name="connsiteY4" fmla="*/ 0 h 1056685"/>
                <a:gd name="connsiteX5" fmla="*/ 544849 w 914400"/>
                <a:gd name="connsiteY5" fmla="*/ 151121 h 1056685"/>
                <a:gd name="connsiteX6" fmla="*/ 549342 w 914400"/>
                <a:gd name="connsiteY6" fmla="*/ 151574 h 1056685"/>
                <a:gd name="connsiteX7" fmla="*/ 914400 w 914400"/>
                <a:gd name="connsiteY7" fmla="*/ 599485 h 1056685"/>
                <a:gd name="connsiteX8" fmla="*/ 457200 w 914400"/>
                <a:gd name="connsiteY8" fmla="*/ 1056685 h 1056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 h="1056685">
                  <a:moveTo>
                    <a:pt x="457200" y="1056685"/>
                  </a:moveTo>
                  <a:cubicBezTo>
                    <a:pt x="204695" y="1056685"/>
                    <a:pt x="0" y="851990"/>
                    <a:pt x="0" y="599485"/>
                  </a:cubicBezTo>
                  <a:cubicBezTo>
                    <a:pt x="0" y="378543"/>
                    <a:pt x="156720" y="194206"/>
                    <a:pt x="365058" y="151574"/>
                  </a:cubicBezTo>
                  <a:lnTo>
                    <a:pt x="369549" y="151121"/>
                  </a:lnTo>
                  <a:lnTo>
                    <a:pt x="457199" y="0"/>
                  </a:lnTo>
                  <a:lnTo>
                    <a:pt x="544849" y="151121"/>
                  </a:lnTo>
                  <a:lnTo>
                    <a:pt x="549342" y="151574"/>
                  </a:lnTo>
                  <a:cubicBezTo>
                    <a:pt x="757680" y="194206"/>
                    <a:pt x="914400" y="378543"/>
                    <a:pt x="914400" y="599485"/>
                  </a:cubicBezTo>
                  <a:cubicBezTo>
                    <a:pt x="914400" y="851990"/>
                    <a:pt x="709705" y="1056685"/>
                    <a:pt x="457200" y="1056685"/>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defTabSz="514350">
                <a:defRPr/>
              </a:pPr>
              <a:endParaRPr lang="en-US" sz="1050" kern="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0" name="TextBox 29">
              <a:extLst>
                <a:ext uri="{FF2B5EF4-FFF2-40B4-BE49-F238E27FC236}">
                  <a16:creationId xmlns:a16="http://schemas.microsoft.com/office/drawing/2014/main" id="{A745F535-46CC-FF15-DC79-4F0D70C1B94F}"/>
                </a:ext>
              </a:extLst>
            </p:cNvPr>
            <p:cNvSpPr txBox="1"/>
            <p:nvPr/>
          </p:nvSpPr>
          <p:spPr>
            <a:xfrm>
              <a:off x="2239121" y="398346"/>
              <a:ext cx="228794" cy="360547"/>
            </a:xfrm>
            <a:prstGeom prst="rect">
              <a:avLst/>
            </a:prstGeom>
            <a:noFill/>
            <a:ln>
              <a:noFill/>
            </a:ln>
          </p:spPr>
          <p:txBody>
            <a:bodyPr wrap="square" rtlCol="0">
              <a:spAutoFit/>
            </a:bodyPr>
            <a:lstStyle/>
            <a:p>
              <a:pPr algn="ctr"/>
              <a:r>
                <a:rPr lang="en-GB" sz="4000" b="1" dirty="0">
                  <a:latin typeface="Playfair Display" pitchFamily="2" charset="0"/>
                  <a:ea typeface="Open Sans Light" panose="020B0306030504020204" pitchFamily="34" charset="0"/>
                  <a:cs typeface="Open Sans Light" panose="020B0306030504020204" pitchFamily="34" charset="0"/>
                </a:rPr>
                <a:t>5</a:t>
              </a:r>
            </a:p>
          </p:txBody>
        </p:sp>
      </p:grpSp>
    </p:spTree>
    <p:extLst>
      <p:ext uri="{BB962C8B-B14F-4D97-AF65-F5344CB8AC3E}">
        <p14:creationId xmlns:p14="http://schemas.microsoft.com/office/powerpoint/2010/main" val="425608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12" name="Retângulo 31">
            <a:extLst>
              <a:ext uri="{FF2B5EF4-FFF2-40B4-BE49-F238E27FC236}">
                <a16:creationId xmlns:a16="http://schemas.microsoft.com/office/drawing/2014/main" id="{2C8D0D40-03E9-3364-B283-ABCAA9F0506F}"/>
              </a:ext>
            </a:extLst>
          </p:cNvPr>
          <p:cNvSpPr/>
          <p:nvPr userDrawn="1"/>
        </p:nvSpPr>
        <p:spPr>
          <a:xfrm>
            <a:off x="726024" y="831341"/>
            <a:ext cx="1772247"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F9697027-A5CD-57BF-8D84-CB5CDA986595}"/>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9C94173C-955B-8BCB-21CD-E76CC2709EEB}"/>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75AE52A7-D7C1-F8E5-3CD8-03FE76D4B067}"/>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C6897877-C416-BF23-6B11-C5D5C72A7E74}"/>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656A6FD6-8051-6FB7-7F2F-394E99B17FD3}"/>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4ABA7430-72BD-6941-24E8-83C9F915C65C}"/>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70DFBCA8-AC34-7D82-C2D3-87C1BF37691D}"/>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E64FB774-9178-5A12-C56D-0FB4E71D4DCB}"/>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Challenges to reflect upon</a:t>
              </a:r>
            </a:p>
          </p:txBody>
        </p:sp>
        <p:sp>
          <p:nvSpPr>
            <p:cNvPr id="11" name="Line">
              <a:extLst>
                <a:ext uri="{FF2B5EF4-FFF2-40B4-BE49-F238E27FC236}">
                  <a16:creationId xmlns:a16="http://schemas.microsoft.com/office/drawing/2014/main" id="{0D94D054-8FF1-43D5-5E82-95CF13EF6C21}"/>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078C91CF-66A3-3E34-20AA-732DEE1EF45F}"/>
              </a:ext>
            </a:extLst>
          </p:cNvPr>
          <p:cNvSpPr/>
          <p:nvPr userDrawn="1"/>
        </p:nvSpPr>
        <p:spPr>
          <a:xfrm>
            <a:off x="726026" y="775660"/>
            <a:ext cx="5787827" cy="523220"/>
          </a:xfrm>
          <a:prstGeom prst="rect">
            <a:avLst/>
          </a:prstGeom>
        </p:spPr>
        <p:txBody>
          <a:bodyPr wrap="square">
            <a:spAutoFit/>
          </a:bodyPr>
          <a:lstStyle/>
          <a:p>
            <a:r>
              <a:rPr lang="en-GB" sz="1400" b="1" dirty="0">
                <a:solidFill>
                  <a:prstClr val="black"/>
                </a:solidFill>
                <a:latin typeface="Playfair Display" pitchFamily="2" charset="77"/>
                <a:ea typeface="Open Sans" panose="020B0606030504020204" pitchFamily="34" charset="0"/>
                <a:cs typeface="Open Sans" panose="020B0606030504020204" pitchFamily="34" charset="0"/>
              </a:rPr>
              <a:t>Group Presentation</a:t>
            </a:r>
          </a:p>
          <a:p>
            <a:r>
              <a:rPr lang="en-US" sz="1400" b="1" i="0" dirty="0">
                <a:latin typeface="Open Sans" panose="020B0606030504020204" pitchFamily="34" charset="0"/>
                <a:ea typeface="Open Sans" panose="020B0606030504020204" pitchFamily="34" charset="0"/>
                <a:cs typeface="Open Sans" panose="020B0606030504020204" pitchFamily="34" charset="0"/>
              </a:rPr>
              <a:t>Leadership Voices</a:t>
            </a:r>
          </a:p>
        </p:txBody>
      </p:sp>
      <p:sp>
        <p:nvSpPr>
          <p:cNvPr id="16" name="Rectangle 27">
            <a:extLst>
              <a:ext uri="{FF2B5EF4-FFF2-40B4-BE49-F238E27FC236}">
                <a16:creationId xmlns:a16="http://schemas.microsoft.com/office/drawing/2014/main" id="{D37C3CA6-9663-605E-8642-22B28AA65D5C}"/>
              </a:ext>
            </a:extLst>
          </p:cNvPr>
          <p:cNvSpPr/>
          <p:nvPr userDrawn="1"/>
        </p:nvSpPr>
        <p:spPr>
          <a:xfrm>
            <a:off x="776274" y="1651697"/>
            <a:ext cx="6424625" cy="77151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Imagem 38">
            <a:extLst>
              <a:ext uri="{FF2B5EF4-FFF2-40B4-BE49-F238E27FC236}">
                <a16:creationId xmlns:a16="http://schemas.microsoft.com/office/drawing/2014/main" id="{CD64545B-F91F-84F9-4FFB-7202A866EAA1}"/>
              </a:ext>
            </a:extLst>
          </p:cNvPr>
          <p:cNvPicPr>
            <a:picLocks noChangeAspect="1"/>
          </p:cNvPicPr>
          <p:nvPr userDrawn="1"/>
        </p:nvPicPr>
        <p:blipFill>
          <a:blip r:embed="rId4"/>
          <a:stretch>
            <a:fillRect/>
          </a:stretch>
        </p:blipFill>
        <p:spPr>
          <a:xfrm>
            <a:off x="6795292" y="883949"/>
            <a:ext cx="306641" cy="306641"/>
          </a:xfrm>
          <a:prstGeom prst="rect">
            <a:avLst/>
          </a:prstGeom>
        </p:spPr>
      </p:pic>
      <p:sp>
        <p:nvSpPr>
          <p:cNvPr id="18" name="Rectangle 17">
            <a:extLst>
              <a:ext uri="{FF2B5EF4-FFF2-40B4-BE49-F238E27FC236}">
                <a16:creationId xmlns:a16="http://schemas.microsoft.com/office/drawing/2014/main" id="{D1EA008D-BBD8-796B-6622-7BCD98DCB39A}"/>
              </a:ext>
            </a:extLst>
          </p:cNvPr>
          <p:cNvSpPr/>
          <p:nvPr userDrawn="1"/>
        </p:nvSpPr>
        <p:spPr>
          <a:xfrm>
            <a:off x="776274" y="1381121"/>
            <a:ext cx="2970767" cy="261610"/>
          </a:xfrm>
          <a:prstGeom prst="rect">
            <a:avLst/>
          </a:prstGeom>
        </p:spPr>
        <p:txBody>
          <a:bodyPr wrap="square">
            <a:spAutoFit/>
          </a:bodyPr>
          <a:lstStyle/>
          <a:p>
            <a:r>
              <a:rPr lang="en-GB" sz="1100" b="1" dirty="0">
                <a:latin typeface="Open Sans" panose="020B0606030504020204" pitchFamily="34" charset="0"/>
                <a:ea typeface="Open Sans" panose="020B0606030504020204" pitchFamily="34" charset="0"/>
                <a:cs typeface="Open Sans" panose="020B0606030504020204" pitchFamily="34" charset="0"/>
              </a:rPr>
              <a:t>Write your thoughts here (optional):</a:t>
            </a:r>
          </a:p>
        </p:txBody>
      </p:sp>
    </p:spTree>
    <p:extLst>
      <p:ext uri="{BB962C8B-B14F-4D97-AF65-F5344CB8AC3E}">
        <p14:creationId xmlns:p14="http://schemas.microsoft.com/office/powerpoint/2010/main" val="201500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76B831-6EFB-2EB9-E8DE-B0CF8CE1482A}"/>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4E203EBC-9589-E63F-158F-4876A250C1E0}"/>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4192115F-395A-BE3A-4947-98DEE8AD4727}"/>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5" name="Agrupar 108">
            <a:extLst>
              <a:ext uri="{FF2B5EF4-FFF2-40B4-BE49-F238E27FC236}">
                <a16:creationId xmlns:a16="http://schemas.microsoft.com/office/drawing/2014/main" id="{ED70C9D6-A68F-D76F-A2CE-6F7937108720}"/>
              </a:ext>
            </a:extLst>
          </p:cNvPr>
          <p:cNvGrpSpPr/>
          <p:nvPr userDrawn="1"/>
        </p:nvGrpSpPr>
        <p:grpSpPr>
          <a:xfrm>
            <a:off x="6703857" y="394524"/>
            <a:ext cx="497043" cy="475741"/>
            <a:chOff x="2703478" y="-878250"/>
            <a:chExt cx="497043" cy="475741"/>
          </a:xfrm>
        </p:grpSpPr>
        <p:sp>
          <p:nvSpPr>
            <p:cNvPr id="6" name="CaixaDeTexto 109">
              <a:extLst>
                <a:ext uri="{FF2B5EF4-FFF2-40B4-BE49-F238E27FC236}">
                  <a16:creationId xmlns:a16="http://schemas.microsoft.com/office/drawing/2014/main" id="{1DDC6A34-C3F4-4A57-9ED1-1F079157E662}"/>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7" name="Duplo Semicírculo 110">
              <a:extLst>
                <a:ext uri="{FF2B5EF4-FFF2-40B4-BE49-F238E27FC236}">
                  <a16:creationId xmlns:a16="http://schemas.microsoft.com/office/drawing/2014/main" id="{6B6B8D62-FF3A-286A-F60D-F5A4AB355993}"/>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8" name="Group 7">
            <a:extLst>
              <a:ext uri="{FF2B5EF4-FFF2-40B4-BE49-F238E27FC236}">
                <a16:creationId xmlns:a16="http://schemas.microsoft.com/office/drawing/2014/main" id="{9C51D31E-BAE6-AA65-B1FE-BC4116ABFC5C}"/>
              </a:ext>
            </a:extLst>
          </p:cNvPr>
          <p:cNvGrpSpPr/>
          <p:nvPr userDrawn="1"/>
        </p:nvGrpSpPr>
        <p:grpSpPr>
          <a:xfrm>
            <a:off x="668726" y="313392"/>
            <a:ext cx="3110024" cy="302662"/>
            <a:chOff x="762782" y="286039"/>
            <a:chExt cx="3110024" cy="302662"/>
          </a:xfrm>
        </p:grpSpPr>
        <p:sp>
          <p:nvSpPr>
            <p:cNvPr id="9" name="Lorem Ipsum Dolor | Lorem Ipsum Dolor">
              <a:extLst>
                <a:ext uri="{FF2B5EF4-FFF2-40B4-BE49-F238E27FC236}">
                  <a16:creationId xmlns:a16="http://schemas.microsoft.com/office/drawing/2014/main" id="{A1820383-434E-B4A8-F9CF-E2B6BC25D9C4}"/>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My notes &amp; clippings</a:t>
              </a:r>
            </a:p>
          </p:txBody>
        </p:sp>
        <p:sp>
          <p:nvSpPr>
            <p:cNvPr id="10" name="Line">
              <a:extLst>
                <a:ext uri="{FF2B5EF4-FFF2-40B4-BE49-F238E27FC236}">
                  <a16:creationId xmlns:a16="http://schemas.microsoft.com/office/drawing/2014/main" id="{82CBBB93-56C6-BC5E-FA78-FF1614EFA4C6}"/>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Tree>
    <p:extLst>
      <p:ext uri="{BB962C8B-B14F-4D97-AF65-F5344CB8AC3E}">
        <p14:creationId xmlns:p14="http://schemas.microsoft.com/office/powerpoint/2010/main" val="412577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96295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28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2420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89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975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054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7855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81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Retângulo 31">
            <a:extLst>
              <a:ext uri="{FF2B5EF4-FFF2-40B4-BE49-F238E27FC236}">
                <a16:creationId xmlns:a16="http://schemas.microsoft.com/office/drawing/2014/main" id="{26BDC67C-9EE6-3B90-CD1B-7D4ADE8C653F}"/>
              </a:ext>
            </a:extLst>
          </p:cNvPr>
          <p:cNvSpPr/>
          <p:nvPr userDrawn="1"/>
        </p:nvSpPr>
        <p:spPr>
          <a:xfrm>
            <a:off x="779639" y="791743"/>
            <a:ext cx="4456504" cy="246221"/>
          </a:xfrm>
          <a:prstGeom prst="rect">
            <a:avLst/>
          </a:prstGeom>
          <a:solidFill>
            <a:schemeClr val="accent2">
              <a:lumMod val="40000"/>
              <a:lumOff val="60000"/>
              <a:alpha val="49804"/>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90681265-D34A-6844-3BB6-C640DA8F529A}"/>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8DC29496-DA9C-45FA-9975-AFEB09D9F0C6}"/>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03F707D7-13E6-A686-FD58-B4DD97A74A93}"/>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011711C8-DECE-A957-1762-F570AB963CFD}"/>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89B1CB5D-E711-4927-49FB-824C3642BF36}"/>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4F57496B-91F7-29EC-E2F6-A78C0B9C0280}"/>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33430034-6CDB-DE43-03A2-8CFAA456A953}"/>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9F95AFA3-8178-7D17-F07F-46C72D7ED97E}"/>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1" name="Line">
              <a:extLst>
                <a:ext uri="{FF2B5EF4-FFF2-40B4-BE49-F238E27FC236}">
                  <a16:creationId xmlns:a16="http://schemas.microsoft.com/office/drawing/2014/main" id="{68DA3FB4-37FF-A679-F89B-38BB61036CB9}"/>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8D766CEA-5EE5-7EF7-0E53-888FAA649015}"/>
              </a:ext>
            </a:extLst>
          </p:cNvPr>
          <p:cNvSpPr/>
          <p:nvPr userDrawn="1"/>
        </p:nvSpPr>
        <p:spPr>
          <a:xfrm>
            <a:off x="724183" y="778570"/>
            <a:ext cx="6476717" cy="6924973"/>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WHAT IS THE MEANING OF CONTEMPORARY LEADERSHIP?</a:t>
            </a:r>
          </a:p>
          <a:p>
            <a:endParaRPr lang="pt-PT"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bring everything in us: vision, the power of ideas, the power of dreams, lucidity, the criteria for discernment, the ability to make things happen but, above all, the desire to add value. Our value.</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“No leader is an island”. </a:t>
            </a:r>
            <a:r>
              <a:rPr lang="en-GB" sz="1200" dirty="0">
                <a:latin typeface="Open Sans" panose="020B0606030504020204" pitchFamily="34" charset="0"/>
                <a:ea typeface="Open Sans" panose="020B0606030504020204" pitchFamily="34" charset="0"/>
                <a:cs typeface="Open Sans" panose="020B0606030504020204" pitchFamily="34" charset="0"/>
              </a:rPr>
              <a:t>We hear this sentence over and over again that it ends up becoming a cliché, a buzzword that makes perfect sense to us, but at times seems empty of content.</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And yet, it is the key to access the essence of leadership.</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According to Northouse (2015), </a:t>
            </a:r>
            <a:r>
              <a:rPr lang="en-GB" sz="1200" b="1" dirty="0">
                <a:latin typeface="Open Sans" panose="020B0606030504020204" pitchFamily="34" charset="0"/>
                <a:ea typeface="Open Sans" panose="020B0606030504020204" pitchFamily="34" charset="0"/>
                <a:cs typeface="Open Sans" panose="020B0606030504020204" pitchFamily="34" charset="0"/>
              </a:rPr>
              <a:t>leadership is the process of guiding and influencing a group of individuals to work toward achieving a common goal. </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The leadership style of a person is determined by their habits, behaviours, and methods of communication.</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talked in classes that </a:t>
            </a:r>
            <a:r>
              <a:rPr lang="en-GB" sz="1200" b="1" dirty="0">
                <a:latin typeface="Open Sans" panose="020B0606030504020204" pitchFamily="34" charset="0"/>
                <a:ea typeface="Open Sans" panose="020B0606030504020204" pitchFamily="34" charset="0"/>
                <a:cs typeface="Open Sans" panose="020B0606030504020204" pitchFamily="34" charset="0"/>
              </a:rPr>
              <a:t>the world is an immense system of collaboration and delivery</a:t>
            </a:r>
            <a:r>
              <a:rPr lang="en-GB" sz="1200" dirty="0">
                <a:latin typeface="Open Sans" panose="020B0606030504020204" pitchFamily="34" charset="0"/>
                <a:ea typeface="Open Sans" panose="020B0606030504020204" pitchFamily="34" charset="0"/>
                <a:cs typeface="Open Sans" panose="020B0606030504020204" pitchFamily="34" charset="0"/>
              </a:rPr>
              <a:t>, so that we never forget to find points of collaboration in the diversity that we will always find in organizations.</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This is how it is in academia, you are already called to collaborate with peers, with teachers, with the school, with everyone, in the logic of adding value and reaching results.</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Your entire professional life will be lived in this way: collaborate more to deliver better.</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Throughout this semester we have been reinforcing an awareness of the </a:t>
            </a:r>
            <a:r>
              <a:rPr lang="en-GB" sz="1200" b="1" dirty="0">
                <a:latin typeface="Open Sans" panose="020B0606030504020204" pitchFamily="34" charset="0"/>
                <a:ea typeface="Open Sans" panose="020B0606030504020204" pitchFamily="34" charset="0"/>
                <a:cs typeface="Open Sans" panose="020B0606030504020204" pitchFamily="34" charset="0"/>
              </a:rPr>
              <a:t>key-aspects</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b="1" dirty="0">
                <a:latin typeface="Open Sans" panose="020B0606030504020204" pitchFamily="34" charset="0"/>
                <a:ea typeface="Open Sans" panose="020B0606030504020204" pitchFamily="34" charset="0"/>
                <a:cs typeface="Open Sans" panose="020B0606030504020204" pitchFamily="34" charset="0"/>
              </a:rPr>
              <a:t>of communication </a:t>
            </a:r>
            <a:r>
              <a:rPr lang="en-GB" sz="1200" dirty="0">
                <a:latin typeface="Open Sans" panose="020B0606030504020204" pitchFamily="34" charset="0"/>
                <a:ea typeface="Open Sans" panose="020B0606030504020204" pitchFamily="34" charset="0"/>
                <a:cs typeface="Open Sans" panose="020B0606030504020204" pitchFamily="34" charset="0"/>
              </a:rPr>
              <a:t>and acquiring some powerful tools. Now that we have opened a new chapter on leadership, it is also worth opening this toolbox, so to speak, to know which tools will be truly </a:t>
            </a:r>
            <a:r>
              <a:rPr lang="en-GB" sz="1200" b="1" dirty="0">
                <a:latin typeface="Open Sans" panose="020B0606030504020204" pitchFamily="34" charset="0"/>
                <a:ea typeface="Open Sans" panose="020B0606030504020204" pitchFamily="34" charset="0"/>
                <a:cs typeface="Open Sans" panose="020B0606030504020204" pitchFamily="34" charset="0"/>
              </a:rPr>
              <a:t>essential in the exercise of our leadership</a:t>
            </a:r>
            <a:r>
              <a:rPr lang="en-GB" sz="1200" dirty="0">
                <a:latin typeface="Open Sans" panose="020B0606030504020204" pitchFamily="34" charset="0"/>
                <a:ea typeface="Open Sans" panose="020B0606030504020204" pitchFamily="34" charset="0"/>
                <a:cs typeface="Open Sans" panose="020B0606030504020204" pitchFamily="34" charset="0"/>
              </a:rPr>
              <a:t>, that is, our ability to </a:t>
            </a:r>
            <a:r>
              <a:rPr lang="en-GB" sz="1200" b="1" dirty="0">
                <a:latin typeface="Open Sans" panose="020B0606030504020204" pitchFamily="34" charset="0"/>
                <a:ea typeface="Open Sans" panose="020B0606030504020204" pitchFamily="34" charset="0"/>
                <a:cs typeface="Open Sans" panose="020B0606030504020204" pitchFamily="34" charset="0"/>
              </a:rPr>
              <a:t>influence a group to achieve a common goal</a:t>
            </a:r>
            <a:r>
              <a:rPr lang="en-GB" sz="1200" dirty="0">
                <a:latin typeface="Open Sans" panose="020B0606030504020204" pitchFamily="34" charset="0"/>
                <a:ea typeface="Open Sans" panose="020B0606030504020204" pitchFamily="34" charset="0"/>
                <a:cs typeface="Open Sans" panose="020B0606030504020204" pitchFamily="34" charset="0"/>
              </a:rPr>
              <a:t>. And the ones you’ll have to use the most are </a:t>
            </a:r>
            <a:r>
              <a:rPr lang="en-GB" sz="1200" b="1" dirty="0">
                <a:latin typeface="Open Sans" panose="020B0606030504020204" pitchFamily="34" charset="0"/>
                <a:ea typeface="Open Sans" panose="020B0606030504020204" pitchFamily="34" charset="0"/>
                <a:cs typeface="Open Sans" panose="020B0606030504020204" pitchFamily="34" charset="0"/>
              </a:rPr>
              <a:t>constructive feedback</a:t>
            </a:r>
            <a:r>
              <a:rPr lang="en-GB" sz="1200" b="0" dirty="0">
                <a:latin typeface="Open Sans" panose="020B0606030504020204" pitchFamily="34" charset="0"/>
                <a:ea typeface="Open Sans" panose="020B0606030504020204" pitchFamily="34" charset="0"/>
                <a:cs typeface="Open Sans" panose="020B0606030504020204" pitchFamily="34" charset="0"/>
              </a:rPr>
              <a:t>, the </a:t>
            </a:r>
            <a:r>
              <a:rPr lang="en-GB" sz="1200" b="1" dirty="0">
                <a:latin typeface="Open Sans" panose="020B0606030504020204" pitchFamily="34" charset="0"/>
                <a:ea typeface="Open Sans" panose="020B0606030504020204" pitchFamily="34" charset="0"/>
                <a:cs typeface="Open Sans" panose="020B0606030504020204" pitchFamily="34" charset="0"/>
              </a:rPr>
              <a:t>ability to fine tune your body language</a:t>
            </a:r>
            <a:r>
              <a:rPr lang="en-GB" sz="1200" b="0" dirty="0">
                <a:latin typeface="Open Sans" panose="020B0606030504020204" pitchFamily="34" charset="0"/>
                <a:ea typeface="Open Sans" panose="020B0606030504020204" pitchFamily="34" charset="0"/>
                <a:cs typeface="Open Sans" panose="020B0606030504020204" pitchFamily="34" charset="0"/>
              </a:rPr>
              <a:t>, </a:t>
            </a:r>
            <a:r>
              <a:rPr lang="en-GB" sz="1200" b="1" dirty="0">
                <a:latin typeface="Open Sans" panose="020B0606030504020204" pitchFamily="34" charset="0"/>
                <a:ea typeface="Open Sans" panose="020B0606030504020204" pitchFamily="34" charset="0"/>
                <a:cs typeface="Open Sans" panose="020B0606030504020204" pitchFamily="34" charset="0"/>
              </a:rPr>
              <a:t>clarity in communication (minimizing unconscious links), </a:t>
            </a:r>
            <a:r>
              <a:rPr lang="en-GB" sz="1200" b="0" dirty="0">
                <a:latin typeface="Open Sans" panose="020B0606030504020204" pitchFamily="34" charset="0"/>
                <a:ea typeface="Open Sans" panose="020B0606030504020204" pitchFamily="34" charset="0"/>
                <a:cs typeface="Open Sans" panose="020B0606030504020204" pitchFamily="34" charset="0"/>
              </a:rPr>
              <a:t>the </a:t>
            </a:r>
            <a:r>
              <a:rPr lang="en-GB" sz="1200" b="1" dirty="0">
                <a:latin typeface="Open Sans" panose="020B0606030504020204" pitchFamily="34" charset="0"/>
                <a:ea typeface="Open Sans" panose="020B0606030504020204" pitchFamily="34" charset="0"/>
                <a:cs typeface="Open Sans" panose="020B0606030504020204" pitchFamily="34" charset="0"/>
              </a:rPr>
              <a:t>critical distance </a:t>
            </a:r>
            <a:r>
              <a:rPr lang="en-GB" sz="1200" b="0" dirty="0">
                <a:latin typeface="Open Sans" panose="020B0606030504020204" pitchFamily="34" charset="0"/>
                <a:ea typeface="Open Sans" panose="020B0606030504020204" pitchFamily="34" charset="0"/>
                <a:cs typeface="Open Sans" panose="020B0606030504020204" pitchFamily="34" charset="0"/>
              </a:rPr>
              <a:t>to know how to judge without precipitation, </a:t>
            </a:r>
            <a:r>
              <a:rPr lang="en-GB" sz="1200" b="1" dirty="0">
                <a:latin typeface="Open Sans" panose="020B0606030504020204" pitchFamily="34" charset="0"/>
                <a:ea typeface="Open Sans" panose="020B0606030504020204" pitchFamily="34" charset="0"/>
                <a:cs typeface="Open Sans" panose="020B0606030504020204" pitchFamily="34" charset="0"/>
              </a:rPr>
              <a:t>openness to ideas</a:t>
            </a:r>
            <a:r>
              <a:rPr lang="en-GB" sz="1200" b="0" dirty="0">
                <a:latin typeface="Open Sans" panose="020B0606030504020204" pitchFamily="34" charset="0"/>
                <a:ea typeface="Open Sans" panose="020B0606030504020204" pitchFamily="34" charset="0"/>
                <a:cs typeface="Open Sans" panose="020B0606030504020204" pitchFamily="34" charset="0"/>
              </a:rPr>
              <a:t>, </a:t>
            </a:r>
            <a:r>
              <a:rPr lang="en-GB" sz="1200" b="1" dirty="0">
                <a:latin typeface="Open Sans" panose="020B0606030504020204" pitchFamily="34" charset="0"/>
                <a:ea typeface="Open Sans" panose="020B0606030504020204" pitchFamily="34" charset="0"/>
                <a:cs typeface="Open Sans" panose="020B0606030504020204" pitchFamily="34" charset="0"/>
              </a:rPr>
              <a:t>values</a:t>
            </a:r>
            <a:r>
              <a:rPr lang="en-GB" sz="1200" b="0" dirty="0">
                <a:latin typeface="Open Sans" panose="020B0606030504020204" pitchFamily="34" charset="0"/>
                <a:ea typeface="Open Sans" panose="020B0606030504020204" pitchFamily="34" charset="0"/>
                <a:cs typeface="Open Sans" panose="020B0606030504020204" pitchFamily="34" charset="0"/>
              </a:rPr>
              <a:t> ​​and </a:t>
            </a:r>
            <a:r>
              <a:rPr lang="en-GB" sz="1200" b="1" dirty="0">
                <a:latin typeface="Open Sans" panose="020B0606030504020204" pitchFamily="34" charset="0"/>
                <a:ea typeface="Open Sans" panose="020B0606030504020204" pitchFamily="34" charset="0"/>
                <a:cs typeface="Open Sans" panose="020B0606030504020204" pitchFamily="34" charset="0"/>
              </a:rPr>
              <a:t>logics of others</a:t>
            </a:r>
            <a:r>
              <a:rPr lang="en-GB" sz="1200" b="0" dirty="0">
                <a:latin typeface="Open Sans" panose="020B0606030504020204" pitchFamily="34" charset="0"/>
                <a:ea typeface="Open Sans" panose="020B0606030504020204" pitchFamily="34" charset="0"/>
                <a:cs typeface="Open Sans" panose="020B0606030504020204" pitchFamily="34" charset="0"/>
              </a:rPr>
              <a:t>, the ability to </a:t>
            </a:r>
            <a:r>
              <a:rPr lang="en-GB" sz="1200" b="1" dirty="0">
                <a:latin typeface="Open Sans" panose="020B0606030504020204" pitchFamily="34" charset="0"/>
                <a:ea typeface="Open Sans" panose="020B0606030504020204" pitchFamily="34" charset="0"/>
                <a:cs typeface="Open Sans" panose="020B0606030504020204" pitchFamily="34" charset="0"/>
              </a:rPr>
              <a:t>motivate yourself and motivate those around you</a:t>
            </a:r>
            <a:r>
              <a:rPr lang="en-GB" sz="1200" b="0" dirty="0">
                <a:latin typeface="Open Sans" panose="020B0606030504020204" pitchFamily="34" charset="0"/>
                <a:ea typeface="Open Sans" panose="020B0606030504020204" pitchFamily="34" charset="0"/>
                <a:cs typeface="Open Sans" panose="020B0606030504020204" pitchFamily="34" charset="0"/>
              </a:rPr>
              <a:t>, proximity, authenticity and, last but not least, </a:t>
            </a:r>
            <a:r>
              <a:rPr lang="en-GB" sz="1200" b="1" dirty="0">
                <a:latin typeface="Open Sans" panose="020B0606030504020204" pitchFamily="34" charset="0"/>
                <a:ea typeface="Open Sans" panose="020B0606030504020204" pitchFamily="34" charset="0"/>
                <a:cs typeface="Open Sans" panose="020B0606030504020204" pitchFamily="34" charset="0"/>
              </a:rPr>
              <a:t>active listening</a:t>
            </a:r>
            <a:r>
              <a:rPr lang="en-GB" sz="1200" b="0" dirty="0">
                <a:latin typeface="Open Sans" panose="020B0606030504020204" pitchFamily="34" charset="0"/>
                <a:ea typeface="Open Sans" panose="020B0606030504020204" pitchFamily="34" charset="0"/>
                <a:cs typeface="Open Sans" panose="020B0606030504020204" pitchFamily="34" charset="0"/>
              </a:rPr>
              <a:t>.</a:t>
            </a:r>
            <a:r>
              <a:rPr lang="pt-PT" sz="1200" b="0" dirty="0">
                <a:latin typeface="Open Sans" panose="020B0606030504020204" pitchFamily="34" charset="0"/>
                <a:ea typeface="Open Sans" panose="020B0606030504020204" pitchFamily="34" charset="0"/>
                <a:cs typeface="Open Sans" panose="020B0606030504020204" pitchFamily="34" charset="0"/>
              </a:rPr>
              <a:t> </a:t>
            </a:r>
            <a:endParaRPr lang="en-GB" sz="1200" b="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12">
            <a:extLst>
              <a:ext uri="{FF2B5EF4-FFF2-40B4-BE49-F238E27FC236}">
                <a16:creationId xmlns:a16="http://schemas.microsoft.com/office/drawing/2014/main" id="{710DEC86-7EC0-2D22-564B-C7B7C6C3E58B}"/>
              </a:ext>
            </a:extLst>
          </p:cNvPr>
          <p:cNvSpPr/>
          <p:nvPr userDrawn="1"/>
        </p:nvSpPr>
        <p:spPr>
          <a:xfrm>
            <a:off x="2850352" y="8241935"/>
            <a:ext cx="4023087" cy="923330"/>
          </a:xfrm>
          <a:prstGeom prst="rect">
            <a:avLst/>
          </a:prstGeom>
        </p:spPr>
        <p:txBody>
          <a:bodyPr wrap="square">
            <a:spAutoFit/>
          </a:bodyPr>
          <a:lstStyle/>
          <a:p>
            <a:pPr algn="r"/>
            <a:r>
              <a:rPr lang="en-GB" sz="1600" b="1" dirty="0">
                <a:latin typeface="Playfair Display" pitchFamily="2" charset="0"/>
              </a:rPr>
              <a:t>I am the size of what I see and not the size of my own stature.”</a:t>
            </a:r>
          </a:p>
          <a:p>
            <a:pPr algn="r"/>
            <a:endParaRPr lang="en-GB" sz="1000" dirty="0">
              <a:latin typeface="Open Sans"/>
              <a:ea typeface="Open Sans Light" panose="020B0306030504020204" pitchFamily="34" charset="0"/>
              <a:cs typeface="Times New Roman" panose="02020603050405020304" pitchFamily="18" charset="0"/>
            </a:endParaRPr>
          </a:p>
          <a:p>
            <a:pPr algn="r"/>
            <a:r>
              <a:rPr lang="en-GB" sz="1200" dirty="0">
                <a:latin typeface="Open Sans" panose="020B0606030504020204" pitchFamily="34" charset="0"/>
                <a:ea typeface="Open Sans" panose="020B0606030504020204" pitchFamily="34" charset="0"/>
                <a:cs typeface="Open Sans" panose="020B0606030504020204" pitchFamily="34" charset="0"/>
              </a:rPr>
              <a:t> - Alberto Caeiro, Fernando Pessoa’s heteronym</a:t>
            </a:r>
          </a:p>
        </p:txBody>
      </p:sp>
      <p:sp>
        <p:nvSpPr>
          <p:cNvPr id="14" name="Rectangle 13">
            <a:extLst>
              <a:ext uri="{FF2B5EF4-FFF2-40B4-BE49-F238E27FC236}">
                <a16:creationId xmlns:a16="http://schemas.microsoft.com/office/drawing/2014/main" id="{20F399C7-FF6F-6124-C499-3B5DA8946D05}"/>
              </a:ext>
            </a:extLst>
          </p:cNvPr>
          <p:cNvSpPr/>
          <p:nvPr userDrawn="1"/>
        </p:nvSpPr>
        <p:spPr>
          <a:xfrm>
            <a:off x="5951393" y="7189717"/>
            <a:ext cx="922047" cy="1862048"/>
          </a:xfrm>
          <a:prstGeom prst="rect">
            <a:avLst/>
          </a:prstGeom>
        </p:spPr>
        <p:txBody>
          <a:bodyPr wrap="none">
            <a:spAutoFit/>
          </a:bodyPr>
          <a:lstStyle/>
          <a:p>
            <a:r>
              <a:rPr lang="pt-PT" sz="11500" b="1" dirty="0">
                <a:latin typeface="Times New Roman" panose="02020603050405020304" pitchFamily="18" charset="0"/>
                <a:ea typeface="Open Sans Light" panose="020B0306030504020204" pitchFamily="34" charset="0"/>
                <a:cs typeface="Times New Roman" panose="02020603050405020304" pitchFamily="18" charset="0"/>
              </a:rPr>
              <a:t>“</a:t>
            </a:r>
            <a:endParaRPr lang="en-GB" sz="11500" dirty="0"/>
          </a:p>
        </p:txBody>
      </p:sp>
    </p:spTree>
    <p:extLst>
      <p:ext uri="{BB962C8B-B14F-4D97-AF65-F5344CB8AC3E}">
        <p14:creationId xmlns:p14="http://schemas.microsoft.com/office/powerpoint/2010/main" val="30763105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647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0113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2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48729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3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4615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4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421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6" name="Retângulo 31">
            <a:extLst>
              <a:ext uri="{FF2B5EF4-FFF2-40B4-BE49-F238E27FC236}">
                <a16:creationId xmlns:a16="http://schemas.microsoft.com/office/drawing/2014/main" id="{87844B8A-8F36-578F-BFE8-A2F02192619F}"/>
              </a:ext>
            </a:extLst>
          </p:cNvPr>
          <p:cNvSpPr/>
          <p:nvPr userDrawn="1"/>
        </p:nvSpPr>
        <p:spPr>
          <a:xfrm>
            <a:off x="779639" y="2982493"/>
            <a:ext cx="2070094"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D617FAA8-AFDD-959B-C497-A9DFA3868082}"/>
              </a:ext>
            </a:extLst>
          </p:cNvPr>
          <p:cNvSpPr/>
          <p:nvPr userDrawn="1"/>
        </p:nvSpPr>
        <p:spPr>
          <a:xfrm>
            <a:off x="779640" y="791743"/>
            <a:ext cx="4191856"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C1936E15-0535-944D-DD15-D8D65748535E}"/>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17885233-EEFA-FE96-4EF9-2D8CF26638D5}"/>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45EC5CE7-8C4A-BF54-3B93-197746DE3DA7}"/>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4FF0D71C-5B58-B6D9-4EBA-F7CDC4BB8096}"/>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ADBD099E-9AF5-B247-CCE3-2DEA4EF4EA84}"/>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BB26CBB0-6E03-E97B-D9F3-BDA339D7DA05}"/>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0AE7E03-D79B-6639-801C-7A723B9490AD}"/>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3D1496A1-3527-5604-7856-0D2939F2045F}"/>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1" name="Line">
              <a:extLst>
                <a:ext uri="{FF2B5EF4-FFF2-40B4-BE49-F238E27FC236}">
                  <a16:creationId xmlns:a16="http://schemas.microsoft.com/office/drawing/2014/main" id="{74CC53A0-E381-8CA4-9658-98D6DDEFC639}"/>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48D06896-10ED-065A-2048-A3A6E5F7D8DF}"/>
              </a:ext>
            </a:extLst>
          </p:cNvPr>
          <p:cNvSpPr/>
          <p:nvPr userDrawn="1"/>
        </p:nvSpPr>
        <p:spPr>
          <a:xfrm>
            <a:off x="724183" y="778570"/>
            <a:ext cx="6476717" cy="6001643"/>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SHORT PARENTHESIS ON KEY-ASPECTS OF OUR COURSE</a:t>
            </a:r>
          </a:p>
          <a:p>
            <a:endParaRPr lang="pt-PT"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purposely talk about our leadership to make each person's capabilities more evident: </a:t>
            </a:r>
            <a:r>
              <a:rPr lang="en-GB" sz="1200" b="1" dirty="0">
                <a:latin typeface="Open Sans" panose="020B0606030504020204" pitchFamily="34" charset="0"/>
                <a:ea typeface="Open Sans" panose="020B0606030504020204" pitchFamily="34" charset="0"/>
                <a:cs typeface="Open Sans" panose="020B0606030504020204" pitchFamily="34" charset="0"/>
              </a:rPr>
              <a:t>leadership goes beyond the C Level, a strategic role or a leadership position. </a:t>
            </a:r>
            <a:r>
              <a:rPr lang="en-GB" sz="1200" dirty="0">
                <a:latin typeface="Open Sans" panose="020B0606030504020204" pitchFamily="34" charset="0"/>
                <a:ea typeface="Open Sans" panose="020B0606030504020204" pitchFamily="34" charset="0"/>
                <a:cs typeface="Open Sans" panose="020B0606030504020204" pitchFamily="34" charset="0"/>
              </a:rPr>
              <a:t>This type of leadership can be ephemeral or, if it continues over many years, it can even serve to crystallize bad habits and perpetuate bad practices. This is because whenever someone considers him or herself a leader just because he or she has been given that status and has the power to manage people and lead projects, he or she can even use that power very badly. Unfortunately, recent and history is full of examples of bad leaders who misused their ability to lead. And we close the parenthesis.</a:t>
            </a: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LEADERSHIP IS INFLUENCE </a:t>
            </a:r>
          </a:p>
          <a:p>
            <a:r>
              <a:rPr lang="en-GB" sz="1200" b="1" dirty="0">
                <a:latin typeface="Open Sans" panose="020B0606030504020204" pitchFamily="34" charset="0"/>
                <a:ea typeface="Open Sans" panose="020B0606030504020204" pitchFamily="34" charset="0"/>
                <a:cs typeface="Open Sans" panose="020B0606030504020204" pitchFamily="34" charset="0"/>
              </a:rPr>
              <a:t>(not to be confused with internet influencers)</a:t>
            </a:r>
            <a:endParaRPr lang="en-GB" sz="1200" b="1" i="1"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all have leadership skills, in the sense that we all influence each other. </a:t>
            </a:r>
            <a:r>
              <a:rPr lang="en-GB" sz="1200" b="1" dirty="0">
                <a:latin typeface="Open Sans" panose="020B0606030504020204" pitchFamily="34" charset="0"/>
                <a:ea typeface="Open Sans" panose="020B0606030504020204" pitchFamily="34" charset="0"/>
                <a:cs typeface="Open Sans" panose="020B0606030504020204" pitchFamily="34" charset="0"/>
              </a:rPr>
              <a:t>Nothing we say or do, nothing we keep silent is harmless. Everything always has an impact on others. For this very reason, the golden rule is that we must know how to manage ourselves.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It is as important to know how to regulate our emotions, as to how to order priorities, use time well or find a purpose. It is crucial to know how to listen to others and to be open to knowing them, but it is also critical to have the capacity to make ourselves known with authenticity and without artificialities. No poses or defences. Without being on the attack, without making quick judgments, without rushing to react and, above all, without creating tags and cultivating preconceptions.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All of this has been the subject of our classes and is the substance of the C&amp;L course, because there is no relationship without communication, nor is there any effectiveness in communication if we do not cultivate the relationship with those around us, especially in a professional context. We cannot have 'directive', bossy communication with our teams or with our peers.</a:t>
            </a:r>
          </a:p>
        </p:txBody>
      </p:sp>
      <p:sp>
        <p:nvSpPr>
          <p:cNvPr id="14" name="Rectangle 13">
            <a:extLst>
              <a:ext uri="{FF2B5EF4-FFF2-40B4-BE49-F238E27FC236}">
                <a16:creationId xmlns:a16="http://schemas.microsoft.com/office/drawing/2014/main" id="{B8F73E46-5640-709D-4091-0CDB674D53CE}"/>
              </a:ext>
            </a:extLst>
          </p:cNvPr>
          <p:cNvSpPr/>
          <p:nvPr userDrawn="1"/>
        </p:nvSpPr>
        <p:spPr>
          <a:xfrm>
            <a:off x="5951393" y="7189717"/>
            <a:ext cx="922047" cy="1862048"/>
          </a:xfrm>
          <a:prstGeom prst="rect">
            <a:avLst/>
          </a:prstGeom>
        </p:spPr>
        <p:txBody>
          <a:bodyPr wrap="none">
            <a:spAutoFit/>
          </a:bodyPr>
          <a:lstStyle/>
          <a:p>
            <a:r>
              <a:rPr lang="pt-PT" sz="11500" b="1" dirty="0">
                <a:latin typeface="Times New Roman" panose="02020603050405020304" pitchFamily="18" charset="0"/>
                <a:ea typeface="Open Sans Light" panose="020B0306030504020204" pitchFamily="34" charset="0"/>
                <a:cs typeface="Times New Roman" panose="02020603050405020304" pitchFamily="18" charset="0"/>
              </a:rPr>
              <a:t>“</a:t>
            </a:r>
            <a:endParaRPr lang="en-GB" sz="11500" dirty="0"/>
          </a:p>
        </p:txBody>
      </p:sp>
      <p:sp>
        <p:nvSpPr>
          <p:cNvPr id="15" name="Rectangle 14">
            <a:extLst>
              <a:ext uri="{FF2B5EF4-FFF2-40B4-BE49-F238E27FC236}">
                <a16:creationId xmlns:a16="http://schemas.microsoft.com/office/drawing/2014/main" id="{18A457E8-5322-9412-2CEF-8629A1727AB4}"/>
              </a:ext>
            </a:extLst>
          </p:cNvPr>
          <p:cNvSpPr/>
          <p:nvPr userDrawn="1"/>
        </p:nvSpPr>
        <p:spPr>
          <a:xfrm>
            <a:off x="1088402" y="8343771"/>
            <a:ext cx="5732369" cy="707886"/>
          </a:xfrm>
          <a:prstGeom prst="rect">
            <a:avLst/>
          </a:prstGeom>
        </p:spPr>
        <p:txBody>
          <a:bodyPr wrap="square">
            <a:spAutoFit/>
          </a:bodyPr>
          <a:lstStyle/>
          <a:p>
            <a:pPr algn="r"/>
            <a:r>
              <a:rPr lang="en-AU" sz="1600" b="1" dirty="0">
                <a:latin typeface="Playfair Display" pitchFamily="2" charset="77"/>
              </a:rPr>
              <a:t>Be the change you want to see in the world.”</a:t>
            </a:r>
            <a:endParaRPr lang="en-AU" sz="1600" b="1" dirty="0">
              <a:latin typeface="Playfair Display" pitchFamily="2" charset="77"/>
              <a:ea typeface="Open Sans Light" panose="020B0306030504020204" pitchFamily="34" charset="0"/>
              <a:cs typeface="Times New Roman" panose="02020603050405020304" pitchFamily="18" charset="0"/>
            </a:endParaRPr>
          </a:p>
          <a:p>
            <a:pPr algn="r"/>
            <a:r>
              <a:rPr lang="en-AU" sz="1200" dirty="0">
                <a:latin typeface="Open Sans Light" panose="020B0306030504020204" pitchFamily="34" charset="0"/>
                <a:ea typeface="Open Sans Light" panose="020B0306030504020204" pitchFamily="34" charset="0"/>
                <a:cs typeface="Open Sans Light" panose="020B0306030504020204" pitchFamily="34" charset="0"/>
              </a:rPr>
              <a:t> </a:t>
            </a:r>
          </a:p>
          <a:p>
            <a:pPr algn="r"/>
            <a:r>
              <a:rPr lang="en-AU" sz="1200" dirty="0">
                <a:latin typeface="Open Sans" panose="020B0606030504020204" pitchFamily="34" charset="0"/>
                <a:ea typeface="Open Sans" panose="020B0606030504020204" pitchFamily="34" charset="0"/>
                <a:cs typeface="Open Sans" panose="020B0606030504020204" pitchFamily="34" charset="0"/>
              </a:rPr>
              <a:t>- Gandhi</a:t>
            </a:r>
          </a:p>
        </p:txBody>
      </p:sp>
    </p:spTree>
    <p:extLst>
      <p:ext uri="{BB962C8B-B14F-4D97-AF65-F5344CB8AC3E}">
        <p14:creationId xmlns:p14="http://schemas.microsoft.com/office/powerpoint/2010/main" val="314859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Retângulo 31">
            <a:extLst>
              <a:ext uri="{FF2B5EF4-FFF2-40B4-BE49-F238E27FC236}">
                <a16:creationId xmlns:a16="http://schemas.microsoft.com/office/drawing/2014/main" id="{A72A0CE8-A195-74F1-B0BD-F34570C604A6}"/>
              </a:ext>
            </a:extLst>
          </p:cNvPr>
          <p:cNvSpPr/>
          <p:nvPr userDrawn="1"/>
        </p:nvSpPr>
        <p:spPr>
          <a:xfrm>
            <a:off x="779639" y="4449343"/>
            <a:ext cx="2023196"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5A86F15-F64B-36D2-C68D-3A9BF9B70B82}"/>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D243EC48-A0F0-EBD8-CC97-2DB9E12CB413}"/>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032699C9-5467-E204-5FE3-E0FB3D4CCB91}"/>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6809BE16-9E90-0CDF-2E75-A0E70D67FADD}"/>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D5DD56A7-CBA7-BB4A-9CF7-A322D3874FE3}"/>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46B21F41-76B1-A4B4-64B3-1586042DA159}"/>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B692ACFF-5F09-0695-065C-E84291147CA5}"/>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897E0C4B-4652-EF56-AD66-7D406CF3127E}"/>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2" name="Line">
              <a:extLst>
                <a:ext uri="{FF2B5EF4-FFF2-40B4-BE49-F238E27FC236}">
                  <a16:creationId xmlns:a16="http://schemas.microsoft.com/office/drawing/2014/main" id="{6A0967FC-3840-6F5B-9FD7-1BB2E9A30212}"/>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0B3563E7-102B-DF87-5F91-B96EB60E2C6F}"/>
              </a:ext>
            </a:extLst>
          </p:cNvPr>
          <p:cNvSpPr/>
          <p:nvPr userDrawn="1"/>
        </p:nvSpPr>
        <p:spPr>
          <a:xfrm>
            <a:off x="724183" y="778570"/>
            <a:ext cx="6476717" cy="7294305"/>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Being a leader, in the true sense of the word, is within reach for everybody and always involves positively influencing others, living with the certainty that our words, our gestures, our silences and 'unspoken’ words have an impact and are never innocuous.</a:t>
            </a:r>
          </a:p>
          <a:p>
            <a:endParaRPr lang="en-GB"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Nothing of what you say or what you don't say is innocuous. Everything you say and do, and the way you do and say impacts others.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Leading involves knowing how to motivate, encourage and rescue those with whom we work, but it also involves having a vision, knowing how to give direction to one's own life and the projects we have with others. Leading implies cultivating trust and projecting that trust on others.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Being a leader is NOT: </a:t>
            </a:r>
            <a:r>
              <a:rPr lang="en-GB" sz="1200" dirty="0">
                <a:latin typeface="Open Sans" panose="020B0606030504020204" pitchFamily="34" charset="0"/>
                <a:ea typeface="Open Sans" panose="020B0606030504020204" pitchFamily="34" charset="0"/>
                <a:cs typeface="Open Sans" panose="020B0606030504020204" pitchFamily="34" charset="0"/>
              </a:rPr>
              <a:t>being a controller and a micromanager, being a punisher, being too severe with those who fail, being blind in managing deadlines and resources, being scarce in words, giving destructive feedback, exposing others in their mistakes, communicating with unconscious links or ignoring the impact of body language. A leader can never suppress the talents of others.</a:t>
            </a: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YOU ARE BORN A LEADER</a:t>
            </a:r>
            <a:endParaRPr lang="en-US" sz="1200" b="1" i="1" dirty="0">
              <a:latin typeface="Open Sans" panose="020B0606030504020204" pitchFamily="34" charset="0"/>
              <a:ea typeface="Open Sans" panose="020B0606030504020204" pitchFamily="34" charset="0"/>
              <a:cs typeface="Open Sans" panose="020B0606030504020204" pitchFamily="34" charset="0"/>
            </a:endParaRP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For all these reasons, </a:t>
            </a:r>
            <a:r>
              <a:rPr lang="en-GB" sz="1200" b="1" dirty="0">
                <a:latin typeface="Open Sans" panose="020B0606030504020204" pitchFamily="34" charset="0"/>
                <a:ea typeface="Open Sans" panose="020B0606030504020204" pitchFamily="34" charset="0"/>
                <a:cs typeface="Open Sans" panose="020B0606030504020204" pitchFamily="34" charset="0"/>
              </a:rPr>
              <a:t>the good news of this class 5 is to know that you too are a natural leader. You can and should practice your skills</a:t>
            </a:r>
            <a:r>
              <a:rPr lang="en-GB" sz="1200" dirty="0">
                <a:latin typeface="Open Sans" panose="020B0606030504020204" pitchFamily="34" charset="0"/>
                <a:ea typeface="Open Sans" panose="020B0606030504020204" pitchFamily="34" charset="0"/>
                <a:cs typeface="Open Sans" panose="020B0606030504020204" pitchFamily="34" charset="0"/>
              </a:rPr>
              <a:t>, but it is good to know that true leadership of influence and proximity does not depend on being more introverted or more extroverted.</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It is vital and urgent to internalize that being a leader for life comes down to how you create impact in the world, how you exert your influence on others, how you use your individual brand, how you become trusted, how you regulate your emotions and moods, how you involve others in your ideas and build on the ideas of others, how you add value, how you give feedback, how you multiply your talents, how you cultivate authenticity and proximity.</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Your leadership, in order to be effective and reap good results, needs to go hand in hand with </a:t>
            </a:r>
            <a:r>
              <a:rPr lang="en-GB" sz="1200" b="1" dirty="0">
                <a:latin typeface="Open Sans" panose="020B0606030504020204" pitchFamily="34" charset="0"/>
                <a:ea typeface="Open Sans" panose="020B0606030504020204" pitchFamily="34" charset="0"/>
                <a:cs typeface="Open Sans" panose="020B0606030504020204" pitchFamily="34" charset="0"/>
              </a:rPr>
              <a:t>impeccable ethics</a:t>
            </a:r>
            <a:r>
              <a:rPr lang="en-GB" sz="1200" dirty="0">
                <a:latin typeface="Open Sans" panose="020B0606030504020204" pitchFamily="34" charset="0"/>
                <a:ea typeface="Open Sans" panose="020B0606030504020204" pitchFamily="34" charset="0"/>
                <a:cs typeface="Open Sans" panose="020B0606030504020204" pitchFamily="34" charset="0"/>
              </a:rPr>
              <a:t>, clear communication and a deep knowledge of your core areas, but specially with the ability to collaborate and mobilize others in a constructive way.</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This is what it means to be a true leader. And it is available to everybody!</a:t>
            </a:r>
          </a:p>
        </p:txBody>
      </p:sp>
    </p:spTree>
    <p:extLst>
      <p:ext uri="{BB962C8B-B14F-4D97-AF65-F5344CB8AC3E}">
        <p14:creationId xmlns:p14="http://schemas.microsoft.com/office/powerpoint/2010/main" val="4262197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3" name="Retângulo 31">
            <a:extLst>
              <a:ext uri="{FF2B5EF4-FFF2-40B4-BE49-F238E27FC236}">
                <a16:creationId xmlns:a16="http://schemas.microsoft.com/office/drawing/2014/main" id="{5E99ACA3-4CFA-2277-58EE-C5B150BC15C9}"/>
              </a:ext>
            </a:extLst>
          </p:cNvPr>
          <p:cNvSpPr/>
          <p:nvPr userDrawn="1"/>
        </p:nvSpPr>
        <p:spPr>
          <a:xfrm>
            <a:off x="779640" y="791743"/>
            <a:ext cx="1413054"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6CB0C518-436D-A726-7D02-968E686F2760}"/>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F5B262F1-479F-3B20-959C-CD1B3CB9E50F}"/>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1CC51D77-F68E-1921-4AEB-1DEFEA23CA04}"/>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725A4699-F110-DCA5-EECA-05818801D699}"/>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CC1CFBD6-6987-3677-F1EB-D31380D2A779}"/>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68BD7717-1B28-2A44-21CE-3EABB71AA930}"/>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0A2B863F-FD63-5BED-FC8D-FCAF7CBA1648}"/>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5C1A8A38-6045-F477-3A12-C60E307C5E4C}"/>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2" name="Line">
              <a:extLst>
                <a:ext uri="{FF2B5EF4-FFF2-40B4-BE49-F238E27FC236}">
                  <a16:creationId xmlns:a16="http://schemas.microsoft.com/office/drawing/2014/main" id="{DA152E8D-9C6F-5144-2FBD-C3EAB53A6513}"/>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65209A5D-2FF1-D0AD-4923-B3AA2CD0FCA8}"/>
              </a:ext>
            </a:extLst>
          </p:cNvPr>
          <p:cNvSpPr/>
          <p:nvPr userDrawn="1"/>
        </p:nvSpPr>
        <p:spPr>
          <a:xfrm>
            <a:off x="724183" y="778570"/>
            <a:ext cx="6476717" cy="8956298"/>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SELF-LEADERSHIP</a:t>
            </a:r>
          </a:p>
          <a:p>
            <a:endParaRPr lang="pt-PT"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Being an effective leader requires a permanent focus on </a:t>
            </a:r>
            <a:r>
              <a:rPr lang="en-GB" sz="1200" b="1" dirty="0">
                <a:latin typeface="Open Sans" panose="020B0606030504020204" pitchFamily="34" charset="0"/>
                <a:ea typeface="Open Sans" panose="020B0606030504020204" pitchFamily="34" charset="0"/>
                <a:cs typeface="Open Sans" panose="020B0606030504020204" pitchFamily="34" charset="0"/>
              </a:rPr>
              <a:t>self-knowledge</a:t>
            </a:r>
            <a:r>
              <a:rPr lang="en-GB" sz="1200" b="0" dirty="0">
                <a:latin typeface="Open Sans" panose="020B0606030504020204" pitchFamily="34" charset="0"/>
                <a:ea typeface="Open Sans" panose="020B0606030504020204" pitchFamily="34" charset="0"/>
                <a:cs typeface="Open Sans" panose="020B0606030504020204" pitchFamily="34" charset="0"/>
              </a:rPr>
              <a:t>. </a:t>
            </a:r>
          </a:p>
          <a:p>
            <a:r>
              <a:rPr lang="en-GB" sz="1200" b="1" dirty="0">
                <a:latin typeface="Open Sans" panose="020B0606030504020204" pitchFamily="34" charset="0"/>
                <a:ea typeface="Open Sans" panose="020B0606030504020204" pitchFamily="34" charset="0"/>
                <a:cs typeface="Open Sans" panose="020B0606030504020204" pitchFamily="34" charset="0"/>
              </a:rPr>
              <a:t>Leadership depends, above all, on how we manage ourselves</a:t>
            </a:r>
            <a:r>
              <a:rPr lang="en-GB" sz="1200" dirty="0">
                <a:latin typeface="Open Sans" panose="020B0606030504020204" pitchFamily="34" charset="0"/>
                <a:ea typeface="Open Sans" panose="020B0606030504020204" pitchFamily="34" charset="0"/>
                <a:cs typeface="Open Sans" panose="020B0606030504020204" pitchFamily="34" charset="0"/>
              </a:rPr>
              <a:t>. That is, your personal and professional fulfilment will always depend much more on the knowledge of your internal circumstances than on the possibility of controlling external circumstances. </a:t>
            </a:r>
          </a:p>
          <a:p>
            <a:endParaRPr lang="en-GB" sz="800" b="1" dirty="0">
              <a:latin typeface="Open Sans" panose="020B0606030504020204" pitchFamily="34" charset="0"/>
              <a:ea typeface="Open Sans" panose="020B0606030504020204" pitchFamily="34" charset="0"/>
              <a:cs typeface="Open Sans" panose="020B0606030504020204" pitchFamily="34" charset="0"/>
            </a:endParaRPr>
          </a:p>
          <a:p>
            <a:r>
              <a:rPr lang="en-GB" sz="1200" b="0" dirty="0">
                <a:latin typeface="Open Sans" panose="020B0606030504020204" pitchFamily="34" charset="0"/>
                <a:ea typeface="Open Sans" panose="020B0606030504020204" pitchFamily="34" charset="0"/>
                <a:cs typeface="Open Sans" panose="020B0606030504020204" pitchFamily="34" charset="0"/>
              </a:rPr>
              <a:t>The </a:t>
            </a:r>
            <a:r>
              <a:rPr lang="en-GB" sz="1200" b="1" dirty="0">
                <a:latin typeface="Open Sans" panose="020B0606030504020204" pitchFamily="34" charset="0"/>
                <a:ea typeface="Open Sans" panose="020B0606030504020204" pitchFamily="34" charset="0"/>
                <a:cs typeface="Open Sans" panose="020B0606030504020204" pitchFamily="34" charset="0"/>
              </a:rPr>
              <a:t>Johari Window </a:t>
            </a:r>
            <a:r>
              <a:rPr lang="en-GB" sz="1200" b="0" dirty="0">
                <a:latin typeface="Open Sans" panose="020B0606030504020204" pitchFamily="34" charset="0"/>
                <a:ea typeface="Open Sans" panose="020B0606030504020204" pitchFamily="34" charset="0"/>
                <a:cs typeface="Open Sans" panose="020B0606030504020204" pitchFamily="34" charset="0"/>
              </a:rPr>
              <a:t>is a communication model that exemplifies how we can increase our self-knowledge. The information about ourselves (attitudes, behaviour, emotions, feelings, skills and views) is distributed in </a:t>
            </a:r>
            <a:r>
              <a:rPr lang="en-GB" sz="1200" b="1" dirty="0">
                <a:latin typeface="Open Sans" panose="020B0606030504020204" pitchFamily="34" charset="0"/>
                <a:ea typeface="Open Sans" panose="020B0606030504020204" pitchFamily="34" charset="0"/>
                <a:cs typeface="Open Sans" panose="020B0606030504020204" pitchFamily="34" charset="0"/>
              </a:rPr>
              <a:t>4 main areas</a:t>
            </a:r>
            <a:r>
              <a:rPr lang="en-GB" sz="1200" b="0" dirty="0">
                <a:latin typeface="Open Sans" panose="020B0606030504020204" pitchFamily="34" charset="0"/>
                <a:ea typeface="Open Sans" panose="020B0606030504020204" pitchFamily="34" charset="0"/>
                <a:cs typeface="Open Sans" panose="020B0606030504020204" pitchFamily="34" charset="0"/>
              </a:rPr>
              <a:t>:</a:t>
            </a: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Hidden area</a:t>
            </a:r>
            <a:r>
              <a:rPr lang="en-GB" sz="1200" b="0" dirty="0">
                <a:latin typeface="Open Sans" panose="020B0606030504020204" pitchFamily="34" charset="0"/>
                <a:ea typeface="Open Sans" panose="020B0606030504020204" pitchFamily="34" charset="0"/>
                <a:cs typeface="Open Sans" panose="020B0606030504020204" pitchFamily="34" charset="0"/>
              </a:rPr>
              <a:t>: the information that is known by me but is kept unknown to others. It must be reduced by </a:t>
            </a:r>
            <a:r>
              <a:rPr lang="en-GB" sz="1200" b="1" dirty="0">
                <a:latin typeface="Open Sans" panose="020B0606030504020204" pitchFamily="34" charset="0"/>
                <a:ea typeface="Open Sans" panose="020B0606030504020204" pitchFamily="34" charset="0"/>
                <a:cs typeface="Open Sans" panose="020B0606030504020204" pitchFamily="34" charset="0"/>
              </a:rPr>
              <a:t>disclosing information to others</a:t>
            </a:r>
            <a:r>
              <a:rPr lang="en-GB" sz="1200" b="0" dirty="0">
                <a:latin typeface="Open Sans" panose="020B0606030504020204" pitchFamily="34" charset="0"/>
                <a:ea typeface="Open Sans" panose="020B0606030504020204" pitchFamily="34" charset="0"/>
                <a:cs typeface="Open Sans" panose="020B0606030504020204" pitchFamily="34" charset="0"/>
              </a:rPr>
              <a:t>. Another way to reduce it is by </a:t>
            </a:r>
            <a:r>
              <a:rPr lang="en-GB" sz="1200" b="1" dirty="0">
                <a:latin typeface="Open Sans" panose="020B0606030504020204" pitchFamily="34" charset="0"/>
                <a:ea typeface="Open Sans" panose="020B0606030504020204" pitchFamily="34" charset="0"/>
                <a:cs typeface="Open Sans" panose="020B0606030504020204" pitchFamily="34" charset="0"/>
              </a:rPr>
              <a:t>giving feedback to others</a:t>
            </a:r>
            <a:r>
              <a:rPr lang="en-GB" sz="1200" b="0" dirty="0">
                <a:latin typeface="Open Sans" panose="020B0606030504020204" pitchFamily="34" charset="0"/>
                <a:ea typeface="Open Sans" panose="020B0606030504020204" pitchFamily="34" charset="0"/>
                <a:cs typeface="Open Sans" panose="020B0606030504020204" pitchFamily="34" charset="0"/>
              </a:rPr>
              <a:t>. This is the way to explain to our team our views and opinions about the work we conduct, for example.</a:t>
            </a: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Unknown area</a:t>
            </a:r>
            <a:r>
              <a:rPr lang="en-GB" sz="1200" b="0" dirty="0">
                <a:latin typeface="Open Sans" panose="020B0606030504020204" pitchFamily="34" charset="0"/>
                <a:ea typeface="Open Sans" panose="020B0606030504020204" pitchFamily="34" charset="0"/>
                <a:cs typeface="Open Sans" panose="020B0606030504020204" pitchFamily="34" charset="0"/>
              </a:rPr>
              <a:t>: the information which is unknown to me and others. This is the most difficult area to reduce. </a:t>
            </a:r>
            <a:r>
              <a:rPr lang="en-GB" sz="1200" b="1" dirty="0">
                <a:latin typeface="Open Sans" panose="020B0606030504020204" pitchFamily="34" charset="0"/>
                <a:ea typeface="Open Sans" panose="020B0606030504020204" pitchFamily="34" charset="0"/>
                <a:cs typeface="Open Sans" panose="020B0606030504020204" pitchFamily="34" charset="0"/>
              </a:rPr>
              <a:t>Open communication </a:t>
            </a:r>
            <a:r>
              <a:rPr lang="en-GB" sz="1200" b="0" dirty="0">
                <a:latin typeface="Open Sans" panose="020B0606030504020204" pitchFamily="34" charset="0"/>
                <a:ea typeface="Open Sans" panose="020B0606030504020204" pitchFamily="34" charset="0"/>
                <a:cs typeface="Open Sans" panose="020B0606030504020204" pitchFamily="34" charset="0"/>
              </a:rPr>
              <a:t>is an effective way to decrease the unknown area and thus communicate effectively.</a:t>
            </a:r>
          </a:p>
          <a:p>
            <a:endParaRPr lang="en-GB" sz="1200" b="0" i="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Be always very attentive to your gifts and talents, your values and your convictions. </a:t>
            </a:r>
          </a:p>
          <a:p>
            <a:r>
              <a:rPr lang="en-GB" sz="1200" b="1" dirty="0">
                <a:latin typeface="Open Sans" panose="020B0606030504020204" pitchFamily="34" charset="0"/>
                <a:ea typeface="Open Sans" panose="020B0606030504020204" pitchFamily="34" charset="0"/>
                <a:cs typeface="Open Sans" panose="020B0606030504020204" pitchFamily="34" charset="0"/>
              </a:rPr>
              <a:t>It is a demanding task, but it is a reflection that will always help you find your purpose and live with more enthusiasm.</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Always try to discover what really matters to you and that adds value to others, in all realities you move through.</a:t>
            </a:r>
          </a:p>
        </p:txBody>
      </p:sp>
      <p:pic>
        <p:nvPicPr>
          <p:cNvPr id="16" name="Picture 15" descr="A diagram of a blind spot&#10;&#10;Description automatically generated">
            <a:hlinkClick r:id="rId4"/>
            <a:extLst>
              <a:ext uri="{FF2B5EF4-FFF2-40B4-BE49-F238E27FC236}">
                <a16:creationId xmlns:a16="http://schemas.microsoft.com/office/drawing/2014/main" id="{3219A12D-5CDC-EC53-B3C0-B0D86E2704C3}"/>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b="12299"/>
          <a:stretch/>
        </p:blipFill>
        <p:spPr bwMode="auto">
          <a:xfrm>
            <a:off x="3524726" y="2670190"/>
            <a:ext cx="3497520" cy="3454886"/>
          </a:xfrm>
          <a:prstGeom prst="rect">
            <a:avLst/>
          </a:prstGeom>
          <a:noFill/>
          <a:ln>
            <a:noFill/>
          </a:ln>
        </p:spPr>
      </p:pic>
      <p:sp>
        <p:nvSpPr>
          <p:cNvPr id="18" name="TextBox 17">
            <a:extLst>
              <a:ext uri="{FF2B5EF4-FFF2-40B4-BE49-F238E27FC236}">
                <a16:creationId xmlns:a16="http://schemas.microsoft.com/office/drawing/2014/main" id="{6D9CCBD7-5ABA-9276-8485-EC4F3AC199B5}"/>
              </a:ext>
            </a:extLst>
          </p:cNvPr>
          <p:cNvSpPr txBox="1"/>
          <p:nvPr userDrawn="1"/>
        </p:nvSpPr>
        <p:spPr>
          <a:xfrm>
            <a:off x="4053840" y="6125076"/>
            <a:ext cx="2766931"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n-GB" sz="1200" dirty="0">
                <a:solidFill>
                  <a:schemeClr val="bg1"/>
                </a:solidFill>
                <a:latin typeface="Open Sans" panose="020B0606030504020204" pitchFamily="34" charset="0"/>
                <a:ea typeface="Open Sans" panose="020B0606030504020204" pitchFamily="34" charset="0"/>
                <a:cs typeface="Open Sans" panose="020B0606030504020204" pitchFamily="34" charset="0"/>
                <a:hlinkClick r:id="rId6">
                  <a:extLst>
                    <a:ext uri="{A12FA001-AC4F-418D-AE19-62706E023703}">
                      <ahyp:hlinkClr xmlns:ahyp="http://schemas.microsoft.com/office/drawing/2018/hyperlinkcolor" val="tx"/>
                    </a:ext>
                  </a:extLst>
                </a:hlinkClick>
              </a:rPr>
              <a:t>The Johari Window Model (communicationtheory.org)</a:t>
            </a:r>
            <a:endParaRPr lang="pt-PT" sz="1200" b="1"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TextBox 18">
            <a:extLst>
              <a:ext uri="{FF2B5EF4-FFF2-40B4-BE49-F238E27FC236}">
                <a16:creationId xmlns:a16="http://schemas.microsoft.com/office/drawing/2014/main" id="{6EB2C794-B5F4-2925-DFFB-589D670FD29E}"/>
              </a:ext>
            </a:extLst>
          </p:cNvPr>
          <p:cNvSpPr txBox="1"/>
          <p:nvPr userDrawn="1"/>
        </p:nvSpPr>
        <p:spPr>
          <a:xfrm>
            <a:off x="724182" y="2825268"/>
            <a:ext cx="2621890" cy="3600986"/>
          </a:xfrm>
          <a:prstGeom prst="rect">
            <a:avLst/>
          </a:prstGeom>
          <a:noFill/>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Open area</a:t>
            </a:r>
            <a:r>
              <a:rPr lang="en-GB" sz="1200" b="0" dirty="0">
                <a:latin typeface="Open Sans" panose="020B0606030504020204" pitchFamily="34" charset="0"/>
                <a:ea typeface="Open Sans" panose="020B0606030504020204" pitchFamily="34" charset="0"/>
                <a:cs typeface="Open Sans" panose="020B0606030504020204" pitchFamily="34" charset="0"/>
              </a:rPr>
              <a:t>: the information that is known by me and by others. </a:t>
            </a:r>
            <a:r>
              <a:rPr lang="en-GB" sz="1200" b="1" dirty="0">
                <a:latin typeface="Open Sans" panose="020B0606030504020204" pitchFamily="34" charset="0"/>
                <a:ea typeface="Open Sans" panose="020B0606030504020204" pitchFamily="34" charset="0"/>
                <a:cs typeface="Open Sans" panose="020B0606030504020204" pitchFamily="34" charset="0"/>
              </a:rPr>
              <a:t>Communication with your team happens in this area</a:t>
            </a:r>
            <a:r>
              <a:rPr lang="en-GB" sz="1200" b="0" dirty="0">
                <a:latin typeface="Open Sans" panose="020B0606030504020204" pitchFamily="34" charset="0"/>
                <a:ea typeface="Open Sans" panose="020B0606030504020204" pitchFamily="34" charset="0"/>
                <a:cs typeface="Open Sans" panose="020B0606030504020204" pitchFamily="34" charset="0"/>
              </a:rPr>
              <a:t>. Thus, it should be increased by reducing the other three areas.</a:t>
            </a:r>
          </a:p>
          <a:p>
            <a:endParaRPr lang="en-GB" sz="1200" b="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Blind self</a:t>
            </a:r>
            <a:r>
              <a:rPr lang="en-GB" sz="1200" b="0" dirty="0">
                <a:latin typeface="Open Sans" panose="020B0606030504020204" pitchFamily="34" charset="0"/>
                <a:ea typeface="Open Sans" panose="020B0606030504020204" pitchFamily="34" charset="0"/>
                <a:cs typeface="Open Sans" panose="020B0606030504020204" pitchFamily="34" charset="0"/>
              </a:rPr>
              <a:t>: the information about me that others know but that I am unaware of it. This area must be reduced by </a:t>
            </a:r>
            <a:r>
              <a:rPr lang="en-GB" sz="1200" b="1" dirty="0">
                <a:latin typeface="Open Sans" panose="020B0606030504020204" pitchFamily="34" charset="0"/>
                <a:ea typeface="Open Sans" panose="020B0606030504020204" pitchFamily="34" charset="0"/>
                <a:cs typeface="Open Sans" panose="020B0606030504020204" pitchFamily="34" charset="0"/>
              </a:rPr>
              <a:t>seeking feedback from others</a:t>
            </a:r>
            <a:r>
              <a:rPr lang="en-GB" sz="1200" b="0" dirty="0">
                <a:latin typeface="Open Sans" panose="020B0606030504020204" pitchFamily="34" charset="0"/>
                <a:ea typeface="Open Sans" panose="020B0606030504020204" pitchFamily="34" charset="0"/>
                <a:cs typeface="Open Sans" panose="020B0606030504020204" pitchFamily="34" charset="0"/>
              </a:rPr>
              <a:t>. That is why it is so important that leaders ask for feedback from their team members. </a:t>
            </a:r>
          </a:p>
          <a:p>
            <a:r>
              <a:rPr lang="en-GB" sz="1200" b="0" dirty="0">
                <a:latin typeface="Open Sans" panose="020B0606030504020204" pitchFamily="34" charset="0"/>
                <a:ea typeface="Open Sans" panose="020B0606030504020204" pitchFamily="34" charset="0"/>
                <a:cs typeface="Open Sans" panose="020B0606030504020204" pitchFamily="34" charset="0"/>
              </a:rPr>
              <a:t>There can be some information that the leader is not aware of about him/herself, which is key for effective communication.</a:t>
            </a:r>
          </a:p>
        </p:txBody>
      </p:sp>
    </p:spTree>
    <p:extLst>
      <p:ext uri="{BB962C8B-B14F-4D97-AF65-F5344CB8AC3E}">
        <p14:creationId xmlns:p14="http://schemas.microsoft.com/office/powerpoint/2010/main" val="112619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Retângulo 31">
            <a:extLst>
              <a:ext uri="{FF2B5EF4-FFF2-40B4-BE49-F238E27FC236}">
                <a16:creationId xmlns:a16="http://schemas.microsoft.com/office/drawing/2014/main" id="{47A7E24E-0EDF-B3BC-2122-BC2673CBC9E7}"/>
              </a:ext>
            </a:extLst>
          </p:cNvPr>
          <p:cNvSpPr/>
          <p:nvPr userDrawn="1"/>
        </p:nvSpPr>
        <p:spPr>
          <a:xfrm>
            <a:off x="779638" y="4203495"/>
            <a:ext cx="4935362"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9699B959-55AD-5A17-3578-C8D134883259}"/>
              </a:ext>
            </a:extLst>
          </p:cNvPr>
          <p:cNvSpPr/>
          <p:nvPr userDrawn="1"/>
        </p:nvSpPr>
        <p:spPr>
          <a:xfrm>
            <a:off x="779639" y="782961"/>
            <a:ext cx="1760361"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12EDC0CF-E0F5-46F7-34FB-D02EFF443376}"/>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0285EA06-5A6C-2215-6159-4828E3EE1F6C}"/>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E7A87977-8929-6B01-3260-B06DEF5F94A2}"/>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1DDBBC71-8E96-B742-8953-590FC04A7568}"/>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8CBD2D04-A136-F84A-6D6F-E01C9471F6F6}"/>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E9DDCAF4-92AF-3C50-5385-AC77D1E4134E}"/>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C9A14681-9670-3491-2D27-72D1F77DEB36}"/>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9C943BD8-0A9B-F071-64FB-A1DD90EF01A5}"/>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1" name="Line">
              <a:extLst>
                <a:ext uri="{FF2B5EF4-FFF2-40B4-BE49-F238E27FC236}">
                  <a16:creationId xmlns:a16="http://schemas.microsoft.com/office/drawing/2014/main" id="{08CBFDB7-050E-C51A-CB6E-54A73797E385}"/>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63B17E0C-E33A-7C0C-3C27-3B1D9D06A5B6}"/>
              </a:ext>
            </a:extLst>
          </p:cNvPr>
          <p:cNvSpPr/>
          <p:nvPr userDrawn="1"/>
        </p:nvSpPr>
        <p:spPr>
          <a:xfrm>
            <a:off x="724183" y="778570"/>
            <a:ext cx="6476717" cy="7417415"/>
          </a:xfrm>
          <a:prstGeom prst="rect">
            <a:avLst/>
          </a:prstGeom>
        </p:spPr>
        <p:txBody>
          <a:bodyPr wrap="square">
            <a:spAutoFit/>
          </a:bodyPr>
          <a:lstStyle/>
          <a:p>
            <a:r>
              <a:rPr lang="pt-PT" sz="1200" b="1" dirty="0">
                <a:latin typeface="Open Sans" panose="020B0606030504020204" pitchFamily="34" charset="0"/>
                <a:ea typeface="Open Sans" panose="020B0606030504020204" pitchFamily="34" charset="0"/>
                <a:cs typeface="Open Sans" panose="020B0606030504020204" pitchFamily="34" charset="0"/>
              </a:rPr>
              <a:t>SERVANT LEADERSHIP</a:t>
            </a:r>
          </a:p>
          <a:p>
            <a:endParaRPr lang="pt-PT"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It is urgent to rethink and refine the way we lead and are led. The way we communicate and collaborate. The attitude and motivation with which we serve. And it is because we are living in a time of great uncertainty, in which the near future is, more than ever, a tremendous unknown, that we must also investigate the concept of </a:t>
            </a:r>
            <a:r>
              <a:rPr lang="en-GB" sz="1200" i="1" dirty="0">
                <a:latin typeface="Open Sans" panose="020B0606030504020204" pitchFamily="34" charset="0"/>
                <a:ea typeface="Open Sans" panose="020B0606030504020204" pitchFamily="34" charset="0"/>
                <a:cs typeface="Open Sans" panose="020B0606030504020204" pitchFamily="34" charset="0"/>
              </a:rPr>
              <a:t>servant leadership</a:t>
            </a:r>
            <a:r>
              <a:rPr lang="en-GB" sz="1200" dirty="0">
                <a:latin typeface="Open Sans" panose="020B0606030504020204" pitchFamily="34" charset="0"/>
                <a:ea typeface="Open Sans" panose="020B0606030504020204" pitchFamily="34" charset="0"/>
                <a:cs typeface="Open Sans" panose="020B0606030504020204" pitchFamily="34" charset="0"/>
              </a:rPr>
              <a:t>. Leadership for service. At the service of others, be it our family, the community, an organization, a country or all of humanity.</a:t>
            </a:r>
            <a:endParaRPr lang="pt-PT" sz="1200" dirty="0">
              <a:latin typeface="Open Sans" panose="020B0606030504020204" pitchFamily="34" charset="0"/>
              <a:ea typeface="Open Sans" panose="020B0606030504020204" pitchFamily="34" charset="0"/>
              <a:cs typeface="Open Sans" panose="020B0606030504020204" pitchFamily="34" charset="0"/>
            </a:endParaRPr>
          </a:p>
          <a:p>
            <a:endParaRPr lang="pt-PT" sz="8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Playfair Display" pitchFamily="2" charset="77"/>
                <a:ea typeface="Open Sans" panose="020B0606030504020204" pitchFamily="34" charset="0"/>
                <a:cs typeface="Open Sans" panose="020B0606030504020204" pitchFamily="34" charset="0"/>
              </a:rPr>
              <a:t>“</a:t>
            </a:r>
            <a:r>
              <a:rPr lang="en-GB" sz="1200" dirty="0">
                <a:latin typeface="Playfair Display" pitchFamily="2" charset="77"/>
                <a:ea typeface="Open Sans" panose="020B0606030504020204" pitchFamily="34" charset="0"/>
                <a:cs typeface="Open Sans" panose="020B0606030504020204" pitchFamily="34" charset="0"/>
              </a:rPr>
              <a:t>Servant leadership represents </a:t>
            </a:r>
            <a:r>
              <a:rPr lang="en-GB" sz="1200" b="1" dirty="0">
                <a:latin typeface="Playfair Display" pitchFamily="2" charset="77"/>
                <a:ea typeface="Open Sans" panose="020B0606030504020204" pitchFamily="34" charset="0"/>
                <a:cs typeface="Open Sans" panose="020B0606030504020204" pitchFamily="34" charset="0"/>
              </a:rPr>
              <a:t>the power of love rather than the love of power</a:t>
            </a:r>
            <a:r>
              <a:rPr lang="en-GB" sz="1200" dirty="0">
                <a:latin typeface="Playfair Display" pitchFamily="2" charset="77"/>
                <a:ea typeface="Open Sans" panose="020B0606030504020204" pitchFamily="34" charset="0"/>
                <a:cs typeface="Open Sans" panose="020B0606030504020204" pitchFamily="34" charset="0"/>
              </a:rPr>
              <a:t>,</a:t>
            </a:r>
            <a:r>
              <a:rPr lang="en-GB" sz="1200" b="1" dirty="0">
                <a:latin typeface="Playfair Display" pitchFamily="2" charset="77"/>
                <a:ea typeface="Open Sans" panose="020B0606030504020204" pitchFamily="34" charset="0"/>
                <a:cs typeface="Open Sans" panose="020B0606030504020204" pitchFamily="34" charset="0"/>
              </a:rPr>
              <a:t> </a:t>
            </a:r>
            <a:r>
              <a:rPr lang="en-GB" sz="1200" dirty="0">
                <a:latin typeface="Playfair Display" pitchFamily="2" charset="77"/>
                <a:ea typeface="Open Sans" panose="020B0606030504020204" pitchFamily="34" charset="0"/>
                <a:cs typeface="Open Sans" panose="020B0606030504020204" pitchFamily="34" charset="0"/>
              </a:rPr>
              <a:t>in which being the servant is simply the act of identifying and meeting the legitimate needs of people entrusted to your care. Therein the secret of leadership. </a:t>
            </a:r>
            <a:r>
              <a:rPr lang="en-GB" sz="1200" b="1" dirty="0">
                <a:latin typeface="Playfair Display" pitchFamily="2" charset="77"/>
                <a:ea typeface="Open Sans" panose="020B0606030504020204" pitchFamily="34" charset="0"/>
                <a:cs typeface="Open Sans" panose="020B0606030504020204" pitchFamily="34" charset="0"/>
              </a:rPr>
              <a:t>When you identify and meet the legitimate needs of others, you will build influence with them</a:t>
            </a:r>
            <a:r>
              <a:rPr lang="en-GB" sz="1200" dirty="0">
                <a:latin typeface="Playfair Display" pitchFamily="2" charset="77"/>
                <a:ea typeface="Open Sans" panose="020B0606030504020204" pitchFamily="34" charset="0"/>
                <a:cs typeface="Open Sans" panose="020B0606030504020204" pitchFamily="34" charset="0"/>
              </a:rPr>
              <a:t>. It is the Law of the Harvest – you reap what you sow.”</a:t>
            </a:r>
          </a:p>
          <a:p>
            <a:r>
              <a:rPr lang="en-GB" sz="1200" dirty="0">
                <a:latin typeface="Playfair Display" pitchFamily="2" charset="77"/>
                <a:ea typeface="Open Sans" panose="020B0606030504020204" pitchFamily="34" charset="0"/>
                <a:cs typeface="Open Sans" panose="020B0606030504020204" pitchFamily="34" charset="0"/>
              </a:rPr>
              <a:t> </a:t>
            </a:r>
          </a:p>
          <a:p>
            <a:pPr marL="171450" indent="-171450" algn="l">
              <a:buFontTx/>
              <a:buChar char="-"/>
            </a:pPr>
            <a:r>
              <a:rPr lang="en-GB" sz="1200" dirty="0">
                <a:latin typeface="Open Sans" panose="020B0606030504020204" pitchFamily="34" charset="0"/>
                <a:ea typeface="Open Sans" panose="020B0606030504020204" pitchFamily="34" charset="0"/>
                <a:cs typeface="Open Sans" panose="020B0606030504020204" pitchFamily="34" charset="0"/>
              </a:rPr>
              <a:t>Jim Hunter</a:t>
            </a:r>
          </a:p>
          <a:p>
            <a:pPr marL="171450" indent="-171450" algn="r">
              <a:buFontTx/>
              <a:buChar char="-"/>
            </a:pPr>
            <a:endParaRPr lang="pt-PT" sz="1200"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AND INFLUENCE, AS YOU KNOW, IS THE ESSENCE OF LEADERSHIP</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Leadership is a skill that you can practice like going to the gym.</a:t>
            </a:r>
          </a:p>
          <a:p>
            <a:endParaRPr lang="en-GB"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go to the gym and do sports out of vital need, but leadership is also a muscle that we must develop. The most </a:t>
            </a:r>
            <a:r>
              <a:rPr lang="en-GB" sz="1200" b="1" dirty="0">
                <a:latin typeface="Open Sans" panose="020B0606030504020204" pitchFamily="34" charset="0"/>
                <a:ea typeface="Open Sans" panose="020B0606030504020204" pitchFamily="34" charset="0"/>
                <a:cs typeface="Open Sans" panose="020B0606030504020204" pitchFamily="34" charset="0"/>
              </a:rPr>
              <a:t>important qualities of great leaders are</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b="1" dirty="0">
                <a:latin typeface="Open Sans" panose="020B0606030504020204" pitchFamily="34" charset="0"/>
                <a:ea typeface="Open Sans" panose="020B0606030504020204" pitchFamily="34" charset="0"/>
                <a:cs typeface="Open Sans" panose="020B0606030504020204" pitchFamily="34" charset="0"/>
              </a:rPr>
              <a:t>humility, respect, self-control, honesty, commitment, selflessness, determination, gratitude, communication and relationship skills.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Rationally, we all agree that these are the key principles of leadership, but not all of them are internalized and put into practice. </a:t>
            </a:r>
            <a:r>
              <a:rPr lang="en-GB" sz="1200" b="1" dirty="0">
                <a:latin typeface="Open Sans" panose="020B0606030504020204" pitchFamily="34" charset="0"/>
                <a:ea typeface="Open Sans" panose="020B0606030504020204" pitchFamily="34" charset="0"/>
                <a:cs typeface="Open Sans" panose="020B0606030504020204" pitchFamily="34" charset="0"/>
              </a:rPr>
              <a:t>The biggest challenge is to bring these principles from reason to heart</a:t>
            </a:r>
            <a:r>
              <a:rPr lang="en-GB" sz="1200" dirty="0">
                <a:latin typeface="Open Sans" panose="020B0606030504020204" pitchFamily="34" charset="0"/>
                <a:ea typeface="Open Sans" panose="020B0606030504020204" pitchFamily="34" charset="0"/>
                <a:cs typeface="Open Sans" panose="020B0606030504020204" pitchFamily="34" charset="0"/>
              </a:rPr>
              <a:t>. It is important to create good habits and not to miss workouts, because the effectiveness of leadership is practiced in the same way that an athlete practices to win a competition.</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In short, being an effective leader requires a permanent focus on self-knowledge and a relentless commitment to inner growth.</a:t>
            </a:r>
          </a:p>
          <a:p>
            <a:endParaRPr lang="en-GB"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Leadership depends, above all, on how we manage ourselves. That is, your personal and professional fulfilment will always depend much more on the knowledge of your internal circumstances than on the possibility of controlling external circumstances. </a:t>
            </a:r>
          </a:p>
        </p:txBody>
      </p:sp>
    </p:spTree>
    <p:extLst>
      <p:ext uri="{BB962C8B-B14F-4D97-AF65-F5344CB8AC3E}">
        <p14:creationId xmlns:p14="http://schemas.microsoft.com/office/powerpoint/2010/main" val="219023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6244D4-54E2-9937-13D6-6F55AC772247}"/>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5564E248-68C0-C3E4-EFD5-17EE2ABBA8F3}"/>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E715A0BD-8D57-4C92-C944-46FE9DEDA5B4}"/>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D1973028-22AD-248B-BF7B-45D03FA69986}"/>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E9F287F3-0286-3A21-9954-91B4D26D13AA}"/>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9B182F59-64CA-B6CA-9C35-4BF2F01B00DD}"/>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0CFC687A-7D00-74B4-1A2B-8B477600394B}"/>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8CADBED4-9E4A-4B2E-679E-C121632E141B}"/>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rPr>
                <a:t>Becoming a Leader for Life</a:t>
              </a:r>
            </a:p>
          </p:txBody>
        </p:sp>
        <p:sp>
          <p:nvSpPr>
            <p:cNvPr id="12" name="Line">
              <a:extLst>
                <a:ext uri="{FF2B5EF4-FFF2-40B4-BE49-F238E27FC236}">
                  <a16:creationId xmlns:a16="http://schemas.microsoft.com/office/drawing/2014/main" id="{02B48A22-7FE3-BAFE-4116-F96FE69F3BA3}"/>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10BB63AD-C218-24CF-486B-72B301091451}"/>
              </a:ext>
            </a:extLst>
          </p:cNvPr>
          <p:cNvSpPr/>
          <p:nvPr userDrawn="1"/>
        </p:nvSpPr>
        <p:spPr>
          <a:xfrm>
            <a:off x="724183" y="778570"/>
            <a:ext cx="6476717" cy="1754326"/>
          </a:xfrm>
          <a:prstGeom prst="rect">
            <a:avLst/>
          </a:prstGeom>
        </p:spPr>
        <p:txBody>
          <a:bodyPr wrap="square">
            <a:spAutoFit/>
          </a:bodyPr>
          <a:lstStyle/>
          <a:p>
            <a:r>
              <a:rPr lang="en-GB" sz="1200" dirty="0">
                <a:latin typeface="Open Sans" panose="020B0606030504020204" pitchFamily="34" charset="0"/>
                <a:ea typeface="Open Sans" panose="020B0606030504020204" pitchFamily="34" charset="0"/>
                <a:cs typeface="Open Sans" panose="020B0606030504020204" pitchFamily="34" charset="0"/>
              </a:rPr>
              <a:t>The most foolproof trick not to miss any of the opportunities that you will be given throughout your life to make an impact and have a positive influence in the world is to be very attentive to your gifts and talents, your values and your convictions.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It is a demanding task, but it is a reflection that will always help you find your purpose and live with more enthusiasm.</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Always try to discover what really matters to you and that adds value to others, in all realities you move through.</a:t>
            </a:r>
            <a:endParaRPr lang="en-GB" sz="12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Rectangle 13">
            <a:extLst>
              <a:ext uri="{FF2B5EF4-FFF2-40B4-BE49-F238E27FC236}">
                <a16:creationId xmlns:a16="http://schemas.microsoft.com/office/drawing/2014/main" id="{777D1631-633B-723A-9F59-457BDCB644BB}"/>
              </a:ext>
            </a:extLst>
          </p:cNvPr>
          <p:cNvSpPr/>
          <p:nvPr userDrawn="1"/>
        </p:nvSpPr>
        <p:spPr>
          <a:xfrm>
            <a:off x="2850352" y="8241935"/>
            <a:ext cx="4023087" cy="1138773"/>
          </a:xfrm>
          <a:prstGeom prst="rect">
            <a:avLst/>
          </a:prstGeom>
        </p:spPr>
        <p:txBody>
          <a:bodyPr wrap="square">
            <a:spAutoFit/>
          </a:bodyPr>
          <a:lstStyle/>
          <a:p>
            <a:pPr algn="r"/>
            <a:r>
              <a:rPr lang="en-US" sz="1600" b="1" dirty="0">
                <a:latin typeface="Playfair Display" pitchFamily="2" charset="0"/>
                <a:ea typeface="Open Sans Light" panose="020B0306030504020204" pitchFamily="34" charset="0"/>
                <a:cs typeface="Open Sans Light" panose="020B0306030504020204" pitchFamily="34" charset="0"/>
              </a:rPr>
              <a:t>Try not to become a man of success. </a:t>
            </a:r>
          </a:p>
          <a:p>
            <a:pPr algn="r"/>
            <a:r>
              <a:rPr lang="en-US" sz="1600" b="1" dirty="0">
                <a:latin typeface="Playfair Display" pitchFamily="2" charset="0"/>
                <a:ea typeface="Open Sans Light" panose="020B0306030504020204" pitchFamily="34" charset="0"/>
                <a:cs typeface="Open Sans Light" panose="020B0306030504020204" pitchFamily="34" charset="0"/>
              </a:rPr>
              <a:t>Try to become a man of value.”</a:t>
            </a:r>
          </a:p>
          <a:p>
            <a:pPr algn="r"/>
            <a:r>
              <a:rPr lang="en-US" sz="1200" dirty="0">
                <a:latin typeface="Open Sans Light" panose="020B0306030504020204" pitchFamily="34" charset="0"/>
                <a:ea typeface="Open Sans Light" panose="020B0306030504020204" pitchFamily="34" charset="0"/>
                <a:cs typeface="Open Sans Light" panose="020B0306030504020204" pitchFamily="34" charset="0"/>
              </a:rPr>
              <a:t> </a:t>
            </a:r>
          </a:p>
          <a:p>
            <a:pPr algn="r"/>
            <a:r>
              <a:rPr lang="en-US" sz="1200" dirty="0">
                <a:latin typeface="Open Sans" panose="020B0606030504020204" pitchFamily="34" charset="0"/>
                <a:ea typeface="Open Sans" panose="020B0606030504020204" pitchFamily="34" charset="0"/>
                <a:cs typeface="Open Sans" panose="020B0606030504020204" pitchFamily="34" charset="0"/>
              </a:rPr>
              <a:t>- Albert Einstein</a:t>
            </a:r>
          </a:p>
          <a:p>
            <a:pPr algn="r"/>
            <a:endParaRPr lang="en-GB"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14">
            <a:extLst>
              <a:ext uri="{FF2B5EF4-FFF2-40B4-BE49-F238E27FC236}">
                <a16:creationId xmlns:a16="http://schemas.microsoft.com/office/drawing/2014/main" id="{1692CB3A-51B6-2BA9-A45E-9C6CEDC12913}"/>
              </a:ext>
            </a:extLst>
          </p:cNvPr>
          <p:cNvSpPr/>
          <p:nvPr userDrawn="1"/>
        </p:nvSpPr>
        <p:spPr>
          <a:xfrm>
            <a:off x="5951393" y="7189717"/>
            <a:ext cx="922047" cy="1862048"/>
          </a:xfrm>
          <a:prstGeom prst="rect">
            <a:avLst/>
          </a:prstGeom>
        </p:spPr>
        <p:txBody>
          <a:bodyPr wrap="none">
            <a:spAutoFit/>
          </a:bodyPr>
          <a:lstStyle/>
          <a:p>
            <a:r>
              <a:rPr lang="pt-PT" sz="11500" b="1" dirty="0">
                <a:latin typeface="Times New Roman" panose="02020603050405020304" pitchFamily="18" charset="0"/>
                <a:ea typeface="Open Sans Light" panose="020B0306030504020204" pitchFamily="34" charset="0"/>
                <a:cs typeface="Times New Roman" panose="02020603050405020304" pitchFamily="18" charset="0"/>
              </a:rPr>
              <a:t>“</a:t>
            </a:r>
            <a:endParaRPr lang="en-GB" sz="11500" dirty="0"/>
          </a:p>
        </p:txBody>
      </p:sp>
      <p:pic>
        <p:nvPicPr>
          <p:cNvPr id="16" name="Picture 15">
            <a:extLst>
              <a:ext uri="{FF2B5EF4-FFF2-40B4-BE49-F238E27FC236}">
                <a16:creationId xmlns:a16="http://schemas.microsoft.com/office/drawing/2014/main" id="{70B67129-3CC0-1A6E-F330-056AECDE892F}"/>
              </a:ext>
            </a:extLst>
          </p:cNvPr>
          <p:cNvPicPr>
            <a:picLocks noChangeAspect="1"/>
          </p:cNvPicPr>
          <p:nvPr userDrawn="1"/>
        </p:nvPicPr>
        <p:blipFill>
          <a:blip r:embed="rId4"/>
          <a:stretch>
            <a:fillRect/>
          </a:stretch>
        </p:blipFill>
        <p:spPr>
          <a:xfrm>
            <a:off x="956981" y="3590260"/>
            <a:ext cx="5643537" cy="3073348"/>
          </a:xfrm>
          <a:prstGeom prst="rect">
            <a:avLst/>
          </a:prstGeom>
        </p:spPr>
      </p:pic>
    </p:spTree>
    <p:extLst>
      <p:ext uri="{BB962C8B-B14F-4D97-AF65-F5344CB8AC3E}">
        <p14:creationId xmlns:p14="http://schemas.microsoft.com/office/powerpoint/2010/main" val="2757932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F9B411-917C-D5BA-57A4-5653D5FEA36F}"/>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F93EC6E7-997F-60C8-990E-09E0C92E1544}"/>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3B82784E-5D3C-724E-54B7-BF05E3ED296B}"/>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5" name="Agrupar 108">
            <a:extLst>
              <a:ext uri="{FF2B5EF4-FFF2-40B4-BE49-F238E27FC236}">
                <a16:creationId xmlns:a16="http://schemas.microsoft.com/office/drawing/2014/main" id="{1D870EE8-1A33-E4DC-79B7-3E1F7C60E078}"/>
              </a:ext>
            </a:extLst>
          </p:cNvPr>
          <p:cNvGrpSpPr/>
          <p:nvPr userDrawn="1"/>
        </p:nvGrpSpPr>
        <p:grpSpPr>
          <a:xfrm>
            <a:off x="6703857" y="394524"/>
            <a:ext cx="497043" cy="475741"/>
            <a:chOff x="2703478" y="-878250"/>
            <a:chExt cx="497043" cy="475741"/>
          </a:xfrm>
        </p:grpSpPr>
        <p:sp>
          <p:nvSpPr>
            <p:cNvPr id="6" name="CaixaDeTexto 109">
              <a:extLst>
                <a:ext uri="{FF2B5EF4-FFF2-40B4-BE49-F238E27FC236}">
                  <a16:creationId xmlns:a16="http://schemas.microsoft.com/office/drawing/2014/main" id="{99A533B7-2088-C994-015B-5905944E7468}"/>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7" name="Duplo Semicírculo 110">
              <a:extLst>
                <a:ext uri="{FF2B5EF4-FFF2-40B4-BE49-F238E27FC236}">
                  <a16:creationId xmlns:a16="http://schemas.microsoft.com/office/drawing/2014/main" id="{E9C46094-8D31-D0D8-A930-A86A59E5DAFB}"/>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8" name="Group 7">
            <a:extLst>
              <a:ext uri="{FF2B5EF4-FFF2-40B4-BE49-F238E27FC236}">
                <a16:creationId xmlns:a16="http://schemas.microsoft.com/office/drawing/2014/main" id="{2D4C5830-AC20-FF23-244D-0B818D27D4A9}"/>
              </a:ext>
            </a:extLst>
          </p:cNvPr>
          <p:cNvGrpSpPr/>
          <p:nvPr userDrawn="1"/>
        </p:nvGrpSpPr>
        <p:grpSpPr>
          <a:xfrm>
            <a:off x="668726" y="313392"/>
            <a:ext cx="3110024" cy="302662"/>
            <a:chOff x="762782" y="286039"/>
            <a:chExt cx="3110024" cy="302662"/>
          </a:xfrm>
        </p:grpSpPr>
        <p:sp>
          <p:nvSpPr>
            <p:cNvPr id="9" name="Lorem Ipsum Dolor | Lorem Ipsum Dolor">
              <a:extLst>
                <a:ext uri="{FF2B5EF4-FFF2-40B4-BE49-F238E27FC236}">
                  <a16:creationId xmlns:a16="http://schemas.microsoft.com/office/drawing/2014/main" id="{39283E00-1F0C-B544-2703-7626F52CE426}"/>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Challenges to reflect upon</a:t>
              </a:r>
            </a:p>
          </p:txBody>
        </p:sp>
        <p:sp>
          <p:nvSpPr>
            <p:cNvPr id="10" name="Line">
              <a:extLst>
                <a:ext uri="{FF2B5EF4-FFF2-40B4-BE49-F238E27FC236}">
                  <a16:creationId xmlns:a16="http://schemas.microsoft.com/office/drawing/2014/main" id="{568339D1-FDE6-2216-24AD-D852D54AA12F}"/>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1" name="Retângulo 31">
            <a:extLst>
              <a:ext uri="{FF2B5EF4-FFF2-40B4-BE49-F238E27FC236}">
                <a16:creationId xmlns:a16="http://schemas.microsoft.com/office/drawing/2014/main" id="{F24FA68C-AA18-6C88-F975-B010E9A58CDA}"/>
              </a:ext>
            </a:extLst>
          </p:cNvPr>
          <p:cNvSpPr/>
          <p:nvPr userDrawn="1"/>
        </p:nvSpPr>
        <p:spPr>
          <a:xfrm>
            <a:off x="726024" y="831341"/>
            <a:ext cx="1772247"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 name="Rectangle 16">
            <a:extLst>
              <a:ext uri="{FF2B5EF4-FFF2-40B4-BE49-F238E27FC236}">
                <a16:creationId xmlns:a16="http://schemas.microsoft.com/office/drawing/2014/main" id="{76156BD1-BD21-86AE-F40B-B0E41A06B71E}"/>
              </a:ext>
            </a:extLst>
          </p:cNvPr>
          <p:cNvSpPr/>
          <p:nvPr userDrawn="1"/>
        </p:nvSpPr>
        <p:spPr>
          <a:xfrm>
            <a:off x="726026" y="775660"/>
            <a:ext cx="5787827" cy="523220"/>
          </a:xfrm>
          <a:prstGeom prst="rect">
            <a:avLst/>
          </a:prstGeom>
        </p:spPr>
        <p:txBody>
          <a:bodyPr wrap="square">
            <a:spAutoFit/>
          </a:bodyPr>
          <a:lstStyle/>
          <a:p>
            <a:r>
              <a:rPr lang="en-GB" sz="1400" b="1" dirty="0">
                <a:solidFill>
                  <a:prstClr val="black"/>
                </a:solidFill>
                <a:latin typeface="Playfair Display" pitchFamily="2" charset="77"/>
                <a:ea typeface="Open Sans" panose="020B0606030504020204" pitchFamily="34" charset="0"/>
                <a:cs typeface="Open Sans" panose="020B0606030504020204" pitchFamily="34" charset="0"/>
              </a:rPr>
              <a:t>Group Presentation</a:t>
            </a:r>
          </a:p>
          <a:p>
            <a:r>
              <a:rPr lang="en-GB" sz="1400" b="1" dirty="0">
                <a:solidFill>
                  <a:prstClr val="black"/>
                </a:solidFill>
                <a:latin typeface="Open Sans" panose="020B0606030504020204" pitchFamily="34" charset="0"/>
                <a:ea typeface="Open Sans" panose="020B0606030504020204" pitchFamily="34" charset="0"/>
                <a:cs typeface="Open Sans" panose="020B0606030504020204" pitchFamily="34" charset="0"/>
              </a:rPr>
              <a:t>Leadership Voices</a:t>
            </a:r>
          </a:p>
        </p:txBody>
      </p:sp>
      <p:sp>
        <p:nvSpPr>
          <p:cNvPr id="13" name="TextBox 21">
            <a:extLst>
              <a:ext uri="{FF2B5EF4-FFF2-40B4-BE49-F238E27FC236}">
                <a16:creationId xmlns:a16="http://schemas.microsoft.com/office/drawing/2014/main" id="{F2CFE1FB-879D-33BB-61DE-4CADF1D74335}"/>
              </a:ext>
            </a:extLst>
          </p:cNvPr>
          <p:cNvSpPr txBox="1"/>
          <p:nvPr userDrawn="1"/>
        </p:nvSpPr>
        <p:spPr>
          <a:xfrm>
            <a:off x="981860" y="1362707"/>
            <a:ext cx="6232584" cy="261610"/>
          </a:xfrm>
          <a:prstGeom prst="rect">
            <a:avLst/>
          </a:prstGeom>
          <a:noFill/>
        </p:spPr>
        <p:txBody>
          <a:bodyPr wrap="square" rtlCol="0">
            <a:spAutoFit/>
          </a:bodyPr>
          <a:lstStyle/>
          <a:p>
            <a:r>
              <a:rPr lang="en-GB" sz="1100" b="1" dirty="0">
                <a:latin typeface="Open Sans" panose="020B0606030504020204"/>
              </a:rPr>
              <a:t>Presentation date: </a:t>
            </a:r>
            <a:r>
              <a:rPr lang="en-GB" sz="1100" b="0" dirty="0">
                <a:latin typeface="Open Sans" panose="020B0606030504020204"/>
              </a:rPr>
              <a:t>7</a:t>
            </a:r>
            <a:r>
              <a:rPr lang="en-GB" sz="1100" b="0" baseline="30000" dirty="0">
                <a:latin typeface="Open Sans" panose="020B0606030504020204"/>
              </a:rPr>
              <a:t>th</a:t>
            </a:r>
            <a:r>
              <a:rPr lang="en-GB" sz="1100" b="0" dirty="0">
                <a:latin typeface="Open Sans" panose="020B0606030504020204"/>
              </a:rPr>
              <a:t> class (last class)</a:t>
            </a:r>
          </a:p>
        </p:txBody>
      </p:sp>
      <p:sp>
        <p:nvSpPr>
          <p:cNvPr id="16" name="Rectangle 16">
            <a:extLst>
              <a:ext uri="{FF2B5EF4-FFF2-40B4-BE49-F238E27FC236}">
                <a16:creationId xmlns:a16="http://schemas.microsoft.com/office/drawing/2014/main" id="{BFBB9B95-E913-5F85-1580-A7C36BC79DD6}"/>
              </a:ext>
            </a:extLst>
          </p:cNvPr>
          <p:cNvSpPr/>
          <p:nvPr userDrawn="1"/>
        </p:nvSpPr>
        <p:spPr>
          <a:xfrm>
            <a:off x="739568" y="1706518"/>
            <a:ext cx="6461332" cy="4139595"/>
          </a:xfrm>
          <a:prstGeom prst="rect">
            <a:avLst/>
          </a:prstGeom>
        </p:spPr>
        <p:txBody>
          <a:bodyPr wrap="square">
            <a:spAutoFit/>
          </a:bodyPr>
          <a:lstStyle/>
          <a:p>
            <a:pPr algn="l" rtl="0" fontAlgn="base"/>
            <a:r>
              <a:rPr lang="en-US" sz="1200" b="0" i="0" u="none" strike="noStrike" dirty="0">
                <a:solidFill>
                  <a:schemeClr val="tx1"/>
                </a:solidFill>
                <a:effectLst/>
                <a:latin typeface="Open Sans" panose="020B0606030504020204" pitchFamily="34" charset="0"/>
              </a:rPr>
              <a:t>Our seventh and final C&amp;L class is a class dedicated to your group presentations on Leadership.</a:t>
            </a:r>
            <a:r>
              <a:rPr lang="en-US" sz="1200" b="0" i="0" dirty="0">
                <a:solidFill>
                  <a:schemeClr val="tx1"/>
                </a:solidFill>
                <a:effectLst/>
                <a:latin typeface="Open Sans" panose="020B0606030504020204" pitchFamily="34" charset="0"/>
              </a:rPr>
              <a:t>​</a:t>
            </a:r>
            <a:endParaRPr lang="en-US" sz="1200" b="0" i="0" dirty="0">
              <a:solidFill>
                <a:schemeClr val="tx1"/>
              </a:solidFill>
              <a:effectLst/>
              <a:latin typeface="Segoe UI" panose="020B0502040204020203" pitchFamily="34" charset="0"/>
            </a:endParaRPr>
          </a:p>
          <a:p>
            <a:pPr algn="l" rtl="0" fontAlgn="base"/>
            <a:r>
              <a:rPr lang="en-US" sz="1200" b="0" i="0" dirty="0">
                <a:solidFill>
                  <a:schemeClr val="tx1"/>
                </a:solidFill>
                <a:effectLst/>
                <a:latin typeface="Open Sans" panose="020B0606030504020204" pitchFamily="34" charset="0"/>
              </a:rPr>
              <a:t>​​</a:t>
            </a:r>
            <a:endParaRPr lang="en-US" sz="1200" b="0" i="0" dirty="0">
              <a:solidFill>
                <a:schemeClr val="tx1"/>
              </a:solidFill>
              <a:effectLst/>
              <a:latin typeface="Segoe UI" panose="020B0502040204020203" pitchFamily="34" charset="0"/>
            </a:endParaRPr>
          </a:p>
          <a:p>
            <a:pPr algn="l" rtl="0" fontAlgn="base"/>
            <a:r>
              <a:rPr lang="en-US" sz="1200" b="0" i="0" u="none" strike="noStrike" dirty="0">
                <a:solidFill>
                  <a:schemeClr val="tx1"/>
                </a:solidFill>
                <a:effectLst/>
                <a:latin typeface="Open Sans" panose="020B0606030504020204" pitchFamily="34" charset="0"/>
              </a:rPr>
              <a:t>You have been listening to leaders to learn as much as possible from them on how to be a leader. </a:t>
            </a:r>
            <a:r>
              <a:rPr lang="en-US" sz="1200" b="1" i="0" u="none" strike="noStrike" dirty="0">
                <a:solidFill>
                  <a:schemeClr val="tx1"/>
                </a:solidFill>
                <a:effectLst/>
                <a:latin typeface="Open Sans" panose="020B0606030504020204" pitchFamily="34" charset="0"/>
              </a:rPr>
              <a:t>Now, it is time to use your communication skills to reflect in a group about what leadership is all about and share your learning with the whole class</a:t>
            </a:r>
            <a:r>
              <a:rPr lang="en-US" sz="1200" b="0" i="0" u="none" strike="noStrike" dirty="0">
                <a:solidFill>
                  <a:schemeClr val="tx1"/>
                </a:solidFill>
                <a:effectLst/>
                <a:latin typeface="Open Sans" panose="020B0606030504020204" pitchFamily="34" charset="0"/>
              </a:rPr>
              <a:t>. You can also be a Leadership Voice!</a:t>
            </a:r>
            <a:r>
              <a:rPr lang="en-US" sz="1200" b="0" i="0" dirty="0">
                <a:solidFill>
                  <a:schemeClr val="tx1"/>
                </a:solidFill>
                <a:effectLst/>
                <a:latin typeface="Open Sans" panose="020B0606030504020204" pitchFamily="34" charset="0"/>
              </a:rPr>
              <a:t>​</a:t>
            </a:r>
            <a:r>
              <a:rPr lang="en-US" sz="1200" b="0" i="0" u="none" strike="noStrike" dirty="0">
                <a:solidFill>
                  <a:schemeClr val="tx1"/>
                </a:solidFill>
                <a:effectLst/>
                <a:latin typeface="Segoe UI" panose="020B0502040204020203" pitchFamily="34" charset="0"/>
              </a:rPr>
              <a:t> </a:t>
            </a:r>
          </a:p>
          <a:p>
            <a:pPr algn="l" rtl="0" fontAlgn="base"/>
            <a:endParaRPr lang="en-US" sz="1200" b="0" i="0" u="none" strike="noStrike" dirty="0">
              <a:solidFill>
                <a:schemeClr val="tx1"/>
              </a:solidFill>
              <a:effectLst/>
              <a:latin typeface="Segoe UI" panose="020B0502040204020203" pitchFamily="34" charset="0"/>
            </a:endParaRPr>
          </a:p>
          <a:p>
            <a:pPr algn="l" rtl="0" fontAlgn="base"/>
            <a:r>
              <a:rPr lang="en-US" sz="1200" b="0" i="0" u="none" strike="noStrike" dirty="0">
                <a:solidFill>
                  <a:schemeClr val="tx1"/>
                </a:solidFill>
                <a:effectLst/>
                <a:latin typeface="Open Sans" panose="020B0606030504020204" pitchFamily="34" charset="0"/>
              </a:rPr>
              <a:t>In this presentation, we invite you to reflect on some aspects of Leadership while using your creativity. In our fifth class, </a:t>
            </a:r>
            <a:r>
              <a:rPr lang="en-US" sz="1200" b="1" i="0" u="none" strike="noStrike" dirty="0">
                <a:solidFill>
                  <a:schemeClr val="tx1"/>
                </a:solidFill>
                <a:effectLst/>
                <a:latin typeface="Open Sans" panose="020B0606030504020204" pitchFamily="34" charset="0"/>
              </a:rPr>
              <a:t>we have randomly assigned to your group a word related to Leadership and an object</a:t>
            </a:r>
            <a:r>
              <a:rPr lang="en-US" sz="1200" b="0" i="0" u="none" strike="noStrike" dirty="0">
                <a:solidFill>
                  <a:schemeClr val="tx1"/>
                </a:solidFill>
                <a:effectLst/>
                <a:latin typeface="Open Sans" panose="020B0606030504020204" pitchFamily="34" charset="0"/>
              </a:rPr>
              <a:t>. Thus, you will have to prepare a </a:t>
            </a:r>
            <a:r>
              <a:rPr lang="en-US" sz="1200" b="1" i="0" u="none" strike="noStrike" dirty="0">
                <a:solidFill>
                  <a:schemeClr val="tx1"/>
                </a:solidFill>
                <a:effectLst/>
                <a:latin typeface="Open Sans" panose="020B0606030504020204" pitchFamily="34" charset="0"/>
              </a:rPr>
              <a:t>7-minute presentation </a:t>
            </a:r>
            <a:r>
              <a:rPr lang="en-US" sz="1200" b="0" i="0" u="none" strike="noStrike" dirty="0">
                <a:solidFill>
                  <a:schemeClr val="tx1"/>
                </a:solidFill>
                <a:effectLst/>
                <a:latin typeface="Open Sans" panose="020B0606030504020204" pitchFamily="34" charset="0"/>
              </a:rPr>
              <a:t>that </a:t>
            </a:r>
            <a:r>
              <a:rPr lang="en-US" sz="1200" b="1" i="0" u="none" strike="noStrike" dirty="0">
                <a:solidFill>
                  <a:schemeClr val="tx1"/>
                </a:solidFill>
                <a:effectLst/>
                <a:latin typeface="Open Sans" panose="020B0606030504020204" pitchFamily="34" charset="0"/>
              </a:rPr>
              <a:t>makes a reflection on Leadership around that assigned word</a:t>
            </a:r>
            <a:r>
              <a:rPr lang="en-US" sz="1200" b="0" i="0" u="none" strike="noStrike" dirty="0">
                <a:solidFill>
                  <a:schemeClr val="tx1"/>
                </a:solidFill>
                <a:effectLst/>
                <a:latin typeface="Open Sans" panose="020B0606030504020204" pitchFamily="34" charset="0"/>
              </a:rPr>
              <a:t>, and that </a:t>
            </a:r>
            <a:r>
              <a:rPr lang="en-US" sz="1200" b="1" i="0" u="none" strike="noStrike" dirty="0">
                <a:solidFill>
                  <a:schemeClr val="tx1"/>
                </a:solidFill>
                <a:effectLst/>
                <a:latin typeface="Open Sans" panose="020B0606030504020204" pitchFamily="34" charset="0"/>
              </a:rPr>
              <a:t>incorporates creatively the object</a:t>
            </a:r>
            <a:r>
              <a:rPr lang="en-US" sz="1200" b="0" i="0" u="none" strike="noStrike" dirty="0">
                <a:solidFill>
                  <a:schemeClr val="tx1"/>
                </a:solidFill>
                <a:effectLst/>
                <a:latin typeface="Open Sans" panose="020B0606030504020204" pitchFamily="34" charset="0"/>
              </a:rPr>
              <a:t>. </a:t>
            </a:r>
            <a:r>
              <a:rPr lang="en-US" sz="1200" b="0" i="0" dirty="0">
                <a:solidFill>
                  <a:schemeClr val="tx1"/>
                </a:solidFill>
                <a:effectLst/>
                <a:latin typeface="Open Sans" panose="020B0606030504020204" pitchFamily="34" charset="0"/>
              </a:rPr>
              <a:t>​</a:t>
            </a:r>
          </a:p>
          <a:p>
            <a:pPr algn="l" rtl="0" fontAlgn="base"/>
            <a:endParaRPr lang="en-US" sz="1200" b="0" i="0" dirty="0">
              <a:solidFill>
                <a:schemeClr val="tx1"/>
              </a:solidFill>
              <a:effectLst/>
              <a:latin typeface="Segoe UI" panose="020B0502040204020203" pitchFamily="34" charset="0"/>
            </a:endParaRPr>
          </a:p>
          <a:p>
            <a:pPr algn="l" rtl="0" fontAlgn="base"/>
            <a:r>
              <a:rPr lang="en-US" sz="1200" b="0" i="0" dirty="0">
                <a:solidFill>
                  <a:schemeClr val="tx1"/>
                </a:solidFill>
                <a:effectLst/>
                <a:latin typeface="Open Sans" panose="020B0606030504020204" pitchFamily="34" charset="0"/>
              </a:rPr>
              <a:t>​</a:t>
            </a:r>
            <a:r>
              <a:rPr lang="en-AU" sz="1200" b="1" i="0" u="none" strike="noStrike" dirty="0">
                <a:solidFill>
                  <a:schemeClr val="tx1"/>
                </a:solidFill>
                <a:effectLst/>
                <a:latin typeface="Open Sans" panose="020B0606030504020204" pitchFamily="34" charset="0"/>
              </a:rPr>
              <a:t>The group presentation output can be anything: </a:t>
            </a:r>
            <a:r>
              <a:rPr lang="en-AU" sz="1200" b="0" i="0" u="none" strike="noStrike" dirty="0">
                <a:solidFill>
                  <a:schemeClr val="tx1"/>
                </a:solidFill>
                <a:effectLst/>
                <a:latin typeface="Open Sans" panose="020B0606030504020204" pitchFamily="34" charset="0"/>
              </a:rPr>
              <a:t>a song, a role-play, a presentation, a dance and you can bring almost anything – you must leverage all our resources, work together (group work) and remain creative.</a:t>
            </a:r>
            <a:endParaRPr lang="en-US" sz="1200" b="0" i="0" dirty="0">
              <a:solidFill>
                <a:schemeClr val="tx1"/>
              </a:solidFill>
              <a:effectLst/>
              <a:latin typeface="Segoe UI" panose="020B0502040204020203" pitchFamily="34" charset="0"/>
            </a:endParaRPr>
          </a:p>
          <a:p>
            <a:pPr algn="l" rtl="0" fontAlgn="base"/>
            <a:r>
              <a:rPr lang="en-AU" sz="1200" b="0" i="0" dirty="0">
                <a:solidFill>
                  <a:schemeClr val="tx1"/>
                </a:solidFill>
                <a:effectLst/>
                <a:latin typeface="Open Sans" panose="020B0606030504020204" pitchFamily="34" charset="0"/>
              </a:rPr>
              <a:t>​</a:t>
            </a:r>
            <a:endParaRPr lang="en-AU" sz="1200" b="0" i="0" dirty="0">
              <a:solidFill>
                <a:schemeClr val="tx1"/>
              </a:solidFill>
              <a:effectLst/>
              <a:latin typeface="Segoe UI" panose="020B0502040204020203" pitchFamily="34" charset="0"/>
            </a:endParaRPr>
          </a:p>
          <a:p>
            <a:pPr algn="l" rtl="0" fontAlgn="base"/>
            <a:r>
              <a:rPr lang="en-GB" sz="1200" b="1" i="0" u="none" strike="noStrike" dirty="0">
                <a:solidFill>
                  <a:schemeClr val="tx1"/>
                </a:solidFill>
                <a:effectLst/>
                <a:latin typeface="Open Sans" panose="020B0606030504020204" pitchFamily="34" charset="0"/>
              </a:rPr>
              <a:t>Have fun going through the final stage of this path </a:t>
            </a:r>
            <a:r>
              <a:rPr lang="en-GB" sz="1200" b="0" i="0" u="none" strike="noStrike" dirty="0">
                <a:solidFill>
                  <a:schemeClr val="tx1"/>
                </a:solidFill>
                <a:effectLst/>
                <a:latin typeface="Open Sans" panose="020B0606030504020204" pitchFamily="34" charset="0"/>
              </a:rPr>
              <a:t>and count on the whole class to support you, as we always did throughout the semester!</a:t>
            </a:r>
            <a:endParaRPr lang="en-US" sz="1200" b="0" i="0" dirty="0">
              <a:solidFill>
                <a:schemeClr val="tx1"/>
              </a:solidFill>
              <a:effectLst/>
              <a:latin typeface="Segoe UI" panose="020B0502040204020203" pitchFamily="34" charset="0"/>
            </a:endParaRPr>
          </a:p>
          <a:p>
            <a:pPr algn="l" rtl="0" fontAlgn="base"/>
            <a:endParaRPr lang="en-GB" sz="1100" b="0" i="0" u="none" strike="noStrike" dirty="0">
              <a:solidFill>
                <a:schemeClr val="tx1"/>
              </a:solidFill>
              <a:effectLst/>
              <a:latin typeface="Open Sans" panose="020B0606030504020204" pitchFamily="34" charset="0"/>
            </a:endParaRPr>
          </a:p>
          <a:p>
            <a:pPr algn="l" rtl="0" fontAlgn="base"/>
            <a:endParaRPr lang="en-GB" sz="1200" b="0" i="0" u="none" strike="noStrike" dirty="0">
              <a:solidFill>
                <a:schemeClr val="tx1"/>
              </a:solidFill>
              <a:effectLst/>
              <a:latin typeface="Open Sans" panose="020B0606030504020204" pitchFamily="34" charset="0"/>
            </a:endParaRPr>
          </a:p>
        </p:txBody>
      </p:sp>
      <p:sp>
        <p:nvSpPr>
          <p:cNvPr id="17" name="Rectangle 16">
            <a:extLst>
              <a:ext uri="{FF2B5EF4-FFF2-40B4-BE49-F238E27FC236}">
                <a16:creationId xmlns:a16="http://schemas.microsoft.com/office/drawing/2014/main" id="{AC940663-52A9-7D70-EBDD-B8D90BF00E9F}"/>
              </a:ext>
            </a:extLst>
          </p:cNvPr>
          <p:cNvSpPr/>
          <p:nvPr userDrawn="1"/>
        </p:nvSpPr>
        <p:spPr>
          <a:xfrm>
            <a:off x="2850352" y="8241935"/>
            <a:ext cx="4023087" cy="1138773"/>
          </a:xfrm>
          <a:prstGeom prst="rect">
            <a:avLst/>
          </a:prstGeom>
        </p:spPr>
        <p:txBody>
          <a:bodyPr wrap="square">
            <a:spAutoFit/>
          </a:bodyPr>
          <a:lstStyle/>
          <a:p>
            <a:pPr algn="r"/>
            <a:r>
              <a:rPr lang="en-US" sz="1600" b="1" dirty="0">
                <a:latin typeface="Playfair Display" pitchFamily="2" charset="0"/>
                <a:ea typeface="Open Sans Light" panose="020B0306030504020204" pitchFamily="34" charset="0"/>
                <a:cs typeface="Open Sans Light" panose="020B0306030504020204" pitchFamily="34" charset="0"/>
              </a:rPr>
              <a:t>Leadership cannot really be taught.</a:t>
            </a:r>
          </a:p>
          <a:p>
            <a:pPr algn="r"/>
            <a:r>
              <a:rPr lang="en-US" sz="1600" b="1" dirty="0">
                <a:latin typeface="Playfair Display" pitchFamily="2" charset="0"/>
                <a:ea typeface="Open Sans Light" panose="020B0306030504020204" pitchFamily="34" charset="0"/>
                <a:cs typeface="Open Sans Light" panose="020B0306030504020204" pitchFamily="34" charset="0"/>
              </a:rPr>
              <a:t> It can only be learned”</a:t>
            </a:r>
          </a:p>
          <a:p>
            <a:pPr algn="r"/>
            <a:r>
              <a:rPr lang="en-US" sz="1200" dirty="0">
                <a:latin typeface="Open Sans Light" panose="020B0306030504020204" pitchFamily="34" charset="0"/>
                <a:ea typeface="Open Sans Light" panose="020B0306030504020204" pitchFamily="34" charset="0"/>
                <a:cs typeface="Open Sans Light" panose="020B0306030504020204" pitchFamily="34" charset="0"/>
              </a:rPr>
              <a:t> </a:t>
            </a:r>
          </a:p>
          <a:p>
            <a:pPr algn="r"/>
            <a:r>
              <a:rPr lang="en-US" sz="1200" dirty="0">
                <a:latin typeface="Open Sans" panose="020B0606030504020204" pitchFamily="34" charset="0"/>
                <a:ea typeface="Open Sans" panose="020B0606030504020204" pitchFamily="34" charset="0"/>
                <a:cs typeface="Open Sans" panose="020B0606030504020204" pitchFamily="34" charset="0"/>
              </a:rPr>
              <a:t>- Harold Geneen​</a:t>
            </a:r>
          </a:p>
          <a:p>
            <a:pPr algn="r"/>
            <a:endParaRPr lang="en-GB"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Rectangle 17">
            <a:extLst>
              <a:ext uri="{FF2B5EF4-FFF2-40B4-BE49-F238E27FC236}">
                <a16:creationId xmlns:a16="http://schemas.microsoft.com/office/drawing/2014/main" id="{BE5C321F-662C-EB4B-445D-DD120747B45B}"/>
              </a:ext>
            </a:extLst>
          </p:cNvPr>
          <p:cNvSpPr/>
          <p:nvPr userDrawn="1"/>
        </p:nvSpPr>
        <p:spPr>
          <a:xfrm>
            <a:off x="5951393" y="7189717"/>
            <a:ext cx="922047" cy="1862048"/>
          </a:xfrm>
          <a:prstGeom prst="rect">
            <a:avLst/>
          </a:prstGeom>
        </p:spPr>
        <p:txBody>
          <a:bodyPr wrap="none">
            <a:spAutoFit/>
          </a:bodyPr>
          <a:lstStyle/>
          <a:p>
            <a:r>
              <a:rPr lang="pt-PT" sz="11500" b="1" dirty="0">
                <a:latin typeface="Times New Roman" panose="02020603050405020304" pitchFamily="18" charset="0"/>
                <a:ea typeface="Open Sans Light" panose="020B0306030504020204" pitchFamily="34" charset="0"/>
                <a:cs typeface="Times New Roman" panose="02020603050405020304" pitchFamily="18" charset="0"/>
              </a:rPr>
              <a:t>“</a:t>
            </a:r>
            <a:endParaRPr lang="en-GB" sz="11500" dirty="0"/>
          </a:p>
        </p:txBody>
      </p:sp>
      <p:pic>
        <p:nvPicPr>
          <p:cNvPr id="15" name="Graphic 14" descr="Daily calendar with solid fill">
            <a:extLst>
              <a:ext uri="{FF2B5EF4-FFF2-40B4-BE49-F238E27FC236}">
                <a16:creationId xmlns:a16="http://schemas.microsoft.com/office/drawing/2014/main" id="{E349E73D-0ED0-D7F6-5AC2-65FD303A5C5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22639" y="1330901"/>
            <a:ext cx="285977" cy="285977"/>
          </a:xfrm>
          <a:prstGeom prst="rect">
            <a:avLst/>
          </a:prstGeom>
        </p:spPr>
      </p:pic>
    </p:spTree>
    <p:extLst>
      <p:ext uri="{BB962C8B-B14F-4D97-AF65-F5344CB8AC3E}">
        <p14:creationId xmlns:p14="http://schemas.microsoft.com/office/powerpoint/2010/main" val="296946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Retângulo 31">
            <a:extLst>
              <a:ext uri="{FF2B5EF4-FFF2-40B4-BE49-F238E27FC236}">
                <a16:creationId xmlns:a16="http://schemas.microsoft.com/office/drawing/2014/main" id="{A5772D9C-8D36-4A5F-B576-258D68861DF1}"/>
              </a:ext>
            </a:extLst>
          </p:cNvPr>
          <p:cNvSpPr/>
          <p:nvPr userDrawn="1"/>
        </p:nvSpPr>
        <p:spPr>
          <a:xfrm>
            <a:off x="726024" y="831341"/>
            <a:ext cx="1772247"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Retângulo 31">
            <a:extLst>
              <a:ext uri="{FF2B5EF4-FFF2-40B4-BE49-F238E27FC236}">
                <a16:creationId xmlns:a16="http://schemas.microsoft.com/office/drawing/2014/main" id="{D47D7056-10E6-6D9F-3C6E-628AFB0180A7}"/>
              </a:ext>
            </a:extLst>
          </p:cNvPr>
          <p:cNvSpPr/>
          <p:nvPr userDrawn="1"/>
        </p:nvSpPr>
        <p:spPr>
          <a:xfrm>
            <a:off x="724181" y="1380914"/>
            <a:ext cx="1829549"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D1B51494-F132-7120-5246-85DED1FBBA30}"/>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474B3891-F34D-F84E-9C8E-A95C8B515968}"/>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4C97FF5D-0B3A-3406-01D1-4EC9B6A7F146}"/>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5" name="Agrupar 108">
            <a:extLst>
              <a:ext uri="{FF2B5EF4-FFF2-40B4-BE49-F238E27FC236}">
                <a16:creationId xmlns:a16="http://schemas.microsoft.com/office/drawing/2014/main" id="{80D4CD82-C796-5E15-DE37-79C1261FEA2B}"/>
              </a:ext>
            </a:extLst>
          </p:cNvPr>
          <p:cNvGrpSpPr/>
          <p:nvPr userDrawn="1"/>
        </p:nvGrpSpPr>
        <p:grpSpPr>
          <a:xfrm>
            <a:off x="6703857" y="394524"/>
            <a:ext cx="497043" cy="475741"/>
            <a:chOff x="2703478" y="-878250"/>
            <a:chExt cx="497043" cy="475741"/>
          </a:xfrm>
        </p:grpSpPr>
        <p:sp>
          <p:nvSpPr>
            <p:cNvPr id="6" name="CaixaDeTexto 109">
              <a:extLst>
                <a:ext uri="{FF2B5EF4-FFF2-40B4-BE49-F238E27FC236}">
                  <a16:creationId xmlns:a16="http://schemas.microsoft.com/office/drawing/2014/main" id="{0130EA7C-0A11-8578-CAEF-F62C3633A5FD}"/>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5</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7" name="Duplo Semicírculo 110">
              <a:extLst>
                <a:ext uri="{FF2B5EF4-FFF2-40B4-BE49-F238E27FC236}">
                  <a16:creationId xmlns:a16="http://schemas.microsoft.com/office/drawing/2014/main" id="{D2678549-246F-CA70-AED3-064144BDA5C1}"/>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8" name="Group 7">
            <a:extLst>
              <a:ext uri="{FF2B5EF4-FFF2-40B4-BE49-F238E27FC236}">
                <a16:creationId xmlns:a16="http://schemas.microsoft.com/office/drawing/2014/main" id="{AC1DFBA5-BC45-725A-1E2F-E0B037B70BDF}"/>
              </a:ext>
            </a:extLst>
          </p:cNvPr>
          <p:cNvGrpSpPr/>
          <p:nvPr userDrawn="1"/>
        </p:nvGrpSpPr>
        <p:grpSpPr>
          <a:xfrm>
            <a:off x="668726" y="313392"/>
            <a:ext cx="3110024" cy="302662"/>
            <a:chOff x="762782" y="286039"/>
            <a:chExt cx="3110024" cy="302662"/>
          </a:xfrm>
        </p:grpSpPr>
        <p:sp>
          <p:nvSpPr>
            <p:cNvPr id="9" name="Lorem Ipsum Dolor | Lorem Ipsum Dolor">
              <a:extLst>
                <a:ext uri="{FF2B5EF4-FFF2-40B4-BE49-F238E27FC236}">
                  <a16:creationId xmlns:a16="http://schemas.microsoft.com/office/drawing/2014/main" id="{025A7530-1DCC-8F65-ED5E-A9B1A20565A5}"/>
                </a:ext>
              </a:extLst>
            </p:cNvPr>
            <p:cNvSpPr txBox="1"/>
            <p:nvPr/>
          </p:nvSpPr>
          <p:spPr>
            <a:xfrm>
              <a:off x="762782" y="286039"/>
              <a:ext cx="3110024" cy="287258"/>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Challenges to reflect upon</a:t>
              </a:r>
            </a:p>
          </p:txBody>
        </p:sp>
        <p:sp>
          <p:nvSpPr>
            <p:cNvPr id="10" name="Line">
              <a:extLst>
                <a:ext uri="{FF2B5EF4-FFF2-40B4-BE49-F238E27FC236}">
                  <a16:creationId xmlns:a16="http://schemas.microsoft.com/office/drawing/2014/main" id="{26EB4967-7350-08A9-1A01-051228AD7754}"/>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3DC22E71-284A-372C-4D63-AAF69B83FBAB}"/>
              </a:ext>
            </a:extLst>
          </p:cNvPr>
          <p:cNvSpPr/>
          <p:nvPr userDrawn="1"/>
        </p:nvSpPr>
        <p:spPr>
          <a:xfrm>
            <a:off x="724182" y="1355935"/>
            <a:ext cx="6476718" cy="4893647"/>
          </a:xfrm>
          <a:prstGeom prst="rect">
            <a:avLst/>
          </a:prstGeom>
        </p:spPr>
        <p:txBody>
          <a:bodyPr wrap="square">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EVALUATION CRITERIA</a:t>
            </a:r>
          </a:p>
          <a:p>
            <a:pPr algn="l" rtl="0" fontAlgn="base"/>
            <a:endParaRPr lang="en-GB" sz="1200" b="0" i="0" u="none" strike="noStrike" dirty="0">
              <a:solidFill>
                <a:schemeClr val="tx1"/>
              </a:solidFill>
              <a:effectLst/>
              <a:latin typeface="Open Sans" panose="020B0606030504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20% | Analysis and Reasoning: </a:t>
            </a:r>
            <a:r>
              <a:rPr lang="en-GB" sz="1200" b="0" i="0" u="none" strike="noStrike" dirty="0">
                <a:solidFill>
                  <a:schemeClr val="tx1"/>
                </a:solidFill>
                <a:effectLst/>
                <a:latin typeface="Open Sans" panose="020B0606030504020204" pitchFamily="34" charset="0"/>
              </a:rPr>
              <a:t>interpretation and reflection on the attributed word, demonstrating analysis, learning and evolution. Performance of the presentation fulfilling the requests of this final presentation on Leadership; </a:t>
            </a:r>
            <a:r>
              <a:rPr lang="en-GB" sz="1200" b="0" i="0" dirty="0">
                <a:solidFill>
                  <a:schemeClr val="tx1"/>
                </a:solidFill>
                <a:effectLst/>
                <a:latin typeface="Open Sans" panose="020B0606030504020204" pitchFamily="34" charset="0"/>
              </a:rPr>
              <a:t>​</a:t>
            </a:r>
          </a:p>
          <a:p>
            <a:pPr marL="171450" indent="-171450" algn="l" rtl="0" fontAlgn="base">
              <a:buFont typeface="Arial" panose="020B0604020202020204" pitchFamily="34" charset="0"/>
              <a:buChar char="•"/>
            </a:pP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10% | Relevance and Credibility: </a:t>
            </a:r>
            <a:r>
              <a:rPr lang="en-GB" sz="1200" b="0" i="0" u="none" strike="noStrike" dirty="0">
                <a:solidFill>
                  <a:schemeClr val="tx1"/>
                </a:solidFill>
                <a:effectLst/>
                <a:latin typeface="Open Sans" panose="020B0606030504020204" pitchFamily="34" charset="0"/>
              </a:rPr>
              <a:t>relevance of the presentation supporting it with connections to classes, the assignment Listen to Lead and/or other external sources that make sense to enrich the presentation;​</a:t>
            </a:r>
          </a:p>
          <a:p>
            <a:pPr marL="171450" indent="-171450" algn="l" rtl="0" fontAlgn="base">
              <a:buFont typeface="Arial" panose="020B0604020202020204" pitchFamily="34" charset="0"/>
              <a:buChar char="•"/>
            </a:pPr>
            <a:r>
              <a:rPr lang="en-GB" sz="1200" b="0" i="0" dirty="0">
                <a:solidFill>
                  <a:schemeClr val="tx1"/>
                </a:solidFill>
                <a:effectLst/>
                <a:latin typeface="Open Sans" panose="020B0606030504020204" pitchFamily="34" charset="0"/>
              </a:rPr>
              <a:t>​</a:t>
            </a: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05% | Visual Aids: </a:t>
            </a:r>
            <a:r>
              <a:rPr lang="en-GB" sz="1200" b="0" i="0" u="none" strike="noStrike" dirty="0">
                <a:solidFill>
                  <a:schemeClr val="tx1"/>
                </a:solidFill>
                <a:effectLst/>
                <a:latin typeface="Open Sans" panose="020B0606030504020204" pitchFamily="34" charset="0"/>
              </a:rPr>
              <a:t>use of appropriate supporting materials (digital or non-digital), design and effective management during the presentation. Inclusion of the assigned object;</a:t>
            </a:r>
          </a:p>
          <a:p>
            <a:pPr marL="171450" indent="-171450" algn="l" rtl="0" fontAlgn="base">
              <a:buFont typeface="Arial" panose="020B0604020202020204" pitchFamily="34" charset="0"/>
              <a:buChar char="•"/>
            </a:pP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20% | Creativity and Originality: </a:t>
            </a:r>
            <a:r>
              <a:rPr lang="en-GB" sz="1200" b="0" i="0" u="none" strike="noStrike" dirty="0">
                <a:solidFill>
                  <a:schemeClr val="tx1"/>
                </a:solidFill>
                <a:effectLst/>
                <a:latin typeface="Open Sans" panose="020B0606030504020204" pitchFamily="34" charset="0"/>
              </a:rPr>
              <a:t>innovation and ability to make a presentation in a visual, appealing and creative way. Creative way of incorporating the object into the topic of the presentation;​</a:t>
            </a:r>
            <a:endParaRPr lang="en-US" sz="1200" b="0" i="0" dirty="0">
              <a:solidFill>
                <a:schemeClr val="tx1"/>
              </a:solidFill>
              <a:effectLst/>
              <a:latin typeface="Arial" panose="020B0604020202020204" pitchFamily="34" charset="0"/>
            </a:endParaRPr>
          </a:p>
          <a:p>
            <a:pPr algn="l" rtl="0" fontAlgn="base"/>
            <a:r>
              <a:rPr lang="en-GB" sz="1200" b="0" i="0" dirty="0">
                <a:solidFill>
                  <a:schemeClr val="tx1"/>
                </a:solidFill>
                <a:effectLst/>
                <a:latin typeface="Open Sans" panose="020B0606030504020204" pitchFamily="34" charset="0"/>
              </a:rPr>
              <a:t>​</a:t>
            </a: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30% | Individual Body Language: </a:t>
            </a:r>
            <a:r>
              <a:rPr lang="en-GB" sz="1200" b="0" i="0" u="none" strike="noStrike" dirty="0">
                <a:solidFill>
                  <a:schemeClr val="tx1"/>
                </a:solidFill>
                <a:effectLst/>
                <a:latin typeface="Open Sans" panose="020B0606030504020204" pitchFamily="34" charset="0"/>
              </a:rPr>
              <a:t>the verbal message (eye contact, facial expressions, hand gestures and overall balance) and use of vocal variety (volume, range and rhythm) to heighten and maintain the audience’s interest;</a:t>
            </a:r>
            <a:r>
              <a:rPr lang="en-GB" sz="1200" b="0" i="0" dirty="0">
                <a:solidFill>
                  <a:schemeClr val="tx1"/>
                </a:solidFill>
                <a:effectLst/>
                <a:latin typeface="Open Sans" panose="020B0606030504020204" pitchFamily="34" charset="0"/>
              </a:rPr>
              <a:t>​</a:t>
            </a:r>
          </a:p>
          <a:p>
            <a:pPr marL="171450" indent="-171450" algn="l" rtl="0" fontAlgn="base">
              <a:buFont typeface="Arial" panose="020B0604020202020204" pitchFamily="34" charset="0"/>
              <a:buChar char="•"/>
            </a:pP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05% | Structure and Time Management: </a:t>
            </a:r>
            <a:r>
              <a:rPr lang="en-GB" sz="1200" b="0" i="0" u="none" strike="noStrike" dirty="0">
                <a:solidFill>
                  <a:schemeClr val="tx1"/>
                </a:solidFill>
                <a:effectLst/>
                <a:latin typeface="Open Sans" panose="020B0606030504020204" pitchFamily="34" charset="0"/>
              </a:rPr>
              <a:t>performance of the presentation within the stipulated time (7 minutes); ​</a:t>
            </a:r>
          </a:p>
          <a:p>
            <a:pPr marL="171450" indent="-171450" algn="l" rtl="0" fontAlgn="base">
              <a:buFont typeface="Arial" panose="020B0604020202020204" pitchFamily="34" charset="0"/>
              <a:buChar char="•"/>
            </a:pPr>
            <a:endParaRPr lang="en-GB" sz="1200" b="0" i="0" dirty="0">
              <a:solidFill>
                <a:schemeClr val="tx1"/>
              </a:solidFill>
              <a:effectLst/>
              <a:latin typeface="Arial" panose="020B0604020202020204" pitchFamily="34" charset="0"/>
            </a:endParaRPr>
          </a:p>
          <a:p>
            <a:pPr marL="171450" indent="-171450" algn="l" rtl="0" fontAlgn="base">
              <a:buFont typeface="Arial" panose="020B0604020202020204" pitchFamily="34" charset="0"/>
              <a:buChar char="•"/>
            </a:pPr>
            <a:r>
              <a:rPr lang="en-GB" sz="1200" b="1" i="0" u="none" strike="noStrike" dirty="0">
                <a:solidFill>
                  <a:schemeClr val="tx1"/>
                </a:solidFill>
                <a:effectLst/>
                <a:latin typeface="Open Sans" panose="020B0606030504020204" pitchFamily="34" charset="0"/>
              </a:rPr>
              <a:t>| 10% | Peer Evaluation.</a:t>
            </a: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17" name="Rectangle 16">
            <a:extLst>
              <a:ext uri="{FF2B5EF4-FFF2-40B4-BE49-F238E27FC236}">
                <a16:creationId xmlns:a16="http://schemas.microsoft.com/office/drawing/2014/main" id="{85785162-86D6-D174-DBF7-259AC10D4D0E}"/>
              </a:ext>
            </a:extLst>
          </p:cNvPr>
          <p:cNvSpPr/>
          <p:nvPr userDrawn="1"/>
        </p:nvSpPr>
        <p:spPr>
          <a:xfrm>
            <a:off x="726026" y="775660"/>
            <a:ext cx="5787827" cy="523220"/>
          </a:xfrm>
          <a:prstGeom prst="rect">
            <a:avLst/>
          </a:prstGeom>
        </p:spPr>
        <p:txBody>
          <a:bodyPr wrap="square">
            <a:spAutoFit/>
          </a:bodyPr>
          <a:lstStyle/>
          <a:p>
            <a:r>
              <a:rPr lang="en-GB" sz="1400" b="1" dirty="0">
                <a:solidFill>
                  <a:prstClr val="black"/>
                </a:solidFill>
                <a:latin typeface="Playfair Display" pitchFamily="2" charset="77"/>
                <a:ea typeface="Open Sans" panose="020B0606030504020204" pitchFamily="34" charset="0"/>
                <a:cs typeface="Open Sans" panose="020B0606030504020204" pitchFamily="34" charset="0"/>
              </a:rPr>
              <a:t>Group Presentation</a:t>
            </a:r>
          </a:p>
          <a:p>
            <a:r>
              <a:rPr lang="en-US" sz="1400" b="1" i="0" dirty="0">
                <a:latin typeface="Open Sans" panose="020B0606030504020204" pitchFamily="34" charset="0"/>
                <a:ea typeface="Open Sans" panose="020B0606030504020204" pitchFamily="34" charset="0"/>
                <a:cs typeface="Open Sans" panose="020B0606030504020204" pitchFamily="34" charset="0"/>
              </a:rPr>
              <a:t>Leadership Voices</a:t>
            </a:r>
          </a:p>
        </p:txBody>
      </p:sp>
    </p:spTree>
    <p:extLst>
      <p:ext uri="{BB962C8B-B14F-4D97-AF65-F5344CB8AC3E}">
        <p14:creationId xmlns:p14="http://schemas.microsoft.com/office/powerpoint/2010/main" val="74672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259402"/>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72"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communicationtheory.org/the-johari-window-model/"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76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0105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7">
            <a:extLst>
              <a:ext uri="{FF2B5EF4-FFF2-40B4-BE49-F238E27FC236}">
                <a16:creationId xmlns:a16="http://schemas.microsoft.com/office/drawing/2014/main" id="{8D5C3AF8-CF21-4D68-E385-6BABBBAEDB04}"/>
              </a:ext>
            </a:extLst>
          </p:cNvPr>
          <p:cNvSpPr txBox="1"/>
          <p:nvPr/>
        </p:nvSpPr>
        <p:spPr>
          <a:xfrm>
            <a:off x="2179559" y="1452168"/>
            <a:ext cx="3333550" cy="677108"/>
          </a:xfrm>
          <a:prstGeom prst="rect">
            <a:avLst/>
          </a:prstGeom>
          <a:noFill/>
        </p:spPr>
        <p:txBody>
          <a:bodyPr wrap="square" rtlCol="0">
            <a:spAutoFit/>
          </a:bodyPr>
          <a:lstStyle/>
          <a:p>
            <a:pPr lvl="0"/>
            <a:r>
              <a:rPr lang="en-GB" b="1" dirty="0">
                <a:solidFill>
                  <a:prstClr val="black"/>
                </a:solidFill>
                <a:latin typeface="Open Sans"/>
              </a:rPr>
              <a:t>Post-its for you to use </a:t>
            </a:r>
            <a:r>
              <a:rPr lang="en-GB" b="1" dirty="0">
                <a:solidFill>
                  <a:prstClr val="black"/>
                </a:solidFill>
                <a:latin typeface="Open Sans"/>
                <a:sym typeface="Wingdings" pitchFamily="2" charset="2"/>
              </a:rPr>
              <a:t></a:t>
            </a:r>
            <a:endParaRPr lang="en-GB" b="1" dirty="0">
              <a:solidFill>
                <a:prstClr val="black"/>
              </a:solidFill>
              <a:latin typeface="Open Sans"/>
            </a:endParaRPr>
          </a:p>
          <a:p>
            <a:pPr lvl="0"/>
            <a:r>
              <a:rPr lang="en-GB" sz="1000" dirty="0">
                <a:solidFill>
                  <a:prstClr val="black"/>
                </a:solidFill>
                <a:latin typeface="Open Sans"/>
                <a:sym typeface="Wingdings" panose="05000000000000000000" pitchFamily="2" charset="2"/>
              </a:rPr>
              <a:t>Copy paste, crop, increase or decrease size…</a:t>
            </a:r>
          </a:p>
          <a:p>
            <a:pPr lvl="0"/>
            <a:r>
              <a:rPr lang="en-GB" sz="1000" dirty="0">
                <a:solidFill>
                  <a:prstClr val="black"/>
                </a:solidFill>
                <a:latin typeface="Open Sans"/>
                <a:sym typeface="Wingdings" panose="05000000000000000000" pitchFamily="2" charset="2"/>
              </a:rPr>
              <a:t>Do what serves you best, in any part of this eJournal!</a:t>
            </a:r>
          </a:p>
        </p:txBody>
      </p:sp>
      <p:pic>
        <p:nvPicPr>
          <p:cNvPr id="3" name="Picture 2" descr="Collection of Sticky Note Illustrations Gráfico por 2qnah · Creative Fabrica">
            <a:extLst>
              <a:ext uri="{FF2B5EF4-FFF2-40B4-BE49-F238E27FC236}">
                <a16:creationId xmlns:a16="http://schemas.microsoft.com/office/drawing/2014/main" id="{C8490500-59FB-21E0-9146-F4DB7D5513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90" t="7695" r="74463" b="50000"/>
          <a:stretch/>
        </p:blipFill>
        <p:spPr bwMode="auto">
          <a:xfrm>
            <a:off x="1221226" y="2641216"/>
            <a:ext cx="1518834" cy="193083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llection of Sticky Note Illustrations Gráfico por 2qnah · Creative Fabrica">
            <a:extLst>
              <a:ext uri="{FF2B5EF4-FFF2-40B4-BE49-F238E27FC236}">
                <a16:creationId xmlns:a16="http://schemas.microsoft.com/office/drawing/2014/main" id="{45BBF622-8730-A43D-C030-ECA465CBA84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806" t="55700" r="2444" b="7287"/>
          <a:stretch/>
        </p:blipFill>
        <p:spPr bwMode="auto">
          <a:xfrm>
            <a:off x="2997657" y="6899434"/>
            <a:ext cx="1697355" cy="16893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llection of Sticky Note Illustrations Gráfico por 2qnah · Creative Fabrica">
            <a:extLst>
              <a:ext uri="{FF2B5EF4-FFF2-40B4-BE49-F238E27FC236}">
                <a16:creationId xmlns:a16="http://schemas.microsoft.com/office/drawing/2014/main" id="{9C659BD7-D50A-C29B-431B-CA67BC749CE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250" t="11299" r="50000" b="48631"/>
          <a:stretch/>
        </p:blipFill>
        <p:spPr bwMode="auto">
          <a:xfrm>
            <a:off x="4936545" y="7094521"/>
            <a:ext cx="1697354" cy="1828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llection of Sticky Note Illustrations Gráfico por 2qnah · Creative Fabrica">
            <a:extLst>
              <a:ext uri="{FF2B5EF4-FFF2-40B4-BE49-F238E27FC236}">
                <a16:creationId xmlns:a16="http://schemas.microsoft.com/office/drawing/2014/main" id="{7F62E3B0-F055-8739-6E9F-61621BD054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938" t="11118" r="26312" b="48813"/>
          <a:stretch/>
        </p:blipFill>
        <p:spPr bwMode="auto">
          <a:xfrm>
            <a:off x="1602994" y="4798061"/>
            <a:ext cx="1894684" cy="20414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ollection of Sticky Note Illustrations Gráfico por 2qnah · Creative Fabrica">
            <a:extLst>
              <a:ext uri="{FF2B5EF4-FFF2-40B4-BE49-F238E27FC236}">
                <a16:creationId xmlns:a16="http://schemas.microsoft.com/office/drawing/2014/main" id="{A8245378-4C1F-E850-F023-1ADA38AAD3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869" t="10228" r="2380" b="49702"/>
          <a:stretch/>
        </p:blipFill>
        <p:spPr bwMode="auto">
          <a:xfrm>
            <a:off x="4948727" y="2689178"/>
            <a:ext cx="169735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ollection of Sticky Note Illustrations Gráfico por 2qnah · Creative Fabrica">
            <a:extLst>
              <a:ext uri="{FF2B5EF4-FFF2-40B4-BE49-F238E27FC236}">
                <a16:creationId xmlns:a16="http://schemas.microsoft.com/office/drawing/2014/main" id="{300A6D7B-CD62-80DE-04D4-C7D545B9C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03" t="53211" r="71638" b="7059"/>
          <a:stretch/>
        </p:blipFill>
        <p:spPr bwMode="auto">
          <a:xfrm>
            <a:off x="4118447" y="4811145"/>
            <a:ext cx="1894685" cy="20152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ollection of Sticky Note Illustrations Gráfico por 2qnah · Creative Fabrica">
            <a:extLst>
              <a:ext uri="{FF2B5EF4-FFF2-40B4-BE49-F238E27FC236}">
                <a16:creationId xmlns:a16="http://schemas.microsoft.com/office/drawing/2014/main" id="{7133AFB8-C1DF-BD8D-D7C8-5A44489562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228" t="52852" r="49851" b="12024"/>
          <a:stretch/>
        </p:blipFill>
        <p:spPr bwMode="auto">
          <a:xfrm>
            <a:off x="3094668" y="3120851"/>
            <a:ext cx="1503335" cy="160310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ollection of Sticky Note Illustrations Gráfico por 2qnah · Creative Fabrica">
            <a:extLst>
              <a:ext uri="{FF2B5EF4-FFF2-40B4-BE49-F238E27FC236}">
                <a16:creationId xmlns:a16="http://schemas.microsoft.com/office/drawing/2014/main" id="{03500FC2-35B7-4007-9485-B493B0D7C2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24" t="52753" r="28055" b="7517"/>
          <a:stretch/>
        </p:blipFill>
        <p:spPr bwMode="auto">
          <a:xfrm>
            <a:off x="1252789" y="6998637"/>
            <a:ext cx="1503335" cy="1813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388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12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490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7308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B6425E-38DE-5FC6-74A3-5AE4D5EBA8C1}"/>
              </a:ext>
            </a:extLst>
          </p:cNvPr>
          <p:cNvSpPr txBox="1"/>
          <p:nvPr/>
        </p:nvSpPr>
        <p:spPr>
          <a:xfrm>
            <a:off x="4053840" y="6125076"/>
            <a:ext cx="2766931"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dirty="0">
                <a:latin typeface="Open Sans" panose="020B0606030504020204" pitchFamily="34" charset="0"/>
                <a:ea typeface="Open Sans" panose="020B0606030504020204" pitchFamily="34" charset="0"/>
                <a:cs typeface="Open Sans" panose="020B0606030504020204" pitchFamily="34" charset="0"/>
              </a:rPr>
              <a:t> </a:t>
            </a:r>
            <a:r>
              <a:rPr lang="en-GB" sz="1200" dirty="0">
                <a:latin typeface="Open Sans" panose="020B0606030504020204" pitchFamily="34" charset="0"/>
                <a:ea typeface="Open Sans" panose="020B0606030504020204" pitchFamily="34" charset="0"/>
                <a:cs typeface="Open Sans" panose="020B0606030504020204" pitchFamily="34" charset="0"/>
                <a:hlinkClick r:id="rId2"/>
              </a:rPr>
              <a:t>The Johari Window Model (communicationtheory.org)</a:t>
            </a:r>
            <a:endParaRPr lang="pt-PT" sz="1200" b="1" i="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25061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8479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5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6362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01241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b5253df-4f90-4598-9f83-4ec2633592ef">
      <Terms xmlns="http://schemas.microsoft.com/office/infopath/2007/PartnerControls"/>
    </lcf76f155ced4ddcb4097134ff3c332f>
    <TaxCatchAll xmlns="f114592d-3d55-4752-ba4a-b151452af5d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850B6C605B364E94D926EA375248BA" ma:contentTypeVersion="12" ma:contentTypeDescription="Create a new document." ma:contentTypeScope="" ma:versionID="089c4302896cd770fe834a85efc06eb8">
  <xsd:schema xmlns:xsd="http://www.w3.org/2001/XMLSchema" xmlns:xs="http://www.w3.org/2001/XMLSchema" xmlns:p="http://schemas.microsoft.com/office/2006/metadata/properties" xmlns:ns2="6b5253df-4f90-4598-9f83-4ec2633592ef" xmlns:ns3="f114592d-3d55-4752-ba4a-b151452af5d5" targetNamespace="http://schemas.microsoft.com/office/2006/metadata/properties" ma:root="true" ma:fieldsID="76c964d9de82e650142e4e76aec07ecf" ns2:_="" ns3:_="">
    <xsd:import namespace="6b5253df-4f90-4598-9f83-4ec2633592ef"/>
    <xsd:import namespace="f114592d-3d55-4752-ba4a-b151452af5d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5253df-4f90-4598-9f83-4ec263359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be61ed8-ab36-43ce-957d-34469eb19a7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14592d-3d55-4752-ba4a-b151452af5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8b7b27b-0be2-40fb-89a4-b8b106f52794}" ma:internalName="TaxCatchAll" ma:showField="CatchAllData" ma:web="f114592d-3d55-4752-ba4a-b151452af5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71B3D0-FA5F-48E9-8309-7F10C1B646DA}">
  <ds:schemaRefs>
    <ds:schemaRef ds:uri="http://schemas.microsoft.com/office/2006/metadata/properties"/>
    <ds:schemaRef ds:uri="http://schemas.microsoft.com/office/infopath/2007/PartnerControls"/>
    <ds:schemaRef ds:uri="6b5253df-4f90-4598-9f83-4ec2633592ef"/>
    <ds:schemaRef ds:uri="f114592d-3d55-4752-ba4a-b151452af5d5"/>
  </ds:schemaRefs>
</ds:datastoreItem>
</file>

<file path=customXml/itemProps2.xml><?xml version="1.0" encoding="utf-8"?>
<ds:datastoreItem xmlns:ds="http://schemas.openxmlformats.org/officeDocument/2006/customXml" ds:itemID="{7DD677F9-659D-47A1-BCED-07DBAB652886}">
  <ds:schemaRefs>
    <ds:schemaRef ds:uri="http://schemas.microsoft.com/sharepoint/v3/contenttype/forms"/>
  </ds:schemaRefs>
</ds:datastoreItem>
</file>

<file path=customXml/itemProps3.xml><?xml version="1.0" encoding="utf-8"?>
<ds:datastoreItem xmlns:ds="http://schemas.openxmlformats.org/officeDocument/2006/customXml" ds:itemID="{6979249E-3519-4F80-9E95-39442771FA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5253df-4f90-4598-9f83-4ec2633592ef"/>
    <ds:schemaRef ds:uri="f114592d-3d55-4752-ba4a-b151452af5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163</TotalTime>
  <Words>39</Words>
  <Application>Microsoft Macintosh PowerPoint</Application>
  <PresentationFormat>Custom</PresentationFormat>
  <Paragraphs>4</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Open Sans</vt:lpstr>
      <vt:lpstr>Open Sans Light</vt:lpstr>
      <vt:lpstr>Playfair Display</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Madalena Caetano</dc:creator>
  <cp:lastModifiedBy>Madalena Caetano</cp:lastModifiedBy>
  <cp:revision>13</cp:revision>
  <dcterms:created xsi:type="dcterms:W3CDTF">2024-01-16T11:19:53Z</dcterms:created>
  <dcterms:modified xsi:type="dcterms:W3CDTF">2025-01-31T16:40:30Z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0x01010035850B6C605B364E94D926EA375248BA</vt:lpwstr>
  </property>
</Properties>
</file>