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7"/>
  </p:notesMasterIdLst>
  <p:sldIdLst>
    <p:sldId id="256" r:id="rId5"/>
    <p:sldId id="257" r:id="rId6"/>
    <p:sldId id="267" r:id="rId7"/>
    <p:sldId id="268" r:id="rId8"/>
    <p:sldId id="269" r:id="rId9"/>
    <p:sldId id="270" r:id="rId10"/>
    <p:sldId id="258" r:id="rId11"/>
    <p:sldId id="259" r:id="rId12"/>
    <p:sldId id="260" r:id="rId13"/>
    <p:sldId id="261" r:id="rId14"/>
    <p:sldId id="262" r:id="rId15"/>
    <p:sldId id="271" r:id="rId16"/>
    <p:sldId id="272" r:id="rId17"/>
    <p:sldId id="273" r:id="rId18"/>
    <p:sldId id="274" r:id="rId19"/>
    <p:sldId id="275" r:id="rId20"/>
    <p:sldId id="276" r:id="rId21"/>
    <p:sldId id="277" r:id="rId22"/>
    <p:sldId id="278" r:id="rId23"/>
    <p:sldId id="279" r:id="rId24"/>
    <p:sldId id="280" r:id="rId25"/>
    <p:sldId id="265" r:id="rId26"/>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B50337-CB98-4611-8D0B-033F5D2DB15A}" name="Madalena Caetano" initials="MC" userId="S::madalena.caetano@novasbe.pt::296508d7-8dc4-40d2-9178-236484087030" providerId="AD"/>
  <p188:author id="{89C63AD7-80A7-D34F-0ADB-E90D19F04089}" name="Catarina Lameira Grosso" initials="CB" userId="S::catarina.m.grosso@novasbe.pt::f77e5735-bbce-4f17-bb1b-fdedb7f5606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8A2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6"/>
    <p:restoredTop sz="95082"/>
  </p:normalViewPr>
  <p:slideViewPr>
    <p:cSldViewPr snapToGrid="0">
      <p:cViewPr>
        <p:scale>
          <a:sx n="80" d="100"/>
          <a:sy n="80" d="100"/>
        </p:scale>
        <p:origin x="2008"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2E9A24-ABAD-5A42-AB74-ACE8DFFA1929}" type="datetimeFigureOut">
              <a:rPr lang="en-US" smtClean="0"/>
              <a:t>1/31/25</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223E31-EAFA-834F-B83F-61B46BCF30FE}" type="slidenum">
              <a:rPr lang="en-US" smtClean="0"/>
              <a:t>‹#›</a:t>
            </a:fld>
            <a:endParaRPr lang="en-US"/>
          </a:p>
        </p:txBody>
      </p:sp>
    </p:spTree>
    <p:extLst>
      <p:ext uri="{BB962C8B-B14F-4D97-AF65-F5344CB8AC3E}">
        <p14:creationId xmlns:p14="http://schemas.microsoft.com/office/powerpoint/2010/main" val="3377979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223E31-EAFA-834F-B83F-61B46BCF30FE}" type="slidenum">
              <a:rPr lang="en-US" smtClean="0"/>
              <a:t>10</a:t>
            </a:fld>
            <a:endParaRPr lang="en-US"/>
          </a:p>
        </p:txBody>
      </p:sp>
    </p:spTree>
    <p:extLst>
      <p:ext uri="{BB962C8B-B14F-4D97-AF65-F5344CB8AC3E}">
        <p14:creationId xmlns:p14="http://schemas.microsoft.com/office/powerpoint/2010/main" val="35247555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jpe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1.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1.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hyperlink" Target="https://sefirot.it/cicero-deck/landing"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hyperlink" Target="https://sefirot.it/cicero-deck/landing"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5FB888-82F7-8356-FD86-EE54A05A8657}"/>
              </a:ext>
            </a:extLst>
          </p:cNvPr>
          <p:cNvSpPr/>
          <p:nvPr userDrawn="1"/>
        </p:nvSpPr>
        <p:spPr>
          <a:xfrm>
            <a:off x="0" y="9759435"/>
            <a:ext cx="7596000" cy="246221"/>
          </a:xfrm>
          <a:prstGeom prst="rect">
            <a:avLst/>
          </a:prstGeom>
          <a:solidFill>
            <a:sysClr val="windowText" lastClr="0000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alibri" panose="020F0502020204030204"/>
              <a:sym typeface="Helvetica Neue Medium"/>
            </a:endParaRPr>
          </a:p>
        </p:txBody>
      </p:sp>
      <p:pic>
        <p:nvPicPr>
          <p:cNvPr id="3" name="Image" descr="Image">
            <a:extLst>
              <a:ext uri="{FF2B5EF4-FFF2-40B4-BE49-F238E27FC236}">
                <a16:creationId xmlns:a16="http://schemas.microsoft.com/office/drawing/2014/main" id="{353606BB-A39C-53AB-F386-3C8162D75284}"/>
              </a:ext>
            </a:extLst>
          </p:cNvPr>
          <p:cNvPicPr>
            <a:picLocks noChangeAspect="1"/>
          </p:cNvPicPr>
          <p:nvPr userDrawn="1"/>
        </p:nvPicPr>
        <p:blipFill>
          <a:blip r:embed="rId2"/>
          <a:stretch>
            <a:fillRect/>
          </a:stretch>
        </p:blipFill>
        <p:spPr>
          <a:xfrm>
            <a:off x="994130" y="10139381"/>
            <a:ext cx="1709282" cy="285276"/>
          </a:xfrm>
          <a:prstGeom prst="rect">
            <a:avLst/>
          </a:prstGeom>
          <a:ln w="12700">
            <a:miter lim="400000"/>
          </a:ln>
        </p:spPr>
      </p:pic>
      <p:pic>
        <p:nvPicPr>
          <p:cNvPr id="4" name="Picture 3" descr="A pair of black spiral springs&#10;&#10;Description automatically generated">
            <a:extLst>
              <a:ext uri="{FF2B5EF4-FFF2-40B4-BE49-F238E27FC236}">
                <a16:creationId xmlns:a16="http://schemas.microsoft.com/office/drawing/2014/main" id="{E0840507-FE6D-52C6-F042-DC92F6F3AA2F}"/>
              </a:ext>
            </a:extLst>
          </p:cNvPr>
          <p:cNvPicPr>
            <a:picLocks noChangeAspect="1"/>
          </p:cNvPicPr>
          <p:nvPr userDrawn="1"/>
        </p:nvPicPr>
        <p:blipFill rotWithShape="1">
          <a:blip r:embed="rId3"/>
          <a:srcRect l="26887" t="2096" r="57813" b="1906"/>
          <a:stretch/>
        </p:blipFill>
        <p:spPr>
          <a:xfrm>
            <a:off x="-13253" y="22466"/>
            <a:ext cx="497043" cy="10647039"/>
          </a:xfrm>
          <a:prstGeom prst="rect">
            <a:avLst/>
          </a:prstGeom>
        </p:spPr>
      </p:pic>
      <p:pic>
        <p:nvPicPr>
          <p:cNvPr id="5" name="Picture 4" descr="A group of paper boats&#10;&#10;Description automatically generated">
            <a:extLst>
              <a:ext uri="{FF2B5EF4-FFF2-40B4-BE49-F238E27FC236}">
                <a16:creationId xmlns:a16="http://schemas.microsoft.com/office/drawing/2014/main" id="{9CA740C4-C907-190F-7BCA-8DD9413BB866}"/>
              </a:ext>
            </a:extLst>
          </p:cNvPr>
          <p:cNvPicPr>
            <a:picLocks noChangeAspect="1"/>
          </p:cNvPicPr>
          <p:nvPr userDrawn="1"/>
        </p:nvPicPr>
        <p:blipFill rotWithShape="1">
          <a:blip r:embed="rId4"/>
          <a:srcRect l="8533" r="8401"/>
          <a:stretch/>
        </p:blipFill>
        <p:spPr>
          <a:xfrm>
            <a:off x="971570" y="4566798"/>
            <a:ext cx="5616533" cy="4502028"/>
          </a:xfrm>
          <a:prstGeom prst="rect">
            <a:avLst/>
          </a:prstGeom>
        </p:spPr>
      </p:pic>
      <p:sp>
        <p:nvSpPr>
          <p:cNvPr id="6" name="TextBox 6">
            <a:extLst>
              <a:ext uri="{FF2B5EF4-FFF2-40B4-BE49-F238E27FC236}">
                <a16:creationId xmlns:a16="http://schemas.microsoft.com/office/drawing/2014/main" id="{66D7ABE7-AF5D-CF9F-103C-A850ECB32DD7}"/>
              </a:ext>
            </a:extLst>
          </p:cNvPr>
          <p:cNvSpPr txBox="1"/>
          <p:nvPr userDrawn="1"/>
        </p:nvSpPr>
        <p:spPr>
          <a:xfrm>
            <a:off x="-36325" y="3112595"/>
            <a:ext cx="7596000" cy="1077218"/>
          </a:xfrm>
          <a:prstGeom prst="rect">
            <a:avLst/>
          </a:prstGeom>
          <a:noFill/>
        </p:spPr>
        <p:txBody>
          <a:bodyPr wrap="square" rtlCol="0">
            <a:spAutoFit/>
          </a:bodyPr>
          <a:lstStyle/>
          <a:p>
            <a:pPr algn="ctr"/>
            <a:r>
              <a:rPr lang="pt-PT" sz="3200" dirty="0">
                <a:solidFill>
                  <a:srgbClr val="000000"/>
                </a:solidFill>
                <a:latin typeface="Playfair Display" pitchFamily="2" charset="0"/>
              </a:rPr>
              <a:t>The Power of Stories </a:t>
            </a:r>
          </a:p>
          <a:p>
            <a:pPr algn="ctr"/>
            <a:r>
              <a:rPr lang="pt-PT" sz="3200" dirty="0">
                <a:solidFill>
                  <a:srgbClr val="000000"/>
                </a:solidFill>
                <a:latin typeface="Playfair Display" pitchFamily="2" charset="0"/>
              </a:rPr>
              <a:t>&amp; Feedback</a:t>
            </a:r>
          </a:p>
        </p:txBody>
      </p:sp>
      <p:sp>
        <p:nvSpPr>
          <p:cNvPr id="7" name="Line">
            <a:extLst>
              <a:ext uri="{FF2B5EF4-FFF2-40B4-BE49-F238E27FC236}">
                <a16:creationId xmlns:a16="http://schemas.microsoft.com/office/drawing/2014/main" id="{3B7424EA-F68F-7A88-E8B5-564329CDE63A}"/>
              </a:ext>
            </a:extLst>
          </p:cNvPr>
          <p:cNvSpPr/>
          <p:nvPr userDrawn="1"/>
        </p:nvSpPr>
        <p:spPr>
          <a:xfrm>
            <a:off x="3549479" y="2735609"/>
            <a:ext cx="497044" cy="0"/>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lang="pt-PT" sz="2000"/>
          </a:p>
        </p:txBody>
      </p:sp>
      <p:grpSp>
        <p:nvGrpSpPr>
          <p:cNvPr id="8" name="Group 4">
            <a:extLst>
              <a:ext uri="{FF2B5EF4-FFF2-40B4-BE49-F238E27FC236}">
                <a16:creationId xmlns:a16="http://schemas.microsoft.com/office/drawing/2014/main" id="{4F7E7D14-791F-8D74-6030-08B24A885278}"/>
              </a:ext>
            </a:extLst>
          </p:cNvPr>
          <p:cNvGrpSpPr/>
          <p:nvPr userDrawn="1"/>
        </p:nvGrpSpPr>
        <p:grpSpPr>
          <a:xfrm>
            <a:off x="3443503" y="1377930"/>
            <a:ext cx="708997" cy="877661"/>
            <a:chOff x="2172962" y="398346"/>
            <a:chExt cx="361113" cy="447018"/>
          </a:xfrm>
        </p:grpSpPr>
        <p:sp>
          <p:nvSpPr>
            <p:cNvPr id="9" name="Freeform: Shape 28">
              <a:extLst>
                <a:ext uri="{FF2B5EF4-FFF2-40B4-BE49-F238E27FC236}">
                  <a16:creationId xmlns:a16="http://schemas.microsoft.com/office/drawing/2014/main" id="{F06EF4CB-4ED6-927D-6F6A-52D41D40FA60}"/>
                </a:ext>
              </a:extLst>
            </p:cNvPr>
            <p:cNvSpPr>
              <a:spLocks noChangeAspect="1"/>
            </p:cNvSpPr>
            <p:nvPr/>
          </p:nvSpPr>
          <p:spPr>
            <a:xfrm rot="10800000">
              <a:off x="2172962" y="428060"/>
              <a:ext cx="361113" cy="417304"/>
            </a:xfrm>
            <a:custGeom>
              <a:avLst/>
              <a:gdLst>
                <a:gd name="connsiteX0" fmla="*/ 457200 w 914400"/>
                <a:gd name="connsiteY0" fmla="*/ 1056685 h 1056685"/>
                <a:gd name="connsiteX1" fmla="*/ 0 w 914400"/>
                <a:gd name="connsiteY1" fmla="*/ 599485 h 1056685"/>
                <a:gd name="connsiteX2" fmla="*/ 365058 w 914400"/>
                <a:gd name="connsiteY2" fmla="*/ 151574 h 1056685"/>
                <a:gd name="connsiteX3" fmla="*/ 369549 w 914400"/>
                <a:gd name="connsiteY3" fmla="*/ 151121 h 1056685"/>
                <a:gd name="connsiteX4" fmla="*/ 457199 w 914400"/>
                <a:gd name="connsiteY4" fmla="*/ 0 h 1056685"/>
                <a:gd name="connsiteX5" fmla="*/ 544849 w 914400"/>
                <a:gd name="connsiteY5" fmla="*/ 151121 h 1056685"/>
                <a:gd name="connsiteX6" fmla="*/ 549342 w 914400"/>
                <a:gd name="connsiteY6" fmla="*/ 151574 h 1056685"/>
                <a:gd name="connsiteX7" fmla="*/ 914400 w 914400"/>
                <a:gd name="connsiteY7" fmla="*/ 599485 h 1056685"/>
                <a:gd name="connsiteX8" fmla="*/ 457200 w 914400"/>
                <a:gd name="connsiteY8" fmla="*/ 1056685 h 105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 h="1056685">
                  <a:moveTo>
                    <a:pt x="457200" y="1056685"/>
                  </a:moveTo>
                  <a:cubicBezTo>
                    <a:pt x="204695" y="1056685"/>
                    <a:pt x="0" y="851990"/>
                    <a:pt x="0" y="599485"/>
                  </a:cubicBezTo>
                  <a:cubicBezTo>
                    <a:pt x="0" y="378543"/>
                    <a:pt x="156720" y="194206"/>
                    <a:pt x="365058" y="151574"/>
                  </a:cubicBezTo>
                  <a:lnTo>
                    <a:pt x="369549" y="151121"/>
                  </a:lnTo>
                  <a:lnTo>
                    <a:pt x="457199" y="0"/>
                  </a:lnTo>
                  <a:lnTo>
                    <a:pt x="544849" y="151121"/>
                  </a:lnTo>
                  <a:lnTo>
                    <a:pt x="549342" y="151574"/>
                  </a:lnTo>
                  <a:cubicBezTo>
                    <a:pt x="757680" y="194206"/>
                    <a:pt x="914400" y="378543"/>
                    <a:pt x="914400" y="599485"/>
                  </a:cubicBezTo>
                  <a:cubicBezTo>
                    <a:pt x="914400" y="851990"/>
                    <a:pt x="709705" y="1056685"/>
                    <a:pt x="457200" y="1056685"/>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514350">
                <a:defRPr/>
              </a:pPr>
              <a:endParaRPr lang="en-US" sz="1050" kern="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 name="TextBox 29">
              <a:extLst>
                <a:ext uri="{FF2B5EF4-FFF2-40B4-BE49-F238E27FC236}">
                  <a16:creationId xmlns:a16="http://schemas.microsoft.com/office/drawing/2014/main" id="{40088D16-F116-3186-FC02-5CC88DB781BD}"/>
                </a:ext>
              </a:extLst>
            </p:cNvPr>
            <p:cNvSpPr txBox="1"/>
            <p:nvPr/>
          </p:nvSpPr>
          <p:spPr>
            <a:xfrm>
              <a:off x="2239121" y="398346"/>
              <a:ext cx="228794" cy="360547"/>
            </a:xfrm>
            <a:prstGeom prst="rect">
              <a:avLst/>
            </a:prstGeom>
            <a:noFill/>
            <a:ln>
              <a:noFill/>
            </a:ln>
          </p:spPr>
          <p:txBody>
            <a:bodyPr wrap="square" rtlCol="0">
              <a:spAutoFit/>
            </a:bodyPr>
            <a:lstStyle/>
            <a:p>
              <a:pPr algn="ctr"/>
              <a:r>
                <a:rPr lang="en-GB" sz="4000" b="1" dirty="0">
                  <a:latin typeface="Playfair Display" pitchFamily="2" charset="0"/>
                  <a:ea typeface="Open Sans Light" panose="020B0306030504020204" pitchFamily="34" charset="0"/>
                  <a:cs typeface="Open Sans Light" panose="020B0306030504020204" pitchFamily="34" charset="0"/>
                </a:rPr>
                <a:t>4</a:t>
              </a:r>
            </a:p>
          </p:txBody>
        </p:sp>
      </p:grpSp>
    </p:spTree>
    <p:extLst>
      <p:ext uri="{BB962C8B-B14F-4D97-AF65-F5344CB8AC3E}">
        <p14:creationId xmlns:p14="http://schemas.microsoft.com/office/powerpoint/2010/main" val="4256080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tângulo 31">
            <a:extLst>
              <a:ext uri="{FF2B5EF4-FFF2-40B4-BE49-F238E27FC236}">
                <a16:creationId xmlns:a16="http://schemas.microsoft.com/office/drawing/2014/main" id="{21F71A75-7714-80EF-22EE-7A7427A1BC5E}"/>
              </a:ext>
            </a:extLst>
          </p:cNvPr>
          <p:cNvSpPr/>
          <p:nvPr userDrawn="1"/>
        </p:nvSpPr>
        <p:spPr>
          <a:xfrm>
            <a:off x="779639" y="791743"/>
            <a:ext cx="4829705" cy="246221"/>
          </a:xfrm>
          <a:prstGeom prst="rect">
            <a:avLst/>
          </a:prstGeom>
          <a:solidFill>
            <a:schemeClr val="accent2">
              <a:lumMod val="40000"/>
              <a:lumOff val="6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ACFFB7E-EE39-018F-353C-7ACBCA750C32}"/>
              </a:ext>
            </a:extLst>
          </p:cNvPr>
          <p:cNvSpPr/>
          <p:nvPr userDrawn="1"/>
        </p:nvSpPr>
        <p:spPr>
          <a:xfrm>
            <a:off x="0" y="9759435"/>
            <a:ext cx="7596000" cy="246221"/>
          </a:xfrm>
          <a:prstGeom prst="rect">
            <a:avLst/>
          </a:prstGeom>
          <a:solidFill>
            <a:sysClr val="windowText" lastClr="0000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alibri" panose="020F0502020204030204"/>
              <a:sym typeface="Helvetica Neue Medium"/>
            </a:endParaRPr>
          </a:p>
        </p:txBody>
      </p:sp>
      <p:pic>
        <p:nvPicPr>
          <p:cNvPr id="6" name="Image" descr="Image">
            <a:extLst>
              <a:ext uri="{FF2B5EF4-FFF2-40B4-BE49-F238E27FC236}">
                <a16:creationId xmlns:a16="http://schemas.microsoft.com/office/drawing/2014/main" id="{21834996-069F-61B2-9ABC-A63DE25875EB}"/>
              </a:ext>
            </a:extLst>
          </p:cNvPr>
          <p:cNvPicPr>
            <a:picLocks noChangeAspect="1"/>
          </p:cNvPicPr>
          <p:nvPr userDrawn="1"/>
        </p:nvPicPr>
        <p:blipFill>
          <a:blip r:embed="rId2"/>
          <a:stretch>
            <a:fillRect/>
          </a:stretch>
        </p:blipFill>
        <p:spPr>
          <a:xfrm>
            <a:off x="994130" y="10139381"/>
            <a:ext cx="1709282" cy="285276"/>
          </a:xfrm>
          <a:prstGeom prst="rect">
            <a:avLst/>
          </a:prstGeom>
          <a:ln w="12700">
            <a:miter lim="400000"/>
          </a:ln>
        </p:spPr>
      </p:pic>
      <p:pic>
        <p:nvPicPr>
          <p:cNvPr id="7" name="Picture 6" descr="A pair of black spiral springs&#10;&#10;Description automatically generated">
            <a:extLst>
              <a:ext uri="{FF2B5EF4-FFF2-40B4-BE49-F238E27FC236}">
                <a16:creationId xmlns:a16="http://schemas.microsoft.com/office/drawing/2014/main" id="{F881575E-B00C-76DA-DF49-A0FE877353AE}"/>
              </a:ext>
            </a:extLst>
          </p:cNvPr>
          <p:cNvPicPr>
            <a:picLocks noChangeAspect="1"/>
          </p:cNvPicPr>
          <p:nvPr userDrawn="1"/>
        </p:nvPicPr>
        <p:blipFill rotWithShape="1">
          <a:blip r:embed="rId3"/>
          <a:srcRect l="26887" t="2096" r="57813" b="1906"/>
          <a:stretch/>
        </p:blipFill>
        <p:spPr>
          <a:xfrm>
            <a:off x="-13253" y="22466"/>
            <a:ext cx="497043" cy="10647039"/>
          </a:xfrm>
          <a:prstGeom prst="rect">
            <a:avLst/>
          </a:prstGeom>
        </p:spPr>
      </p:pic>
      <p:grpSp>
        <p:nvGrpSpPr>
          <p:cNvPr id="8" name="Agrupar 108">
            <a:extLst>
              <a:ext uri="{FF2B5EF4-FFF2-40B4-BE49-F238E27FC236}">
                <a16:creationId xmlns:a16="http://schemas.microsoft.com/office/drawing/2014/main" id="{FB734010-51C0-759A-B8FD-73C15BF0A9B5}"/>
              </a:ext>
            </a:extLst>
          </p:cNvPr>
          <p:cNvGrpSpPr/>
          <p:nvPr userDrawn="1"/>
        </p:nvGrpSpPr>
        <p:grpSpPr>
          <a:xfrm>
            <a:off x="6703857" y="394524"/>
            <a:ext cx="497043" cy="475741"/>
            <a:chOff x="2703478" y="-878250"/>
            <a:chExt cx="497043" cy="475741"/>
          </a:xfrm>
        </p:grpSpPr>
        <p:sp>
          <p:nvSpPr>
            <p:cNvPr id="9" name="CaixaDeTexto 109">
              <a:extLst>
                <a:ext uri="{FF2B5EF4-FFF2-40B4-BE49-F238E27FC236}">
                  <a16:creationId xmlns:a16="http://schemas.microsoft.com/office/drawing/2014/main" id="{9EEF5CC2-D4FF-9CC6-6C28-724D81596387}"/>
                </a:ext>
              </a:extLst>
            </p:cNvPr>
            <p:cNvSpPr txBox="1"/>
            <p:nvPr/>
          </p:nvSpPr>
          <p:spPr>
            <a:xfrm>
              <a:off x="2820392" y="-825271"/>
              <a:ext cx="26321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Playfair Display" pitchFamily="2" charset="77"/>
                </a:rPr>
                <a:t>4</a:t>
              </a:r>
              <a:endParaRPr kumimoji="0" lang="en-GB" sz="1600" b="1" i="0" u="none" strike="noStrike" kern="0" cap="none" spc="0" normalizeH="0" baseline="0" noProof="0" dirty="0">
                <a:ln>
                  <a:noFill/>
                </a:ln>
                <a:solidFill>
                  <a:prstClr val="black"/>
                </a:solidFill>
                <a:effectLst/>
                <a:uLnTx/>
                <a:uFillTx/>
                <a:latin typeface="Playfair Display" pitchFamily="2" charset="77"/>
              </a:endParaRPr>
            </a:p>
          </p:txBody>
        </p:sp>
        <p:sp>
          <p:nvSpPr>
            <p:cNvPr id="10" name="Duplo Semicírculo 110">
              <a:extLst>
                <a:ext uri="{FF2B5EF4-FFF2-40B4-BE49-F238E27FC236}">
                  <a16:creationId xmlns:a16="http://schemas.microsoft.com/office/drawing/2014/main" id="{3CD67600-12FD-DFAE-36D7-CAC88F3B7B3F}"/>
                </a:ext>
              </a:extLst>
            </p:cNvPr>
            <p:cNvSpPr/>
            <p:nvPr/>
          </p:nvSpPr>
          <p:spPr>
            <a:xfrm>
              <a:off x="2703478" y="-878250"/>
              <a:ext cx="497043" cy="475741"/>
            </a:xfrm>
            <a:prstGeom prst="blockArc">
              <a:avLst>
                <a:gd name="adj1" fmla="val 10800000"/>
                <a:gd name="adj2" fmla="val 21591976"/>
                <a:gd name="adj3" fmla="val 18963"/>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4DAD4BC0-F9D5-5281-96C4-F4A1C47414D5}"/>
              </a:ext>
            </a:extLst>
          </p:cNvPr>
          <p:cNvGrpSpPr/>
          <p:nvPr userDrawn="1"/>
        </p:nvGrpSpPr>
        <p:grpSpPr>
          <a:xfrm>
            <a:off x="668726" y="313392"/>
            <a:ext cx="3110024" cy="302662"/>
            <a:chOff x="762782" y="286039"/>
            <a:chExt cx="3110024" cy="302662"/>
          </a:xfrm>
        </p:grpSpPr>
        <p:sp>
          <p:nvSpPr>
            <p:cNvPr id="12" name="Lorem Ipsum Dolor | Lorem Ipsum Dolor">
              <a:extLst>
                <a:ext uri="{FF2B5EF4-FFF2-40B4-BE49-F238E27FC236}">
                  <a16:creationId xmlns:a16="http://schemas.microsoft.com/office/drawing/2014/main" id="{35F61785-9C94-50B2-6C85-70B1786D8577}"/>
                </a:ext>
              </a:extLst>
            </p:cNvPr>
            <p:cNvSpPr txBox="1"/>
            <p:nvPr/>
          </p:nvSpPr>
          <p:spPr>
            <a:xfrm>
              <a:off x="762782" y="286039"/>
              <a:ext cx="3110024"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2900" b="0">
                  <a:latin typeface="Playfair Display"/>
                  <a:ea typeface="Playfair Display"/>
                  <a:cs typeface="Playfair Display"/>
                  <a:sym typeface="Playfair Display"/>
                </a:defRPr>
              </a:lvl1pPr>
            </a:lstStyle>
            <a:p>
              <a:r>
                <a:rPr lang="pt-PT" sz="1200" dirty="0">
                  <a:solidFill>
                    <a:srgbClr val="000000"/>
                  </a:solidFill>
                  <a:latin typeface="Playfair Display" pitchFamily="2" charset="0"/>
                </a:rPr>
                <a:t>The Power of Stories &amp; Feedback</a:t>
              </a:r>
            </a:p>
          </p:txBody>
        </p:sp>
        <p:sp>
          <p:nvSpPr>
            <p:cNvPr id="13" name="Line">
              <a:extLst>
                <a:ext uri="{FF2B5EF4-FFF2-40B4-BE49-F238E27FC236}">
                  <a16:creationId xmlns:a16="http://schemas.microsoft.com/office/drawing/2014/main" id="{00C251FD-1D8E-C6EE-0D81-AB8757A85AC0}"/>
                </a:ext>
              </a:extLst>
            </p:cNvPr>
            <p:cNvSpPr/>
            <p:nvPr/>
          </p:nvSpPr>
          <p:spPr>
            <a:xfrm>
              <a:off x="818238" y="588701"/>
              <a:ext cx="497044" cy="0"/>
            </a:xfrm>
            <a:prstGeom prst="line">
              <a:avLst/>
            </a:prstGeom>
            <a:ln w="25400">
              <a:solidFill>
                <a:srgbClr val="000000"/>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lang="en-US" sz="2000" b="0" i="0" u="none" strike="noStrike" kern="0" cap="none" spc="0" normalizeH="0" baseline="0" noProof="0">
                <a:ln>
                  <a:noFill/>
                </a:ln>
                <a:solidFill>
                  <a:srgbClr val="FFFFFF"/>
                </a:solidFill>
                <a:effectLst/>
                <a:uLnTx/>
                <a:uFillTx/>
                <a:latin typeface="Calibri" panose="020F0502020204030204"/>
                <a:sym typeface="Helvetica Neue Medium"/>
              </a:endParaRPr>
            </a:p>
          </p:txBody>
        </p:sp>
      </p:grpSp>
      <p:sp>
        <p:nvSpPr>
          <p:cNvPr id="14" name="Rectangle 16">
            <a:extLst>
              <a:ext uri="{FF2B5EF4-FFF2-40B4-BE49-F238E27FC236}">
                <a16:creationId xmlns:a16="http://schemas.microsoft.com/office/drawing/2014/main" id="{E4BC634A-6386-9A0C-42C8-F50F6B6CB937}"/>
              </a:ext>
            </a:extLst>
          </p:cNvPr>
          <p:cNvSpPr/>
          <p:nvPr userDrawn="1"/>
        </p:nvSpPr>
        <p:spPr>
          <a:xfrm>
            <a:off x="724183" y="778570"/>
            <a:ext cx="6476717" cy="3170099"/>
          </a:xfrm>
          <a:prstGeom prst="rect">
            <a:avLst/>
          </a:prstGeom>
        </p:spPr>
        <p:txBody>
          <a:bodyPr wrap="square">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FEEDBACK: CENTER FOR CREATIVE LEADERSHIP METHODOLOGY</a:t>
            </a:r>
            <a:endParaRPr lang="en-US" sz="1200" b="1" i="1" dirty="0">
              <a:latin typeface="Open Sans" panose="020B0606030504020204" pitchFamily="34" charset="0"/>
              <a:ea typeface="Open Sans" panose="020B0606030504020204" pitchFamily="34" charset="0"/>
              <a:cs typeface="Open Sans" panose="020B0606030504020204" pitchFamily="34" charset="0"/>
            </a:endParaRPr>
          </a:p>
          <a:p>
            <a:endParaRPr lang="pt-PT" sz="1200" b="1" i="1" dirty="0">
              <a:latin typeface="Open Sans" panose="020B0606030504020204" pitchFamily="34" charset="0"/>
              <a:ea typeface="Open Sans" panose="020B0606030504020204" pitchFamily="34" charset="0"/>
              <a:cs typeface="Open Sans" panose="020B0606030504020204" pitchFamily="34" charset="0"/>
            </a:endParaRPr>
          </a:p>
          <a:p>
            <a:r>
              <a:rPr lang="en-GB" sz="1200" b="1" dirty="0">
                <a:latin typeface="Open Sans" panose="020B0606030504020204" pitchFamily="34" charset="0"/>
                <a:ea typeface="Open Sans" panose="020B0606030504020204" pitchFamily="34" charset="0"/>
                <a:cs typeface="Open Sans" panose="020B0606030504020204" pitchFamily="34" charset="0"/>
              </a:rPr>
              <a:t>Tips for practicing the SBI methodology:</a:t>
            </a:r>
          </a:p>
          <a:p>
            <a:endParaRPr lang="pt-PT" sz="1200" dirty="0">
              <a:latin typeface="Open Sans" panose="020B0606030504020204" pitchFamily="34" charset="0"/>
              <a:ea typeface="Open Sans" panose="020B0606030504020204" pitchFamily="34" charset="0"/>
              <a:cs typeface="Open Sans" panose="020B0606030504020204" pitchFamily="34" charset="0"/>
            </a:endParaRPr>
          </a:p>
          <a:p>
            <a:r>
              <a:rPr lang="en-GB" sz="1200" dirty="0">
                <a:latin typeface="Open Sans" panose="020B0606030504020204" pitchFamily="34" charset="0"/>
                <a:ea typeface="Open Sans" panose="020B0606030504020204" pitchFamily="34" charset="0"/>
                <a:cs typeface="Open Sans" panose="020B0606030504020204" pitchFamily="34" charset="0"/>
              </a:rPr>
              <a:t>We know that it </a:t>
            </a:r>
            <a:r>
              <a:rPr lang="en-GB" sz="1200" b="1" dirty="0">
                <a:latin typeface="Open Sans" panose="020B0606030504020204" pitchFamily="34" charset="0"/>
                <a:ea typeface="Open Sans" panose="020B0606030504020204" pitchFamily="34" charset="0"/>
                <a:cs typeface="Open Sans" panose="020B0606030504020204" pitchFamily="34" charset="0"/>
              </a:rPr>
              <a:t>is not always easy to structure and prepare the moment to give feedback</a:t>
            </a:r>
            <a:r>
              <a:rPr lang="en-GB" sz="1200" dirty="0">
                <a:latin typeface="Open Sans" panose="020B0606030504020204" pitchFamily="34" charset="0"/>
                <a:ea typeface="Open Sans" panose="020B0606030504020204" pitchFamily="34" charset="0"/>
                <a:cs typeface="Open Sans" panose="020B0606030504020204" pitchFamily="34" charset="0"/>
              </a:rPr>
              <a:t>. For this reason, we share with you a </a:t>
            </a:r>
            <a:r>
              <a:rPr lang="en-GB" sz="1200" b="1" dirty="0">
                <a:latin typeface="Open Sans" panose="020B0606030504020204" pitchFamily="34" charset="0"/>
                <a:ea typeface="Open Sans" panose="020B0606030504020204" pitchFamily="34" charset="0"/>
                <a:cs typeface="Open Sans" panose="020B0606030504020204" pitchFamily="34" charset="0"/>
              </a:rPr>
              <a:t>methodology that is well known </a:t>
            </a:r>
            <a:r>
              <a:rPr lang="en-GB" sz="1200" dirty="0">
                <a:latin typeface="Open Sans" panose="020B0606030504020204" pitchFamily="34" charset="0"/>
                <a:ea typeface="Open Sans" panose="020B0606030504020204" pitchFamily="34" charset="0"/>
                <a:cs typeface="Open Sans" panose="020B0606030504020204" pitchFamily="34" charset="0"/>
              </a:rPr>
              <a:t>and </a:t>
            </a:r>
            <a:r>
              <a:rPr lang="en-GB" sz="1200" b="1" dirty="0">
                <a:latin typeface="Open Sans" panose="020B0606030504020204" pitchFamily="34" charset="0"/>
                <a:ea typeface="Open Sans" panose="020B0606030504020204" pitchFamily="34" charset="0"/>
                <a:cs typeface="Open Sans" panose="020B0606030504020204" pitchFamily="34" charset="0"/>
              </a:rPr>
              <a:t>used</a:t>
            </a:r>
            <a:r>
              <a:rPr lang="en-GB" sz="1200" dirty="0">
                <a:latin typeface="Open Sans" panose="020B0606030504020204" pitchFamily="34" charset="0"/>
                <a:ea typeface="Open Sans" panose="020B0606030504020204" pitchFamily="34" charset="0"/>
                <a:cs typeface="Open Sans" panose="020B0606030504020204" pitchFamily="34" charset="0"/>
              </a:rPr>
              <a:t> in the </a:t>
            </a:r>
            <a:r>
              <a:rPr lang="en-GB" sz="1200" b="1" dirty="0">
                <a:latin typeface="Open Sans" panose="020B0606030504020204" pitchFamily="34" charset="0"/>
                <a:ea typeface="Open Sans" panose="020B0606030504020204" pitchFamily="34" charset="0"/>
                <a:cs typeface="Open Sans" panose="020B0606030504020204" pitchFamily="34" charset="0"/>
              </a:rPr>
              <a:t>day-to-day life of several companies around the world, for developmental feedback</a:t>
            </a:r>
            <a:r>
              <a:rPr lang="en-GB" sz="1200" dirty="0">
                <a:latin typeface="Open Sans" panose="020B0606030504020204" pitchFamily="34" charset="0"/>
                <a:ea typeface="Open Sans" panose="020B0606030504020204" pitchFamily="34" charset="0"/>
                <a:cs typeface="Open Sans" panose="020B0606030504020204" pitchFamily="34" charset="0"/>
              </a:rPr>
              <a:t>. </a:t>
            </a:r>
          </a:p>
          <a:p>
            <a:endParaRPr lang="en-GB" sz="800" dirty="0">
              <a:latin typeface="Open Sans" panose="020B0606030504020204" pitchFamily="34" charset="0"/>
              <a:ea typeface="Open Sans" panose="020B0606030504020204" pitchFamily="34" charset="0"/>
              <a:cs typeface="Open Sans" panose="020B0606030504020204" pitchFamily="34" charset="0"/>
            </a:endParaRPr>
          </a:p>
          <a:p>
            <a:r>
              <a:rPr lang="en-US" sz="1200" dirty="0">
                <a:latin typeface="Open Sans" panose="020B0606030504020204" pitchFamily="34" charset="0"/>
                <a:ea typeface="Open Sans" panose="020B0606030504020204" pitchFamily="34" charset="0"/>
                <a:cs typeface="Open Sans" panose="020B0606030504020204" pitchFamily="34" charset="0"/>
              </a:rPr>
              <a:t>The </a:t>
            </a:r>
            <a:r>
              <a:rPr lang="en-US" sz="1200" b="1" dirty="0">
                <a:latin typeface="Open Sans" panose="020B0606030504020204" pitchFamily="34" charset="0"/>
                <a:ea typeface="Open Sans" panose="020B0606030504020204" pitchFamily="34" charset="0"/>
                <a:cs typeface="Open Sans" panose="020B0606030504020204" pitchFamily="34" charset="0"/>
              </a:rPr>
              <a:t>Situation-Behavior-Impact (SBI) is a three-step model </a:t>
            </a:r>
            <a:r>
              <a:rPr lang="en-US" sz="1200" dirty="0">
                <a:latin typeface="Open Sans" panose="020B0606030504020204" pitchFamily="34" charset="0"/>
                <a:ea typeface="Open Sans" panose="020B0606030504020204" pitchFamily="34" charset="0"/>
                <a:cs typeface="Open Sans" panose="020B0606030504020204" pitchFamily="34" charset="0"/>
              </a:rPr>
              <a:t>developed, taught, and practiced at CCL®. SBl is designed to be the start of a developmental conversation to identify ineffective behavior or to encourage and reinforce effective behavior. It aids in </a:t>
            </a:r>
            <a:r>
              <a:rPr lang="en-US" sz="1200" b="1" dirty="0">
                <a:latin typeface="Open Sans" panose="020B0606030504020204" pitchFamily="34" charset="0"/>
                <a:ea typeface="Open Sans" panose="020B0606030504020204" pitchFamily="34" charset="0"/>
                <a:cs typeface="Open Sans" panose="020B0606030504020204" pitchFamily="34" charset="0"/>
              </a:rPr>
              <a:t>delivering developmental feedback </a:t>
            </a:r>
            <a:r>
              <a:rPr lang="en-US" sz="1200" dirty="0">
                <a:latin typeface="Open Sans" panose="020B0606030504020204" pitchFamily="34" charset="0"/>
                <a:ea typeface="Open Sans" panose="020B0606030504020204" pitchFamily="34" charset="0"/>
                <a:cs typeface="Open Sans" panose="020B0606030504020204" pitchFamily="34" charset="0"/>
              </a:rPr>
              <a:t>to others and empowers the recipient to take ownership of the feedback. SBI provides a </a:t>
            </a:r>
            <a:r>
              <a:rPr lang="en-US" sz="1200" b="1" dirty="0">
                <a:latin typeface="Open Sans" panose="020B0606030504020204" pitchFamily="34" charset="0"/>
                <a:ea typeface="Open Sans" panose="020B0606030504020204" pitchFamily="34" charset="0"/>
                <a:cs typeface="Open Sans" panose="020B0606030504020204" pitchFamily="34" charset="0"/>
              </a:rPr>
              <a:t>structure that helps keep your feedback focused and relevant </a:t>
            </a:r>
            <a:r>
              <a:rPr lang="en-US" sz="1200" dirty="0">
                <a:latin typeface="Open Sans" panose="020B0606030504020204" pitchFamily="34" charset="0"/>
                <a:ea typeface="Open Sans" panose="020B0606030504020204" pitchFamily="34" charset="0"/>
                <a:cs typeface="Open Sans" panose="020B0606030504020204" pitchFamily="34" charset="0"/>
              </a:rPr>
              <a:t>while increasing the likelihood it will be received in a clear, no defensive manner by the recipient.</a:t>
            </a:r>
          </a:p>
          <a:p>
            <a:endParaRPr lang="pt-PT"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descr="Calendar&#10;&#10;Description automatically generated with low confidence">
            <a:extLst>
              <a:ext uri="{FF2B5EF4-FFF2-40B4-BE49-F238E27FC236}">
                <a16:creationId xmlns:a16="http://schemas.microsoft.com/office/drawing/2014/main" id="{BBAEF284-AB73-3AF1-FEA3-F3D968F01608}"/>
              </a:ext>
            </a:extLst>
          </p:cNvPr>
          <p:cNvPicPr>
            <a:picLocks noChangeAspect="1"/>
          </p:cNvPicPr>
          <p:nvPr userDrawn="1"/>
        </p:nvPicPr>
        <p:blipFill rotWithShape="1">
          <a:blip r:embed="rId4"/>
          <a:srcRect t="2064" b="2668"/>
          <a:stretch/>
        </p:blipFill>
        <p:spPr>
          <a:xfrm>
            <a:off x="747599" y="4148674"/>
            <a:ext cx="6336386" cy="4125938"/>
          </a:xfrm>
          <a:prstGeom prst="rect">
            <a:avLst/>
          </a:prstGeom>
        </p:spPr>
      </p:pic>
    </p:spTree>
    <p:extLst>
      <p:ext uri="{BB962C8B-B14F-4D97-AF65-F5344CB8AC3E}">
        <p14:creationId xmlns:p14="http://schemas.microsoft.com/office/powerpoint/2010/main" val="2190232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tângulo 31">
            <a:extLst>
              <a:ext uri="{FF2B5EF4-FFF2-40B4-BE49-F238E27FC236}">
                <a16:creationId xmlns:a16="http://schemas.microsoft.com/office/drawing/2014/main" id="{885E45AD-8FF6-5F69-CDDB-140FE33EDF8C}"/>
              </a:ext>
            </a:extLst>
          </p:cNvPr>
          <p:cNvSpPr/>
          <p:nvPr userDrawn="1"/>
        </p:nvSpPr>
        <p:spPr>
          <a:xfrm>
            <a:off x="779639" y="791743"/>
            <a:ext cx="4829705" cy="246221"/>
          </a:xfrm>
          <a:prstGeom prst="rect">
            <a:avLst/>
          </a:prstGeom>
          <a:solidFill>
            <a:schemeClr val="accent2">
              <a:lumMod val="40000"/>
              <a:lumOff val="6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ED10C6D-08F4-9A07-8454-4B67C8718F4C}"/>
              </a:ext>
            </a:extLst>
          </p:cNvPr>
          <p:cNvSpPr/>
          <p:nvPr userDrawn="1"/>
        </p:nvSpPr>
        <p:spPr>
          <a:xfrm>
            <a:off x="0" y="9759435"/>
            <a:ext cx="7596000" cy="246221"/>
          </a:xfrm>
          <a:prstGeom prst="rect">
            <a:avLst/>
          </a:prstGeom>
          <a:solidFill>
            <a:sysClr val="windowText" lastClr="0000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alibri" panose="020F0502020204030204"/>
              <a:sym typeface="Helvetica Neue Medium"/>
            </a:endParaRPr>
          </a:p>
        </p:txBody>
      </p:sp>
      <p:pic>
        <p:nvPicPr>
          <p:cNvPr id="4" name="Image" descr="Image">
            <a:extLst>
              <a:ext uri="{FF2B5EF4-FFF2-40B4-BE49-F238E27FC236}">
                <a16:creationId xmlns:a16="http://schemas.microsoft.com/office/drawing/2014/main" id="{F74BD08E-3FE0-385F-DAC4-5795172130FB}"/>
              </a:ext>
            </a:extLst>
          </p:cNvPr>
          <p:cNvPicPr>
            <a:picLocks noChangeAspect="1"/>
          </p:cNvPicPr>
          <p:nvPr userDrawn="1"/>
        </p:nvPicPr>
        <p:blipFill>
          <a:blip r:embed="rId2"/>
          <a:stretch>
            <a:fillRect/>
          </a:stretch>
        </p:blipFill>
        <p:spPr>
          <a:xfrm>
            <a:off x="994130" y="10139381"/>
            <a:ext cx="1709282" cy="285276"/>
          </a:xfrm>
          <a:prstGeom prst="rect">
            <a:avLst/>
          </a:prstGeom>
          <a:ln w="12700">
            <a:miter lim="400000"/>
          </a:ln>
        </p:spPr>
      </p:pic>
      <p:pic>
        <p:nvPicPr>
          <p:cNvPr id="5" name="Picture 4" descr="A pair of black spiral springs&#10;&#10;Description automatically generated">
            <a:extLst>
              <a:ext uri="{FF2B5EF4-FFF2-40B4-BE49-F238E27FC236}">
                <a16:creationId xmlns:a16="http://schemas.microsoft.com/office/drawing/2014/main" id="{5A0D458E-DACC-55FA-024E-7D339B4ADCC1}"/>
              </a:ext>
            </a:extLst>
          </p:cNvPr>
          <p:cNvPicPr>
            <a:picLocks noChangeAspect="1"/>
          </p:cNvPicPr>
          <p:nvPr userDrawn="1"/>
        </p:nvPicPr>
        <p:blipFill rotWithShape="1">
          <a:blip r:embed="rId3"/>
          <a:srcRect l="26887" t="2096" r="57813" b="1906"/>
          <a:stretch/>
        </p:blipFill>
        <p:spPr>
          <a:xfrm>
            <a:off x="-13253" y="22466"/>
            <a:ext cx="497043" cy="10647039"/>
          </a:xfrm>
          <a:prstGeom prst="rect">
            <a:avLst/>
          </a:prstGeom>
        </p:spPr>
      </p:pic>
      <p:grpSp>
        <p:nvGrpSpPr>
          <p:cNvPr id="6" name="Agrupar 108">
            <a:extLst>
              <a:ext uri="{FF2B5EF4-FFF2-40B4-BE49-F238E27FC236}">
                <a16:creationId xmlns:a16="http://schemas.microsoft.com/office/drawing/2014/main" id="{615374AA-65B4-F9F3-606C-511A86F22879}"/>
              </a:ext>
            </a:extLst>
          </p:cNvPr>
          <p:cNvGrpSpPr/>
          <p:nvPr userDrawn="1"/>
        </p:nvGrpSpPr>
        <p:grpSpPr>
          <a:xfrm>
            <a:off x="6703857" y="394524"/>
            <a:ext cx="497043" cy="475741"/>
            <a:chOff x="2703478" y="-878250"/>
            <a:chExt cx="497043" cy="475741"/>
          </a:xfrm>
        </p:grpSpPr>
        <p:sp>
          <p:nvSpPr>
            <p:cNvPr id="7" name="CaixaDeTexto 109">
              <a:extLst>
                <a:ext uri="{FF2B5EF4-FFF2-40B4-BE49-F238E27FC236}">
                  <a16:creationId xmlns:a16="http://schemas.microsoft.com/office/drawing/2014/main" id="{0680261B-1FF2-8A81-1FC9-9CDB2B3EE8C7}"/>
                </a:ext>
              </a:extLst>
            </p:cNvPr>
            <p:cNvSpPr txBox="1"/>
            <p:nvPr/>
          </p:nvSpPr>
          <p:spPr>
            <a:xfrm>
              <a:off x="2820392" y="-825271"/>
              <a:ext cx="26321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Playfair Display" pitchFamily="2" charset="77"/>
                </a:rPr>
                <a:t>4</a:t>
              </a:r>
              <a:endParaRPr kumimoji="0" lang="en-GB" sz="1600" b="1" i="0" u="none" strike="noStrike" kern="0" cap="none" spc="0" normalizeH="0" baseline="0" noProof="0" dirty="0">
                <a:ln>
                  <a:noFill/>
                </a:ln>
                <a:solidFill>
                  <a:prstClr val="black"/>
                </a:solidFill>
                <a:effectLst/>
                <a:uLnTx/>
                <a:uFillTx/>
                <a:latin typeface="Playfair Display" pitchFamily="2" charset="77"/>
              </a:endParaRPr>
            </a:p>
          </p:txBody>
        </p:sp>
        <p:sp>
          <p:nvSpPr>
            <p:cNvPr id="8" name="Duplo Semicírculo 110">
              <a:extLst>
                <a:ext uri="{FF2B5EF4-FFF2-40B4-BE49-F238E27FC236}">
                  <a16:creationId xmlns:a16="http://schemas.microsoft.com/office/drawing/2014/main" id="{05F9584C-2EFC-51F4-E8DC-57E63B53F417}"/>
                </a:ext>
              </a:extLst>
            </p:cNvPr>
            <p:cNvSpPr/>
            <p:nvPr/>
          </p:nvSpPr>
          <p:spPr>
            <a:xfrm>
              <a:off x="2703478" y="-878250"/>
              <a:ext cx="497043" cy="475741"/>
            </a:xfrm>
            <a:prstGeom prst="blockArc">
              <a:avLst>
                <a:gd name="adj1" fmla="val 10800000"/>
                <a:gd name="adj2" fmla="val 21591976"/>
                <a:gd name="adj3" fmla="val 18963"/>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989B864E-003E-4148-F804-85A4718B4804}"/>
              </a:ext>
            </a:extLst>
          </p:cNvPr>
          <p:cNvGrpSpPr/>
          <p:nvPr userDrawn="1"/>
        </p:nvGrpSpPr>
        <p:grpSpPr>
          <a:xfrm>
            <a:off x="668726" y="313392"/>
            <a:ext cx="3110024" cy="302662"/>
            <a:chOff x="762782" y="286039"/>
            <a:chExt cx="3110024" cy="302662"/>
          </a:xfrm>
        </p:grpSpPr>
        <p:sp>
          <p:nvSpPr>
            <p:cNvPr id="10" name="Lorem Ipsum Dolor | Lorem Ipsum Dolor">
              <a:extLst>
                <a:ext uri="{FF2B5EF4-FFF2-40B4-BE49-F238E27FC236}">
                  <a16:creationId xmlns:a16="http://schemas.microsoft.com/office/drawing/2014/main" id="{AC4E37F6-7E03-EB01-76F3-FE6021361E6A}"/>
                </a:ext>
              </a:extLst>
            </p:cNvPr>
            <p:cNvSpPr txBox="1"/>
            <p:nvPr/>
          </p:nvSpPr>
          <p:spPr>
            <a:xfrm>
              <a:off x="762782" y="286039"/>
              <a:ext cx="3110024"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2900" b="0">
                  <a:latin typeface="Playfair Display"/>
                  <a:ea typeface="Playfair Display"/>
                  <a:cs typeface="Playfair Display"/>
                  <a:sym typeface="Playfair Display"/>
                </a:defRPr>
              </a:lvl1pPr>
            </a:lstStyle>
            <a:p>
              <a:r>
                <a:rPr lang="pt-PT" sz="1200" dirty="0">
                  <a:solidFill>
                    <a:srgbClr val="000000"/>
                  </a:solidFill>
                  <a:latin typeface="Playfair Display" pitchFamily="2" charset="0"/>
                </a:rPr>
                <a:t>The Power of Stories &amp; Feedback</a:t>
              </a:r>
            </a:p>
          </p:txBody>
        </p:sp>
        <p:sp>
          <p:nvSpPr>
            <p:cNvPr id="11" name="Line">
              <a:extLst>
                <a:ext uri="{FF2B5EF4-FFF2-40B4-BE49-F238E27FC236}">
                  <a16:creationId xmlns:a16="http://schemas.microsoft.com/office/drawing/2014/main" id="{ECA26F78-E165-CD0C-C709-AD958A2C209F}"/>
                </a:ext>
              </a:extLst>
            </p:cNvPr>
            <p:cNvSpPr/>
            <p:nvPr/>
          </p:nvSpPr>
          <p:spPr>
            <a:xfrm>
              <a:off x="818238" y="588701"/>
              <a:ext cx="497044" cy="0"/>
            </a:xfrm>
            <a:prstGeom prst="line">
              <a:avLst/>
            </a:prstGeom>
            <a:ln w="25400">
              <a:solidFill>
                <a:srgbClr val="000000"/>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lang="en-US" sz="2000" b="0" i="0" u="none" strike="noStrike" kern="0" cap="none" spc="0" normalizeH="0" baseline="0" noProof="0">
                <a:ln>
                  <a:noFill/>
                </a:ln>
                <a:solidFill>
                  <a:srgbClr val="FFFFFF"/>
                </a:solidFill>
                <a:effectLst/>
                <a:uLnTx/>
                <a:uFillTx/>
                <a:latin typeface="Calibri" panose="020F0502020204030204"/>
                <a:sym typeface="Helvetica Neue Medium"/>
              </a:endParaRPr>
            </a:p>
          </p:txBody>
        </p:sp>
      </p:grpSp>
      <p:sp>
        <p:nvSpPr>
          <p:cNvPr id="12" name="Rectangle 16">
            <a:extLst>
              <a:ext uri="{FF2B5EF4-FFF2-40B4-BE49-F238E27FC236}">
                <a16:creationId xmlns:a16="http://schemas.microsoft.com/office/drawing/2014/main" id="{56B1D9AF-5173-83B1-50C8-C67B9873F45C}"/>
              </a:ext>
            </a:extLst>
          </p:cNvPr>
          <p:cNvSpPr/>
          <p:nvPr userDrawn="1"/>
        </p:nvSpPr>
        <p:spPr>
          <a:xfrm>
            <a:off x="724183" y="778570"/>
            <a:ext cx="6476717" cy="1015663"/>
          </a:xfrm>
          <a:prstGeom prst="rect">
            <a:avLst/>
          </a:prstGeom>
        </p:spPr>
        <p:txBody>
          <a:bodyPr wrap="square">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FEEDBACK: CENTER FOR CREATIVE LEADERSHIP METHODOLOGY</a:t>
            </a:r>
            <a:endParaRPr lang="en-US" sz="1200" b="1" i="1" dirty="0">
              <a:latin typeface="Open Sans" panose="020B0606030504020204" pitchFamily="34" charset="0"/>
              <a:ea typeface="Open Sans" panose="020B0606030504020204" pitchFamily="34" charset="0"/>
              <a:cs typeface="Open Sans" panose="020B0606030504020204" pitchFamily="34" charset="0"/>
            </a:endParaRPr>
          </a:p>
          <a:p>
            <a:endParaRPr lang="pt-PT" sz="1200" b="1" i="1" dirty="0">
              <a:latin typeface="Open Sans" panose="020B0606030504020204" pitchFamily="34" charset="0"/>
              <a:ea typeface="Open Sans" panose="020B0606030504020204" pitchFamily="34" charset="0"/>
              <a:cs typeface="Open Sans" panose="020B0606030504020204" pitchFamily="34" charset="0"/>
            </a:endParaRPr>
          </a:p>
          <a:p>
            <a:r>
              <a:rPr lang="en-GB" sz="1200" dirty="0">
                <a:latin typeface="Open Sans" panose="020B0606030504020204" pitchFamily="34" charset="0"/>
                <a:ea typeface="Open Sans" panose="020B0606030504020204" pitchFamily="34" charset="0"/>
                <a:cs typeface="Open Sans" panose="020B0606030504020204" pitchFamily="34" charset="0"/>
              </a:rPr>
              <a:t>Starting today, use this </a:t>
            </a:r>
            <a:r>
              <a:rPr lang="en-GB" sz="1200" b="1" dirty="0">
                <a:latin typeface="Open Sans" panose="020B0606030504020204" pitchFamily="34" charset="0"/>
                <a:ea typeface="Open Sans" panose="020B0606030504020204" pitchFamily="34" charset="0"/>
                <a:cs typeface="Open Sans" panose="020B0606030504020204" pitchFamily="34" charset="0"/>
              </a:rPr>
              <a:t>tool whenever you need to structure your thinking </a:t>
            </a:r>
            <a:r>
              <a:rPr lang="en-GB" sz="1200" dirty="0">
                <a:latin typeface="Open Sans" panose="020B0606030504020204" pitchFamily="34" charset="0"/>
                <a:ea typeface="Open Sans" panose="020B0606030504020204" pitchFamily="34" charset="0"/>
                <a:cs typeface="Open Sans" panose="020B0606030504020204" pitchFamily="34" charset="0"/>
              </a:rPr>
              <a:t>and want to better prepare yourself to give </a:t>
            </a:r>
            <a:r>
              <a:rPr lang="en-GB" sz="1200" b="1" dirty="0">
                <a:latin typeface="Open Sans" panose="020B0606030504020204" pitchFamily="34" charset="0"/>
                <a:ea typeface="Open Sans" panose="020B0606030504020204" pitchFamily="34" charset="0"/>
                <a:cs typeface="Open Sans" panose="020B0606030504020204" pitchFamily="34" charset="0"/>
              </a:rPr>
              <a:t>feedback to someone in a more organized way</a:t>
            </a:r>
            <a:r>
              <a:rPr lang="en-GB" sz="1200" dirty="0">
                <a:latin typeface="Open Sans" panose="020B0606030504020204" pitchFamily="34" charset="0"/>
                <a:ea typeface="Open Sans" panose="020B0606030504020204" pitchFamily="34" charset="0"/>
                <a:cs typeface="Open Sans" panose="020B0606030504020204" pitchFamily="34" charset="0"/>
              </a:rPr>
              <a:t>:</a:t>
            </a:r>
          </a:p>
          <a:p>
            <a:endParaRPr lang="pt-PT"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descr="Timeline, calendar&#10;&#10;Description automatically generated with medium confidence">
            <a:extLst>
              <a:ext uri="{FF2B5EF4-FFF2-40B4-BE49-F238E27FC236}">
                <a16:creationId xmlns:a16="http://schemas.microsoft.com/office/drawing/2014/main" id="{3627F44C-853E-D548-D52E-E2D528F19BA4}"/>
              </a:ext>
            </a:extLst>
          </p:cNvPr>
          <p:cNvPicPr>
            <a:picLocks noChangeAspect="1"/>
          </p:cNvPicPr>
          <p:nvPr userDrawn="1"/>
        </p:nvPicPr>
        <p:blipFill rotWithShape="1">
          <a:blip r:embed="rId4"/>
          <a:srcRect t="2124" r="1950" b="1356"/>
          <a:stretch/>
        </p:blipFill>
        <p:spPr>
          <a:xfrm>
            <a:off x="779639" y="1790519"/>
            <a:ext cx="6278152" cy="4120126"/>
          </a:xfrm>
          <a:prstGeom prst="rect">
            <a:avLst/>
          </a:prstGeom>
        </p:spPr>
      </p:pic>
    </p:spTree>
    <p:extLst>
      <p:ext uri="{BB962C8B-B14F-4D97-AF65-F5344CB8AC3E}">
        <p14:creationId xmlns:p14="http://schemas.microsoft.com/office/powerpoint/2010/main" val="2757932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2" name="Agrupar 108">
            <a:extLst>
              <a:ext uri="{FF2B5EF4-FFF2-40B4-BE49-F238E27FC236}">
                <a16:creationId xmlns:a16="http://schemas.microsoft.com/office/drawing/2014/main" id="{AD9F5A98-94A5-5375-6C1F-D9C82C44ABAD}"/>
              </a:ext>
            </a:extLst>
          </p:cNvPr>
          <p:cNvGrpSpPr/>
          <p:nvPr userDrawn="1"/>
        </p:nvGrpSpPr>
        <p:grpSpPr>
          <a:xfrm>
            <a:off x="6703857" y="394524"/>
            <a:ext cx="497043" cy="475741"/>
            <a:chOff x="2703478" y="-878250"/>
            <a:chExt cx="497043" cy="475741"/>
          </a:xfrm>
        </p:grpSpPr>
        <p:sp>
          <p:nvSpPr>
            <p:cNvPr id="3" name="CaixaDeTexto 109">
              <a:extLst>
                <a:ext uri="{FF2B5EF4-FFF2-40B4-BE49-F238E27FC236}">
                  <a16:creationId xmlns:a16="http://schemas.microsoft.com/office/drawing/2014/main" id="{614A376C-2AD9-FD26-7156-D7191A7B493F}"/>
                </a:ext>
              </a:extLst>
            </p:cNvPr>
            <p:cNvSpPr txBox="1"/>
            <p:nvPr/>
          </p:nvSpPr>
          <p:spPr>
            <a:xfrm>
              <a:off x="2820392" y="-825271"/>
              <a:ext cx="26321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Playfair Display" pitchFamily="2" charset="77"/>
                </a:rPr>
                <a:t>4</a:t>
              </a:r>
              <a:endParaRPr kumimoji="0" lang="en-GB" sz="1600" b="1" i="0" u="none" strike="noStrike" kern="0" cap="none" spc="0" normalizeH="0" baseline="0" noProof="0" dirty="0">
                <a:ln>
                  <a:noFill/>
                </a:ln>
                <a:solidFill>
                  <a:prstClr val="black"/>
                </a:solidFill>
                <a:effectLst/>
                <a:uLnTx/>
                <a:uFillTx/>
                <a:latin typeface="Playfair Display" pitchFamily="2" charset="77"/>
              </a:endParaRPr>
            </a:p>
          </p:txBody>
        </p:sp>
        <p:sp>
          <p:nvSpPr>
            <p:cNvPr id="4" name="Duplo Semicírculo 110">
              <a:extLst>
                <a:ext uri="{FF2B5EF4-FFF2-40B4-BE49-F238E27FC236}">
                  <a16:creationId xmlns:a16="http://schemas.microsoft.com/office/drawing/2014/main" id="{37CA34AD-844A-F261-05CC-46D0A562926F}"/>
                </a:ext>
              </a:extLst>
            </p:cNvPr>
            <p:cNvSpPr/>
            <p:nvPr/>
          </p:nvSpPr>
          <p:spPr>
            <a:xfrm>
              <a:off x="2703478" y="-878250"/>
              <a:ext cx="497043" cy="475741"/>
            </a:xfrm>
            <a:prstGeom prst="blockArc">
              <a:avLst>
                <a:gd name="adj1" fmla="val 10800000"/>
                <a:gd name="adj2" fmla="val 21591976"/>
                <a:gd name="adj3" fmla="val 18963"/>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7F2E3F94-320B-4781-3999-5C8855323938}"/>
              </a:ext>
            </a:extLst>
          </p:cNvPr>
          <p:cNvGrpSpPr/>
          <p:nvPr userDrawn="1"/>
        </p:nvGrpSpPr>
        <p:grpSpPr>
          <a:xfrm>
            <a:off x="668726" y="313392"/>
            <a:ext cx="3110024" cy="302662"/>
            <a:chOff x="762782" y="286039"/>
            <a:chExt cx="3110024" cy="302662"/>
          </a:xfrm>
        </p:grpSpPr>
        <p:sp>
          <p:nvSpPr>
            <p:cNvPr id="6" name="Lorem Ipsum Dolor | Lorem Ipsum Dolor">
              <a:extLst>
                <a:ext uri="{FF2B5EF4-FFF2-40B4-BE49-F238E27FC236}">
                  <a16:creationId xmlns:a16="http://schemas.microsoft.com/office/drawing/2014/main" id="{E75D8BC9-178F-16A3-3744-B54E19538FB1}"/>
                </a:ext>
              </a:extLst>
            </p:cNvPr>
            <p:cNvSpPr txBox="1"/>
            <p:nvPr/>
          </p:nvSpPr>
          <p:spPr>
            <a:xfrm>
              <a:off x="762782" y="286039"/>
              <a:ext cx="3110024"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2900" b="0">
                  <a:latin typeface="Playfair Display"/>
                  <a:ea typeface="Playfair Display"/>
                  <a:cs typeface="Playfair Display"/>
                  <a:sym typeface="Playfair Display"/>
                </a:defRPr>
              </a:lvl1pPr>
            </a:lstStyle>
            <a:p>
              <a:r>
                <a:rPr lang="en-GB" sz="1200" dirty="0">
                  <a:solidFill>
                    <a:srgbClr val="000000"/>
                  </a:solidFill>
                  <a:latin typeface="Playfair Display" pitchFamily="2" charset="0"/>
                  <a:ea typeface="Open Sans Light" panose="020B0306030504020204" pitchFamily="34" charset="0"/>
                  <a:cs typeface="Open Sans Light" panose="020B0306030504020204" pitchFamily="34" charset="0"/>
                </a:rPr>
                <a:t>Challenges to reflect upon</a:t>
              </a:r>
            </a:p>
          </p:txBody>
        </p:sp>
        <p:sp>
          <p:nvSpPr>
            <p:cNvPr id="7" name="Line">
              <a:extLst>
                <a:ext uri="{FF2B5EF4-FFF2-40B4-BE49-F238E27FC236}">
                  <a16:creationId xmlns:a16="http://schemas.microsoft.com/office/drawing/2014/main" id="{5987183B-F85C-899A-C653-C9539AD04BFA}"/>
                </a:ext>
              </a:extLst>
            </p:cNvPr>
            <p:cNvSpPr/>
            <p:nvPr/>
          </p:nvSpPr>
          <p:spPr>
            <a:xfrm>
              <a:off x="818238" y="588701"/>
              <a:ext cx="497044" cy="0"/>
            </a:xfrm>
            <a:prstGeom prst="line">
              <a:avLst/>
            </a:prstGeom>
            <a:ln w="25400">
              <a:solidFill>
                <a:srgbClr val="000000"/>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lang="en-US" sz="2000" b="0" i="0" u="none" strike="noStrike" kern="0" cap="none" spc="0" normalizeH="0" baseline="0" noProof="0">
                <a:ln>
                  <a:noFill/>
                </a:ln>
                <a:solidFill>
                  <a:srgbClr val="FFFFFF"/>
                </a:solidFill>
                <a:effectLst/>
                <a:uLnTx/>
                <a:uFillTx/>
                <a:latin typeface="Calibri" panose="020F0502020204030204"/>
                <a:sym typeface="Helvetica Neue Medium"/>
              </a:endParaRPr>
            </a:p>
          </p:txBody>
        </p:sp>
      </p:grpSp>
      <p:sp>
        <p:nvSpPr>
          <p:cNvPr id="8" name="Retângulo 31">
            <a:extLst>
              <a:ext uri="{FF2B5EF4-FFF2-40B4-BE49-F238E27FC236}">
                <a16:creationId xmlns:a16="http://schemas.microsoft.com/office/drawing/2014/main" id="{9CE7E32F-E03D-C6AA-2B92-5401B7C1DA4E}"/>
              </a:ext>
            </a:extLst>
          </p:cNvPr>
          <p:cNvSpPr/>
          <p:nvPr userDrawn="1"/>
        </p:nvSpPr>
        <p:spPr>
          <a:xfrm>
            <a:off x="726025" y="831341"/>
            <a:ext cx="1977387" cy="210473"/>
          </a:xfrm>
          <a:prstGeom prst="rect">
            <a:avLst/>
          </a:prstGeom>
          <a:solidFill>
            <a:schemeClr val="accent2">
              <a:lumMod val="40000"/>
              <a:lumOff val="6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16">
            <a:extLst>
              <a:ext uri="{FF2B5EF4-FFF2-40B4-BE49-F238E27FC236}">
                <a16:creationId xmlns:a16="http://schemas.microsoft.com/office/drawing/2014/main" id="{4A96D991-9272-95BF-3BF9-545345E2A6BB}"/>
              </a:ext>
            </a:extLst>
          </p:cNvPr>
          <p:cNvSpPr/>
          <p:nvPr userDrawn="1"/>
        </p:nvSpPr>
        <p:spPr>
          <a:xfrm>
            <a:off x="726026" y="775660"/>
            <a:ext cx="5787827" cy="523220"/>
          </a:xfrm>
          <a:prstGeom prst="rect">
            <a:avLst/>
          </a:prstGeom>
        </p:spPr>
        <p:txBody>
          <a:bodyPr wrap="square">
            <a:spAutoFit/>
          </a:bodyPr>
          <a:lstStyle/>
          <a:p>
            <a:r>
              <a:rPr lang="en-GB" sz="1400" b="1" dirty="0">
                <a:solidFill>
                  <a:prstClr val="black"/>
                </a:solidFill>
                <a:latin typeface="Playfair Display" pitchFamily="2" charset="77"/>
                <a:ea typeface="Open Sans" panose="020B0606030504020204" pitchFamily="34" charset="0"/>
                <a:cs typeface="Open Sans" panose="020B0606030504020204" pitchFamily="34" charset="0"/>
              </a:rPr>
              <a:t>Optional Challenge #3</a:t>
            </a:r>
          </a:p>
          <a:p>
            <a:r>
              <a:rPr lang="en-US" sz="1400" b="1" dirty="0">
                <a:latin typeface="Open Sans" panose="020B0606030504020204" pitchFamily="34" charset="0"/>
                <a:ea typeface="Open Sans" panose="020B0606030504020204" pitchFamily="34" charset="0"/>
                <a:cs typeface="Open Sans" panose="020B0606030504020204" pitchFamily="34" charset="0"/>
              </a:rPr>
              <a:t>Giving and receiving Feedback</a:t>
            </a:r>
          </a:p>
        </p:txBody>
      </p:sp>
      <p:sp>
        <p:nvSpPr>
          <p:cNvPr id="11" name="Rectangle 10">
            <a:extLst>
              <a:ext uri="{FF2B5EF4-FFF2-40B4-BE49-F238E27FC236}">
                <a16:creationId xmlns:a16="http://schemas.microsoft.com/office/drawing/2014/main" id="{8469F852-F045-E470-F9F0-4BC44113B6E4}"/>
              </a:ext>
            </a:extLst>
          </p:cNvPr>
          <p:cNvSpPr/>
          <p:nvPr userDrawn="1"/>
        </p:nvSpPr>
        <p:spPr>
          <a:xfrm>
            <a:off x="0" y="9759435"/>
            <a:ext cx="7596000" cy="246221"/>
          </a:xfrm>
          <a:prstGeom prst="rect">
            <a:avLst/>
          </a:prstGeom>
          <a:solidFill>
            <a:sysClr val="windowText" lastClr="0000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alibri" panose="020F0502020204030204"/>
              <a:sym typeface="Helvetica Neue Medium"/>
            </a:endParaRPr>
          </a:p>
        </p:txBody>
      </p:sp>
      <p:pic>
        <p:nvPicPr>
          <p:cNvPr id="12" name="Image" descr="Image">
            <a:extLst>
              <a:ext uri="{FF2B5EF4-FFF2-40B4-BE49-F238E27FC236}">
                <a16:creationId xmlns:a16="http://schemas.microsoft.com/office/drawing/2014/main" id="{8541D516-494A-EA63-251E-E9DFD16CA8B2}"/>
              </a:ext>
            </a:extLst>
          </p:cNvPr>
          <p:cNvPicPr>
            <a:picLocks noChangeAspect="1"/>
          </p:cNvPicPr>
          <p:nvPr userDrawn="1"/>
        </p:nvPicPr>
        <p:blipFill>
          <a:blip r:embed="rId2"/>
          <a:stretch>
            <a:fillRect/>
          </a:stretch>
        </p:blipFill>
        <p:spPr>
          <a:xfrm>
            <a:off x="994130" y="10139381"/>
            <a:ext cx="1709282" cy="285276"/>
          </a:xfrm>
          <a:prstGeom prst="rect">
            <a:avLst/>
          </a:prstGeom>
          <a:ln w="12700">
            <a:miter lim="400000"/>
          </a:ln>
        </p:spPr>
      </p:pic>
      <p:pic>
        <p:nvPicPr>
          <p:cNvPr id="13" name="Picture 12" descr="A pair of black spiral springs&#10;&#10;Description automatically generated">
            <a:extLst>
              <a:ext uri="{FF2B5EF4-FFF2-40B4-BE49-F238E27FC236}">
                <a16:creationId xmlns:a16="http://schemas.microsoft.com/office/drawing/2014/main" id="{E48F1375-D46A-BC37-EC6F-1E27D8260278}"/>
              </a:ext>
            </a:extLst>
          </p:cNvPr>
          <p:cNvPicPr>
            <a:picLocks noChangeAspect="1"/>
          </p:cNvPicPr>
          <p:nvPr userDrawn="1"/>
        </p:nvPicPr>
        <p:blipFill rotWithShape="1">
          <a:blip r:embed="rId3"/>
          <a:srcRect l="26887" t="2096" r="57813" b="1906"/>
          <a:stretch/>
        </p:blipFill>
        <p:spPr>
          <a:xfrm>
            <a:off x="-13253" y="22466"/>
            <a:ext cx="497043" cy="10647039"/>
          </a:xfrm>
          <a:prstGeom prst="rect">
            <a:avLst/>
          </a:prstGeom>
        </p:spPr>
      </p:pic>
      <p:sp>
        <p:nvSpPr>
          <p:cNvPr id="10" name="TextBox 21">
            <a:extLst>
              <a:ext uri="{FF2B5EF4-FFF2-40B4-BE49-F238E27FC236}">
                <a16:creationId xmlns:a16="http://schemas.microsoft.com/office/drawing/2014/main" id="{B74EEB18-D1F9-1A21-5D4A-B8B4DFF1E0F6}"/>
              </a:ext>
            </a:extLst>
          </p:cNvPr>
          <p:cNvSpPr txBox="1"/>
          <p:nvPr userDrawn="1"/>
        </p:nvSpPr>
        <p:spPr>
          <a:xfrm>
            <a:off x="981860" y="1362707"/>
            <a:ext cx="6232584" cy="261610"/>
          </a:xfrm>
          <a:prstGeom prst="rect">
            <a:avLst/>
          </a:prstGeom>
          <a:noFill/>
        </p:spPr>
        <p:txBody>
          <a:bodyPr wrap="square" rtlCol="0">
            <a:spAutoFit/>
          </a:bodyPr>
          <a:lstStyle/>
          <a:p>
            <a:r>
              <a:rPr lang="pt-PT" sz="1100" b="1" dirty="0">
                <a:solidFill>
                  <a:prstClr val="black"/>
                </a:solidFill>
                <a:latin typeface="Open Sans" panose="020B0606030504020204"/>
              </a:rPr>
              <a:t>No deadline: </a:t>
            </a:r>
            <a:r>
              <a:rPr lang="en-US" sz="1100" b="0" dirty="0">
                <a:solidFill>
                  <a:prstClr val="black"/>
                </a:solidFill>
                <a:latin typeface="Open Sans" panose="020B0606030504020204"/>
              </a:rPr>
              <a:t>The O</a:t>
            </a:r>
            <a:r>
              <a:rPr lang="en-US" sz="1100" dirty="0">
                <a:latin typeface="Open Sans" panose="020B0606030504020204"/>
              </a:rPr>
              <a:t>ptional Challenges are a non-mandatory complement to your learning</a:t>
            </a:r>
            <a:endParaRPr lang="pt-PT" sz="1100" dirty="0">
              <a:solidFill>
                <a:prstClr val="black"/>
              </a:solidFill>
              <a:latin typeface="Open Sans" panose="020B0606030504020204"/>
            </a:endParaRPr>
          </a:p>
        </p:txBody>
      </p:sp>
      <p:pic>
        <p:nvPicPr>
          <p:cNvPr id="14" name="Imagem 19">
            <a:extLst>
              <a:ext uri="{FF2B5EF4-FFF2-40B4-BE49-F238E27FC236}">
                <a16:creationId xmlns:a16="http://schemas.microsoft.com/office/drawing/2014/main" id="{704C4A20-709E-715B-87FD-494425D604BF}"/>
              </a:ext>
            </a:extLst>
          </p:cNvPr>
          <p:cNvPicPr>
            <a:picLocks noChangeAspect="1"/>
          </p:cNvPicPr>
          <p:nvPr userDrawn="1"/>
        </p:nvPicPr>
        <p:blipFill>
          <a:blip r:embed="rId4"/>
          <a:stretch>
            <a:fillRect/>
          </a:stretch>
        </p:blipFill>
        <p:spPr>
          <a:xfrm>
            <a:off x="724182" y="1310306"/>
            <a:ext cx="284434" cy="284434"/>
          </a:xfrm>
          <a:prstGeom prst="rect">
            <a:avLst/>
          </a:prstGeom>
        </p:spPr>
      </p:pic>
      <p:sp>
        <p:nvSpPr>
          <p:cNvPr id="15" name="Rectangle 16">
            <a:extLst>
              <a:ext uri="{FF2B5EF4-FFF2-40B4-BE49-F238E27FC236}">
                <a16:creationId xmlns:a16="http://schemas.microsoft.com/office/drawing/2014/main" id="{537B464B-E44F-D541-8B54-14EED9DFC042}"/>
              </a:ext>
            </a:extLst>
          </p:cNvPr>
          <p:cNvSpPr/>
          <p:nvPr userDrawn="1"/>
        </p:nvSpPr>
        <p:spPr>
          <a:xfrm>
            <a:off x="739568" y="1706518"/>
            <a:ext cx="6461332" cy="5447645"/>
          </a:xfrm>
          <a:prstGeom prst="rect">
            <a:avLst/>
          </a:prstGeom>
        </p:spPr>
        <p:txBody>
          <a:bodyPr wrap="square">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We give and receive feedback every day, but if we do not reflect and are not aware of how we are giving and receiving these same feedbacks, we run into the risk of not correcting the 'orbit' of relationships.</a:t>
            </a:r>
          </a:p>
          <a:p>
            <a:endParaRPr lang="en-US" sz="1200" b="1" dirty="0">
              <a:latin typeface="Open Sans" panose="020B0606030504020204" pitchFamily="34" charset="0"/>
              <a:ea typeface="Open Sans" panose="020B0606030504020204" pitchFamily="34" charset="0"/>
              <a:cs typeface="Open Sans" panose="020B0606030504020204" pitchFamily="34" charset="0"/>
            </a:endParaRPr>
          </a:p>
          <a:p>
            <a:r>
              <a:rPr lang="en-US" sz="1200" b="1" dirty="0">
                <a:latin typeface="Open Sans" panose="020B0606030504020204" pitchFamily="34" charset="0"/>
                <a:ea typeface="Open Sans" panose="020B0606030504020204" pitchFamily="34" charset="0"/>
                <a:cs typeface="Open Sans" panose="020B0606030504020204" pitchFamily="34" charset="0"/>
              </a:rPr>
              <a:t>We lose effectiveness and, many times, we even lose reason. Worse still, we can destroy others or irreversibly degrade a team's environment.</a:t>
            </a:r>
          </a:p>
          <a:p>
            <a:endParaRPr lang="en-US" sz="1200" b="1" dirty="0">
              <a:latin typeface="Open Sans" panose="020B0606030504020204" pitchFamily="34" charset="0"/>
              <a:ea typeface="Open Sans" panose="020B0606030504020204" pitchFamily="34" charset="0"/>
              <a:cs typeface="Open Sans" panose="020B0606030504020204" pitchFamily="34" charset="0"/>
            </a:endParaRPr>
          </a:p>
          <a:p>
            <a:r>
              <a:rPr lang="en-US" sz="1200" dirty="0">
                <a:latin typeface="Open Sans" panose="020B0606030504020204" pitchFamily="34" charset="0"/>
                <a:ea typeface="Open Sans" panose="020B0606030504020204" pitchFamily="34" charset="0"/>
                <a:cs typeface="Open Sans" panose="020B0606030504020204" pitchFamily="34" charset="0"/>
              </a:rPr>
              <a:t>This is an invitation for you to become more attentive to the way you give feedback, but also to how you receive it. This is because we do not always know how to accept criticism, even when its intention is to be constructive.</a:t>
            </a: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b="0" dirty="0">
              <a:latin typeface="Open Sans" panose="020B0606030504020204" pitchFamily="34" charset="0"/>
              <a:ea typeface="Open Sans" panose="020B0606030504020204" pitchFamily="34" charset="0"/>
              <a:cs typeface="Open Sans" panose="020B0606030504020204" pitchFamily="34" charset="0"/>
            </a:endParaRPr>
          </a:p>
          <a:p>
            <a:pPr marL="228600" indent="-228600">
              <a:buFont typeface="+mj-lt"/>
              <a:buAutoNum type="arabicPeriod"/>
            </a:pPr>
            <a:r>
              <a:rPr lang="en-US" sz="1200" b="0" dirty="0">
                <a:latin typeface="Open Sans" panose="020B0606030504020204" pitchFamily="34" charset="0"/>
                <a:ea typeface="Open Sans" panose="020B0606030504020204" pitchFamily="34" charset="0"/>
                <a:cs typeface="Open Sans" panose="020B0606030504020204" pitchFamily="34" charset="0"/>
              </a:rPr>
              <a:t>Describe a </a:t>
            </a:r>
            <a:r>
              <a:rPr lang="en-US" sz="1200" b="1" dirty="0">
                <a:latin typeface="Open Sans" panose="020B0606030504020204" pitchFamily="34" charset="0"/>
                <a:ea typeface="Open Sans" panose="020B0606030504020204" pitchFamily="34" charset="0"/>
                <a:cs typeface="Open Sans" panose="020B0606030504020204" pitchFamily="34" charset="0"/>
              </a:rPr>
              <a:t>concrete situation </a:t>
            </a:r>
            <a:r>
              <a:rPr lang="en-US" sz="1200" b="0" dirty="0">
                <a:latin typeface="Open Sans" panose="020B0606030504020204" pitchFamily="34" charset="0"/>
                <a:ea typeface="Open Sans" panose="020B0606030504020204" pitchFamily="34" charset="0"/>
                <a:cs typeface="Open Sans" panose="020B0606030504020204" pitchFamily="34" charset="0"/>
              </a:rPr>
              <a:t>in which you </a:t>
            </a:r>
            <a:r>
              <a:rPr lang="en-US" sz="1200" b="1" dirty="0">
                <a:latin typeface="Open Sans" panose="020B0606030504020204" pitchFamily="34" charset="0"/>
                <a:ea typeface="Open Sans" panose="020B0606030504020204" pitchFamily="34" charset="0"/>
                <a:cs typeface="Open Sans" panose="020B0606030504020204" pitchFamily="34" charset="0"/>
              </a:rPr>
              <a:t>received rescuing feedback </a:t>
            </a:r>
            <a:r>
              <a:rPr lang="en-US" sz="1200" b="0" dirty="0">
                <a:latin typeface="Open Sans" panose="020B0606030504020204" pitchFamily="34" charset="0"/>
                <a:ea typeface="Open Sans" panose="020B0606030504020204" pitchFamily="34" charset="0"/>
                <a:cs typeface="Open Sans" panose="020B0606030504020204" pitchFamily="34" charset="0"/>
              </a:rPr>
              <a:t>and talk about the positive impact it had on you or your attitude.</a:t>
            </a:r>
          </a:p>
          <a:p>
            <a:pPr marL="228600" indent="-228600">
              <a:buFont typeface="+mj-lt"/>
              <a:buAutoNum type="arabicPeriod"/>
            </a:pPr>
            <a:endParaRPr lang="en-US" sz="1200" b="0" dirty="0">
              <a:latin typeface="Open Sans" panose="020B0606030504020204" pitchFamily="34" charset="0"/>
              <a:ea typeface="Open Sans" panose="020B0606030504020204" pitchFamily="34" charset="0"/>
              <a:cs typeface="Open Sans" panose="020B0606030504020204" pitchFamily="34" charset="0"/>
            </a:endParaRPr>
          </a:p>
          <a:p>
            <a:pPr marL="228600" indent="-228600">
              <a:buFont typeface="+mj-lt"/>
              <a:buAutoNum type="arabicPeriod"/>
            </a:pPr>
            <a:r>
              <a:rPr lang="en-US" sz="1200" b="0" dirty="0">
                <a:latin typeface="Open Sans" panose="020B0606030504020204" pitchFamily="34" charset="0"/>
                <a:ea typeface="Open Sans" panose="020B0606030504020204" pitchFamily="34" charset="0"/>
                <a:cs typeface="Open Sans" panose="020B0606030504020204" pitchFamily="34" charset="0"/>
              </a:rPr>
              <a:t>On the other hand, </a:t>
            </a:r>
            <a:r>
              <a:rPr lang="en-US" sz="1200" b="1" dirty="0">
                <a:latin typeface="Open Sans" panose="020B0606030504020204" pitchFamily="34" charset="0"/>
                <a:ea typeface="Open Sans" panose="020B0606030504020204" pitchFamily="34" charset="0"/>
                <a:cs typeface="Open Sans" panose="020B0606030504020204" pitchFamily="34" charset="0"/>
              </a:rPr>
              <a:t>describe an episode of destructive feedback </a:t>
            </a:r>
            <a:r>
              <a:rPr lang="en-US" sz="1200" b="0" dirty="0">
                <a:latin typeface="Open Sans" panose="020B0606030504020204" pitchFamily="34" charset="0"/>
                <a:ea typeface="Open Sans" panose="020B0606030504020204" pitchFamily="34" charset="0"/>
                <a:cs typeface="Open Sans" panose="020B0606030504020204" pitchFamily="34" charset="0"/>
              </a:rPr>
              <a:t>you received and explain how it affected you or the negative impact it had on you.</a:t>
            </a:r>
          </a:p>
          <a:p>
            <a:pPr marL="228600" indent="-228600">
              <a:buFont typeface="+mj-lt"/>
              <a:buAutoNum type="arabicPeriod"/>
            </a:pPr>
            <a:endParaRPr lang="en-US" sz="1200" b="0" dirty="0">
              <a:latin typeface="Open Sans" panose="020B0606030504020204" pitchFamily="34" charset="0"/>
              <a:ea typeface="Open Sans" panose="020B0606030504020204" pitchFamily="34" charset="0"/>
              <a:cs typeface="Open Sans" panose="020B0606030504020204" pitchFamily="34" charset="0"/>
            </a:endParaRPr>
          </a:p>
          <a:p>
            <a:pPr marL="228600" indent="-228600">
              <a:buFont typeface="+mj-lt"/>
              <a:buAutoNum type="arabicPeriod"/>
            </a:pPr>
            <a:r>
              <a:rPr lang="en-US" sz="1200" b="0" dirty="0">
                <a:latin typeface="Open Sans" panose="020B0606030504020204" pitchFamily="34" charset="0"/>
                <a:ea typeface="Open Sans" panose="020B0606030504020204" pitchFamily="34" charset="0"/>
                <a:cs typeface="Open Sans" panose="020B0606030504020204" pitchFamily="34" charset="0"/>
              </a:rPr>
              <a:t>Knowing what you know now about the </a:t>
            </a:r>
            <a:r>
              <a:rPr lang="en-US" sz="1200" b="1" dirty="0">
                <a:latin typeface="Open Sans" panose="020B0606030504020204" pitchFamily="34" charset="0"/>
                <a:ea typeface="Open Sans" panose="020B0606030504020204" pitchFamily="34" charset="0"/>
                <a:cs typeface="Open Sans" panose="020B0606030504020204" pitchFamily="34" charset="0"/>
              </a:rPr>
              <a:t>effectiveness and power of feedback</a:t>
            </a:r>
            <a:r>
              <a:rPr lang="en-US" sz="1200" b="0" dirty="0">
                <a:latin typeface="Open Sans" panose="020B0606030504020204" pitchFamily="34" charset="0"/>
                <a:ea typeface="Open Sans" panose="020B0606030504020204" pitchFamily="34" charset="0"/>
                <a:cs typeface="Open Sans" panose="020B0606030504020204" pitchFamily="34" charset="0"/>
              </a:rPr>
              <a:t>, </a:t>
            </a:r>
            <a:r>
              <a:rPr lang="en-US" sz="1200" b="1" dirty="0">
                <a:latin typeface="Open Sans" panose="020B0606030504020204" pitchFamily="34" charset="0"/>
                <a:ea typeface="Open Sans" panose="020B0606030504020204" pitchFamily="34" charset="0"/>
                <a:cs typeface="Open Sans" panose="020B0606030504020204" pitchFamily="34" charset="0"/>
              </a:rPr>
              <a:t>what</a:t>
            </a:r>
            <a:r>
              <a:rPr lang="en-US" sz="1200" b="0" dirty="0">
                <a:latin typeface="Open Sans" panose="020B0606030504020204" pitchFamily="34" charset="0"/>
                <a:ea typeface="Open Sans" panose="020B0606030504020204" pitchFamily="34" charset="0"/>
                <a:cs typeface="Open Sans" panose="020B0606030504020204" pitchFamily="34" charset="0"/>
              </a:rPr>
              <a:t> </a:t>
            </a:r>
            <a:r>
              <a:rPr lang="en-US" sz="1200" b="1" dirty="0">
                <a:latin typeface="Open Sans" panose="020B0606030504020204" pitchFamily="34" charset="0"/>
                <a:ea typeface="Open Sans" panose="020B0606030504020204" pitchFamily="34" charset="0"/>
                <a:cs typeface="Open Sans" panose="020B0606030504020204" pitchFamily="34" charset="0"/>
              </a:rPr>
              <a:t>advice would you give to someone </a:t>
            </a:r>
            <a:r>
              <a:rPr lang="en-US" sz="1200" b="0" dirty="0">
                <a:latin typeface="Open Sans" panose="020B0606030504020204" pitchFamily="34" charset="0"/>
                <a:ea typeface="Open Sans" panose="020B0606030504020204" pitchFamily="34" charset="0"/>
                <a:cs typeface="Open Sans" panose="020B0606030504020204" pitchFamily="34" charset="0"/>
              </a:rPr>
              <a:t>who invariably chooses to give destructive feedback?</a:t>
            </a:r>
          </a:p>
          <a:p>
            <a:pPr marL="228600" indent="-228600">
              <a:buFont typeface="+mj-lt"/>
              <a:buAutoNum type="arabicPeriod"/>
            </a:pPr>
            <a:endParaRPr lang="en-US" sz="1200" b="0" dirty="0">
              <a:latin typeface="Open Sans" panose="020B0606030504020204" pitchFamily="34" charset="0"/>
              <a:ea typeface="Open Sans" panose="020B0606030504020204" pitchFamily="34" charset="0"/>
              <a:cs typeface="Open Sans" panose="020B0606030504020204" pitchFamily="34" charset="0"/>
            </a:endParaRPr>
          </a:p>
          <a:p>
            <a:pPr marL="228600" indent="-228600">
              <a:buFont typeface="+mj-lt"/>
              <a:buAutoNum type="arabicPeriod"/>
            </a:pPr>
            <a:r>
              <a:rPr lang="en-US" sz="1200" b="0" dirty="0">
                <a:latin typeface="Open Sans" panose="020B0606030504020204" pitchFamily="34" charset="0"/>
                <a:ea typeface="Open Sans" panose="020B0606030504020204" pitchFamily="34" charset="0"/>
                <a:cs typeface="Open Sans" panose="020B0606030504020204" pitchFamily="34" charset="0"/>
              </a:rPr>
              <a:t>From now on, </a:t>
            </a:r>
            <a:r>
              <a:rPr lang="en-US" sz="1200" b="1" dirty="0">
                <a:latin typeface="Open Sans" panose="020B0606030504020204" pitchFamily="34" charset="0"/>
                <a:ea typeface="Open Sans" panose="020B0606030504020204" pitchFamily="34" charset="0"/>
                <a:cs typeface="Open Sans" panose="020B0606030504020204" pitchFamily="34" charset="0"/>
              </a:rPr>
              <a:t>what aspects will you always take into account when giving feedback</a:t>
            </a:r>
            <a:r>
              <a:rPr lang="en-US" sz="1200" b="0" dirty="0">
                <a:latin typeface="Open Sans" panose="020B0606030504020204" pitchFamily="34" charset="0"/>
                <a:ea typeface="Open Sans" panose="020B0606030504020204" pitchFamily="34" charset="0"/>
                <a:cs typeface="Open Sans" panose="020B0606030504020204" pitchFamily="34" charset="0"/>
              </a:rPr>
              <a:t>?</a:t>
            </a:r>
          </a:p>
          <a:p>
            <a:pPr marL="228600" indent="-228600">
              <a:buFont typeface="+mj-lt"/>
              <a:buAutoNum type="arabicPeriod"/>
            </a:pPr>
            <a:endParaRPr lang="en-US" sz="1200" b="0" dirty="0">
              <a:latin typeface="Open Sans" panose="020B0606030504020204" pitchFamily="34" charset="0"/>
              <a:ea typeface="Open Sans" panose="020B0606030504020204" pitchFamily="34" charset="0"/>
              <a:cs typeface="Open Sans" panose="020B0606030504020204" pitchFamily="34" charset="0"/>
            </a:endParaRPr>
          </a:p>
          <a:p>
            <a:pPr marL="228600" indent="-228600">
              <a:buFont typeface="+mj-lt"/>
              <a:buAutoNum type="arabicPeriod"/>
            </a:pPr>
            <a:r>
              <a:rPr lang="en-US" sz="1200" b="0" dirty="0">
                <a:latin typeface="Open Sans" panose="020B0606030504020204" pitchFamily="34" charset="0"/>
                <a:ea typeface="Open Sans" panose="020B0606030504020204" pitchFamily="34" charset="0"/>
                <a:cs typeface="Open Sans" panose="020B0606030504020204" pitchFamily="34" charset="0"/>
              </a:rPr>
              <a:t>Let's </a:t>
            </a:r>
            <a:r>
              <a:rPr lang="en-US" sz="1200" b="1" dirty="0">
                <a:latin typeface="Open Sans" panose="020B0606030504020204" pitchFamily="34" charset="0"/>
                <a:ea typeface="Open Sans" panose="020B0606030504020204" pitchFamily="34" charset="0"/>
                <a:cs typeface="Open Sans" panose="020B0606030504020204" pitchFamily="34" charset="0"/>
              </a:rPr>
              <a:t>practice feedback, using the SBI model</a:t>
            </a:r>
            <a:r>
              <a:rPr lang="en-US" sz="1200" b="0" dirty="0">
                <a:latin typeface="Open Sans" panose="020B0606030504020204" pitchFamily="34" charset="0"/>
                <a:ea typeface="Open Sans" panose="020B0606030504020204" pitchFamily="34" charset="0"/>
                <a:cs typeface="Open Sans" panose="020B0606030504020204" pitchFamily="34" charset="0"/>
              </a:rPr>
              <a:t>. Think about someone you would like to give developmental feedback to and use the three-steps to structure what you want to say. In the, end, share with us how was the experience of organizing your feedback in this way.</a:t>
            </a:r>
          </a:p>
        </p:txBody>
      </p:sp>
    </p:spTree>
    <p:extLst>
      <p:ext uri="{BB962C8B-B14F-4D97-AF65-F5344CB8AC3E}">
        <p14:creationId xmlns:p14="http://schemas.microsoft.com/office/powerpoint/2010/main" val="2969466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2" name="Agrupar 108">
            <a:extLst>
              <a:ext uri="{FF2B5EF4-FFF2-40B4-BE49-F238E27FC236}">
                <a16:creationId xmlns:a16="http://schemas.microsoft.com/office/drawing/2014/main" id="{C90AD57B-5732-75FA-22FE-F1EFC7326066}"/>
              </a:ext>
            </a:extLst>
          </p:cNvPr>
          <p:cNvGrpSpPr/>
          <p:nvPr userDrawn="1"/>
        </p:nvGrpSpPr>
        <p:grpSpPr>
          <a:xfrm>
            <a:off x="6703857" y="394524"/>
            <a:ext cx="497043" cy="475741"/>
            <a:chOff x="2703478" y="-878250"/>
            <a:chExt cx="497043" cy="475741"/>
          </a:xfrm>
        </p:grpSpPr>
        <p:sp>
          <p:nvSpPr>
            <p:cNvPr id="3" name="CaixaDeTexto 109">
              <a:extLst>
                <a:ext uri="{FF2B5EF4-FFF2-40B4-BE49-F238E27FC236}">
                  <a16:creationId xmlns:a16="http://schemas.microsoft.com/office/drawing/2014/main" id="{E20797AF-0ABD-C6FC-0E33-C30BC4D17768}"/>
                </a:ext>
              </a:extLst>
            </p:cNvPr>
            <p:cNvSpPr txBox="1"/>
            <p:nvPr/>
          </p:nvSpPr>
          <p:spPr>
            <a:xfrm>
              <a:off x="2820392" y="-825271"/>
              <a:ext cx="26321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Playfair Display" pitchFamily="2" charset="77"/>
                </a:rPr>
                <a:t>4</a:t>
              </a:r>
              <a:endParaRPr kumimoji="0" lang="en-GB" sz="1600" b="1" i="0" u="none" strike="noStrike" kern="0" cap="none" spc="0" normalizeH="0" baseline="0" noProof="0" dirty="0">
                <a:ln>
                  <a:noFill/>
                </a:ln>
                <a:solidFill>
                  <a:prstClr val="black"/>
                </a:solidFill>
                <a:effectLst/>
                <a:uLnTx/>
                <a:uFillTx/>
                <a:latin typeface="Playfair Display" pitchFamily="2" charset="77"/>
              </a:endParaRPr>
            </a:p>
          </p:txBody>
        </p:sp>
        <p:sp>
          <p:nvSpPr>
            <p:cNvPr id="4" name="Duplo Semicírculo 110">
              <a:extLst>
                <a:ext uri="{FF2B5EF4-FFF2-40B4-BE49-F238E27FC236}">
                  <a16:creationId xmlns:a16="http://schemas.microsoft.com/office/drawing/2014/main" id="{81EDE349-4266-FA18-A553-AAA9E6FF31BC}"/>
                </a:ext>
              </a:extLst>
            </p:cNvPr>
            <p:cNvSpPr/>
            <p:nvPr/>
          </p:nvSpPr>
          <p:spPr>
            <a:xfrm>
              <a:off x="2703478" y="-878250"/>
              <a:ext cx="497043" cy="475741"/>
            </a:xfrm>
            <a:prstGeom prst="blockArc">
              <a:avLst>
                <a:gd name="adj1" fmla="val 10800000"/>
                <a:gd name="adj2" fmla="val 21591976"/>
                <a:gd name="adj3" fmla="val 18963"/>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F15D4D4A-7C2B-125F-1E0B-7C3F16FA6913}"/>
              </a:ext>
            </a:extLst>
          </p:cNvPr>
          <p:cNvGrpSpPr/>
          <p:nvPr userDrawn="1"/>
        </p:nvGrpSpPr>
        <p:grpSpPr>
          <a:xfrm>
            <a:off x="668726" y="313392"/>
            <a:ext cx="3110024" cy="302662"/>
            <a:chOff x="762782" y="286039"/>
            <a:chExt cx="3110024" cy="302662"/>
          </a:xfrm>
        </p:grpSpPr>
        <p:sp>
          <p:nvSpPr>
            <p:cNvPr id="6" name="Lorem Ipsum Dolor | Lorem Ipsum Dolor">
              <a:extLst>
                <a:ext uri="{FF2B5EF4-FFF2-40B4-BE49-F238E27FC236}">
                  <a16:creationId xmlns:a16="http://schemas.microsoft.com/office/drawing/2014/main" id="{182252A8-31C5-17E9-32DA-8EF03F245FBA}"/>
                </a:ext>
              </a:extLst>
            </p:cNvPr>
            <p:cNvSpPr txBox="1"/>
            <p:nvPr/>
          </p:nvSpPr>
          <p:spPr>
            <a:xfrm>
              <a:off x="762782" y="286039"/>
              <a:ext cx="3110024"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2900" b="0">
                  <a:latin typeface="Playfair Display"/>
                  <a:ea typeface="Playfair Display"/>
                  <a:cs typeface="Playfair Display"/>
                  <a:sym typeface="Playfair Display"/>
                </a:defRPr>
              </a:lvl1pPr>
            </a:lstStyle>
            <a:p>
              <a:r>
                <a:rPr lang="en-GB" sz="1200" dirty="0">
                  <a:solidFill>
                    <a:srgbClr val="000000"/>
                  </a:solidFill>
                  <a:latin typeface="Playfair Display" pitchFamily="2" charset="0"/>
                  <a:ea typeface="Open Sans Light" panose="020B0306030504020204" pitchFamily="34" charset="0"/>
                  <a:cs typeface="Open Sans Light" panose="020B0306030504020204" pitchFamily="34" charset="0"/>
                </a:rPr>
                <a:t>Challenges to reflect upon</a:t>
              </a:r>
            </a:p>
          </p:txBody>
        </p:sp>
        <p:sp>
          <p:nvSpPr>
            <p:cNvPr id="7" name="Line">
              <a:extLst>
                <a:ext uri="{FF2B5EF4-FFF2-40B4-BE49-F238E27FC236}">
                  <a16:creationId xmlns:a16="http://schemas.microsoft.com/office/drawing/2014/main" id="{885C99DF-C1A9-91D1-C545-7EAF9BC9E74D}"/>
                </a:ext>
              </a:extLst>
            </p:cNvPr>
            <p:cNvSpPr/>
            <p:nvPr/>
          </p:nvSpPr>
          <p:spPr>
            <a:xfrm>
              <a:off x="818238" y="588701"/>
              <a:ext cx="497044" cy="0"/>
            </a:xfrm>
            <a:prstGeom prst="line">
              <a:avLst/>
            </a:prstGeom>
            <a:ln w="25400">
              <a:solidFill>
                <a:srgbClr val="000000"/>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lang="en-US" sz="2000" b="0" i="0" u="none" strike="noStrike" kern="0" cap="none" spc="0" normalizeH="0" baseline="0" noProof="0">
                <a:ln>
                  <a:noFill/>
                </a:ln>
                <a:solidFill>
                  <a:srgbClr val="FFFFFF"/>
                </a:solidFill>
                <a:effectLst/>
                <a:uLnTx/>
                <a:uFillTx/>
                <a:latin typeface="Calibri" panose="020F0502020204030204"/>
                <a:sym typeface="Helvetica Neue Medium"/>
              </a:endParaRPr>
            </a:p>
          </p:txBody>
        </p:sp>
      </p:grpSp>
      <p:sp>
        <p:nvSpPr>
          <p:cNvPr id="8" name="Retângulo 31">
            <a:extLst>
              <a:ext uri="{FF2B5EF4-FFF2-40B4-BE49-F238E27FC236}">
                <a16:creationId xmlns:a16="http://schemas.microsoft.com/office/drawing/2014/main" id="{73436E22-EE20-F3E1-6973-EF300FA33214}"/>
              </a:ext>
            </a:extLst>
          </p:cNvPr>
          <p:cNvSpPr/>
          <p:nvPr userDrawn="1"/>
        </p:nvSpPr>
        <p:spPr>
          <a:xfrm>
            <a:off x="726025" y="831341"/>
            <a:ext cx="1977387" cy="210473"/>
          </a:xfrm>
          <a:prstGeom prst="rect">
            <a:avLst/>
          </a:prstGeom>
          <a:solidFill>
            <a:schemeClr val="accent2">
              <a:lumMod val="40000"/>
              <a:lumOff val="6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16">
            <a:extLst>
              <a:ext uri="{FF2B5EF4-FFF2-40B4-BE49-F238E27FC236}">
                <a16:creationId xmlns:a16="http://schemas.microsoft.com/office/drawing/2014/main" id="{6F4ADDE3-7277-D656-BD6C-861780D6542F}"/>
              </a:ext>
            </a:extLst>
          </p:cNvPr>
          <p:cNvSpPr/>
          <p:nvPr userDrawn="1"/>
        </p:nvSpPr>
        <p:spPr>
          <a:xfrm>
            <a:off x="726026" y="775660"/>
            <a:ext cx="5787827" cy="523220"/>
          </a:xfrm>
          <a:prstGeom prst="rect">
            <a:avLst/>
          </a:prstGeom>
        </p:spPr>
        <p:txBody>
          <a:bodyPr wrap="square">
            <a:spAutoFit/>
          </a:bodyPr>
          <a:lstStyle/>
          <a:p>
            <a:r>
              <a:rPr lang="en-GB" sz="1400" b="1" dirty="0">
                <a:solidFill>
                  <a:prstClr val="black"/>
                </a:solidFill>
                <a:latin typeface="Playfair Display" pitchFamily="2" charset="77"/>
                <a:ea typeface="Open Sans" panose="020B0606030504020204" pitchFamily="34" charset="0"/>
                <a:cs typeface="Open Sans" panose="020B0606030504020204" pitchFamily="34" charset="0"/>
              </a:rPr>
              <a:t>Optional Challenge #3</a:t>
            </a:r>
          </a:p>
          <a:p>
            <a:r>
              <a:rPr lang="en-US" sz="1400" b="1" dirty="0">
                <a:latin typeface="Open Sans" panose="020B0606030504020204" pitchFamily="34" charset="0"/>
                <a:ea typeface="Open Sans" panose="020B0606030504020204" pitchFamily="34" charset="0"/>
                <a:cs typeface="Open Sans" panose="020B0606030504020204" pitchFamily="34" charset="0"/>
              </a:rPr>
              <a:t>Giving and receiving Feedback</a:t>
            </a:r>
          </a:p>
        </p:txBody>
      </p:sp>
      <p:sp>
        <p:nvSpPr>
          <p:cNvPr id="11" name="Rectangle 10">
            <a:extLst>
              <a:ext uri="{FF2B5EF4-FFF2-40B4-BE49-F238E27FC236}">
                <a16:creationId xmlns:a16="http://schemas.microsoft.com/office/drawing/2014/main" id="{BE7C43B6-69F6-8F5F-8CCB-953FCC7034C1}"/>
              </a:ext>
            </a:extLst>
          </p:cNvPr>
          <p:cNvSpPr/>
          <p:nvPr userDrawn="1"/>
        </p:nvSpPr>
        <p:spPr>
          <a:xfrm>
            <a:off x="0" y="9759435"/>
            <a:ext cx="7596000" cy="246221"/>
          </a:xfrm>
          <a:prstGeom prst="rect">
            <a:avLst/>
          </a:prstGeom>
          <a:solidFill>
            <a:sysClr val="windowText" lastClr="0000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alibri" panose="020F0502020204030204"/>
              <a:sym typeface="Helvetica Neue Medium"/>
            </a:endParaRPr>
          </a:p>
        </p:txBody>
      </p:sp>
      <p:pic>
        <p:nvPicPr>
          <p:cNvPr id="12" name="Image" descr="Image">
            <a:extLst>
              <a:ext uri="{FF2B5EF4-FFF2-40B4-BE49-F238E27FC236}">
                <a16:creationId xmlns:a16="http://schemas.microsoft.com/office/drawing/2014/main" id="{12250041-C170-4403-E311-A2FA657671AF}"/>
              </a:ext>
            </a:extLst>
          </p:cNvPr>
          <p:cNvPicPr>
            <a:picLocks noChangeAspect="1"/>
          </p:cNvPicPr>
          <p:nvPr userDrawn="1"/>
        </p:nvPicPr>
        <p:blipFill>
          <a:blip r:embed="rId2"/>
          <a:stretch>
            <a:fillRect/>
          </a:stretch>
        </p:blipFill>
        <p:spPr>
          <a:xfrm>
            <a:off x="994130" y="10139381"/>
            <a:ext cx="1709282" cy="285276"/>
          </a:xfrm>
          <a:prstGeom prst="rect">
            <a:avLst/>
          </a:prstGeom>
          <a:ln w="12700">
            <a:miter lim="400000"/>
          </a:ln>
        </p:spPr>
      </p:pic>
      <p:pic>
        <p:nvPicPr>
          <p:cNvPr id="13" name="Picture 12" descr="A pair of black spiral springs&#10;&#10;Description automatically generated">
            <a:extLst>
              <a:ext uri="{FF2B5EF4-FFF2-40B4-BE49-F238E27FC236}">
                <a16:creationId xmlns:a16="http://schemas.microsoft.com/office/drawing/2014/main" id="{BC1CF12D-650A-EE35-CB0C-6B3170491BB8}"/>
              </a:ext>
            </a:extLst>
          </p:cNvPr>
          <p:cNvPicPr>
            <a:picLocks noChangeAspect="1"/>
          </p:cNvPicPr>
          <p:nvPr userDrawn="1"/>
        </p:nvPicPr>
        <p:blipFill rotWithShape="1">
          <a:blip r:embed="rId3"/>
          <a:srcRect l="26887" t="2096" r="57813" b="1906"/>
          <a:stretch/>
        </p:blipFill>
        <p:spPr>
          <a:xfrm>
            <a:off x="-13253" y="22466"/>
            <a:ext cx="497043" cy="10647039"/>
          </a:xfrm>
          <a:prstGeom prst="rect">
            <a:avLst/>
          </a:prstGeom>
        </p:spPr>
      </p:pic>
      <p:sp>
        <p:nvSpPr>
          <p:cNvPr id="17" name="Rectangle 27">
            <a:extLst>
              <a:ext uri="{FF2B5EF4-FFF2-40B4-BE49-F238E27FC236}">
                <a16:creationId xmlns:a16="http://schemas.microsoft.com/office/drawing/2014/main" id="{54DBE818-A215-E647-EF37-1F74E453220A}"/>
              </a:ext>
            </a:extLst>
          </p:cNvPr>
          <p:cNvSpPr/>
          <p:nvPr userDrawn="1"/>
        </p:nvSpPr>
        <p:spPr>
          <a:xfrm>
            <a:off x="724182" y="1625137"/>
            <a:ext cx="6424625" cy="771517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967607A-8318-637A-9243-C7581289026E}"/>
              </a:ext>
            </a:extLst>
          </p:cNvPr>
          <p:cNvSpPr/>
          <p:nvPr userDrawn="1"/>
        </p:nvSpPr>
        <p:spPr>
          <a:xfrm>
            <a:off x="724182" y="1354561"/>
            <a:ext cx="2970767" cy="261610"/>
          </a:xfrm>
          <a:prstGeom prst="rect">
            <a:avLst/>
          </a:prstGeom>
        </p:spPr>
        <p:txBody>
          <a:bodyPr wrap="square">
            <a:spAutoFit/>
          </a:bodyPr>
          <a:lstStyle/>
          <a:p>
            <a:r>
              <a:rPr lang="en-GB" sz="1100" b="1" dirty="0">
                <a:latin typeface="Open Sans" panose="020B0606030504020204" pitchFamily="34" charset="0"/>
                <a:ea typeface="Open Sans" panose="020B0606030504020204" pitchFamily="34" charset="0"/>
                <a:cs typeface="Open Sans" panose="020B0606030504020204" pitchFamily="34" charset="0"/>
              </a:rPr>
              <a:t>Write your thoughts here:</a:t>
            </a:r>
          </a:p>
        </p:txBody>
      </p:sp>
      <p:sp>
        <p:nvSpPr>
          <p:cNvPr id="19" name="Retângulo 12">
            <a:extLst>
              <a:ext uri="{FF2B5EF4-FFF2-40B4-BE49-F238E27FC236}">
                <a16:creationId xmlns:a16="http://schemas.microsoft.com/office/drawing/2014/main" id="{4CC7F9B5-FC8B-E658-D75A-6E2075BE5502}"/>
              </a:ext>
            </a:extLst>
          </p:cNvPr>
          <p:cNvSpPr/>
          <p:nvPr userDrawn="1"/>
        </p:nvSpPr>
        <p:spPr>
          <a:xfrm>
            <a:off x="728857" y="9387718"/>
            <a:ext cx="5071211" cy="253916"/>
          </a:xfrm>
          <a:prstGeom prst="rect">
            <a:avLst/>
          </a:prstGeom>
        </p:spPr>
        <p:txBody>
          <a:bodyPr wrap="square">
            <a:spAutoFit/>
          </a:bodyPr>
          <a:lstStyle/>
          <a:p>
            <a:r>
              <a:rPr lang="en-US" sz="1050" dirty="0">
                <a:latin typeface="Open Sans" panose="020B0606030504020204" pitchFamily="34" charset="0"/>
                <a:ea typeface="Open Sans" panose="020B0606030504020204" pitchFamily="34" charset="0"/>
                <a:cs typeface="Open Sans" panose="020B0606030504020204" pitchFamily="34" charset="0"/>
              </a:rPr>
              <a:t>If you need more space, duplicate this page as many times as you need.</a:t>
            </a:r>
          </a:p>
        </p:txBody>
      </p:sp>
      <p:pic>
        <p:nvPicPr>
          <p:cNvPr id="21" name="Imagem 38">
            <a:extLst>
              <a:ext uri="{FF2B5EF4-FFF2-40B4-BE49-F238E27FC236}">
                <a16:creationId xmlns:a16="http://schemas.microsoft.com/office/drawing/2014/main" id="{5E71E28F-F5D2-61C8-8B6D-15E29DBE299E}"/>
              </a:ext>
            </a:extLst>
          </p:cNvPr>
          <p:cNvPicPr>
            <a:picLocks noChangeAspect="1"/>
          </p:cNvPicPr>
          <p:nvPr userDrawn="1"/>
        </p:nvPicPr>
        <p:blipFill>
          <a:blip r:embed="rId4"/>
          <a:stretch>
            <a:fillRect/>
          </a:stretch>
        </p:blipFill>
        <p:spPr>
          <a:xfrm>
            <a:off x="6795292" y="883949"/>
            <a:ext cx="306641" cy="306641"/>
          </a:xfrm>
          <a:prstGeom prst="rect">
            <a:avLst/>
          </a:prstGeom>
        </p:spPr>
      </p:pic>
    </p:spTree>
    <p:extLst>
      <p:ext uri="{BB962C8B-B14F-4D97-AF65-F5344CB8AC3E}">
        <p14:creationId xmlns:p14="http://schemas.microsoft.com/office/powerpoint/2010/main" val="746727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17" name="Graphic 16" descr="Daily calendar with solid fill">
            <a:extLst>
              <a:ext uri="{FF2B5EF4-FFF2-40B4-BE49-F238E27FC236}">
                <a16:creationId xmlns:a16="http://schemas.microsoft.com/office/drawing/2014/main" id="{6848567E-9143-4896-ADBD-EE3A836AE9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2639" y="1330901"/>
            <a:ext cx="285977" cy="285977"/>
          </a:xfrm>
          <a:prstGeom prst="rect">
            <a:avLst/>
          </a:prstGeom>
        </p:spPr>
      </p:pic>
      <p:sp>
        <p:nvSpPr>
          <p:cNvPr id="16" name="Retângulo 31">
            <a:extLst>
              <a:ext uri="{FF2B5EF4-FFF2-40B4-BE49-F238E27FC236}">
                <a16:creationId xmlns:a16="http://schemas.microsoft.com/office/drawing/2014/main" id="{BF543CBD-77BC-0845-49FD-0900E0A8ED31}"/>
              </a:ext>
            </a:extLst>
          </p:cNvPr>
          <p:cNvSpPr/>
          <p:nvPr userDrawn="1"/>
        </p:nvSpPr>
        <p:spPr>
          <a:xfrm>
            <a:off x="739568" y="4941217"/>
            <a:ext cx="1840599" cy="210473"/>
          </a:xfrm>
          <a:prstGeom prst="rect">
            <a:avLst/>
          </a:prstGeom>
          <a:solidFill>
            <a:schemeClr val="accent2">
              <a:lumMod val="40000"/>
              <a:lumOff val="6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 name="Agrupar 108">
            <a:extLst>
              <a:ext uri="{FF2B5EF4-FFF2-40B4-BE49-F238E27FC236}">
                <a16:creationId xmlns:a16="http://schemas.microsoft.com/office/drawing/2014/main" id="{C5DEF77A-50C5-F962-CBBA-3DCA3DB48596}"/>
              </a:ext>
            </a:extLst>
          </p:cNvPr>
          <p:cNvGrpSpPr/>
          <p:nvPr userDrawn="1"/>
        </p:nvGrpSpPr>
        <p:grpSpPr>
          <a:xfrm>
            <a:off x="6703857" y="394524"/>
            <a:ext cx="497043" cy="475741"/>
            <a:chOff x="2703478" y="-878250"/>
            <a:chExt cx="497043" cy="475741"/>
          </a:xfrm>
        </p:grpSpPr>
        <p:sp>
          <p:nvSpPr>
            <p:cNvPr id="3" name="CaixaDeTexto 109">
              <a:extLst>
                <a:ext uri="{FF2B5EF4-FFF2-40B4-BE49-F238E27FC236}">
                  <a16:creationId xmlns:a16="http://schemas.microsoft.com/office/drawing/2014/main" id="{AA48B86B-F2C1-E17E-9AF2-F6286959D156}"/>
                </a:ext>
              </a:extLst>
            </p:cNvPr>
            <p:cNvSpPr txBox="1"/>
            <p:nvPr/>
          </p:nvSpPr>
          <p:spPr>
            <a:xfrm>
              <a:off x="2820392" y="-825271"/>
              <a:ext cx="26321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Playfair Display" pitchFamily="2" charset="77"/>
                </a:rPr>
                <a:t>4</a:t>
              </a:r>
              <a:endParaRPr kumimoji="0" lang="en-GB" sz="1600" b="1" i="0" u="none" strike="noStrike" kern="0" cap="none" spc="0" normalizeH="0" baseline="0" noProof="0" dirty="0">
                <a:ln>
                  <a:noFill/>
                </a:ln>
                <a:solidFill>
                  <a:prstClr val="black"/>
                </a:solidFill>
                <a:effectLst/>
                <a:uLnTx/>
                <a:uFillTx/>
                <a:latin typeface="Playfair Display" pitchFamily="2" charset="77"/>
              </a:endParaRPr>
            </a:p>
          </p:txBody>
        </p:sp>
        <p:sp>
          <p:nvSpPr>
            <p:cNvPr id="4" name="Duplo Semicírculo 110">
              <a:extLst>
                <a:ext uri="{FF2B5EF4-FFF2-40B4-BE49-F238E27FC236}">
                  <a16:creationId xmlns:a16="http://schemas.microsoft.com/office/drawing/2014/main" id="{E595C5CB-3036-E5CD-0698-5DC5FF18B621}"/>
                </a:ext>
              </a:extLst>
            </p:cNvPr>
            <p:cNvSpPr/>
            <p:nvPr/>
          </p:nvSpPr>
          <p:spPr>
            <a:xfrm>
              <a:off x="2703478" y="-878250"/>
              <a:ext cx="497043" cy="475741"/>
            </a:xfrm>
            <a:prstGeom prst="blockArc">
              <a:avLst>
                <a:gd name="adj1" fmla="val 10800000"/>
                <a:gd name="adj2" fmla="val 21591976"/>
                <a:gd name="adj3" fmla="val 18963"/>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E7261615-89BB-7E8B-C4D8-71C8C25BE35A}"/>
              </a:ext>
            </a:extLst>
          </p:cNvPr>
          <p:cNvGrpSpPr/>
          <p:nvPr userDrawn="1"/>
        </p:nvGrpSpPr>
        <p:grpSpPr>
          <a:xfrm>
            <a:off x="668726" y="313392"/>
            <a:ext cx="3110024" cy="302662"/>
            <a:chOff x="762782" y="286039"/>
            <a:chExt cx="3110024" cy="302662"/>
          </a:xfrm>
        </p:grpSpPr>
        <p:sp>
          <p:nvSpPr>
            <p:cNvPr id="6" name="Lorem Ipsum Dolor | Lorem Ipsum Dolor">
              <a:extLst>
                <a:ext uri="{FF2B5EF4-FFF2-40B4-BE49-F238E27FC236}">
                  <a16:creationId xmlns:a16="http://schemas.microsoft.com/office/drawing/2014/main" id="{1BE233A3-3E33-27A2-969A-E46ED10B7154}"/>
                </a:ext>
              </a:extLst>
            </p:cNvPr>
            <p:cNvSpPr txBox="1"/>
            <p:nvPr/>
          </p:nvSpPr>
          <p:spPr>
            <a:xfrm>
              <a:off x="762782" y="286039"/>
              <a:ext cx="3110024"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2900" b="0">
                  <a:latin typeface="Playfair Display"/>
                  <a:ea typeface="Playfair Display"/>
                  <a:cs typeface="Playfair Display"/>
                  <a:sym typeface="Playfair Display"/>
                </a:defRPr>
              </a:lvl1pPr>
            </a:lstStyle>
            <a:p>
              <a:r>
                <a:rPr lang="en-GB" sz="1200" dirty="0">
                  <a:solidFill>
                    <a:srgbClr val="000000"/>
                  </a:solidFill>
                  <a:latin typeface="Playfair Display" pitchFamily="2" charset="0"/>
                  <a:ea typeface="Open Sans Light" panose="020B0306030504020204" pitchFamily="34" charset="0"/>
                  <a:cs typeface="Open Sans Light" panose="020B0306030504020204" pitchFamily="34" charset="0"/>
                </a:rPr>
                <a:t>Challenges to reflect upon</a:t>
              </a:r>
            </a:p>
          </p:txBody>
        </p:sp>
        <p:sp>
          <p:nvSpPr>
            <p:cNvPr id="7" name="Line">
              <a:extLst>
                <a:ext uri="{FF2B5EF4-FFF2-40B4-BE49-F238E27FC236}">
                  <a16:creationId xmlns:a16="http://schemas.microsoft.com/office/drawing/2014/main" id="{88446ACF-F9F3-E4DF-BCFE-E81F597D110D}"/>
                </a:ext>
              </a:extLst>
            </p:cNvPr>
            <p:cNvSpPr/>
            <p:nvPr/>
          </p:nvSpPr>
          <p:spPr>
            <a:xfrm>
              <a:off x="818238" y="588701"/>
              <a:ext cx="497044" cy="0"/>
            </a:xfrm>
            <a:prstGeom prst="line">
              <a:avLst/>
            </a:prstGeom>
            <a:ln w="25400">
              <a:solidFill>
                <a:srgbClr val="000000"/>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lang="en-US" sz="2000" b="0" i="0" u="none" strike="noStrike" kern="0" cap="none" spc="0" normalizeH="0" baseline="0" noProof="0">
                <a:ln>
                  <a:noFill/>
                </a:ln>
                <a:solidFill>
                  <a:srgbClr val="FFFFFF"/>
                </a:solidFill>
                <a:effectLst/>
                <a:uLnTx/>
                <a:uFillTx/>
                <a:latin typeface="Calibri" panose="020F0502020204030204"/>
                <a:sym typeface="Helvetica Neue Medium"/>
              </a:endParaRPr>
            </a:p>
          </p:txBody>
        </p:sp>
      </p:grpSp>
      <p:sp>
        <p:nvSpPr>
          <p:cNvPr id="8" name="Retângulo 31">
            <a:extLst>
              <a:ext uri="{FF2B5EF4-FFF2-40B4-BE49-F238E27FC236}">
                <a16:creationId xmlns:a16="http://schemas.microsoft.com/office/drawing/2014/main" id="{56FB9592-0FF0-100A-CB11-A8E746339238}"/>
              </a:ext>
            </a:extLst>
          </p:cNvPr>
          <p:cNvSpPr/>
          <p:nvPr userDrawn="1"/>
        </p:nvSpPr>
        <p:spPr>
          <a:xfrm>
            <a:off x="726024" y="831341"/>
            <a:ext cx="2088000" cy="210473"/>
          </a:xfrm>
          <a:prstGeom prst="rect">
            <a:avLst/>
          </a:prstGeom>
          <a:solidFill>
            <a:schemeClr val="accent2">
              <a:lumMod val="40000"/>
              <a:lumOff val="6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16">
            <a:extLst>
              <a:ext uri="{FF2B5EF4-FFF2-40B4-BE49-F238E27FC236}">
                <a16:creationId xmlns:a16="http://schemas.microsoft.com/office/drawing/2014/main" id="{D5370669-45B4-B190-3073-438304E20F27}"/>
              </a:ext>
            </a:extLst>
          </p:cNvPr>
          <p:cNvSpPr/>
          <p:nvPr userDrawn="1"/>
        </p:nvSpPr>
        <p:spPr>
          <a:xfrm>
            <a:off x="726026" y="775660"/>
            <a:ext cx="5787827" cy="523220"/>
          </a:xfrm>
          <a:prstGeom prst="rect">
            <a:avLst/>
          </a:prstGeom>
        </p:spPr>
        <p:txBody>
          <a:bodyPr wrap="square">
            <a:spAutoFit/>
          </a:bodyPr>
          <a:lstStyle/>
          <a:p>
            <a:r>
              <a:rPr lang="en-GB" sz="1400" b="1" dirty="0">
                <a:solidFill>
                  <a:prstClr val="black"/>
                </a:solidFill>
                <a:latin typeface="Playfair Display" pitchFamily="2" charset="77"/>
                <a:ea typeface="Open Sans" panose="020B0606030504020204" pitchFamily="34" charset="0"/>
                <a:cs typeface="Open Sans" panose="020B0606030504020204" pitchFamily="34" charset="0"/>
              </a:rPr>
              <a:t>Individual Presentation</a:t>
            </a:r>
          </a:p>
          <a:p>
            <a:r>
              <a:rPr lang="en-GB" sz="1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Human Communication</a:t>
            </a:r>
          </a:p>
        </p:txBody>
      </p:sp>
      <p:sp>
        <p:nvSpPr>
          <p:cNvPr id="10" name="Rectangle 9">
            <a:extLst>
              <a:ext uri="{FF2B5EF4-FFF2-40B4-BE49-F238E27FC236}">
                <a16:creationId xmlns:a16="http://schemas.microsoft.com/office/drawing/2014/main" id="{15AEBB9F-19BB-9997-FD5E-D3ECDD68D4E2}"/>
              </a:ext>
            </a:extLst>
          </p:cNvPr>
          <p:cNvSpPr/>
          <p:nvPr userDrawn="1"/>
        </p:nvSpPr>
        <p:spPr>
          <a:xfrm>
            <a:off x="0" y="9759435"/>
            <a:ext cx="7596000" cy="246221"/>
          </a:xfrm>
          <a:prstGeom prst="rect">
            <a:avLst/>
          </a:prstGeom>
          <a:solidFill>
            <a:sysClr val="windowText" lastClr="0000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alibri" panose="020F0502020204030204"/>
              <a:sym typeface="Helvetica Neue Medium"/>
            </a:endParaRPr>
          </a:p>
        </p:txBody>
      </p:sp>
      <p:pic>
        <p:nvPicPr>
          <p:cNvPr id="11" name="Image" descr="Image">
            <a:extLst>
              <a:ext uri="{FF2B5EF4-FFF2-40B4-BE49-F238E27FC236}">
                <a16:creationId xmlns:a16="http://schemas.microsoft.com/office/drawing/2014/main" id="{3910ED81-F909-8474-C73C-54EA1E6F677A}"/>
              </a:ext>
            </a:extLst>
          </p:cNvPr>
          <p:cNvPicPr>
            <a:picLocks noChangeAspect="1"/>
          </p:cNvPicPr>
          <p:nvPr userDrawn="1"/>
        </p:nvPicPr>
        <p:blipFill>
          <a:blip r:embed="rId4"/>
          <a:stretch>
            <a:fillRect/>
          </a:stretch>
        </p:blipFill>
        <p:spPr>
          <a:xfrm>
            <a:off x="994130" y="10139381"/>
            <a:ext cx="1709282" cy="285276"/>
          </a:xfrm>
          <a:prstGeom prst="rect">
            <a:avLst/>
          </a:prstGeom>
          <a:ln w="12700">
            <a:miter lim="400000"/>
          </a:ln>
        </p:spPr>
      </p:pic>
      <p:pic>
        <p:nvPicPr>
          <p:cNvPr id="12" name="Picture 11" descr="A pair of black spiral springs&#10;&#10;Description automatically generated">
            <a:extLst>
              <a:ext uri="{FF2B5EF4-FFF2-40B4-BE49-F238E27FC236}">
                <a16:creationId xmlns:a16="http://schemas.microsoft.com/office/drawing/2014/main" id="{266D0BCA-011A-4A55-AC28-53FF88CBFE08}"/>
              </a:ext>
            </a:extLst>
          </p:cNvPr>
          <p:cNvPicPr>
            <a:picLocks noChangeAspect="1"/>
          </p:cNvPicPr>
          <p:nvPr userDrawn="1"/>
        </p:nvPicPr>
        <p:blipFill rotWithShape="1">
          <a:blip r:embed="rId5"/>
          <a:srcRect l="26887" t="2096" r="57813" b="1906"/>
          <a:stretch/>
        </p:blipFill>
        <p:spPr>
          <a:xfrm>
            <a:off x="-13253" y="22466"/>
            <a:ext cx="497043" cy="10647039"/>
          </a:xfrm>
          <a:prstGeom prst="rect">
            <a:avLst/>
          </a:prstGeom>
        </p:spPr>
      </p:pic>
      <p:sp>
        <p:nvSpPr>
          <p:cNvPr id="13" name="TextBox 21">
            <a:extLst>
              <a:ext uri="{FF2B5EF4-FFF2-40B4-BE49-F238E27FC236}">
                <a16:creationId xmlns:a16="http://schemas.microsoft.com/office/drawing/2014/main" id="{EE11FCE5-8E5A-C981-023F-EA62BFDF5F37}"/>
              </a:ext>
            </a:extLst>
          </p:cNvPr>
          <p:cNvSpPr txBox="1"/>
          <p:nvPr userDrawn="1"/>
        </p:nvSpPr>
        <p:spPr>
          <a:xfrm>
            <a:off x="981860" y="1362707"/>
            <a:ext cx="6232584" cy="261610"/>
          </a:xfrm>
          <a:prstGeom prst="rect">
            <a:avLst/>
          </a:prstGeom>
          <a:noFill/>
        </p:spPr>
        <p:txBody>
          <a:bodyPr wrap="square" rtlCol="0">
            <a:spAutoFit/>
          </a:bodyPr>
          <a:lstStyle/>
          <a:p>
            <a:r>
              <a:rPr lang="en-GB" sz="1100" b="1" dirty="0">
                <a:latin typeface="Open Sans" panose="020B0606030504020204"/>
              </a:rPr>
              <a:t>Presentation date: </a:t>
            </a:r>
            <a:r>
              <a:rPr lang="en-GB" sz="1100" b="0" dirty="0">
                <a:latin typeface="Open Sans" panose="020B0606030504020204"/>
              </a:rPr>
              <a:t>next class</a:t>
            </a:r>
          </a:p>
        </p:txBody>
      </p:sp>
      <p:sp>
        <p:nvSpPr>
          <p:cNvPr id="15" name="Rectangle 16">
            <a:extLst>
              <a:ext uri="{FF2B5EF4-FFF2-40B4-BE49-F238E27FC236}">
                <a16:creationId xmlns:a16="http://schemas.microsoft.com/office/drawing/2014/main" id="{EB7EB313-60E1-8CB2-83F8-EF426219522A}"/>
              </a:ext>
            </a:extLst>
          </p:cNvPr>
          <p:cNvSpPr/>
          <p:nvPr userDrawn="1"/>
        </p:nvSpPr>
        <p:spPr>
          <a:xfrm>
            <a:off x="739568" y="1706518"/>
            <a:ext cx="6461332" cy="7663636"/>
          </a:xfrm>
          <a:prstGeom prst="rect">
            <a:avLst/>
          </a:prstGeom>
        </p:spPr>
        <p:txBody>
          <a:bodyPr wrap="square">
            <a:spAutoFit/>
          </a:bodyPr>
          <a:lstStyle/>
          <a:p>
            <a:pPr algn="l" rtl="0" fontAlgn="base"/>
            <a:r>
              <a:rPr lang="en-GB" sz="1200" b="0" i="0" u="none" strike="noStrike" dirty="0">
                <a:solidFill>
                  <a:srgbClr val="000000"/>
                </a:solidFill>
                <a:effectLst/>
                <a:latin typeface="Open Sans" panose="020B0606030504020204" pitchFamily="34" charset="0"/>
              </a:rPr>
              <a:t>Regarding the individual oral presentation, presented in class, you have </a:t>
            </a:r>
            <a:r>
              <a:rPr lang="en-GB" sz="1200" b="1" i="0" u="none" strike="noStrike" dirty="0">
                <a:solidFill>
                  <a:srgbClr val="000000"/>
                </a:solidFill>
                <a:effectLst/>
                <a:latin typeface="Open Sans" panose="020B0606030504020204" pitchFamily="34" charset="0"/>
              </a:rPr>
              <a:t>3 minutes </a:t>
            </a:r>
            <a:r>
              <a:rPr lang="en-GB" sz="1200" b="0" i="0" u="none" strike="noStrike" dirty="0">
                <a:solidFill>
                  <a:srgbClr val="000000"/>
                </a:solidFill>
                <a:effectLst/>
                <a:latin typeface="Open Sans" panose="020B0606030504020204" pitchFamily="34" charset="0"/>
              </a:rPr>
              <a:t>to talk about the theme </a:t>
            </a:r>
            <a:r>
              <a:rPr lang="en-GB" sz="1200" b="1" i="0" u="none" strike="noStrike" dirty="0">
                <a:solidFill>
                  <a:srgbClr val="000000"/>
                </a:solidFill>
                <a:effectLst/>
                <a:latin typeface="Open Sans" panose="020B0606030504020204" pitchFamily="34" charset="0"/>
              </a:rPr>
              <a:t>“Human Communication</a:t>
            </a:r>
            <a:r>
              <a:rPr lang="en-GB" sz="1200" b="0" i="0" u="none" strike="noStrike" dirty="0">
                <a:solidFill>
                  <a:srgbClr val="000000"/>
                </a:solidFill>
                <a:effectLst/>
                <a:latin typeface="Open Sans" panose="020B0606030504020204" pitchFamily="34" charset="0"/>
              </a:rPr>
              <a:t>” from an </a:t>
            </a:r>
            <a:r>
              <a:rPr lang="en-GB" sz="1200" b="1" i="0" u="none" strike="noStrike" dirty="0">
                <a:solidFill>
                  <a:srgbClr val="000000"/>
                </a:solidFill>
                <a:effectLst/>
                <a:latin typeface="Open Sans" panose="020B0606030504020204" pitchFamily="34" charset="0"/>
              </a:rPr>
              <a:t>angle and approach </a:t>
            </a:r>
            <a:r>
              <a:rPr lang="en-GB" sz="1200" b="0" i="0" u="none" strike="noStrike" dirty="0">
                <a:solidFill>
                  <a:srgbClr val="000000"/>
                </a:solidFill>
                <a:effectLst/>
                <a:latin typeface="Open Sans" panose="020B0606030504020204" pitchFamily="34" charset="0"/>
              </a:rPr>
              <a:t>that you consider relevant.</a:t>
            </a:r>
            <a:r>
              <a:rPr lang="en-US" sz="1200" b="0" i="0" dirty="0">
                <a:solidFill>
                  <a:srgbClr val="000000"/>
                </a:solidFill>
                <a:effectLst/>
                <a:latin typeface="Open Sans" panose="020B0606030504020204" pitchFamily="34" charset="0"/>
              </a:rPr>
              <a:t>​</a:t>
            </a:r>
            <a:r>
              <a:rPr lang="en-US" sz="1200" b="0" i="0" u="none" strike="noStrike" dirty="0">
                <a:solidFill>
                  <a:srgbClr val="000000"/>
                </a:solidFill>
                <a:effectLst/>
                <a:latin typeface="Segoe UI" panose="020B0502040204020203" pitchFamily="34" charset="0"/>
              </a:rPr>
              <a:t> </a:t>
            </a:r>
            <a:r>
              <a:rPr lang="en-GB" sz="1200" b="0" i="0" u="none" strike="noStrike" dirty="0">
                <a:solidFill>
                  <a:srgbClr val="000000"/>
                </a:solidFill>
                <a:effectLst/>
                <a:latin typeface="Open Sans" panose="020B0606030504020204" pitchFamily="34" charset="0"/>
              </a:rPr>
              <a:t>Here we are not asking you to do a revision of the course material, but for a reflection and a transformational storyline, which is connected to the topic proposed. </a:t>
            </a:r>
            <a:r>
              <a:rPr lang="en-GB" sz="1200" b="1" i="0" u="none" strike="noStrike" dirty="0">
                <a:solidFill>
                  <a:srgbClr val="000000"/>
                </a:solidFill>
                <a:effectLst/>
                <a:latin typeface="Open Sans" panose="020B0606030504020204" pitchFamily="34" charset="0"/>
              </a:rPr>
              <a:t>After all, what does it mean to keep communication human?</a:t>
            </a:r>
            <a:r>
              <a:rPr lang="en-US" sz="1200" b="0" i="0" dirty="0">
                <a:solidFill>
                  <a:srgbClr val="000000"/>
                </a:solidFill>
                <a:effectLst/>
                <a:latin typeface="Open Sans" panose="020B0606030504020204" pitchFamily="34" charset="0"/>
              </a:rPr>
              <a:t>​</a:t>
            </a:r>
            <a:endParaRPr lang="en-GB" sz="1200" b="0" i="0" dirty="0">
              <a:solidFill>
                <a:srgbClr val="000000"/>
              </a:solidFill>
              <a:effectLst/>
              <a:latin typeface="Segoe UI" panose="020B0502040204020203" pitchFamily="34" charset="0"/>
            </a:endParaRPr>
          </a:p>
          <a:p>
            <a:pPr algn="l" rtl="0" fontAlgn="base"/>
            <a:r>
              <a:rPr lang="en-GB" sz="1200" b="0" i="0" dirty="0">
                <a:solidFill>
                  <a:srgbClr val="000000"/>
                </a:solidFill>
                <a:effectLst/>
                <a:latin typeface="Open Sans" panose="020B0606030504020204" pitchFamily="34" charset="0"/>
              </a:rPr>
              <a:t>​</a:t>
            </a:r>
            <a:endParaRPr lang="en-GB" sz="1200" b="0" i="0" dirty="0">
              <a:solidFill>
                <a:srgbClr val="000000"/>
              </a:solidFill>
              <a:effectLst/>
              <a:latin typeface="Segoe UI" panose="020B0502040204020203" pitchFamily="34" charset="0"/>
            </a:endParaRPr>
          </a:p>
          <a:p>
            <a:pPr algn="l" rtl="0" fontAlgn="base"/>
            <a:r>
              <a:rPr lang="en-GB" sz="1200" b="0" i="0" u="none" strike="noStrike" dirty="0">
                <a:solidFill>
                  <a:srgbClr val="000000"/>
                </a:solidFill>
                <a:effectLst/>
                <a:latin typeface="Open Sans" panose="020B0606030504020204" pitchFamily="34" charset="0"/>
              </a:rPr>
              <a:t>You can make a conventional pitch, presentation, use videos or images, PowerPoint or props, but you can also do another kind of performance. If your idea needs more elements on stage, you can invite friends or classmates! It can also be your storytelling exercise, if you choose to tell the story of someone who inspires you for the message you have chosen to deliver.</a:t>
            </a:r>
            <a:r>
              <a:rPr lang="en-US" sz="1200" b="0" i="0" dirty="0">
                <a:solidFill>
                  <a:srgbClr val="000000"/>
                </a:solidFill>
                <a:effectLst/>
                <a:latin typeface="Open Sans" panose="020B0606030504020204" pitchFamily="34" charset="0"/>
              </a:rPr>
              <a:t>​</a:t>
            </a:r>
            <a:endParaRPr lang="en-US" sz="1200" b="0" i="0" dirty="0">
              <a:solidFill>
                <a:srgbClr val="000000"/>
              </a:solidFill>
              <a:effectLst/>
              <a:latin typeface="Segoe UI" panose="020B0502040204020203" pitchFamily="34" charset="0"/>
            </a:endParaRPr>
          </a:p>
          <a:p>
            <a:pPr algn="l" rtl="0" fontAlgn="base"/>
            <a:r>
              <a:rPr lang="en-AU" sz="1200" b="0" i="0" dirty="0">
                <a:solidFill>
                  <a:srgbClr val="000000"/>
                </a:solidFill>
                <a:effectLst/>
                <a:latin typeface="Open Sans" panose="020B0606030504020204" pitchFamily="34" charset="0"/>
              </a:rPr>
              <a:t>​</a:t>
            </a:r>
            <a:endParaRPr lang="en-AU" sz="1200" b="0" i="0" dirty="0">
              <a:solidFill>
                <a:srgbClr val="000000"/>
              </a:solidFill>
              <a:effectLst/>
              <a:latin typeface="Segoe UI" panose="020B0502040204020203" pitchFamily="34" charset="0"/>
            </a:endParaRPr>
          </a:p>
          <a:p>
            <a:pPr algn="l" rtl="0" fontAlgn="base"/>
            <a:r>
              <a:rPr lang="en-GB" sz="1200" b="0" i="0" u="none" strike="noStrike" dirty="0">
                <a:solidFill>
                  <a:srgbClr val="000000"/>
                </a:solidFill>
                <a:effectLst/>
                <a:latin typeface="Open Sans" panose="020B0606030504020204" pitchFamily="34" charset="0"/>
              </a:rPr>
              <a:t>Have fun going through this experience and take this opportunity to </a:t>
            </a:r>
            <a:r>
              <a:rPr lang="en-GB" sz="1200" b="1" i="0" u="none" strike="noStrike" dirty="0">
                <a:solidFill>
                  <a:srgbClr val="000000"/>
                </a:solidFill>
                <a:effectLst/>
                <a:latin typeface="Open Sans" panose="020B0606030504020204" pitchFamily="34" charset="0"/>
              </a:rPr>
              <a:t>be creative</a:t>
            </a:r>
            <a:r>
              <a:rPr lang="en-GB" sz="1200" b="0" i="0" u="none" strike="noStrike" dirty="0">
                <a:solidFill>
                  <a:srgbClr val="000000"/>
                </a:solidFill>
                <a:effectLst/>
                <a:latin typeface="Open Sans" panose="020B0606030504020204" pitchFamily="34" charset="0"/>
              </a:rPr>
              <a:t>, - an important skill to foster, even for the business context.</a:t>
            </a:r>
            <a:r>
              <a:rPr lang="en-US" sz="1200" b="0" i="0" dirty="0">
                <a:solidFill>
                  <a:srgbClr val="000000"/>
                </a:solidFill>
                <a:effectLst/>
                <a:latin typeface="Open Sans" panose="020B0606030504020204" pitchFamily="34" charset="0"/>
              </a:rPr>
              <a:t>​</a:t>
            </a:r>
            <a:endParaRPr lang="en-US" sz="1200" b="0" i="0" dirty="0">
              <a:solidFill>
                <a:srgbClr val="000000"/>
              </a:solidFill>
              <a:effectLst/>
              <a:latin typeface="Segoe UI" panose="020B0502040204020203" pitchFamily="34" charset="0"/>
            </a:endParaRPr>
          </a:p>
          <a:p>
            <a:pPr algn="l" rtl="0" fontAlgn="base"/>
            <a:r>
              <a:rPr lang="en-GB" sz="1200" b="0" i="0" u="none" strike="noStrike" dirty="0">
                <a:solidFill>
                  <a:srgbClr val="000000"/>
                </a:solidFill>
                <a:effectLst/>
                <a:latin typeface="Open Sans" panose="020B0606030504020204" pitchFamily="34" charset="0"/>
              </a:rPr>
              <a:t>And count on the whole class to support you, as we have done so far in our classes!</a:t>
            </a:r>
          </a:p>
          <a:p>
            <a:pPr algn="l" rtl="0" fontAlgn="base"/>
            <a:endParaRPr lang="en-GB" sz="700" b="0" i="0" u="none" strike="noStrike" dirty="0">
              <a:solidFill>
                <a:srgbClr val="000000"/>
              </a:solidFill>
              <a:effectLst/>
              <a:latin typeface="Open Sans" panose="020B0606030504020204" pitchFamily="34" charset="0"/>
            </a:endParaRPr>
          </a:p>
          <a:p>
            <a:pPr algn="l" rtl="0" fontAlgn="base"/>
            <a:endParaRPr lang="en-GB" sz="1100" b="0" i="0" u="none" strike="noStrike" dirty="0">
              <a:solidFill>
                <a:srgbClr val="000000"/>
              </a:solidFill>
              <a:effectLst/>
              <a:latin typeface="Open Sans" panose="020B0606030504020204" pitchFamily="34" charset="0"/>
            </a:endParaRPr>
          </a:p>
          <a:p>
            <a:pPr algn="l" rtl="0" fontAlgn="base"/>
            <a:endParaRPr lang="en-GB" sz="1200" b="0" i="0" u="none" strike="noStrike" dirty="0">
              <a:solidFill>
                <a:srgbClr val="000000"/>
              </a:solidFill>
              <a:effectLst/>
              <a:latin typeface="Open Sans" panose="020B0606030504020204" pitchFamily="34" charset="0"/>
            </a:endParaRPr>
          </a:p>
          <a:p>
            <a:pPr algn="l" rtl="0" fontAlgn="base"/>
            <a:r>
              <a:rPr lang="en-GB" sz="1200" b="1" i="0" u="none" strike="noStrike" dirty="0">
                <a:solidFill>
                  <a:srgbClr val="000000"/>
                </a:solidFill>
                <a:effectLst/>
                <a:latin typeface="Open Sans" panose="020B0606030504020204" pitchFamily="34" charset="0"/>
              </a:rPr>
              <a:t>EVALUATION CRITERIA</a:t>
            </a:r>
          </a:p>
          <a:p>
            <a:pPr algn="l" rtl="0" fontAlgn="base"/>
            <a:endParaRPr lang="en-GB" sz="1200" b="0" i="0" u="none" strike="noStrike" dirty="0">
              <a:solidFill>
                <a:srgbClr val="000000"/>
              </a:solidFill>
              <a:effectLst/>
              <a:latin typeface="Open Sans" panose="020B0606030504020204" pitchFamily="34" charset="0"/>
            </a:endParaRPr>
          </a:p>
          <a:p>
            <a:pPr marL="171450" indent="-171450" algn="l" rtl="0" fontAlgn="base">
              <a:buFont typeface="Arial" panose="020B0604020202020204" pitchFamily="34" charset="0"/>
              <a:buChar char="•"/>
            </a:pPr>
            <a:r>
              <a:rPr lang="en-GB" sz="1200" b="1" i="0" u="none" strike="noStrike" dirty="0">
                <a:solidFill>
                  <a:srgbClr val="000000"/>
                </a:solidFill>
                <a:effectLst/>
                <a:latin typeface="Open Sans" panose="020B0606030504020204" pitchFamily="34" charset="0"/>
              </a:rPr>
              <a:t>| 20% | Analysis and Reasoning:</a:t>
            </a:r>
            <a:r>
              <a:rPr lang="en-GB" sz="1200" b="0" i="0" u="none" strike="noStrike" dirty="0">
                <a:solidFill>
                  <a:srgbClr val="000000"/>
                </a:solidFill>
                <a:effectLst/>
                <a:latin typeface="Open Sans" panose="020B0606030504020204" pitchFamily="34" charset="0"/>
              </a:rPr>
              <a:t> identification of an idea and its exploration demonstrating analysis, learning and evolution;</a:t>
            </a:r>
            <a:r>
              <a:rPr lang="en-US" sz="1200" b="0" i="0" dirty="0">
                <a:solidFill>
                  <a:srgbClr val="000000"/>
                </a:solidFill>
                <a:effectLst/>
                <a:latin typeface="Open Sans" panose="020B0606030504020204" pitchFamily="34" charset="0"/>
              </a:rPr>
              <a:t>​</a:t>
            </a:r>
            <a:endParaRPr lang="en-US" sz="1200" b="0" i="0" dirty="0">
              <a:solidFill>
                <a:srgbClr val="000000"/>
              </a:solidFill>
              <a:effectLst/>
              <a:latin typeface="Arial" panose="020B0604020202020204" pitchFamily="34" charset="0"/>
            </a:endParaRPr>
          </a:p>
          <a:p>
            <a:pPr algn="l" rtl="0" fontAlgn="base"/>
            <a:r>
              <a:rPr lang="en-GB" sz="1200" b="0" i="0" dirty="0">
                <a:solidFill>
                  <a:srgbClr val="000000"/>
                </a:solidFill>
                <a:effectLst/>
                <a:latin typeface="Open Sans" panose="020B0606030504020204" pitchFamily="34" charset="0"/>
              </a:rPr>
              <a:t>​</a:t>
            </a:r>
            <a:endParaRPr lang="en-GB" sz="1200" b="0" i="0" dirty="0">
              <a:solidFill>
                <a:srgbClr val="000000"/>
              </a:solidFill>
              <a:effectLst/>
              <a:latin typeface="Arial" panose="020B0604020202020204" pitchFamily="34" charset="0"/>
            </a:endParaRPr>
          </a:p>
          <a:p>
            <a:pPr marL="171450" indent="-171450" algn="l" rtl="0" fontAlgn="base">
              <a:buFont typeface="Arial" panose="020B0604020202020204" pitchFamily="34" charset="0"/>
              <a:buChar char="•"/>
            </a:pPr>
            <a:r>
              <a:rPr lang="en-GB" sz="1200" b="1" i="0" u="none" strike="noStrike" dirty="0">
                <a:solidFill>
                  <a:srgbClr val="000000"/>
                </a:solidFill>
                <a:effectLst/>
                <a:latin typeface="Open Sans" panose="020B0606030504020204" pitchFamily="34" charset="0"/>
              </a:rPr>
              <a:t>| 10% | Relevance and Credibility: </a:t>
            </a:r>
            <a:r>
              <a:rPr lang="en-GB" sz="1200" b="0" i="0" u="none" strike="noStrike" dirty="0">
                <a:solidFill>
                  <a:srgbClr val="000000"/>
                </a:solidFill>
                <a:effectLst/>
                <a:latin typeface="Open Sans" panose="020B0606030504020204" pitchFamily="34" charset="0"/>
              </a:rPr>
              <a:t>relevance of the presentation, with a link to the main theme, supporting it with connections to concepts and materials/sources that make sense to enrich the presentation;</a:t>
            </a:r>
            <a:r>
              <a:rPr lang="en-US" sz="1200" b="0" i="0" dirty="0">
                <a:solidFill>
                  <a:srgbClr val="000000"/>
                </a:solidFill>
                <a:effectLst/>
                <a:latin typeface="Open Sans" panose="020B0606030504020204" pitchFamily="34" charset="0"/>
              </a:rPr>
              <a:t>​</a:t>
            </a:r>
            <a:endParaRPr lang="en-US" sz="1200" b="0" i="0" dirty="0">
              <a:solidFill>
                <a:srgbClr val="000000"/>
              </a:solidFill>
              <a:effectLst/>
              <a:latin typeface="Arial" panose="020B0604020202020204" pitchFamily="34" charset="0"/>
            </a:endParaRPr>
          </a:p>
          <a:p>
            <a:pPr algn="l" rtl="0" fontAlgn="base"/>
            <a:r>
              <a:rPr lang="en-GB" sz="1200" b="0" i="0" dirty="0">
                <a:solidFill>
                  <a:srgbClr val="000000"/>
                </a:solidFill>
                <a:effectLst/>
                <a:latin typeface="Open Sans" panose="020B0606030504020204" pitchFamily="34" charset="0"/>
              </a:rPr>
              <a:t>​</a:t>
            </a:r>
            <a:endParaRPr lang="en-GB" sz="1200" b="0" i="0" dirty="0">
              <a:solidFill>
                <a:srgbClr val="000000"/>
              </a:solidFill>
              <a:effectLst/>
              <a:latin typeface="Arial" panose="020B0604020202020204" pitchFamily="34" charset="0"/>
            </a:endParaRPr>
          </a:p>
          <a:p>
            <a:pPr marL="171450" indent="-171450" algn="l" rtl="0" fontAlgn="base">
              <a:buFont typeface="Arial" panose="020B0604020202020204" pitchFamily="34" charset="0"/>
              <a:buChar char="•"/>
            </a:pPr>
            <a:r>
              <a:rPr lang="en-GB" sz="1200" b="1" i="0" u="none" strike="noStrike" dirty="0">
                <a:solidFill>
                  <a:srgbClr val="000000"/>
                </a:solidFill>
                <a:effectLst/>
                <a:latin typeface="Open Sans" panose="020B0606030504020204" pitchFamily="34" charset="0"/>
              </a:rPr>
              <a:t>| 10% | Visual Aids: </a:t>
            </a:r>
            <a:r>
              <a:rPr lang="en-GB" sz="1200" b="0" i="0" u="none" strike="noStrike" dirty="0">
                <a:solidFill>
                  <a:srgbClr val="000000"/>
                </a:solidFill>
                <a:effectLst/>
                <a:latin typeface="Open Sans" panose="020B0606030504020204" pitchFamily="34" charset="0"/>
              </a:rPr>
              <a:t>use of appropriate supporting materials, (digital or non-digital), design and effective management during presentation;</a:t>
            </a:r>
            <a:endParaRPr lang="en-US" sz="1200" b="0" i="0" dirty="0">
              <a:solidFill>
                <a:srgbClr val="000000"/>
              </a:solidFill>
              <a:effectLst/>
              <a:latin typeface="Arial" panose="020B0604020202020204" pitchFamily="34" charset="0"/>
            </a:endParaRPr>
          </a:p>
          <a:p>
            <a:pPr algn="l" rtl="0" fontAlgn="base">
              <a:buFont typeface="Arial" panose="020B0604020202020204" pitchFamily="34" charset="0"/>
              <a:buChar char="•"/>
            </a:pPr>
            <a:endParaRPr lang="en-GB" sz="1200" b="0" i="0" dirty="0">
              <a:solidFill>
                <a:srgbClr val="000000"/>
              </a:solidFill>
              <a:effectLst/>
              <a:latin typeface="Arial" panose="020B0604020202020204" pitchFamily="34" charset="0"/>
            </a:endParaRPr>
          </a:p>
          <a:p>
            <a:pPr marL="171450" indent="-171450" algn="l" rtl="0" fontAlgn="base">
              <a:buFont typeface="Arial" panose="020B0604020202020204" pitchFamily="34" charset="0"/>
              <a:buChar char="•"/>
            </a:pPr>
            <a:r>
              <a:rPr lang="en-GB" sz="1200" b="1" i="0" u="none" strike="noStrike" dirty="0">
                <a:solidFill>
                  <a:srgbClr val="000000"/>
                </a:solidFill>
                <a:effectLst/>
                <a:latin typeface="Open Sans" panose="020B0606030504020204" pitchFamily="34" charset="0"/>
              </a:rPr>
              <a:t>| 20% | Creativity and Originality: </a:t>
            </a:r>
            <a:r>
              <a:rPr lang="en-GB" sz="1200" b="0" i="0" u="none" strike="noStrike" dirty="0">
                <a:solidFill>
                  <a:srgbClr val="000000"/>
                </a:solidFill>
                <a:effectLst/>
                <a:latin typeface="Open Sans" panose="020B0606030504020204" pitchFamily="34" charset="0"/>
              </a:rPr>
              <a:t>innovation and ability to make a presentation in a visual, appealing and creative way;</a:t>
            </a:r>
            <a:r>
              <a:rPr lang="en-US" sz="1200" b="0" i="0" dirty="0">
                <a:solidFill>
                  <a:srgbClr val="000000"/>
                </a:solidFill>
                <a:effectLst/>
                <a:latin typeface="Open Sans" panose="020B0606030504020204" pitchFamily="34" charset="0"/>
              </a:rPr>
              <a:t>​</a:t>
            </a:r>
            <a:endParaRPr lang="en-US" sz="1200" b="0" i="0" dirty="0">
              <a:solidFill>
                <a:srgbClr val="000000"/>
              </a:solidFill>
              <a:effectLst/>
              <a:latin typeface="Arial" panose="020B0604020202020204" pitchFamily="34" charset="0"/>
            </a:endParaRPr>
          </a:p>
          <a:p>
            <a:pPr algn="l" rtl="0" fontAlgn="base"/>
            <a:r>
              <a:rPr lang="en-GB" sz="1200" b="0" i="0" dirty="0">
                <a:solidFill>
                  <a:srgbClr val="000000"/>
                </a:solidFill>
                <a:effectLst/>
                <a:latin typeface="Open Sans" panose="020B0606030504020204" pitchFamily="34" charset="0"/>
              </a:rPr>
              <a:t>​</a:t>
            </a:r>
            <a:endParaRPr lang="en-GB" sz="1200" b="0" i="0" dirty="0">
              <a:solidFill>
                <a:srgbClr val="000000"/>
              </a:solidFill>
              <a:effectLst/>
              <a:latin typeface="Arial" panose="020B0604020202020204" pitchFamily="34" charset="0"/>
            </a:endParaRPr>
          </a:p>
          <a:p>
            <a:pPr marL="171450" indent="-171450" algn="l" rtl="0" fontAlgn="base">
              <a:buFont typeface="Arial" panose="020B0604020202020204" pitchFamily="34" charset="0"/>
              <a:buChar char="•"/>
            </a:pPr>
            <a:r>
              <a:rPr lang="en-GB" sz="1200" b="1" i="0" u="none" strike="noStrike" dirty="0">
                <a:solidFill>
                  <a:srgbClr val="000000"/>
                </a:solidFill>
                <a:effectLst/>
                <a:latin typeface="Open Sans" panose="020B0606030504020204" pitchFamily="34" charset="0"/>
              </a:rPr>
              <a:t>| 30% | Body Language: </a:t>
            </a:r>
            <a:r>
              <a:rPr lang="en-GB" sz="1200" b="0" i="0" u="none" strike="noStrike" dirty="0">
                <a:solidFill>
                  <a:srgbClr val="000000"/>
                </a:solidFill>
                <a:effectLst/>
                <a:latin typeface="Open Sans" panose="020B0606030504020204" pitchFamily="34" charset="0"/>
              </a:rPr>
              <a:t>the verbal message (eye contact, facial expressions, hand gestures and overall balance) and use of vocal variety (volume, range and rhythm) to heighten and maintain the audience interest;</a:t>
            </a:r>
            <a:r>
              <a:rPr lang="en-US" sz="1200" b="0" i="0" dirty="0">
                <a:solidFill>
                  <a:srgbClr val="000000"/>
                </a:solidFill>
                <a:effectLst/>
                <a:latin typeface="Open Sans" panose="020B0606030504020204" pitchFamily="34" charset="0"/>
              </a:rPr>
              <a:t>​</a:t>
            </a:r>
            <a:endParaRPr lang="en-US" sz="1200" b="0" i="0" dirty="0">
              <a:solidFill>
                <a:srgbClr val="000000"/>
              </a:solidFill>
              <a:effectLst/>
              <a:latin typeface="Arial" panose="020B0604020202020204" pitchFamily="34" charset="0"/>
            </a:endParaRPr>
          </a:p>
          <a:p>
            <a:pPr algn="l" rtl="0" fontAlgn="base"/>
            <a:r>
              <a:rPr lang="en-GB" sz="1200" b="0" i="0" dirty="0">
                <a:solidFill>
                  <a:srgbClr val="000000"/>
                </a:solidFill>
                <a:effectLst/>
                <a:latin typeface="Open Sans" panose="020B0606030504020204" pitchFamily="34" charset="0"/>
              </a:rPr>
              <a:t>​</a:t>
            </a:r>
            <a:endParaRPr lang="en-GB" sz="1200" b="0" i="0" dirty="0">
              <a:solidFill>
                <a:srgbClr val="000000"/>
              </a:solidFill>
              <a:effectLst/>
              <a:latin typeface="Arial" panose="020B0604020202020204" pitchFamily="34" charset="0"/>
            </a:endParaRPr>
          </a:p>
          <a:p>
            <a:pPr marL="171450" indent="-171450" algn="l" rtl="0" fontAlgn="base">
              <a:buFont typeface="Arial" panose="020B0604020202020204" pitchFamily="34" charset="0"/>
              <a:buChar char="•"/>
            </a:pPr>
            <a:r>
              <a:rPr lang="en-GB" sz="1200" b="1" i="0" u="none" strike="noStrike" dirty="0">
                <a:solidFill>
                  <a:srgbClr val="000000"/>
                </a:solidFill>
                <a:effectLst/>
                <a:latin typeface="Open Sans" panose="020B0606030504020204" pitchFamily="34" charset="0"/>
              </a:rPr>
              <a:t>| 10% | Structure and Time Management: </a:t>
            </a:r>
            <a:r>
              <a:rPr lang="en-GB" sz="1200" b="0" i="0" u="none" strike="noStrike" dirty="0">
                <a:solidFill>
                  <a:srgbClr val="000000"/>
                </a:solidFill>
                <a:effectLst/>
                <a:latin typeface="Open Sans" panose="020B0606030504020204" pitchFamily="34" charset="0"/>
              </a:rPr>
              <a:t>performance of the presentation within the stipulated time, 3 minutes. Reference: between 02:30 and 03:30 minutes</a:t>
            </a:r>
            <a:r>
              <a:rPr lang="en-US" sz="1200" b="0" i="0" u="none" strike="noStrike" dirty="0">
                <a:solidFill>
                  <a:srgbClr val="000000"/>
                </a:solidFill>
                <a:effectLst/>
                <a:latin typeface="Open Sans" panose="020B0606030504020204" pitchFamily="34" charset="0"/>
              </a:rPr>
              <a:t>.</a:t>
            </a:r>
            <a:endParaRPr lang="en-US" sz="1200" b="0" i="0" dirty="0">
              <a:solidFill>
                <a:srgbClr val="000000"/>
              </a:solidFill>
              <a:effectLst/>
              <a:latin typeface="Arial" panose="020B0604020202020204" pitchFamily="34" charset="0"/>
            </a:endParaRPr>
          </a:p>
          <a:p>
            <a:pPr algn="l" rtl="0" fontAlgn="base"/>
            <a:endParaRPr lang="en-US" sz="12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126197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Vertical Title and Text">
    <p:spTree>
      <p:nvGrpSpPr>
        <p:cNvPr id="1" name=""/>
        <p:cNvGrpSpPr/>
        <p:nvPr/>
      </p:nvGrpSpPr>
      <p:grpSpPr>
        <a:xfrm>
          <a:off x="0" y="0"/>
          <a:ext cx="0" cy="0"/>
          <a:chOff x="0" y="0"/>
          <a:chExt cx="0" cy="0"/>
        </a:xfrm>
      </p:grpSpPr>
      <p:sp>
        <p:nvSpPr>
          <p:cNvPr id="19" name="Retângulo 31">
            <a:extLst>
              <a:ext uri="{FF2B5EF4-FFF2-40B4-BE49-F238E27FC236}">
                <a16:creationId xmlns:a16="http://schemas.microsoft.com/office/drawing/2014/main" id="{167F7D2C-4627-AF59-7825-46FAE2006C19}"/>
              </a:ext>
            </a:extLst>
          </p:cNvPr>
          <p:cNvSpPr/>
          <p:nvPr userDrawn="1"/>
        </p:nvSpPr>
        <p:spPr>
          <a:xfrm>
            <a:off x="739568" y="2235863"/>
            <a:ext cx="2376000" cy="210473"/>
          </a:xfrm>
          <a:prstGeom prst="rect">
            <a:avLst/>
          </a:prstGeom>
          <a:solidFill>
            <a:schemeClr val="accent2">
              <a:lumMod val="40000"/>
              <a:lumOff val="6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 name="Agrupar 108">
            <a:extLst>
              <a:ext uri="{FF2B5EF4-FFF2-40B4-BE49-F238E27FC236}">
                <a16:creationId xmlns:a16="http://schemas.microsoft.com/office/drawing/2014/main" id="{C5DEF77A-50C5-F962-CBBA-3DCA3DB48596}"/>
              </a:ext>
            </a:extLst>
          </p:cNvPr>
          <p:cNvGrpSpPr/>
          <p:nvPr userDrawn="1"/>
        </p:nvGrpSpPr>
        <p:grpSpPr>
          <a:xfrm>
            <a:off x="6703857" y="394524"/>
            <a:ext cx="497043" cy="475741"/>
            <a:chOff x="2703478" y="-878250"/>
            <a:chExt cx="497043" cy="475741"/>
          </a:xfrm>
        </p:grpSpPr>
        <p:sp>
          <p:nvSpPr>
            <p:cNvPr id="3" name="CaixaDeTexto 109">
              <a:extLst>
                <a:ext uri="{FF2B5EF4-FFF2-40B4-BE49-F238E27FC236}">
                  <a16:creationId xmlns:a16="http://schemas.microsoft.com/office/drawing/2014/main" id="{AA48B86B-F2C1-E17E-9AF2-F6286959D156}"/>
                </a:ext>
              </a:extLst>
            </p:cNvPr>
            <p:cNvSpPr txBox="1"/>
            <p:nvPr/>
          </p:nvSpPr>
          <p:spPr>
            <a:xfrm>
              <a:off x="2820392" y="-825271"/>
              <a:ext cx="26321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Playfair Display" pitchFamily="2" charset="77"/>
                </a:rPr>
                <a:t>4</a:t>
              </a:r>
              <a:endParaRPr kumimoji="0" lang="en-GB" sz="1600" b="1" i="0" u="none" strike="noStrike" kern="0" cap="none" spc="0" normalizeH="0" baseline="0" noProof="0" dirty="0">
                <a:ln>
                  <a:noFill/>
                </a:ln>
                <a:solidFill>
                  <a:prstClr val="black"/>
                </a:solidFill>
                <a:effectLst/>
                <a:uLnTx/>
                <a:uFillTx/>
                <a:latin typeface="Playfair Display" pitchFamily="2" charset="77"/>
              </a:endParaRPr>
            </a:p>
          </p:txBody>
        </p:sp>
        <p:sp>
          <p:nvSpPr>
            <p:cNvPr id="4" name="Duplo Semicírculo 110">
              <a:extLst>
                <a:ext uri="{FF2B5EF4-FFF2-40B4-BE49-F238E27FC236}">
                  <a16:creationId xmlns:a16="http://schemas.microsoft.com/office/drawing/2014/main" id="{E595C5CB-3036-E5CD-0698-5DC5FF18B621}"/>
                </a:ext>
              </a:extLst>
            </p:cNvPr>
            <p:cNvSpPr/>
            <p:nvPr/>
          </p:nvSpPr>
          <p:spPr>
            <a:xfrm>
              <a:off x="2703478" y="-878250"/>
              <a:ext cx="497043" cy="475741"/>
            </a:xfrm>
            <a:prstGeom prst="blockArc">
              <a:avLst>
                <a:gd name="adj1" fmla="val 10800000"/>
                <a:gd name="adj2" fmla="val 21591976"/>
                <a:gd name="adj3" fmla="val 18963"/>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E7261615-89BB-7E8B-C4D8-71C8C25BE35A}"/>
              </a:ext>
            </a:extLst>
          </p:cNvPr>
          <p:cNvGrpSpPr/>
          <p:nvPr userDrawn="1"/>
        </p:nvGrpSpPr>
        <p:grpSpPr>
          <a:xfrm>
            <a:off x="668726" y="313392"/>
            <a:ext cx="3110024" cy="302662"/>
            <a:chOff x="762782" y="286039"/>
            <a:chExt cx="3110024" cy="302662"/>
          </a:xfrm>
        </p:grpSpPr>
        <p:sp>
          <p:nvSpPr>
            <p:cNvPr id="6" name="Lorem Ipsum Dolor | Lorem Ipsum Dolor">
              <a:extLst>
                <a:ext uri="{FF2B5EF4-FFF2-40B4-BE49-F238E27FC236}">
                  <a16:creationId xmlns:a16="http://schemas.microsoft.com/office/drawing/2014/main" id="{1BE233A3-3E33-27A2-969A-E46ED10B7154}"/>
                </a:ext>
              </a:extLst>
            </p:cNvPr>
            <p:cNvSpPr txBox="1"/>
            <p:nvPr/>
          </p:nvSpPr>
          <p:spPr>
            <a:xfrm>
              <a:off x="762782" y="286039"/>
              <a:ext cx="3110024"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2900" b="0">
                  <a:latin typeface="Playfair Display"/>
                  <a:ea typeface="Playfair Display"/>
                  <a:cs typeface="Playfair Display"/>
                  <a:sym typeface="Playfair Display"/>
                </a:defRPr>
              </a:lvl1pPr>
            </a:lstStyle>
            <a:p>
              <a:r>
                <a:rPr lang="en-GB" sz="1200" dirty="0">
                  <a:solidFill>
                    <a:srgbClr val="000000"/>
                  </a:solidFill>
                  <a:latin typeface="Playfair Display" pitchFamily="2" charset="0"/>
                  <a:ea typeface="Open Sans Light" panose="020B0306030504020204" pitchFamily="34" charset="0"/>
                  <a:cs typeface="Open Sans Light" panose="020B0306030504020204" pitchFamily="34" charset="0"/>
                </a:rPr>
                <a:t>Challenges to reflect upon</a:t>
              </a:r>
            </a:p>
          </p:txBody>
        </p:sp>
        <p:sp>
          <p:nvSpPr>
            <p:cNvPr id="7" name="Line">
              <a:extLst>
                <a:ext uri="{FF2B5EF4-FFF2-40B4-BE49-F238E27FC236}">
                  <a16:creationId xmlns:a16="http://schemas.microsoft.com/office/drawing/2014/main" id="{88446ACF-F9F3-E4DF-BCFE-E81F597D110D}"/>
                </a:ext>
              </a:extLst>
            </p:cNvPr>
            <p:cNvSpPr/>
            <p:nvPr/>
          </p:nvSpPr>
          <p:spPr>
            <a:xfrm>
              <a:off x="818238" y="588701"/>
              <a:ext cx="497044" cy="0"/>
            </a:xfrm>
            <a:prstGeom prst="line">
              <a:avLst/>
            </a:prstGeom>
            <a:ln w="25400">
              <a:solidFill>
                <a:srgbClr val="000000"/>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lang="en-US" sz="2000" b="0" i="0" u="none" strike="noStrike" kern="0" cap="none" spc="0" normalizeH="0" baseline="0" noProof="0">
                <a:ln>
                  <a:noFill/>
                </a:ln>
                <a:solidFill>
                  <a:srgbClr val="FFFFFF"/>
                </a:solidFill>
                <a:effectLst/>
                <a:uLnTx/>
                <a:uFillTx/>
                <a:latin typeface="Calibri" panose="020F0502020204030204"/>
                <a:sym typeface="Helvetica Neue Medium"/>
              </a:endParaRPr>
            </a:p>
          </p:txBody>
        </p:sp>
      </p:grpSp>
      <p:sp>
        <p:nvSpPr>
          <p:cNvPr id="8" name="Retângulo 31">
            <a:extLst>
              <a:ext uri="{FF2B5EF4-FFF2-40B4-BE49-F238E27FC236}">
                <a16:creationId xmlns:a16="http://schemas.microsoft.com/office/drawing/2014/main" id="{56FB9592-0FF0-100A-CB11-A8E746339238}"/>
              </a:ext>
            </a:extLst>
          </p:cNvPr>
          <p:cNvSpPr/>
          <p:nvPr userDrawn="1"/>
        </p:nvSpPr>
        <p:spPr>
          <a:xfrm>
            <a:off x="726024" y="831341"/>
            <a:ext cx="2088000" cy="210473"/>
          </a:xfrm>
          <a:prstGeom prst="rect">
            <a:avLst/>
          </a:prstGeom>
          <a:solidFill>
            <a:schemeClr val="accent2">
              <a:lumMod val="40000"/>
              <a:lumOff val="6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16">
            <a:extLst>
              <a:ext uri="{FF2B5EF4-FFF2-40B4-BE49-F238E27FC236}">
                <a16:creationId xmlns:a16="http://schemas.microsoft.com/office/drawing/2014/main" id="{D5370669-45B4-B190-3073-438304E20F27}"/>
              </a:ext>
            </a:extLst>
          </p:cNvPr>
          <p:cNvSpPr/>
          <p:nvPr userDrawn="1"/>
        </p:nvSpPr>
        <p:spPr>
          <a:xfrm>
            <a:off x="726026" y="775660"/>
            <a:ext cx="5787827" cy="523220"/>
          </a:xfrm>
          <a:prstGeom prst="rect">
            <a:avLst/>
          </a:prstGeom>
        </p:spPr>
        <p:txBody>
          <a:bodyPr wrap="square">
            <a:spAutoFit/>
          </a:bodyPr>
          <a:lstStyle/>
          <a:p>
            <a:r>
              <a:rPr lang="en-GB" sz="1400" b="1" dirty="0">
                <a:solidFill>
                  <a:prstClr val="black"/>
                </a:solidFill>
                <a:latin typeface="Playfair Display" pitchFamily="2" charset="77"/>
                <a:ea typeface="Open Sans" panose="020B0606030504020204" pitchFamily="34" charset="0"/>
                <a:cs typeface="Open Sans" panose="020B0606030504020204" pitchFamily="34" charset="0"/>
              </a:rPr>
              <a:t>Individual Presentation</a:t>
            </a:r>
          </a:p>
          <a:p>
            <a:r>
              <a:rPr lang="en-GB" sz="1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Human Communication</a:t>
            </a:r>
          </a:p>
        </p:txBody>
      </p:sp>
      <p:sp>
        <p:nvSpPr>
          <p:cNvPr id="10" name="Rectangle 9">
            <a:extLst>
              <a:ext uri="{FF2B5EF4-FFF2-40B4-BE49-F238E27FC236}">
                <a16:creationId xmlns:a16="http://schemas.microsoft.com/office/drawing/2014/main" id="{15AEBB9F-19BB-9997-FD5E-D3ECDD68D4E2}"/>
              </a:ext>
            </a:extLst>
          </p:cNvPr>
          <p:cNvSpPr/>
          <p:nvPr userDrawn="1"/>
        </p:nvSpPr>
        <p:spPr>
          <a:xfrm>
            <a:off x="0" y="9759435"/>
            <a:ext cx="7596000" cy="246221"/>
          </a:xfrm>
          <a:prstGeom prst="rect">
            <a:avLst/>
          </a:prstGeom>
          <a:solidFill>
            <a:sysClr val="windowText" lastClr="0000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alibri" panose="020F0502020204030204"/>
              <a:sym typeface="Helvetica Neue Medium"/>
            </a:endParaRPr>
          </a:p>
        </p:txBody>
      </p:sp>
      <p:pic>
        <p:nvPicPr>
          <p:cNvPr id="11" name="Image" descr="Image">
            <a:extLst>
              <a:ext uri="{FF2B5EF4-FFF2-40B4-BE49-F238E27FC236}">
                <a16:creationId xmlns:a16="http://schemas.microsoft.com/office/drawing/2014/main" id="{3910ED81-F909-8474-C73C-54EA1E6F677A}"/>
              </a:ext>
            </a:extLst>
          </p:cNvPr>
          <p:cNvPicPr>
            <a:picLocks noChangeAspect="1"/>
          </p:cNvPicPr>
          <p:nvPr userDrawn="1"/>
        </p:nvPicPr>
        <p:blipFill>
          <a:blip r:embed="rId2"/>
          <a:stretch>
            <a:fillRect/>
          </a:stretch>
        </p:blipFill>
        <p:spPr>
          <a:xfrm>
            <a:off x="994130" y="10139381"/>
            <a:ext cx="1709282" cy="285276"/>
          </a:xfrm>
          <a:prstGeom prst="rect">
            <a:avLst/>
          </a:prstGeom>
          <a:ln w="12700">
            <a:miter lim="400000"/>
          </a:ln>
        </p:spPr>
      </p:pic>
      <p:pic>
        <p:nvPicPr>
          <p:cNvPr id="12" name="Picture 11" descr="A pair of black spiral springs&#10;&#10;Description automatically generated">
            <a:extLst>
              <a:ext uri="{FF2B5EF4-FFF2-40B4-BE49-F238E27FC236}">
                <a16:creationId xmlns:a16="http://schemas.microsoft.com/office/drawing/2014/main" id="{266D0BCA-011A-4A55-AC28-53FF88CBFE08}"/>
              </a:ext>
            </a:extLst>
          </p:cNvPr>
          <p:cNvPicPr>
            <a:picLocks noChangeAspect="1"/>
          </p:cNvPicPr>
          <p:nvPr userDrawn="1"/>
        </p:nvPicPr>
        <p:blipFill rotWithShape="1">
          <a:blip r:embed="rId3"/>
          <a:srcRect l="26887" t="2096" r="57813" b="1906"/>
          <a:stretch/>
        </p:blipFill>
        <p:spPr>
          <a:xfrm>
            <a:off x="-13253" y="22466"/>
            <a:ext cx="497043" cy="10647039"/>
          </a:xfrm>
          <a:prstGeom prst="rect">
            <a:avLst/>
          </a:prstGeom>
        </p:spPr>
      </p:pic>
      <p:sp>
        <p:nvSpPr>
          <p:cNvPr id="15" name="Rectangle 16">
            <a:extLst>
              <a:ext uri="{FF2B5EF4-FFF2-40B4-BE49-F238E27FC236}">
                <a16:creationId xmlns:a16="http://schemas.microsoft.com/office/drawing/2014/main" id="{EB7EB313-60E1-8CB2-83F8-EF426219522A}"/>
              </a:ext>
            </a:extLst>
          </p:cNvPr>
          <p:cNvSpPr/>
          <p:nvPr userDrawn="1"/>
        </p:nvSpPr>
        <p:spPr>
          <a:xfrm>
            <a:off x="739568" y="1467981"/>
            <a:ext cx="6461332" cy="8787021"/>
          </a:xfrm>
          <a:prstGeom prst="rect">
            <a:avLst/>
          </a:prstGeom>
        </p:spPr>
        <p:txBody>
          <a:bodyPr wrap="square">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The </a:t>
            </a:r>
            <a:r>
              <a:rPr lang="en-US" sz="1200" b="1" dirty="0">
                <a:latin typeface="Open Sans" panose="020B0606030504020204" pitchFamily="34" charset="0"/>
                <a:ea typeface="Open Sans" panose="020B0606030504020204" pitchFamily="34" charset="0"/>
                <a:cs typeface="Open Sans" panose="020B0606030504020204" pitchFamily="34" charset="0"/>
              </a:rPr>
              <a:t>individual presentation </a:t>
            </a:r>
            <a:r>
              <a:rPr lang="en-US" sz="1200" dirty="0">
                <a:latin typeface="Open Sans" panose="020B0606030504020204" pitchFamily="34" charset="0"/>
                <a:ea typeface="Open Sans" panose="020B0606030504020204" pitchFamily="34" charset="0"/>
                <a:cs typeface="Open Sans" panose="020B0606030504020204" pitchFamily="34" charset="0"/>
              </a:rPr>
              <a:t>is one the </a:t>
            </a:r>
            <a:r>
              <a:rPr lang="en-US" sz="1200" b="1" dirty="0">
                <a:latin typeface="Open Sans" panose="020B0606030504020204" pitchFamily="34" charset="0"/>
                <a:ea typeface="Open Sans" panose="020B0606030504020204" pitchFamily="34" charset="0"/>
                <a:cs typeface="Open Sans" panose="020B0606030504020204" pitchFamily="34" charset="0"/>
              </a:rPr>
              <a:t>most important evaluation moments of this course </a:t>
            </a:r>
            <a:r>
              <a:rPr lang="en-US" sz="1200" dirty="0">
                <a:latin typeface="Open Sans" panose="020B0606030504020204" pitchFamily="34" charset="0"/>
                <a:ea typeface="Open Sans" panose="020B0606030504020204" pitchFamily="34" charset="0"/>
                <a:cs typeface="Open Sans" panose="020B0606030504020204" pitchFamily="34" charset="0"/>
              </a:rPr>
              <a:t>and is equivalent to an exam. For this reason, </a:t>
            </a:r>
            <a:r>
              <a:rPr lang="en-US" sz="1200" b="1" dirty="0">
                <a:latin typeface="Open Sans" panose="020B0606030504020204" pitchFamily="34" charset="0"/>
                <a:ea typeface="Open Sans" panose="020B0606030504020204" pitchFamily="34" charset="0"/>
                <a:cs typeface="Open Sans" panose="020B0606030504020204" pitchFamily="34" charset="0"/>
              </a:rPr>
              <a:t>we have prepared this guide </a:t>
            </a:r>
            <a:r>
              <a:rPr lang="en-US" sz="1200" dirty="0">
                <a:latin typeface="Open Sans" panose="020B0606030504020204" pitchFamily="34" charset="0"/>
                <a:ea typeface="Open Sans" panose="020B0606030504020204" pitchFamily="34" charset="0"/>
                <a:cs typeface="Open Sans" panose="020B0606030504020204" pitchFamily="34" charset="0"/>
              </a:rPr>
              <a:t>so that you can </a:t>
            </a:r>
            <a:r>
              <a:rPr lang="en-US" sz="1200" b="1" dirty="0">
                <a:latin typeface="Open Sans" panose="020B0606030504020204" pitchFamily="34" charset="0"/>
                <a:ea typeface="Open Sans" panose="020B0606030504020204" pitchFamily="34" charset="0"/>
                <a:cs typeface="Open Sans" panose="020B0606030504020204" pitchFamily="34" charset="0"/>
              </a:rPr>
              <a:t>prepare your presentation in the best way possible</a:t>
            </a:r>
            <a:r>
              <a:rPr lang="en-US" sz="1200" dirty="0">
                <a:latin typeface="Open Sans" panose="020B0606030504020204" pitchFamily="34" charset="0"/>
                <a:ea typeface="Open Sans" panose="020B0606030504020204" pitchFamily="34" charset="0"/>
                <a:cs typeface="Open Sans" panose="020B0606030504020204" pitchFamily="34" charset="0"/>
              </a:rPr>
              <a:t>.</a:t>
            </a:r>
          </a:p>
          <a:p>
            <a:endParaRPr lang="en-US" sz="1200" b="1" dirty="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a:t>
            </a:r>
            <a:r>
              <a:rPr lang="en-US" sz="1200" b="1" baseline="30000" dirty="0">
                <a:solidFill>
                  <a:schemeClr val="tx1"/>
                </a:solidFill>
                <a:latin typeface="Open Sans" panose="020B0606030504020204" pitchFamily="34" charset="0"/>
                <a:ea typeface="Open Sans" panose="020B0606030504020204" pitchFamily="34" charset="0"/>
                <a:cs typeface="Open Sans" panose="020B0606030504020204" pitchFamily="34" charset="0"/>
              </a:rPr>
              <a:t>ST</a:t>
            </a: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STEP | CHOOSE THE TOPIC</a:t>
            </a:r>
          </a:p>
          <a:p>
            <a:br>
              <a:rPr lang="en-US" sz="800" b="1" dirty="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br>
            <a:r>
              <a:rPr lang="en-US" sz="1200" dirty="0">
                <a:latin typeface="Open Sans" panose="020B0606030504020204" pitchFamily="34" charset="0"/>
                <a:ea typeface="Open Sans" panose="020B0606030504020204" pitchFamily="34" charset="0"/>
                <a:cs typeface="Open Sans" panose="020B0606030504020204" pitchFamily="34" charset="0"/>
              </a:rPr>
              <a:t>Choosing a topic for the individual presentation can be challenging and time consuming. </a:t>
            </a:r>
            <a:r>
              <a:rPr lang="en-US" sz="1200" b="1" dirty="0">
                <a:latin typeface="Open Sans" panose="020B0606030504020204" pitchFamily="34" charset="0"/>
                <a:ea typeface="Open Sans" panose="020B0606030504020204" pitchFamily="34" charset="0"/>
                <a:cs typeface="Open Sans" panose="020B0606030504020204" pitchFamily="34" charset="0"/>
              </a:rPr>
              <a:t>Our advice is that, throughout the semester, you pay attention to the various topics discussed in class and analyze those that resonate with you the most</a:t>
            </a:r>
            <a:r>
              <a:rPr lang="en-US" sz="1200" dirty="0">
                <a:latin typeface="Open Sans" panose="020B0606030504020204" pitchFamily="34" charset="0"/>
                <a:ea typeface="Open Sans" panose="020B0606030504020204" pitchFamily="34" charset="0"/>
                <a:cs typeface="Open Sans" panose="020B0606030504020204" pitchFamily="34" charset="0"/>
              </a:rPr>
              <a:t>. The </a:t>
            </a:r>
            <a:r>
              <a:rPr lang="en-US" sz="1200" b="1" dirty="0">
                <a:latin typeface="Open Sans" panose="020B0606030504020204" pitchFamily="34" charset="0"/>
                <a:ea typeface="Open Sans" panose="020B0606030504020204" pitchFamily="34" charset="0"/>
                <a:cs typeface="Open Sans" panose="020B0606030504020204" pitchFamily="34" charset="0"/>
              </a:rPr>
              <a:t>main goal of this presentation is for you to choose a topic related to C&amp;L course</a:t>
            </a:r>
            <a:r>
              <a:rPr lang="en-US" sz="1200" dirty="0">
                <a:latin typeface="Open Sans" panose="020B0606030504020204" pitchFamily="34" charset="0"/>
                <a:ea typeface="Open Sans" panose="020B0606030504020204" pitchFamily="34" charset="0"/>
                <a:cs typeface="Open Sans" panose="020B0606030504020204" pitchFamily="34" charset="0"/>
              </a:rPr>
              <a:t>, explore its </a:t>
            </a:r>
            <a:r>
              <a:rPr lang="en-US" sz="1200" b="1" dirty="0">
                <a:latin typeface="Open Sans" panose="020B0606030504020204" pitchFamily="34" charset="0"/>
                <a:ea typeface="Open Sans" panose="020B0606030504020204" pitchFamily="34" charset="0"/>
                <a:cs typeface="Open Sans" panose="020B0606030504020204" pitchFamily="34" charset="0"/>
              </a:rPr>
              <a:t>relevance using your talents</a:t>
            </a:r>
            <a:r>
              <a:rPr lang="en-US" sz="1200" dirty="0">
                <a:latin typeface="Open Sans" panose="020B0606030504020204" pitchFamily="34" charset="0"/>
                <a:ea typeface="Open Sans" panose="020B0606030504020204" pitchFamily="34" charset="0"/>
                <a:cs typeface="Open Sans" panose="020B0606030504020204" pitchFamily="34" charset="0"/>
              </a:rPr>
              <a:t>, share your experience/teachings and, whenever possible, </a:t>
            </a:r>
            <a:r>
              <a:rPr lang="en-US" sz="1200" b="1" dirty="0">
                <a:latin typeface="Open Sans" panose="020B0606030504020204" pitchFamily="34" charset="0"/>
                <a:ea typeface="Open Sans" panose="020B0606030504020204" pitchFamily="34" charset="0"/>
                <a:cs typeface="Open Sans" panose="020B0606030504020204" pitchFamily="34" charset="0"/>
              </a:rPr>
              <a:t>relate it to the classes and your evolution throughout the semester</a:t>
            </a:r>
            <a:r>
              <a:rPr lang="en-US" sz="1200" dirty="0">
                <a:latin typeface="Open Sans" panose="020B0606030504020204" pitchFamily="34" charset="0"/>
                <a:ea typeface="Open Sans" panose="020B0606030504020204" pitchFamily="34" charset="0"/>
                <a:cs typeface="Open Sans" panose="020B0606030504020204" pitchFamily="34" charset="0"/>
              </a:rPr>
              <a:t>. In short, it's your opportunity, </a:t>
            </a:r>
            <a:r>
              <a:rPr lang="en-US" sz="1200" b="1" dirty="0">
                <a:latin typeface="Open Sans" panose="020B0606030504020204" pitchFamily="34" charset="0"/>
                <a:ea typeface="Open Sans" panose="020B0606030504020204" pitchFamily="34" charset="0"/>
                <a:cs typeface="Open Sans" panose="020B0606030504020204" pitchFamily="34" charset="0"/>
              </a:rPr>
              <a:t>through your experience and learnings </a:t>
            </a:r>
            <a:r>
              <a:rPr lang="en-US" sz="1200" dirty="0">
                <a:latin typeface="Open Sans" panose="020B0606030504020204" pitchFamily="34" charset="0"/>
                <a:ea typeface="Open Sans" panose="020B0606030504020204" pitchFamily="34" charset="0"/>
                <a:cs typeface="Open Sans" panose="020B0606030504020204" pitchFamily="34" charset="0"/>
              </a:rPr>
              <a:t>(in class and throughout life), to teach something new to the class, including us, professors!</a:t>
            </a: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r>
              <a:rPr lang="en-US" sz="1200" b="1" dirty="0">
                <a:latin typeface="Open Sans" panose="020B0606030504020204" pitchFamily="34" charset="0"/>
                <a:ea typeface="Open Sans" panose="020B0606030504020204" pitchFamily="34" charset="0"/>
                <a:cs typeface="Open Sans" panose="020B0606030504020204" pitchFamily="34" charset="0"/>
              </a:rPr>
              <a:t>         DONT’S:</a:t>
            </a:r>
          </a:p>
          <a:p>
            <a:endParaRPr lang="en-US" sz="800" b="1" dirty="0">
              <a:latin typeface="Open Sans" panose="020B0606030504020204" pitchFamily="34" charset="0"/>
              <a:ea typeface="Open Sans" panose="020B0606030504020204" pitchFamily="34" charset="0"/>
              <a:cs typeface="Open Sans" panose="020B0606030504020204" pitchFamily="34" charset="0"/>
            </a:endParaRPr>
          </a:p>
          <a:p>
            <a:pPr marL="628650" lvl="1" indent="-171450">
              <a:buFont typeface="Arial" panose="020B0604020202020204" pitchFamily="34" charset="0"/>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This presentation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is not the time to review the content discussed in class, nor to give feedback</a:t>
            </a:r>
            <a:r>
              <a:rPr lang="en-US" sz="1200" dirty="0">
                <a:effectLst/>
                <a:latin typeface="Open Sans" panose="020B0606030504020204" pitchFamily="34" charset="0"/>
                <a:ea typeface="Calibri" panose="020F0502020204030204" pitchFamily="34" charset="0"/>
                <a:cs typeface="Times New Roman" panose="02020603050405020304" pitchFamily="18" charset="0"/>
              </a:rPr>
              <a:t> on what you think about the course;</a:t>
            </a:r>
            <a:br>
              <a:rPr lang="en-US" sz="1200" dirty="0">
                <a:effectLst/>
                <a:latin typeface="Open Sans" panose="020B0606030504020204" pitchFamily="34" charset="0"/>
                <a:ea typeface="Calibri" panose="020F0502020204030204" pitchFamily="34" charset="0"/>
                <a:cs typeface="Times New Roman" panose="02020603050405020304" pitchFamily="18" charset="0"/>
              </a:rPr>
            </a:br>
            <a:endParaRPr lang="en-US" sz="600" dirty="0">
              <a:effectLst/>
              <a:latin typeface="Open Sans" panose="020B060603050402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If you're thinking of starting the presentation with a sentence like “when I heard I was going to have C&amp;L I thought...”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schedule an office hour (OH) because that's not the purpose of this presentation</a:t>
            </a:r>
            <a:r>
              <a:rPr lang="en-US" sz="1200" dirty="0">
                <a:effectLst/>
                <a:latin typeface="Open Sans" panose="020B0606030504020204" pitchFamily="34" charset="0"/>
                <a:ea typeface="Calibri" panose="020F0502020204030204" pitchFamily="34" charset="0"/>
                <a:cs typeface="Times New Roman" panose="02020603050405020304" pitchFamily="18" charset="0"/>
              </a:rPr>
              <a:t>;</a:t>
            </a:r>
            <a:br>
              <a:rPr lang="en-US" sz="1200" dirty="0">
                <a:effectLst/>
                <a:latin typeface="Open Sans" panose="020B0606030504020204" pitchFamily="34" charset="0"/>
                <a:ea typeface="Calibri" panose="020F0502020204030204" pitchFamily="34" charset="0"/>
                <a:cs typeface="Times New Roman" panose="02020603050405020304" pitchFamily="18" charset="0"/>
              </a:rPr>
            </a:br>
            <a:endParaRPr lang="en-US" sz="600" dirty="0">
              <a:effectLst/>
              <a:latin typeface="Open Sans" panose="020B060603050402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Don't choose a topic that has nothing to do with the course </a:t>
            </a:r>
            <a:r>
              <a:rPr lang="en-US" sz="1200" dirty="0">
                <a:effectLst/>
                <a:latin typeface="Open Sans" panose="020B0606030504020204" pitchFamily="34" charset="0"/>
                <a:ea typeface="Calibri" panose="020F0502020204030204" pitchFamily="34" charset="0"/>
                <a:cs typeface="Times New Roman" panose="02020603050405020304" pitchFamily="18" charset="0"/>
              </a:rPr>
              <a:t>or with what we talked about throughout the semester;</a:t>
            </a:r>
            <a:br>
              <a:rPr lang="en-US" sz="1200" dirty="0">
                <a:effectLst/>
                <a:latin typeface="Open Sans" panose="020B0606030504020204" pitchFamily="34" charset="0"/>
                <a:ea typeface="Calibri" panose="020F0502020204030204" pitchFamily="34" charset="0"/>
                <a:cs typeface="Times New Roman" panose="02020603050405020304" pitchFamily="18" charset="0"/>
              </a:rPr>
            </a:br>
            <a:endParaRPr lang="en-US" sz="600" dirty="0">
              <a:effectLst/>
              <a:latin typeface="Open Sans" panose="020B060603050402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Make sure you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don't choose a complex topic </a:t>
            </a:r>
            <a:r>
              <a:rPr lang="en-US" sz="1200" dirty="0">
                <a:effectLst/>
                <a:latin typeface="Open Sans" panose="020B0606030504020204" pitchFamily="34" charset="0"/>
                <a:ea typeface="Calibri" panose="020F0502020204030204" pitchFamily="34" charset="0"/>
                <a:cs typeface="Times New Roman" panose="02020603050405020304" pitchFamily="18" charset="0"/>
              </a:rPr>
              <a:t>because the further away from you the topic is, the more uncomfortable you will feel presenting it;</a:t>
            </a:r>
            <a:br>
              <a:rPr lang="en-US" sz="1200" dirty="0">
                <a:effectLst/>
                <a:latin typeface="Open Sans" panose="020B0606030504020204" pitchFamily="34" charset="0"/>
                <a:ea typeface="Calibri" panose="020F0502020204030204" pitchFamily="34" charset="0"/>
                <a:cs typeface="Times New Roman" panose="02020603050405020304" pitchFamily="18" charset="0"/>
              </a:rPr>
            </a:br>
            <a:endParaRPr lang="en-US" sz="600" dirty="0">
              <a:effectLst/>
              <a:latin typeface="Open Sans" panose="020B060603050402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Bringing an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intimate/personal theme only makes sense if you are confident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to present it. If you want to move forward, but don't feel confident, schedule an OH so we can work together on the best approach.</a:t>
            </a:r>
          </a:p>
          <a:p>
            <a:pPr marL="171450" lvl="0" indent="-171450">
              <a:buFont typeface="Arial" panose="020B0604020202020204" pitchFamily="34" charset="0"/>
              <a:buChar char="•"/>
            </a:pPr>
            <a:endParaRPr lang="en-US" sz="1200" dirty="0">
              <a:latin typeface="Open Sans" panose="020B0606030504020204" pitchFamily="34" charset="0"/>
              <a:ea typeface="Calibri" panose="020F0502020204030204" pitchFamily="34" charset="0"/>
              <a:cs typeface="Times New Roman" panose="02020603050405020304" pitchFamily="18" charset="0"/>
            </a:endParaRPr>
          </a:p>
          <a:p>
            <a:r>
              <a:rPr lang="en-US" sz="1200" b="1" dirty="0">
                <a:latin typeface="Open Sans" panose="020B0606030504020204" pitchFamily="34" charset="0"/>
                <a:ea typeface="Open Sans" panose="020B0606030504020204" pitchFamily="34" charset="0"/>
                <a:cs typeface="Open Sans" panose="020B0606030504020204" pitchFamily="34" charset="0"/>
              </a:rPr>
              <a:t>         DO’s:</a:t>
            </a:r>
          </a:p>
          <a:p>
            <a:endParaRPr lang="en-US" sz="800" b="1" dirty="0">
              <a:solidFill>
                <a:schemeClr val="accent6">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marL="628650" lvl="1" indent="-171450">
              <a:buFont typeface="Arial" panose="020B0604020202020204" pitchFamily="34" charset="0"/>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Think of a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topic discussed in class that makes sense to you in some way</a:t>
            </a:r>
            <a:r>
              <a:rPr lang="en-US" sz="1200" dirty="0">
                <a:effectLst/>
                <a:latin typeface="Open Sans" panose="020B0606030504020204" pitchFamily="34" charset="0"/>
                <a:ea typeface="Calibri" panose="020F0502020204030204" pitchFamily="34" charset="0"/>
                <a:cs typeface="Times New Roman" panose="02020603050405020304" pitchFamily="18" charset="0"/>
              </a:rPr>
              <a:t>: this will be your starting point;</a:t>
            </a:r>
            <a:br>
              <a:rPr lang="en-US" sz="1200" dirty="0">
                <a:effectLst/>
                <a:latin typeface="Open Sans" panose="020B0606030504020204" pitchFamily="34" charset="0"/>
                <a:ea typeface="Calibri" panose="020F0502020204030204" pitchFamily="34" charset="0"/>
                <a:cs typeface="Times New Roman" panose="02020603050405020304" pitchFamily="18" charset="0"/>
              </a:rPr>
            </a:br>
            <a:endParaRPr lang="en-US" sz="600" dirty="0">
              <a:effectLst/>
              <a:latin typeface="Open Sans" panose="020B060603050402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Reflect on that same topic and analyze the impact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it had on your life;</a:t>
            </a:r>
            <a:br>
              <a:rPr lang="en-US" sz="1200" dirty="0">
                <a:effectLst/>
                <a:latin typeface="Open Sans" panose="020B0606030504020204" pitchFamily="34" charset="0"/>
                <a:ea typeface="Calibri" panose="020F0502020204030204" pitchFamily="34" charset="0"/>
                <a:cs typeface="Times New Roman" panose="02020603050405020304" pitchFamily="18" charset="0"/>
              </a:rPr>
            </a:br>
            <a:endParaRPr lang="en-US" sz="600" dirty="0">
              <a:effectLst/>
              <a:latin typeface="Open Sans" panose="020B0606030504020204" pitchFamily="34" charset="0"/>
              <a:ea typeface="Open Sans" panose="020B0606030504020204" pitchFamily="34" charset="0"/>
              <a:cs typeface="Open Sans" panose="020B0606030504020204" pitchFamily="34" charset="0"/>
            </a:endParaRPr>
          </a:p>
          <a:p>
            <a:pPr marL="628650" lvl="1" indent="-171450">
              <a:buFont typeface="Arial" panose="020B0604020202020204" pitchFamily="34" charset="0"/>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Make your topic more relevant and interesting by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reflecting on and/or researching the teachings you have acquired </a:t>
            </a:r>
            <a:r>
              <a:rPr lang="en-US" sz="1200" dirty="0">
                <a:effectLst/>
                <a:latin typeface="Open Sans" panose="020B0606030504020204" pitchFamily="34" charset="0"/>
                <a:ea typeface="Calibri" panose="020F0502020204030204" pitchFamily="34" charset="0"/>
                <a:cs typeface="Times New Roman" panose="02020603050405020304" pitchFamily="18" charset="0"/>
              </a:rPr>
              <a:t>related to that topic;</a:t>
            </a:r>
            <a:br>
              <a:rPr lang="en-US" sz="1200" dirty="0">
                <a:effectLst/>
                <a:latin typeface="Open Sans" panose="020B0606030504020204" pitchFamily="34" charset="0"/>
                <a:ea typeface="Calibri" panose="020F0502020204030204" pitchFamily="34" charset="0"/>
                <a:cs typeface="Times New Roman" panose="02020603050405020304" pitchFamily="18" charset="0"/>
              </a:rPr>
            </a:br>
            <a:endParaRPr lang="en-US" sz="600" dirty="0">
              <a:effectLst/>
              <a:latin typeface="Open Sans" panose="020B060603050402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Whenever possible,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make references to events/topics discussed in class</a:t>
            </a:r>
            <a:r>
              <a:rPr lang="en-US" sz="1200" dirty="0">
                <a:effectLst/>
                <a:latin typeface="Open Sans" panose="020B0606030504020204" pitchFamily="34" charset="0"/>
                <a:ea typeface="Calibri" panose="020F0502020204030204" pitchFamily="34" charset="0"/>
                <a:cs typeface="Times New Roman" panose="02020603050405020304" pitchFamily="18" charset="0"/>
              </a:rPr>
              <a:t>;</a:t>
            </a:r>
            <a:br>
              <a:rPr lang="en-US" sz="1200" dirty="0">
                <a:effectLst/>
                <a:latin typeface="Open Sans" panose="020B0606030504020204" pitchFamily="34" charset="0"/>
                <a:ea typeface="Calibri" panose="020F0502020204030204" pitchFamily="34" charset="0"/>
                <a:cs typeface="Times New Roman" panose="02020603050405020304" pitchFamily="18" charset="0"/>
              </a:rPr>
            </a:br>
            <a:endParaRPr lang="en-US" sz="600" dirty="0">
              <a:effectLst/>
              <a:latin typeface="Open Sans" panose="020B060603050402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Make sure you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choose a topic that helps you</a:t>
            </a:r>
            <a:r>
              <a:rPr lang="en-US" sz="1200" dirty="0">
                <a:effectLst/>
                <a:latin typeface="Open Sans" panose="020B0606030504020204" pitchFamily="34" charset="0"/>
                <a:ea typeface="Calibri" panose="020F0502020204030204" pitchFamily="34" charset="0"/>
                <a:cs typeface="Times New Roman" panose="02020603050405020304" pitchFamily="18" charset="0"/>
              </a:rPr>
              <a:t>, that is, the more the theme makes sense to you, the more confident and comfortable you will be to work on it and present it.</a:t>
            </a:r>
            <a:endParaRPr lang="en-US" sz="1200" b="1" dirty="0">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Arial" panose="020B0604020202020204" pitchFamily="34" charset="0"/>
              <a:buChar char="•"/>
            </a:pPr>
            <a:endParaRPr lang="en-US" sz="1200" dirty="0">
              <a:latin typeface="Open Sans" panose="020B0606030504020204" pitchFamily="34" charset="0"/>
              <a:ea typeface="Open Sans" panose="020B0606030504020204" pitchFamily="34" charset="0"/>
              <a:cs typeface="Open Sans" panose="020B0606030504020204" pitchFamily="34" charset="0"/>
            </a:endParaRPr>
          </a:p>
          <a:p>
            <a:pPr algn="l" rtl="0" fontAlgn="base"/>
            <a:endParaRPr lang="en-GB" sz="700" b="0" i="0" u="none" strike="noStrike" dirty="0">
              <a:solidFill>
                <a:srgbClr val="000000"/>
              </a:solidFill>
              <a:effectLst/>
              <a:latin typeface="Open Sans" panose="020B0606030504020204" pitchFamily="34" charset="0"/>
            </a:endParaRPr>
          </a:p>
        </p:txBody>
      </p:sp>
      <p:pic>
        <p:nvPicPr>
          <p:cNvPr id="14" name="Graphic 13" descr="Warning with solid fill">
            <a:extLst>
              <a:ext uri="{FF2B5EF4-FFF2-40B4-BE49-F238E27FC236}">
                <a16:creationId xmlns:a16="http://schemas.microsoft.com/office/drawing/2014/main" id="{5AC4CA5E-8866-4F8C-0F7A-9D6AACC00C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91605" y="4174753"/>
            <a:ext cx="205047" cy="205047"/>
          </a:xfrm>
          <a:prstGeom prst="rect">
            <a:avLst/>
          </a:prstGeom>
        </p:spPr>
      </p:pic>
      <p:pic>
        <p:nvPicPr>
          <p:cNvPr id="18" name="Graphic 17" descr="Badge Tick1 with solid fill">
            <a:extLst>
              <a:ext uri="{FF2B5EF4-FFF2-40B4-BE49-F238E27FC236}">
                <a16:creationId xmlns:a16="http://schemas.microsoft.com/office/drawing/2014/main" id="{CBC8779F-675B-6BE5-77C6-C2254BEAF5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91605" y="7223236"/>
            <a:ext cx="205047" cy="205047"/>
          </a:xfrm>
          <a:prstGeom prst="rect">
            <a:avLst/>
          </a:prstGeom>
        </p:spPr>
      </p:pic>
    </p:spTree>
    <p:extLst>
      <p:ext uri="{BB962C8B-B14F-4D97-AF65-F5344CB8AC3E}">
        <p14:creationId xmlns:p14="http://schemas.microsoft.com/office/powerpoint/2010/main" val="444133304"/>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567"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Vertical Title and Text">
    <p:spTree>
      <p:nvGrpSpPr>
        <p:cNvPr id="1" name=""/>
        <p:cNvGrpSpPr/>
        <p:nvPr/>
      </p:nvGrpSpPr>
      <p:grpSpPr>
        <a:xfrm>
          <a:off x="0" y="0"/>
          <a:ext cx="0" cy="0"/>
          <a:chOff x="0" y="0"/>
          <a:chExt cx="0" cy="0"/>
        </a:xfrm>
      </p:grpSpPr>
      <p:sp>
        <p:nvSpPr>
          <p:cNvPr id="16" name="Retângulo 31">
            <a:extLst>
              <a:ext uri="{FF2B5EF4-FFF2-40B4-BE49-F238E27FC236}">
                <a16:creationId xmlns:a16="http://schemas.microsoft.com/office/drawing/2014/main" id="{BF543CBD-77BC-0845-49FD-0900E0A8ED31}"/>
              </a:ext>
            </a:extLst>
          </p:cNvPr>
          <p:cNvSpPr/>
          <p:nvPr userDrawn="1"/>
        </p:nvSpPr>
        <p:spPr>
          <a:xfrm>
            <a:off x="739568" y="1503662"/>
            <a:ext cx="3312000" cy="210473"/>
          </a:xfrm>
          <a:prstGeom prst="rect">
            <a:avLst/>
          </a:prstGeom>
          <a:solidFill>
            <a:schemeClr val="accent2">
              <a:lumMod val="40000"/>
              <a:lumOff val="6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 name="Agrupar 108">
            <a:extLst>
              <a:ext uri="{FF2B5EF4-FFF2-40B4-BE49-F238E27FC236}">
                <a16:creationId xmlns:a16="http://schemas.microsoft.com/office/drawing/2014/main" id="{C5DEF77A-50C5-F962-CBBA-3DCA3DB48596}"/>
              </a:ext>
            </a:extLst>
          </p:cNvPr>
          <p:cNvGrpSpPr/>
          <p:nvPr userDrawn="1"/>
        </p:nvGrpSpPr>
        <p:grpSpPr>
          <a:xfrm>
            <a:off x="6703857" y="394524"/>
            <a:ext cx="497043" cy="475741"/>
            <a:chOff x="2703478" y="-878250"/>
            <a:chExt cx="497043" cy="475741"/>
          </a:xfrm>
        </p:grpSpPr>
        <p:sp>
          <p:nvSpPr>
            <p:cNvPr id="3" name="CaixaDeTexto 109">
              <a:extLst>
                <a:ext uri="{FF2B5EF4-FFF2-40B4-BE49-F238E27FC236}">
                  <a16:creationId xmlns:a16="http://schemas.microsoft.com/office/drawing/2014/main" id="{AA48B86B-F2C1-E17E-9AF2-F6286959D156}"/>
                </a:ext>
              </a:extLst>
            </p:cNvPr>
            <p:cNvSpPr txBox="1"/>
            <p:nvPr/>
          </p:nvSpPr>
          <p:spPr>
            <a:xfrm>
              <a:off x="2820392" y="-825271"/>
              <a:ext cx="26321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Playfair Display" pitchFamily="2" charset="77"/>
                </a:rPr>
                <a:t>4</a:t>
              </a:r>
              <a:endParaRPr kumimoji="0" lang="en-GB" sz="1600" b="1" i="0" u="none" strike="noStrike" kern="0" cap="none" spc="0" normalizeH="0" baseline="0" noProof="0" dirty="0">
                <a:ln>
                  <a:noFill/>
                </a:ln>
                <a:solidFill>
                  <a:prstClr val="black"/>
                </a:solidFill>
                <a:effectLst/>
                <a:uLnTx/>
                <a:uFillTx/>
                <a:latin typeface="Playfair Display" pitchFamily="2" charset="77"/>
              </a:endParaRPr>
            </a:p>
          </p:txBody>
        </p:sp>
        <p:sp>
          <p:nvSpPr>
            <p:cNvPr id="4" name="Duplo Semicírculo 110">
              <a:extLst>
                <a:ext uri="{FF2B5EF4-FFF2-40B4-BE49-F238E27FC236}">
                  <a16:creationId xmlns:a16="http://schemas.microsoft.com/office/drawing/2014/main" id="{E595C5CB-3036-E5CD-0698-5DC5FF18B621}"/>
                </a:ext>
              </a:extLst>
            </p:cNvPr>
            <p:cNvSpPr/>
            <p:nvPr/>
          </p:nvSpPr>
          <p:spPr>
            <a:xfrm>
              <a:off x="2703478" y="-878250"/>
              <a:ext cx="497043" cy="475741"/>
            </a:xfrm>
            <a:prstGeom prst="blockArc">
              <a:avLst>
                <a:gd name="adj1" fmla="val 10800000"/>
                <a:gd name="adj2" fmla="val 21591976"/>
                <a:gd name="adj3" fmla="val 18963"/>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E7261615-89BB-7E8B-C4D8-71C8C25BE35A}"/>
              </a:ext>
            </a:extLst>
          </p:cNvPr>
          <p:cNvGrpSpPr/>
          <p:nvPr userDrawn="1"/>
        </p:nvGrpSpPr>
        <p:grpSpPr>
          <a:xfrm>
            <a:off x="668726" y="313392"/>
            <a:ext cx="3110024" cy="302662"/>
            <a:chOff x="762782" y="286039"/>
            <a:chExt cx="3110024" cy="302662"/>
          </a:xfrm>
        </p:grpSpPr>
        <p:sp>
          <p:nvSpPr>
            <p:cNvPr id="6" name="Lorem Ipsum Dolor | Lorem Ipsum Dolor">
              <a:extLst>
                <a:ext uri="{FF2B5EF4-FFF2-40B4-BE49-F238E27FC236}">
                  <a16:creationId xmlns:a16="http://schemas.microsoft.com/office/drawing/2014/main" id="{1BE233A3-3E33-27A2-969A-E46ED10B7154}"/>
                </a:ext>
              </a:extLst>
            </p:cNvPr>
            <p:cNvSpPr txBox="1"/>
            <p:nvPr/>
          </p:nvSpPr>
          <p:spPr>
            <a:xfrm>
              <a:off x="762782" y="286039"/>
              <a:ext cx="3110024"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2900" b="0">
                  <a:latin typeface="Playfair Display"/>
                  <a:ea typeface="Playfair Display"/>
                  <a:cs typeface="Playfair Display"/>
                  <a:sym typeface="Playfair Display"/>
                </a:defRPr>
              </a:lvl1pPr>
            </a:lstStyle>
            <a:p>
              <a:r>
                <a:rPr lang="en-GB" sz="1200" dirty="0">
                  <a:solidFill>
                    <a:srgbClr val="000000"/>
                  </a:solidFill>
                  <a:latin typeface="Playfair Display" pitchFamily="2" charset="0"/>
                  <a:ea typeface="Open Sans Light" panose="020B0306030504020204" pitchFamily="34" charset="0"/>
                  <a:cs typeface="Open Sans Light" panose="020B0306030504020204" pitchFamily="34" charset="0"/>
                </a:rPr>
                <a:t>Challenges to reflect upon</a:t>
              </a:r>
            </a:p>
          </p:txBody>
        </p:sp>
        <p:sp>
          <p:nvSpPr>
            <p:cNvPr id="7" name="Line">
              <a:extLst>
                <a:ext uri="{FF2B5EF4-FFF2-40B4-BE49-F238E27FC236}">
                  <a16:creationId xmlns:a16="http://schemas.microsoft.com/office/drawing/2014/main" id="{88446ACF-F9F3-E4DF-BCFE-E81F597D110D}"/>
                </a:ext>
              </a:extLst>
            </p:cNvPr>
            <p:cNvSpPr/>
            <p:nvPr/>
          </p:nvSpPr>
          <p:spPr>
            <a:xfrm>
              <a:off x="818238" y="588701"/>
              <a:ext cx="497044" cy="0"/>
            </a:xfrm>
            <a:prstGeom prst="line">
              <a:avLst/>
            </a:prstGeom>
            <a:ln w="25400">
              <a:solidFill>
                <a:srgbClr val="000000"/>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lang="en-US" sz="2000" b="0" i="0" u="none" strike="noStrike" kern="0" cap="none" spc="0" normalizeH="0" baseline="0" noProof="0">
                <a:ln>
                  <a:noFill/>
                </a:ln>
                <a:solidFill>
                  <a:srgbClr val="FFFFFF"/>
                </a:solidFill>
                <a:effectLst/>
                <a:uLnTx/>
                <a:uFillTx/>
                <a:latin typeface="Calibri" panose="020F0502020204030204"/>
                <a:sym typeface="Helvetica Neue Medium"/>
              </a:endParaRPr>
            </a:p>
          </p:txBody>
        </p:sp>
      </p:grpSp>
      <p:sp>
        <p:nvSpPr>
          <p:cNvPr id="8" name="Retângulo 31">
            <a:extLst>
              <a:ext uri="{FF2B5EF4-FFF2-40B4-BE49-F238E27FC236}">
                <a16:creationId xmlns:a16="http://schemas.microsoft.com/office/drawing/2014/main" id="{56FB9592-0FF0-100A-CB11-A8E746339238}"/>
              </a:ext>
            </a:extLst>
          </p:cNvPr>
          <p:cNvSpPr/>
          <p:nvPr userDrawn="1"/>
        </p:nvSpPr>
        <p:spPr>
          <a:xfrm>
            <a:off x="726024" y="831341"/>
            <a:ext cx="2088000" cy="210473"/>
          </a:xfrm>
          <a:prstGeom prst="rect">
            <a:avLst/>
          </a:prstGeom>
          <a:solidFill>
            <a:schemeClr val="accent2">
              <a:lumMod val="40000"/>
              <a:lumOff val="6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16">
            <a:extLst>
              <a:ext uri="{FF2B5EF4-FFF2-40B4-BE49-F238E27FC236}">
                <a16:creationId xmlns:a16="http://schemas.microsoft.com/office/drawing/2014/main" id="{D5370669-45B4-B190-3073-438304E20F27}"/>
              </a:ext>
            </a:extLst>
          </p:cNvPr>
          <p:cNvSpPr/>
          <p:nvPr userDrawn="1"/>
        </p:nvSpPr>
        <p:spPr>
          <a:xfrm>
            <a:off x="726026" y="775660"/>
            <a:ext cx="5787827" cy="523220"/>
          </a:xfrm>
          <a:prstGeom prst="rect">
            <a:avLst/>
          </a:prstGeom>
        </p:spPr>
        <p:txBody>
          <a:bodyPr wrap="square">
            <a:spAutoFit/>
          </a:bodyPr>
          <a:lstStyle/>
          <a:p>
            <a:r>
              <a:rPr lang="en-GB" sz="1400" b="1" dirty="0">
                <a:solidFill>
                  <a:prstClr val="black"/>
                </a:solidFill>
                <a:latin typeface="Playfair Display" pitchFamily="2" charset="77"/>
                <a:ea typeface="Open Sans" panose="020B0606030504020204" pitchFamily="34" charset="0"/>
                <a:cs typeface="Open Sans" panose="020B0606030504020204" pitchFamily="34" charset="0"/>
              </a:rPr>
              <a:t>Individual Presentation</a:t>
            </a:r>
          </a:p>
          <a:p>
            <a:r>
              <a:rPr lang="en-GB" sz="1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Human Communication</a:t>
            </a:r>
          </a:p>
        </p:txBody>
      </p:sp>
      <p:sp>
        <p:nvSpPr>
          <p:cNvPr id="10" name="Rectangle 9">
            <a:extLst>
              <a:ext uri="{FF2B5EF4-FFF2-40B4-BE49-F238E27FC236}">
                <a16:creationId xmlns:a16="http://schemas.microsoft.com/office/drawing/2014/main" id="{15AEBB9F-19BB-9997-FD5E-D3ECDD68D4E2}"/>
              </a:ext>
            </a:extLst>
          </p:cNvPr>
          <p:cNvSpPr/>
          <p:nvPr userDrawn="1"/>
        </p:nvSpPr>
        <p:spPr>
          <a:xfrm>
            <a:off x="0" y="9759435"/>
            <a:ext cx="7596000" cy="246221"/>
          </a:xfrm>
          <a:prstGeom prst="rect">
            <a:avLst/>
          </a:prstGeom>
          <a:solidFill>
            <a:sysClr val="windowText" lastClr="0000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alibri" panose="020F0502020204030204"/>
              <a:sym typeface="Helvetica Neue Medium"/>
            </a:endParaRPr>
          </a:p>
        </p:txBody>
      </p:sp>
      <p:pic>
        <p:nvPicPr>
          <p:cNvPr id="11" name="Image" descr="Image">
            <a:extLst>
              <a:ext uri="{FF2B5EF4-FFF2-40B4-BE49-F238E27FC236}">
                <a16:creationId xmlns:a16="http://schemas.microsoft.com/office/drawing/2014/main" id="{3910ED81-F909-8474-C73C-54EA1E6F677A}"/>
              </a:ext>
            </a:extLst>
          </p:cNvPr>
          <p:cNvPicPr>
            <a:picLocks noChangeAspect="1"/>
          </p:cNvPicPr>
          <p:nvPr userDrawn="1"/>
        </p:nvPicPr>
        <p:blipFill>
          <a:blip r:embed="rId2"/>
          <a:stretch>
            <a:fillRect/>
          </a:stretch>
        </p:blipFill>
        <p:spPr>
          <a:xfrm>
            <a:off x="994130" y="10139381"/>
            <a:ext cx="1709282" cy="285276"/>
          </a:xfrm>
          <a:prstGeom prst="rect">
            <a:avLst/>
          </a:prstGeom>
          <a:ln w="12700">
            <a:miter lim="400000"/>
          </a:ln>
        </p:spPr>
      </p:pic>
      <p:pic>
        <p:nvPicPr>
          <p:cNvPr id="12" name="Picture 11" descr="A pair of black spiral springs&#10;&#10;Description automatically generated">
            <a:extLst>
              <a:ext uri="{FF2B5EF4-FFF2-40B4-BE49-F238E27FC236}">
                <a16:creationId xmlns:a16="http://schemas.microsoft.com/office/drawing/2014/main" id="{266D0BCA-011A-4A55-AC28-53FF88CBFE08}"/>
              </a:ext>
            </a:extLst>
          </p:cNvPr>
          <p:cNvPicPr>
            <a:picLocks noChangeAspect="1"/>
          </p:cNvPicPr>
          <p:nvPr userDrawn="1"/>
        </p:nvPicPr>
        <p:blipFill rotWithShape="1">
          <a:blip r:embed="rId3"/>
          <a:srcRect l="26887" t="2096" r="57813" b="1906"/>
          <a:stretch/>
        </p:blipFill>
        <p:spPr>
          <a:xfrm>
            <a:off x="-13253" y="22466"/>
            <a:ext cx="497043" cy="10647039"/>
          </a:xfrm>
          <a:prstGeom prst="rect">
            <a:avLst/>
          </a:prstGeom>
        </p:spPr>
      </p:pic>
      <p:sp>
        <p:nvSpPr>
          <p:cNvPr id="15" name="Rectangle 16">
            <a:extLst>
              <a:ext uri="{FF2B5EF4-FFF2-40B4-BE49-F238E27FC236}">
                <a16:creationId xmlns:a16="http://schemas.microsoft.com/office/drawing/2014/main" id="{EB7EB313-60E1-8CB2-83F8-EF426219522A}"/>
              </a:ext>
            </a:extLst>
          </p:cNvPr>
          <p:cNvSpPr/>
          <p:nvPr userDrawn="1"/>
        </p:nvSpPr>
        <p:spPr>
          <a:xfrm>
            <a:off x="739568" y="1467981"/>
            <a:ext cx="6461332" cy="8602355"/>
          </a:xfrm>
          <a:prstGeom prst="rect">
            <a:avLst/>
          </a:prstGeom>
        </p:spPr>
        <p:txBody>
          <a:bodyPr wrap="square">
            <a:spAutoFit/>
          </a:bodyPr>
          <a:lstStyle/>
          <a:p>
            <a:pPr lvl="0"/>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a:t>
            </a:r>
            <a:r>
              <a:rPr lang="en-US" sz="1200" b="1" baseline="30000" dirty="0">
                <a:solidFill>
                  <a:schemeClr val="tx1"/>
                </a:solidFill>
                <a:latin typeface="Open Sans" panose="020B0606030504020204" pitchFamily="34" charset="0"/>
                <a:ea typeface="Open Sans" panose="020B0606030504020204" pitchFamily="34" charset="0"/>
                <a:cs typeface="Open Sans" panose="020B0606030504020204" pitchFamily="34" charset="0"/>
              </a:rPr>
              <a:t>ND</a:t>
            </a: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STEP | PREPARING THE PRESENTATION</a:t>
            </a: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After overcoming the hardest part - choosing the topic, comes the funniest part: </a:t>
            </a: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preparing the presentation, investigating, exploring hypothesis, debating ideas</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You already know, if you feel lost, </a:t>
            </a: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count on us for this brainstorming process</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AD47">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DONT’S: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Calibri" panose="020F0502020204030204" pitchFamily="34" charset="0"/>
                <a:cs typeface="Times New Roman" panose="02020603050405020304" pitchFamily="18" charset="0"/>
              </a:rPr>
              <a:t>Don't leave the presentation preparation for the day before</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Calibri" panose="020F0502020204030204" pitchFamily="34" charset="0"/>
                <a:cs typeface="Times New Roman" panose="02020603050405020304" pitchFamily="18" charset="0"/>
              </a:rPr>
              <a:t>. Believe us: we can see from a distance when a presentation was thought out and prepared with time and dedication and when it was done in a hurry the day before;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1" i="0" u="none" strike="noStrike" kern="1200" cap="none" spc="0" normalizeH="0" baseline="0" noProof="0" dirty="0">
              <a:ln>
                <a:noFill/>
              </a:ln>
              <a:solidFill>
                <a:prstClr val="black"/>
              </a:solidFill>
              <a:effectLst/>
              <a:uLnTx/>
              <a:uFillTx/>
              <a:latin typeface="Open Sans" panose="020B0606030504020204" pitchFamily="34" charset="0"/>
              <a:ea typeface="Calibri" panose="020F0502020204030204" pitchFamily="34" charset="0"/>
              <a:cs typeface="Times New Roman" panose="02020603050405020304" pitchFamily="18"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Calibri" panose="020F0502020204030204" pitchFamily="34" charset="0"/>
                <a:cs typeface="Times New Roman" panose="02020603050405020304" pitchFamily="18" charset="0"/>
              </a:rPr>
              <a:t>Less is more. Avoid wanting to talk about everything</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Calibri" panose="020F0502020204030204" pitchFamily="34" charset="0"/>
                <a:cs typeface="Times New Roman" panose="02020603050405020304" pitchFamily="18" charset="0"/>
              </a:rPr>
              <a:t>, ending up saying nothing relevant. We prioritize </a:t>
            </a: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Calibri" panose="020F0502020204030204" pitchFamily="34" charset="0"/>
                <a:cs typeface="Times New Roman" panose="02020603050405020304" pitchFamily="18" charset="0"/>
              </a:rPr>
              <a:t>depth vs. superficiality</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Calibri" panose="020F0502020204030204" pitchFamily="34" charset="0"/>
                <a:cs typeface="Times New Roman" panose="02020603050405020304" pitchFamily="18" charset="0"/>
              </a:rPr>
              <a:t>. Ensure that you prepare the script for your presentation (mandatory) with a beginning, middle and end and approach the topic as a whole and with relevance;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1" i="0" u="none" strike="noStrike" kern="1200" cap="none" spc="0" normalizeH="0" baseline="0" noProof="0" dirty="0">
              <a:ln>
                <a:noFill/>
              </a:ln>
              <a:solidFill>
                <a:prstClr val="black"/>
              </a:solidFill>
              <a:effectLst/>
              <a:uLnTx/>
              <a:uFillTx/>
              <a:latin typeface="Open Sans" panose="020B0606030504020204" pitchFamily="34" charset="0"/>
              <a:ea typeface="Calibri" panose="020F0502020204030204" pitchFamily="34" charset="0"/>
              <a:cs typeface="Times New Roman" panose="02020603050405020304" pitchFamily="18"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Calibri" panose="020F0502020204030204" pitchFamily="34" charset="0"/>
                <a:cs typeface="Times New Roman" panose="02020603050405020304" pitchFamily="18" charset="0"/>
              </a:rPr>
              <a:t>Attention to time</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Calibri" panose="020F0502020204030204" pitchFamily="34" charset="0"/>
                <a:cs typeface="Times New Roman" panose="02020603050405020304" pitchFamily="18" charset="0"/>
              </a:rPr>
              <a:t>. This presentation was designed to be done in three minutes (no more, no less). If you're having trouble cutting down on time, schedule an OH so we can review what can not be said to make the presentation more concise.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AD47">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Times New Roman" panose="02020603050405020304" pitchFamily="18" charset="0"/>
              </a:rPr>
              <a:t>After choosing the topic, </a:t>
            </a: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Times New Roman" panose="02020603050405020304" pitchFamily="18" charset="0"/>
              </a:rPr>
              <a:t>research a lot about it and take your notes</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Times New Roman" panose="02020603050405020304" pitchFamily="18" charset="0"/>
              </a:rPr>
              <a:t>;</a:t>
            </a:r>
            <a:b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Times New Roman" panose="02020603050405020304" pitchFamily="18" charset="0"/>
              </a:rPr>
            </a:br>
            <a:endParaRPr kumimoji="0" lang="en-US" sz="600" b="0" i="0" u="none" strike="noStrike" kern="1200" cap="none" spc="0" normalizeH="0" baseline="0" noProof="0" dirty="0">
              <a:ln>
                <a:noFill/>
              </a:ln>
              <a:solidFill>
                <a:prstClr val="black"/>
              </a:solidFill>
              <a:effectLst/>
              <a:uLnTx/>
              <a:uFillTx/>
              <a:latin typeface="Open Sans" panose="020B0606030504020204" pitchFamily="34" charset="0"/>
              <a:ea typeface="+mn-ea"/>
              <a:cs typeface="Times New Roman" panose="02020603050405020304" pitchFamily="18"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Times New Roman" panose="02020603050405020304" pitchFamily="18" charset="0"/>
              </a:rPr>
              <a:t>Reflect on what you saw/read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Times New Roman" panose="02020603050405020304" pitchFamily="18" charset="0"/>
              </a:rPr>
              <a:t>and think about what would be interesting to bring/say;</a:t>
            </a:r>
            <a:b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Times New Roman" panose="02020603050405020304" pitchFamily="18" charset="0"/>
              </a:rPr>
            </a:br>
            <a:endParaRPr kumimoji="0" lang="en-US" sz="600" b="0" i="0" u="none" strike="noStrike" kern="1200" cap="none" spc="0" normalizeH="0" baseline="0" noProof="0" dirty="0">
              <a:ln>
                <a:noFill/>
              </a:ln>
              <a:solidFill>
                <a:prstClr val="black"/>
              </a:solidFill>
              <a:effectLst/>
              <a:uLnTx/>
              <a:uFillTx/>
              <a:latin typeface="Open Sans" panose="020B0606030504020204" pitchFamily="34" charset="0"/>
              <a:ea typeface="+mn-ea"/>
              <a:cs typeface="Times New Roman" panose="02020603050405020304" pitchFamily="18"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Times New Roman" panose="02020603050405020304" pitchFamily="18" charset="0"/>
              </a:rPr>
              <a:t>Structure your presentation using the script (required)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Times New Roman" panose="02020603050405020304" pitchFamily="18" charset="0"/>
              </a:rPr>
              <a:t>and detail the various moments you will have over the 3 minutes (example):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500" b="0" i="0" u="none" strike="noStrike" kern="1200" cap="none" spc="0" normalizeH="0" baseline="0" noProof="0" dirty="0">
              <a:ln>
                <a:noFill/>
              </a:ln>
              <a:solidFill>
                <a:prstClr val="black"/>
              </a:solidFill>
              <a:effectLst/>
              <a:uLnTx/>
              <a:uFillTx/>
              <a:latin typeface="Open Sans" panose="020B0606030504020204" pitchFamily="34" charset="0"/>
              <a:ea typeface="+mn-ea"/>
              <a:cs typeface="Times New Roman" panose="02020603050405020304" pitchFamily="18" charset="0"/>
            </a:endParaRPr>
          </a:p>
          <a:p>
            <a:pPr marL="1085850" marR="0" lvl="2" indent="-17145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Times New Roman" panose="02020603050405020304" pitchFamily="18" charset="0"/>
              </a:rPr>
              <a:t>Start by introducing the topic and capturing the attention of your audience;</a:t>
            </a:r>
          </a:p>
          <a:p>
            <a:pPr marL="1085850" marR="0" lvl="2" indent="-17145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Times New Roman" panose="02020603050405020304" pitchFamily="18" charset="0"/>
              </a:rPr>
              <a:t>Then develop the theme bringing, whenever possible, your experience and relationship with the classes;</a:t>
            </a:r>
          </a:p>
          <a:p>
            <a:pPr marL="1085850" marR="0" lvl="2" indent="-17145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Times New Roman" panose="02020603050405020304" pitchFamily="18" charset="0"/>
              </a:rPr>
              <a:t>If it makes sense, engage the audience and be creative in your approach: people like to be surprised;</a:t>
            </a:r>
          </a:p>
          <a:p>
            <a:pPr marL="1085850" marR="0" lvl="2" indent="-17145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Times New Roman" panose="02020603050405020304" pitchFamily="18" charset="0"/>
              </a:rPr>
              <a:t>Make sure you bring some teachings to pass on to the audience;</a:t>
            </a:r>
          </a:p>
          <a:p>
            <a:pPr marL="1085850" marR="0" lvl="2" indent="-17145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Times New Roman" panose="02020603050405020304" pitchFamily="18" charset="0"/>
              </a:rPr>
              <a:t>Summarize key messages;</a:t>
            </a:r>
          </a:p>
          <a:p>
            <a:pPr marL="1085850" marR="0" lvl="2" indent="-17145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Times New Roman" panose="02020603050405020304" pitchFamily="18" charset="0"/>
              </a:rPr>
              <a:t>End your presentation in a relevant and engaging way.</a:t>
            </a:r>
          </a:p>
          <a:p>
            <a:pPr marL="171450" lvl="0" indent="-171450">
              <a:buFont typeface="Arial" panose="020B0604020202020204" pitchFamily="34" charset="0"/>
              <a:buChar char="•"/>
            </a:pPr>
            <a:endParaRPr lang="en-US" sz="1200" dirty="0">
              <a:latin typeface="Open Sans" panose="020B0606030504020204" pitchFamily="34" charset="0"/>
              <a:ea typeface="Open Sans" panose="020B0606030504020204" pitchFamily="34" charset="0"/>
              <a:cs typeface="Open Sans" panose="020B0606030504020204" pitchFamily="34" charset="0"/>
            </a:endParaRPr>
          </a:p>
          <a:p>
            <a:pPr algn="l" rtl="0" fontAlgn="base"/>
            <a:endParaRPr lang="en-GB" sz="700" b="0" i="0" u="none" strike="noStrike" dirty="0">
              <a:solidFill>
                <a:srgbClr val="000000"/>
              </a:solidFill>
              <a:effectLst/>
              <a:latin typeface="Open Sans" panose="020B0606030504020204" pitchFamily="34" charset="0"/>
            </a:endParaRPr>
          </a:p>
        </p:txBody>
      </p:sp>
      <p:pic>
        <p:nvPicPr>
          <p:cNvPr id="14" name="Graphic 13" descr="Warning with solid fill">
            <a:extLst>
              <a:ext uri="{FF2B5EF4-FFF2-40B4-BE49-F238E27FC236}">
                <a16:creationId xmlns:a16="http://schemas.microsoft.com/office/drawing/2014/main" id="{5AC4CA5E-8866-4F8C-0F7A-9D6AACC00C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91605" y="2573682"/>
            <a:ext cx="205047" cy="205047"/>
          </a:xfrm>
          <a:prstGeom prst="rect">
            <a:avLst/>
          </a:prstGeom>
        </p:spPr>
      </p:pic>
      <p:pic>
        <p:nvPicPr>
          <p:cNvPr id="18" name="Graphic 17" descr="Badge Tick1 with solid fill">
            <a:extLst>
              <a:ext uri="{FF2B5EF4-FFF2-40B4-BE49-F238E27FC236}">
                <a16:creationId xmlns:a16="http://schemas.microsoft.com/office/drawing/2014/main" id="{CBC8779F-675B-6BE5-77C6-C2254BEAF5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91605" y="5333363"/>
            <a:ext cx="205047" cy="205047"/>
          </a:xfrm>
          <a:prstGeom prst="rect">
            <a:avLst/>
          </a:prstGeom>
        </p:spPr>
      </p:pic>
    </p:spTree>
    <p:extLst>
      <p:ext uri="{BB962C8B-B14F-4D97-AF65-F5344CB8AC3E}">
        <p14:creationId xmlns:p14="http://schemas.microsoft.com/office/powerpoint/2010/main" val="3901531943"/>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56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Vertical Title and Text">
    <p:spTree>
      <p:nvGrpSpPr>
        <p:cNvPr id="1" name=""/>
        <p:cNvGrpSpPr/>
        <p:nvPr/>
      </p:nvGrpSpPr>
      <p:grpSpPr>
        <a:xfrm>
          <a:off x="0" y="0"/>
          <a:ext cx="0" cy="0"/>
          <a:chOff x="0" y="0"/>
          <a:chExt cx="0" cy="0"/>
        </a:xfrm>
      </p:grpSpPr>
      <p:sp>
        <p:nvSpPr>
          <p:cNvPr id="16" name="Retângulo 31">
            <a:extLst>
              <a:ext uri="{FF2B5EF4-FFF2-40B4-BE49-F238E27FC236}">
                <a16:creationId xmlns:a16="http://schemas.microsoft.com/office/drawing/2014/main" id="{BF543CBD-77BC-0845-49FD-0900E0A8ED31}"/>
              </a:ext>
            </a:extLst>
          </p:cNvPr>
          <p:cNvSpPr/>
          <p:nvPr userDrawn="1"/>
        </p:nvSpPr>
        <p:spPr>
          <a:xfrm>
            <a:off x="739568" y="1503662"/>
            <a:ext cx="3096000" cy="210473"/>
          </a:xfrm>
          <a:prstGeom prst="rect">
            <a:avLst/>
          </a:prstGeom>
          <a:solidFill>
            <a:schemeClr val="accent2">
              <a:lumMod val="40000"/>
              <a:lumOff val="6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 name="Agrupar 108">
            <a:extLst>
              <a:ext uri="{FF2B5EF4-FFF2-40B4-BE49-F238E27FC236}">
                <a16:creationId xmlns:a16="http://schemas.microsoft.com/office/drawing/2014/main" id="{C5DEF77A-50C5-F962-CBBA-3DCA3DB48596}"/>
              </a:ext>
            </a:extLst>
          </p:cNvPr>
          <p:cNvGrpSpPr/>
          <p:nvPr userDrawn="1"/>
        </p:nvGrpSpPr>
        <p:grpSpPr>
          <a:xfrm>
            <a:off x="6703857" y="394524"/>
            <a:ext cx="497043" cy="475741"/>
            <a:chOff x="2703478" y="-878250"/>
            <a:chExt cx="497043" cy="475741"/>
          </a:xfrm>
        </p:grpSpPr>
        <p:sp>
          <p:nvSpPr>
            <p:cNvPr id="3" name="CaixaDeTexto 109">
              <a:extLst>
                <a:ext uri="{FF2B5EF4-FFF2-40B4-BE49-F238E27FC236}">
                  <a16:creationId xmlns:a16="http://schemas.microsoft.com/office/drawing/2014/main" id="{AA48B86B-F2C1-E17E-9AF2-F6286959D156}"/>
                </a:ext>
              </a:extLst>
            </p:cNvPr>
            <p:cNvSpPr txBox="1"/>
            <p:nvPr/>
          </p:nvSpPr>
          <p:spPr>
            <a:xfrm>
              <a:off x="2820392" y="-825271"/>
              <a:ext cx="26321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Playfair Display" pitchFamily="2" charset="77"/>
                </a:rPr>
                <a:t>4</a:t>
              </a:r>
              <a:endParaRPr kumimoji="0" lang="en-GB" sz="1600" b="1" i="0" u="none" strike="noStrike" kern="0" cap="none" spc="0" normalizeH="0" baseline="0" noProof="0" dirty="0">
                <a:ln>
                  <a:noFill/>
                </a:ln>
                <a:solidFill>
                  <a:prstClr val="black"/>
                </a:solidFill>
                <a:effectLst/>
                <a:uLnTx/>
                <a:uFillTx/>
                <a:latin typeface="Playfair Display" pitchFamily="2" charset="77"/>
              </a:endParaRPr>
            </a:p>
          </p:txBody>
        </p:sp>
        <p:sp>
          <p:nvSpPr>
            <p:cNvPr id="4" name="Duplo Semicírculo 110">
              <a:extLst>
                <a:ext uri="{FF2B5EF4-FFF2-40B4-BE49-F238E27FC236}">
                  <a16:creationId xmlns:a16="http://schemas.microsoft.com/office/drawing/2014/main" id="{E595C5CB-3036-E5CD-0698-5DC5FF18B621}"/>
                </a:ext>
              </a:extLst>
            </p:cNvPr>
            <p:cNvSpPr/>
            <p:nvPr/>
          </p:nvSpPr>
          <p:spPr>
            <a:xfrm>
              <a:off x="2703478" y="-878250"/>
              <a:ext cx="497043" cy="475741"/>
            </a:xfrm>
            <a:prstGeom prst="blockArc">
              <a:avLst>
                <a:gd name="adj1" fmla="val 10800000"/>
                <a:gd name="adj2" fmla="val 21591976"/>
                <a:gd name="adj3" fmla="val 18963"/>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E7261615-89BB-7E8B-C4D8-71C8C25BE35A}"/>
              </a:ext>
            </a:extLst>
          </p:cNvPr>
          <p:cNvGrpSpPr/>
          <p:nvPr userDrawn="1"/>
        </p:nvGrpSpPr>
        <p:grpSpPr>
          <a:xfrm>
            <a:off x="668726" y="313392"/>
            <a:ext cx="3110024" cy="302662"/>
            <a:chOff x="762782" y="286039"/>
            <a:chExt cx="3110024" cy="302662"/>
          </a:xfrm>
        </p:grpSpPr>
        <p:sp>
          <p:nvSpPr>
            <p:cNvPr id="6" name="Lorem Ipsum Dolor | Lorem Ipsum Dolor">
              <a:extLst>
                <a:ext uri="{FF2B5EF4-FFF2-40B4-BE49-F238E27FC236}">
                  <a16:creationId xmlns:a16="http://schemas.microsoft.com/office/drawing/2014/main" id="{1BE233A3-3E33-27A2-969A-E46ED10B7154}"/>
                </a:ext>
              </a:extLst>
            </p:cNvPr>
            <p:cNvSpPr txBox="1"/>
            <p:nvPr/>
          </p:nvSpPr>
          <p:spPr>
            <a:xfrm>
              <a:off x="762782" y="286039"/>
              <a:ext cx="3110024"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2900" b="0">
                  <a:latin typeface="Playfair Display"/>
                  <a:ea typeface="Playfair Display"/>
                  <a:cs typeface="Playfair Display"/>
                  <a:sym typeface="Playfair Display"/>
                </a:defRPr>
              </a:lvl1pPr>
            </a:lstStyle>
            <a:p>
              <a:r>
                <a:rPr lang="en-GB" sz="1200" dirty="0">
                  <a:solidFill>
                    <a:srgbClr val="000000"/>
                  </a:solidFill>
                  <a:latin typeface="Playfair Display" pitchFamily="2" charset="0"/>
                  <a:ea typeface="Open Sans Light" panose="020B0306030504020204" pitchFamily="34" charset="0"/>
                  <a:cs typeface="Open Sans Light" panose="020B0306030504020204" pitchFamily="34" charset="0"/>
                </a:rPr>
                <a:t>Challenges to reflect upon</a:t>
              </a:r>
            </a:p>
          </p:txBody>
        </p:sp>
        <p:sp>
          <p:nvSpPr>
            <p:cNvPr id="7" name="Line">
              <a:extLst>
                <a:ext uri="{FF2B5EF4-FFF2-40B4-BE49-F238E27FC236}">
                  <a16:creationId xmlns:a16="http://schemas.microsoft.com/office/drawing/2014/main" id="{88446ACF-F9F3-E4DF-BCFE-E81F597D110D}"/>
                </a:ext>
              </a:extLst>
            </p:cNvPr>
            <p:cNvSpPr/>
            <p:nvPr/>
          </p:nvSpPr>
          <p:spPr>
            <a:xfrm>
              <a:off x="818238" y="588701"/>
              <a:ext cx="497044" cy="0"/>
            </a:xfrm>
            <a:prstGeom prst="line">
              <a:avLst/>
            </a:prstGeom>
            <a:ln w="25400">
              <a:solidFill>
                <a:srgbClr val="000000"/>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lang="en-US" sz="2000" b="0" i="0" u="none" strike="noStrike" kern="0" cap="none" spc="0" normalizeH="0" baseline="0" noProof="0">
                <a:ln>
                  <a:noFill/>
                </a:ln>
                <a:solidFill>
                  <a:srgbClr val="FFFFFF"/>
                </a:solidFill>
                <a:effectLst/>
                <a:uLnTx/>
                <a:uFillTx/>
                <a:latin typeface="Calibri" panose="020F0502020204030204"/>
                <a:sym typeface="Helvetica Neue Medium"/>
              </a:endParaRPr>
            </a:p>
          </p:txBody>
        </p:sp>
      </p:grpSp>
      <p:sp>
        <p:nvSpPr>
          <p:cNvPr id="8" name="Retângulo 31">
            <a:extLst>
              <a:ext uri="{FF2B5EF4-FFF2-40B4-BE49-F238E27FC236}">
                <a16:creationId xmlns:a16="http://schemas.microsoft.com/office/drawing/2014/main" id="{56FB9592-0FF0-100A-CB11-A8E746339238}"/>
              </a:ext>
            </a:extLst>
          </p:cNvPr>
          <p:cNvSpPr/>
          <p:nvPr userDrawn="1"/>
        </p:nvSpPr>
        <p:spPr>
          <a:xfrm>
            <a:off x="726024" y="831341"/>
            <a:ext cx="2088000" cy="210473"/>
          </a:xfrm>
          <a:prstGeom prst="rect">
            <a:avLst/>
          </a:prstGeom>
          <a:solidFill>
            <a:schemeClr val="accent2">
              <a:lumMod val="40000"/>
              <a:lumOff val="6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16">
            <a:extLst>
              <a:ext uri="{FF2B5EF4-FFF2-40B4-BE49-F238E27FC236}">
                <a16:creationId xmlns:a16="http://schemas.microsoft.com/office/drawing/2014/main" id="{D5370669-45B4-B190-3073-438304E20F27}"/>
              </a:ext>
            </a:extLst>
          </p:cNvPr>
          <p:cNvSpPr/>
          <p:nvPr userDrawn="1"/>
        </p:nvSpPr>
        <p:spPr>
          <a:xfrm>
            <a:off x="726026" y="775660"/>
            <a:ext cx="5787827" cy="523220"/>
          </a:xfrm>
          <a:prstGeom prst="rect">
            <a:avLst/>
          </a:prstGeom>
        </p:spPr>
        <p:txBody>
          <a:bodyPr wrap="square">
            <a:spAutoFit/>
          </a:bodyPr>
          <a:lstStyle/>
          <a:p>
            <a:r>
              <a:rPr lang="en-GB" sz="1400" b="1" dirty="0">
                <a:solidFill>
                  <a:prstClr val="black"/>
                </a:solidFill>
                <a:latin typeface="Playfair Display" pitchFamily="2" charset="77"/>
                <a:ea typeface="Open Sans" panose="020B0606030504020204" pitchFamily="34" charset="0"/>
                <a:cs typeface="Open Sans" panose="020B0606030504020204" pitchFamily="34" charset="0"/>
              </a:rPr>
              <a:t>Individual Presentation</a:t>
            </a:r>
          </a:p>
          <a:p>
            <a:r>
              <a:rPr lang="en-GB" sz="1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Human Communication</a:t>
            </a:r>
          </a:p>
        </p:txBody>
      </p:sp>
      <p:sp>
        <p:nvSpPr>
          <p:cNvPr id="10" name="Rectangle 9">
            <a:extLst>
              <a:ext uri="{FF2B5EF4-FFF2-40B4-BE49-F238E27FC236}">
                <a16:creationId xmlns:a16="http://schemas.microsoft.com/office/drawing/2014/main" id="{15AEBB9F-19BB-9997-FD5E-D3ECDD68D4E2}"/>
              </a:ext>
            </a:extLst>
          </p:cNvPr>
          <p:cNvSpPr/>
          <p:nvPr userDrawn="1"/>
        </p:nvSpPr>
        <p:spPr>
          <a:xfrm>
            <a:off x="0" y="9759435"/>
            <a:ext cx="7596000" cy="246221"/>
          </a:xfrm>
          <a:prstGeom prst="rect">
            <a:avLst/>
          </a:prstGeom>
          <a:solidFill>
            <a:sysClr val="windowText" lastClr="0000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alibri" panose="020F0502020204030204"/>
              <a:sym typeface="Helvetica Neue Medium"/>
            </a:endParaRPr>
          </a:p>
        </p:txBody>
      </p:sp>
      <p:pic>
        <p:nvPicPr>
          <p:cNvPr id="11" name="Image" descr="Image">
            <a:extLst>
              <a:ext uri="{FF2B5EF4-FFF2-40B4-BE49-F238E27FC236}">
                <a16:creationId xmlns:a16="http://schemas.microsoft.com/office/drawing/2014/main" id="{3910ED81-F909-8474-C73C-54EA1E6F677A}"/>
              </a:ext>
            </a:extLst>
          </p:cNvPr>
          <p:cNvPicPr>
            <a:picLocks noChangeAspect="1"/>
          </p:cNvPicPr>
          <p:nvPr userDrawn="1"/>
        </p:nvPicPr>
        <p:blipFill>
          <a:blip r:embed="rId2"/>
          <a:stretch>
            <a:fillRect/>
          </a:stretch>
        </p:blipFill>
        <p:spPr>
          <a:xfrm>
            <a:off x="994130" y="10139381"/>
            <a:ext cx="1709282" cy="285276"/>
          </a:xfrm>
          <a:prstGeom prst="rect">
            <a:avLst/>
          </a:prstGeom>
          <a:ln w="12700">
            <a:miter lim="400000"/>
          </a:ln>
        </p:spPr>
      </p:pic>
      <p:pic>
        <p:nvPicPr>
          <p:cNvPr id="12" name="Picture 11" descr="A pair of black spiral springs&#10;&#10;Description automatically generated">
            <a:extLst>
              <a:ext uri="{FF2B5EF4-FFF2-40B4-BE49-F238E27FC236}">
                <a16:creationId xmlns:a16="http://schemas.microsoft.com/office/drawing/2014/main" id="{266D0BCA-011A-4A55-AC28-53FF88CBFE08}"/>
              </a:ext>
            </a:extLst>
          </p:cNvPr>
          <p:cNvPicPr>
            <a:picLocks noChangeAspect="1"/>
          </p:cNvPicPr>
          <p:nvPr userDrawn="1"/>
        </p:nvPicPr>
        <p:blipFill rotWithShape="1">
          <a:blip r:embed="rId3"/>
          <a:srcRect l="26887" t="2096" r="57813" b="1906"/>
          <a:stretch/>
        </p:blipFill>
        <p:spPr>
          <a:xfrm>
            <a:off x="-13253" y="22466"/>
            <a:ext cx="497043" cy="10647039"/>
          </a:xfrm>
          <a:prstGeom prst="rect">
            <a:avLst/>
          </a:prstGeom>
        </p:spPr>
      </p:pic>
      <p:sp>
        <p:nvSpPr>
          <p:cNvPr id="15" name="Rectangle 16">
            <a:extLst>
              <a:ext uri="{FF2B5EF4-FFF2-40B4-BE49-F238E27FC236}">
                <a16:creationId xmlns:a16="http://schemas.microsoft.com/office/drawing/2014/main" id="{EB7EB313-60E1-8CB2-83F8-EF426219522A}"/>
              </a:ext>
            </a:extLst>
          </p:cNvPr>
          <p:cNvSpPr/>
          <p:nvPr userDrawn="1"/>
        </p:nvSpPr>
        <p:spPr>
          <a:xfrm>
            <a:off x="739568" y="1467981"/>
            <a:ext cx="6461332" cy="6771084"/>
          </a:xfrm>
          <a:prstGeom prst="rect">
            <a:avLst/>
          </a:prstGeom>
        </p:spPr>
        <p:txBody>
          <a:bodyPr wrap="square">
            <a:spAutoFit/>
          </a:bodyPr>
          <a:lstStyle/>
          <a:p>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3</a:t>
            </a:r>
            <a:r>
              <a:rPr lang="en-US" sz="1200" b="1" baseline="30000" dirty="0">
                <a:solidFill>
                  <a:schemeClr val="tx1"/>
                </a:solidFill>
                <a:latin typeface="Open Sans" panose="020B0606030504020204" pitchFamily="34" charset="0"/>
                <a:ea typeface="Open Sans" panose="020B0606030504020204" pitchFamily="34" charset="0"/>
                <a:cs typeface="Open Sans" panose="020B0606030504020204" pitchFamily="34" charset="0"/>
              </a:rPr>
              <a:t>RD</a:t>
            </a: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STEP | TRAIN, IMPROVE AND TRAIN</a:t>
            </a: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r>
              <a:rPr lang="en-US" sz="1200" dirty="0">
                <a:latin typeface="Open Sans" panose="020B0606030504020204" pitchFamily="34" charset="0"/>
                <a:ea typeface="Open Sans" panose="020B0606030504020204" pitchFamily="34" charset="0"/>
                <a:cs typeface="Open Sans" panose="020B0606030504020204" pitchFamily="34" charset="0"/>
              </a:rPr>
              <a:t>And finally, as you know, </a:t>
            </a:r>
            <a:r>
              <a:rPr lang="en-US" sz="1200" b="1" dirty="0">
                <a:latin typeface="Open Sans" panose="020B0606030504020204" pitchFamily="34" charset="0"/>
                <a:ea typeface="Open Sans" panose="020B0606030504020204" pitchFamily="34" charset="0"/>
                <a:cs typeface="Open Sans" panose="020B0606030504020204" pitchFamily="34" charset="0"/>
              </a:rPr>
              <a:t>only practice leads to a good final presentation</a:t>
            </a:r>
            <a:r>
              <a:rPr lang="en-US" sz="1200" dirty="0">
                <a:latin typeface="Open Sans" panose="020B0606030504020204" pitchFamily="34" charset="0"/>
                <a:ea typeface="Open Sans" panose="020B0606030504020204" pitchFamily="34" charset="0"/>
                <a:cs typeface="Open Sans" panose="020B0606030504020204" pitchFamily="34" charset="0"/>
              </a:rPr>
              <a:t>. You're going to be disappointed… But when you see those TED Talks and think “well, these people are really natural speakers” - those people who </a:t>
            </a:r>
            <a:r>
              <a:rPr lang="en-US" sz="1200" b="1" dirty="0">
                <a:latin typeface="Open Sans" panose="020B0606030504020204" pitchFamily="34" charset="0"/>
                <a:ea typeface="Open Sans" panose="020B0606030504020204" pitchFamily="34" charset="0"/>
                <a:cs typeface="Open Sans" panose="020B0606030504020204" pitchFamily="34" charset="0"/>
              </a:rPr>
              <a:t>show confidence </a:t>
            </a:r>
            <a:r>
              <a:rPr lang="en-US" sz="1200" dirty="0">
                <a:latin typeface="Open Sans" panose="020B0606030504020204" pitchFamily="34" charset="0"/>
                <a:ea typeface="Open Sans" panose="020B0606030504020204" pitchFamily="34" charset="0"/>
                <a:cs typeface="Open Sans" panose="020B0606030504020204" pitchFamily="34" charset="0"/>
              </a:rPr>
              <a:t>and convey the idea that they are natural speakers, they are normal people like you, </a:t>
            </a:r>
            <a:r>
              <a:rPr lang="en-US" sz="1200" b="1" dirty="0">
                <a:latin typeface="Open Sans" panose="020B0606030504020204" pitchFamily="34" charset="0"/>
                <a:ea typeface="Open Sans" panose="020B0606030504020204" pitchFamily="34" charset="0"/>
                <a:cs typeface="Open Sans" panose="020B0606030504020204" pitchFamily="34" charset="0"/>
              </a:rPr>
              <a:t>they just structured it well and practiced even more every moment of their presentation</a:t>
            </a:r>
            <a:r>
              <a:rPr lang="en-US" sz="1200" dirty="0">
                <a:latin typeface="Open Sans" panose="020B0606030504020204" pitchFamily="34" charset="0"/>
                <a:ea typeface="Open Sans" panose="020B0606030504020204" pitchFamily="34" charset="0"/>
                <a:cs typeface="Open Sans" panose="020B0606030504020204" pitchFamily="34" charset="0"/>
              </a:rPr>
              <a:t>.</a:t>
            </a:r>
          </a:p>
          <a:p>
            <a:endParaRPr lang="en-US" sz="1200" b="0" dirty="0">
              <a:latin typeface="Open Sans" panose="020B0606030504020204" pitchFamily="34" charset="0"/>
              <a:ea typeface="Open Sans" panose="020B0606030504020204" pitchFamily="34" charset="0"/>
              <a:cs typeface="Open Sans" panose="020B0606030504020204" pitchFamily="34" charset="0"/>
            </a:endParaRPr>
          </a:p>
          <a:p>
            <a:r>
              <a:rPr lang="en-US" sz="1200" b="0" dirty="0">
                <a:latin typeface="Open Sans" panose="020B0606030504020204" pitchFamily="34" charset="0"/>
                <a:ea typeface="Open Sans" panose="020B0606030504020204" pitchFamily="34" charset="0"/>
                <a:cs typeface="Open Sans" panose="020B0606030504020204" pitchFamily="34" charset="0"/>
              </a:rPr>
              <a:t>         </a:t>
            </a:r>
            <a:r>
              <a:rPr lang="en-US" sz="1200" b="1" dirty="0">
                <a:latin typeface="Open Sans" panose="020B0606030504020204" pitchFamily="34" charset="0"/>
                <a:ea typeface="Open Sans" panose="020B0606030504020204" pitchFamily="34" charset="0"/>
                <a:cs typeface="Open Sans" panose="020B0606030504020204" pitchFamily="34" charset="0"/>
              </a:rPr>
              <a:t>DONT’S:</a:t>
            </a:r>
          </a:p>
          <a:p>
            <a:endParaRPr lang="en-US" sz="800" b="1" dirty="0">
              <a:latin typeface="Open Sans" panose="020B0606030504020204" pitchFamily="34" charset="0"/>
              <a:ea typeface="Open Sans" panose="020B0606030504020204" pitchFamily="34" charset="0"/>
              <a:cs typeface="Open Sans" panose="020B0606030504020204" pitchFamily="34" charset="0"/>
            </a:endParaRPr>
          </a:p>
          <a:p>
            <a:pPr marL="628650" lvl="1" indent="-171450">
              <a:buFont typeface="Arial" panose="020B0604020202020204" pitchFamily="34" charset="0"/>
              <a:buChar char="•"/>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Do not leave the final presentation </a:t>
            </a:r>
            <a:r>
              <a:rPr lang="en-US" sz="1200" b="1" dirty="0">
                <a:latin typeface="Open Sans" panose="020B0606030504020204" pitchFamily="34" charset="0"/>
                <a:ea typeface="Calibri" panose="020F0502020204030204" pitchFamily="34" charset="0"/>
                <a:cs typeface="Times New Roman" panose="02020603050405020304" pitchFamily="18" charset="0"/>
              </a:rPr>
              <a:t>practice</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 for the day before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it will only create more anxiety/stress and insecurities;</a:t>
            </a:r>
            <a:br>
              <a:rPr lang="en-US" sz="1200" dirty="0">
                <a:effectLst/>
                <a:latin typeface="Open Sans" panose="020B0606030504020204" pitchFamily="34" charset="0"/>
                <a:ea typeface="Calibri" panose="020F0502020204030204" pitchFamily="34" charset="0"/>
                <a:cs typeface="Times New Roman" panose="02020603050405020304" pitchFamily="18" charset="0"/>
              </a:rPr>
            </a:br>
            <a:endParaRPr lang="en-US" sz="600" dirty="0">
              <a:effectLst/>
              <a:latin typeface="Open Sans" panose="020B060603050402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Visual aids (like PowerPoint) are only useful if they help you during the presentation</a:t>
            </a:r>
            <a:r>
              <a:rPr lang="en-US" sz="1200" dirty="0">
                <a:effectLst/>
                <a:latin typeface="Open Sans" panose="020B0606030504020204" pitchFamily="34" charset="0"/>
                <a:ea typeface="Calibri" panose="020F0502020204030204" pitchFamily="34" charset="0"/>
                <a:cs typeface="Times New Roman" panose="02020603050405020304" pitchFamily="18" charset="0"/>
              </a:rPr>
              <a:t>. If it makes you more anxious and gets you stuck to the visuals, disconnecting from the audience, don't use them;</a:t>
            </a:r>
            <a:br>
              <a:rPr lang="en-US" sz="1200" dirty="0">
                <a:effectLst/>
                <a:latin typeface="Open Sans" panose="020B0606030504020204" pitchFamily="34" charset="0"/>
                <a:ea typeface="Calibri" panose="020F0502020204030204" pitchFamily="34" charset="0"/>
                <a:cs typeface="Times New Roman" panose="02020603050405020304" pitchFamily="18" charset="0"/>
              </a:rPr>
            </a:br>
            <a:endParaRPr lang="en-US" sz="600" dirty="0">
              <a:effectLst/>
              <a:latin typeface="Open Sans" panose="020B060603050402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If you choose to use visual support,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make sure it is not done in a hurry and that you have time for a good final revision</a:t>
            </a:r>
            <a:r>
              <a:rPr lang="en-US" sz="1200" dirty="0">
                <a:effectLst/>
                <a:latin typeface="Open Sans" panose="020B0606030504020204" pitchFamily="34" charset="0"/>
                <a:ea typeface="Calibri" panose="020F0502020204030204" pitchFamily="34" charset="0"/>
                <a:cs typeface="Times New Roman" panose="02020603050405020304" pitchFamily="18" charset="0"/>
              </a:rPr>
              <a:t>. Professional formatting and no spelling/grammatical errors are essential;</a:t>
            </a:r>
            <a:br>
              <a:rPr lang="en-US" sz="1200" dirty="0">
                <a:effectLst/>
                <a:latin typeface="Open Sans" panose="020B0606030504020204" pitchFamily="34" charset="0"/>
                <a:ea typeface="Calibri" panose="020F0502020204030204" pitchFamily="34" charset="0"/>
                <a:cs typeface="Times New Roman" panose="02020603050405020304" pitchFamily="18" charset="0"/>
              </a:rPr>
            </a:br>
            <a:endParaRPr lang="en-US" sz="600" dirty="0">
              <a:effectLst/>
              <a:latin typeface="Open Sans" panose="020B060603050402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Make sure you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don't read during your presentation</a:t>
            </a:r>
            <a:r>
              <a:rPr lang="en-US" sz="1200" dirty="0">
                <a:effectLst/>
                <a:latin typeface="Open Sans" panose="020B0606030504020204" pitchFamily="34" charset="0"/>
                <a:ea typeface="Calibri" panose="020F0502020204030204" pitchFamily="34" charset="0"/>
                <a:cs typeface="Times New Roman" panose="02020603050405020304" pitchFamily="18" charset="0"/>
              </a:rPr>
              <a:t>: whether from paper, PowerPoint, cell phone or computer;</a:t>
            </a:r>
            <a:br>
              <a:rPr lang="en-US" sz="1200" dirty="0">
                <a:effectLst/>
                <a:latin typeface="Open Sans" panose="020B0606030504020204" pitchFamily="34" charset="0"/>
                <a:ea typeface="Calibri" panose="020F0502020204030204" pitchFamily="34" charset="0"/>
                <a:cs typeface="Times New Roman" panose="02020603050405020304" pitchFamily="18" charset="0"/>
              </a:rPr>
            </a:br>
            <a:endParaRPr lang="en-US" sz="600" dirty="0">
              <a:effectLst/>
              <a:latin typeface="Open Sans" panose="020B060603050402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And speaking of paper...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taking a paper to the final presentation is a false security </a:t>
            </a:r>
            <a:r>
              <a:rPr lang="en-US" sz="1200" dirty="0">
                <a:effectLst/>
                <a:latin typeface="Open Sans" panose="020B0606030504020204" pitchFamily="34" charset="0"/>
                <a:ea typeface="Calibri" panose="020F0502020204030204" pitchFamily="34" charset="0"/>
                <a:cs typeface="Times New Roman" panose="02020603050405020304" pitchFamily="18" charset="0"/>
              </a:rPr>
              <a:t>because if you're nervous, your hand holding the paper will shake and it will make you feel even worse. If still, you really need to bring something to guide you,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make a professional card </a:t>
            </a:r>
            <a:r>
              <a:rPr lang="en-US" sz="1200" dirty="0">
                <a:effectLst/>
                <a:latin typeface="Open Sans" panose="020B0606030504020204" pitchFamily="34" charset="0"/>
                <a:ea typeface="Calibri" panose="020F0502020204030204" pitchFamily="34" charset="0"/>
                <a:cs typeface="Times New Roman" panose="02020603050405020304" pitchFamily="18" charset="0"/>
              </a:rPr>
              <a:t>(like on TV) and write some notes, never the entire text with what you plan to say. With this, you guarantee that you never lose contact with the audience;</a:t>
            </a:r>
            <a:br>
              <a:rPr lang="en-US" sz="1200" dirty="0">
                <a:effectLst/>
                <a:latin typeface="Open Sans" panose="020B0606030504020204" pitchFamily="34" charset="0"/>
                <a:ea typeface="Calibri" panose="020F0502020204030204" pitchFamily="34" charset="0"/>
                <a:cs typeface="Times New Roman" panose="02020603050405020304" pitchFamily="18" charset="0"/>
              </a:rPr>
            </a:br>
            <a:endParaRPr lang="en-US" sz="600" dirty="0">
              <a:effectLst/>
              <a:latin typeface="Open Sans" panose="020B060603050402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Our "written speech" is often different from "spoken speech".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Make sure you don’t memorize a written text with words that probably only make sense in a formal text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and express it in an oral context. Often the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written expressions we use are inappropriate in terms of oral presentations </a:t>
            </a:r>
            <a:r>
              <a:rPr lang="en-US" sz="1200" dirty="0">
                <a:effectLst/>
                <a:latin typeface="Open Sans" panose="020B0606030504020204" pitchFamily="34" charset="0"/>
                <a:ea typeface="Calibri" panose="020F0502020204030204" pitchFamily="34" charset="0"/>
                <a:cs typeface="Times New Roman" panose="02020603050405020304" pitchFamily="18" charset="0"/>
              </a:rPr>
              <a:t>That's why it's so important to practice out loud and listen to yourself.</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endParaRPr lang="en-US" sz="1200" b="0" dirty="0">
              <a:effectLst/>
              <a:latin typeface="Calibri" panose="020F0502020204030204" pitchFamily="34" charset="0"/>
              <a:ea typeface="Open Sans" panose="020B0606030504020204" pitchFamily="34" charset="0"/>
              <a:cs typeface="Times New Roman" panose="02020603050405020304" pitchFamily="18" charset="0"/>
            </a:endParaRPr>
          </a:p>
          <a:p>
            <a:pPr marL="0" lvl="0" indent="0">
              <a:buFont typeface="Arial" panose="020B0604020202020204" pitchFamily="34" charset="0"/>
              <a:buNone/>
            </a:pPr>
            <a:r>
              <a:rPr lang="en-US" sz="1200" b="0" dirty="0">
                <a:effectLst/>
                <a:latin typeface="Calibri" panose="020F0502020204030204" pitchFamily="34" charset="0"/>
                <a:ea typeface="Open Sans" panose="020B0606030504020204" pitchFamily="34" charset="0"/>
                <a:cs typeface="Times New Roman" panose="02020603050405020304" pitchFamily="18" charset="0"/>
              </a:rPr>
              <a:t>        </a:t>
            </a:r>
            <a:endParaRPr lang="en-GB" sz="700" b="0" i="0" u="none" strike="noStrike" dirty="0">
              <a:solidFill>
                <a:srgbClr val="000000"/>
              </a:solidFill>
              <a:effectLst/>
              <a:latin typeface="Open Sans" panose="020B0606030504020204" pitchFamily="34" charset="0"/>
            </a:endParaRPr>
          </a:p>
        </p:txBody>
      </p:sp>
      <p:pic>
        <p:nvPicPr>
          <p:cNvPr id="14" name="Graphic 13" descr="Warning with solid fill">
            <a:extLst>
              <a:ext uri="{FF2B5EF4-FFF2-40B4-BE49-F238E27FC236}">
                <a16:creationId xmlns:a16="http://schemas.microsoft.com/office/drawing/2014/main" id="{5AC4CA5E-8866-4F8C-0F7A-9D6AACC00C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91605" y="2941008"/>
            <a:ext cx="205047" cy="205047"/>
          </a:xfrm>
          <a:prstGeom prst="rect">
            <a:avLst/>
          </a:prstGeom>
        </p:spPr>
      </p:pic>
    </p:spTree>
    <p:extLst>
      <p:ext uri="{BB962C8B-B14F-4D97-AF65-F5344CB8AC3E}">
        <p14:creationId xmlns:p14="http://schemas.microsoft.com/office/powerpoint/2010/main" val="3387284702"/>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56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Vertical Title and Text">
    <p:spTree>
      <p:nvGrpSpPr>
        <p:cNvPr id="1" name=""/>
        <p:cNvGrpSpPr/>
        <p:nvPr/>
      </p:nvGrpSpPr>
      <p:grpSpPr>
        <a:xfrm>
          <a:off x="0" y="0"/>
          <a:ext cx="0" cy="0"/>
          <a:chOff x="0" y="0"/>
          <a:chExt cx="0" cy="0"/>
        </a:xfrm>
      </p:grpSpPr>
      <p:sp>
        <p:nvSpPr>
          <p:cNvPr id="16" name="Retângulo 31">
            <a:extLst>
              <a:ext uri="{FF2B5EF4-FFF2-40B4-BE49-F238E27FC236}">
                <a16:creationId xmlns:a16="http://schemas.microsoft.com/office/drawing/2014/main" id="{BF543CBD-77BC-0845-49FD-0900E0A8ED31}"/>
              </a:ext>
            </a:extLst>
          </p:cNvPr>
          <p:cNvSpPr/>
          <p:nvPr userDrawn="1"/>
        </p:nvSpPr>
        <p:spPr>
          <a:xfrm>
            <a:off x="739568" y="1503662"/>
            <a:ext cx="3096000" cy="210473"/>
          </a:xfrm>
          <a:prstGeom prst="rect">
            <a:avLst/>
          </a:prstGeom>
          <a:solidFill>
            <a:schemeClr val="accent2">
              <a:lumMod val="40000"/>
              <a:lumOff val="6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 name="Agrupar 108">
            <a:extLst>
              <a:ext uri="{FF2B5EF4-FFF2-40B4-BE49-F238E27FC236}">
                <a16:creationId xmlns:a16="http://schemas.microsoft.com/office/drawing/2014/main" id="{C5DEF77A-50C5-F962-CBBA-3DCA3DB48596}"/>
              </a:ext>
            </a:extLst>
          </p:cNvPr>
          <p:cNvGrpSpPr/>
          <p:nvPr userDrawn="1"/>
        </p:nvGrpSpPr>
        <p:grpSpPr>
          <a:xfrm>
            <a:off x="6703857" y="394524"/>
            <a:ext cx="497043" cy="475741"/>
            <a:chOff x="2703478" y="-878250"/>
            <a:chExt cx="497043" cy="475741"/>
          </a:xfrm>
        </p:grpSpPr>
        <p:sp>
          <p:nvSpPr>
            <p:cNvPr id="3" name="CaixaDeTexto 109">
              <a:extLst>
                <a:ext uri="{FF2B5EF4-FFF2-40B4-BE49-F238E27FC236}">
                  <a16:creationId xmlns:a16="http://schemas.microsoft.com/office/drawing/2014/main" id="{AA48B86B-F2C1-E17E-9AF2-F6286959D156}"/>
                </a:ext>
              </a:extLst>
            </p:cNvPr>
            <p:cNvSpPr txBox="1"/>
            <p:nvPr/>
          </p:nvSpPr>
          <p:spPr>
            <a:xfrm>
              <a:off x="2820392" y="-825271"/>
              <a:ext cx="26321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Playfair Display" pitchFamily="2" charset="77"/>
                </a:rPr>
                <a:t>4</a:t>
              </a:r>
              <a:endParaRPr kumimoji="0" lang="en-GB" sz="1600" b="1" i="0" u="none" strike="noStrike" kern="0" cap="none" spc="0" normalizeH="0" baseline="0" noProof="0" dirty="0">
                <a:ln>
                  <a:noFill/>
                </a:ln>
                <a:solidFill>
                  <a:prstClr val="black"/>
                </a:solidFill>
                <a:effectLst/>
                <a:uLnTx/>
                <a:uFillTx/>
                <a:latin typeface="Playfair Display" pitchFamily="2" charset="77"/>
              </a:endParaRPr>
            </a:p>
          </p:txBody>
        </p:sp>
        <p:sp>
          <p:nvSpPr>
            <p:cNvPr id="4" name="Duplo Semicírculo 110">
              <a:extLst>
                <a:ext uri="{FF2B5EF4-FFF2-40B4-BE49-F238E27FC236}">
                  <a16:creationId xmlns:a16="http://schemas.microsoft.com/office/drawing/2014/main" id="{E595C5CB-3036-E5CD-0698-5DC5FF18B621}"/>
                </a:ext>
              </a:extLst>
            </p:cNvPr>
            <p:cNvSpPr/>
            <p:nvPr/>
          </p:nvSpPr>
          <p:spPr>
            <a:xfrm>
              <a:off x="2703478" y="-878250"/>
              <a:ext cx="497043" cy="475741"/>
            </a:xfrm>
            <a:prstGeom prst="blockArc">
              <a:avLst>
                <a:gd name="adj1" fmla="val 10800000"/>
                <a:gd name="adj2" fmla="val 21591976"/>
                <a:gd name="adj3" fmla="val 18963"/>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E7261615-89BB-7E8B-C4D8-71C8C25BE35A}"/>
              </a:ext>
            </a:extLst>
          </p:cNvPr>
          <p:cNvGrpSpPr/>
          <p:nvPr userDrawn="1"/>
        </p:nvGrpSpPr>
        <p:grpSpPr>
          <a:xfrm>
            <a:off x="668726" y="313392"/>
            <a:ext cx="3110024" cy="302662"/>
            <a:chOff x="762782" y="286039"/>
            <a:chExt cx="3110024" cy="302662"/>
          </a:xfrm>
        </p:grpSpPr>
        <p:sp>
          <p:nvSpPr>
            <p:cNvPr id="6" name="Lorem Ipsum Dolor | Lorem Ipsum Dolor">
              <a:extLst>
                <a:ext uri="{FF2B5EF4-FFF2-40B4-BE49-F238E27FC236}">
                  <a16:creationId xmlns:a16="http://schemas.microsoft.com/office/drawing/2014/main" id="{1BE233A3-3E33-27A2-969A-E46ED10B7154}"/>
                </a:ext>
              </a:extLst>
            </p:cNvPr>
            <p:cNvSpPr txBox="1"/>
            <p:nvPr/>
          </p:nvSpPr>
          <p:spPr>
            <a:xfrm>
              <a:off x="762782" y="286039"/>
              <a:ext cx="3110024"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2900" b="0">
                  <a:latin typeface="Playfair Display"/>
                  <a:ea typeface="Playfair Display"/>
                  <a:cs typeface="Playfair Display"/>
                  <a:sym typeface="Playfair Display"/>
                </a:defRPr>
              </a:lvl1pPr>
            </a:lstStyle>
            <a:p>
              <a:r>
                <a:rPr lang="en-GB" sz="1200" dirty="0">
                  <a:solidFill>
                    <a:srgbClr val="000000"/>
                  </a:solidFill>
                  <a:latin typeface="Playfair Display" pitchFamily="2" charset="0"/>
                  <a:ea typeface="Open Sans Light" panose="020B0306030504020204" pitchFamily="34" charset="0"/>
                  <a:cs typeface="Open Sans Light" panose="020B0306030504020204" pitchFamily="34" charset="0"/>
                </a:rPr>
                <a:t>Challenges to reflect upon</a:t>
              </a:r>
            </a:p>
          </p:txBody>
        </p:sp>
        <p:sp>
          <p:nvSpPr>
            <p:cNvPr id="7" name="Line">
              <a:extLst>
                <a:ext uri="{FF2B5EF4-FFF2-40B4-BE49-F238E27FC236}">
                  <a16:creationId xmlns:a16="http://schemas.microsoft.com/office/drawing/2014/main" id="{88446ACF-F9F3-E4DF-BCFE-E81F597D110D}"/>
                </a:ext>
              </a:extLst>
            </p:cNvPr>
            <p:cNvSpPr/>
            <p:nvPr/>
          </p:nvSpPr>
          <p:spPr>
            <a:xfrm>
              <a:off x="818238" y="588701"/>
              <a:ext cx="497044" cy="0"/>
            </a:xfrm>
            <a:prstGeom prst="line">
              <a:avLst/>
            </a:prstGeom>
            <a:ln w="25400">
              <a:solidFill>
                <a:srgbClr val="000000"/>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lang="en-US" sz="2000" b="0" i="0" u="none" strike="noStrike" kern="0" cap="none" spc="0" normalizeH="0" baseline="0" noProof="0">
                <a:ln>
                  <a:noFill/>
                </a:ln>
                <a:solidFill>
                  <a:srgbClr val="FFFFFF"/>
                </a:solidFill>
                <a:effectLst/>
                <a:uLnTx/>
                <a:uFillTx/>
                <a:latin typeface="Calibri" panose="020F0502020204030204"/>
                <a:sym typeface="Helvetica Neue Medium"/>
              </a:endParaRPr>
            </a:p>
          </p:txBody>
        </p:sp>
      </p:grpSp>
      <p:sp>
        <p:nvSpPr>
          <p:cNvPr id="8" name="Retângulo 31">
            <a:extLst>
              <a:ext uri="{FF2B5EF4-FFF2-40B4-BE49-F238E27FC236}">
                <a16:creationId xmlns:a16="http://schemas.microsoft.com/office/drawing/2014/main" id="{56FB9592-0FF0-100A-CB11-A8E746339238}"/>
              </a:ext>
            </a:extLst>
          </p:cNvPr>
          <p:cNvSpPr/>
          <p:nvPr userDrawn="1"/>
        </p:nvSpPr>
        <p:spPr>
          <a:xfrm>
            <a:off x="726024" y="831341"/>
            <a:ext cx="2088000" cy="210473"/>
          </a:xfrm>
          <a:prstGeom prst="rect">
            <a:avLst/>
          </a:prstGeom>
          <a:solidFill>
            <a:schemeClr val="accent2">
              <a:lumMod val="40000"/>
              <a:lumOff val="6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16">
            <a:extLst>
              <a:ext uri="{FF2B5EF4-FFF2-40B4-BE49-F238E27FC236}">
                <a16:creationId xmlns:a16="http://schemas.microsoft.com/office/drawing/2014/main" id="{D5370669-45B4-B190-3073-438304E20F27}"/>
              </a:ext>
            </a:extLst>
          </p:cNvPr>
          <p:cNvSpPr/>
          <p:nvPr userDrawn="1"/>
        </p:nvSpPr>
        <p:spPr>
          <a:xfrm>
            <a:off x="726026" y="775660"/>
            <a:ext cx="5787827" cy="523220"/>
          </a:xfrm>
          <a:prstGeom prst="rect">
            <a:avLst/>
          </a:prstGeom>
        </p:spPr>
        <p:txBody>
          <a:bodyPr wrap="square">
            <a:spAutoFit/>
          </a:bodyPr>
          <a:lstStyle/>
          <a:p>
            <a:r>
              <a:rPr lang="en-GB" sz="1400" b="1" dirty="0">
                <a:solidFill>
                  <a:prstClr val="black"/>
                </a:solidFill>
                <a:latin typeface="Playfair Display" pitchFamily="2" charset="77"/>
                <a:ea typeface="Open Sans" panose="020B0606030504020204" pitchFamily="34" charset="0"/>
                <a:cs typeface="Open Sans" panose="020B0606030504020204" pitchFamily="34" charset="0"/>
              </a:rPr>
              <a:t>Individual Presentation</a:t>
            </a:r>
          </a:p>
          <a:p>
            <a:r>
              <a:rPr lang="en-GB" sz="1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Human Communication</a:t>
            </a:r>
          </a:p>
        </p:txBody>
      </p:sp>
      <p:sp>
        <p:nvSpPr>
          <p:cNvPr id="10" name="Rectangle 9">
            <a:extLst>
              <a:ext uri="{FF2B5EF4-FFF2-40B4-BE49-F238E27FC236}">
                <a16:creationId xmlns:a16="http://schemas.microsoft.com/office/drawing/2014/main" id="{15AEBB9F-19BB-9997-FD5E-D3ECDD68D4E2}"/>
              </a:ext>
            </a:extLst>
          </p:cNvPr>
          <p:cNvSpPr/>
          <p:nvPr userDrawn="1"/>
        </p:nvSpPr>
        <p:spPr>
          <a:xfrm>
            <a:off x="0" y="9759435"/>
            <a:ext cx="7596000" cy="246221"/>
          </a:xfrm>
          <a:prstGeom prst="rect">
            <a:avLst/>
          </a:prstGeom>
          <a:solidFill>
            <a:sysClr val="windowText" lastClr="0000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alibri" panose="020F0502020204030204"/>
              <a:sym typeface="Helvetica Neue Medium"/>
            </a:endParaRPr>
          </a:p>
        </p:txBody>
      </p:sp>
      <p:pic>
        <p:nvPicPr>
          <p:cNvPr id="11" name="Image" descr="Image">
            <a:extLst>
              <a:ext uri="{FF2B5EF4-FFF2-40B4-BE49-F238E27FC236}">
                <a16:creationId xmlns:a16="http://schemas.microsoft.com/office/drawing/2014/main" id="{3910ED81-F909-8474-C73C-54EA1E6F677A}"/>
              </a:ext>
            </a:extLst>
          </p:cNvPr>
          <p:cNvPicPr>
            <a:picLocks noChangeAspect="1"/>
          </p:cNvPicPr>
          <p:nvPr userDrawn="1"/>
        </p:nvPicPr>
        <p:blipFill>
          <a:blip r:embed="rId2"/>
          <a:stretch>
            <a:fillRect/>
          </a:stretch>
        </p:blipFill>
        <p:spPr>
          <a:xfrm>
            <a:off x="994130" y="10139381"/>
            <a:ext cx="1709282" cy="285276"/>
          </a:xfrm>
          <a:prstGeom prst="rect">
            <a:avLst/>
          </a:prstGeom>
          <a:ln w="12700">
            <a:miter lim="400000"/>
          </a:ln>
        </p:spPr>
      </p:pic>
      <p:pic>
        <p:nvPicPr>
          <p:cNvPr id="12" name="Picture 11" descr="A pair of black spiral springs&#10;&#10;Description automatically generated">
            <a:extLst>
              <a:ext uri="{FF2B5EF4-FFF2-40B4-BE49-F238E27FC236}">
                <a16:creationId xmlns:a16="http://schemas.microsoft.com/office/drawing/2014/main" id="{266D0BCA-011A-4A55-AC28-53FF88CBFE08}"/>
              </a:ext>
            </a:extLst>
          </p:cNvPr>
          <p:cNvPicPr>
            <a:picLocks noChangeAspect="1"/>
          </p:cNvPicPr>
          <p:nvPr userDrawn="1"/>
        </p:nvPicPr>
        <p:blipFill rotWithShape="1">
          <a:blip r:embed="rId3"/>
          <a:srcRect l="26887" t="2096" r="57813" b="1906"/>
          <a:stretch/>
        </p:blipFill>
        <p:spPr>
          <a:xfrm>
            <a:off x="-13253" y="22466"/>
            <a:ext cx="497043" cy="10647039"/>
          </a:xfrm>
          <a:prstGeom prst="rect">
            <a:avLst/>
          </a:prstGeom>
        </p:spPr>
      </p:pic>
      <p:sp>
        <p:nvSpPr>
          <p:cNvPr id="15" name="Rectangle 16">
            <a:extLst>
              <a:ext uri="{FF2B5EF4-FFF2-40B4-BE49-F238E27FC236}">
                <a16:creationId xmlns:a16="http://schemas.microsoft.com/office/drawing/2014/main" id="{EB7EB313-60E1-8CB2-83F8-EF426219522A}"/>
              </a:ext>
            </a:extLst>
          </p:cNvPr>
          <p:cNvSpPr/>
          <p:nvPr userDrawn="1"/>
        </p:nvSpPr>
        <p:spPr>
          <a:xfrm>
            <a:off x="739568" y="1467981"/>
            <a:ext cx="6461332" cy="3862596"/>
          </a:xfrm>
          <a:prstGeom prst="rect">
            <a:avLst/>
          </a:prstGeom>
        </p:spPr>
        <p:txBody>
          <a:bodyPr wrap="square">
            <a:spAutoFit/>
          </a:bodyPr>
          <a:lstStyle/>
          <a:p>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3</a:t>
            </a:r>
            <a:r>
              <a:rPr lang="en-US" sz="1200" b="1" baseline="30000" dirty="0">
                <a:solidFill>
                  <a:schemeClr val="tx1"/>
                </a:solidFill>
                <a:latin typeface="Open Sans" panose="020B0606030504020204" pitchFamily="34" charset="0"/>
                <a:ea typeface="Open Sans" panose="020B0606030504020204" pitchFamily="34" charset="0"/>
                <a:cs typeface="Open Sans" panose="020B0606030504020204" pitchFamily="34" charset="0"/>
              </a:rPr>
              <a:t>RD</a:t>
            </a: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STEP | TRAIN, IMPROVE AND TRAIN</a:t>
            </a:r>
          </a:p>
          <a:p>
            <a:pPr marL="0" lvl="0" indent="0">
              <a:buFont typeface="Arial" panose="020B0604020202020204" pitchFamily="34" charset="0"/>
              <a:buNone/>
            </a:pPr>
            <a:endParaRPr lang="en-US" sz="1200" b="0" dirty="0">
              <a:effectLst/>
              <a:latin typeface="Calibri" panose="020F0502020204030204" pitchFamily="34" charset="0"/>
              <a:ea typeface="Open Sans" panose="020B0606030504020204" pitchFamily="34" charset="0"/>
              <a:cs typeface="Times New Roman" panose="02020603050405020304" pitchFamily="18" charset="0"/>
            </a:endParaRPr>
          </a:p>
          <a:p>
            <a:pPr marL="0" lvl="0" indent="0">
              <a:buFont typeface="Arial" panose="020B0604020202020204" pitchFamily="34" charset="0"/>
              <a:buNone/>
            </a:pPr>
            <a:r>
              <a:rPr lang="en-US" sz="1200" b="0" dirty="0">
                <a:effectLst/>
                <a:latin typeface="Calibri" panose="020F0502020204030204" pitchFamily="34" charset="0"/>
                <a:ea typeface="Open Sans" panose="020B0606030504020204" pitchFamily="34" charset="0"/>
                <a:cs typeface="Times New Roman" panose="02020603050405020304" pitchFamily="18"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DO’s:</a:t>
            </a:r>
          </a:p>
          <a:p>
            <a:endParaRPr lang="en-US" sz="800" b="1" dirty="0">
              <a:latin typeface="Open Sans" panose="020B0606030504020204" pitchFamily="34" charset="0"/>
              <a:ea typeface="Open Sans" panose="020B0606030504020204" pitchFamily="34" charset="0"/>
              <a:cs typeface="Open Sans" panose="020B0606030504020204" pitchFamily="34" charset="0"/>
            </a:endParaRPr>
          </a:p>
          <a:p>
            <a:pPr marL="628650" lvl="1" indent="-171450">
              <a:buFont typeface="Arial" panose="020B0604020202020204" pitchFamily="34" charset="0"/>
              <a:buChar char="•"/>
            </a:pPr>
            <a:r>
              <a:rPr lang="en-US" sz="1200" b="1" dirty="0">
                <a:latin typeface="Open Sans" panose="020B0606030504020204" pitchFamily="34" charset="0"/>
                <a:cs typeface="Times New Roman" panose="02020603050405020304" pitchFamily="18" charset="0"/>
              </a:rPr>
              <a:t>Practice and adjust your presentation as you develop it</a:t>
            </a:r>
            <a:r>
              <a:rPr lang="en-US" sz="1200" dirty="0">
                <a:latin typeface="Open Sans" panose="020B0606030504020204" pitchFamily="34" charset="0"/>
                <a:cs typeface="Times New Roman" panose="02020603050405020304" pitchFamily="18" charset="0"/>
              </a:rPr>
              <a:t>. Only then will you have a better idea if the presentation you are preparing makes sense, is relevant and meets your objectives;</a:t>
            </a:r>
            <a:br>
              <a:rPr lang="en-US" sz="1200" dirty="0">
                <a:latin typeface="Open Sans" panose="020B0606030504020204" pitchFamily="34" charset="0"/>
                <a:cs typeface="Times New Roman" panose="02020603050405020304" pitchFamily="18" charset="0"/>
              </a:rPr>
            </a:br>
            <a:endParaRPr lang="en-US" sz="600" dirty="0">
              <a:latin typeface="Open Sans" panose="020B0606030504020204" pitchFamily="34" charset="0"/>
              <a:cs typeface="Times New Roman" panose="02020603050405020304" pitchFamily="18" charset="0"/>
            </a:endParaRPr>
          </a:p>
          <a:p>
            <a:pPr marL="628650" lvl="1" indent="-171450">
              <a:buFont typeface="Arial" panose="020B0604020202020204" pitchFamily="34" charset="0"/>
              <a:buChar char="•"/>
            </a:pPr>
            <a:r>
              <a:rPr lang="en-US" sz="1200" b="1" dirty="0">
                <a:latin typeface="Open Sans" panose="020B0606030504020204" pitchFamily="34" charset="0"/>
                <a:cs typeface="Times New Roman" panose="02020603050405020304" pitchFamily="18" charset="0"/>
              </a:rPr>
              <a:t>Practice your presentation in front of the mirror</a:t>
            </a:r>
            <a:r>
              <a:rPr lang="en-US" sz="1200" dirty="0">
                <a:latin typeface="Open Sans" panose="020B0606030504020204" pitchFamily="34" charset="0"/>
                <a:cs typeface="Times New Roman" panose="02020603050405020304" pitchFamily="18" charset="0"/>
              </a:rPr>
              <a:t>. After saying it out loud and feeling what you just said in your skin/body, your presentation can take a different direction;</a:t>
            </a:r>
            <a:br>
              <a:rPr lang="en-US" sz="1200" dirty="0">
                <a:latin typeface="Open Sans" panose="020B0606030504020204" pitchFamily="34" charset="0"/>
                <a:cs typeface="Times New Roman" panose="02020603050405020304" pitchFamily="18" charset="0"/>
              </a:rPr>
            </a:br>
            <a:endParaRPr lang="en-US" sz="600" dirty="0">
              <a:latin typeface="Open Sans" panose="020B0606030504020204" pitchFamily="34" charset="0"/>
              <a:cs typeface="Times New Roman" panose="02020603050405020304" pitchFamily="18" charset="0"/>
            </a:endParaRPr>
          </a:p>
          <a:p>
            <a:pPr marL="628650" lvl="1" indent="-171450">
              <a:buFont typeface="Arial" panose="020B0604020202020204" pitchFamily="34" charset="0"/>
              <a:buChar char="•"/>
            </a:pPr>
            <a:r>
              <a:rPr lang="en-US" sz="1200" b="1" dirty="0">
                <a:latin typeface="Open Sans" panose="020B0606030504020204" pitchFamily="34" charset="0"/>
                <a:cs typeface="Times New Roman" panose="02020603050405020304" pitchFamily="18" charset="0"/>
              </a:rPr>
              <a:t>Don't be afraid to ask for feedback </a:t>
            </a:r>
            <a:r>
              <a:rPr lang="en-US" sz="1200" dirty="0">
                <a:latin typeface="Open Sans" panose="020B0606030504020204" pitchFamily="34" charset="0"/>
                <a:cs typeface="Times New Roman" panose="02020603050405020304" pitchFamily="18" charset="0"/>
              </a:rPr>
              <a:t>and practice the presentation with friends/colleagues or even with us, professors, it will only help you;</a:t>
            </a:r>
            <a:br>
              <a:rPr lang="en-US" sz="1200" dirty="0">
                <a:latin typeface="Open Sans" panose="020B0606030504020204" pitchFamily="34" charset="0"/>
                <a:cs typeface="Times New Roman" panose="02020603050405020304" pitchFamily="18" charset="0"/>
              </a:rPr>
            </a:br>
            <a:endParaRPr lang="en-US" sz="600" dirty="0">
              <a:latin typeface="Open Sans" panose="020B0606030504020204" pitchFamily="34" charset="0"/>
              <a:cs typeface="Times New Roman" panose="02020603050405020304" pitchFamily="18" charset="0"/>
            </a:endParaRPr>
          </a:p>
          <a:p>
            <a:pPr marL="628650" lvl="1" indent="-171450">
              <a:buFont typeface="Arial" panose="020B0604020202020204" pitchFamily="34" charset="0"/>
              <a:buChar char="•"/>
            </a:pPr>
            <a:r>
              <a:rPr lang="en-US" sz="1200" dirty="0">
                <a:latin typeface="Open Sans" panose="020B0606030504020204" pitchFamily="34" charset="0"/>
                <a:cs typeface="Times New Roman" panose="02020603050405020304" pitchFamily="18" charset="0"/>
              </a:rPr>
              <a:t>When you think your presentation is good, </a:t>
            </a:r>
            <a:r>
              <a:rPr lang="en-US" sz="1200" b="1" dirty="0">
                <a:latin typeface="Open Sans" panose="020B0606030504020204" pitchFamily="34" charset="0"/>
                <a:cs typeface="Times New Roman" panose="02020603050405020304" pitchFamily="18" charset="0"/>
              </a:rPr>
              <a:t>record it one last time using your cell phone: validate the time, your body language, the expressions you use and if you are passing on the message you really want</a:t>
            </a:r>
            <a:r>
              <a:rPr lang="en-US" sz="1200" dirty="0">
                <a:latin typeface="Open Sans" panose="020B0606030504020204" pitchFamily="34" charset="0"/>
                <a:cs typeface="Times New Roman" panose="02020603050405020304" pitchFamily="18" charset="0"/>
              </a:rPr>
              <a:t>;</a:t>
            </a:r>
            <a:br>
              <a:rPr lang="en-US" sz="1200" dirty="0">
                <a:latin typeface="Open Sans" panose="020B0606030504020204" pitchFamily="34" charset="0"/>
                <a:cs typeface="Times New Roman" panose="02020603050405020304" pitchFamily="18" charset="0"/>
              </a:rPr>
            </a:br>
            <a:endParaRPr lang="en-US" sz="600" dirty="0">
              <a:latin typeface="Open Sans" panose="020B0606030504020204" pitchFamily="34" charset="0"/>
              <a:cs typeface="Times New Roman" panose="02020603050405020304" pitchFamily="18" charset="0"/>
            </a:endParaRPr>
          </a:p>
          <a:p>
            <a:pPr marL="628650" lvl="1" indent="-171450">
              <a:buFont typeface="Arial" panose="020B0604020202020204" pitchFamily="34" charset="0"/>
              <a:buChar char="•"/>
            </a:pPr>
            <a:r>
              <a:rPr lang="en-US" sz="1200" dirty="0">
                <a:latin typeface="Open Sans" panose="020B0606030504020204" pitchFamily="34" charset="0"/>
                <a:cs typeface="Times New Roman" panose="02020603050405020304" pitchFamily="18" charset="0"/>
              </a:rPr>
              <a:t>Finally, work on your confidence. </a:t>
            </a:r>
            <a:r>
              <a:rPr lang="en-US" sz="1200" b="1" dirty="0">
                <a:latin typeface="Open Sans" panose="020B0606030504020204" pitchFamily="34" charset="0"/>
                <a:cs typeface="Times New Roman" panose="02020603050405020304" pitchFamily="18" charset="0"/>
              </a:rPr>
              <a:t>Practice and repeat your presentation until you feel confident and comfortable </a:t>
            </a:r>
            <a:r>
              <a:rPr lang="en-US" sz="1200" dirty="0">
                <a:latin typeface="Open Sans" panose="020B0606030504020204" pitchFamily="34" charset="0"/>
                <a:cs typeface="Times New Roman" panose="02020603050405020304" pitchFamily="18" charset="0"/>
              </a:rPr>
              <a:t>with what you are about to present.</a:t>
            </a:r>
            <a:endParaRPr lang="en-US" sz="1200" dirty="0">
              <a:latin typeface="Open Sans" panose="020B0606030504020204" pitchFamily="34" charset="0"/>
              <a:ea typeface="Open Sans" panose="020B0606030504020204" pitchFamily="34" charset="0"/>
              <a:cs typeface="Open Sans" panose="020B0606030504020204" pitchFamily="34" charset="0"/>
            </a:endParaRPr>
          </a:p>
          <a:p>
            <a:pPr algn="l" rtl="0" fontAlgn="base"/>
            <a:endParaRPr lang="en-GB" sz="700" b="0" i="0" u="none" strike="noStrike" dirty="0">
              <a:solidFill>
                <a:srgbClr val="000000"/>
              </a:solidFill>
              <a:effectLst/>
              <a:latin typeface="Open Sans" panose="020B0606030504020204" pitchFamily="34" charset="0"/>
            </a:endParaRPr>
          </a:p>
        </p:txBody>
      </p:sp>
      <p:pic>
        <p:nvPicPr>
          <p:cNvPr id="18" name="Graphic 17" descr="Badge Tick1 with solid fill">
            <a:extLst>
              <a:ext uri="{FF2B5EF4-FFF2-40B4-BE49-F238E27FC236}">
                <a16:creationId xmlns:a16="http://schemas.microsoft.com/office/drawing/2014/main" id="{CBC8779F-675B-6BE5-77C6-C2254BEAF55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86222" y="1879944"/>
            <a:ext cx="205047" cy="205047"/>
          </a:xfrm>
          <a:prstGeom prst="rect">
            <a:avLst/>
          </a:prstGeom>
        </p:spPr>
      </p:pic>
      <p:pic>
        <p:nvPicPr>
          <p:cNvPr id="13" name="Picture 2" descr="Green Sticky Note With Tape transparent PNG - StickPNG">
            <a:extLst>
              <a:ext uri="{FF2B5EF4-FFF2-40B4-BE49-F238E27FC236}">
                <a16:creationId xmlns:a16="http://schemas.microsoft.com/office/drawing/2014/main" id="{0678D368-6CF7-DB4E-01F9-BB99E6A15DA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589828" y="6154471"/>
            <a:ext cx="2491479" cy="24914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DB44C0B-E9F6-24AB-E337-1686AD7D7D49}"/>
              </a:ext>
            </a:extLst>
          </p:cNvPr>
          <p:cNvSpPr txBox="1"/>
          <p:nvPr userDrawn="1"/>
        </p:nvSpPr>
        <p:spPr>
          <a:xfrm>
            <a:off x="2987326" y="7030878"/>
            <a:ext cx="1696482" cy="738664"/>
          </a:xfrm>
          <a:prstGeom prst="rect">
            <a:avLst/>
          </a:prstGeom>
          <a:noFill/>
        </p:spPr>
        <p:txBody>
          <a:bodyPr wrap="square">
            <a:spAutoFit/>
          </a:bodyPr>
          <a:lstStyle/>
          <a:p>
            <a:pPr algn="ctr"/>
            <a:r>
              <a:rPr lang="en-US" sz="1400" b="1" dirty="0">
                <a:latin typeface="Open Sans" panose="020B0606030504020204" pitchFamily="34" charset="0"/>
                <a:cs typeface="Times New Roman" panose="02020603050405020304" pitchFamily="18" charset="0"/>
              </a:rPr>
              <a:t>Good luck with the presentation and have fun! </a:t>
            </a:r>
            <a:r>
              <a:rPr lang="en-US" sz="1400" b="1" dirty="0">
                <a:latin typeface="Open Sans" panose="020B0606030504020204" pitchFamily="34" charset="0"/>
                <a:cs typeface="Times New Roman" panose="02020603050405020304" pitchFamily="18" charset="0"/>
                <a:sym typeface="Wingdings" pitchFamily="2" charset="2"/>
              </a:rPr>
              <a:t></a:t>
            </a:r>
            <a:endParaRPr lang="en-US" sz="1400" b="1" dirty="0"/>
          </a:p>
        </p:txBody>
      </p:sp>
    </p:spTree>
    <p:extLst>
      <p:ext uri="{BB962C8B-B14F-4D97-AF65-F5344CB8AC3E}">
        <p14:creationId xmlns:p14="http://schemas.microsoft.com/office/powerpoint/2010/main" val="185676855"/>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56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grpSp>
        <p:nvGrpSpPr>
          <p:cNvPr id="2" name="Agrupar 108">
            <a:extLst>
              <a:ext uri="{FF2B5EF4-FFF2-40B4-BE49-F238E27FC236}">
                <a16:creationId xmlns:a16="http://schemas.microsoft.com/office/drawing/2014/main" id="{216D4952-7E74-38BF-3B24-E82BF678C598}"/>
              </a:ext>
            </a:extLst>
          </p:cNvPr>
          <p:cNvGrpSpPr/>
          <p:nvPr userDrawn="1"/>
        </p:nvGrpSpPr>
        <p:grpSpPr>
          <a:xfrm>
            <a:off x="6703857" y="394524"/>
            <a:ext cx="497043" cy="475741"/>
            <a:chOff x="2703478" y="-878250"/>
            <a:chExt cx="497043" cy="475741"/>
          </a:xfrm>
        </p:grpSpPr>
        <p:sp>
          <p:nvSpPr>
            <p:cNvPr id="3" name="CaixaDeTexto 109">
              <a:extLst>
                <a:ext uri="{FF2B5EF4-FFF2-40B4-BE49-F238E27FC236}">
                  <a16:creationId xmlns:a16="http://schemas.microsoft.com/office/drawing/2014/main" id="{11B9B019-192F-7874-7B8A-E00FB2181759}"/>
                </a:ext>
              </a:extLst>
            </p:cNvPr>
            <p:cNvSpPr txBox="1"/>
            <p:nvPr/>
          </p:nvSpPr>
          <p:spPr>
            <a:xfrm>
              <a:off x="2820392" y="-825271"/>
              <a:ext cx="26321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Playfair Display" pitchFamily="2" charset="77"/>
                </a:rPr>
                <a:t>4</a:t>
              </a:r>
              <a:endParaRPr kumimoji="0" lang="en-GB" sz="1600" b="1" i="0" u="none" strike="noStrike" kern="0" cap="none" spc="0" normalizeH="0" baseline="0" noProof="0" dirty="0">
                <a:ln>
                  <a:noFill/>
                </a:ln>
                <a:solidFill>
                  <a:prstClr val="black"/>
                </a:solidFill>
                <a:effectLst/>
                <a:uLnTx/>
                <a:uFillTx/>
                <a:latin typeface="Playfair Display" pitchFamily="2" charset="77"/>
              </a:endParaRPr>
            </a:p>
          </p:txBody>
        </p:sp>
        <p:sp>
          <p:nvSpPr>
            <p:cNvPr id="4" name="Duplo Semicírculo 110">
              <a:extLst>
                <a:ext uri="{FF2B5EF4-FFF2-40B4-BE49-F238E27FC236}">
                  <a16:creationId xmlns:a16="http://schemas.microsoft.com/office/drawing/2014/main" id="{0393AC11-8CBA-2161-0DC4-F20C096D87CF}"/>
                </a:ext>
              </a:extLst>
            </p:cNvPr>
            <p:cNvSpPr/>
            <p:nvPr/>
          </p:nvSpPr>
          <p:spPr>
            <a:xfrm>
              <a:off x="2703478" y="-878250"/>
              <a:ext cx="497043" cy="475741"/>
            </a:xfrm>
            <a:prstGeom prst="blockArc">
              <a:avLst>
                <a:gd name="adj1" fmla="val 10800000"/>
                <a:gd name="adj2" fmla="val 21591976"/>
                <a:gd name="adj3" fmla="val 18963"/>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0FA9853F-93A5-9649-6FF6-72801F8DA42F}"/>
              </a:ext>
            </a:extLst>
          </p:cNvPr>
          <p:cNvGrpSpPr/>
          <p:nvPr userDrawn="1"/>
        </p:nvGrpSpPr>
        <p:grpSpPr>
          <a:xfrm>
            <a:off x="668726" y="313392"/>
            <a:ext cx="3110024" cy="302662"/>
            <a:chOff x="762782" y="286039"/>
            <a:chExt cx="3110024" cy="302662"/>
          </a:xfrm>
        </p:grpSpPr>
        <p:sp>
          <p:nvSpPr>
            <p:cNvPr id="6" name="Lorem Ipsum Dolor | Lorem Ipsum Dolor">
              <a:extLst>
                <a:ext uri="{FF2B5EF4-FFF2-40B4-BE49-F238E27FC236}">
                  <a16:creationId xmlns:a16="http://schemas.microsoft.com/office/drawing/2014/main" id="{E60555C9-DEA2-EB24-5F65-3BDDFCCD8689}"/>
                </a:ext>
              </a:extLst>
            </p:cNvPr>
            <p:cNvSpPr txBox="1"/>
            <p:nvPr/>
          </p:nvSpPr>
          <p:spPr>
            <a:xfrm>
              <a:off x="762782" y="286039"/>
              <a:ext cx="3110024"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2900" b="0">
                  <a:latin typeface="Playfair Display"/>
                  <a:ea typeface="Playfair Display"/>
                  <a:cs typeface="Playfair Display"/>
                  <a:sym typeface="Playfair Display"/>
                </a:defRPr>
              </a:lvl1pPr>
            </a:lstStyle>
            <a:p>
              <a:r>
                <a:rPr lang="en-GB" sz="1200" dirty="0">
                  <a:solidFill>
                    <a:srgbClr val="000000"/>
                  </a:solidFill>
                  <a:latin typeface="Playfair Display" pitchFamily="2" charset="0"/>
                  <a:ea typeface="Open Sans Light" panose="020B0306030504020204" pitchFamily="34" charset="0"/>
                  <a:cs typeface="Open Sans Light" panose="020B0306030504020204" pitchFamily="34" charset="0"/>
                </a:rPr>
                <a:t>Challenges to reflect upon</a:t>
              </a:r>
            </a:p>
          </p:txBody>
        </p:sp>
        <p:sp>
          <p:nvSpPr>
            <p:cNvPr id="7" name="Line">
              <a:extLst>
                <a:ext uri="{FF2B5EF4-FFF2-40B4-BE49-F238E27FC236}">
                  <a16:creationId xmlns:a16="http://schemas.microsoft.com/office/drawing/2014/main" id="{75BDED31-E17A-73F7-9012-3330CD6681E8}"/>
                </a:ext>
              </a:extLst>
            </p:cNvPr>
            <p:cNvSpPr/>
            <p:nvPr/>
          </p:nvSpPr>
          <p:spPr>
            <a:xfrm>
              <a:off x="818238" y="588701"/>
              <a:ext cx="497044" cy="0"/>
            </a:xfrm>
            <a:prstGeom prst="line">
              <a:avLst/>
            </a:prstGeom>
            <a:ln w="25400">
              <a:solidFill>
                <a:srgbClr val="000000"/>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lang="en-US" sz="2000" b="0" i="0" u="none" strike="noStrike" kern="0" cap="none" spc="0" normalizeH="0" baseline="0" noProof="0">
                <a:ln>
                  <a:noFill/>
                </a:ln>
                <a:solidFill>
                  <a:srgbClr val="FFFFFF"/>
                </a:solidFill>
                <a:effectLst/>
                <a:uLnTx/>
                <a:uFillTx/>
                <a:latin typeface="Calibri" panose="020F0502020204030204"/>
                <a:sym typeface="Helvetica Neue Medium"/>
              </a:endParaRPr>
            </a:p>
          </p:txBody>
        </p:sp>
      </p:grpSp>
      <p:sp>
        <p:nvSpPr>
          <p:cNvPr id="8" name="Retângulo 31">
            <a:extLst>
              <a:ext uri="{FF2B5EF4-FFF2-40B4-BE49-F238E27FC236}">
                <a16:creationId xmlns:a16="http://schemas.microsoft.com/office/drawing/2014/main" id="{01F22568-F6AD-808C-BF90-437BED0238DB}"/>
              </a:ext>
            </a:extLst>
          </p:cNvPr>
          <p:cNvSpPr/>
          <p:nvPr userDrawn="1"/>
        </p:nvSpPr>
        <p:spPr>
          <a:xfrm>
            <a:off x="726025" y="831341"/>
            <a:ext cx="1977387" cy="210473"/>
          </a:xfrm>
          <a:prstGeom prst="rect">
            <a:avLst/>
          </a:prstGeom>
          <a:solidFill>
            <a:schemeClr val="accent2">
              <a:lumMod val="40000"/>
              <a:lumOff val="6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16">
            <a:extLst>
              <a:ext uri="{FF2B5EF4-FFF2-40B4-BE49-F238E27FC236}">
                <a16:creationId xmlns:a16="http://schemas.microsoft.com/office/drawing/2014/main" id="{58AF8B17-23F5-51C3-F8F5-40D9466D1AB0}"/>
              </a:ext>
            </a:extLst>
          </p:cNvPr>
          <p:cNvSpPr/>
          <p:nvPr userDrawn="1"/>
        </p:nvSpPr>
        <p:spPr>
          <a:xfrm>
            <a:off x="726026" y="775660"/>
            <a:ext cx="5787827" cy="523220"/>
          </a:xfrm>
          <a:prstGeom prst="rect">
            <a:avLst/>
          </a:prstGeom>
        </p:spPr>
        <p:txBody>
          <a:bodyPr wrap="square">
            <a:spAutoFit/>
          </a:bodyPr>
          <a:lstStyle/>
          <a:p>
            <a:r>
              <a:rPr lang="en-GB" sz="1400" b="1" dirty="0">
                <a:solidFill>
                  <a:prstClr val="black"/>
                </a:solidFill>
                <a:latin typeface="Playfair Display" pitchFamily="2" charset="77"/>
                <a:ea typeface="Open Sans" panose="020B0606030504020204" pitchFamily="34" charset="0"/>
                <a:cs typeface="Open Sans" panose="020B0606030504020204" pitchFamily="34" charset="0"/>
              </a:rPr>
              <a:t>Optional Challenge #4</a:t>
            </a:r>
          </a:p>
          <a:p>
            <a:r>
              <a:rPr lang="en-US" sz="1400" b="1" dirty="0">
                <a:latin typeface="Open Sans" panose="020B0606030504020204" pitchFamily="34" charset="0"/>
                <a:ea typeface="Open Sans" panose="020B0606030504020204" pitchFamily="34" charset="0"/>
                <a:cs typeface="Open Sans" panose="020B0606030504020204" pitchFamily="34" charset="0"/>
              </a:rPr>
              <a:t>Writing the script of your presentation</a:t>
            </a:r>
          </a:p>
        </p:txBody>
      </p:sp>
      <p:sp>
        <p:nvSpPr>
          <p:cNvPr id="10" name="Rectangle 9">
            <a:extLst>
              <a:ext uri="{FF2B5EF4-FFF2-40B4-BE49-F238E27FC236}">
                <a16:creationId xmlns:a16="http://schemas.microsoft.com/office/drawing/2014/main" id="{0CF9E147-7705-AB6B-FDB5-5CE124012054}"/>
              </a:ext>
            </a:extLst>
          </p:cNvPr>
          <p:cNvSpPr/>
          <p:nvPr userDrawn="1"/>
        </p:nvSpPr>
        <p:spPr>
          <a:xfrm>
            <a:off x="0" y="9759435"/>
            <a:ext cx="7596000" cy="246221"/>
          </a:xfrm>
          <a:prstGeom prst="rect">
            <a:avLst/>
          </a:prstGeom>
          <a:solidFill>
            <a:sysClr val="windowText" lastClr="0000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alibri" panose="020F0502020204030204"/>
              <a:sym typeface="Helvetica Neue Medium"/>
            </a:endParaRPr>
          </a:p>
        </p:txBody>
      </p:sp>
      <p:pic>
        <p:nvPicPr>
          <p:cNvPr id="11" name="Image" descr="Image">
            <a:extLst>
              <a:ext uri="{FF2B5EF4-FFF2-40B4-BE49-F238E27FC236}">
                <a16:creationId xmlns:a16="http://schemas.microsoft.com/office/drawing/2014/main" id="{441746A8-7D40-CE1E-6951-7EB3B9D4C44E}"/>
              </a:ext>
            </a:extLst>
          </p:cNvPr>
          <p:cNvPicPr>
            <a:picLocks noChangeAspect="1"/>
          </p:cNvPicPr>
          <p:nvPr userDrawn="1"/>
        </p:nvPicPr>
        <p:blipFill>
          <a:blip r:embed="rId2"/>
          <a:stretch>
            <a:fillRect/>
          </a:stretch>
        </p:blipFill>
        <p:spPr>
          <a:xfrm>
            <a:off x="994130" y="10139381"/>
            <a:ext cx="1709282" cy="285276"/>
          </a:xfrm>
          <a:prstGeom prst="rect">
            <a:avLst/>
          </a:prstGeom>
          <a:ln w="12700">
            <a:miter lim="400000"/>
          </a:ln>
        </p:spPr>
      </p:pic>
      <p:pic>
        <p:nvPicPr>
          <p:cNvPr id="12" name="Picture 11" descr="A pair of black spiral springs&#10;&#10;Description automatically generated">
            <a:extLst>
              <a:ext uri="{FF2B5EF4-FFF2-40B4-BE49-F238E27FC236}">
                <a16:creationId xmlns:a16="http://schemas.microsoft.com/office/drawing/2014/main" id="{349986CC-169C-8CE6-1E48-11508D15F500}"/>
              </a:ext>
            </a:extLst>
          </p:cNvPr>
          <p:cNvPicPr>
            <a:picLocks noChangeAspect="1"/>
          </p:cNvPicPr>
          <p:nvPr userDrawn="1"/>
        </p:nvPicPr>
        <p:blipFill rotWithShape="1">
          <a:blip r:embed="rId3"/>
          <a:srcRect l="26887" t="2096" r="57813" b="1906"/>
          <a:stretch/>
        </p:blipFill>
        <p:spPr>
          <a:xfrm>
            <a:off x="-13253" y="22466"/>
            <a:ext cx="497043" cy="10647039"/>
          </a:xfrm>
          <a:prstGeom prst="rect">
            <a:avLst/>
          </a:prstGeom>
        </p:spPr>
      </p:pic>
      <p:sp>
        <p:nvSpPr>
          <p:cNvPr id="13" name="TextBox 21">
            <a:extLst>
              <a:ext uri="{FF2B5EF4-FFF2-40B4-BE49-F238E27FC236}">
                <a16:creationId xmlns:a16="http://schemas.microsoft.com/office/drawing/2014/main" id="{6699FD35-375F-508F-BACA-956E7E968435}"/>
              </a:ext>
            </a:extLst>
          </p:cNvPr>
          <p:cNvSpPr txBox="1"/>
          <p:nvPr userDrawn="1"/>
        </p:nvSpPr>
        <p:spPr>
          <a:xfrm>
            <a:off x="981860" y="1362707"/>
            <a:ext cx="6232584" cy="261610"/>
          </a:xfrm>
          <a:prstGeom prst="rect">
            <a:avLst/>
          </a:prstGeom>
          <a:noFill/>
        </p:spPr>
        <p:txBody>
          <a:bodyPr wrap="square" rtlCol="0">
            <a:spAutoFit/>
          </a:bodyPr>
          <a:lstStyle/>
          <a:p>
            <a:r>
              <a:rPr lang="pt-PT" sz="1100" b="1" dirty="0">
                <a:solidFill>
                  <a:prstClr val="black"/>
                </a:solidFill>
                <a:latin typeface="Open Sans" panose="020B0606030504020204"/>
              </a:rPr>
              <a:t>No deadline: </a:t>
            </a:r>
            <a:r>
              <a:rPr lang="en-US" sz="1100" b="0" dirty="0">
                <a:solidFill>
                  <a:prstClr val="black"/>
                </a:solidFill>
                <a:latin typeface="Open Sans" panose="020B0606030504020204"/>
              </a:rPr>
              <a:t>The O</a:t>
            </a:r>
            <a:r>
              <a:rPr lang="en-US" sz="1100" dirty="0">
                <a:latin typeface="Open Sans" panose="020B0606030504020204"/>
              </a:rPr>
              <a:t>ptional Challenges are a non-mandatory complement to your learning</a:t>
            </a:r>
            <a:endParaRPr lang="pt-PT" sz="1100" dirty="0">
              <a:solidFill>
                <a:prstClr val="black"/>
              </a:solidFill>
              <a:latin typeface="Open Sans" panose="020B0606030504020204"/>
            </a:endParaRPr>
          </a:p>
        </p:txBody>
      </p:sp>
      <p:pic>
        <p:nvPicPr>
          <p:cNvPr id="14" name="Imagem 19">
            <a:extLst>
              <a:ext uri="{FF2B5EF4-FFF2-40B4-BE49-F238E27FC236}">
                <a16:creationId xmlns:a16="http://schemas.microsoft.com/office/drawing/2014/main" id="{DE2D7337-323A-BF5F-D940-6A091EC1DCD4}"/>
              </a:ext>
            </a:extLst>
          </p:cNvPr>
          <p:cNvPicPr>
            <a:picLocks noChangeAspect="1"/>
          </p:cNvPicPr>
          <p:nvPr userDrawn="1"/>
        </p:nvPicPr>
        <p:blipFill>
          <a:blip r:embed="rId4"/>
          <a:stretch>
            <a:fillRect/>
          </a:stretch>
        </p:blipFill>
        <p:spPr>
          <a:xfrm>
            <a:off x="724182" y="1310306"/>
            <a:ext cx="284434" cy="284434"/>
          </a:xfrm>
          <a:prstGeom prst="rect">
            <a:avLst/>
          </a:prstGeom>
        </p:spPr>
      </p:pic>
      <p:sp>
        <p:nvSpPr>
          <p:cNvPr id="15" name="Rectangle 16">
            <a:extLst>
              <a:ext uri="{FF2B5EF4-FFF2-40B4-BE49-F238E27FC236}">
                <a16:creationId xmlns:a16="http://schemas.microsoft.com/office/drawing/2014/main" id="{C4D62DD9-A6C2-A926-B028-FC162EB3A2CF}"/>
              </a:ext>
            </a:extLst>
          </p:cNvPr>
          <p:cNvSpPr/>
          <p:nvPr userDrawn="1"/>
        </p:nvSpPr>
        <p:spPr>
          <a:xfrm>
            <a:off x="739568" y="1706518"/>
            <a:ext cx="6461332" cy="2862322"/>
          </a:xfrm>
          <a:prstGeom prst="rect">
            <a:avLst/>
          </a:prstGeom>
        </p:spPr>
        <p:txBody>
          <a:bodyPr wrap="square">
            <a:spAutoFit/>
          </a:bodyPr>
          <a:lstStyle/>
          <a:p>
            <a:r>
              <a:rPr lang="en-CA" sz="1200" noProof="0" dirty="0">
                <a:latin typeface="Open Sans" panose="020B0606030504020204" pitchFamily="34" charset="0"/>
                <a:ea typeface="Open Sans" panose="020B0606030504020204" pitchFamily="34" charset="0"/>
                <a:cs typeface="Open Sans" panose="020B0606030504020204" pitchFamily="34" charset="0"/>
              </a:rPr>
              <a:t>You will have to perform two mandatory presentations to complete this course. Thus, you know now </a:t>
            </a:r>
            <a:r>
              <a:rPr lang="en-CA" sz="1200" b="1" noProof="0" dirty="0">
                <a:latin typeface="Open Sans" panose="020B0606030504020204" pitchFamily="34" charset="0"/>
                <a:ea typeface="Open Sans" panose="020B0606030504020204" pitchFamily="34" charset="0"/>
                <a:cs typeface="Open Sans" panose="020B0606030504020204" pitchFamily="34" charset="0"/>
              </a:rPr>
              <a:t>how important storytelling and rhetoric are </a:t>
            </a:r>
            <a:r>
              <a:rPr lang="en-CA" sz="1200" noProof="0" dirty="0">
                <a:latin typeface="Open Sans" panose="020B0606030504020204" pitchFamily="34" charset="0"/>
                <a:ea typeface="Open Sans" panose="020B0606030504020204" pitchFamily="34" charset="0"/>
                <a:cs typeface="Open Sans" panose="020B0606030504020204" pitchFamily="34" charset="0"/>
              </a:rPr>
              <a:t>to reach your objective in a presentation: to persuade, inform or entertain your audience. </a:t>
            </a:r>
          </a:p>
          <a:p>
            <a:endParaRPr lang="en-CA" sz="1200" noProof="0" dirty="0">
              <a:latin typeface="Open Sans" panose="020B0606030504020204" pitchFamily="34" charset="0"/>
              <a:ea typeface="Open Sans" panose="020B0606030504020204" pitchFamily="34" charset="0"/>
              <a:cs typeface="Open Sans" panose="020B0606030504020204" pitchFamily="34" charset="0"/>
            </a:endParaRPr>
          </a:p>
          <a:p>
            <a:r>
              <a:rPr lang="en-CA" sz="1200" noProof="0" dirty="0">
                <a:latin typeface="Open Sans" panose="020B0606030504020204" pitchFamily="34" charset="0"/>
                <a:ea typeface="Open Sans" panose="020B0606030504020204" pitchFamily="34" charset="0"/>
                <a:cs typeface="Open Sans" panose="020B0606030504020204" pitchFamily="34" charset="0"/>
              </a:rPr>
              <a:t>Therefore, </a:t>
            </a:r>
            <a:r>
              <a:rPr lang="en-CA" sz="1200" b="1" noProof="0" dirty="0">
                <a:latin typeface="Open Sans" panose="020B0606030504020204" pitchFamily="34" charset="0"/>
                <a:ea typeface="Open Sans" panose="020B0606030504020204" pitchFamily="34" charset="0"/>
                <a:cs typeface="Open Sans" panose="020B0606030504020204" pitchFamily="34" charset="0"/>
              </a:rPr>
              <a:t>we invite you to use the Cicero framework to prepare you for the next class presentation.</a:t>
            </a:r>
            <a:r>
              <a:rPr lang="en-CA" sz="1200" noProof="0" dirty="0">
                <a:latin typeface="Open Sans" panose="020B0606030504020204" pitchFamily="34" charset="0"/>
                <a:ea typeface="Open Sans" panose="020B0606030504020204" pitchFamily="34" charset="0"/>
                <a:cs typeface="Open Sans" panose="020B0606030504020204" pitchFamily="34" charset="0"/>
              </a:rPr>
              <a:t> Cicero framework has a set of cards you can use to prepare in very detail a speech. However, we provide you in this eJournal a simplified version of it. If you want to use the full version, download the materials that are available on the Moodle page.</a:t>
            </a:r>
          </a:p>
          <a:p>
            <a:endParaRPr lang="en-CA" sz="1200" noProof="0" dirty="0">
              <a:latin typeface="Open Sans" panose="020B0606030504020204" pitchFamily="34" charset="0"/>
              <a:ea typeface="Open Sans" panose="020B0606030504020204" pitchFamily="34" charset="0"/>
              <a:cs typeface="Open Sans" panose="020B0606030504020204" pitchFamily="34" charset="0"/>
            </a:endParaRPr>
          </a:p>
          <a:p>
            <a:r>
              <a:rPr lang="en-CA" sz="1200" noProof="0" dirty="0">
                <a:latin typeface="Open Sans" panose="020B0606030504020204" pitchFamily="34" charset="0"/>
                <a:ea typeface="Open Sans" panose="020B0606030504020204" pitchFamily="34" charset="0"/>
                <a:cs typeface="Open Sans" panose="020B0606030504020204" pitchFamily="34" charset="0"/>
              </a:rPr>
              <a:t>Firstly, go through the explanation of the framework and try to answer each aspect of the </a:t>
            </a:r>
            <a:r>
              <a:rPr lang="en-CA" sz="1200" b="1" noProof="0" dirty="0">
                <a:latin typeface="Open Sans" panose="020B0606030504020204" pitchFamily="34" charset="0"/>
                <a:ea typeface="Open Sans" panose="020B0606030504020204" pitchFamily="34" charset="0"/>
                <a:cs typeface="Open Sans" panose="020B0606030504020204" pitchFamily="34" charset="0"/>
              </a:rPr>
              <a:t>Groundwork</a:t>
            </a:r>
            <a:r>
              <a:rPr lang="en-CA" sz="1200" noProof="0" dirty="0">
                <a:latin typeface="Open Sans" panose="020B0606030504020204" pitchFamily="34" charset="0"/>
                <a:ea typeface="Open Sans" panose="020B0606030504020204" pitchFamily="34" charset="0"/>
                <a:cs typeface="Open Sans" panose="020B0606030504020204" pitchFamily="34" charset="0"/>
              </a:rPr>
              <a:t>: Goal, Duration, Target, Expectations/Objections, and Equipment. Some of these aspects are already given to you – e.g., the goal of your presentation has to be related to the topic Communication with Hope, and the duration is around 3 minutes. </a:t>
            </a:r>
          </a:p>
        </p:txBody>
      </p:sp>
      <p:graphicFrame>
        <p:nvGraphicFramePr>
          <p:cNvPr id="16" name="Tabela 20">
            <a:extLst>
              <a:ext uri="{FF2B5EF4-FFF2-40B4-BE49-F238E27FC236}">
                <a16:creationId xmlns:a16="http://schemas.microsoft.com/office/drawing/2014/main" id="{91FF3FF3-E9A1-6C3F-3D27-817CCA9EFF32}"/>
              </a:ext>
            </a:extLst>
          </p:cNvPr>
          <p:cNvGraphicFramePr>
            <a:graphicFrameLocks noGrp="1"/>
          </p:cNvGraphicFramePr>
          <p:nvPr userDrawn="1">
            <p:extLst>
              <p:ext uri="{D42A27DB-BD31-4B8C-83A1-F6EECF244321}">
                <p14:modId xmlns:p14="http://schemas.microsoft.com/office/powerpoint/2010/main" val="3919835043"/>
              </p:ext>
            </p:extLst>
          </p:nvPr>
        </p:nvGraphicFramePr>
        <p:xfrm>
          <a:off x="739569" y="4860758"/>
          <a:ext cx="6461332" cy="4552658"/>
        </p:xfrm>
        <a:graphic>
          <a:graphicData uri="http://schemas.openxmlformats.org/drawingml/2006/table">
            <a:tbl>
              <a:tblPr firstRow="1" bandRow="1">
                <a:tableStyleId>{5C22544A-7EE6-4342-B048-85BDC9FD1C3A}</a:tableStyleId>
              </a:tblPr>
              <a:tblGrid>
                <a:gridCol w="2292148">
                  <a:extLst>
                    <a:ext uri="{9D8B030D-6E8A-4147-A177-3AD203B41FA5}">
                      <a16:colId xmlns:a16="http://schemas.microsoft.com/office/drawing/2014/main" val="1703368512"/>
                    </a:ext>
                  </a:extLst>
                </a:gridCol>
                <a:gridCol w="4169184">
                  <a:extLst>
                    <a:ext uri="{9D8B030D-6E8A-4147-A177-3AD203B41FA5}">
                      <a16:colId xmlns:a16="http://schemas.microsoft.com/office/drawing/2014/main" val="1371678379"/>
                    </a:ext>
                  </a:extLst>
                </a:gridCol>
              </a:tblGrid>
              <a:tr h="336884">
                <a:tc>
                  <a:txBody>
                    <a:bodyPr/>
                    <a:lstStyle/>
                    <a:p>
                      <a:pPr algn="ctr"/>
                      <a:r>
                        <a:rPr lang="en-US" sz="120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Groundwork</a:t>
                      </a: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Answer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69007258"/>
                  </a:ext>
                </a:extLst>
              </a:tr>
              <a:tr h="702629">
                <a:tc>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Goal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9119619"/>
                  </a:ext>
                </a:extLst>
              </a:tr>
              <a:tr h="702629">
                <a:tc>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Duration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6271440"/>
                  </a:ext>
                </a:extLst>
              </a:tr>
              <a:tr h="702629">
                <a:tc>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Target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1224082"/>
                  </a:ext>
                </a:extLst>
              </a:tr>
              <a:tr h="702629">
                <a:tc>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Expectations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0799606"/>
                  </a:ext>
                </a:extLst>
              </a:tr>
              <a:tr h="702629">
                <a:tc>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Objections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8717781"/>
                  </a:ext>
                </a:extLst>
              </a:tr>
              <a:tr h="702629">
                <a:tc>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Equipment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6137570"/>
                  </a:ext>
                </a:extLst>
              </a:tr>
            </a:tbl>
          </a:graphicData>
        </a:graphic>
      </p:graphicFrame>
      <p:pic>
        <p:nvPicPr>
          <p:cNvPr id="17" name="Imagem 38">
            <a:extLst>
              <a:ext uri="{FF2B5EF4-FFF2-40B4-BE49-F238E27FC236}">
                <a16:creationId xmlns:a16="http://schemas.microsoft.com/office/drawing/2014/main" id="{866BB353-F3D9-F49C-8995-E6CB3197D241}"/>
              </a:ext>
            </a:extLst>
          </p:cNvPr>
          <p:cNvPicPr>
            <a:picLocks noChangeAspect="1"/>
          </p:cNvPicPr>
          <p:nvPr userDrawn="1"/>
        </p:nvPicPr>
        <p:blipFill>
          <a:blip r:embed="rId5"/>
          <a:stretch>
            <a:fillRect/>
          </a:stretch>
        </p:blipFill>
        <p:spPr>
          <a:xfrm>
            <a:off x="6907803" y="4476382"/>
            <a:ext cx="306641" cy="306641"/>
          </a:xfrm>
          <a:prstGeom prst="rect">
            <a:avLst/>
          </a:prstGeom>
        </p:spPr>
      </p:pic>
    </p:spTree>
    <p:extLst>
      <p:ext uri="{BB962C8B-B14F-4D97-AF65-F5344CB8AC3E}">
        <p14:creationId xmlns:p14="http://schemas.microsoft.com/office/powerpoint/2010/main" val="78589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etângulo 31">
            <a:extLst>
              <a:ext uri="{FF2B5EF4-FFF2-40B4-BE49-F238E27FC236}">
                <a16:creationId xmlns:a16="http://schemas.microsoft.com/office/drawing/2014/main" id="{57233D1C-49A7-7267-3C35-9B60E19C1114}"/>
              </a:ext>
            </a:extLst>
          </p:cNvPr>
          <p:cNvSpPr/>
          <p:nvPr userDrawn="1"/>
        </p:nvSpPr>
        <p:spPr>
          <a:xfrm>
            <a:off x="779640" y="791743"/>
            <a:ext cx="1247124" cy="246221"/>
          </a:xfrm>
          <a:prstGeom prst="rect">
            <a:avLst/>
          </a:prstGeom>
          <a:solidFill>
            <a:schemeClr val="accent2">
              <a:lumMod val="40000"/>
              <a:lumOff val="60000"/>
              <a:alpha val="49804"/>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C40844E-1590-F1E0-AF48-368258AC0AD7}"/>
              </a:ext>
            </a:extLst>
          </p:cNvPr>
          <p:cNvSpPr/>
          <p:nvPr userDrawn="1"/>
        </p:nvSpPr>
        <p:spPr>
          <a:xfrm>
            <a:off x="0" y="9759435"/>
            <a:ext cx="7596000" cy="246221"/>
          </a:xfrm>
          <a:prstGeom prst="rect">
            <a:avLst/>
          </a:prstGeom>
          <a:solidFill>
            <a:sysClr val="windowText" lastClr="0000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alibri" panose="020F0502020204030204"/>
              <a:sym typeface="Helvetica Neue Medium"/>
            </a:endParaRPr>
          </a:p>
        </p:txBody>
      </p:sp>
      <p:pic>
        <p:nvPicPr>
          <p:cNvPr id="5" name="Image" descr="Image">
            <a:extLst>
              <a:ext uri="{FF2B5EF4-FFF2-40B4-BE49-F238E27FC236}">
                <a16:creationId xmlns:a16="http://schemas.microsoft.com/office/drawing/2014/main" id="{B0E03AEC-40E4-B90E-3FFD-AF7410BD7F0C}"/>
              </a:ext>
            </a:extLst>
          </p:cNvPr>
          <p:cNvPicPr>
            <a:picLocks noChangeAspect="1"/>
          </p:cNvPicPr>
          <p:nvPr userDrawn="1"/>
        </p:nvPicPr>
        <p:blipFill>
          <a:blip r:embed="rId2"/>
          <a:stretch>
            <a:fillRect/>
          </a:stretch>
        </p:blipFill>
        <p:spPr>
          <a:xfrm>
            <a:off x="994130" y="10139381"/>
            <a:ext cx="1709282" cy="285276"/>
          </a:xfrm>
          <a:prstGeom prst="rect">
            <a:avLst/>
          </a:prstGeom>
          <a:ln w="12700">
            <a:miter lim="400000"/>
          </a:ln>
        </p:spPr>
      </p:pic>
      <p:pic>
        <p:nvPicPr>
          <p:cNvPr id="6" name="Picture 5" descr="A pair of black spiral springs&#10;&#10;Description automatically generated">
            <a:extLst>
              <a:ext uri="{FF2B5EF4-FFF2-40B4-BE49-F238E27FC236}">
                <a16:creationId xmlns:a16="http://schemas.microsoft.com/office/drawing/2014/main" id="{267735A3-1ED5-9C41-793D-0943CA1979BB}"/>
              </a:ext>
            </a:extLst>
          </p:cNvPr>
          <p:cNvPicPr>
            <a:picLocks noChangeAspect="1"/>
          </p:cNvPicPr>
          <p:nvPr userDrawn="1"/>
        </p:nvPicPr>
        <p:blipFill rotWithShape="1">
          <a:blip r:embed="rId3"/>
          <a:srcRect l="26887" t="2096" r="57813" b="1906"/>
          <a:stretch/>
        </p:blipFill>
        <p:spPr>
          <a:xfrm>
            <a:off x="-13253" y="22466"/>
            <a:ext cx="497043" cy="10647039"/>
          </a:xfrm>
          <a:prstGeom prst="rect">
            <a:avLst/>
          </a:prstGeom>
        </p:spPr>
      </p:pic>
      <p:grpSp>
        <p:nvGrpSpPr>
          <p:cNvPr id="7" name="Agrupar 108">
            <a:extLst>
              <a:ext uri="{FF2B5EF4-FFF2-40B4-BE49-F238E27FC236}">
                <a16:creationId xmlns:a16="http://schemas.microsoft.com/office/drawing/2014/main" id="{453A065C-EA50-73C4-26D5-3531BA2BE398}"/>
              </a:ext>
            </a:extLst>
          </p:cNvPr>
          <p:cNvGrpSpPr/>
          <p:nvPr userDrawn="1"/>
        </p:nvGrpSpPr>
        <p:grpSpPr>
          <a:xfrm>
            <a:off x="6703857" y="394524"/>
            <a:ext cx="497043" cy="475741"/>
            <a:chOff x="2703478" y="-878250"/>
            <a:chExt cx="497043" cy="475741"/>
          </a:xfrm>
        </p:grpSpPr>
        <p:sp>
          <p:nvSpPr>
            <p:cNvPr id="8" name="CaixaDeTexto 109">
              <a:extLst>
                <a:ext uri="{FF2B5EF4-FFF2-40B4-BE49-F238E27FC236}">
                  <a16:creationId xmlns:a16="http://schemas.microsoft.com/office/drawing/2014/main" id="{F90620E0-E140-B1B3-C3D7-099A6193BA31}"/>
                </a:ext>
              </a:extLst>
            </p:cNvPr>
            <p:cNvSpPr txBox="1"/>
            <p:nvPr/>
          </p:nvSpPr>
          <p:spPr>
            <a:xfrm>
              <a:off x="2820392" y="-825271"/>
              <a:ext cx="26321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Playfair Display" pitchFamily="2" charset="77"/>
                </a:rPr>
                <a:t>4</a:t>
              </a:r>
              <a:endParaRPr kumimoji="0" lang="en-GB" sz="1600" b="1" i="0" u="none" strike="noStrike" kern="0" cap="none" spc="0" normalizeH="0" baseline="0" noProof="0" dirty="0">
                <a:ln>
                  <a:noFill/>
                </a:ln>
                <a:solidFill>
                  <a:prstClr val="black"/>
                </a:solidFill>
                <a:effectLst/>
                <a:uLnTx/>
                <a:uFillTx/>
                <a:latin typeface="Playfair Display" pitchFamily="2" charset="77"/>
              </a:endParaRPr>
            </a:p>
          </p:txBody>
        </p:sp>
        <p:sp>
          <p:nvSpPr>
            <p:cNvPr id="9" name="Duplo Semicírculo 110">
              <a:extLst>
                <a:ext uri="{FF2B5EF4-FFF2-40B4-BE49-F238E27FC236}">
                  <a16:creationId xmlns:a16="http://schemas.microsoft.com/office/drawing/2014/main" id="{D019C9A2-DF21-E984-5542-0A4AB4076313}"/>
                </a:ext>
              </a:extLst>
            </p:cNvPr>
            <p:cNvSpPr/>
            <p:nvPr/>
          </p:nvSpPr>
          <p:spPr>
            <a:xfrm>
              <a:off x="2703478" y="-878250"/>
              <a:ext cx="497043" cy="475741"/>
            </a:xfrm>
            <a:prstGeom prst="blockArc">
              <a:avLst>
                <a:gd name="adj1" fmla="val 10800000"/>
                <a:gd name="adj2" fmla="val 21591976"/>
                <a:gd name="adj3" fmla="val 18963"/>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ADB64729-98B5-4942-26F7-43F8407B87E2}"/>
              </a:ext>
            </a:extLst>
          </p:cNvPr>
          <p:cNvGrpSpPr/>
          <p:nvPr userDrawn="1"/>
        </p:nvGrpSpPr>
        <p:grpSpPr>
          <a:xfrm>
            <a:off x="668726" y="313392"/>
            <a:ext cx="3110024" cy="302662"/>
            <a:chOff x="762782" y="286039"/>
            <a:chExt cx="3110024" cy="302662"/>
          </a:xfrm>
        </p:grpSpPr>
        <p:sp>
          <p:nvSpPr>
            <p:cNvPr id="11" name="Lorem Ipsum Dolor | Lorem Ipsum Dolor">
              <a:extLst>
                <a:ext uri="{FF2B5EF4-FFF2-40B4-BE49-F238E27FC236}">
                  <a16:creationId xmlns:a16="http://schemas.microsoft.com/office/drawing/2014/main" id="{822418EE-93BA-AE89-FADA-C8D8E2046005}"/>
                </a:ext>
              </a:extLst>
            </p:cNvPr>
            <p:cNvSpPr txBox="1"/>
            <p:nvPr/>
          </p:nvSpPr>
          <p:spPr>
            <a:xfrm>
              <a:off x="762782" y="286039"/>
              <a:ext cx="3110024"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2900" b="0">
                  <a:latin typeface="Playfair Display"/>
                  <a:ea typeface="Playfair Display"/>
                  <a:cs typeface="Playfair Display"/>
                  <a:sym typeface="Playfair Display"/>
                </a:defRPr>
              </a:lvl1pPr>
            </a:lstStyle>
            <a:p>
              <a:r>
                <a:rPr lang="pt-PT" sz="1200" dirty="0">
                  <a:solidFill>
                    <a:srgbClr val="000000"/>
                  </a:solidFill>
                  <a:latin typeface="Playfair Display" pitchFamily="2" charset="0"/>
                </a:rPr>
                <a:t>The Power of Stories &amp; Feedback</a:t>
              </a:r>
            </a:p>
          </p:txBody>
        </p:sp>
        <p:sp>
          <p:nvSpPr>
            <p:cNvPr id="12" name="Line">
              <a:extLst>
                <a:ext uri="{FF2B5EF4-FFF2-40B4-BE49-F238E27FC236}">
                  <a16:creationId xmlns:a16="http://schemas.microsoft.com/office/drawing/2014/main" id="{E4296B8C-1A7E-0426-5F66-48B50E99D90B}"/>
                </a:ext>
              </a:extLst>
            </p:cNvPr>
            <p:cNvSpPr/>
            <p:nvPr/>
          </p:nvSpPr>
          <p:spPr>
            <a:xfrm>
              <a:off x="818238" y="588701"/>
              <a:ext cx="497044" cy="0"/>
            </a:xfrm>
            <a:prstGeom prst="line">
              <a:avLst/>
            </a:prstGeom>
            <a:ln w="25400">
              <a:solidFill>
                <a:srgbClr val="000000"/>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lang="en-US" sz="2000" b="0" i="0" u="none" strike="noStrike" kern="0" cap="none" spc="0" normalizeH="0" baseline="0" noProof="0">
                <a:ln>
                  <a:noFill/>
                </a:ln>
                <a:solidFill>
                  <a:srgbClr val="FFFFFF"/>
                </a:solidFill>
                <a:effectLst/>
                <a:uLnTx/>
                <a:uFillTx/>
                <a:latin typeface="Calibri" panose="020F0502020204030204"/>
                <a:sym typeface="Helvetica Neue Medium"/>
              </a:endParaRPr>
            </a:p>
          </p:txBody>
        </p:sp>
      </p:grpSp>
      <p:sp>
        <p:nvSpPr>
          <p:cNvPr id="13" name="Rectangle 16">
            <a:extLst>
              <a:ext uri="{FF2B5EF4-FFF2-40B4-BE49-F238E27FC236}">
                <a16:creationId xmlns:a16="http://schemas.microsoft.com/office/drawing/2014/main" id="{BEBC12A4-2729-A4B6-E758-96930F8C538F}"/>
              </a:ext>
            </a:extLst>
          </p:cNvPr>
          <p:cNvSpPr/>
          <p:nvPr userDrawn="1"/>
        </p:nvSpPr>
        <p:spPr>
          <a:xfrm>
            <a:off x="724183" y="778570"/>
            <a:ext cx="6476717" cy="4278094"/>
          </a:xfrm>
          <a:prstGeom prst="rect">
            <a:avLst/>
          </a:prstGeom>
        </p:spPr>
        <p:txBody>
          <a:bodyPr wrap="square">
            <a:spAutoFit/>
          </a:bodyPr>
          <a:lstStyle/>
          <a:p>
            <a:r>
              <a:rPr lang="pt-PT" sz="1200" b="1" dirty="0">
                <a:latin typeface="Open Sans" panose="020B0606030504020204" pitchFamily="34" charset="0"/>
                <a:ea typeface="Open Sans" panose="020B0606030504020204" pitchFamily="34" charset="0"/>
                <a:cs typeface="Open Sans" panose="020B0606030504020204" pitchFamily="34" charset="0"/>
              </a:rPr>
              <a:t>STORYTELLING</a:t>
            </a:r>
          </a:p>
          <a:p>
            <a:endParaRPr lang="pt-PT" sz="1200" b="1" i="1" dirty="0">
              <a:latin typeface="Open Sans" panose="020B0606030504020204" pitchFamily="34" charset="0"/>
              <a:ea typeface="Open Sans" panose="020B0606030504020204" pitchFamily="34" charset="0"/>
              <a:cs typeface="Open Sans" panose="020B0606030504020204" pitchFamily="34" charset="0"/>
            </a:endParaRPr>
          </a:p>
          <a:p>
            <a:r>
              <a:rPr lang="en-US" sz="1200" b="1" dirty="0">
                <a:latin typeface="Open Sans" panose="020B0606030504020204" pitchFamily="34" charset="0"/>
                <a:ea typeface="Open Sans" panose="020B0606030504020204" pitchFamily="34" charset="0"/>
                <a:cs typeface="Open Sans" panose="020B0606030504020204" pitchFamily="34" charset="0"/>
              </a:rPr>
              <a:t>Why is it important?</a:t>
            </a:r>
          </a:p>
          <a:p>
            <a:endParaRPr lang="en-US" sz="800" dirty="0">
              <a:latin typeface="Open Sans" panose="020B0606030504020204" pitchFamily="34" charset="0"/>
              <a:ea typeface="Open Sans" panose="020B0606030504020204" pitchFamily="34" charset="0"/>
              <a:cs typeface="Open Sans" panose="020B0606030504020204" pitchFamily="34" charset="0"/>
            </a:endParaRPr>
          </a:p>
          <a:p>
            <a:r>
              <a:rPr lang="en-US" sz="1200" b="0" i="0" u="none" strike="noStrike" dirty="0">
                <a:solidFill>
                  <a:srgbClr val="000000"/>
                </a:solidFill>
                <a:effectLst/>
                <a:latin typeface="Open Sans" panose="020B0606030504020204" pitchFamily="34" charset="0"/>
              </a:rPr>
              <a:t>Much of our personal, academic and professional life is spent on motivating or trying to persuade others. The most persuasive communication involves </a:t>
            </a:r>
            <a:r>
              <a:rPr lang="en-US" sz="1200" b="1" i="0" u="none" strike="noStrike" dirty="0">
                <a:solidFill>
                  <a:srgbClr val="000000"/>
                </a:solidFill>
                <a:effectLst/>
                <a:latin typeface="Open Sans" panose="020B0606030504020204" pitchFamily="34" charset="0"/>
              </a:rPr>
              <a:t>combining dialectics </a:t>
            </a:r>
            <a:r>
              <a:rPr lang="en-US" sz="1200" b="0" i="0" u="none" strike="noStrike" dirty="0">
                <a:solidFill>
                  <a:srgbClr val="000000"/>
                </a:solidFill>
                <a:effectLst/>
                <a:latin typeface="Open Sans" panose="020B0606030504020204" pitchFamily="34" charset="0"/>
              </a:rPr>
              <a:t>(conceptual, discursive and rational, widely used in academia and in professional contexts) </a:t>
            </a:r>
            <a:r>
              <a:rPr lang="en-US" sz="1200" b="1" i="0" u="none" strike="noStrike" dirty="0">
                <a:solidFill>
                  <a:srgbClr val="000000"/>
                </a:solidFill>
                <a:effectLst/>
                <a:latin typeface="Open Sans" panose="020B0606030504020204" pitchFamily="34" charset="0"/>
              </a:rPr>
              <a:t>with storytelling </a:t>
            </a:r>
            <a:r>
              <a:rPr lang="en-US" sz="1200" b="0" i="0" u="none" strike="noStrike" dirty="0">
                <a:solidFill>
                  <a:srgbClr val="000000"/>
                </a:solidFill>
                <a:effectLst/>
                <a:latin typeface="Open Sans" panose="020B0606030504020204" pitchFamily="34" charset="0"/>
              </a:rPr>
              <a:t>(a more emotional and, therefore, also very effective narrative).</a:t>
            </a:r>
            <a:r>
              <a:rPr lang="en-US" sz="1200" b="0" i="0" dirty="0">
                <a:solidFill>
                  <a:srgbClr val="808080"/>
                </a:solidFill>
                <a:effectLst/>
                <a:latin typeface="Open Sans" panose="020B0606030504020204" pitchFamily="34" charset="0"/>
              </a:rPr>
              <a:t>​</a:t>
            </a:r>
          </a:p>
          <a:p>
            <a:endParaRPr lang="en-US" sz="800" dirty="0">
              <a:latin typeface="Open Sans" panose="020B0606030504020204" pitchFamily="34" charset="0"/>
              <a:ea typeface="Open Sans" panose="020B0606030504020204" pitchFamily="34" charset="0"/>
              <a:cs typeface="Open Sans" panose="020B0606030504020204" pitchFamily="34" charset="0"/>
            </a:endParaRPr>
          </a:p>
          <a:p>
            <a:r>
              <a:rPr lang="en-US" sz="1200" b="0" i="0" u="none" strike="noStrike" dirty="0">
                <a:solidFill>
                  <a:srgbClr val="000000"/>
                </a:solidFill>
                <a:effectLst/>
                <a:latin typeface="Open Sans" panose="020B0606030504020204" pitchFamily="34" charset="0"/>
              </a:rPr>
              <a:t>If we want to inspire others, we cannot do it only through dialectics. The rationale is important, it is logical, and it becomes understandable, but it is not enough to trigger action.</a:t>
            </a:r>
            <a:r>
              <a:rPr lang="en-US" sz="1200" b="0" i="0" dirty="0">
                <a:solidFill>
                  <a:srgbClr val="808080"/>
                </a:solidFill>
                <a:effectLst/>
                <a:latin typeface="Open Sans" panose="020B0606030504020204" pitchFamily="34" charset="0"/>
              </a:rPr>
              <a:t>​</a:t>
            </a:r>
          </a:p>
          <a:p>
            <a:endParaRPr lang="en-US" sz="800" dirty="0">
              <a:latin typeface="Open Sans" panose="020B0606030504020204" pitchFamily="34" charset="0"/>
              <a:ea typeface="Open Sans" panose="020B0606030504020204" pitchFamily="34" charset="0"/>
              <a:cs typeface="Open Sans" panose="020B0606030504020204" pitchFamily="34" charset="0"/>
            </a:endParaRPr>
          </a:p>
          <a:p>
            <a:r>
              <a:rPr lang="en-US" sz="1200" b="0" i="0" u="none" strike="noStrike" dirty="0">
                <a:solidFill>
                  <a:srgbClr val="000000"/>
                </a:solidFill>
                <a:effectLst/>
                <a:latin typeface="Open Sans" panose="020B0606030504020204" pitchFamily="34" charset="0"/>
              </a:rPr>
              <a:t>Storytelling always reinforces the message we intend to convey, capturing more attention by </a:t>
            </a:r>
            <a:r>
              <a:rPr lang="en-US" sz="1200" b="1" i="0" u="none" strike="noStrike" dirty="0">
                <a:solidFill>
                  <a:srgbClr val="000000"/>
                </a:solidFill>
                <a:effectLst/>
                <a:latin typeface="Open Sans" panose="020B0606030504020204" pitchFamily="34" charset="0"/>
              </a:rPr>
              <a:t>combining reason and emotion</a:t>
            </a:r>
            <a:r>
              <a:rPr lang="en-US" sz="1200" b="0" i="0" u="none" strike="noStrike" dirty="0">
                <a:solidFill>
                  <a:srgbClr val="000000"/>
                </a:solidFill>
                <a:effectLst/>
                <a:latin typeface="Open Sans" panose="020B0606030504020204" pitchFamily="34" charset="0"/>
              </a:rPr>
              <a:t>. The things we hear and understand through reason can stay with us or not, but the impact of what descends from reason to the heart remains with us forever. We can even forget the words and the way everything was communicated, but we will never forget how it made us feel.</a:t>
            </a:r>
            <a:r>
              <a:rPr lang="en-US" sz="1200" b="0" i="0" dirty="0">
                <a:solidFill>
                  <a:srgbClr val="808080"/>
                </a:solidFill>
                <a:effectLst/>
                <a:latin typeface="Open Sans" panose="020B0606030504020204" pitchFamily="34" charset="0"/>
              </a:rPr>
              <a:t>​</a:t>
            </a:r>
          </a:p>
          <a:p>
            <a:endParaRPr lang="en-US" sz="800" dirty="0">
              <a:latin typeface="Open Sans" panose="020B0606030504020204" pitchFamily="34" charset="0"/>
              <a:ea typeface="Open Sans" panose="020B0606030504020204" pitchFamily="34" charset="0"/>
              <a:cs typeface="Open Sans" panose="020B0606030504020204" pitchFamily="34" charset="0"/>
            </a:endParaRPr>
          </a:p>
          <a:p>
            <a:r>
              <a:rPr lang="en-US" sz="1200" b="1" i="0" u="none" strike="noStrike" dirty="0">
                <a:solidFill>
                  <a:srgbClr val="000000"/>
                </a:solidFill>
                <a:effectLst/>
                <a:latin typeface="Open Sans" panose="020B0606030504020204" pitchFamily="34" charset="0"/>
              </a:rPr>
              <a:t>Stories of others always echo in our history, </a:t>
            </a:r>
            <a:r>
              <a:rPr lang="en-US" sz="1200" b="0" i="0" u="none" strike="noStrike" dirty="0">
                <a:solidFill>
                  <a:srgbClr val="000000"/>
                </a:solidFill>
                <a:effectLst/>
                <a:latin typeface="Open Sans" panose="020B0606030504020204" pitchFamily="34" charset="0"/>
              </a:rPr>
              <a:t>and it is this affective, emotional bond, triggered by the testimony, the sharing or the narrative of real stories and episodes that always reinforces the message. </a:t>
            </a:r>
            <a:r>
              <a:rPr lang="en-US" sz="1200" b="1" i="0" u="none" strike="noStrike" dirty="0">
                <a:solidFill>
                  <a:srgbClr val="000000"/>
                </a:solidFill>
                <a:effectLst/>
                <a:latin typeface="Open Sans" panose="020B0606030504020204" pitchFamily="34" charset="0"/>
              </a:rPr>
              <a:t>What moves us is often what is moving. </a:t>
            </a:r>
            <a:r>
              <a:rPr lang="en-US" sz="1200" b="0" i="0" u="none" strike="noStrike" dirty="0">
                <a:solidFill>
                  <a:srgbClr val="000000"/>
                </a:solidFill>
                <a:effectLst/>
                <a:latin typeface="Open Sans" panose="020B0606030504020204" pitchFamily="34" charset="0"/>
              </a:rPr>
              <a:t>The rational is important to help us understand, but the emotional side is decisive to make us act.</a:t>
            </a:r>
            <a:r>
              <a:rPr lang="en-US" sz="1200" b="0" i="0" dirty="0">
                <a:solidFill>
                  <a:srgbClr val="808080"/>
                </a:solidFill>
                <a:effectLst/>
                <a:latin typeface="Open Sans" panose="020B0606030504020204" pitchFamily="34" charset="0"/>
              </a:rPr>
              <a:t>​</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6">
            <a:extLst>
              <a:ext uri="{FF2B5EF4-FFF2-40B4-BE49-F238E27FC236}">
                <a16:creationId xmlns:a16="http://schemas.microsoft.com/office/drawing/2014/main" id="{48DCD61F-642A-7AC6-5201-739BE69B5FB3}"/>
              </a:ext>
            </a:extLst>
          </p:cNvPr>
          <p:cNvSpPr/>
          <p:nvPr userDrawn="1"/>
        </p:nvSpPr>
        <p:spPr>
          <a:xfrm>
            <a:off x="3292790" y="5336662"/>
            <a:ext cx="3908110" cy="1754326"/>
          </a:xfrm>
          <a:prstGeom prst="rect">
            <a:avLst/>
          </a:prstGeom>
        </p:spPr>
        <p:txBody>
          <a:bodyPr wrap="square">
            <a:spAutoFit/>
          </a:bodyPr>
          <a:lstStyle/>
          <a:p>
            <a:r>
              <a:rPr lang="en-US" sz="1200" b="1" i="1" dirty="0">
                <a:latin typeface="Open Sans" panose="020B0606030504020204" pitchFamily="34" charset="0"/>
                <a:ea typeface="Open Sans" panose="020B0606030504020204" pitchFamily="34" charset="0"/>
                <a:cs typeface="Open Sans" panose="020B0606030504020204" pitchFamily="34" charset="0"/>
              </a:rPr>
              <a:t>“The magical science of storytelling”</a:t>
            </a:r>
          </a:p>
          <a:p>
            <a:r>
              <a:rPr lang="en-US" sz="1200" dirty="0">
                <a:latin typeface="Open Sans" panose="020B0606030504020204" pitchFamily="34" charset="0"/>
                <a:ea typeface="Open Sans" panose="020B0606030504020204" pitchFamily="34" charset="0"/>
                <a:cs typeface="Open Sans" panose="020B0606030504020204" pitchFamily="34" charset="0"/>
              </a:rPr>
              <a:t>When we attribute an affective dimension to things, they come to have a very different value for us, and for that reason we are also willing to act differently. Through his own stories, presentation expert.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Open Sans" panose="020B0606030504020204" pitchFamily="34" charset="0"/>
                <a:ea typeface="Open Sans" panose="020B0606030504020204" pitchFamily="34" charset="0"/>
                <a:cs typeface="Open Sans" panose="020B0606030504020204" pitchFamily="34" charset="0"/>
              </a:rPr>
              <a:t>David JP Phillips shares key neurological insights into the power of storytelling, explaining how it can be used to our benefit.</a:t>
            </a:r>
          </a:p>
          <a:p>
            <a:endParaRPr lang="pt-PT"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6">
            <a:extLst>
              <a:ext uri="{FF2B5EF4-FFF2-40B4-BE49-F238E27FC236}">
                <a16:creationId xmlns:a16="http://schemas.microsoft.com/office/drawing/2014/main" id="{04EA657F-B023-5E9F-94A1-6C6F21E76CDF}"/>
              </a:ext>
            </a:extLst>
          </p:cNvPr>
          <p:cNvSpPr/>
          <p:nvPr userDrawn="1"/>
        </p:nvSpPr>
        <p:spPr>
          <a:xfrm>
            <a:off x="3292790" y="7172149"/>
            <a:ext cx="3791195" cy="1015663"/>
          </a:xfrm>
          <a:prstGeom prst="rect">
            <a:avLst/>
          </a:prstGeom>
        </p:spPr>
        <p:txBody>
          <a:bodyPr wrap="square">
            <a:spAutoFit/>
          </a:bodyPr>
          <a:lstStyle/>
          <a:p>
            <a:r>
              <a:rPr lang="en-US" sz="1200" b="1" i="1" dirty="0">
                <a:latin typeface="Open Sans" panose="020B0606030504020204" pitchFamily="34" charset="0"/>
                <a:ea typeface="Open Sans" panose="020B0606030504020204" pitchFamily="34" charset="0"/>
                <a:cs typeface="Open Sans" panose="020B0606030504020204" pitchFamily="34" charset="0"/>
              </a:rPr>
              <a:t>“It’s a beautiful day and I can’t see it”</a:t>
            </a:r>
          </a:p>
          <a:p>
            <a:r>
              <a:rPr lang="en-US" sz="1200" dirty="0">
                <a:latin typeface="Open Sans" panose="020B0606030504020204" pitchFamily="34" charset="0"/>
                <a:ea typeface="Open Sans" panose="020B0606030504020204" pitchFamily="34" charset="0"/>
                <a:cs typeface="Open Sans" panose="020B0606030504020204" pitchFamily="34" charset="0"/>
              </a:rPr>
              <a:t>We all understand what blindness is and we all know that there are blind people, but this man's message calls for generosity and makes people act because it reveals his story in a surprising way.</a:t>
            </a:r>
          </a:p>
        </p:txBody>
      </p:sp>
      <p:sp>
        <p:nvSpPr>
          <p:cNvPr id="18" name="TextBox 17">
            <a:extLst>
              <a:ext uri="{FF2B5EF4-FFF2-40B4-BE49-F238E27FC236}">
                <a16:creationId xmlns:a16="http://schemas.microsoft.com/office/drawing/2014/main" id="{9E1E47A2-C351-0504-B1E7-8FC004148AF7}"/>
              </a:ext>
            </a:extLst>
          </p:cNvPr>
          <p:cNvSpPr txBox="1"/>
          <p:nvPr userDrawn="1"/>
        </p:nvSpPr>
        <p:spPr>
          <a:xfrm>
            <a:off x="1036132" y="8665444"/>
            <a:ext cx="2542758" cy="253916"/>
          </a:xfrm>
          <a:prstGeom prst="rect">
            <a:avLst/>
          </a:prstGeom>
          <a:noFill/>
        </p:spPr>
        <p:txBody>
          <a:bodyPr wrap="square" rtlCol="0">
            <a:spAutoFit/>
          </a:bodyPr>
          <a:lstStyle/>
          <a:p>
            <a:r>
              <a:rPr lang="en-US" sz="1050" dirty="0">
                <a:latin typeface="Open Sans" panose="020B0606030504020204" pitchFamily="34" charset="0"/>
                <a:ea typeface="Open Sans" panose="020B0606030504020204" pitchFamily="34" charset="0"/>
                <a:cs typeface="Open Sans" panose="020B0606030504020204" pitchFamily="34" charset="0"/>
              </a:rPr>
              <a:t>Click on the images to see the videos</a:t>
            </a:r>
          </a:p>
        </p:txBody>
      </p:sp>
      <p:pic>
        <p:nvPicPr>
          <p:cNvPr id="19" name="Picture 13" descr="A close up of a light&#10;&#10;Description automatically generated">
            <a:extLst>
              <a:ext uri="{FF2B5EF4-FFF2-40B4-BE49-F238E27FC236}">
                <a16:creationId xmlns:a16="http://schemas.microsoft.com/office/drawing/2014/main" id="{6114EFF6-2627-18D7-C84F-01A2655551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7649" y="8665443"/>
            <a:ext cx="230833" cy="230833"/>
          </a:xfrm>
          <a:prstGeom prst="rect">
            <a:avLst/>
          </a:prstGeom>
        </p:spPr>
      </p:pic>
    </p:spTree>
    <p:extLst>
      <p:ext uri="{BB962C8B-B14F-4D97-AF65-F5344CB8AC3E}">
        <p14:creationId xmlns:p14="http://schemas.microsoft.com/office/powerpoint/2010/main" val="1916602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graphicFrame>
        <p:nvGraphicFramePr>
          <p:cNvPr id="18" name="Tabela 20">
            <a:extLst>
              <a:ext uri="{FF2B5EF4-FFF2-40B4-BE49-F238E27FC236}">
                <a16:creationId xmlns:a16="http://schemas.microsoft.com/office/drawing/2014/main" id="{4FDADE6E-63D3-E8F5-270E-3F09BCA76A88}"/>
              </a:ext>
            </a:extLst>
          </p:cNvPr>
          <p:cNvGraphicFramePr>
            <a:graphicFrameLocks noGrp="1"/>
          </p:cNvGraphicFramePr>
          <p:nvPr userDrawn="1">
            <p:extLst>
              <p:ext uri="{D42A27DB-BD31-4B8C-83A1-F6EECF244321}">
                <p14:modId xmlns:p14="http://schemas.microsoft.com/office/powerpoint/2010/main" val="2238150681"/>
              </p:ext>
            </p:extLst>
          </p:nvPr>
        </p:nvGraphicFramePr>
        <p:xfrm>
          <a:off x="717153" y="2512382"/>
          <a:ext cx="6497291" cy="6921624"/>
        </p:xfrm>
        <a:graphic>
          <a:graphicData uri="http://schemas.openxmlformats.org/drawingml/2006/table">
            <a:tbl>
              <a:tblPr firstRow="1" bandRow="1">
                <a:tableStyleId>{5C22544A-7EE6-4342-B048-85BDC9FD1C3A}</a:tableStyleId>
              </a:tblPr>
              <a:tblGrid>
                <a:gridCol w="1350628">
                  <a:extLst>
                    <a:ext uri="{9D8B030D-6E8A-4147-A177-3AD203B41FA5}">
                      <a16:colId xmlns:a16="http://schemas.microsoft.com/office/drawing/2014/main" val="1703368512"/>
                    </a:ext>
                  </a:extLst>
                </a:gridCol>
                <a:gridCol w="1541884">
                  <a:extLst>
                    <a:ext uri="{9D8B030D-6E8A-4147-A177-3AD203B41FA5}">
                      <a16:colId xmlns:a16="http://schemas.microsoft.com/office/drawing/2014/main" val="1301706015"/>
                    </a:ext>
                  </a:extLst>
                </a:gridCol>
                <a:gridCol w="3604779">
                  <a:extLst>
                    <a:ext uri="{9D8B030D-6E8A-4147-A177-3AD203B41FA5}">
                      <a16:colId xmlns:a16="http://schemas.microsoft.com/office/drawing/2014/main" val="1371678379"/>
                    </a:ext>
                  </a:extLst>
                </a:gridCol>
              </a:tblGrid>
              <a:tr h="364296">
                <a:tc gridSpan="2">
                  <a:txBody>
                    <a:bodyPr/>
                    <a:lstStyle/>
                    <a:p>
                      <a:pPr algn="ctr"/>
                      <a:r>
                        <a:rPr lang="en-US" sz="120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Structure</a:t>
                      </a: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pPr algn="ct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Main ideas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69007258"/>
                  </a:ext>
                </a:extLst>
              </a:tr>
              <a:tr h="364296">
                <a:tc rowSpan="3">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Intrigue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Hook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endPar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9119619"/>
                  </a:ext>
                </a:extLst>
              </a:tr>
              <a:tr h="364296">
                <a:tc vMerge="1">
                  <a:txBody>
                    <a:bodyPr/>
                    <a:lstStyle/>
                    <a:p>
                      <a:pPr algn="ct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Credibility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6271440"/>
                  </a:ext>
                </a:extLst>
              </a:tr>
              <a:tr h="364296">
                <a:tc vMerge="1">
                  <a:txBody>
                    <a:bodyPr/>
                    <a:lstStyle/>
                    <a:p>
                      <a:pPr algn="ct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Relevance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1224082"/>
                  </a:ext>
                </a:extLst>
              </a:tr>
              <a:tr h="364296">
                <a:tc rowSpan="3">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Introduction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Promise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0734904"/>
                  </a:ext>
                </a:extLst>
              </a:tr>
              <a:tr h="364296">
                <a:tc vMerge="1">
                  <a:txBody>
                    <a:bodyPr/>
                    <a:lstStyle/>
                    <a:p>
                      <a:pPr algn="ctr"/>
                      <a:endPar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Problem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5022921"/>
                  </a:ext>
                </a:extLst>
              </a:tr>
              <a:tr h="364296">
                <a:tc vMerge="1">
                  <a:txBody>
                    <a:bodyPr/>
                    <a:lstStyle/>
                    <a:p>
                      <a:pPr algn="ctr"/>
                      <a:endPar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Solution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082295"/>
                  </a:ext>
                </a:extLst>
              </a:tr>
              <a:tr h="364296">
                <a:tc rowSpan="3">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Main Point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Key idea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0799606"/>
                  </a:ext>
                </a:extLst>
              </a:tr>
              <a:tr h="364296">
                <a:tc vMerge="1">
                  <a:txBody>
                    <a:bodyPr/>
                    <a:lstStyle/>
                    <a:p>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Facts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8717781"/>
                  </a:ext>
                </a:extLst>
              </a:tr>
              <a:tr h="364296">
                <a:tc vMerge="1">
                  <a:txBody>
                    <a:bodyPr/>
                    <a:lstStyle/>
                    <a:p>
                      <a:endParaRP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Transition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6137570"/>
                  </a:ext>
                </a:extLst>
              </a:tr>
              <a:tr h="364296">
                <a:tc rowSpan="3">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Main Point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Key idea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9288853"/>
                  </a:ext>
                </a:extLst>
              </a:tr>
              <a:tr h="364296">
                <a:tc vMerge="1">
                  <a:txBody>
                    <a:bodyPr/>
                    <a:lstStyle/>
                    <a:p>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Facts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0449919"/>
                  </a:ext>
                </a:extLst>
              </a:tr>
              <a:tr h="364296">
                <a:tc vMerge="1">
                  <a:txBody>
                    <a:bodyPr/>
                    <a:lstStyle/>
                    <a:p>
                      <a:endParaRP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Transition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0047461"/>
                  </a:ext>
                </a:extLst>
              </a:tr>
              <a:tr h="364296">
                <a:tc rowSpan="3">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Main Point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Key idea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137531"/>
                  </a:ext>
                </a:extLst>
              </a:tr>
              <a:tr h="364296">
                <a:tc vMerge="1">
                  <a:txBody>
                    <a:bodyPr/>
                    <a:lstStyle/>
                    <a:p>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Facts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2868987"/>
                  </a:ext>
                </a:extLst>
              </a:tr>
              <a:tr h="364296">
                <a:tc vMerge="1">
                  <a:txBody>
                    <a:bodyPr/>
                    <a:lstStyle/>
                    <a:p>
                      <a:endParaRP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Transition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1934264"/>
                  </a:ext>
                </a:extLst>
              </a:tr>
              <a:tr h="364296">
                <a:tc rowSpan="3">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Conclusion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Recap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7787365"/>
                  </a:ext>
                </a:extLst>
              </a:tr>
              <a:tr h="364296">
                <a:tc vMerge="1">
                  <a:txBody>
                    <a:bodyPr/>
                    <a:lstStyle/>
                    <a:p>
                      <a:pPr algn="ct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Call to 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3513811"/>
                  </a:ext>
                </a:extLst>
              </a:tr>
              <a:tr h="364296">
                <a:tc vMerge="1">
                  <a:txBody>
                    <a:bodyPr/>
                    <a:lstStyle/>
                    <a:p>
                      <a:pPr algn="ct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Benefit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5418772"/>
                  </a:ext>
                </a:extLst>
              </a:tr>
            </a:tbl>
          </a:graphicData>
        </a:graphic>
      </p:graphicFrame>
      <p:grpSp>
        <p:nvGrpSpPr>
          <p:cNvPr id="2" name="Agrupar 108">
            <a:extLst>
              <a:ext uri="{FF2B5EF4-FFF2-40B4-BE49-F238E27FC236}">
                <a16:creationId xmlns:a16="http://schemas.microsoft.com/office/drawing/2014/main" id="{D43C335A-9B2B-AE49-1462-443E4187CAA2}"/>
              </a:ext>
            </a:extLst>
          </p:cNvPr>
          <p:cNvGrpSpPr/>
          <p:nvPr userDrawn="1"/>
        </p:nvGrpSpPr>
        <p:grpSpPr>
          <a:xfrm>
            <a:off x="6703857" y="394524"/>
            <a:ext cx="497043" cy="475741"/>
            <a:chOff x="2703478" y="-878250"/>
            <a:chExt cx="497043" cy="475741"/>
          </a:xfrm>
        </p:grpSpPr>
        <p:sp>
          <p:nvSpPr>
            <p:cNvPr id="3" name="CaixaDeTexto 109">
              <a:extLst>
                <a:ext uri="{FF2B5EF4-FFF2-40B4-BE49-F238E27FC236}">
                  <a16:creationId xmlns:a16="http://schemas.microsoft.com/office/drawing/2014/main" id="{BFCA63C9-489C-034D-F759-1089428F3255}"/>
                </a:ext>
              </a:extLst>
            </p:cNvPr>
            <p:cNvSpPr txBox="1"/>
            <p:nvPr/>
          </p:nvSpPr>
          <p:spPr>
            <a:xfrm>
              <a:off x="2820392" y="-825271"/>
              <a:ext cx="26321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Playfair Display" pitchFamily="2" charset="77"/>
                </a:rPr>
                <a:t>4</a:t>
              </a:r>
              <a:endParaRPr kumimoji="0" lang="en-GB" sz="1600" b="1" i="0" u="none" strike="noStrike" kern="0" cap="none" spc="0" normalizeH="0" baseline="0" noProof="0" dirty="0">
                <a:ln>
                  <a:noFill/>
                </a:ln>
                <a:solidFill>
                  <a:prstClr val="black"/>
                </a:solidFill>
                <a:effectLst/>
                <a:uLnTx/>
                <a:uFillTx/>
                <a:latin typeface="Playfair Display" pitchFamily="2" charset="77"/>
              </a:endParaRPr>
            </a:p>
          </p:txBody>
        </p:sp>
        <p:sp>
          <p:nvSpPr>
            <p:cNvPr id="4" name="Duplo Semicírculo 110">
              <a:extLst>
                <a:ext uri="{FF2B5EF4-FFF2-40B4-BE49-F238E27FC236}">
                  <a16:creationId xmlns:a16="http://schemas.microsoft.com/office/drawing/2014/main" id="{DE846B44-0ED0-9E71-9031-9023A11EE6DB}"/>
                </a:ext>
              </a:extLst>
            </p:cNvPr>
            <p:cNvSpPr/>
            <p:nvPr/>
          </p:nvSpPr>
          <p:spPr>
            <a:xfrm>
              <a:off x="2703478" y="-878250"/>
              <a:ext cx="497043" cy="475741"/>
            </a:xfrm>
            <a:prstGeom prst="blockArc">
              <a:avLst>
                <a:gd name="adj1" fmla="val 10800000"/>
                <a:gd name="adj2" fmla="val 21591976"/>
                <a:gd name="adj3" fmla="val 18963"/>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087C06DD-33A9-952C-419F-B5667AF816A0}"/>
              </a:ext>
            </a:extLst>
          </p:cNvPr>
          <p:cNvGrpSpPr/>
          <p:nvPr userDrawn="1"/>
        </p:nvGrpSpPr>
        <p:grpSpPr>
          <a:xfrm>
            <a:off x="668726" y="313392"/>
            <a:ext cx="3110024" cy="302662"/>
            <a:chOff x="762782" y="286039"/>
            <a:chExt cx="3110024" cy="302662"/>
          </a:xfrm>
        </p:grpSpPr>
        <p:sp>
          <p:nvSpPr>
            <p:cNvPr id="6" name="Lorem Ipsum Dolor | Lorem Ipsum Dolor">
              <a:extLst>
                <a:ext uri="{FF2B5EF4-FFF2-40B4-BE49-F238E27FC236}">
                  <a16:creationId xmlns:a16="http://schemas.microsoft.com/office/drawing/2014/main" id="{1D216789-DFE2-E48D-65F2-88EF319A8893}"/>
                </a:ext>
              </a:extLst>
            </p:cNvPr>
            <p:cNvSpPr txBox="1"/>
            <p:nvPr/>
          </p:nvSpPr>
          <p:spPr>
            <a:xfrm>
              <a:off x="762782" y="286039"/>
              <a:ext cx="3110024"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2900" b="0">
                  <a:latin typeface="Playfair Display"/>
                  <a:ea typeface="Playfair Display"/>
                  <a:cs typeface="Playfair Display"/>
                  <a:sym typeface="Playfair Display"/>
                </a:defRPr>
              </a:lvl1pPr>
            </a:lstStyle>
            <a:p>
              <a:r>
                <a:rPr lang="en-GB" sz="1200" dirty="0">
                  <a:solidFill>
                    <a:srgbClr val="000000"/>
                  </a:solidFill>
                  <a:latin typeface="Playfair Display" pitchFamily="2" charset="0"/>
                  <a:ea typeface="Open Sans Light" panose="020B0306030504020204" pitchFamily="34" charset="0"/>
                  <a:cs typeface="Open Sans Light" panose="020B0306030504020204" pitchFamily="34" charset="0"/>
                </a:rPr>
                <a:t>Challenges to reflect upon</a:t>
              </a:r>
            </a:p>
          </p:txBody>
        </p:sp>
        <p:sp>
          <p:nvSpPr>
            <p:cNvPr id="7" name="Line">
              <a:extLst>
                <a:ext uri="{FF2B5EF4-FFF2-40B4-BE49-F238E27FC236}">
                  <a16:creationId xmlns:a16="http://schemas.microsoft.com/office/drawing/2014/main" id="{6FC7341B-D9E0-74DA-72D2-3A4B0D7CA52B}"/>
                </a:ext>
              </a:extLst>
            </p:cNvPr>
            <p:cNvSpPr/>
            <p:nvPr/>
          </p:nvSpPr>
          <p:spPr>
            <a:xfrm>
              <a:off x="818238" y="588701"/>
              <a:ext cx="497044" cy="0"/>
            </a:xfrm>
            <a:prstGeom prst="line">
              <a:avLst/>
            </a:prstGeom>
            <a:ln w="25400">
              <a:solidFill>
                <a:srgbClr val="000000"/>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lang="en-US" sz="2000" b="0" i="0" u="none" strike="noStrike" kern="0" cap="none" spc="0" normalizeH="0" baseline="0" noProof="0">
                <a:ln>
                  <a:noFill/>
                </a:ln>
                <a:solidFill>
                  <a:srgbClr val="FFFFFF"/>
                </a:solidFill>
                <a:effectLst/>
                <a:uLnTx/>
                <a:uFillTx/>
                <a:latin typeface="Calibri" panose="020F0502020204030204"/>
                <a:sym typeface="Helvetica Neue Medium"/>
              </a:endParaRPr>
            </a:p>
          </p:txBody>
        </p:sp>
      </p:grpSp>
      <p:sp>
        <p:nvSpPr>
          <p:cNvPr id="8" name="Retângulo 31">
            <a:extLst>
              <a:ext uri="{FF2B5EF4-FFF2-40B4-BE49-F238E27FC236}">
                <a16:creationId xmlns:a16="http://schemas.microsoft.com/office/drawing/2014/main" id="{DB957822-81BB-45B2-C07C-903ABAA6AE2F}"/>
              </a:ext>
            </a:extLst>
          </p:cNvPr>
          <p:cNvSpPr/>
          <p:nvPr userDrawn="1"/>
        </p:nvSpPr>
        <p:spPr>
          <a:xfrm>
            <a:off x="726025" y="831341"/>
            <a:ext cx="1977387" cy="210473"/>
          </a:xfrm>
          <a:prstGeom prst="rect">
            <a:avLst/>
          </a:prstGeom>
          <a:solidFill>
            <a:schemeClr val="accent2">
              <a:lumMod val="40000"/>
              <a:lumOff val="6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16">
            <a:extLst>
              <a:ext uri="{FF2B5EF4-FFF2-40B4-BE49-F238E27FC236}">
                <a16:creationId xmlns:a16="http://schemas.microsoft.com/office/drawing/2014/main" id="{3A9138C5-A09F-1981-0A6D-5050C164CE58}"/>
              </a:ext>
            </a:extLst>
          </p:cNvPr>
          <p:cNvSpPr/>
          <p:nvPr userDrawn="1"/>
        </p:nvSpPr>
        <p:spPr>
          <a:xfrm>
            <a:off x="726026" y="775660"/>
            <a:ext cx="5787827" cy="523220"/>
          </a:xfrm>
          <a:prstGeom prst="rect">
            <a:avLst/>
          </a:prstGeom>
        </p:spPr>
        <p:txBody>
          <a:bodyPr wrap="square">
            <a:spAutoFit/>
          </a:bodyPr>
          <a:lstStyle/>
          <a:p>
            <a:r>
              <a:rPr lang="en-GB" sz="1400" b="1" dirty="0">
                <a:solidFill>
                  <a:prstClr val="black"/>
                </a:solidFill>
                <a:latin typeface="Playfair Display" pitchFamily="2" charset="77"/>
                <a:ea typeface="Open Sans" panose="020B0606030504020204" pitchFamily="34" charset="0"/>
                <a:cs typeface="Open Sans" panose="020B0606030504020204" pitchFamily="34" charset="0"/>
              </a:rPr>
              <a:t>Optional Challenge #4</a:t>
            </a:r>
          </a:p>
          <a:p>
            <a:r>
              <a:rPr lang="en-US" sz="1400" b="1" dirty="0">
                <a:latin typeface="Open Sans" panose="020B0606030504020204" pitchFamily="34" charset="0"/>
                <a:ea typeface="Open Sans" panose="020B0606030504020204" pitchFamily="34" charset="0"/>
                <a:cs typeface="Open Sans" panose="020B0606030504020204" pitchFamily="34" charset="0"/>
              </a:rPr>
              <a:t>Writing the script of your presentation</a:t>
            </a:r>
          </a:p>
        </p:txBody>
      </p:sp>
      <p:sp>
        <p:nvSpPr>
          <p:cNvPr id="10" name="Rectangle 9">
            <a:extLst>
              <a:ext uri="{FF2B5EF4-FFF2-40B4-BE49-F238E27FC236}">
                <a16:creationId xmlns:a16="http://schemas.microsoft.com/office/drawing/2014/main" id="{CCC75DBB-2181-26F3-A81C-0CAE4C4112D1}"/>
              </a:ext>
            </a:extLst>
          </p:cNvPr>
          <p:cNvSpPr/>
          <p:nvPr userDrawn="1"/>
        </p:nvSpPr>
        <p:spPr>
          <a:xfrm>
            <a:off x="0" y="9759435"/>
            <a:ext cx="7596000" cy="246221"/>
          </a:xfrm>
          <a:prstGeom prst="rect">
            <a:avLst/>
          </a:prstGeom>
          <a:solidFill>
            <a:sysClr val="windowText" lastClr="0000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alibri" panose="020F0502020204030204"/>
              <a:sym typeface="Helvetica Neue Medium"/>
            </a:endParaRPr>
          </a:p>
        </p:txBody>
      </p:sp>
      <p:pic>
        <p:nvPicPr>
          <p:cNvPr id="11" name="Image" descr="Image">
            <a:extLst>
              <a:ext uri="{FF2B5EF4-FFF2-40B4-BE49-F238E27FC236}">
                <a16:creationId xmlns:a16="http://schemas.microsoft.com/office/drawing/2014/main" id="{1BD05916-AF2B-0487-3090-720126A02DE5}"/>
              </a:ext>
            </a:extLst>
          </p:cNvPr>
          <p:cNvPicPr>
            <a:picLocks noChangeAspect="1"/>
          </p:cNvPicPr>
          <p:nvPr userDrawn="1"/>
        </p:nvPicPr>
        <p:blipFill>
          <a:blip r:embed="rId2"/>
          <a:stretch>
            <a:fillRect/>
          </a:stretch>
        </p:blipFill>
        <p:spPr>
          <a:xfrm>
            <a:off x="994130" y="10139381"/>
            <a:ext cx="1709282" cy="285276"/>
          </a:xfrm>
          <a:prstGeom prst="rect">
            <a:avLst/>
          </a:prstGeom>
          <a:ln w="12700">
            <a:miter lim="400000"/>
          </a:ln>
        </p:spPr>
      </p:pic>
      <p:pic>
        <p:nvPicPr>
          <p:cNvPr id="12" name="Picture 11" descr="A pair of black spiral springs&#10;&#10;Description automatically generated">
            <a:extLst>
              <a:ext uri="{FF2B5EF4-FFF2-40B4-BE49-F238E27FC236}">
                <a16:creationId xmlns:a16="http://schemas.microsoft.com/office/drawing/2014/main" id="{18B273A6-C95C-BAFB-9F97-000E9265A324}"/>
              </a:ext>
            </a:extLst>
          </p:cNvPr>
          <p:cNvPicPr>
            <a:picLocks noChangeAspect="1"/>
          </p:cNvPicPr>
          <p:nvPr userDrawn="1"/>
        </p:nvPicPr>
        <p:blipFill rotWithShape="1">
          <a:blip r:embed="rId3"/>
          <a:srcRect l="26887" t="2096" r="57813" b="1906"/>
          <a:stretch/>
        </p:blipFill>
        <p:spPr>
          <a:xfrm>
            <a:off x="-13253" y="22466"/>
            <a:ext cx="497043" cy="10647039"/>
          </a:xfrm>
          <a:prstGeom prst="rect">
            <a:avLst/>
          </a:prstGeom>
        </p:spPr>
      </p:pic>
      <p:sp>
        <p:nvSpPr>
          <p:cNvPr id="13" name="TextBox 21">
            <a:extLst>
              <a:ext uri="{FF2B5EF4-FFF2-40B4-BE49-F238E27FC236}">
                <a16:creationId xmlns:a16="http://schemas.microsoft.com/office/drawing/2014/main" id="{D3AFEF08-95C3-FC79-47DF-E325D83F34F0}"/>
              </a:ext>
            </a:extLst>
          </p:cNvPr>
          <p:cNvSpPr txBox="1"/>
          <p:nvPr userDrawn="1"/>
        </p:nvSpPr>
        <p:spPr>
          <a:xfrm>
            <a:off x="981860" y="1362707"/>
            <a:ext cx="6232584" cy="261610"/>
          </a:xfrm>
          <a:prstGeom prst="rect">
            <a:avLst/>
          </a:prstGeom>
          <a:noFill/>
        </p:spPr>
        <p:txBody>
          <a:bodyPr wrap="square" rtlCol="0">
            <a:spAutoFit/>
          </a:bodyPr>
          <a:lstStyle/>
          <a:p>
            <a:r>
              <a:rPr lang="pt-PT" sz="1100" b="1" dirty="0">
                <a:solidFill>
                  <a:prstClr val="black"/>
                </a:solidFill>
                <a:latin typeface="Open Sans" panose="020B0606030504020204"/>
              </a:rPr>
              <a:t>No deadline: </a:t>
            </a:r>
            <a:r>
              <a:rPr lang="en-US" sz="1100" b="0" dirty="0">
                <a:solidFill>
                  <a:prstClr val="black"/>
                </a:solidFill>
                <a:latin typeface="Open Sans" panose="020B0606030504020204"/>
              </a:rPr>
              <a:t>The O</a:t>
            </a:r>
            <a:r>
              <a:rPr lang="en-US" sz="1100" dirty="0">
                <a:latin typeface="Open Sans" panose="020B0606030504020204"/>
              </a:rPr>
              <a:t>ptional Challenges are a non-mandatory complement to your learning</a:t>
            </a:r>
            <a:endParaRPr lang="pt-PT" sz="1100" dirty="0">
              <a:solidFill>
                <a:prstClr val="black"/>
              </a:solidFill>
              <a:latin typeface="Open Sans" panose="020B0606030504020204"/>
            </a:endParaRPr>
          </a:p>
        </p:txBody>
      </p:sp>
      <p:pic>
        <p:nvPicPr>
          <p:cNvPr id="14" name="Imagem 19">
            <a:extLst>
              <a:ext uri="{FF2B5EF4-FFF2-40B4-BE49-F238E27FC236}">
                <a16:creationId xmlns:a16="http://schemas.microsoft.com/office/drawing/2014/main" id="{4C67005E-523B-FD0D-A111-64FB8BAA4920}"/>
              </a:ext>
            </a:extLst>
          </p:cNvPr>
          <p:cNvPicPr>
            <a:picLocks noChangeAspect="1"/>
          </p:cNvPicPr>
          <p:nvPr userDrawn="1"/>
        </p:nvPicPr>
        <p:blipFill>
          <a:blip r:embed="rId4"/>
          <a:stretch>
            <a:fillRect/>
          </a:stretch>
        </p:blipFill>
        <p:spPr>
          <a:xfrm>
            <a:off x="724182" y="1310306"/>
            <a:ext cx="284434" cy="284434"/>
          </a:xfrm>
          <a:prstGeom prst="rect">
            <a:avLst/>
          </a:prstGeom>
        </p:spPr>
      </p:pic>
      <p:sp>
        <p:nvSpPr>
          <p:cNvPr id="15" name="Rectangle 16">
            <a:extLst>
              <a:ext uri="{FF2B5EF4-FFF2-40B4-BE49-F238E27FC236}">
                <a16:creationId xmlns:a16="http://schemas.microsoft.com/office/drawing/2014/main" id="{6FF1AC1C-6A2F-E8B1-4889-DFC0BADB7C89}"/>
              </a:ext>
            </a:extLst>
          </p:cNvPr>
          <p:cNvSpPr/>
          <p:nvPr userDrawn="1"/>
        </p:nvSpPr>
        <p:spPr>
          <a:xfrm>
            <a:off x="739568" y="1706518"/>
            <a:ext cx="6461332" cy="461665"/>
          </a:xfrm>
          <a:prstGeom prst="rect">
            <a:avLst/>
          </a:prstGeom>
        </p:spPr>
        <p:txBody>
          <a:bodyPr wrap="square">
            <a:spAutoFit/>
          </a:bodyPr>
          <a:lstStyle/>
          <a:p>
            <a:r>
              <a:rPr lang="en-GB" sz="1200" dirty="0">
                <a:latin typeface="Open Sans" panose="020B0606030504020204" pitchFamily="34" charset="0"/>
                <a:ea typeface="Open Sans" panose="020B0606030504020204" pitchFamily="34" charset="0"/>
                <a:cs typeface="Open Sans" panose="020B0606030504020204" pitchFamily="34" charset="0"/>
              </a:rPr>
              <a:t>Then, you start </a:t>
            </a:r>
            <a:r>
              <a:rPr lang="en-GB" sz="1200" b="1" dirty="0">
                <a:latin typeface="Open Sans" panose="020B0606030504020204" pitchFamily="34" charset="0"/>
                <a:ea typeface="Open Sans" panose="020B0606030504020204" pitchFamily="34" charset="0"/>
                <a:cs typeface="Open Sans" panose="020B0606030504020204" pitchFamily="34" charset="0"/>
              </a:rPr>
              <a:t>structuring</a:t>
            </a:r>
            <a:r>
              <a:rPr lang="en-GB" sz="1200" dirty="0">
                <a:latin typeface="Open Sans" panose="020B0606030504020204" pitchFamily="34" charset="0"/>
                <a:ea typeface="Open Sans" panose="020B0606030504020204" pitchFamily="34" charset="0"/>
                <a:cs typeface="Open Sans" panose="020B0606030504020204" pitchFamily="34" charset="0"/>
              </a:rPr>
              <a:t> your speech with: Intrigue, Introduction, Main Points of Development (they can be more or less than 3), and Conclusion. </a:t>
            </a:r>
          </a:p>
        </p:txBody>
      </p:sp>
      <p:pic>
        <p:nvPicPr>
          <p:cNvPr id="17" name="Imagem 38">
            <a:extLst>
              <a:ext uri="{FF2B5EF4-FFF2-40B4-BE49-F238E27FC236}">
                <a16:creationId xmlns:a16="http://schemas.microsoft.com/office/drawing/2014/main" id="{96C6559A-8679-2710-82EF-B7D9C40E9C35}"/>
              </a:ext>
            </a:extLst>
          </p:cNvPr>
          <p:cNvPicPr>
            <a:picLocks noChangeAspect="1"/>
          </p:cNvPicPr>
          <p:nvPr userDrawn="1"/>
        </p:nvPicPr>
        <p:blipFill>
          <a:blip r:embed="rId5"/>
          <a:stretch>
            <a:fillRect/>
          </a:stretch>
        </p:blipFill>
        <p:spPr>
          <a:xfrm>
            <a:off x="6907803" y="2139589"/>
            <a:ext cx="306641" cy="306641"/>
          </a:xfrm>
          <a:prstGeom prst="rect">
            <a:avLst/>
          </a:prstGeom>
        </p:spPr>
      </p:pic>
    </p:spTree>
    <p:extLst>
      <p:ext uri="{BB962C8B-B14F-4D97-AF65-F5344CB8AC3E}">
        <p14:creationId xmlns:p14="http://schemas.microsoft.com/office/powerpoint/2010/main" val="2020975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Vertical Title and Text">
    <p:spTree>
      <p:nvGrpSpPr>
        <p:cNvPr id="1" name=""/>
        <p:cNvGrpSpPr/>
        <p:nvPr/>
      </p:nvGrpSpPr>
      <p:grpSpPr>
        <a:xfrm>
          <a:off x="0" y="0"/>
          <a:ext cx="0" cy="0"/>
          <a:chOff x="0" y="0"/>
          <a:chExt cx="0" cy="0"/>
        </a:xfrm>
      </p:grpSpPr>
      <p:grpSp>
        <p:nvGrpSpPr>
          <p:cNvPr id="2" name="Agrupar 108">
            <a:extLst>
              <a:ext uri="{FF2B5EF4-FFF2-40B4-BE49-F238E27FC236}">
                <a16:creationId xmlns:a16="http://schemas.microsoft.com/office/drawing/2014/main" id="{2769286D-9A71-F42E-68B2-55287B355451}"/>
              </a:ext>
            </a:extLst>
          </p:cNvPr>
          <p:cNvGrpSpPr/>
          <p:nvPr userDrawn="1"/>
        </p:nvGrpSpPr>
        <p:grpSpPr>
          <a:xfrm>
            <a:off x="6703857" y="394524"/>
            <a:ext cx="497043" cy="475741"/>
            <a:chOff x="2703478" y="-878250"/>
            <a:chExt cx="497043" cy="475741"/>
          </a:xfrm>
        </p:grpSpPr>
        <p:sp>
          <p:nvSpPr>
            <p:cNvPr id="3" name="CaixaDeTexto 109">
              <a:extLst>
                <a:ext uri="{FF2B5EF4-FFF2-40B4-BE49-F238E27FC236}">
                  <a16:creationId xmlns:a16="http://schemas.microsoft.com/office/drawing/2014/main" id="{9A514932-61F0-43A6-6D79-14B0EF866E0B}"/>
                </a:ext>
              </a:extLst>
            </p:cNvPr>
            <p:cNvSpPr txBox="1"/>
            <p:nvPr/>
          </p:nvSpPr>
          <p:spPr>
            <a:xfrm>
              <a:off x="2820392" y="-825271"/>
              <a:ext cx="26321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Playfair Display" pitchFamily="2" charset="77"/>
                </a:rPr>
                <a:t>4</a:t>
              </a:r>
              <a:endParaRPr kumimoji="0" lang="en-GB" sz="1600" b="1" i="0" u="none" strike="noStrike" kern="0" cap="none" spc="0" normalizeH="0" baseline="0" noProof="0" dirty="0">
                <a:ln>
                  <a:noFill/>
                </a:ln>
                <a:solidFill>
                  <a:prstClr val="black"/>
                </a:solidFill>
                <a:effectLst/>
                <a:uLnTx/>
                <a:uFillTx/>
                <a:latin typeface="Playfair Display" pitchFamily="2" charset="77"/>
              </a:endParaRPr>
            </a:p>
          </p:txBody>
        </p:sp>
        <p:sp>
          <p:nvSpPr>
            <p:cNvPr id="4" name="Duplo Semicírculo 110">
              <a:extLst>
                <a:ext uri="{FF2B5EF4-FFF2-40B4-BE49-F238E27FC236}">
                  <a16:creationId xmlns:a16="http://schemas.microsoft.com/office/drawing/2014/main" id="{52E5AFD4-BCB3-1165-0E43-B9C75864C4B0}"/>
                </a:ext>
              </a:extLst>
            </p:cNvPr>
            <p:cNvSpPr/>
            <p:nvPr/>
          </p:nvSpPr>
          <p:spPr>
            <a:xfrm>
              <a:off x="2703478" y="-878250"/>
              <a:ext cx="497043" cy="475741"/>
            </a:xfrm>
            <a:prstGeom prst="blockArc">
              <a:avLst>
                <a:gd name="adj1" fmla="val 10800000"/>
                <a:gd name="adj2" fmla="val 21591976"/>
                <a:gd name="adj3" fmla="val 18963"/>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ADB8ADD1-25CA-E9E6-BF61-C0E1B8D556FC}"/>
              </a:ext>
            </a:extLst>
          </p:cNvPr>
          <p:cNvGrpSpPr/>
          <p:nvPr userDrawn="1"/>
        </p:nvGrpSpPr>
        <p:grpSpPr>
          <a:xfrm>
            <a:off x="668726" y="313392"/>
            <a:ext cx="3110024" cy="302662"/>
            <a:chOff x="762782" y="286039"/>
            <a:chExt cx="3110024" cy="302662"/>
          </a:xfrm>
        </p:grpSpPr>
        <p:sp>
          <p:nvSpPr>
            <p:cNvPr id="6" name="Lorem Ipsum Dolor | Lorem Ipsum Dolor">
              <a:extLst>
                <a:ext uri="{FF2B5EF4-FFF2-40B4-BE49-F238E27FC236}">
                  <a16:creationId xmlns:a16="http://schemas.microsoft.com/office/drawing/2014/main" id="{AF3D5253-0D4D-EC29-D273-614DD1688527}"/>
                </a:ext>
              </a:extLst>
            </p:cNvPr>
            <p:cNvSpPr txBox="1"/>
            <p:nvPr/>
          </p:nvSpPr>
          <p:spPr>
            <a:xfrm>
              <a:off x="762782" y="286039"/>
              <a:ext cx="3110024"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2900" b="0">
                  <a:latin typeface="Playfair Display"/>
                  <a:ea typeface="Playfair Display"/>
                  <a:cs typeface="Playfair Display"/>
                  <a:sym typeface="Playfair Display"/>
                </a:defRPr>
              </a:lvl1pPr>
            </a:lstStyle>
            <a:p>
              <a:r>
                <a:rPr lang="en-GB" sz="1200" dirty="0">
                  <a:solidFill>
                    <a:srgbClr val="000000"/>
                  </a:solidFill>
                  <a:latin typeface="Playfair Display" pitchFamily="2" charset="0"/>
                  <a:ea typeface="Open Sans Light" panose="020B0306030504020204" pitchFamily="34" charset="0"/>
                  <a:cs typeface="Open Sans Light" panose="020B0306030504020204" pitchFamily="34" charset="0"/>
                </a:rPr>
                <a:t>Challenges to reflect upon</a:t>
              </a:r>
            </a:p>
          </p:txBody>
        </p:sp>
        <p:sp>
          <p:nvSpPr>
            <p:cNvPr id="7" name="Line">
              <a:extLst>
                <a:ext uri="{FF2B5EF4-FFF2-40B4-BE49-F238E27FC236}">
                  <a16:creationId xmlns:a16="http://schemas.microsoft.com/office/drawing/2014/main" id="{5FCC8E50-0305-753C-0F0F-9DA95D701071}"/>
                </a:ext>
              </a:extLst>
            </p:cNvPr>
            <p:cNvSpPr/>
            <p:nvPr/>
          </p:nvSpPr>
          <p:spPr>
            <a:xfrm>
              <a:off x="818238" y="588701"/>
              <a:ext cx="497044" cy="0"/>
            </a:xfrm>
            <a:prstGeom prst="line">
              <a:avLst/>
            </a:prstGeom>
            <a:ln w="25400">
              <a:solidFill>
                <a:srgbClr val="000000"/>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lang="en-US" sz="2000" b="0" i="0" u="none" strike="noStrike" kern="0" cap="none" spc="0" normalizeH="0" baseline="0" noProof="0">
                <a:ln>
                  <a:noFill/>
                </a:ln>
                <a:solidFill>
                  <a:srgbClr val="FFFFFF"/>
                </a:solidFill>
                <a:effectLst/>
                <a:uLnTx/>
                <a:uFillTx/>
                <a:latin typeface="Calibri" panose="020F0502020204030204"/>
                <a:sym typeface="Helvetica Neue Medium"/>
              </a:endParaRPr>
            </a:p>
          </p:txBody>
        </p:sp>
      </p:grpSp>
      <p:sp>
        <p:nvSpPr>
          <p:cNvPr id="8" name="Retângulo 31">
            <a:extLst>
              <a:ext uri="{FF2B5EF4-FFF2-40B4-BE49-F238E27FC236}">
                <a16:creationId xmlns:a16="http://schemas.microsoft.com/office/drawing/2014/main" id="{75EB914C-F4B9-3D67-2957-E91F9B60D020}"/>
              </a:ext>
            </a:extLst>
          </p:cNvPr>
          <p:cNvSpPr/>
          <p:nvPr userDrawn="1"/>
        </p:nvSpPr>
        <p:spPr>
          <a:xfrm>
            <a:off x="726025" y="831341"/>
            <a:ext cx="1977387" cy="210473"/>
          </a:xfrm>
          <a:prstGeom prst="rect">
            <a:avLst/>
          </a:prstGeom>
          <a:solidFill>
            <a:schemeClr val="accent2">
              <a:lumMod val="40000"/>
              <a:lumOff val="6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16">
            <a:extLst>
              <a:ext uri="{FF2B5EF4-FFF2-40B4-BE49-F238E27FC236}">
                <a16:creationId xmlns:a16="http://schemas.microsoft.com/office/drawing/2014/main" id="{6BBCDABF-3CB5-373D-4679-880DF90527AD}"/>
              </a:ext>
            </a:extLst>
          </p:cNvPr>
          <p:cNvSpPr/>
          <p:nvPr userDrawn="1"/>
        </p:nvSpPr>
        <p:spPr>
          <a:xfrm>
            <a:off x="726026" y="775660"/>
            <a:ext cx="5787827" cy="523220"/>
          </a:xfrm>
          <a:prstGeom prst="rect">
            <a:avLst/>
          </a:prstGeom>
        </p:spPr>
        <p:txBody>
          <a:bodyPr wrap="square">
            <a:spAutoFit/>
          </a:bodyPr>
          <a:lstStyle/>
          <a:p>
            <a:r>
              <a:rPr lang="en-GB" sz="1400" b="1" dirty="0">
                <a:solidFill>
                  <a:prstClr val="black"/>
                </a:solidFill>
                <a:latin typeface="Playfair Display" pitchFamily="2" charset="77"/>
                <a:ea typeface="Open Sans" panose="020B0606030504020204" pitchFamily="34" charset="0"/>
                <a:cs typeface="Open Sans" panose="020B0606030504020204" pitchFamily="34" charset="0"/>
              </a:rPr>
              <a:t>Optional Challenge #4</a:t>
            </a:r>
          </a:p>
          <a:p>
            <a:r>
              <a:rPr lang="en-US" sz="1400" b="1" dirty="0">
                <a:latin typeface="Open Sans" panose="020B0606030504020204" pitchFamily="34" charset="0"/>
                <a:ea typeface="Open Sans" panose="020B0606030504020204" pitchFamily="34" charset="0"/>
                <a:cs typeface="Open Sans" panose="020B0606030504020204" pitchFamily="34" charset="0"/>
              </a:rPr>
              <a:t>Writing the script of your presentation</a:t>
            </a:r>
          </a:p>
        </p:txBody>
      </p:sp>
      <p:sp>
        <p:nvSpPr>
          <p:cNvPr id="10" name="Rectangle 9">
            <a:extLst>
              <a:ext uri="{FF2B5EF4-FFF2-40B4-BE49-F238E27FC236}">
                <a16:creationId xmlns:a16="http://schemas.microsoft.com/office/drawing/2014/main" id="{EC57EE9E-AF98-D37E-15AC-10F2898052CA}"/>
              </a:ext>
            </a:extLst>
          </p:cNvPr>
          <p:cNvSpPr/>
          <p:nvPr userDrawn="1"/>
        </p:nvSpPr>
        <p:spPr>
          <a:xfrm>
            <a:off x="0" y="9759435"/>
            <a:ext cx="7596000" cy="246221"/>
          </a:xfrm>
          <a:prstGeom prst="rect">
            <a:avLst/>
          </a:prstGeom>
          <a:solidFill>
            <a:sysClr val="windowText" lastClr="0000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alibri" panose="020F0502020204030204"/>
              <a:sym typeface="Helvetica Neue Medium"/>
            </a:endParaRPr>
          </a:p>
        </p:txBody>
      </p:sp>
      <p:pic>
        <p:nvPicPr>
          <p:cNvPr id="11" name="Image" descr="Image">
            <a:extLst>
              <a:ext uri="{FF2B5EF4-FFF2-40B4-BE49-F238E27FC236}">
                <a16:creationId xmlns:a16="http://schemas.microsoft.com/office/drawing/2014/main" id="{3069F99B-E56E-4144-6F34-089D979C1AD2}"/>
              </a:ext>
            </a:extLst>
          </p:cNvPr>
          <p:cNvPicPr>
            <a:picLocks noChangeAspect="1"/>
          </p:cNvPicPr>
          <p:nvPr userDrawn="1"/>
        </p:nvPicPr>
        <p:blipFill>
          <a:blip r:embed="rId2"/>
          <a:stretch>
            <a:fillRect/>
          </a:stretch>
        </p:blipFill>
        <p:spPr>
          <a:xfrm>
            <a:off x="994130" y="10139381"/>
            <a:ext cx="1709282" cy="285276"/>
          </a:xfrm>
          <a:prstGeom prst="rect">
            <a:avLst/>
          </a:prstGeom>
          <a:ln w="12700">
            <a:miter lim="400000"/>
          </a:ln>
        </p:spPr>
      </p:pic>
      <p:pic>
        <p:nvPicPr>
          <p:cNvPr id="12" name="Picture 11" descr="A pair of black spiral springs&#10;&#10;Description automatically generated">
            <a:extLst>
              <a:ext uri="{FF2B5EF4-FFF2-40B4-BE49-F238E27FC236}">
                <a16:creationId xmlns:a16="http://schemas.microsoft.com/office/drawing/2014/main" id="{6A79765B-C314-80EE-E18E-665494D2B797}"/>
              </a:ext>
            </a:extLst>
          </p:cNvPr>
          <p:cNvPicPr>
            <a:picLocks noChangeAspect="1"/>
          </p:cNvPicPr>
          <p:nvPr userDrawn="1"/>
        </p:nvPicPr>
        <p:blipFill rotWithShape="1">
          <a:blip r:embed="rId3"/>
          <a:srcRect l="26887" t="2096" r="57813" b="1906"/>
          <a:stretch/>
        </p:blipFill>
        <p:spPr>
          <a:xfrm>
            <a:off x="-13253" y="22466"/>
            <a:ext cx="497043" cy="10647039"/>
          </a:xfrm>
          <a:prstGeom prst="rect">
            <a:avLst/>
          </a:prstGeom>
        </p:spPr>
      </p:pic>
      <p:sp>
        <p:nvSpPr>
          <p:cNvPr id="13" name="Rectangle 27">
            <a:extLst>
              <a:ext uri="{FF2B5EF4-FFF2-40B4-BE49-F238E27FC236}">
                <a16:creationId xmlns:a16="http://schemas.microsoft.com/office/drawing/2014/main" id="{C096B422-E624-CF88-368B-28D061C2D085}"/>
              </a:ext>
            </a:extLst>
          </p:cNvPr>
          <p:cNvSpPr/>
          <p:nvPr userDrawn="1"/>
        </p:nvSpPr>
        <p:spPr>
          <a:xfrm>
            <a:off x="724182" y="1625137"/>
            <a:ext cx="6424625" cy="771517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E414D84-CDAC-B05C-1072-777F9E24B718}"/>
              </a:ext>
            </a:extLst>
          </p:cNvPr>
          <p:cNvSpPr/>
          <p:nvPr userDrawn="1"/>
        </p:nvSpPr>
        <p:spPr>
          <a:xfrm>
            <a:off x="724182" y="1354561"/>
            <a:ext cx="2970767" cy="261610"/>
          </a:xfrm>
          <a:prstGeom prst="rect">
            <a:avLst/>
          </a:prstGeom>
        </p:spPr>
        <p:txBody>
          <a:bodyPr wrap="square">
            <a:spAutoFit/>
          </a:bodyPr>
          <a:lstStyle/>
          <a:p>
            <a:r>
              <a:rPr lang="en-GB" sz="1100" b="1" dirty="0">
                <a:latin typeface="Open Sans" panose="020B0606030504020204" pitchFamily="34" charset="0"/>
                <a:ea typeface="Open Sans" panose="020B0606030504020204" pitchFamily="34" charset="0"/>
                <a:cs typeface="Open Sans" panose="020B0606030504020204" pitchFamily="34" charset="0"/>
              </a:rPr>
              <a:t>Write your script here:</a:t>
            </a:r>
          </a:p>
        </p:txBody>
      </p:sp>
      <p:sp>
        <p:nvSpPr>
          <p:cNvPr id="15" name="Retângulo 12">
            <a:extLst>
              <a:ext uri="{FF2B5EF4-FFF2-40B4-BE49-F238E27FC236}">
                <a16:creationId xmlns:a16="http://schemas.microsoft.com/office/drawing/2014/main" id="{F9EE97E6-5993-9573-6CF0-8406E59C5E95}"/>
              </a:ext>
            </a:extLst>
          </p:cNvPr>
          <p:cNvSpPr/>
          <p:nvPr userDrawn="1"/>
        </p:nvSpPr>
        <p:spPr>
          <a:xfrm>
            <a:off x="728857" y="9387718"/>
            <a:ext cx="5071211" cy="253916"/>
          </a:xfrm>
          <a:prstGeom prst="rect">
            <a:avLst/>
          </a:prstGeom>
        </p:spPr>
        <p:txBody>
          <a:bodyPr wrap="square">
            <a:spAutoFit/>
          </a:bodyPr>
          <a:lstStyle/>
          <a:p>
            <a:r>
              <a:rPr lang="en-US" sz="1050" dirty="0">
                <a:latin typeface="Open Sans" panose="020B0606030504020204" pitchFamily="34" charset="0"/>
                <a:ea typeface="Open Sans" panose="020B0606030504020204" pitchFamily="34" charset="0"/>
                <a:cs typeface="Open Sans" panose="020B0606030504020204" pitchFamily="34" charset="0"/>
              </a:rPr>
              <a:t>If you need more space, duplicate this page as many times as you need.</a:t>
            </a:r>
          </a:p>
        </p:txBody>
      </p:sp>
      <p:pic>
        <p:nvPicPr>
          <p:cNvPr id="16" name="Imagem 38">
            <a:extLst>
              <a:ext uri="{FF2B5EF4-FFF2-40B4-BE49-F238E27FC236}">
                <a16:creationId xmlns:a16="http://schemas.microsoft.com/office/drawing/2014/main" id="{641FE016-E82B-1789-ED61-A098F788276E}"/>
              </a:ext>
            </a:extLst>
          </p:cNvPr>
          <p:cNvPicPr>
            <a:picLocks noChangeAspect="1"/>
          </p:cNvPicPr>
          <p:nvPr userDrawn="1"/>
        </p:nvPicPr>
        <p:blipFill>
          <a:blip r:embed="rId4"/>
          <a:stretch>
            <a:fillRect/>
          </a:stretch>
        </p:blipFill>
        <p:spPr>
          <a:xfrm>
            <a:off x="6795292" y="883949"/>
            <a:ext cx="306641" cy="306641"/>
          </a:xfrm>
          <a:prstGeom prst="rect">
            <a:avLst/>
          </a:prstGeom>
        </p:spPr>
      </p:pic>
    </p:spTree>
    <p:extLst>
      <p:ext uri="{BB962C8B-B14F-4D97-AF65-F5344CB8AC3E}">
        <p14:creationId xmlns:p14="http://schemas.microsoft.com/office/powerpoint/2010/main" val="650054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6298B8-82EF-17F1-9A26-D76D4F710D56}"/>
              </a:ext>
            </a:extLst>
          </p:cNvPr>
          <p:cNvSpPr/>
          <p:nvPr userDrawn="1"/>
        </p:nvSpPr>
        <p:spPr>
          <a:xfrm>
            <a:off x="0" y="9759435"/>
            <a:ext cx="7596000" cy="246221"/>
          </a:xfrm>
          <a:prstGeom prst="rect">
            <a:avLst/>
          </a:prstGeom>
          <a:solidFill>
            <a:sysClr val="windowText" lastClr="0000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alibri" panose="020F0502020204030204"/>
              <a:sym typeface="Helvetica Neue Medium"/>
            </a:endParaRPr>
          </a:p>
        </p:txBody>
      </p:sp>
      <p:pic>
        <p:nvPicPr>
          <p:cNvPr id="3" name="Image" descr="Image">
            <a:extLst>
              <a:ext uri="{FF2B5EF4-FFF2-40B4-BE49-F238E27FC236}">
                <a16:creationId xmlns:a16="http://schemas.microsoft.com/office/drawing/2014/main" id="{B9AB4ED5-2EDB-D7C5-7DB3-C594F067C0B6}"/>
              </a:ext>
            </a:extLst>
          </p:cNvPr>
          <p:cNvPicPr>
            <a:picLocks noChangeAspect="1"/>
          </p:cNvPicPr>
          <p:nvPr userDrawn="1"/>
        </p:nvPicPr>
        <p:blipFill>
          <a:blip r:embed="rId2"/>
          <a:stretch>
            <a:fillRect/>
          </a:stretch>
        </p:blipFill>
        <p:spPr>
          <a:xfrm>
            <a:off x="994130" y="10139381"/>
            <a:ext cx="1709282" cy="285276"/>
          </a:xfrm>
          <a:prstGeom prst="rect">
            <a:avLst/>
          </a:prstGeom>
          <a:ln w="12700">
            <a:miter lim="400000"/>
          </a:ln>
        </p:spPr>
      </p:pic>
      <p:pic>
        <p:nvPicPr>
          <p:cNvPr id="4" name="Picture 3" descr="A pair of black spiral springs&#10;&#10;Description automatically generated">
            <a:extLst>
              <a:ext uri="{FF2B5EF4-FFF2-40B4-BE49-F238E27FC236}">
                <a16:creationId xmlns:a16="http://schemas.microsoft.com/office/drawing/2014/main" id="{1028785C-54DB-3B49-9077-856015339EAD}"/>
              </a:ext>
            </a:extLst>
          </p:cNvPr>
          <p:cNvPicPr>
            <a:picLocks noChangeAspect="1"/>
          </p:cNvPicPr>
          <p:nvPr userDrawn="1"/>
        </p:nvPicPr>
        <p:blipFill rotWithShape="1">
          <a:blip r:embed="rId3"/>
          <a:srcRect l="26887" t="2096" r="57813" b="1906"/>
          <a:stretch/>
        </p:blipFill>
        <p:spPr>
          <a:xfrm>
            <a:off x="-13253" y="22466"/>
            <a:ext cx="497043" cy="10647039"/>
          </a:xfrm>
          <a:prstGeom prst="rect">
            <a:avLst/>
          </a:prstGeom>
        </p:spPr>
      </p:pic>
      <p:grpSp>
        <p:nvGrpSpPr>
          <p:cNvPr id="5" name="Agrupar 108">
            <a:extLst>
              <a:ext uri="{FF2B5EF4-FFF2-40B4-BE49-F238E27FC236}">
                <a16:creationId xmlns:a16="http://schemas.microsoft.com/office/drawing/2014/main" id="{C4BFF45F-C196-CB88-0214-7AC6CFD18443}"/>
              </a:ext>
            </a:extLst>
          </p:cNvPr>
          <p:cNvGrpSpPr/>
          <p:nvPr userDrawn="1"/>
        </p:nvGrpSpPr>
        <p:grpSpPr>
          <a:xfrm>
            <a:off x="6703857" y="394524"/>
            <a:ext cx="497043" cy="475741"/>
            <a:chOff x="2703478" y="-878250"/>
            <a:chExt cx="497043" cy="475741"/>
          </a:xfrm>
        </p:grpSpPr>
        <p:sp>
          <p:nvSpPr>
            <p:cNvPr id="6" name="CaixaDeTexto 109">
              <a:extLst>
                <a:ext uri="{FF2B5EF4-FFF2-40B4-BE49-F238E27FC236}">
                  <a16:creationId xmlns:a16="http://schemas.microsoft.com/office/drawing/2014/main" id="{C70CAD1A-C046-4FAC-57D3-AA3E3E800034}"/>
                </a:ext>
              </a:extLst>
            </p:cNvPr>
            <p:cNvSpPr txBox="1"/>
            <p:nvPr/>
          </p:nvSpPr>
          <p:spPr>
            <a:xfrm>
              <a:off x="2820392" y="-825271"/>
              <a:ext cx="26321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Playfair Display" pitchFamily="2" charset="77"/>
                </a:rPr>
                <a:t>4</a:t>
              </a:r>
              <a:endParaRPr kumimoji="0" lang="en-GB" sz="1600" b="1" i="0" u="none" strike="noStrike" kern="0" cap="none" spc="0" normalizeH="0" baseline="0" noProof="0" dirty="0">
                <a:ln>
                  <a:noFill/>
                </a:ln>
                <a:solidFill>
                  <a:prstClr val="black"/>
                </a:solidFill>
                <a:effectLst/>
                <a:uLnTx/>
                <a:uFillTx/>
                <a:latin typeface="Playfair Display" pitchFamily="2" charset="77"/>
              </a:endParaRPr>
            </a:p>
          </p:txBody>
        </p:sp>
        <p:sp>
          <p:nvSpPr>
            <p:cNvPr id="7" name="Duplo Semicírculo 110">
              <a:extLst>
                <a:ext uri="{FF2B5EF4-FFF2-40B4-BE49-F238E27FC236}">
                  <a16:creationId xmlns:a16="http://schemas.microsoft.com/office/drawing/2014/main" id="{CB086177-4FBE-86AB-9EF2-B4EC64A95591}"/>
                </a:ext>
              </a:extLst>
            </p:cNvPr>
            <p:cNvSpPr/>
            <p:nvPr/>
          </p:nvSpPr>
          <p:spPr>
            <a:xfrm>
              <a:off x="2703478" y="-878250"/>
              <a:ext cx="497043" cy="475741"/>
            </a:xfrm>
            <a:prstGeom prst="blockArc">
              <a:avLst>
                <a:gd name="adj1" fmla="val 10800000"/>
                <a:gd name="adj2" fmla="val 21591976"/>
                <a:gd name="adj3" fmla="val 18963"/>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9A5AA76F-0397-4084-7018-971CA8BB91DB}"/>
              </a:ext>
            </a:extLst>
          </p:cNvPr>
          <p:cNvGrpSpPr/>
          <p:nvPr userDrawn="1"/>
        </p:nvGrpSpPr>
        <p:grpSpPr>
          <a:xfrm>
            <a:off x="668726" y="313392"/>
            <a:ext cx="3110024" cy="302662"/>
            <a:chOff x="762782" y="286039"/>
            <a:chExt cx="3110024" cy="302662"/>
          </a:xfrm>
        </p:grpSpPr>
        <p:sp>
          <p:nvSpPr>
            <p:cNvPr id="9" name="Lorem Ipsum Dolor | Lorem Ipsum Dolor">
              <a:extLst>
                <a:ext uri="{FF2B5EF4-FFF2-40B4-BE49-F238E27FC236}">
                  <a16:creationId xmlns:a16="http://schemas.microsoft.com/office/drawing/2014/main" id="{79757175-FEB7-D6FE-A60E-DD4D0D585BDB}"/>
                </a:ext>
              </a:extLst>
            </p:cNvPr>
            <p:cNvSpPr txBox="1"/>
            <p:nvPr/>
          </p:nvSpPr>
          <p:spPr>
            <a:xfrm>
              <a:off x="762782" y="286039"/>
              <a:ext cx="3110024"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2900" b="0">
                  <a:latin typeface="Playfair Display"/>
                  <a:ea typeface="Playfair Display"/>
                  <a:cs typeface="Playfair Display"/>
                  <a:sym typeface="Playfair Display"/>
                </a:defRPr>
              </a:lvl1pPr>
            </a:lstStyle>
            <a:p>
              <a:r>
                <a:rPr lang="en-US" sz="1200" dirty="0"/>
                <a:t>My notes &amp; clippings</a:t>
              </a:r>
            </a:p>
          </p:txBody>
        </p:sp>
        <p:sp>
          <p:nvSpPr>
            <p:cNvPr id="10" name="Line">
              <a:extLst>
                <a:ext uri="{FF2B5EF4-FFF2-40B4-BE49-F238E27FC236}">
                  <a16:creationId xmlns:a16="http://schemas.microsoft.com/office/drawing/2014/main" id="{85ACBD4F-CD13-0319-4FAF-4F463DCE0ED9}"/>
                </a:ext>
              </a:extLst>
            </p:cNvPr>
            <p:cNvSpPr/>
            <p:nvPr/>
          </p:nvSpPr>
          <p:spPr>
            <a:xfrm>
              <a:off x="818238" y="588701"/>
              <a:ext cx="497044" cy="0"/>
            </a:xfrm>
            <a:prstGeom prst="line">
              <a:avLst/>
            </a:prstGeom>
            <a:ln w="25400">
              <a:solidFill>
                <a:srgbClr val="000000"/>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lang="en-US" sz="2000" b="0" i="0" u="none" strike="noStrike" kern="0" cap="none" spc="0" normalizeH="0" baseline="0" noProof="0">
                <a:ln>
                  <a:noFill/>
                </a:ln>
                <a:solidFill>
                  <a:srgbClr val="FFFFFF"/>
                </a:solidFill>
                <a:effectLst/>
                <a:uLnTx/>
                <a:uFillTx/>
                <a:latin typeface="Calibri" panose="020F0502020204030204"/>
                <a:sym typeface="Helvetica Neue Medium"/>
              </a:endParaRPr>
            </a:p>
          </p:txBody>
        </p:sp>
      </p:grpSp>
    </p:spTree>
    <p:extLst>
      <p:ext uri="{BB962C8B-B14F-4D97-AF65-F5344CB8AC3E}">
        <p14:creationId xmlns:p14="http://schemas.microsoft.com/office/powerpoint/2010/main" val="2015005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855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131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647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113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8729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461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213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2" name="Retângulo 31">
            <a:extLst>
              <a:ext uri="{FF2B5EF4-FFF2-40B4-BE49-F238E27FC236}">
                <a16:creationId xmlns:a16="http://schemas.microsoft.com/office/drawing/2014/main" id="{91B3EE44-E56E-451A-9C6A-852BDCB75FD8}"/>
              </a:ext>
            </a:extLst>
          </p:cNvPr>
          <p:cNvSpPr/>
          <p:nvPr userDrawn="1"/>
        </p:nvSpPr>
        <p:spPr>
          <a:xfrm>
            <a:off x="779639" y="791743"/>
            <a:ext cx="3522645" cy="246221"/>
          </a:xfrm>
          <a:prstGeom prst="rect">
            <a:avLst/>
          </a:prstGeom>
          <a:solidFill>
            <a:schemeClr val="accent2">
              <a:lumMod val="40000"/>
              <a:lumOff val="6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331F1C1-4638-681C-A16E-842CBE8B0E28}"/>
              </a:ext>
            </a:extLst>
          </p:cNvPr>
          <p:cNvSpPr/>
          <p:nvPr userDrawn="1"/>
        </p:nvSpPr>
        <p:spPr>
          <a:xfrm>
            <a:off x="0" y="9759435"/>
            <a:ext cx="7596000" cy="246221"/>
          </a:xfrm>
          <a:prstGeom prst="rect">
            <a:avLst/>
          </a:prstGeom>
          <a:solidFill>
            <a:sysClr val="windowText" lastClr="0000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alibri" panose="020F0502020204030204"/>
              <a:sym typeface="Helvetica Neue Medium"/>
            </a:endParaRPr>
          </a:p>
        </p:txBody>
      </p:sp>
      <p:pic>
        <p:nvPicPr>
          <p:cNvPr id="4" name="Image" descr="Image">
            <a:extLst>
              <a:ext uri="{FF2B5EF4-FFF2-40B4-BE49-F238E27FC236}">
                <a16:creationId xmlns:a16="http://schemas.microsoft.com/office/drawing/2014/main" id="{7CEB895A-2D2C-3160-964E-0BA248839CDA}"/>
              </a:ext>
            </a:extLst>
          </p:cNvPr>
          <p:cNvPicPr>
            <a:picLocks noChangeAspect="1"/>
          </p:cNvPicPr>
          <p:nvPr userDrawn="1"/>
        </p:nvPicPr>
        <p:blipFill>
          <a:blip r:embed="rId2"/>
          <a:stretch>
            <a:fillRect/>
          </a:stretch>
        </p:blipFill>
        <p:spPr>
          <a:xfrm>
            <a:off x="994130" y="10139381"/>
            <a:ext cx="1709282" cy="285276"/>
          </a:xfrm>
          <a:prstGeom prst="rect">
            <a:avLst/>
          </a:prstGeom>
          <a:ln w="12700">
            <a:miter lim="400000"/>
          </a:ln>
        </p:spPr>
      </p:pic>
      <p:pic>
        <p:nvPicPr>
          <p:cNvPr id="5" name="Picture 4" descr="A pair of black spiral springs&#10;&#10;Description automatically generated">
            <a:extLst>
              <a:ext uri="{FF2B5EF4-FFF2-40B4-BE49-F238E27FC236}">
                <a16:creationId xmlns:a16="http://schemas.microsoft.com/office/drawing/2014/main" id="{4934D6D2-20A8-103B-3946-4453AE5ADA12}"/>
              </a:ext>
            </a:extLst>
          </p:cNvPr>
          <p:cNvPicPr>
            <a:picLocks noChangeAspect="1"/>
          </p:cNvPicPr>
          <p:nvPr userDrawn="1"/>
        </p:nvPicPr>
        <p:blipFill rotWithShape="1">
          <a:blip r:embed="rId3"/>
          <a:srcRect l="26887" t="2096" r="57813" b="1906"/>
          <a:stretch/>
        </p:blipFill>
        <p:spPr>
          <a:xfrm>
            <a:off x="-13253" y="22466"/>
            <a:ext cx="497043" cy="10647039"/>
          </a:xfrm>
          <a:prstGeom prst="rect">
            <a:avLst/>
          </a:prstGeom>
        </p:spPr>
      </p:pic>
      <p:grpSp>
        <p:nvGrpSpPr>
          <p:cNvPr id="6" name="Agrupar 108">
            <a:extLst>
              <a:ext uri="{FF2B5EF4-FFF2-40B4-BE49-F238E27FC236}">
                <a16:creationId xmlns:a16="http://schemas.microsoft.com/office/drawing/2014/main" id="{8C83B6D3-8B13-B2E6-8FF5-6EEB88AFE752}"/>
              </a:ext>
            </a:extLst>
          </p:cNvPr>
          <p:cNvGrpSpPr/>
          <p:nvPr userDrawn="1"/>
        </p:nvGrpSpPr>
        <p:grpSpPr>
          <a:xfrm>
            <a:off x="6703857" y="394524"/>
            <a:ext cx="497043" cy="475741"/>
            <a:chOff x="2703478" y="-878250"/>
            <a:chExt cx="497043" cy="475741"/>
          </a:xfrm>
        </p:grpSpPr>
        <p:sp>
          <p:nvSpPr>
            <p:cNvPr id="7" name="CaixaDeTexto 109">
              <a:extLst>
                <a:ext uri="{FF2B5EF4-FFF2-40B4-BE49-F238E27FC236}">
                  <a16:creationId xmlns:a16="http://schemas.microsoft.com/office/drawing/2014/main" id="{70B8BD4B-AA43-2CC4-C98E-27079B5C417A}"/>
                </a:ext>
              </a:extLst>
            </p:cNvPr>
            <p:cNvSpPr txBox="1"/>
            <p:nvPr/>
          </p:nvSpPr>
          <p:spPr>
            <a:xfrm>
              <a:off x="2820392" y="-825271"/>
              <a:ext cx="26321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Playfair Display" pitchFamily="2" charset="77"/>
                </a:rPr>
                <a:t>4</a:t>
              </a:r>
              <a:endParaRPr kumimoji="0" lang="en-GB" sz="1600" b="1" i="0" u="none" strike="noStrike" kern="0" cap="none" spc="0" normalizeH="0" baseline="0" noProof="0" dirty="0">
                <a:ln>
                  <a:noFill/>
                </a:ln>
                <a:solidFill>
                  <a:prstClr val="black"/>
                </a:solidFill>
                <a:effectLst/>
                <a:uLnTx/>
                <a:uFillTx/>
                <a:latin typeface="Playfair Display" pitchFamily="2" charset="77"/>
              </a:endParaRPr>
            </a:p>
          </p:txBody>
        </p:sp>
        <p:sp>
          <p:nvSpPr>
            <p:cNvPr id="8" name="Duplo Semicírculo 110">
              <a:extLst>
                <a:ext uri="{FF2B5EF4-FFF2-40B4-BE49-F238E27FC236}">
                  <a16:creationId xmlns:a16="http://schemas.microsoft.com/office/drawing/2014/main" id="{3398EEB1-910C-2E45-21B3-B98CA666ECE5}"/>
                </a:ext>
              </a:extLst>
            </p:cNvPr>
            <p:cNvSpPr/>
            <p:nvPr/>
          </p:nvSpPr>
          <p:spPr>
            <a:xfrm>
              <a:off x="2703478" y="-878250"/>
              <a:ext cx="497043" cy="475741"/>
            </a:xfrm>
            <a:prstGeom prst="blockArc">
              <a:avLst>
                <a:gd name="adj1" fmla="val 10800000"/>
                <a:gd name="adj2" fmla="val 21591976"/>
                <a:gd name="adj3" fmla="val 18963"/>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879173D7-6EF5-C3C6-60BF-80ECF67B2621}"/>
              </a:ext>
            </a:extLst>
          </p:cNvPr>
          <p:cNvGrpSpPr/>
          <p:nvPr userDrawn="1"/>
        </p:nvGrpSpPr>
        <p:grpSpPr>
          <a:xfrm>
            <a:off x="668726" y="313392"/>
            <a:ext cx="3110024" cy="302662"/>
            <a:chOff x="762782" y="286039"/>
            <a:chExt cx="3110024" cy="302662"/>
          </a:xfrm>
        </p:grpSpPr>
        <p:sp>
          <p:nvSpPr>
            <p:cNvPr id="10" name="Lorem Ipsum Dolor | Lorem Ipsum Dolor">
              <a:extLst>
                <a:ext uri="{FF2B5EF4-FFF2-40B4-BE49-F238E27FC236}">
                  <a16:creationId xmlns:a16="http://schemas.microsoft.com/office/drawing/2014/main" id="{C9EE8638-284F-37E7-4AFE-84787B98D28A}"/>
                </a:ext>
              </a:extLst>
            </p:cNvPr>
            <p:cNvSpPr txBox="1"/>
            <p:nvPr/>
          </p:nvSpPr>
          <p:spPr>
            <a:xfrm>
              <a:off x="762782" y="286039"/>
              <a:ext cx="3110024"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2900" b="0">
                  <a:latin typeface="Playfair Display"/>
                  <a:ea typeface="Playfair Display"/>
                  <a:cs typeface="Playfair Display"/>
                  <a:sym typeface="Playfair Display"/>
                </a:defRPr>
              </a:lvl1pPr>
            </a:lstStyle>
            <a:p>
              <a:r>
                <a:rPr lang="pt-PT" sz="1200" dirty="0">
                  <a:solidFill>
                    <a:srgbClr val="000000"/>
                  </a:solidFill>
                  <a:latin typeface="Playfair Display" pitchFamily="2" charset="0"/>
                </a:rPr>
                <a:t>The Power of Stories &amp; Feedback</a:t>
              </a:r>
            </a:p>
          </p:txBody>
        </p:sp>
        <p:sp>
          <p:nvSpPr>
            <p:cNvPr id="11" name="Line">
              <a:extLst>
                <a:ext uri="{FF2B5EF4-FFF2-40B4-BE49-F238E27FC236}">
                  <a16:creationId xmlns:a16="http://schemas.microsoft.com/office/drawing/2014/main" id="{5F76421F-347B-AFD0-4EEA-EB00A7B1E588}"/>
                </a:ext>
              </a:extLst>
            </p:cNvPr>
            <p:cNvSpPr/>
            <p:nvPr/>
          </p:nvSpPr>
          <p:spPr>
            <a:xfrm>
              <a:off x="818238" y="588701"/>
              <a:ext cx="497044" cy="0"/>
            </a:xfrm>
            <a:prstGeom prst="line">
              <a:avLst/>
            </a:prstGeom>
            <a:ln w="25400">
              <a:solidFill>
                <a:srgbClr val="000000"/>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lang="en-US" sz="2000" b="0" i="0" u="none" strike="noStrike" kern="0" cap="none" spc="0" normalizeH="0" baseline="0" noProof="0">
                <a:ln>
                  <a:noFill/>
                </a:ln>
                <a:solidFill>
                  <a:srgbClr val="FFFFFF"/>
                </a:solidFill>
                <a:effectLst/>
                <a:uLnTx/>
                <a:uFillTx/>
                <a:latin typeface="Calibri" panose="020F0502020204030204"/>
                <a:sym typeface="Helvetica Neue Medium"/>
              </a:endParaRPr>
            </a:p>
          </p:txBody>
        </p:sp>
      </p:grpSp>
      <p:sp>
        <p:nvSpPr>
          <p:cNvPr id="12" name="Rectangle 16">
            <a:extLst>
              <a:ext uri="{FF2B5EF4-FFF2-40B4-BE49-F238E27FC236}">
                <a16:creationId xmlns:a16="http://schemas.microsoft.com/office/drawing/2014/main" id="{8B8CCB01-A6A3-A831-2A8A-8FE8A091D03C}"/>
              </a:ext>
            </a:extLst>
          </p:cNvPr>
          <p:cNvSpPr/>
          <p:nvPr userDrawn="1"/>
        </p:nvSpPr>
        <p:spPr>
          <a:xfrm>
            <a:off x="724183" y="778570"/>
            <a:ext cx="6476717" cy="8956298"/>
          </a:xfrm>
          <a:prstGeom prst="rect">
            <a:avLst/>
          </a:prstGeom>
        </p:spPr>
        <p:txBody>
          <a:bodyPr wrap="square">
            <a:spAutoFit/>
          </a:bodyPr>
          <a:lstStyle/>
          <a:p>
            <a:r>
              <a:rPr lang="pt-PT" sz="1200" b="1" dirty="0">
                <a:latin typeface="Open Sans" panose="020B0606030504020204" pitchFamily="34" charset="0"/>
                <a:ea typeface="Open Sans" panose="020B0606030504020204" pitchFamily="34" charset="0"/>
                <a:cs typeface="Open Sans" panose="020B0606030504020204" pitchFamily="34" charset="0"/>
              </a:rPr>
              <a:t>WHAT ARE THE ELEMENTS OF A GOOD STORY?</a:t>
            </a:r>
          </a:p>
          <a:p>
            <a:endParaRPr lang="pt-PT" sz="1200" b="1" i="1" dirty="0">
              <a:latin typeface="Open Sans" panose="020B0606030504020204" pitchFamily="34" charset="0"/>
              <a:ea typeface="Open Sans" panose="020B0606030504020204" pitchFamily="34" charset="0"/>
              <a:cs typeface="Open Sans" panose="020B0606030504020204" pitchFamily="34" charset="0"/>
            </a:endParaRPr>
          </a:p>
          <a:p>
            <a:r>
              <a:rPr lang="en-US" sz="1200" dirty="0">
                <a:latin typeface="Open Sans" panose="020B0606030504020204" pitchFamily="34" charset="0"/>
                <a:ea typeface="Open Sans" panose="020B0606030504020204" pitchFamily="34" charset="0"/>
                <a:cs typeface="Open Sans" panose="020B0606030504020204" pitchFamily="34" charset="0"/>
              </a:rPr>
              <a:t>Imagine you are writing a speech or preparing an important presentation. What should you consider? There are some concepts and theoretical frameworks that can help us understand that there are some elements that cannot be missing in a good speech.</a:t>
            </a: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r>
              <a:rPr lang="en-US" sz="1200" b="1" dirty="0">
                <a:latin typeface="Open Sans" panose="020B0606030504020204" pitchFamily="34" charset="0"/>
                <a:ea typeface="Open Sans" panose="020B0606030504020204" pitchFamily="34" charset="0"/>
                <a:cs typeface="Open Sans" panose="020B0606030504020204" pitchFamily="34" charset="0"/>
              </a:rPr>
              <a:t>The Rhetorical Triangle: Logos, Ethos, and Pathos</a:t>
            </a: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r>
              <a:rPr lang="en-US" sz="1200" dirty="0">
                <a:latin typeface="Open Sans" panose="020B0606030504020204" pitchFamily="34" charset="0"/>
                <a:ea typeface="Open Sans" panose="020B0606030504020204" pitchFamily="34" charset="0"/>
                <a:cs typeface="Open Sans" panose="020B0606030504020204" pitchFamily="34" charset="0"/>
              </a:rPr>
              <a:t>In Ancient Greece, philosophers already studied the art of making a good speech. One of them was </a:t>
            </a:r>
            <a:r>
              <a:rPr lang="en-US" sz="1200" b="1" dirty="0">
                <a:latin typeface="Open Sans" panose="020B0606030504020204" pitchFamily="34" charset="0"/>
                <a:ea typeface="Open Sans" panose="020B0606030504020204" pitchFamily="34" charset="0"/>
                <a:cs typeface="Open Sans" panose="020B0606030504020204" pitchFamily="34" charset="0"/>
              </a:rPr>
              <a:t>Aristotle</a:t>
            </a:r>
            <a:r>
              <a:rPr lang="en-US" sz="1200" dirty="0">
                <a:latin typeface="Open Sans" panose="020B0606030504020204" pitchFamily="34" charset="0"/>
                <a:ea typeface="Open Sans" panose="020B0606030504020204" pitchFamily="34" charset="0"/>
                <a:cs typeface="Open Sans" panose="020B0606030504020204" pitchFamily="34" charset="0"/>
              </a:rPr>
              <a:t>, who taught that the mastery of persuasion has to do with how well the speaker appeals to the audience in 3 different areas:</a:t>
            </a: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r>
              <a:rPr lang="en-US" sz="1200" b="1" dirty="0">
                <a:latin typeface="Open Sans" panose="020B0606030504020204" pitchFamily="34" charset="0"/>
                <a:ea typeface="Open Sans" panose="020B0606030504020204" pitchFamily="34" charset="0"/>
                <a:cs typeface="Open Sans" panose="020B0606030504020204" pitchFamily="34" charset="0"/>
              </a:rPr>
              <a:t>Logos</a:t>
            </a:r>
            <a:r>
              <a:rPr lang="en-US" sz="1200" dirty="0">
                <a:latin typeface="Open Sans" panose="020B0606030504020204" pitchFamily="34" charset="0"/>
                <a:ea typeface="Open Sans" panose="020B0606030504020204" pitchFamily="34" charset="0"/>
                <a:cs typeface="Open Sans" panose="020B0606030504020204" pitchFamily="34" charset="0"/>
              </a:rPr>
              <a:t> appeals to the </a:t>
            </a:r>
            <a:r>
              <a:rPr lang="en-US" sz="1200" b="1" dirty="0">
                <a:latin typeface="Open Sans" panose="020B0606030504020204" pitchFamily="34" charset="0"/>
                <a:ea typeface="Open Sans" panose="020B0606030504020204" pitchFamily="34" charset="0"/>
                <a:cs typeface="Open Sans" panose="020B0606030504020204" pitchFamily="34" charset="0"/>
              </a:rPr>
              <a:t>reason and logic of the arguments</a:t>
            </a:r>
            <a:r>
              <a:rPr lang="en-US" sz="1200" dirty="0">
                <a:latin typeface="Open Sans" panose="020B0606030504020204" pitchFamily="34" charset="0"/>
                <a:ea typeface="Open Sans" panose="020B0606030504020204" pitchFamily="34" charset="0"/>
                <a:cs typeface="Open Sans" panose="020B0606030504020204" pitchFamily="34" charset="0"/>
              </a:rPr>
              <a:t>. It has to do with the dialectics of speech, i.e., the structure and content of what I am going to say. Is my argument logically correct and arranged in a correct order? Is there evidence or strong reasons to support my thesis?</a:t>
            </a:r>
          </a:p>
          <a:p>
            <a:endParaRPr lang="en-US" sz="600" dirty="0">
              <a:latin typeface="Open Sans" panose="020B0606030504020204" pitchFamily="34" charset="0"/>
              <a:ea typeface="Open Sans" panose="020B0606030504020204" pitchFamily="34" charset="0"/>
              <a:cs typeface="Open Sans" panose="020B0606030504020204" pitchFamily="34" charset="0"/>
            </a:endParaRPr>
          </a:p>
          <a:p>
            <a:r>
              <a:rPr lang="en-US" sz="1200" b="1" i="1" dirty="0">
                <a:latin typeface="Open Sans" panose="020B0606030504020204" pitchFamily="34" charset="0"/>
                <a:ea typeface="Open Sans" panose="020B0606030504020204" pitchFamily="34" charset="0"/>
                <a:cs typeface="Open Sans" panose="020B0606030504020204" pitchFamily="34" charset="0"/>
              </a:rPr>
              <a:t>Example</a:t>
            </a:r>
            <a:r>
              <a:rPr lang="en-US" sz="1200" i="1" dirty="0">
                <a:latin typeface="Open Sans" panose="020B0606030504020204" pitchFamily="34" charset="0"/>
                <a:ea typeface="Open Sans" panose="020B0606030504020204" pitchFamily="34" charset="0"/>
                <a:cs typeface="Open Sans" panose="020B0606030504020204" pitchFamily="34" charset="0"/>
              </a:rPr>
              <a:t>: You are convincing the Board of Directors of your company to invest by arguing: “The </a:t>
            </a:r>
            <a:r>
              <a:rPr lang="en-GB" sz="1200" i="1" dirty="0">
                <a:latin typeface="Open Sans" panose="020B0606030504020204" pitchFamily="34" charset="0"/>
                <a:ea typeface="Open Sans" panose="020B0606030504020204" pitchFamily="34" charset="0"/>
                <a:cs typeface="Open Sans" panose="020B0606030504020204" pitchFamily="34" charset="0"/>
              </a:rPr>
              <a:t>data is very clear: this investment has consistently turned a profit year-over-year.”</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b="1" dirty="0">
                <a:latin typeface="Open Sans" panose="020B0606030504020204" pitchFamily="34" charset="0"/>
                <a:ea typeface="Open Sans" panose="020B0606030504020204" pitchFamily="34" charset="0"/>
                <a:cs typeface="Open Sans" panose="020B0606030504020204" pitchFamily="34" charset="0"/>
              </a:rPr>
              <a:t>Ethos</a:t>
            </a:r>
            <a:r>
              <a:rPr lang="en-GB" sz="1200" dirty="0">
                <a:latin typeface="Open Sans" panose="020B0606030504020204" pitchFamily="34" charset="0"/>
                <a:ea typeface="Open Sans" panose="020B0606030504020204" pitchFamily="34" charset="0"/>
                <a:cs typeface="Open Sans" panose="020B0606030504020204" pitchFamily="34" charset="0"/>
              </a:rPr>
              <a:t> appeals to the </a:t>
            </a:r>
            <a:r>
              <a:rPr lang="en-GB" sz="1200" b="1" dirty="0">
                <a:latin typeface="Open Sans" panose="020B0606030504020204" pitchFamily="34" charset="0"/>
                <a:ea typeface="Open Sans" panose="020B0606030504020204" pitchFamily="34" charset="0"/>
                <a:cs typeface="Open Sans" panose="020B0606030504020204" pitchFamily="34" charset="0"/>
              </a:rPr>
              <a:t>credibility and character of the speaker</a:t>
            </a:r>
            <a:r>
              <a:rPr lang="en-GB" sz="1200" dirty="0">
                <a:latin typeface="Open Sans" panose="020B0606030504020204" pitchFamily="34" charset="0"/>
                <a:ea typeface="Open Sans" panose="020B0606030504020204" pitchFamily="34" charset="0"/>
                <a:cs typeface="Open Sans" panose="020B0606030504020204" pitchFamily="34" charset="0"/>
              </a:rPr>
              <a:t>. My arguments can be correct, but who am I to say this? What are my qualifications? How am I connected to the topic being discussed? Are my sources credible?</a:t>
            </a:r>
          </a:p>
          <a:p>
            <a:endParaRPr lang="en-GB" sz="600" dirty="0">
              <a:latin typeface="Open Sans" panose="020B0606030504020204" pitchFamily="34" charset="0"/>
              <a:ea typeface="Open Sans" panose="020B0606030504020204" pitchFamily="34" charset="0"/>
              <a:cs typeface="Open Sans" panose="020B0606030504020204" pitchFamily="34" charset="0"/>
            </a:endParaRPr>
          </a:p>
          <a:p>
            <a:r>
              <a:rPr lang="en-GB" sz="1200" b="1" i="1" dirty="0">
                <a:latin typeface="Open Sans" panose="020B0606030504020204" pitchFamily="34" charset="0"/>
                <a:ea typeface="Open Sans" panose="020B0606030504020204" pitchFamily="34" charset="0"/>
                <a:cs typeface="Open Sans" panose="020B0606030504020204" pitchFamily="34" charset="0"/>
              </a:rPr>
              <a:t>Example</a:t>
            </a:r>
            <a:r>
              <a:rPr lang="en-GB" sz="1200" i="1" dirty="0">
                <a:latin typeface="Open Sans" panose="020B0606030504020204" pitchFamily="34" charset="0"/>
                <a:ea typeface="Open Sans" panose="020B0606030504020204" pitchFamily="34" charset="0"/>
                <a:cs typeface="Open Sans" panose="020B0606030504020204" pitchFamily="34" charset="0"/>
              </a:rPr>
              <a:t>: The Board is not convinced enough, and you argue: “I have a BSc degree from Nova SBE – I know what a good investment is. Believe me.”</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US" sz="1200" b="1" dirty="0">
                <a:latin typeface="Open Sans" panose="020B0606030504020204" pitchFamily="34" charset="0"/>
                <a:ea typeface="Open Sans" panose="020B0606030504020204" pitchFamily="34" charset="0"/>
                <a:cs typeface="Open Sans" panose="020B0606030504020204" pitchFamily="34" charset="0"/>
              </a:rPr>
              <a:t>Pathos</a:t>
            </a:r>
            <a:r>
              <a:rPr lang="en-US" sz="1200" dirty="0">
                <a:latin typeface="Open Sans" panose="020B0606030504020204" pitchFamily="34" charset="0"/>
                <a:ea typeface="Open Sans" panose="020B0606030504020204" pitchFamily="34" charset="0"/>
                <a:cs typeface="Open Sans" panose="020B0606030504020204" pitchFamily="34" charset="0"/>
              </a:rPr>
              <a:t> appeals to the </a:t>
            </a:r>
            <a:r>
              <a:rPr lang="en-US" sz="1200" b="1" dirty="0">
                <a:latin typeface="Open Sans" panose="020B0606030504020204" pitchFamily="34" charset="0"/>
                <a:ea typeface="Open Sans" panose="020B0606030504020204" pitchFamily="34" charset="0"/>
                <a:cs typeface="Open Sans" panose="020B0606030504020204" pitchFamily="34" charset="0"/>
              </a:rPr>
              <a:t>emotions, values and beliefs of the audience</a:t>
            </a:r>
            <a:r>
              <a:rPr lang="en-US" sz="1200" dirty="0">
                <a:latin typeface="Open Sans" panose="020B0606030504020204" pitchFamily="34" charset="0"/>
                <a:ea typeface="Open Sans" panose="020B0606030504020204" pitchFamily="34" charset="0"/>
                <a:cs typeface="Open Sans" panose="020B0606030504020204" pitchFamily="34" charset="0"/>
              </a:rPr>
              <a:t>. For that, you must create empathy with the audience, i.e., </a:t>
            </a:r>
            <a:r>
              <a:rPr lang="en-GB" sz="1200" dirty="0">
                <a:latin typeface="Open Sans" panose="020B0606030504020204" pitchFamily="34" charset="0"/>
                <a:ea typeface="Open Sans" panose="020B0606030504020204" pitchFamily="34" charset="0"/>
                <a:cs typeface="Open Sans" panose="020B0606030504020204" pitchFamily="34" charset="0"/>
              </a:rPr>
              <a:t>using examples the audience can relate to or care about</a:t>
            </a:r>
            <a:r>
              <a:rPr lang="en-US" sz="1200" dirty="0">
                <a:latin typeface="Open Sans" panose="020B0606030504020204" pitchFamily="34" charset="0"/>
                <a:ea typeface="Open Sans" panose="020B0606030504020204" pitchFamily="34" charset="0"/>
                <a:cs typeface="Open Sans" panose="020B0606030504020204" pitchFamily="34" charset="0"/>
              </a:rPr>
              <a:t>. Are there examples, details, and images you can provide to engage the audience’s emotions and imagination? Use them!</a:t>
            </a:r>
          </a:p>
          <a:p>
            <a:endParaRPr lang="en-US" sz="6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i="1" dirty="0">
                <a:latin typeface="Open Sans" panose="020B0606030504020204" pitchFamily="34" charset="0"/>
                <a:ea typeface="Open Sans" panose="020B0606030504020204" pitchFamily="34" charset="0"/>
                <a:cs typeface="Open Sans" panose="020B0606030504020204" pitchFamily="34" charset="0"/>
              </a:rPr>
              <a:t>Example</a:t>
            </a:r>
            <a:r>
              <a:rPr lang="en-GB" sz="1200" i="1" dirty="0">
                <a:latin typeface="Open Sans" panose="020B0606030504020204" pitchFamily="34" charset="0"/>
                <a:ea typeface="Open Sans" panose="020B0606030504020204" pitchFamily="34" charset="0"/>
                <a:cs typeface="Open Sans" panose="020B0606030504020204" pitchFamily="34" charset="0"/>
              </a:rPr>
              <a:t>: “You are going to be among the best and most admired businesspeople after making this investment. Just like Bill Gates!”</a:t>
            </a:r>
            <a:endParaRPr lang="en-US" sz="8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Isosceles Triangle 21">
            <a:extLst>
              <a:ext uri="{FF2B5EF4-FFF2-40B4-BE49-F238E27FC236}">
                <a16:creationId xmlns:a16="http://schemas.microsoft.com/office/drawing/2014/main" id="{4E55E141-C98C-A8C5-660D-C5F97E020BAA}"/>
              </a:ext>
            </a:extLst>
          </p:cNvPr>
          <p:cNvSpPr/>
          <p:nvPr userDrawn="1"/>
        </p:nvSpPr>
        <p:spPr>
          <a:xfrm>
            <a:off x="2981847" y="3692179"/>
            <a:ext cx="1632306" cy="999814"/>
          </a:xfrm>
          <a:prstGeom prst="triangl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BCD083B5-9D3B-6FCB-8271-07C3A2BF4012}"/>
              </a:ext>
            </a:extLst>
          </p:cNvPr>
          <p:cNvSpPr txBox="1"/>
          <p:nvPr userDrawn="1"/>
        </p:nvSpPr>
        <p:spPr>
          <a:xfrm>
            <a:off x="2962597" y="3178724"/>
            <a:ext cx="1632306" cy="461665"/>
          </a:xfrm>
          <a:prstGeom prst="rect">
            <a:avLst/>
          </a:prstGeom>
          <a:noFill/>
        </p:spPr>
        <p:txBody>
          <a:bodyPr wrap="none" rtlCol="0">
            <a:spAutoFit/>
          </a:bodyPr>
          <a:lstStyle/>
          <a:p>
            <a:pPr algn="ctr"/>
            <a:r>
              <a:rPr lang="en-GB" sz="1200" b="1" dirty="0">
                <a:latin typeface="Open Sans" panose="020B0606030504020204" pitchFamily="34" charset="0"/>
                <a:ea typeface="Open Sans" panose="020B0606030504020204" pitchFamily="34" charset="0"/>
                <a:cs typeface="Open Sans" panose="020B0606030504020204" pitchFamily="34" charset="0"/>
              </a:rPr>
              <a:t>LOGOS</a:t>
            </a:r>
          </a:p>
          <a:p>
            <a:pPr algn="ctr"/>
            <a:r>
              <a:rPr lang="en-GB" sz="1200" dirty="0">
                <a:latin typeface="Open Sans" panose="020B0606030504020204" pitchFamily="34" charset="0"/>
                <a:ea typeface="Open Sans" panose="020B0606030504020204" pitchFamily="34" charset="0"/>
                <a:cs typeface="Open Sans" panose="020B0606030504020204" pitchFamily="34" charset="0"/>
              </a:rPr>
              <a:t>Reason - Arguments</a:t>
            </a:r>
          </a:p>
        </p:txBody>
      </p:sp>
      <p:sp>
        <p:nvSpPr>
          <p:cNvPr id="19" name="TextBox 18">
            <a:extLst>
              <a:ext uri="{FF2B5EF4-FFF2-40B4-BE49-F238E27FC236}">
                <a16:creationId xmlns:a16="http://schemas.microsoft.com/office/drawing/2014/main" id="{E76361CA-7579-70E3-E6BF-5364AAC8B937}"/>
              </a:ext>
            </a:extLst>
          </p:cNvPr>
          <p:cNvSpPr txBox="1"/>
          <p:nvPr userDrawn="1"/>
        </p:nvSpPr>
        <p:spPr>
          <a:xfrm>
            <a:off x="4302284" y="4750124"/>
            <a:ext cx="1582484" cy="461665"/>
          </a:xfrm>
          <a:prstGeom prst="rect">
            <a:avLst/>
          </a:prstGeom>
          <a:noFill/>
        </p:spPr>
        <p:txBody>
          <a:bodyPr wrap="none" rtlCol="0">
            <a:spAutoFit/>
          </a:bodyPr>
          <a:lstStyle/>
          <a:p>
            <a:pPr algn="ctr"/>
            <a:r>
              <a:rPr lang="en-GB" sz="1200" b="1" dirty="0">
                <a:latin typeface="Open Sans" panose="020B0606030504020204" pitchFamily="34" charset="0"/>
                <a:ea typeface="Open Sans" panose="020B0606030504020204" pitchFamily="34" charset="0"/>
                <a:cs typeface="Open Sans" panose="020B0606030504020204" pitchFamily="34" charset="0"/>
              </a:rPr>
              <a:t>PATHOS</a:t>
            </a:r>
          </a:p>
          <a:p>
            <a:pPr algn="ctr"/>
            <a:r>
              <a:rPr lang="en-GB" sz="1200" dirty="0">
                <a:latin typeface="Open Sans" panose="020B0606030504020204" pitchFamily="34" charset="0"/>
                <a:ea typeface="Open Sans" panose="020B0606030504020204" pitchFamily="34" charset="0"/>
                <a:cs typeface="Open Sans" panose="020B0606030504020204" pitchFamily="34" charset="0"/>
              </a:rPr>
              <a:t>Emotion - Audience</a:t>
            </a:r>
          </a:p>
        </p:txBody>
      </p:sp>
      <p:sp>
        <p:nvSpPr>
          <p:cNvPr id="20" name="TextBox 19">
            <a:extLst>
              <a:ext uri="{FF2B5EF4-FFF2-40B4-BE49-F238E27FC236}">
                <a16:creationId xmlns:a16="http://schemas.microsoft.com/office/drawing/2014/main" id="{FEAF063B-3FD3-34D9-D669-9DEAD3A3F17A}"/>
              </a:ext>
            </a:extLst>
          </p:cNvPr>
          <p:cNvSpPr txBox="1"/>
          <p:nvPr userDrawn="1"/>
        </p:nvSpPr>
        <p:spPr>
          <a:xfrm>
            <a:off x="1647398" y="4743783"/>
            <a:ext cx="1609993" cy="461665"/>
          </a:xfrm>
          <a:prstGeom prst="rect">
            <a:avLst/>
          </a:prstGeom>
          <a:noFill/>
        </p:spPr>
        <p:txBody>
          <a:bodyPr wrap="none" rtlCol="0">
            <a:spAutoFit/>
          </a:bodyPr>
          <a:lstStyle/>
          <a:p>
            <a:pPr algn="ctr"/>
            <a:r>
              <a:rPr lang="en-GB" sz="1200" b="1" dirty="0">
                <a:latin typeface="Open Sans" panose="020B0606030504020204" pitchFamily="34" charset="0"/>
                <a:ea typeface="Open Sans" panose="020B0606030504020204" pitchFamily="34" charset="0"/>
                <a:cs typeface="Open Sans" panose="020B0606030504020204" pitchFamily="34" charset="0"/>
              </a:rPr>
              <a:t>ETHOS</a:t>
            </a:r>
          </a:p>
          <a:p>
            <a:pPr algn="ctr"/>
            <a:r>
              <a:rPr lang="en-GB" sz="1200" dirty="0">
                <a:latin typeface="Open Sans" panose="020B0606030504020204" pitchFamily="34" charset="0"/>
                <a:ea typeface="Open Sans" panose="020B0606030504020204" pitchFamily="34" charset="0"/>
                <a:cs typeface="Open Sans" panose="020B0606030504020204" pitchFamily="34" charset="0"/>
              </a:rPr>
              <a:t>Credibility - Speaker</a:t>
            </a:r>
          </a:p>
        </p:txBody>
      </p:sp>
    </p:spTree>
    <p:extLst>
      <p:ext uri="{BB962C8B-B14F-4D97-AF65-F5344CB8AC3E}">
        <p14:creationId xmlns:p14="http://schemas.microsoft.com/office/powerpoint/2010/main" val="96295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2" name="Retângulo 31">
            <a:extLst>
              <a:ext uri="{FF2B5EF4-FFF2-40B4-BE49-F238E27FC236}">
                <a16:creationId xmlns:a16="http://schemas.microsoft.com/office/drawing/2014/main" id="{90FA165A-35BA-05C9-A045-057E6232D83D}"/>
              </a:ext>
            </a:extLst>
          </p:cNvPr>
          <p:cNvSpPr/>
          <p:nvPr userDrawn="1"/>
        </p:nvSpPr>
        <p:spPr>
          <a:xfrm>
            <a:off x="779639" y="791743"/>
            <a:ext cx="3522645" cy="246221"/>
          </a:xfrm>
          <a:prstGeom prst="rect">
            <a:avLst/>
          </a:prstGeom>
          <a:solidFill>
            <a:schemeClr val="accent2">
              <a:lumMod val="40000"/>
              <a:lumOff val="6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5087DB7-ACA7-1304-9D9C-43AB03B92978}"/>
              </a:ext>
            </a:extLst>
          </p:cNvPr>
          <p:cNvSpPr/>
          <p:nvPr userDrawn="1"/>
        </p:nvSpPr>
        <p:spPr>
          <a:xfrm>
            <a:off x="0" y="9759435"/>
            <a:ext cx="7596000" cy="246221"/>
          </a:xfrm>
          <a:prstGeom prst="rect">
            <a:avLst/>
          </a:prstGeom>
          <a:solidFill>
            <a:sysClr val="windowText" lastClr="0000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alibri" panose="020F0502020204030204"/>
              <a:sym typeface="Helvetica Neue Medium"/>
            </a:endParaRPr>
          </a:p>
        </p:txBody>
      </p:sp>
      <p:pic>
        <p:nvPicPr>
          <p:cNvPr id="4" name="Image" descr="Image">
            <a:extLst>
              <a:ext uri="{FF2B5EF4-FFF2-40B4-BE49-F238E27FC236}">
                <a16:creationId xmlns:a16="http://schemas.microsoft.com/office/drawing/2014/main" id="{43C53754-1084-6C98-FD2F-16BE5F34B92A}"/>
              </a:ext>
            </a:extLst>
          </p:cNvPr>
          <p:cNvPicPr>
            <a:picLocks noChangeAspect="1"/>
          </p:cNvPicPr>
          <p:nvPr userDrawn="1"/>
        </p:nvPicPr>
        <p:blipFill>
          <a:blip r:embed="rId2"/>
          <a:stretch>
            <a:fillRect/>
          </a:stretch>
        </p:blipFill>
        <p:spPr>
          <a:xfrm>
            <a:off x="994130" y="10139381"/>
            <a:ext cx="1709282" cy="285276"/>
          </a:xfrm>
          <a:prstGeom prst="rect">
            <a:avLst/>
          </a:prstGeom>
          <a:ln w="12700">
            <a:miter lim="400000"/>
          </a:ln>
        </p:spPr>
      </p:pic>
      <p:pic>
        <p:nvPicPr>
          <p:cNvPr id="5" name="Picture 4" descr="A pair of black spiral springs&#10;&#10;Description automatically generated">
            <a:extLst>
              <a:ext uri="{FF2B5EF4-FFF2-40B4-BE49-F238E27FC236}">
                <a16:creationId xmlns:a16="http://schemas.microsoft.com/office/drawing/2014/main" id="{E4858C46-76C1-6572-6D90-DD6CA8150BB7}"/>
              </a:ext>
            </a:extLst>
          </p:cNvPr>
          <p:cNvPicPr>
            <a:picLocks noChangeAspect="1"/>
          </p:cNvPicPr>
          <p:nvPr userDrawn="1"/>
        </p:nvPicPr>
        <p:blipFill rotWithShape="1">
          <a:blip r:embed="rId3"/>
          <a:srcRect l="26887" t="2096" r="57813" b="1906"/>
          <a:stretch/>
        </p:blipFill>
        <p:spPr>
          <a:xfrm>
            <a:off x="-13253" y="22466"/>
            <a:ext cx="497043" cy="10647039"/>
          </a:xfrm>
          <a:prstGeom prst="rect">
            <a:avLst/>
          </a:prstGeom>
        </p:spPr>
      </p:pic>
      <p:grpSp>
        <p:nvGrpSpPr>
          <p:cNvPr id="6" name="Agrupar 108">
            <a:extLst>
              <a:ext uri="{FF2B5EF4-FFF2-40B4-BE49-F238E27FC236}">
                <a16:creationId xmlns:a16="http://schemas.microsoft.com/office/drawing/2014/main" id="{2512FA0E-E2D5-EF44-F48D-0B6E312A49CF}"/>
              </a:ext>
            </a:extLst>
          </p:cNvPr>
          <p:cNvGrpSpPr/>
          <p:nvPr userDrawn="1"/>
        </p:nvGrpSpPr>
        <p:grpSpPr>
          <a:xfrm>
            <a:off x="6703857" y="394524"/>
            <a:ext cx="497043" cy="475741"/>
            <a:chOff x="2703478" y="-878250"/>
            <a:chExt cx="497043" cy="475741"/>
          </a:xfrm>
        </p:grpSpPr>
        <p:sp>
          <p:nvSpPr>
            <p:cNvPr id="7" name="CaixaDeTexto 109">
              <a:extLst>
                <a:ext uri="{FF2B5EF4-FFF2-40B4-BE49-F238E27FC236}">
                  <a16:creationId xmlns:a16="http://schemas.microsoft.com/office/drawing/2014/main" id="{B45BD3C8-4C63-3679-C8C1-F2AA8B56A717}"/>
                </a:ext>
              </a:extLst>
            </p:cNvPr>
            <p:cNvSpPr txBox="1"/>
            <p:nvPr/>
          </p:nvSpPr>
          <p:spPr>
            <a:xfrm>
              <a:off x="2820392" y="-825271"/>
              <a:ext cx="26321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Playfair Display" pitchFamily="2" charset="77"/>
                </a:rPr>
                <a:t>4</a:t>
              </a:r>
              <a:endParaRPr kumimoji="0" lang="en-GB" sz="1600" b="1" i="0" u="none" strike="noStrike" kern="0" cap="none" spc="0" normalizeH="0" baseline="0" noProof="0" dirty="0">
                <a:ln>
                  <a:noFill/>
                </a:ln>
                <a:solidFill>
                  <a:prstClr val="black"/>
                </a:solidFill>
                <a:effectLst/>
                <a:uLnTx/>
                <a:uFillTx/>
                <a:latin typeface="Playfair Display" pitchFamily="2" charset="77"/>
              </a:endParaRPr>
            </a:p>
          </p:txBody>
        </p:sp>
        <p:sp>
          <p:nvSpPr>
            <p:cNvPr id="8" name="Duplo Semicírculo 110">
              <a:extLst>
                <a:ext uri="{FF2B5EF4-FFF2-40B4-BE49-F238E27FC236}">
                  <a16:creationId xmlns:a16="http://schemas.microsoft.com/office/drawing/2014/main" id="{9337C6D6-31A7-6341-590E-B8AB56DAE778}"/>
                </a:ext>
              </a:extLst>
            </p:cNvPr>
            <p:cNvSpPr/>
            <p:nvPr/>
          </p:nvSpPr>
          <p:spPr>
            <a:xfrm>
              <a:off x="2703478" y="-878250"/>
              <a:ext cx="497043" cy="475741"/>
            </a:xfrm>
            <a:prstGeom prst="blockArc">
              <a:avLst>
                <a:gd name="adj1" fmla="val 10800000"/>
                <a:gd name="adj2" fmla="val 21591976"/>
                <a:gd name="adj3" fmla="val 18963"/>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95962597-1EE7-B871-2675-67C3F47E1FE6}"/>
              </a:ext>
            </a:extLst>
          </p:cNvPr>
          <p:cNvGrpSpPr/>
          <p:nvPr userDrawn="1"/>
        </p:nvGrpSpPr>
        <p:grpSpPr>
          <a:xfrm>
            <a:off x="668726" y="313392"/>
            <a:ext cx="3110024" cy="302662"/>
            <a:chOff x="762782" y="286039"/>
            <a:chExt cx="3110024" cy="302662"/>
          </a:xfrm>
        </p:grpSpPr>
        <p:sp>
          <p:nvSpPr>
            <p:cNvPr id="10" name="Lorem Ipsum Dolor | Lorem Ipsum Dolor">
              <a:extLst>
                <a:ext uri="{FF2B5EF4-FFF2-40B4-BE49-F238E27FC236}">
                  <a16:creationId xmlns:a16="http://schemas.microsoft.com/office/drawing/2014/main" id="{1E48FE8C-E686-5044-78B1-EF1E1C37FEA2}"/>
                </a:ext>
              </a:extLst>
            </p:cNvPr>
            <p:cNvSpPr txBox="1"/>
            <p:nvPr/>
          </p:nvSpPr>
          <p:spPr>
            <a:xfrm>
              <a:off x="762782" y="286039"/>
              <a:ext cx="3110024"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2900" b="0">
                  <a:latin typeface="Playfair Display"/>
                  <a:ea typeface="Playfair Display"/>
                  <a:cs typeface="Playfair Display"/>
                  <a:sym typeface="Playfair Display"/>
                </a:defRPr>
              </a:lvl1pPr>
            </a:lstStyle>
            <a:p>
              <a:r>
                <a:rPr lang="pt-PT" sz="1200" dirty="0">
                  <a:solidFill>
                    <a:srgbClr val="000000"/>
                  </a:solidFill>
                  <a:latin typeface="Playfair Display" pitchFamily="2" charset="0"/>
                </a:rPr>
                <a:t>The Power of Stories &amp; Feedback</a:t>
              </a:r>
            </a:p>
          </p:txBody>
        </p:sp>
        <p:sp>
          <p:nvSpPr>
            <p:cNvPr id="11" name="Line">
              <a:extLst>
                <a:ext uri="{FF2B5EF4-FFF2-40B4-BE49-F238E27FC236}">
                  <a16:creationId xmlns:a16="http://schemas.microsoft.com/office/drawing/2014/main" id="{80F2EE40-BA29-DA53-39F1-3CE28DB46899}"/>
                </a:ext>
              </a:extLst>
            </p:cNvPr>
            <p:cNvSpPr/>
            <p:nvPr/>
          </p:nvSpPr>
          <p:spPr>
            <a:xfrm>
              <a:off x="818238" y="588701"/>
              <a:ext cx="497044" cy="0"/>
            </a:xfrm>
            <a:prstGeom prst="line">
              <a:avLst/>
            </a:prstGeom>
            <a:ln w="25400">
              <a:solidFill>
                <a:srgbClr val="000000"/>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lang="en-US" sz="2000" b="0" i="0" u="none" strike="noStrike" kern="0" cap="none" spc="0" normalizeH="0" baseline="0" noProof="0">
                <a:ln>
                  <a:noFill/>
                </a:ln>
                <a:solidFill>
                  <a:srgbClr val="FFFFFF"/>
                </a:solidFill>
                <a:effectLst/>
                <a:uLnTx/>
                <a:uFillTx/>
                <a:latin typeface="Calibri" panose="020F0502020204030204"/>
                <a:sym typeface="Helvetica Neue Medium"/>
              </a:endParaRPr>
            </a:p>
          </p:txBody>
        </p:sp>
      </p:grpSp>
      <p:sp>
        <p:nvSpPr>
          <p:cNvPr id="12" name="Rectangle 16">
            <a:extLst>
              <a:ext uri="{FF2B5EF4-FFF2-40B4-BE49-F238E27FC236}">
                <a16:creationId xmlns:a16="http://schemas.microsoft.com/office/drawing/2014/main" id="{39B63B76-735E-DC54-155E-8101DE91C742}"/>
              </a:ext>
            </a:extLst>
          </p:cNvPr>
          <p:cNvSpPr/>
          <p:nvPr userDrawn="1"/>
        </p:nvSpPr>
        <p:spPr>
          <a:xfrm>
            <a:off x="724184" y="778570"/>
            <a:ext cx="6359802" cy="9140964"/>
          </a:xfrm>
          <a:prstGeom prst="rect">
            <a:avLst/>
          </a:prstGeom>
        </p:spPr>
        <p:txBody>
          <a:bodyPr wrap="square">
            <a:spAutoFit/>
          </a:bodyPr>
          <a:lstStyle/>
          <a:p>
            <a:r>
              <a:rPr lang="en-CA" sz="1200" b="1" dirty="0">
                <a:latin typeface="Open Sans" panose="020B0606030504020204" pitchFamily="34" charset="0"/>
                <a:ea typeface="Open Sans" panose="020B0606030504020204" pitchFamily="34" charset="0"/>
                <a:cs typeface="Open Sans" panose="020B0606030504020204" pitchFamily="34" charset="0"/>
              </a:rPr>
              <a:t>WHAT ARE THE ELEMENTS OF A GOOD STORY?</a:t>
            </a:r>
          </a:p>
          <a:p>
            <a:endParaRPr lang="en-CA" sz="1200" b="1" i="1"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Cicero Framework – Groundwork</a:t>
            </a:r>
            <a:br>
              <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CA" sz="12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https://sefirot.it/cicero-deck/landing</a:t>
            </a:r>
            <a:r>
              <a:rPr kumimoji="0" lang="en-CA" sz="12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Now, after knowing the elements of a good speech, how do you organize 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Before starting to write your script, take a moment to do some groundwork.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Goal</a:t>
            </a:r>
            <a:r>
              <a:rPr kumimoji="0" lang="en-CA"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What’s your specific purpose? Usually, there are 3 main objectives in a speech: to persuade, to inform or to entertain. What is yours?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Example</a:t>
            </a:r>
            <a:r>
              <a:rPr kumimoji="0" lang="en-CA"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You want to persuade the Board of Directors to invest.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Duration</a:t>
            </a:r>
            <a:r>
              <a:rPr kumimoji="0" lang="en-CA"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How much time do you have to speak? If it is not set, define an appropriate duration, depending on the type of speech and the amount of main point you want to develop.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Target</a:t>
            </a:r>
            <a:r>
              <a:rPr kumimoji="0" lang="en-CA"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Get to know your audience – number of listeners, average 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prevailing gender, level of education, cultural background, knowledge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of the topic and the jargon, interests.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Example</a:t>
            </a:r>
            <a:r>
              <a:rPr kumimoji="0" lang="en-CA"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The Board of Directors is composed of middle-aged Engineers without academic knowledge of Finance.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Language</a:t>
            </a:r>
            <a:r>
              <a:rPr kumimoji="0" lang="en-CA"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Once you know your audience, which language is better to 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Example</a:t>
            </a:r>
            <a:r>
              <a:rPr kumimoji="0" lang="en-CA"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You should avoid using too many technical terms from Finance to the Board of Directors. Do not use jargon from the youth generation.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Expectations/Objections</a:t>
            </a:r>
            <a:r>
              <a:rPr kumimoji="0" lang="en-CA"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The audience will probably have an opinion about the topic you will discuss. Try to imagine their main expectations and to fulfil (or refute them) during the speech. Try also to think of what people might have against you and the thesis you will defend.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Example</a:t>
            </a:r>
            <a:r>
              <a:rPr kumimoji="0" lang="en-CA"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The investment you will propose is understood as risky by Engineers. Moreover, they might think you are too young to talk to them.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Equipment</a:t>
            </a:r>
            <a:r>
              <a:rPr kumimoji="0" lang="en-CA"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Notes, copies, microphone, amplification, slides, projector etc. Try to visit the place before the speech, if possible, such that nothing fails.</a:t>
            </a:r>
          </a:p>
        </p:txBody>
      </p:sp>
      <p:pic>
        <p:nvPicPr>
          <p:cNvPr id="1026" name="Picture 2" descr="Cicero Public Speaking">
            <a:extLst>
              <a:ext uri="{FF2B5EF4-FFF2-40B4-BE49-F238E27FC236}">
                <a16:creationId xmlns:a16="http://schemas.microsoft.com/office/drawing/2014/main" id="{1F10ABF2-8E72-1721-ADCA-BF7222674D16}"/>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t="12342"/>
          <a:stretch/>
        </p:blipFill>
        <p:spPr bwMode="auto">
          <a:xfrm>
            <a:off x="922895" y="2154264"/>
            <a:ext cx="5118163" cy="2604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283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_Vertical Title and Text">
    <p:spTree>
      <p:nvGrpSpPr>
        <p:cNvPr id="1" name=""/>
        <p:cNvGrpSpPr/>
        <p:nvPr/>
      </p:nvGrpSpPr>
      <p:grpSpPr>
        <a:xfrm>
          <a:off x="0" y="0"/>
          <a:ext cx="0" cy="0"/>
          <a:chOff x="0" y="0"/>
          <a:chExt cx="0" cy="0"/>
        </a:xfrm>
      </p:grpSpPr>
      <p:sp>
        <p:nvSpPr>
          <p:cNvPr id="2" name="Retângulo 31">
            <a:extLst>
              <a:ext uri="{FF2B5EF4-FFF2-40B4-BE49-F238E27FC236}">
                <a16:creationId xmlns:a16="http://schemas.microsoft.com/office/drawing/2014/main" id="{AC34EFAE-E6F2-B4C1-2C49-8A61DF78B3D5}"/>
              </a:ext>
            </a:extLst>
          </p:cNvPr>
          <p:cNvSpPr/>
          <p:nvPr userDrawn="1"/>
        </p:nvSpPr>
        <p:spPr>
          <a:xfrm>
            <a:off x="779639" y="791743"/>
            <a:ext cx="3522645" cy="246221"/>
          </a:xfrm>
          <a:prstGeom prst="rect">
            <a:avLst/>
          </a:prstGeom>
          <a:solidFill>
            <a:schemeClr val="accent2">
              <a:lumMod val="40000"/>
              <a:lumOff val="6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9A3793C-85EE-66D4-59BB-A91015A2F686}"/>
              </a:ext>
            </a:extLst>
          </p:cNvPr>
          <p:cNvSpPr/>
          <p:nvPr userDrawn="1"/>
        </p:nvSpPr>
        <p:spPr>
          <a:xfrm>
            <a:off x="0" y="9759435"/>
            <a:ext cx="7596000" cy="246221"/>
          </a:xfrm>
          <a:prstGeom prst="rect">
            <a:avLst/>
          </a:prstGeom>
          <a:solidFill>
            <a:sysClr val="windowText" lastClr="0000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alibri" panose="020F0502020204030204"/>
              <a:sym typeface="Helvetica Neue Medium"/>
            </a:endParaRPr>
          </a:p>
        </p:txBody>
      </p:sp>
      <p:pic>
        <p:nvPicPr>
          <p:cNvPr id="4" name="Image" descr="Image">
            <a:extLst>
              <a:ext uri="{FF2B5EF4-FFF2-40B4-BE49-F238E27FC236}">
                <a16:creationId xmlns:a16="http://schemas.microsoft.com/office/drawing/2014/main" id="{C20BA2B2-BE5C-501C-3AC9-B96A1D4E7AB8}"/>
              </a:ext>
            </a:extLst>
          </p:cNvPr>
          <p:cNvPicPr>
            <a:picLocks noChangeAspect="1"/>
          </p:cNvPicPr>
          <p:nvPr userDrawn="1"/>
        </p:nvPicPr>
        <p:blipFill>
          <a:blip r:embed="rId2"/>
          <a:stretch>
            <a:fillRect/>
          </a:stretch>
        </p:blipFill>
        <p:spPr>
          <a:xfrm>
            <a:off x="994130" y="10139381"/>
            <a:ext cx="1709282" cy="285276"/>
          </a:xfrm>
          <a:prstGeom prst="rect">
            <a:avLst/>
          </a:prstGeom>
          <a:ln w="12700">
            <a:miter lim="400000"/>
          </a:ln>
        </p:spPr>
      </p:pic>
      <p:pic>
        <p:nvPicPr>
          <p:cNvPr id="5" name="Picture 4" descr="A pair of black spiral springs&#10;&#10;Description automatically generated">
            <a:extLst>
              <a:ext uri="{FF2B5EF4-FFF2-40B4-BE49-F238E27FC236}">
                <a16:creationId xmlns:a16="http://schemas.microsoft.com/office/drawing/2014/main" id="{C800DFC8-84E9-9AED-4513-E3B9F3FB4F4D}"/>
              </a:ext>
            </a:extLst>
          </p:cNvPr>
          <p:cNvPicPr>
            <a:picLocks noChangeAspect="1"/>
          </p:cNvPicPr>
          <p:nvPr userDrawn="1"/>
        </p:nvPicPr>
        <p:blipFill rotWithShape="1">
          <a:blip r:embed="rId3"/>
          <a:srcRect l="26887" t="2096" r="57813" b="1906"/>
          <a:stretch/>
        </p:blipFill>
        <p:spPr>
          <a:xfrm>
            <a:off x="-13253" y="22466"/>
            <a:ext cx="497043" cy="10647039"/>
          </a:xfrm>
          <a:prstGeom prst="rect">
            <a:avLst/>
          </a:prstGeom>
        </p:spPr>
      </p:pic>
      <p:grpSp>
        <p:nvGrpSpPr>
          <p:cNvPr id="6" name="Agrupar 108">
            <a:extLst>
              <a:ext uri="{FF2B5EF4-FFF2-40B4-BE49-F238E27FC236}">
                <a16:creationId xmlns:a16="http://schemas.microsoft.com/office/drawing/2014/main" id="{6DAAE537-A3F9-7BA9-C77C-E6AEEFE1DAFE}"/>
              </a:ext>
            </a:extLst>
          </p:cNvPr>
          <p:cNvGrpSpPr/>
          <p:nvPr userDrawn="1"/>
        </p:nvGrpSpPr>
        <p:grpSpPr>
          <a:xfrm>
            <a:off x="6703857" y="394524"/>
            <a:ext cx="497043" cy="475741"/>
            <a:chOff x="2703478" y="-878250"/>
            <a:chExt cx="497043" cy="475741"/>
          </a:xfrm>
        </p:grpSpPr>
        <p:sp>
          <p:nvSpPr>
            <p:cNvPr id="7" name="CaixaDeTexto 109">
              <a:extLst>
                <a:ext uri="{FF2B5EF4-FFF2-40B4-BE49-F238E27FC236}">
                  <a16:creationId xmlns:a16="http://schemas.microsoft.com/office/drawing/2014/main" id="{C73B8AD1-E9E2-36B3-663F-748AA6D915B8}"/>
                </a:ext>
              </a:extLst>
            </p:cNvPr>
            <p:cNvSpPr txBox="1"/>
            <p:nvPr/>
          </p:nvSpPr>
          <p:spPr>
            <a:xfrm>
              <a:off x="2820392" y="-825271"/>
              <a:ext cx="26321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Playfair Display" pitchFamily="2" charset="77"/>
                </a:rPr>
                <a:t>4</a:t>
              </a:r>
              <a:endParaRPr kumimoji="0" lang="en-GB" sz="1600" b="1" i="0" u="none" strike="noStrike" kern="0" cap="none" spc="0" normalizeH="0" baseline="0" noProof="0" dirty="0">
                <a:ln>
                  <a:noFill/>
                </a:ln>
                <a:solidFill>
                  <a:prstClr val="black"/>
                </a:solidFill>
                <a:effectLst/>
                <a:uLnTx/>
                <a:uFillTx/>
                <a:latin typeface="Playfair Display" pitchFamily="2" charset="77"/>
              </a:endParaRPr>
            </a:p>
          </p:txBody>
        </p:sp>
        <p:sp>
          <p:nvSpPr>
            <p:cNvPr id="8" name="Duplo Semicírculo 110">
              <a:extLst>
                <a:ext uri="{FF2B5EF4-FFF2-40B4-BE49-F238E27FC236}">
                  <a16:creationId xmlns:a16="http://schemas.microsoft.com/office/drawing/2014/main" id="{62228FEE-758D-B937-754C-DB1D37BC5BCE}"/>
                </a:ext>
              </a:extLst>
            </p:cNvPr>
            <p:cNvSpPr/>
            <p:nvPr/>
          </p:nvSpPr>
          <p:spPr>
            <a:xfrm>
              <a:off x="2703478" y="-878250"/>
              <a:ext cx="497043" cy="475741"/>
            </a:xfrm>
            <a:prstGeom prst="blockArc">
              <a:avLst>
                <a:gd name="adj1" fmla="val 10800000"/>
                <a:gd name="adj2" fmla="val 21591976"/>
                <a:gd name="adj3" fmla="val 18963"/>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EA861FFA-0B88-F687-D7D6-5EDC097473C5}"/>
              </a:ext>
            </a:extLst>
          </p:cNvPr>
          <p:cNvGrpSpPr/>
          <p:nvPr userDrawn="1"/>
        </p:nvGrpSpPr>
        <p:grpSpPr>
          <a:xfrm>
            <a:off x="668726" y="313392"/>
            <a:ext cx="3110024" cy="302662"/>
            <a:chOff x="762782" y="286039"/>
            <a:chExt cx="3110024" cy="302662"/>
          </a:xfrm>
        </p:grpSpPr>
        <p:sp>
          <p:nvSpPr>
            <p:cNvPr id="10" name="Lorem Ipsum Dolor | Lorem Ipsum Dolor">
              <a:extLst>
                <a:ext uri="{FF2B5EF4-FFF2-40B4-BE49-F238E27FC236}">
                  <a16:creationId xmlns:a16="http://schemas.microsoft.com/office/drawing/2014/main" id="{3774305A-B0C3-6236-3522-1E054C3CFBC1}"/>
                </a:ext>
              </a:extLst>
            </p:cNvPr>
            <p:cNvSpPr txBox="1"/>
            <p:nvPr/>
          </p:nvSpPr>
          <p:spPr>
            <a:xfrm>
              <a:off x="762782" y="286039"/>
              <a:ext cx="3110024"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2900" b="0">
                  <a:latin typeface="Playfair Display"/>
                  <a:ea typeface="Playfair Display"/>
                  <a:cs typeface="Playfair Display"/>
                  <a:sym typeface="Playfair Display"/>
                </a:defRPr>
              </a:lvl1pPr>
            </a:lstStyle>
            <a:p>
              <a:r>
                <a:rPr lang="pt-PT" sz="1200" dirty="0">
                  <a:solidFill>
                    <a:srgbClr val="000000"/>
                  </a:solidFill>
                  <a:latin typeface="Playfair Display" pitchFamily="2" charset="0"/>
                </a:rPr>
                <a:t>The Power of Stories &amp; Feedback</a:t>
              </a:r>
            </a:p>
          </p:txBody>
        </p:sp>
        <p:sp>
          <p:nvSpPr>
            <p:cNvPr id="11" name="Line">
              <a:extLst>
                <a:ext uri="{FF2B5EF4-FFF2-40B4-BE49-F238E27FC236}">
                  <a16:creationId xmlns:a16="http://schemas.microsoft.com/office/drawing/2014/main" id="{B4ED5FA9-3B8C-8C37-A82E-5974D0378AC6}"/>
                </a:ext>
              </a:extLst>
            </p:cNvPr>
            <p:cNvSpPr/>
            <p:nvPr/>
          </p:nvSpPr>
          <p:spPr>
            <a:xfrm>
              <a:off x="818238" y="588701"/>
              <a:ext cx="497044" cy="0"/>
            </a:xfrm>
            <a:prstGeom prst="line">
              <a:avLst/>
            </a:prstGeom>
            <a:ln w="25400">
              <a:solidFill>
                <a:srgbClr val="000000"/>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lang="en-US" sz="2000" b="0" i="0" u="none" strike="noStrike" kern="0" cap="none" spc="0" normalizeH="0" baseline="0" noProof="0">
                <a:ln>
                  <a:noFill/>
                </a:ln>
                <a:solidFill>
                  <a:srgbClr val="FFFFFF"/>
                </a:solidFill>
                <a:effectLst/>
                <a:uLnTx/>
                <a:uFillTx/>
                <a:latin typeface="Calibri" panose="020F0502020204030204"/>
                <a:sym typeface="Helvetica Neue Medium"/>
              </a:endParaRPr>
            </a:p>
          </p:txBody>
        </p:sp>
      </p:grpSp>
      <p:sp>
        <p:nvSpPr>
          <p:cNvPr id="12" name="Rectangle 16">
            <a:extLst>
              <a:ext uri="{FF2B5EF4-FFF2-40B4-BE49-F238E27FC236}">
                <a16:creationId xmlns:a16="http://schemas.microsoft.com/office/drawing/2014/main" id="{F3B8537F-6861-07CE-12AB-D386AC325C79}"/>
              </a:ext>
            </a:extLst>
          </p:cNvPr>
          <p:cNvSpPr/>
          <p:nvPr userDrawn="1"/>
        </p:nvSpPr>
        <p:spPr>
          <a:xfrm>
            <a:off x="724184" y="778570"/>
            <a:ext cx="6359802" cy="1384995"/>
          </a:xfrm>
          <a:prstGeom prst="rect">
            <a:avLst/>
          </a:prstGeom>
        </p:spPr>
        <p:txBody>
          <a:bodyPr wrap="square">
            <a:spAutoFit/>
          </a:bodyPr>
          <a:lstStyle/>
          <a:p>
            <a:r>
              <a:rPr lang="en-CA" sz="1200" b="1" dirty="0">
                <a:latin typeface="Open Sans" panose="020B0606030504020204" pitchFamily="34" charset="0"/>
                <a:ea typeface="Open Sans" panose="020B0606030504020204" pitchFamily="34" charset="0"/>
                <a:cs typeface="Open Sans" panose="020B0606030504020204" pitchFamily="34" charset="0"/>
              </a:rPr>
              <a:t>WHAT ARE THE ELEMENTS OF A GOOD STORY?</a:t>
            </a:r>
          </a:p>
          <a:p>
            <a:endParaRPr lang="en-CA" sz="1200" b="1" i="1" dirty="0">
              <a:latin typeface="Open Sans" panose="020B0606030504020204" pitchFamily="34" charset="0"/>
              <a:ea typeface="Open Sans" panose="020B0606030504020204" pitchFamily="34" charset="0"/>
              <a:cs typeface="Open Sans" panose="020B0606030504020204" pitchFamily="34" charset="0"/>
            </a:endParaRPr>
          </a:p>
          <a:p>
            <a:r>
              <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Cicero Framework – </a:t>
            </a:r>
            <a:r>
              <a:rPr lang="en-US" sz="1200" b="1" dirty="0">
                <a:latin typeface="Open Sans" panose="020B0606030504020204" pitchFamily="34" charset="0"/>
                <a:ea typeface="Open Sans" panose="020B0606030504020204" pitchFamily="34" charset="0"/>
                <a:cs typeface="Open Sans" panose="020B0606030504020204" pitchFamily="34" charset="0"/>
              </a:rPr>
              <a:t>Structure of Speech</a:t>
            </a:r>
            <a:br>
              <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CA" sz="12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https://sefirot.it/cicero-deck/landing</a:t>
            </a:r>
            <a:r>
              <a:rPr kumimoji="0" lang="en-CA" sz="12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r>
              <a:rPr lang="en-GB" sz="1200" dirty="0">
                <a:latin typeface="Open Sans" panose="020B0606030504020204" pitchFamily="34" charset="0"/>
                <a:ea typeface="Open Sans" panose="020B0606030504020204" pitchFamily="34" charset="0"/>
                <a:cs typeface="Open Sans" panose="020B0606030504020204" pitchFamily="34" charset="0"/>
              </a:rPr>
              <a:t>You are now ready to start writing your speech! </a:t>
            </a:r>
          </a:p>
          <a:p>
            <a:r>
              <a:rPr lang="en-GB" sz="1200" b="1" dirty="0">
                <a:latin typeface="Open Sans" panose="020B0606030504020204" pitchFamily="34" charset="0"/>
                <a:ea typeface="Open Sans" panose="020B0606030504020204" pitchFamily="34" charset="0"/>
                <a:cs typeface="Open Sans" panose="020B0606030504020204" pitchFamily="34" charset="0"/>
              </a:rPr>
              <a:t>Let’s start:</a:t>
            </a:r>
          </a:p>
        </p:txBody>
      </p:sp>
      <p:sp>
        <p:nvSpPr>
          <p:cNvPr id="14" name="TextBox 13">
            <a:extLst>
              <a:ext uri="{FF2B5EF4-FFF2-40B4-BE49-F238E27FC236}">
                <a16:creationId xmlns:a16="http://schemas.microsoft.com/office/drawing/2014/main" id="{6023290B-ED6C-E0A9-C543-B826CD89511F}"/>
              </a:ext>
            </a:extLst>
          </p:cNvPr>
          <p:cNvSpPr txBox="1"/>
          <p:nvPr userDrawn="1"/>
        </p:nvSpPr>
        <p:spPr>
          <a:xfrm>
            <a:off x="2560960" y="2275350"/>
            <a:ext cx="4590000" cy="6740307"/>
          </a:xfrm>
          <a:prstGeom prst="rect">
            <a:avLst/>
          </a:prstGeom>
          <a:noFill/>
        </p:spPr>
        <p:txBody>
          <a:bodyPr wrap="square">
            <a:spAutoFit/>
          </a:bodyPr>
          <a:lstStyle/>
          <a:p>
            <a:r>
              <a:rPr lang="en-GB" sz="1200" b="1" dirty="0">
                <a:latin typeface="Open Sans" panose="020B0606030504020204" pitchFamily="34" charset="0"/>
                <a:ea typeface="Open Sans" panose="020B0606030504020204" pitchFamily="34" charset="0"/>
                <a:cs typeface="Open Sans" panose="020B0606030504020204" pitchFamily="34" charset="0"/>
              </a:rPr>
              <a:t>1) Intrigue</a:t>
            </a:r>
            <a:r>
              <a:rPr lang="en-GB" sz="1200" dirty="0">
                <a:latin typeface="Open Sans" panose="020B0606030504020204" pitchFamily="34" charset="0"/>
                <a:ea typeface="Open Sans" panose="020B0606030504020204" pitchFamily="34" charset="0"/>
                <a:cs typeface="Open Sans" panose="020B0606030504020204" pitchFamily="34" charset="0"/>
              </a:rPr>
              <a:t>: Make sure you get the attention of the audience at the beginning of your speech. There are 3 important elements:</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b="1" dirty="0">
                <a:latin typeface="Open Sans" panose="020B0606030504020204" pitchFamily="34" charset="0"/>
                <a:ea typeface="Open Sans" panose="020B0606030504020204" pitchFamily="34" charset="0"/>
                <a:cs typeface="Open Sans" panose="020B0606030504020204" pitchFamily="34" charset="0"/>
              </a:rPr>
              <a:t>Hook</a:t>
            </a:r>
            <a:r>
              <a:rPr lang="en-GB" sz="1200" dirty="0">
                <a:latin typeface="Open Sans" panose="020B0606030504020204" pitchFamily="34" charset="0"/>
                <a:ea typeface="Open Sans" panose="020B0606030504020204" pitchFamily="34" charset="0"/>
                <a:cs typeface="Open Sans" panose="020B0606030504020204" pitchFamily="34" charset="0"/>
              </a:rPr>
              <a:t>: this is the moment in which people forget distractions and instead concentrate on your speech. </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b="1" dirty="0">
                <a:latin typeface="Open Sans" panose="020B0606030504020204" pitchFamily="34" charset="0"/>
                <a:ea typeface="Open Sans" panose="020B0606030504020204" pitchFamily="34" charset="0"/>
                <a:cs typeface="Open Sans" panose="020B0606030504020204" pitchFamily="34" charset="0"/>
              </a:rPr>
              <a:t>Credibility</a:t>
            </a:r>
            <a:r>
              <a:rPr lang="en-GB" sz="1200" dirty="0">
                <a:latin typeface="Open Sans" panose="020B0606030504020204" pitchFamily="34" charset="0"/>
                <a:ea typeface="Open Sans" panose="020B0606030504020204" pitchFamily="34" charset="0"/>
                <a:cs typeface="Open Sans" panose="020B0606030504020204" pitchFamily="34" charset="0"/>
              </a:rPr>
              <a:t>: tell them who you are and why you are trustworthy in this topic.</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b="1" dirty="0">
                <a:latin typeface="Open Sans" panose="020B0606030504020204" pitchFamily="34" charset="0"/>
                <a:ea typeface="Open Sans" panose="020B0606030504020204" pitchFamily="34" charset="0"/>
                <a:cs typeface="Open Sans" panose="020B0606030504020204" pitchFamily="34" charset="0"/>
              </a:rPr>
              <a:t>Relevance</a:t>
            </a:r>
            <a:r>
              <a:rPr lang="en-GB" sz="1200" dirty="0">
                <a:latin typeface="Open Sans" panose="020B0606030504020204" pitchFamily="34" charset="0"/>
                <a:ea typeface="Open Sans" panose="020B0606030504020204" pitchFamily="34" charset="0"/>
                <a:cs typeface="Open Sans" panose="020B0606030504020204" pitchFamily="34" charset="0"/>
              </a:rPr>
              <a:t>: why are you speaking about this topic? Why should the audience be interested?</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b="1" i="1" dirty="0">
                <a:latin typeface="Open Sans" panose="020B0606030504020204" pitchFamily="34" charset="0"/>
                <a:ea typeface="Open Sans" panose="020B0606030504020204" pitchFamily="34" charset="0"/>
                <a:cs typeface="Open Sans" panose="020B0606030504020204" pitchFamily="34" charset="0"/>
              </a:rPr>
              <a:t>Example</a:t>
            </a:r>
            <a:r>
              <a:rPr lang="en-GB" sz="1200" i="1" dirty="0">
                <a:latin typeface="Open Sans" panose="020B0606030504020204" pitchFamily="34" charset="0"/>
                <a:ea typeface="Open Sans" panose="020B0606030504020204" pitchFamily="34" charset="0"/>
                <a:cs typeface="Open Sans" panose="020B0606030504020204" pitchFamily="34" charset="0"/>
              </a:rPr>
              <a:t>: “Are you tired of presentations with failed solutions to our financial sustainability? This one will be different – I have been studying day and night to present you today a successful solution.”</a:t>
            </a:r>
          </a:p>
          <a:p>
            <a:endParaRPr lang="en-GB" sz="1200" i="1" dirty="0">
              <a:latin typeface="Open Sans" panose="020B0606030504020204" pitchFamily="34" charset="0"/>
              <a:ea typeface="Open Sans" panose="020B0606030504020204" pitchFamily="34" charset="0"/>
              <a:cs typeface="Open Sans" panose="020B0606030504020204" pitchFamily="34" charset="0"/>
            </a:endParaRPr>
          </a:p>
          <a:p>
            <a:endParaRPr lang="en-GB" sz="1200" i="1" dirty="0">
              <a:latin typeface="Open Sans" panose="020B0606030504020204" pitchFamily="34" charset="0"/>
              <a:ea typeface="Open Sans" panose="020B0606030504020204" pitchFamily="34" charset="0"/>
              <a:cs typeface="Open Sans" panose="020B0606030504020204" pitchFamily="34" charset="0"/>
            </a:endParaRPr>
          </a:p>
          <a:p>
            <a:endParaRPr lang="en-GB" sz="1200" i="1" dirty="0">
              <a:latin typeface="Open Sans" panose="020B0606030504020204" pitchFamily="34" charset="0"/>
              <a:ea typeface="Open Sans" panose="020B0606030504020204" pitchFamily="34" charset="0"/>
              <a:cs typeface="Open Sans" panose="020B0606030504020204" pitchFamily="34" charset="0"/>
            </a:endParaRPr>
          </a:p>
          <a:p>
            <a:r>
              <a:rPr lang="en-GB" sz="1200" b="1" dirty="0">
                <a:latin typeface="Open Sans" panose="020B0606030504020204" pitchFamily="34" charset="0"/>
                <a:ea typeface="Open Sans" panose="020B0606030504020204" pitchFamily="34" charset="0"/>
                <a:cs typeface="Open Sans" panose="020B0606030504020204" pitchFamily="34" charset="0"/>
              </a:rPr>
              <a:t>2) Introduction</a:t>
            </a:r>
            <a:r>
              <a:rPr lang="en-GB" sz="1200" dirty="0">
                <a:latin typeface="Open Sans" panose="020B0606030504020204" pitchFamily="34" charset="0"/>
                <a:ea typeface="Open Sans" panose="020B0606030504020204" pitchFamily="34" charset="0"/>
                <a:cs typeface="Open Sans" panose="020B0606030504020204" pitchFamily="34" charset="0"/>
              </a:rPr>
              <a:t>: You next explain, in detail, what you are going to tell the audience:</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b="1" dirty="0">
                <a:latin typeface="Open Sans" panose="020B0606030504020204" pitchFamily="34" charset="0"/>
                <a:ea typeface="Open Sans" panose="020B0606030504020204" pitchFamily="34" charset="0"/>
                <a:cs typeface="Open Sans" panose="020B0606030504020204" pitchFamily="34" charset="0"/>
              </a:rPr>
              <a:t>Promise</a:t>
            </a:r>
            <a:r>
              <a:rPr lang="en-GB" sz="1200" dirty="0">
                <a:latin typeface="Open Sans" panose="020B0606030504020204" pitchFamily="34" charset="0"/>
                <a:ea typeface="Open Sans" panose="020B0606030504020204" pitchFamily="34" charset="0"/>
                <a:cs typeface="Open Sans" panose="020B0606030504020204" pitchFamily="34" charset="0"/>
              </a:rPr>
              <a:t>: explain the benefit that the audience will have in listening to you. </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b="1" dirty="0">
                <a:latin typeface="Open Sans" panose="020B0606030504020204" pitchFamily="34" charset="0"/>
                <a:ea typeface="Open Sans" panose="020B0606030504020204" pitchFamily="34" charset="0"/>
                <a:cs typeface="Open Sans" panose="020B0606030504020204" pitchFamily="34" charset="0"/>
              </a:rPr>
              <a:t>Problem</a:t>
            </a:r>
            <a:r>
              <a:rPr lang="en-GB" sz="1200" dirty="0">
                <a:latin typeface="Open Sans" panose="020B0606030504020204" pitchFamily="34" charset="0"/>
                <a:ea typeface="Open Sans" panose="020B0606030504020204" pitchFamily="34" charset="0"/>
                <a:cs typeface="Open Sans" panose="020B0606030504020204" pitchFamily="34" charset="0"/>
              </a:rPr>
              <a:t>: what are the desires, the needs of the audience?</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b="1" dirty="0">
                <a:latin typeface="Open Sans" panose="020B0606030504020204" pitchFamily="34" charset="0"/>
                <a:ea typeface="Open Sans" panose="020B0606030504020204" pitchFamily="34" charset="0"/>
                <a:cs typeface="Open Sans" panose="020B0606030504020204" pitchFamily="34" charset="0"/>
              </a:rPr>
              <a:t>Solution</a:t>
            </a:r>
            <a:r>
              <a:rPr lang="en-GB" sz="1200" dirty="0">
                <a:latin typeface="Open Sans" panose="020B0606030504020204" pitchFamily="34" charset="0"/>
                <a:ea typeface="Open Sans" panose="020B0606030504020204" pitchFamily="34" charset="0"/>
                <a:cs typeface="Open Sans" panose="020B0606030504020204" pitchFamily="34" charset="0"/>
              </a:rPr>
              <a:t>: how will you satisfy the needs or solve the audience’s problems?</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b="1" i="1" dirty="0">
                <a:latin typeface="Open Sans" panose="020B0606030504020204" pitchFamily="34" charset="0"/>
                <a:ea typeface="Open Sans" panose="020B0606030504020204" pitchFamily="34" charset="0"/>
                <a:cs typeface="Open Sans" panose="020B0606030504020204" pitchFamily="34" charset="0"/>
              </a:rPr>
              <a:t>Example</a:t>
            </a:r>
            <a:r>
              <a:rPr lang="en-GB" sz="1200" i="1" dirty="0">
                <a:latin typeface="Open Sans" panose="020B0606030504020204" pitchFamily="34" charset="0"/>
                <a:ea typeface="Open Sans" panose="020B0606030504020204" pitchFamily="34" charset="0"/>
                <a:cs typeface="Open Sans" panose="020B0606030504020204" pitchFamily="34" charset="0"/>
              </a:rPr>
              <a:t>: “This presentation will be focused on the investment we should make to resolve the low performance of the company. Other companies with similar problems to ours made this investment and are now financially healthy.”</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1CF7E52C-2DF3-14A8-7F4F-77D2062DEAB0}"/>
              </a:ext>
            </a:extLst>
          </p:cNvPr>
          <p:cNvPicPr>
            <a:picLocks noChangeAspect="1"/>
          </p:cNvPicPr>
          <p:nvPr userDrawn="1"/>
        </p:nvPicPr>
        <p:blipFill>
          <a:blip r:embed="rId5"/>
          <a:stretch>
            <a:fillRect/>
          </a:stretch>
        </p:blipFill>
        <p:spPr>
          <a:xfrm rot="5400000">
            <a:off x="400989" y="2806295"/>
            <a:ext cx="2445968" cy="1485472"/>
          </a:xfrm>
          <a:prstGeom prst="rect">
            <a:avLst/>
          </a:prstGeom>
        </p:spPr>
      </p:pic>
      <p:pic>
        <p:nvPicPr>
          <p:cNvPr id="16" name="Picture 15">
            <a:extLst>
              <a:ext uri="{FF2B5EF4-FFF2-40B4-BE49-F238E27FC236}">
                <a16:creationId xmlns:a16="http://schemas.microsoft.com/office/drawing/2014/main" id="{567743C9-1F17-1E16-069E-1C0260EEB0A1}"/>
              </a:ext>
            </a:extLst>
          </p:cNvPr>
          <p:cNvPicPr>
            <a:picLocks noChangeAspect="1"/>
          </p:cNvPicPr>
          <p:nvPr userDrawn="1"/>
        </p:nvPicPr>
        <p:blipFill>
          <a:blip r:embed="rId6"/>
          <a:stretch>
            <a:fillRect/>
          </a:stretch>
        </p:blipFill>
        <p:spPr>
          <a:xfrm rot="5400000">
            <a:off x="396814" y="6447463"/>
            <a:ext cx="2445971" cy="1493819"/>
          </a:xfrm>
          <a:prstGeom prst="rect">
            <a:avLst/>
          </a:prstGeom>
        </p:spPr>
      </p:pic>
    </p:spTree>
    <p:extLst>
      <p:ext uri="{BB962C8B-B14F-4D97-AF65-F5344CB8AC3E}">
        <p14:creationId xmlns:p14="http://schemas.microsoft.com/office/powerpoint/2010/main" val="1686108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8E3D22B-3598-5EB9-448F-E8F73932EC91}"/>
              </a:ext>
            </a:extLst>
          </p:cNvPr>
          <p:cNvPicPr>
            <a:picLocks noChangeAspect="1"/>
          </p:cNvPicPr>
          <p:nvPr userDrawn="1"/>
        </p:nvPicPr>
        <p:blipFill>
          <a:blip r:embed="rId2"/>
          <a:stretch>
            <a:fillRect/>
          </a:stretch>
        </p:blipFill>
        <p:spPr>
          <a:xfrm rot="5400000">
            <a:off x="768158" y="3572701"/>
            <a:ext cx="2171514" cy="1341018"/>
          </a:xfrm>
          <a:prstGeom prst="rect">
            <a:avLst/>
          </a:prstGeom>
        </p:spPr>
      </p:pic>
      <p:sp>
        <p:nvSpPr>
          <p:cNvPr id="2" name="Retângulo 31">
            <a:extLst>
              <a:ext uri="{FF2B5EF4-FFF2-40B4-BE49-F238E27FC236}">
                <a16:creationId xmlns:a16="http://schemas.microsoft.com/office/drawing/2014/main" id="{B7C6A9A9-58B4-B3CD-AD3A-91AD989BE8AB}"/>
              </a:ext>
            </a:extLst>
          </p:cNvPr>
          <p:cNvSpPr/>
          <p:nvPr userDrawn="1"/>
        </p:nvSpPr>
        <p:spPr>
          <a:xfrm>
            <a:off x="779639" y="791743"/>
            <a:ext cx="3522645" cy="246221"/>
          </a:xfrm>
          <a:prstGeom prst="rect">
            <a:avLst/>
          </a:prstGeom>
          <a:solidFill>
            <a:schemeClr val="accent2">
              <a:lumMod val="40000"/>
              <a:lumOff val="6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105E250-7D2D-227B-968E-DBEF6BF357A9}"/>
              </a:ext>
            </a:extLst>
          </p:cNvPr>
          <p:cNvSpPr/>
          <p:nvPr userDrawn="1"/>
        </p:nvSpPr>
        <p:spPr>
          <a:xfrm>
            <a:off x="0" y="9759435"/>
            <a:ext cx="7596000" cy="246221"/>
          </a:xfrm>
          <a:prstGeom prst="rect">
            <a:avLst/>
          </a:prstGeom>
          <a:solidFill>
            <a:sysClr val="windowText" lastClr="0000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alibri" panose="020F0502020204030204"/>
              <a:sym typeface="Helvetica Neue Medium"/>
            </a:endParaRPr>
          </a:p>
        </p:txBody>
      </p:sp>
      <p:pic>
        <p:nvPicPr>
          <p:cNvPr id="4" name="Image" descr="Image">
            <a:extLst>
              <a:ext uri="{FF2B5EF4-FFF2-40B4-BE49-F238E27FC236}">
                <a16:creationId xmlns:a16="http://schemas.microsoft.com/office/drawing/2014/main" id="{5E8DB820-7C2A-C5AB-252E-1D970CB524D6}"/>
              </a:ext>
            </a:extLst>
          </p:cNvPr>
          <p:cNvPicPr>
            <a:picLocks noChangeAspect="1"/>
          </p:cNvPicPr>
          <p:nvPr userDrawn="1"/>
        </p:nvPicPr>
        <p:blipFill>
          <a:blip r:embed="rId3"/>
          <a:stretch>
            <a:fillRect/>
          </a:stretch>
        </p:blipFill>
        <p:spPr>
          <a:xfrm>
            <a:off x="994130" y="10139381"/>
            <a:ext cx="1709282" cy="285276"/>
          </a:xfrm>
          <a:prstGeom prst="rect">
            <a:avLst/>
          </a:prstGeom>
          <a:ln w="12700">
            <a:miter lim="400000"/>
          </a:ln>
        </p:spPr>
      </p:pic>
      <p:pic>
        <p:nvPicPr>
          <p:cNvPr id="5" name="Picture 4" descr="A pair of black spiral springs&#10;&#10;Description automatically generated">
            <a:extLst>
              <a:ext uri="{FF2B5EF4-FFF2-40B4-BE49-F238E27FC236}">
                <a16:creationId xmlns:a16="http://schemas.microsoft.com/office/drawing/2014/main" id="{7BD99028-426B-5AD0-152C-ABD95A16F057}"/>
              </a:ext>
            </a:extLst>
          </p:cNvPr>
          <p:cNvPicPr>
            <a:picLocks noChangeAspect="1"/>
          </p:cNvPicPr>
          <p:nvPr userDrawn="1"/>
        </p:nvPicPr>
        <p:blipFill rotWithShape="1">
          <a:blip r:embed="rId4"/>
          <a:srcRect l="26887" t="2096" r="57813" b="1906"/>
          <a:stretch/>
        </p:blipFill>
        <p:spPr>
          <a:xfrm>
            <a:off x="-13253" y="22466"/>
            <a:ext cx="497043" cy="10647039"/>
          </a:xfrm>
          <a:prstGeom prst="rect">
            <a:avLst/>
          </a:prstGeom>
        </p:spPr>
      </p:pic>
      <p:grpSp>
        <p:nvGrpSpPr>
          <p:cNvPr id="6" name="Agrupar 108">
            <a:extLst>
              <a:ext uri="{FF2B5EF4-FFF2-40B4-BE49-F238E27FC236}">
                <a16:creationId xmlns:a16="http://schemas.microsoft.com/office/drawing/2014/main" id="{8532CE27-D989-DD2D-90A2-0E8053359541}"/>
              </a:ext>
            </a:extLst>
          </p:cNvPr>
          <p:cNvGrpSpPr/>
          <p:nvPr userDrawn="1"/>
        </p:nvGrpSpPr>
        <p:grpSpPr>
          <a:xfrm>
            <a:off x="6703857" y="394524"/>
            <a:ext cx="497043" cy="475741"/>
            <a:chOff x="2703478" y="-878250"/>
            <a:chExt cx="497043" cy="475741"/>
          </a:xfrm>
        </p:grpSpPr>
        <p:sp>
          <p:nvSpPr>
            <p:cNvPr id="7" name="CaixaDeTexto 109">
              <a:extLst>
                <a:ext uri="{FF2B5EF4-FFF2-40B4-BE49-F238E27FC236}">
                  <a16:creationId xmlns:a16="http://schemas.microsoft.com/office/drawing/2014/main" id="{4019B761-6009-FC05-68DC-0C59DCFF3CD0}"/>
                </a:ext>
              </a:extLst>
            </p:cNvPr>
            <p:cNvSpPr txBox="1"/>
            <p:nvPr/>
          </p:nvSpPr>
          <p:spPr>
            <a:xfrm>
              <a:off x="2820392" y="-825271"/>
              <a:ext cx="26321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Playfair Display" pitchFamily="2" charset="77"/>
                </a:rPr>
                <a:t>4</a:t>
              </a:r>
              <a:endParaRPr kumimoji="0" lang="en-GB" sz="1600" b="1" i="0" u="none" strike="noStrike" kern="0" cap="none" spc="0" normalizeH="0" baseline="0" noProof="0" dirty="0">
                <a:ln>
                  <a:noFill/>
                </a:ln>
                <a:solidFill>
                  <a:prstClr val="black"/>
                </a:solidFill>
                <a:effectLst/>
                <a:uLnTx/>
                <a:uFillTx/>
                <a:latin typeface="Playfair Display" pitchFamily="2" charset="77"/>
              </a:endParaRPr>
            </a:p>
          </p:txBody>
        </p:sp>
        <p:sp>
          <p:nvSpPr>
            <p:cNvPr id="8" name="Duplo Semicírculo 110">
              <a:extLst>
                <a:ext uri="{FF2B5EF4-FFF2-40B4-BE49-F238E27FC236}">
                  <a16:creationId xmlns:a16="http://schemas.microsoft.com/office/drawing/2014/main" id="{F1E35000-1EEC-0BEB-6D1A-B83801588364}"/>
                </a:ext>
              </a:extLst>
            </p:cNvPr>
            <p:cNvSpPr/>
            <p:nvPr/>
          </p:nvSpPr>
          <p:spPr>
            <a:xfrm>
              <a:off x="2703478" y="-878250"/>
              <a:ext cx="497043" cy="475741"/>
            </a:xfrm>
            <a:prstGeom prst="blockArc">
              <a:avLst>
                <a:gd name="adj1" fmla="val 10800000"/>
                <a:gd name="adj2" fmla="val 21591976"/>
                <a:gd name="adj3" fmla="val 18963"/>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4F0D61CD-4008-0D38-0759-7B54BC156E1D}"/>
              </a:ext>
            </a:extLst>
          </p:cNvPr>
          <p:cNvGrpSpPr/>
          <p:nvPr userDrawn="1"/>
        </p:nvGrpSpPr>
        <p:grpSpPr>
          <a:xfrm>
            <a:off x="668726" y="313392"/>
            <a:ext cx="3110024" cy="302662"/>
            <a:chOff x="762782" y="286039"/>
            <a:chExt cx="3110024" cy="302662"/>
          </a:xfrm>
        </p:grpSpPr>
        <p:sp>
          <p:nvSpPr>
            <p:cNvPr id="10" name="Lorem Ipsum Dolor | Lorem Ipsum Dolor">
              <a:extLst>
                <a:ext uri="{FF2B5EF4-FFF2-40B4-BE49-F238E27FC236}">
                  <a16:creationId xmlns:a16="http://schemas.microsoft.com/office/drawing/2014/main" id="{69953F9B-FF06-873B-2ABB-33867DD59152}"/>
                </a:ext>
              </a:extLst>
            </p:cNvPr>
            <p:cNvSpPr txBox="1"/>
            <p:nvPr/>
          </p:nvSpPr>
          <p:spPr>
            <a:xfrm>
              <a:off x="762782" y="286039"/>
              <a:ext cx="3110024"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2900" b="0">
                  <a:latin typeface="Playfair Display"/>
                  <a:ea typeface="Playfair Display"/>
                  <a:cs typeface="Playfair Display"/>
                  <a:sym typeface="Playfair Display"/>
                </a:defRPr>
              </a:lvl1pPr>
            </a:lstStyle>
            <a:p>
              <a:r>
                <a:rPr lang="pt-PT" sz="1200" dirty="0">
                  <a:solidFill>
                    <a:srgbClr val="000000"/>
                  </a:solidFill>
                  <a:latin typeface="Playfair Display" pitchFamily="2" charset="0"/>
                </a:rPr>
                <a:t>The Power of Stories &amp; Feedback</a:t>
              </a:r>
            </a:p>
          </p:txBody>
        </p:sp>
        <p:sp>
          <p:nvSpPr>
            <p:cNvPr id="11" name="Line">
              <a:extLst>
                <a:ext uri="{FF2B5EF4-FFF2-40B4-BE49-F238E27FC236}">
                  <a16:creationId xmlns:a16="http://schemas.microsoft.com/office/drawing/2014/main" id="{A017FD4E-DD41-857E-8C1C-2DA5E29FE544}"/>
                </a:ext>
              </a:extLst>
            </p:cNvPr>
            <p:cNvSpPr/>
            <p:nvPr/>
          </p:nvSpPr>
          <p:spPr>
            <a:xfrm>
              <a:off x="818238" y="588701"/>
              <a:ext cx="497044" cy="0"/>
            </a:xfrm>
            <a:prstGeom prst="line">
              <a:avLst/>
            </a:prstGeom>
            <a:ln w="25400">
              <a:solidFill>
                <a:srgbClr val="000000"/>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lang="en-US" sz="2000" b="0" i="0" u="none" strike="noStrike" kern="0" cap="none" spc="0" normalizeH="0" baseline="0" noProof="0">
                <a:ln>
                  <a:noFill/>
                </a:ln>
                <a:solidFill>
                  <a:srgbClr val="FFFFFF"/>
                </a:solidFill>
                <a:effectLst/>
                <a:uLnTx/>
                <a:uFillTx/>
                <a:latin typeface="Calibri" panose="020F0502020204030204"/>
                <a:sym typeface="Helvetica Neue Medium"/>
              </a:endParaRPr>
            </a:p>
          </p:txBody>
        </p:sp>
      </p:grpSp>
      <p:sp>
        <p:nvSpPr>
          <p:cNvPr id="12" name="Rectangle 16">
            <a:extLst>
              <a:ext uri="{FF2B5EF4-FFF2-40B4-BE49-F238E27FC236}">
                <a16:creationId xmlns:a16="http://schemas.microsoft.com/office/drawing/2014/main" id="{1AAA641A-BC5A-BE63-53C7-28A8C67B309B}"/>
              </a:ext>
            </a:extLst>
          </p:cNvPr>
          <p:cNvSpPr/>
          <p:nvPr userDrawn="1"/>
        </p:nvSpPr>
        <p:spPr>
          <a:xfrm>
            <a:off x="724184" y="778570"/>
            <a:ext cx="6359802" cy="1015663"/>
          </a:xfrm>
          <a:prstGeom prst="rect">
            <a:avLst/>
          </a:prstGeom>
        </p:spPr>
        <p:txBody>
          <a:bodyPr wrap="square">
            <a:spAutoFit/>
          </a:bodyPr>
          <a:lstStyle/>
          <a:p>
            <a:r>
              <a:rPr lang="en-CA" sz="1200" b="1" dirty="0">
                <a:latin typeface="Open Sans" panose="020B0606030504020204" pitchFamily="34" charset="0"/>
                <a:ea typeface="Open Sans" panose="020B0606030504020204" pitchFamily="34" charset="0"/>
                <a:cs typeface="Open Sans" panose="020B0606030504020204" pitchFamily="34" charset="0"/>
              </a:rPr>
              <a:t>WHAT ARE THE ELEMENTS OF A GOOD STORY?</a:t>
            </a:r>
          </a:p>
          <a:p>
            <a:endParaRPr lang="en-CA" sz="1200" b="1" i="1" dirty="0">
              <a:latin typeface="Open Sans" panose="020B0606030504020204" pitchFamily="34" charset="0"/>
              <a:ea typeface="Open Sans" panose="020B0606030504020204" pitchFamily="34" charset="0"/>
              <a:cs typeface="Open Sans" panose="020B0606030504020204" pitchFamily="34" charset="0"/>
            </a:endParaRPr>
          </a:p>
          <a:p>
            <a:r>
              <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Cicero Framework – </a:t>
            </a:r>
            <a:r>
              <a:rPr lang="en-US" sz="1200" b="1" dirty="0">
                <a:latin typeface="Open Sans" panose="020B0606030504020204" pitchFamily="34" charset="0"/>
                <a:ea typeface="Open Sans" panose="020B0606030504020204" pitchFamily="34" charset="0"/>
                <a:cs typeface="Open Sans" panose="020B0606030504020204" pitchFamily="34" charset="0"/>
              </a:rPr>
              <a:t>Structure of Speech</a:t>
            </a:r>
            <a:br>
              <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4108644E-8F80-AE28-3B5D-3CDF91F5C97A}"/>
              </a:ext>
            </a:extLst>
          </p:cNvPr>
          <p:cNvSpPr txBox="1"/>
          <p:nvPr userDrawn="1"/>
        </p:nvSpPr>
        <p:spPr>
          <a:xfrm>
            <a:off x="2611761" y="1681122"/>
            <a:ext cx="4588854" cy="8217634"/>
          </a:xfrm>
          <a:prstGeom prst="rect">
            <a:avLst/>
          </a:prstGeom>
          <a:noFill/>
        </p:spPr>
        <p:txBody>
          <a:bodyPr wrap="square">
            <a:spAutoFit/>
          </a:bodyPr>
          <a:lstStyle/>
          <a:p>
            <a:r>
              <a:rPr lang="en-GB" sz="1200" b="1" dirty="0">
                <a:latin typeface="Open Sans" panose="020B0606030504020204" pitchFamily="34" charset="0"/>
                <a:ea typeface="Open Sans" panose="020B0606030504020204" pitchFamily="34" charset="0"/>
                <a:cs typeface="Open Sans" panose="020B0606030504020204" pitchFamily="34" charset="0"/>
              </a:rPr>
              <a:t>3) Main Points of Development</a:t>
            </a:r>
            <a:r>
              <a:rPr lang="en-GB" sz="1200" dirty="0">
                <a:latin typeface="Open Sans" panose="020B0606030504020204" pitchFamily="34" charset="0"/>
                <a:ea typeface="Open Sans" panose="020B0606030504020204" pitchFamily="34" charset="0"/>
                <a:cs typeface="Open Sans" panose="020B0606030504020204" pitchFamily="34" charset="0"/>
              </a:rPr>
              <a:t>: What do you want to say? How do you want to persuade, entertain or inform the audience?</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b="1" dirty="0">
                <a:latin typeface="Open Sans" panose="020B0606030504020204" pitchFamily="34" charset="0"/>
                <a:ea typeface="Open Sans" panose="020B0606030504020204" pitchFamily="34" charset="0"/>
                <a:cs typeface="Open Sans" panose="020B0606030504020204" pitchFamily="34" charset="0"/>
              </a:rPr>
              <a:t>Key ideas</a:t>
            </a:r>
            <a:r>
              <a:rPr lang="en-GB" sz="1200" dirty="0">
                <a:latin typeface="Open Sans" panose="020B0606030504020204" pitchFamily="34" charset="0"/>
                <a:ea typeface="Open Sans" panose="020B0606030504020204" pitchFamily="34" charset="0"/>
                <a:cs typeface="Open Sans" panose="020B0606030504020204" pitchFamily="34" charset="0"/>
              </a:rPr>
              <a:t>: write a sentence for each idea you want to develop during your speech/presentation.</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b="1" dirty="0">
                <a:latin typeface="Open Sans" panose="020B0606030504020204" pitchFamily="34" charset="0"/>
                <a:ea typeface="Open Sans" panose="020B0606030504020204" pitchFamily="34" charset="0"/>
                <a:cs typeface="Open Sans" panose="020B0606030504020204" pitchFamily="34" charset="0"/>
              </a:rPr>
              <a:t>Facts</a:t>
            </a:r>
            <a:r>
              <a:rPr lang="en-GB" sz="1200" dirty="0">
                <a:latin typeface="Open Sans" panose="020B0606030504020204" pitchFamily="34" charset="0"/>
                <a:ea typeface="Open Sans" panose="020B0606030504020204" pitchFamily="34" charset="0"/>
                <a:cs typeface="Open Sans" panose="020B0606030504020204" pitchFamily="34" charset="0"/>
              </a:rPr>
              <a:t>: write a fact/example that illustrates each of the points you want to make.</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b="1" dirty="0">
                <a:latin typeface="Open Sans" panose="020B0606030504020204" pitchFamily="34" charset="0"/>
                <a:ea typeface="Open Sans" panose="020B0606030504020204" pitchFamily="34" charset="0"/>
                <a:cs typeface="Open Sans" panose="020B0606030504020204" pitchFamily="34" charset="0"/>
              </a:rPr>
              <a:t>Transition</a:t>
            </a:r>
            <a:r>
              <a:rPr lang="en-GB" sz="1200" dirty="0">
                <a:latin typeface="Open Sans" panose="020B0606030504020204" pitchFamily="34" charset="0"/>
                <a:ea typeface="Open Sans" panose="020B0606030504020204" pitchFamily="34" charset="0"/>
                <a:cs typeface="Open Sans" panose="020B0606030504020204" pitchFamily="34" charset="0"/>
              </a:rPr>
              <a:t>: decide the transition from one point to the other, and, if applicable, you can use a Pattern to help decide (e.g., chronological logic to order main points).</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i="1" dirty="0">
                <a:latin typeface="Open Sans" panose="020B0606030504020204" pitchFamily="34" charset="0"/>
                <a:ea typeface="Open Sans" panose="020B0606030504020204" pitchFamily="34" charset="0"/>
                <a:cs typeface="Open Sans" panose="020B0606030504020204" pitchFamily="34" charset="0"/>
              </a:rPr>
              <a:t>Example</a:t>
            </a:r>
            <a:r>
              <a:rPr lang="en-GB" sz="1200" i="1" dirty="0">
                <a:latin typeface="Open Sans" panose="020B0606030504020204" pitchFamily="34" charset="0"/>
                <a:ea typeface="Open Sans" panose="020B0606030504020204" pitchFamily="34" charset="0"/>
                <a:cs typeface="Open Sans" panose="020B0606030504020204" pitchFamily="34" charset="0"/>
              </a:rPr>
              <a:t>: Key idea 1: “This investment was made by other similar companies, and it was worth taking the risk.”; Fact 1: </a:t>
            </a:r>
            <a:r>
              <a:rPr lang="en-US" sz="1200" i="1" dirty="0">
                <a:latin typeface="Open Sans" panose="020B0606030504020204" pitchFamily="34" charset="0"/>
                <a:ea typeface="Open Sans" panose="020B0606030504020204" pitchFamily="34" charset="0"/>
                <a:cs typeface="Open Sans" panose="020B0606030504020204" pitchFamily="34" charset="0"/>
              </a:rPr>
              <a:t>“The </a:t>
            </a:r>
            <a:r>
              <a:rPr lang="en-GB" sz="1200" i="1" dirty="0">
                <a:latin typeface="Open Sans" panose="020B0606030504020204" pitchFamily="34" charset="0"/>
                <a:ea typeface="Open Sans" panose="020B0606030504020204" pitchFamily="34" charset="0"/>
                <a:cs typeface="Open Sans" panose="020B0606030504020204" pitchFamily="34" charset="0"/>
              </a:rPr>
              <a:t>data is very clear – this investment has consistently turned a profit year-over-year for Company XPTO.”; Transition 1: “Now you are asking – ok, but our company is different. What should we adapt?” ; Key idea 2: “Our company is perfect for this investment”; Fact 2: …</a:t>
            </a:r>
            <a:endParaRPr lang="en-GB" sz="1200" b="1" dirty="0">
              <a:latin typeface="Open Sans" panose="020B0606030504020204" pitchFamily="34" charset="0"/>
              <a:ea typeface="Open Sans" panose="020B0606030504020204" pitchFamily="34" charset="0"/>
              <a:cs typeface="Open Sans" panose="020B0606030504020204" pitchFamily="34" charset="0"/>
            </a:endParaRPr>
          </a:p>
          <a:p>
            <a:endParaRPr lang="en-GB" sz="1200" b="1" dirty="0">
              <a:latin typeface="Open Sans" panose="020B0606030504020204" pitchFamily="34" charset="0"/>
              <a:ea typeface="Open Sans" panose="020B0606030504020204" pitchFamily="34" charset="0"/>
              <a:cs typeface="Open Sans" panose="020B0606030504020204" pitchFamily="34" charset="0"/>
            </a:endParaRPr>
          </a:p>
          <a:p>
            <a:endParaRPr lang="en-GB" sz="1200" b="1" dirty="0">
              <a:latin typeface="Open Sans" panose="020B0606030504020204" pitchFamily="34" charset="0"/>
              <a:ea typeface="Open Sans" panose="020B0606030504020204" pitchFamily="34" charset="0"/>
              <a:cs typeface="Open Sans" panose="020B0606030504020204" pitchFamily="34" charset="0"/>
            </a:endParaRPr>
          </a:p>
          <a:p>
            <a:endParaRPr lang="en-GB" sz="1200" b="1" dirty="0">
              <a:latin typeface="Open Sans" panose="020B0606030504020204" pitchFamily="34" charset="0"/>
              <a:ea typeface="Open Sans" panose="020B0606030504020204" pitchFamily="34" charset="0"/>
              <a:cs typeface="Open Sans" panose="020B0606030504020204" pitchFamily="34" charset="0"/>
            </a:endParaRPr>
          </a:p>
          <a:p>
            <a:endParaRPr lang="en-GB" sz="1200" b="1" dirty="0">
              <a:latin typeface="Open Sans" panose="020B0606030504020204" pitchFamily="34" charset="0"/>
              <a:ea typeface="Open Sans" panose="020B0606030504020204" pitchFamily="34" charset="0"/>
              <a:cs typeface="Open Sans" panose="020B0606030504020204" pitchFamily="34" charset="0"/>
            </a:endParaRPr>
          </a:p>
          <a:p>
            <a:r>
              <a:rPr lang="en-GB" sz="1200" b="1" dirty="0">
                <a:latin typeface="Open Sans" panose="020B0606030504020204" pitchFamily="34" charset="0"/>
                <a:ea typeface="Open Sans" panose="020B0606030504020204" pitchFamily="34" charset="0"/>
                <a:cs typeface="Open Sans" panose="020B0606030504020204" pitchFamily="34" charset="0"/>
              </a:rPr>
              <a:t>4) Intrigue</a:t>
            </a:r>
            <a:r>
              <a:rPr lang="en-GB" sz="1200" dirty="0">
                <a:latin typeface="Open Sans" panose="020B0606030504020204" pitchFamily="34" charset="0"/>
                <a:ea typeface="Open Sans" panose="020B0606030504020204" pitchFamily="34" charset="0"/>
                <a:cs typeface="Open Sans" panose="020B0606030504020204" pitchFamily="34" charset="0"/>
              </a:rPr>
              <a:t>: It’s time to draw conclusions, briefly summarise your speech, encourage the public to take action and achieve your goal.</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b="1" dirty="0">
                <a:latin typeface="Open Sans" panose="020B0606030504020204" pitchFamily="34" charset="0"/>
                <a:ea typeface="Open Sans" panose="020B0606030504020204" pitchFamily="34" charset="0"/>
                <a:cs typeface="Open Sans" panose="020B0606030504020204" pitchFamily="34" charset="0"/>
              </a:rPr>
              <a:t>Recap</a:t>
            </a:r>
            <a:r>
              <a:rPr lang="en-GB" sz="1200" dirty="0">
                <a:latin typeface="Open Sans" panose="020B0606030504020204" pitchFamily="34" charset="0"/>
                <a:ea typeface="Open Sans" panose="020B0606030504020204" pitchFamily="34" charset="0"/>
                <a:cs typeface="Open Sans" panose="020B0606030504020204" pitchFamily="34" charset="0"/>
              </a:rPr>
              <a:t>: rapidly summarise your speech, reaffirm the most important Main Points and the most convincing topics.</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b="1" dirty="0">
                <a:latin typeface="Open Sans" panose="020B0606030504020204" pitchFamily="34" charset="0"/>
                <a:ea typeface="Open Sans" panose="020B0606030504020204" pitchFamily="34" charset="0"/>
                <a:cs typeface="Open Sans" panose="020B0606030504020204" pitchFamily="34" charset="0"/>
              </a:rPr>
              <a:t>Call to action</a:t>
            </a:r>
            <a:r>
              <a:rPr lang="en-GB" sz="1200" dirty="0">
                <a:latin typeface="Open Sans" panose="020B0606030504020204" pitchFamily="34" charset="0"/>
                <a:ea typeface="Open Sans" panose="020B0606030504020204" pitchFamily="34" charset="0"/>
                <a:cs typeface="Open Sans" panose="020B0606030504020204" pitchFamily="34" charset="0"/>
              </a:rPr>
              <a:t>: after convincing the audience, ask something from them.</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b="1" dirty="0">
                <a:latin typeface="Open Sans" panose="020B0606030504020204" pitchFamily="34" charset="0"/>
                <a:ea typeface="Open Sans" panose="020B0606030504020204" pitchFamily="34" charset="0"/>
                <a:cs typeface="Open Sans" panose="020B0606030504020204" pitchFamily="34" charset="0"/>
              </a:rPr>
              <a:t>Benefit</a:t>
            </a:r>
            <a:r>
              <a:rPr lang="en-GB" sz="1200" dirty="0">
                <a:latin typeface="Open Sans" panose="020B0606030504020204" pitchFamily="34" charset="0"/>
                <a:ea typeface="Open Sans" panose="020B0606030504020204" pitchFamily="34" charset="0"/>
                <a:cs typeface="Open Sans" panose="020B0606030504020204" pitchFamily="34" charset="0"/>
              </a:rPr>
              <a:t>: after asking for action from the audience, remind them of the benefits of taking that action.</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i="1" dirty="0">
                <a:latin typeface="Open Sans" panose="020B0606030504020204" pitchFamily="34" charset="0"/>
                <a:ea typeface="Open Sans" panose="020B0606030504020204" pitchFamily="34" charset="0"/>
                <a:cs typeface="Open Sans" panose="020B0606030504020204" pitchFamily="34" charset="0"/>
              </a:rPr>
              <a:t>Example</a:t>
            </a:r>
            <a:r>
              <a:rPr lang="en-GB" sz="1200" i="1" dirty="0">
                <a:latin typeface="Open Sans" panose="020B0606030504020204" pitchFamily="34" charset="0"/>
                <a:ea typeface="Open Sans" panose="020B0606030504020204" pitchFamily="34" charset="0"/>
                <a:cs typeface="Open Sans" panose="020B0606030504020204" pitchFamily="34" charset="0"/>
              </a:rPr>
              <a:t>: “To sum up, other top companies are performing very well with this investment, and the characteristics of ours maximize the potential of this investment. Invest now, and the financial problems we have been facing will disappear!”</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n-GB"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8FD0201D-968B-8467-EF6A-CF7BBB75D1D6}"/>
              </a:ext>
            </a:extLst>
          </p:cNvPr>
          <p:cNvPicPr>
            <a:picLocks noChangeAspect="1"/>
          </p:cNvPicPr>
          <p:nvPr userDrawn="1"/>
        </p:nvPicPr>
        <p:blipFill>
          <a:blip r:embed="rId5"/>
          <a:stretch>
            <a:fillRect/>
          </a:stretch>
        </p:blipFill>
        <p:spPr>
          <a:xfrm rot="5400000">
            <a:off x="397685" y="6599673"/>
            <a:ext cx="2435881" cy="1485472"/>
          </a:xfrm>
          <a:prstGeom prst="rect">
            <a:avLst/>
          </a:prstGeom>
        </p:spPr>
      </p:pic>
      <p:pic>
        <p:nvPicPr>
          <p:cNvPr id="17" name="Picture 16">
            <a:extLst>
              <a:ext uri="{FF2B5EF4-FFF2-40B4-BE49-F238E27FC236}">
                <a16:creationId xmlns:a16="http://schemas.microsoft.com/office/drawing/2014/main" id="{0EF70DF9-245D-B180-2B47-D50F1C9DEED5}"/>
              </a:ext>
            </a:extLst>
          </p:cNvPr>
          <p:cNvPicPr>
            <a:picLocks noChangeAspect="1"/>
          </p:cNvPicPr>
          <p:nvPr userDrawn="1"/>
        </p:nvPicPr>
        <p:blipFill>
          <a:blip r:embed="rId6"/>
          <a:stretch>
            <a:fillRect/>
          </a:stretch>
        </p:blipFill>
        <p:spPr>
          <a:xfrm rot="5400000">
            <a:off x="351370" y="2115963"/>
            <a:ext cx="2201260" cy="1344722"/>
          </a:xfrm>
          <a:prstGeom prst="rect">
            <a:avLst/>
          </a:prstGeom>
        </p:spPr>
      </p:pic>
    </p:spTree>
    <p:extLst>
      <p:ext uri="{BB962C8B-B14F-4D97-AF65-F5344CB8AC3E}">
        <p14:creationId xmlns:p14="http://schemas.microsoft.com/office/powerpoint/2010/main" val="3472420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Retângulo 31">
            <a:extLst>
              <a:ext uri="{FF2B5EF4-FFF2-40B4-BE49-F238E27FC236}">
                <a16:creationId xmlns:a16="http://schemas.microsoft.com/office/drawing/2014/main" id="{1F031F7F-6A93-5BB1-29A4-29067E70CD38}"/>
              </a:ext>
            </a:extLst>
          </p:cNvPr>
          <p:cNvSpPr/>
          <p:nvPr userDrawn="1"/>
        </p:nvSpPr>
        <p:spPr>
          <a:xfrm>
            <a:off x="779640" y="791743"/>
            <a:ext cx="884568" cy="246221"/>
          </a:xfrm>
          <a:prstGeom prst="rect">
            <a:avLst/>
          </a:prstGeom>
          <a:solidFill>
            <a:schemeClr val="accent2">
              <a:lumMod val="40000"/>
              <a:lumOff val="6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6B3E19D-7E76-F015-3CCD-0C464669FE94}"/>
              </a:ext>
            </a:extLst>
          </p:cNvPr>
          <p:cNvSpPr/>
          <p:nvPr userDrawn="1"/>
        </p:nvSpPr>
        <p:spPr>
          <a:xfrm>
            <a:off x="0" y="9759435"/>
            <a:ext cx="7596000" cy="246221"/>
          </a:xfrm>
          <a:prstGeom prst="rect">
            <a:avLst/>
          </a:prstGeom>
          <a:solidFill>
            <a:sysClr val="windowText" lastClr="0000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alibri" panose="020F0502020204030204"/>
              <a:sym typeface="Helvetica Neue Medium"/>
            </a:endParaRPr>
          </a:p>
        </p:txBody>
      </p:sp>
      <p:pic>
        <p:nvPicPr>
          <p:cNvPr id="4" name="Image" descr="Image">
            <a:extLst>
              <a:ext uri="{FF2B5EF4-FFF2-40B4-BE49-F238E27FC236}">
                <a16:creationId xmlns:a16="http://schemas.microsoft.com/office/drawing/2014/main" id="{1133ED5B-730B-7523-54B4-2BB2CBEDACA2}"/>
              </a:ext>
            </a:extLst>
          </p:cNvPr>
          <p:cNvPicPr>
            <a:picLocks noChangeAspect="1"/>
          </p:cNvPicPr>
          <p:nvPr userDrawn="1"/>
        </p:nvPicPr>
        <p:blipFill>
          <a:blip r:embed="rId2"/>
          <a:stretch>
            <a:fillRect/>
          </a:stretch>
        </p:blipFill>
        <p:spPr>
          <a:xfrm>
            <a:off x="994130" y="10139381"/>
            <a:ext cx="1709282" cy="285276"/>
          </a:xfrm>
          <a:prstGeom prst="rect">
            <a:avLst/>
          </a:prstGeom>
          <a:ln w="12700">
            <a:miter lim="400000"/>
          </a:ln>
        </p:spPr>
      </p:pic>
      <p:pic>
        <p:nvPicPr>
          <p:cNvPr id="5" name="Picture 4" descr="A pair of black spiral springs&#10;&#10;Description automatically generated">
            <a:extLst>
              <a:ext uri="{FF2B5EF4-FFF2-40B4-BE49-F238E27FC236}">
                <a16:creationId xmlns:a16="http://schemas.microsoft.com/office/drawing/2014/main" id="{05F78347-865D-0F19-B65D-680C2C5F95E2}"/>
              </a:ext>
            </a:extLst>
          </p:cNvPr>
          <p:cNvPicPr>
            <a:picLocks noChangeAspect="1"/>
          </p:cNvPicPr>
          <p:nvPr userDrawn="1"/>
        </p:nvPicPr>
        <p:blipFill rotWithShape="1">
          <a:blip r:embed="rId3"/>
          <a:srcRect l="26887" t="2096" r="57813" b="1906"/>
          <a:stretch/>
        </p:blipFill>
        <p:spPr>
          <a:xfrm>
            <a:off x="-13253" y="22466"/>
            <a:ext cx="497043" cy="10647039"/>
          </a:xfrm>
          <a:prstGeom prst="rect">
            <a:avLst/>
          </a:prstGeom>
        </p:spPr>
      </p:pic>
      <p:grpSp>
        <p:nvGrpSpPr>
          <p:cNvPr id="6" name="Agrupar 108">
            <a:extLst>
              <a:ext uri="{FF2B5EF4-FFF2-40B4-BE49-F238E27FC236}">
                <a16:creationId xmlns:a16="http://schemas.microsoft.com/office/drawing/2014/main" id="{523451C5-5D55-B3FB-0D7A-D775F6A9A67D}"/>
              </a:ext>
            </a:extLst>
          </p:cNvPr>
          <p:cNvGrpSpPr/>
          <p:nvPr userDrawn="1"/>
        </p:nvGrpSpPr>
        <p:grpSpPr>
          <a:xfrm>
            <a:off x="6703857" y="394524"/>
            <a:ext cx="497043" cy="475741"/>
            <a:chOff x="2703478" y="-878250"/>
            <a:chExt cx="497043" cy="475741"/>
          </a:xfrm>
        </p:grpSpPr>
        <p:sp>
          <p:nvSpPr>
            <p:cNvPr id="7" name="CaixaDeTexto 109">
              <a:extLst>
                <a:ext uri="{FF2B5EF4-FFF2-40B4-BE49-F238E27FC236}">
                  <a16:creationId xmlns:a16="http://schemas.microsoft.com/office/drawing/2014/main" id="{809CDBB1-6E0F-20BA-E990-B54BEA76ED06}"/>
                </a:ext>
              </a:extLst>
            </p:cNvPr>
            <p:cNvSpPr txBox="1"/>
            <p:nvPr/>
          </p:nvSpPr>
          <p:spPr>
            <a:xfrm>
              <a:off x="2820392" y="-825271"/>
              <a:ext cx="26321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Playfair Display" pitchFamily="2" charset="77"/>
                </a:rPr>
                <a:t>4</a:t>
              </a:r>
              <a:endParaRPr kumimoji="0" lang="en-GB" sz="1600" b="1" i="0" u="none" strike="noStrike" kern="0" cap="none" spc="0" normalizeH="0" baseline="0" noProof="0" dirty="0">
                <a:ln>
                  <a:noFill/>
                </a:ln>
                <a:solidFill>
                  <a:prstClr val="black"/>
                </a:solidFill>
                <a:effectLst/>
                <a:uLnTx/>
                <a:uFillTx/>
                <a:latin typeface="Playfair Display" pitchFamily="2" charset="77"/>
              </a:endParaRPr>
            </a:p>
          </p:txBody>
        </p:sp>
        <p:sp>
          <p:nvSpPr>
            <p:cNvPr id="8" name="Duplo Semicírculo 110">
              <a:extLst>
                <a:ext uri="{FF2B5EF4-FFF2-40B4-BE49-F238E27FC236}">
                  <a16:creationId xmlns:a16="http://schemas.microsoft.com/office/drawing/2014/main" id="{DF95C3FA-EF33-898D-D3C7-E480279A486B}"/>
                </a:ext>
              </a:extLst>
            </p:cNvPr>
            <p:cNvSpPr/>
            <p:nvPr/>
          </p:nvSpPr>
          <p:spPr>
            <a:xfrm>
              <a:off x="2703478" y="-878250"/>
              <a:ext cx="497043" cy="475741"/>
            </a:xfrm>
            <a:prstGeom prst="blockArc">
              <a:avLst>
                <a:gd name="adj1" fmla="val 10800000"/>
                <a:gd name="adj2" fmla="val 21591976"/>
                <a:gd name="adj3" fmla="val 18963"/>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042CB264-471E-A0CA-2F7F-283D5DF2F83A}"/>
              </a:ext>
            </a:extLst>
          </p:cNvPr>
          <p:cNvGrpSpPr/>
          <p:nvPr userDrawn="1"/>
        </p:nvGrpSpPr>
        <p:grpSpPr>
          <a:xfrm>
            <a:off x="668726" y="313392"/>
            <a:ext cx="3110024" cy="302662"/>
            <a:chOff x="762782" y="286039"/>
            <a:chExt cx="3110024" cy="302662"/>
          </a:xfrm>
        </p:grpSpPr>
        <p:sp>
          <p:nvSpPr>
            <p:cNvPr id="10" name="Lorem Ipsum Dolor | Lorem Ipsum Dolor">
              <a:extLst>
                <a:ext uri="{FF2B5EF4-FFF2-40B4-BE49-F238E27FC236}">
                  <a16:creationId xmlns:a16="http://schemas.microsoft.com/office/drawing/2014/main" id="{DD8F63B9-D8B4-ECA4-6572-90485C101297}"/>
                </a:ext>
              </a:extLst>
            </p:cNvPr>
            <p:cNvSpPr txBox="1"/>
            <p:nvPr/>
          </p:nvSpPr>
          <p:spPr>
            <a:xfrm>
              <a:off x="762782" y="286039"/>
              <a:ext cx="3110024"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2900" b="0">
                  <a:latin typeface="Playfair Display"/>
                  <a:ea typeface="Playfair Display"/>
                  <a:cs typeface="Playfair Display"/>
                  <a:sym typeface="Playfair Display"/>
                </a:defRPr>
              </a:lvl1pPr>
            </a:lstStyle>
            <a:p>
              <a:r>
                <a:rPr lang="pt-PT" sz="1200" dirty="0">
                  <a:solidFill>
                    <a:srgbClr val="000000"/>
                  </a:solidFill>
                  <a:latin typeface="Playfair Display" pitchFamily="2" charset="0"/>
                </a:rPr>
                <a:t>The Power of Stories &amp; Feedback</a:t>
              </a:r>
            </a:p>
          </p:txBody>
        </p:sp>
        <p:sp>
          <p:nvSpPr>
            <p:cNvPr id="11" name="Line">
              <a:extLst>
                <a:ext uri="{FF2B5EF4-FFF2-40B4-BE49-F238E27FC236}">
                  <a16:creationId xmlns:a16="http://schemas.microsoft.com/office/drawing/2014/main" id="{AA818563-43A8-34C5-7BC4-A3F0E01D2961}"/>
                </a:ext>
              </a:extLst>
            </p:cNvPr>
            <p:cNvSpPr/>
            <p:nvPr/>
          </p:nvSpPr>
          <p:spPr>
            <a:xfrm>
              <a:off x="818238" y="588701"/>
              <a:ext cx="497044" cy="0"/>
            </a:xfrm>
            <a:prstGeom prst="line">
              <a:avLst/>
            </a:prstGeom>
            <a:ln w="25400">
              <a:solidFill>
                <a:srgbClr val="000000"/>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lang="en-US" sz="2000" b="0" i="0" u="none" strike="noStrike" kern="0" cap="none" spc="0" normalizeH="0" baseline="0" noProof="0">
                <a:ln>
                  <a:noFill/>
                </a:ln>
                <a:solidFill>
                  <a:srgbClr val="FFFFFF"/>
                </a:solidFill>
                <a:effectLst/>
                <a:uLnTx/>
                <a:uFillTx/>
                <a:latin typeface="Calibri" panose="020F0502020204030204"/>
                <a:sym typeface="Helvetica Neue Medium"/>
              </a:endParaRPr>
            </a:p>
          </p:txBody>
        </p:sp>
      </p:grpSp>
      <p:sp>
        <p:nvSpPr>
          <p:cNvPr id="12" name="Rectangle 16">
            <a:extLst>
              <a:ext uri="{FF2B5EF4-FFF2-40B4-BE49-F238E27FC236}">
                <a16:creationId xmlns:a16="http://schemas.microsoft.com/office/drawing/2014/main" id="{839EA6F2-0697-254F-914F-826D7BDE2ECA}"/>
              </a:ext>
            </a:extLst>
          </p:cNvPr>
          <p:cNvSpPr/>
          <p:nvPr userDrawn="1"/>
        </p:nvSpPr>
        <p:spPr>
          <a:xfrm>
            <a:off x="724183" y="778570"/>
            <a:ext cx="6476717" cy="6186309"/>
          </a:xfrm>
          <a:prstGeom prst="rect">
            <a:avLst/>
          </a:prstGeom>
        </p:spPr>
        <p:txBody>
          <a:bodyPr wrap="square">
            <a:spAutoFit/>
          </a:bodyPr>
          <a:lstStyle/>
          <a:p>
            <a:r>
              <a:rPr lang="pt-PT" sz="1200" b="1" dirty="0">
                <a:latin typeface="Open Sans" panose="020B0606030504020204" pitchFamily="34" charset="0"/>
                <a:ea typeface="Open Sans" panose="020B0606030504020204" pitchFamily="34" charset="0"/>
                <a:cs typeface="Open Sans" panose="020B0606030504020204" pitchFamily="34" charset="0"/>
              </a:rPr>
              <a:t>FEEDBACK</a:t>
            </a:r>
          </a:p>
          <a:p>
            <a:endParaRPr lang="pt-PT" sz="1200" b="1" i="1" dirty="0">
              <a:latin typeface="Open Sans" panose="020B0606030504020204" pitchFamily="34" charset="0"/>
              <a:ea typeface="Open Sans" panose="020B0606030504020204" pitchFamily="34" charset="0"/>
              <a:cs typeface="Open Sans" panose="020B0606030504020204" pitchFamily="34" charset="0"/>
            </a:endParaRPr>
          </a:p>
          <a:p>
            <a:pPr lvl="0"/>
            <a:r>
              <a:rPr lang="en-US" sz="1200" b="1" dirty="0">
                <a:latin typeface="Open Sans" panose="020B0606030504020204" pitchFamily="34" charset="0"/>
                <a:ea typeface="Open Sans" panose="020B0606030504020204" pitchFamily="34" charset="0"/>
                <a:cs typeface="Open Sans" panose="020B0606030504020204" pitchFamily="34" charset="0"/>
              </a:rPr>
              <a:t>Feedback </a:t>
            </a:r>
            <a:r>
              <a:rPr lang="en-US" sz="1200" dirty="0">
                <a:latin typeface="Open Sans" panose="020B0606030504020204" pitchFamily="34" charset="0"/>
                <a:ea typeface="Open Sans" panose="020B0606030504020204" pitchFamily="34" charset="0"/>
                <a:cs typeface="Open Sans" panose="020B0606030504020204" pitchFamily="34" charset="0"/>
              </a:rPr>
              <a:t>was born at NASA, due to the imperative need to correct the orbit of satellites and space missions to the millimetre (NASA lost over €100m just from a satellite it sent to Mars that disappeared into space. Why did it get lost? Because there were two teams, in two different countries, both responsible for this mission, that communicated with each other using different unit measures, so the satellite ended up going in the wrong direction and getting lost)*. Through a retrovision mechanism - </a:t>
            </a:r>
            <a:r>
              <a:rPr lang="en-US" sz="1200" b="1" dirty="0">
                <a:latin typeface="Open Sans" panose="020B0606030504020204" pitchFamily="34" charset="0"/>
                <a:ea typeface="Open Sans" panose="020B0606030504020204" pitchFamily="34" charset="0"/>
                <a:cs typeface="Open Sans" panose="020B0606030504020204" pitchFamily="34" charset="0"/>
              </a:rPr>
              <a:t>feedback</a:t>
            </a:r>
            <a:r>
              <a:rPr lang="en-US" sz="1200" dirty="0">
                <a:latin typeface="Open Sans" panose="020B0606030504020204" pitchFamily="34" charset="0"/>
                <a:ea typeface="Open Sans" panose="020B0606030504020204" pitchFamily="34" charset="0"/>
                <a:cs typeface="Open Sans" panose="020B0606030504020204" pitchFamily="34" charset="0"/>
              </a:rPr>
              <a:t> - it became possible to correct any and every deviation from orbit.</a:t>
            </a:r>
          </a:p>
          <a:p>
            <a:pPr lvl="0"/>
            <a:endParaRPr lang="en-US" sz="1200" dirty="0">
              <a:latin typeface="Open Sans" panose="020B0606030504020204" pitchFamily="34" charset="0"/>
              <a:ea typeface="Open Sans" panose="020B0606030504020204" pitchFamily="34" charset="0"/>
              <a:cs typeface="Open Sans" panose="020B0606030504020204" pitchFamily="34" charset="0"/>
            </a:endParaRPr>
          </a:p>
          <a:p>
            <a:pPr lvl="0"/>
            <a:endParaRPr lang="en-US" sz="1200" dirty="0">
              <a:latin typeface="Open Sans" panose="020B0606030504020204" pitchFamily="34" charset="0"/>
              <a:ea typeface="Open Sans" panose="020B0606030504020204" pitchFamily="34" charset="0"/>
              <a:cs typeface="Open Sans" panose="020B0606030504020204" pitchFamily="34" charset="0"/>
            </a:endParaRPr>
          </a:p>
          <a:p>
            <a:pPr lvl="0"/>
            <a:endParaRPr lang="en-US" sz="1200" dirty="0">
              <a:latin typeface="Open Sans" panose="020B0606030504020204" pitchFamily="34" charset="0"/>
              <a:ea typeface="Open Sans" panose="020B0606030504020204" pitchFamily="34" charset="0"/>
              <a:cs typeface="Open Sans" panose="020B0606030504020204" pitchFamily="34" charset="0"/>
            </a:endParaRPr>
          </a:p>
          <a:p>
            <a:pPr lvl="0"/>
            <a:r>
              <a:rPr lang="en-US" sz="1200" dirty="0">
                <a:latin typeface="Open Sans" panose="020B0606030504020204" pitchFamily="34" charset="0"/>
                <a:ea typeface="Open Sans" panose="020B0606030504020204" pitchFamily="34" charset="0"/>
                <a:cs typeface="Open Sans" panose="020B0606030504020204" pitchFamily="34" charset="0"/>
              </a:rPr>
              <a:t>Behaviouralists, i.e.. behavioural scientists, adopted the concept of </a:t>
            </a:r>
            <a:r>
              <a:rPr lang="en-US" sz="1200" b="1" dirty="0">
                <a:latin typeface="Open Sans" panose="020B0606030504020204" pitchFamily="34" charset="0"/>
                <a:ea typeface="Open Sans" panose="020B0606030504020204" pitchFamily="34" charset="0"/>
                <a:cs typeface="Open Sans" panose="020B0606030504020204" pitchFamily="34" charset="0"/>
              </a:rPr>
              <a:t>feedback </a:t>
            </a:r>
            <a:r>
              <a:rPr lang="en-US" sz="1200" dirty="0">
                <a:latin typeface="Open Sans" panose="020B0606030504020204" pitchFamily="34" charset="0"/>
                <a:ea typeface="Open Sans" panose="020B0606030504020204" pitchFamily="34" charset="0"/>
                <a:cs typeface="Open Sans" panose="020B0606030504020204" pitchFamily="34" charset="0"/>
              </a:rPr>
              <a:t>and brought it into interpersonal relationships due to the millimetre tuning it holds and the impact that this same tuning has on changing individual attitudes, as well as transforming the behaviours and performances of an entire team or organization.</a:t>
            </a:r>
          </a:p>
          <a:p>
            <a:pPr lvl="0"/>
            <a:endParaRPr lang="en-US" sz="1200" dirty="0">
              <a:latin typeface="Open Sans" panose="020B0606030504020204" pitchFamily="34" charset="0"/>
              <a:ea typeface="Open Sans" panose="020B0606030504020204" pitchFamily="34" charset="0"/>
              <a:cs typeface="Open Sans" panose="020B0606030504020204" pitchFamily="34" charset="0"/>
            </a:endParaRPr>
          </a:p>
          <a:p>
            <a:pPr lvl="0"/>
            <a:r>
              <a:rPr lang="en-US" sz="1200" dirty="0">
                <a:latin typeface="Open Sans" panose="020B0606030504020204" pitchFamily="34" charset="0"/>
                <a:ea typeface="Open Sans" panose="020B0606030504020204" pitchFamily="34" charset="0"/>
                <a:cs typeface="Open Sans" panose="020B0606030504020204" pitchFamily="34" charset="0"/>
              </a:rPr>
              <a:t>We all disagree, and </a:t>
            </a:r>
            <a:r>
              <a:rPr lang="en-US" sz="1200" b="1" dirty="0">
                <a:latin typeface="Open Sans" panose="020B0606030504020204" pitchFamily="34" charset="0"/>
                <a:ea typeface="Open Sans" panose="020B0606030504020204" pitchFamily="34" charset="0"/>
                <a:cs typeface="Open Sans" panose="020B0606030504020204" pitchFamily="34" charset="0"/>
              </a:rPr>
              <a:t>we should not be afraid to disagree</a:t>
            </a:r>
            <a:r>
              <a:rPr lang="en-US" sz="1200" dirty="0">
                <a:latin typeface="Open Sans" panose="020B0606030504020204" pitchFamily="34" charset="0"/>
                <a:ea typeface="Open Sans" panose="020B0606030504020204" pitchFamily="34" charset="0"/>
                <a:cs typeface="Open Sans" panose="020B0606030504020204" pitchFamily="34" charset="0"/>
              </a:rPr>
              <a:t>, because there are and there will always be differences between us. It is natural and human, given the diversity of people, cultures, motivations, attitudes, ways of thinking, acting and reacting. </a:t>
            </a:r>
            <a:r>
              <a:rPr lang="en-US" sz="1200" b="1" dirty="0">
                <a:latin typeface="Open Sans" panose="020B0606030504020204" pitchFamily="34" charset="0"/>
                <a:ea typeface="Open Sans" panose="020B0606030504020204" pitchFamily="34" charset="0"/>
                <a:cs typeface="Open Sans" panose="020B0606030504020204" pitchFamily="34" charset="0"/>
              </a:rPr>
              <a:t>We should just be afraid of not understanding each other again.</a:t>
            </a:r>
          </a:p>
          <a:p>
            <a:pPr lvl="0"/>
            <a:r>
              <a:rPr lang="en-US" sz="1200" dirty="0">
                <a:latin typeface="Open Sans" panose="020B0606030504020204" pitchFamily="34" charset="0"/>
                <a:ea typeface="Open Sans" panose="020B0606030504020204" pitchFamily="34" charset="0"/>
                <a:cs typeface="Open Sans" panose="020B0606030504020204" pitchFamily="34" charset="0"/>
              </a:rPr>
              <a:t>The most effective tool to get back to a platform of understanding is feedback.</a:t>
            </a:r>
          </a:p>
          <a:p>
            <a:pPr lvl="0"/>
            <a:endParaRPr lang="en-US" sz="1200" dirty="0">
              <a:latin typeface="Open Sans" panose="020B0606030504020204" pitchFamily="34" charset="0"/>
              <a:ea typeface="Open Sans" panose="020B0606030504020204" pitchFamily="34" charset="0"/>
              <a:cs typeface="Open Sans" panose="020B0606030504020204" pitchFamily="34" charset="0"/>
            </a:endParaRPr>
          </a:p>
          <a:p>
            <a:pPr lvl="0"/>
            <a:r>
              <a:rPr lang="en-US" sz="1200" dirty="0">
                <a:latin typeface="Open Sans" panose="020B0606030504020204" pitchFamily="34" charset="0"/>
                <a:ea typeface="Open Sans" panose="020B0606030504020204" pitchFamily="34" charset="0"/>
                <a:cs typeface="Open Sans" panose="020B0606030504020204" pitchFamily="34" charset="0"/>
              </a:rPr>
              <a:t>It turns out that </a:t>
            </a:r>
            <a:r>
              <a:rPr lang="en-US" sz="1200" b="1" dirty="0">
                <a:latin typeface="Open Sans" panose="020B0606030504020204" pitchFamily="34" charset="0"/>
                <a:ea typeface="Open Sans" panose="020B0606030504020204" pitchFamily="34" charset="0"/>
                <a:cs typeface="Open Sans" panose="020B0606030504020204" pitchFamily="34" charset="0"/>
              </a:rPr>
              <a:t>not all feedback is rescuing. Quite the opposite!</a:t>
            </a:r>
          </a:p>
          <a:p>
            <a:pPr lvl="0"/>
            <a:endParaRPr lang="en-US" sz="1200" dirty="0">
              <a:latin typeface="Open Sans" panose="020B0606030504020204" pitchFamily="34" charset="0"/>
              <a:ea typeface="Open Sans" panose="020B0606030504020204" pitchFamily="34" charset="0"/>
              <a:cs typeface="Open Sans" panose="020B0606030504020204" pitchFamily="34" charset="0"/>
            </a:endParaRPr>
          </a:p>
          <a:p>
            <a:pPr lvl="0"/>
            <a:r>
              <a:rPr lang="en-US" sz="1200" dirty="0">
                <a:latin typeface="Open Sans" panose="020B0606030504020204" pitchFamily="34" charset="0"/>
                <a:ea typeface="Open Sans" panose="020B0606030504020204" pitchFamily="34" charset="0"/>
                <a:cs typeface="Open Sans" panose="020B0606030504020204" pitchFamily="34" charset="0"/>
              </a:rPr>
              <a:t>We live in the illusion that we are frank and direct people; we easily believe that the truth goes through saying everything we think about someone; we think it is legitimate to call attention, to reprimand or criticize those who make mistakes, at the precise moment when they make mistakes. Worse, we are capable of shouting, calling names, sticking labels or pointing accusatory fingers at others and we get to be verbally aggressive without paying attention to who is present, who is watching our exercise of criticism, so often done in a harsh, angry and damning tone.</a:t>
            </a:r>
          </a:p>
        </p:txBody>
      </p:sp>
      <p:pic>
        <p:nvPicPr>
          <p:cNvPr id="4098" name="Picture 2" descr="Premium Vector | Continuous line art drawing of plant growing process plant  growth processing start from bean seed single line art drawing vector  illustration">
            <a:extLst>
              <a:ext uri="{FF2B5EF4-FFF2-40B4-BE49-F238E27FC236}">
                <a16:creationId xmlns:a16="http://schemas.microsoft.com/office/drawing/2014/main" id="{C9473C06-D457-2185-72AD-301E878BF18B}"/>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t="23895" b="23756"/>
          <a:stretch/>
        </p:blipFill>
        <p:spPr bwMode="auto">
          <a:xfrm>
            <a:off x="731328" y="6920087"/>
            <a:ext cx="6104164" cy="2705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310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9" name="Retângulo 31">
            <a:extLst>
              <a:ext uri="{FF2B5EF4-FFF2-40B4-BE49-F238E27FC236}">
                <a16:creationId xmlns:a16="http://schemas.microsoft.com/office/drawing/2014/main" id="{E79C16AB-A117-5A62-4492-C153A2333605}"/>
              </a:ext>
            </a:extLst>
          </p:cNvPr>
          <p:cNvSpPr/>
          <p:nvPr userDrawn="1"/>
        </p:nvSpPr>
        <p:spPr>
          <a:xfrm>
            <a:off x="779640" y="4746534"/>
            <a:ext cx="3590882" cy="246221"/>
          </a:xfrm>
          <a:prstGeom prst="rect">
            <a:avLst/>
          </a:prstGeom>
          <a:solidFill>
            <a:schemeClr val="accent2">
              <a:lumMod val="40000"/>
              <a:lumOff val="6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Retângulo 31">
            <a:extLst>
              <a:ext uri="{FF2B5EF4-FFF2-40B4-BE49-F238E27FC236}">
                <a16:creationId xmlns:a16="http://schemas.microsoft.com/office/drawing/2014/main" id="{5C510F8B-1495-C011-E3D5-A9AC49708B1A}"/>
              </a:ext>
            </a:extLst>
          </p:cNvPr>
          <p:cNvSpPr/>
          <p:nvPr userDrawn="1"/>
        </p:nvSpPr>
        <p:spPr>
          <a:xfrm>
            <a:off x="779640" y="791743"/>
            <a:ext cx="884568" cy="246221"/>
          </a:xfrm>
          <a:prstGeom prst="rect">
            <a:avLst/>
          </a:prstGeom>
          <a:solidFill>
            <a:schemeClr val="accent2">
              <a:lumMod val="40000"/>
              <a:lumOff val="6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C59DBED-B579-B3D5-95C0-8DF2B4F78342}"/>
              </a:ext>
            </a:extLst>
          </p:cNvPr>
          <p:cNvSpPr/>
          <p:nvPr userDrawn="1"/>
        </p:nvSpPr>
        <p:spPr>
          <a:xfrm>
            <a:off x="0" y="9759435"/>
            <a:ext cx="7596000" cy="246221"/>
          </a:xfrm>
          <a:prstGeom prst="rect">
            <a:avLst/>
          </a:prstGeom>
          <a:solidFill>
            <a:sysClr val="windowText" lastClr="0000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alibri" panose="020F0502020204030204"/>
              <a:sym typeface="Helvetica Neue Medium"/>
            </a:endParaRPr>
          </a:p>
        </p:txBody>
      </p:sp>
      <p:pic>
        <p:nvPicPr>
          <p:cNvPr id="4" name="Image" descr="Image">
            <a:extLst>
              <a:ext uri="{FF2B5EF4-FFF2-40B4-BE49-F238E27FC236}">
                <a16:creationId xmlns:a16="http://schemas.microsoft.com/office/drawing/2014/main" id="{F5DE2E51-BE35-8A44-0873-F24F73135C78}"/>
              </a:ext>
            </a:extLst>
          </p:cNvPr>
          <p:cNvPicPr>
            <a:picLocks noChangeAspect="1"/>
          </p:cNvPicPr>
          <p:nvPr userDrawn="1"/>
        </p:nvPicPr>
        <p:blipFill>
          <a:blip r:embed="rId2"/>
          <a:stretch>
            <a:fillRect/>
          </a:stretch>
        </p:blipFill>
        <p:spPr>
          <a:xfrm>
            <a:off x="994130" y="10139381"/>
            <a:ext cx="1709282" cy="285276"/>
          </a:xfrm>
          <a:prstGeom prst="rect">
            <a:avLst/>
          </a:prstGeom>
          <a:ln w="12700">
            <a:miter lim="400000"/>
          </a:ln>
        </p:spPr>
      </p:pic>
      <p:pic>
        <p:nvPicPr>
          <p:cNvPr id="5" name="Picture 4" descr="A pair of black spiral springs&#10;&#10;Description automatically generated">
            <a:extLst>
              <a:ext uri="{FF2B5EF4-FFF2-40B4-BE49-F238E27FC236}">
                <a16:creationId xmlns:a16="http://schemas.microsoft.com/office/drawing/2014/main" id="{0EF0D41A-98FB-C17E-B115-E17FC97DCC52}"/>
              </a:ext>
            </a:extLst>
          </p:cNvPr>
          <p:cNvPicPr>
            <a:picLocks noChangeAspect="1"/>
          </p:cNvPicPr>
          <p:nvPr userDrawn="1"/>
        </p:nvPicPr>
        <p:blipFill rotWithShape="1">
          <a:blip r:embed="rId3"/>
          <a:srcRect l="26887" t="2096" r="57813" b="1906"/>
          <a:stretch/>
        </p:blipFill>
        <p:spPr>
          <a:xfrm>
            <a:off x="-13253" y="22466"/>
            <a:ext cx="497043" cy="10647039"/>
          </a:xfrm>
          <a:prstGeom prst="rect">
            <a:avLst/>
          </a:prstGeom>
        </p:spPr>
      </p:pic>
      <p:grpSp>
        <p:nvGrpSpPr>
          <p:cNvPr id="6" name="Agrupar 108">
            <a:extLst>
              <a:ext uri="{FF2B5EF4-FFF2-40B4-BE49-F238E27FC236}">
                <a16:creationId xmlns:a16="http://schemas.microsoft.com/office/drawing/2014/main" id="{798B823C-A3E2-8FA5-DB85-61955AEEC9D0}"/>
              </a:ext>
            </a:extLst>
          </p:cNvPr>
          <p:cNvGrpSpPr/>
          <p:nvPr userDrawn="1"/>
        </p:nvGrpSpPr>
        <p:grpSpPr>
          <a:xfrm>
            <a:off x="6703857" y="394524"/>
            <a:ext cx="497043" cy="475741"/>
            <a:chOff x="2703478" y="-878250"/>
            <a:chExt cx="497043" cy="475741"/>
          </a:xfrm>
        </p:grpSpPr>
        <p:sp>
          <p:nvSpPr>
            <p:cNvPr id="7" name="CaixaDeTexto 109">
              <a:extLst>
                <a:ext uri="{FF2B5EF4-FFF2-40B4-BE49-F238E27FC236}">
                  <a16:creationId xmlns:a16="http://schemas.microsoft.com/office/drawing/2014/main" id="{A4F18216-A4F9-6DD8-8DFA-2EAF8854D723}"/>
                </a:ext>
              </a:extLst>
            </p:cNvPr>
            <p:cNvSpPr txBox="1"/>
            <p:nvPr/>
          </p:nvSpPr>
          <p:spPr>
            <a:xfrm>
              <a:off x="2820392" y="-825271"/>
              <a:ext cx="26321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Playfair Display" pitchFamily="2" charset="77"/>
                </a:rPr>
                <a:t>4</a:t>
              </a:r>
              <a:endParaRPr kumimoji="0" lang="en-GB" sz="1600" b="1" i="0" u="none" strike="noStrike" kern="0" cap="none" spc="0" normalizeH="0" baseline="0" noProof="0" dirty="0">
                <a:ln>
                  <a:noFill/>
                </a:ln>
                <a:solidFill>
                  <a:prstClr val="black"/>
                </a:solidFill>
                <a:effectLst/>
                <a:uLnTx/>
                <a:uFillTx/>
                <a:latin typeface="Playfair Display" pitchFamily="2" charset="77"/>
              </a:endParaRPr>
            </a:p>
          </p:txBody>
        </p:sp>
        <p:sp>
          <p:nvSpPr>
            <p:cNvPr id="8" name="Duplo Semicírculo 110">
              <a:extLst>
                <a:ext uri="{FF2B5EF4-FFF2-40B4-BE49-F238E27FC236}">
                  <a16:creationId xmlns:a16="http://schemas.microsoft.com/office/drawing/2014/main" id="{2875D9D9-DE98-E93A-AE90-2DF211C056FB}"/>
                </a:ext>
              </a:extLst>
            </p:cNvPr>
            <p:cNvSpPr/>
            <p:nvPr/>
          </p:nvSpPr>
          <p:spPr>
            <a:xfrm>
              <a:off x="2703478" y="-878250"/>
              <a:ext cx="497043" cy="475741"/>
            </a:xfrm>
            <a:prstGeom prst="blockArc">
              <a:avLst>
                <a:gd name="adj1" fmla="val 10800000"/>
                <a:gd name="adj2" fmla="val 21591976"/>
                <a:gd name="adj3" fmla="val 18963"/>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9D592E7C-9708-CDC0-360C-D68AD7100526}"/>
              </a:ext>
            </a:extLst>
          </p:cNvPr>
          <p:cNvGrpSpPr/>
          <p:nvPr userDrawn="1"/>
        </p:nvGrpSpPr>
        <p:grpSpPr>
          <a:xfrm>
            <a:off x="668726" y="313392"/>
            <a:ext cx="3110024" cy="302662"/>
            <a:chOff x="762782" y="286039"/>
            <a:chExt cx="3110024" cy="302662"/>
          </a:xfrm>
        </p:grpSpPr>
        <p:sp>
          <p:nvSpPr>
            <p:cNvPr id="10" name="Lorem Ipsum Dolor | Lorem Ipsum Dolor">
              <a:extLst>
                <a:ext uri="{FF2B5EF4-FFF2-40B4-BE49-F238E27FC236}">
                  <a16:creationId xmlns:a16="http://schemas.microsoft.com/office/drawing/2014/main" id="{6C559AF1-2A7E-0D82-1071-FBAE95EE805C}"/>
                </a:ext>
              </a:extLst>
            </p:cNvPr>
            <p:cNvSpPr txBox="1"/>
            <p:nvPr/>
          </p:nvSpPr>
          <p:spPr>
            <a:xfrm>
              <a:off x="762782" y="286039"/>
              <a:ext cx="3110024"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2900" b="0">
                  <a:latin typeface="Playfair Display"/>
                  <a:ea typeface="Playfair Display"/>
                  <a:cs typeface="Playfair Display"/>
                  <a:sym typeface="Playfair Display"/>
                </a:defRPr>
              </a:lvl1pPr>
            </a:lstStyle>
            <a:p>
              <a:r>
                <a:rPr lang="pt-PT" sz="1200" dirty="0">
                  <a:solidFill>
                    <a:srgbClr val="000000"/>
                  </a:solidFill>
                  <a:latin typeface="Playfair Display" pitchFamily="2" charset="0"/>
                </a:rPr>
                <a:t>The Power of Stories &amp; Feedback</a:t>
              </a:r>
            </a:p>
          </p:txBody>
        </p:sp>
        <p:sp>
          <p:nvSpPr>
            <p:cNvPr id="11" name="Line">
              <a:extLst>
                <a:ext uri="{FF2B5EF4-FFF2-40B4-BE49-F238E27FC236}">
                  <a16:creationId xmlns:a16="http://schemas.microsoft.com/office/drawing/2014/main" id="{9C8231D9-37FA-5992-6977-AC65563387B8}"/>
                </a:ext>
              </a:extLst>
            </p:cNvPr>
            <p:cNvSpPr/>
            <p:nvPr/>
          </p:nvSpPr>
          <p:spPr>
            <a:xfrm>
              <a:off x="818238" y="588701"/>
              <a:ext cx="497044" cy="0"/>
            </a:xfrm>
            <a:prstGeom prst="line">
              <a:avLst/>
            </a:prstGeom>
            <a:ln w="25400">
              <a:solidFill>
                <a:srgbClr val="000000"/>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lang="en-US" sz="2000" b="0" i="0" u="none" strike="noStrike" kern="0" cap="none" spc="0" normalizeH="0" baseline="0" noProof="0">
                <a:ln>
                  <a:noFill/>
                </a:ln>
                <a:solidFill>
                  <a:srgbClr val="FFFFFF"/>
                </a:solidFill>
                <a:effectLst/>
                <a:uLnTx/>
                <a:uFillTx/>
                <a:latin typeface="Calibri" panose="020F0502020204030204"/>
                <a:sym typeface="Helvetica Neue Medium"/>
              </a:endParaRPr>
            </a:p>
          </p:txBody>
        </p:sp>
      </p:grpSp>
      <p:sp>
        <p:nvSpPr>
          <p:cNvPr id="12" name="Rectangle 16">
            <a:extLst>
              <a:ext uri="{FF2B5EF4-FFF2-40B4-BE49-F238E27FC236}">
                <a16:creationId xmlns:a16="http://schemas.microsoft.com/office/drawing/2014/main" id="{3AEF17A9-6AF1-C95E-3FD0-207A379CF0DD}"/>
              </a:ext>
            </a:extLst>
          </p:cNvPr>
          <p:cNvSpPr/>
          <p:nvPr userDrawn="1"/>
        </p:nvSpPr>
        <p:spPr>
          <a:xfrm>
            <a:off x="724183" y="778570"/>
            <a:ext cx="6476717" cy="4462760"/>
          </a:xfrm>
          <a:prstGeom prst="rect">
            <a:avLst/>
          </a:prstGeom>
        </p:spPr>
        <p:txBody>
          <a:bodyPr wrap="square">
            <a:spAutoFit/>
          </a:bodyPr>
          <a:lstStyle/>
          <a:p>
            <a:r>
              <a:rPr lang="pt-PT" sz="1200" b="1" dirty="0">
                <a:latin typeface="Open Sans" panose="020B0606030504020204" pitchFamily="34" charset="0"/>
                <a:ea typeface="Open Sans" panose="020B0606030504020204" pitchFamily="34" charset="0"/>
                <a:cs typeface="Open Sans" panose="020B0606030504020204" pitchFamily="34" charset="0"/>
              </a:rPr>
              <a:t>FEEDBACK</a:t>
            </a:r>
          </a:p>
          <a:p>
            <a:endParaRPr lang="pt-PT" sz="1200" b="1" i="1" dirty="0">
              <a:latin typeface="Open Sans" panose="020B0606030504020204" pitchFamily="34" charset="0"/>
              <a:ea typeface="Open Sans" panose="020B0606030504020204" pitchFamily="34" charset="0"/>
              <a:cs typeface="Open Sans" panose="020B0606030504020204" pitchFamily="34" charset="0"/>
            </a:endParaRPr>
          </a:p>
          <a:p>
            <a:r>
              <a:rPr lang="en-US" sz="1200" dirty="0">
                <a:latin typeface="Open Sans" panose="020B0606030504020204" pitchFamily="34" charset="0"/>
                <a:ea typeface="Open Sans" panose="020B0606030504020204" pitchFamily="34" charset="0"/>
                <a:cs typeface="Open Sans" panose="020B0606030504020204" pitchFamily="34" charset="0"/>
              </a:rPr>
              <a:t>If they live in your house, if they gravitate within your perimeter, if they are family or friends and </a:t>
            </a:r>
            <a:r>
              <a:rPr lang="en-US" sz="1200" b="1" dirty="0">
                <a:latin typeface="Open Sans" panose="020B0606030504020204" pitchFamily="34" charset="0"/>
                <a:ea typeface="Open Sans" panose="020B0606030504020204" pitchFamily="34" charset="0"/>
                <a:cs typeface="Open Sans" panose="020B0606030504020204" pitchFamily="34" charset="0"/>
              </a:rPr>
              <a:t>you cannot escape from them, avoid being like them!</a:t>
            </a:r>
            <a:r>
              <a:rPr lang="en-US" sz="1200" dirty="0">
                <a:latin typeface="Open Sans" panose="020B0606030504020204" pitchFamily="34" charset="0"/>
                <a:ea typeface="Open Sans" panose="020B0606030504020204" pitchFamily="34" charset="0"/>
                <a:cs typeface="Open Sans" panose="020B0606030504020204" pitchFamily="34" charset="0"/>
              </a:rPr>
              <a:t> It is important to learn these subjects in the first person.</a:t>
            </a:r>
          </a:p>
          <a:p>
            <a:endParaRPr lang="en-US" sz="800" dirty="0">
              <a:latin typeface="Open Sans" panose="020B0606030504020204" pitchFamily="34" charset="0"/>
              <a:ea typeface="Open Sans" panose="020B0606030504020204" pitchFamily="34" charset="0"/>
              <a:cs typeface="Open Sans" panose="020B0606030504020204" pitchFamily="34" charset="0"/>
            </a:endParaRPr>
          </a:p>
          <a:p>
            <a:r>
              <a:rPr lang="en-US" sz="1200" b="1" dirty="0">
                <a:latin typeface="Open Sans" panose="020B0606030504020204" pitchFamily="34" charset="0"/>
                <a:ea typeface="Open Sans" panose="020B0606030504020204" pitchFamily="34" charset="0"/>
                <a:cs typeface="Open Sans" panose="020B0606030504020204" pitchFamily="34" charset="0"/>
              </a:rPr>
              <a:t>Feedback from these kind of people is always devastating. </a:t>
            </a:r>
            <a:r>
              <a:rPr lang="en-US" sz="1200" dirty="0">
                <a:latin typeface="Open Sans" panose="020B0606030504020204" pitchFamily="34" charset="0"/>
                <a:ea typeface="Open Sans" panose="020B0606030504020204" pitchFamily="34" charset="0"/>
                <a:cs typeface="Open Sans" panose="020B0606030504020204" pitchFamily="34" charset="0"/>
              </a:rPr>
              <a:t>It ruins confidence, it kills safety, it destroys the ability to believe that improvement is possible. It does not generate change, but only frustration, revolt, discouragement or even despair.</a:t>
            </a:r>
          </a:p>
          <a:p>
            <a:endParaRPr lang="en-US" sz="800" dirty="0">
              <a:latin typeface="Open Sans" panose="020B0606030504020204" pitchFamily="34" charset="0"/>
              <a:ea typeface="Open Sans" panose="020B0606030504020204" pitchFamily="34" charset="0"/>
              <a:cs typeface="Open Sans" panose="020B0606030504020204" pitchFamily="34" charset="0"/>
            </a:endParaRPr>
          </a:p>
          <a:p>
            <a:r>
              <a:rPr lang="en-US" sz="1200" b="1" dirty="0">
                <a:latin typeface="Open Sans" panose="020B0606030504020204" pitchFamily="34" charset="0"/>
                <a:ea typeface="Open Sans" panose="020B0606030504020204" pitchFamily="34" charset="0"/>
                <a:cs typeface="Open Sans" panose="020B0606030504020204" pitchFamily="34" charset="0"/>
              </a:rPr>
              <a:t>The only feedback that generates change is the one that is rescuing</a:t>
            </a:r>
            <a:r>
              <a:rPr lang="en-US" sz="1200" dirty="0">
                <a:latin typeface="Open Sans" panose="020B0606030504020204" pitchFamily="34" charset="0"/>
                <a:ea typeface="Open Sans" panose="020B0606030504020204" pitchFamily="34" charset="0"/>
                <a:cs typeface="Open Sans" panose="020B0606030504020204" pitchFamily="34" charset="0"/>
              </a:rPr>
              <a:t>, which rescues from failure, which does not reduce anyone to his/her failure, which meets the context and circumstances of those who make mistakes and waits for the right timing to intervene, to communicate in order to restore confidence . To correct the 'orbit'.</a:t>
            </a:r>
          </a:p>
          <a:p>
            <a:endParaRPr lang="en-US" sz="800" dirty="0">
              <a:latin typeface="Open Sans" panose="020B0606030504020204" pitchFamily="34" charset="0"/>
              <a:ea typeface="Open Sans" panose="020B0606030504020204" pitchFamily="34" charset="0"/>
              <a:cs typeface="Open Sans" panose="020B0606030504020204" pitchFamily="34" charset="0"/>
            </a:endParaRPr>
          </a:p>
          <a:p>
            <a:r>
              <a:rPr lang="en-US" sz="1200" b="1" dirty="0">
                <a:latin typeface="Open Sans" panose="020B0606030504020204" pitchFamily="34" charset="0"/>
                <a:ea typeface="Open Sans" panose="020B0606030504020204" pitchFamily="34" charset="0"/>
                <a:cs typeface="Open Sans" panose="020B0606030504020204" pitchFamily="34" charset="0"/>
              </a:rPr>
              <a:t>People who think they are frank and direct</a:t>
            </a:r>
            <a:r>
              <a:rPr lang="en-US" sz="1200" dirty="0">
                <a:latin typeface="Open Sans" panose="020B0606030504020204" pitchFamily="34" charset="0"/>
                <a:ea typeface="Open Sans" panose="020B0606030504020204" pitchFamily="34" charset="0"/>
                <a:cs typeface="Open Sans" panose="020B0606030504020204" pitchFamily="34" charset="0"/>
              </a:rPr>
              <a:t> because they always say everything they have to say, whoever they are, </a:t>
            </a:r>
            <a:r>
              <a:rPr lang="en-US" sz="1200" b="1" dirty="0">
                <a:latin typeface="Open Sans" panose="020B0606030504020204" pitchFamily="34" charset="0"/>
                <a:ea typeface="Open Sans" panose="020B0606030504020204" pitchFamily="34" charset="0"/>
                <a:cs typeface="Open Sans" panose="020B0606030504020204" pitchFamily="34" charset="0"/>
              </a:rPr>
              <a:t>cause even more deviations and disturbance.</a:t>
            </a:r>
          </a:p>
          <a:p>
            <a:endParaRPr lang="en-US" sz="800" dirty="0">
              <a:latin typeface="Open Sans" panose="020B0606030504020204" pitchFamily="34" charset="0"/>
              <a:ea typeface="Open Sans" panose="020B0606030504020204" pitchFamily="34" charset="0"/>
              <a:cs typeface="Open Sans" panose="020B0606030504020204" pitchFamily="34" charset="0"/>
            </a:endParaRPr>
          </a:p>
          <a:p>
            <a:r>
              <a:rPr lang="en-US" sz="1200" b="1" dirty="0">
                <a:latin typeface="Open Sans" panose="020B0606030504020204" pitchFamily="34" charset="0"/>
                <a:ea typeface="Open Sans" panose="020B0606030504020204" pitchFamily="34" charset="0"/>
                <a:cs typeface="Open Sans" panose="020B0606030504020204" pitchFamily="34" charset="0"/>
              </a:rPr>
              <a:t>Whoever applies the rules of a rescuing feedback, always manages to generate change and have a positive impact. </a:t>
            </a:r>
            <a:r>
              <a:rPr lang="en-US" sz="1200" dirty="0">
                <a:latin typeface="Open Sans" panose="020B0606030504020204" pitchFamily="34" charset="0"/>
                <a:ea typeface="Open Sans" panose="020B0606030504020204" pitchFamily="34" charset="0"/>
                <a:cs typeface="Open Sans" panose="020B0606030504020204" pitchFamily="34" charset="0"/>
              </a:rPr>
              <a:t>It is impressive to observe these two realities and to see how they translate into opposite results.</a:t>
            </a: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EXCELLENT EXAMPLE OF RESCUING FEEDBACK:</a:t>
            </a:r>
            <a:endParaRPr lang="pt-PT" sz="1200" dirty="0">
              <a:latin typeface="Open Sans" panose="020B0606030504020204" pitchFamily="34" charset="0"/>
              <a:ea typeface="Open Sans" panose="020B0606030504020204" pitchFamily="34" charset="0"/>
              <a:cs typeface="Open Sans" panose="020B0606030504020204" pitchFamily="34" charset="0"/>
            </a:endParaRPr>
          </a:p>
          <a:p>
            <a:endParaRPr lang="pt-PT"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6">
            <a:extLst>
              <a:ext uri="{FF2B5EF4-FFF2-40B4-BE49-F238E27FC236}">
                <a16:creationId xmlns:a16="http://schemas.microsoft.com/office/drawing/2014/main" id="{CC24E0B1-4ECE-ABDB-78D8-A52DFCE595FE}"/>
              </a:ext>
            </a:extLst>
          </p:cNvPr>
          <p:cNvSpPr/>
          <p:nvPr userDrawn="1"/>
        </p:nvSpPr>
        <p:spPr>
          <a:xfrm>
            <a:off x="3804115" y="5345906"/>
            <a:ext cx="3042021" cy="1200329"/>
          </a:xfrm>
          <a:prstGeom prst="rect">
            <a:avLst/>
          </a:prstGeom>
        </p:spPr>
        <p:txBody>
          <a:bodyPr wrap="square">
            <a:spAutoFit/>
          </a:bodyPr>
          <a:lstStyle/>
          <a:p>
            <a:r>
              <a:rPr 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The orchestra conductor waited for the right time, attended to her internal and external circumstances, took care of those who were present and did not expose the failure, instead he filled her with confidence: </a:t>
            </a:r>
            <a:r>
              <a:rPr lang="en-US" sz="1200" i="1" dirty="0">
                <a:solidFill>
                  <a:srgbClr val="000000"/>
                </a:solidFill>
                <a:latin typeface="Open Sans" panose="020B0606030504020204" pitchFamily="34" charset="0"/>
                <a:ea typeface="Open Sans" panose="020B0606030504020204" pitchFamily="34" charset="0"/>
                <a:cs typeface="Open Sans" panose="020B0606030504020204" pitchFamily="34" charset="0"/>
              </a:rPr>
              <a:t>You can do it!</a:t>
            </a:r>
            <a:endParaRPr lang="pt-PT" sz="1200" i="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Retângulo 5">
            <a:extLst>
              <a:ext uri="{FF2B5EF4-FFF2-40B4-BE49-F238E27FC236}">
                <a16:creationId xmlns:a16="http://schemas.microsoft.com/office/drawing/2014/main" id="{A8A0CD38-7898-4DBC-A6CA-3BA084EE765E}"/>
              </a:ext>
            </a:extLst>
          </p:cNvPr>
          <p:cNvSpPr/>
          <p:nvPr userDrawn="1"/>
        </p:nvSpPr>
        <p:spPr>
          <a:xfrm>
            <a:off x="724182" y="7142108"/>
            <a:ext cx="6321467" cy="1754326"/>
          </a:xfrm>
          <a:prstGeom prst="rect">
            <a:avLst/>
          </a:prstGeom>
        </p:spPr>
        <p:txBody>
          <a:bodyPr wrap="square">
            <a:spAutoFit/>
          </a:bodyPr>
          <a:lstStyle/>
          <a:p>
            <a:r>
              <a:rPr 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The conductor could have humiliated or even remained silent (murderous silence, which kills all confidence), ignoring the difficulty and letting M. João Pires fail alone across the board. Not only did he not do it, but he </a:t>
            </a:r>
            <a:r>
              <a:rPr lang="en-US" sz="1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empowered her to overcome this hardship and reach a level that seemed humanly impossible </a:t>
            </a:r>
            <a:r>
              <a:rPr 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in those circumstances. </a:t>
            </a:r>
          </a:p>
          <a:p>
            <a:endParaRPr 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r>
              <a:rPr 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His rescuing feedback allowed her to rescue even the memory of a full concert, without a single flaw. What's more, it has </a:t>
            </a:r>
            <a:r>
              <a:rPr lang="en-US" sz="1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forever reinforced a bond of trust and commitment between the two musicians.</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7">
            <a:extLst>
              <a:ext uri="{FF2B5EF4-FFF2-40B4-BE49-F238E27FC236}">
                <a16:creationId xmlns:a16="http://schemas.microsoft.com/office/drawing/2014/main" id="{6CB70361-3B16-4CE6-3B62-006AA9A74F9C}"/>
              </a:ext>
            </a:extLst>
          </p:cNvPr>
          <p:cNvSpPr txBox="1"/>
          <p:nvPr userDrawn="1"/>
        </p:nvSpPr>
        <p:spPr>
          <a:xfrm>
            <a:off x="4073544" y="6680927"/>
            <a:ext cx="2651109" cy="253916"/>
          </a:xfrm>
          <a:prstGeom prst="rect">
            <a:avLst/>
          </a:prstGeom>
          <a:noFill/>
        </p:spPr>
        <p:txBody>
          <a:bodyPr wrap="square" rtlCol="0">
            <a:spAutoFit/>
          </a:bodyPr>
          <a:lstStyle/>
          <a:p>
            <a:r>
              <a:rPr lang="en-US" sz="1050" dirty="0">
                <a:latin typeface="Open Sans" panose="020B0606030504020204" pitchFamily="34" charset="0"/>
                <a:ea typeface="Open Sans" panose="020B0606030504020204" pitchFamily="34" charset="0"/>
                <a:cs typeface="Open Sans" panose="020B0606030504020204" pitchFamily="34" charset="0"/>
              </a:rPr>
              <a:t>Click on the image to see the video</a:t>
            </a:r>
          </a:p>
        </p:txBody>
      </p:sp>
      <p:pic>
        <p:nvPicPr>
          <p:cNvPr id="18" name="Picture 13" descr="A close up of a light&#10;&#10;Description automatically generated">
            <a:extLst>
              <a:ext uri="{FF2B5EF4-FFF2-40B4-BE49-F238E27FC236}">
                <a16:creationId xmlns:a16="http://schemas.microsoft.com/office/drawing/2014/main" id="{0BD6F6B6-9E03-4C3E-4366-39C25DACBF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43545" y="6680926"/>
            <a:ext cx="230833" cy="230833"/>
          </a:xfrm>
          <a:prstGeom prst="rect">
            <a:avLst/>
          </a:prstGeom>
        </p:spPr>
      </p:pic>
    </p:spTree>
    <p:extLst>
      <p:ext uri="{BB962C8B-B14F-4D97-AF65-F5344CB8AC3E}">
        <p14:creationId xmlns:p14="http://schemas.microsoft.com/office/powerpoint/2010/main" val="3148595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Retângulo 31">
            <a:extLst>
              <a:ext uri="{FF2B5EF4-FFF2-40B4-BE49-F238E27FC236}">
                <a16:creationId xmlns:a16="http://schemas.microsoft.com/office/drawing/2014/main" id="{062E1695-989D-3E8E-7F48-37A3FECD81FB}"/>
              </a:ext>
            </a:extLst>
          </p:cNvPr>
          <p:cNvSpPr/>
          <p:nvPr userDrawn="1"/>
        </p:nvSpPr>
        <p:spPr>
          <a:xfrm>
            <a:off x="779639" y="3350113"/>
            <a:ext cx="1123052" cy="246221"/>
          </a:xfrm>
          <a:prstGeom prst="rect">
            <a:avLst/>
          </a:prstGeom>
          <a:solidFill>
            <a:schemeClr val="accent2">
              <a:lumMod val="40000"/>
              <a:lumOff val="6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Retângulo 31">
            <a:extLst>
              <a:ext uri="{FF2B5EF4-FFF2-40B4-BE49-F238E27FC236}">
                <a16:creationId xmlns:a16="http://schemas.microsoft.com/office/drawing/2014/main" id="{4A51DD88-6476-7C6B-435A-FCD1AB65810A}"/>
              </a:ext>
            </a:extLst>
          </p:cNvPr>
          <p:cNvSpPr/>
          <p:nvPr userDrawn="1"/>
        </p:nvSpPr>
        <p:spPr>
          <a:xfrm>
            <a:off x="779640" y="1157084"/>
            <a:ext cx="966033" cy="246221"/>
          </a:xfrm>
          <a:prstGeom prst="rect">
            <a:avLst/>
          </a:prstGeom>
          <a:solidFill>
            <a:schemeClr val="accent2">
              <a:lumMod val="40000"/>
              <a:lumOff val="6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etângulo 31">
            <a:extLst>
              <a:ext uri="{FF2B5EF4-FFF2-40B4-BE49-F238E27FC236}">
                <a16:creationId xmlns:a16="http://schemas.microsoft.com/office/drawing/2014/main" id="{908DEEE4-44A1-3804-FBFB-E694DFEF6465}"/>
              </a:ext>
            </a:extLst>
          </p:cNvPr>
          <p:cNvSpPr/>
          <p:nvPr userDrawn="1"/>
        </p:nvSpPr>
        <p:spPr>
          <a:xfrm>
            <a:off x="779640" y="791743"/>
            <a:ext cx="3302166" cy="246221"/>
          </a:xfrm>
          <a:prstGeom prst="rect">
            <a:avLst/>
          </a:prstGeom>
          <a:solidFill>
            <a:schemeClr val="accent2">
              <a:lumMod val="40000"/>
              <a:lumOff val="6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9E113DE-B80B-BDFD-413A-3EB3C0B82722}"/>
              </a:ext>
            </a:extLst>
          </p:cNvPr>
          <p:cNvSpPr/>
          <p:nvPr userDrawn="1"/>
        </p:nvSpPr>
        <p:spPr>
          <a:xfrm>
            <a:off x="0" y="9759435"/>
            <a:ext cx="7596000" cy="246221"/>
          </a:xfrm>
          <a:prstGeom prst="rect">
            <a:avLst/>
          </a:prstGeom>
          <a:solidFill>
            <a:sysClr val="windowText" lastClr="0000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41275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alibri" panose="020F0502020204030204"/>
              <a:sym typeface="Helvetica Neue Medium"/>
            </a:endParaRPr>
          </a:p>
        </p:txBody>
      </p:sp>
      <p:pic>
        <p:nvPicPr>
          <p:cNvPr id="5" name="Image" descr="Image">
            <a:extLst>
              <a:ext uri="{FF2B5EF4-FFF2-40B4-BE49-F238E27FC236}">
                <a16:creationId xmlns:a16="http://schemas.microsoft.com/office/drawing/2014/main" id="{1D2C5215-A4D4-D1AB-17BB-F516C6480F26}"/>
              </a:ext>
            </a:extLst>
          </p:cNvPr>
          <p:cNvPicPr>
            <a:picLocks noChangeAspect="1"/>
          </p:cNvPicPr>
          <p:nvPr userDrawn="1"/>
        </p:nvPicPr>
        <p:blipFill>
          <a:blip r:embed="rId2"/>
          <a:stretch>
            <a:fillRect/>
          </a:stretch>
        </p:blipFill>
        <p:spPr>
          <a:xfrm>
            <a:off x="994130" y="10139381"/>
            <a:ext cx="1709282" cy="285276"/>
          </a:xfrm>
          <a:prstGeom prst="rect">
            <a:avLst/>
          </a:prstGeom>
          <a:ln w="12700">
            <a:miter lim="400000"/>
          </a:ln>
        </p:spPr>
      </p:pic>
      <p:pic>
        <p:nvPicPr>
          <p:cNvPr id="6" name="Picture 5" descr="A pair of black spiral springs&#10;&#10;Description automatically generated">
            <a:extLst>
              <a:ext uri="{FF2B5EF4-FFF2-40B4-BE49-F238E27FC236}">
                <a16:creationId xmlns:a16="http://schemas.microsoft.com/office/drawing/2014/main" id="{64D115E7-AD15-03BE-D22C-A776DFD53517}"/>
              </a:ext>
            </a:extLst>
          </p:cNvPr>
          <p:cNvPicPr>
            <a:picLocks noChangeAspect="1"/>
          </p:cNvPicPr>
          <p:nvPr userDrawn="1"/>
        </p:nvPicPr>
        <p:blipFill rotWithShape="1">
          <a:blip r:embed="rId3"/>
          <a:srcRect l="26887" t="2096" r="57813" b="1906"/>
          <a:stretch/>
        </p:blipFill>
        <p:spPr>
          <a:xfrm>
            <a:off x="-13253" y="22466"/>
            <a:ext cx="497043" cy="10647039"/>
          </a:xfrm>
          <a:prstGeom prst="rect">
            <a:avLst/>
          </a:prstGeom>
        </p:spPr>
      </p:pic>
      <p:grpSp>
        <p:nvGrpSpPr>
          <p:cNvPr id="7" name="Agrupar 108">
            <a:extLst>
              <a:ext uri="{FF2B5EF4-FFF2-40B4-BE49-F238E27FC236}">
                <a16:creationId xmlns:a16="http://schemas.microsoft.com/office/drawing/2014/main" id="{8F94FE8A-EC2A-D292-4ED8-7FC72184B5B9}"/>
              </a:ext>
            </a:extLst>
          </p:cNvPr>
          <p:cNvGrpSpPr/>
          <p:nvPr userDrawn="1"/>
        </p:nvGrpSpPr>
        <p:grpSpPr>
          <a:xfrm>
            <a:off x="6703857" y="394524"/>
            <a:ext cx="497043" cy="475741"/>
            <a:chOff x="2703478" y="-878250"/>
            <a:chExt cx="497043" cy="475741"/>
          </a:xfrm>
        </p:grpSpPr>
        <p:sp>
          <p:nvSpPr>
            <p:cNvPr id="8" name="CaixaDeTexto 109">
              <a:extLst>
                <a:ext uri="{FF2B5EF4-FFF2-40B4-BE49-F238E27FC236}">
                  <a16:creationId xmlns:a16="http://schemas.microsoft.com/office/drawing/2014/main" id="{0D62C872-BA20-8ACD-CC88-AE2FCE84E96B}"/>
                </a:ext>
              </a:extLst>
            </p:cNvPr>
            <p:cNvSpPr txBox="1"/>
            <p:nvPr/>
          </p:nvSpPr>
          <p:spPr>
            <a:xfrm>
              <a:off x="2820392" y="-825271"/>
              <a:ext cx="26321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Playfair Display" pitchFamily="2" charset="77"/>
                </a:rPr>
                <a:t>4</a:t>
              </a:r>
              <a:endParaRPr kumimoji="0" lang="en-GB" sz="1600" b="1" i="0" u="none" strike="noStrike" kern="0" cap="none" spc="0" normalizeH="0" baseline="0" noProof="0" dirty="0">
                <a:ln>
                  <a:noFill/>
                </a:ln>
                <a:solidFill>
                  <a:prstClr val="black"/>
                </a:solidFill>
                <a:effectLst/>
                <a:uLnTx/>
                <a:uFillTx/>
                <a:latin typeface="Playfair Display" pitchFamily="2" charset="77"/>
              </a:endParaRPr>
            </a:p>
          </p:txBody>
        </p:sp>
        <p:sp>
          <p:nvSpPr>
            <p:cNvPr id="9" name="Duplo Semicírculo 110">
              <a:extLst>
                <a:ext uri="{FF2B5EF4-FFF2-40B4-BE49-F238E27FC236}">
                  <a16:creationId xmlns:a16="http://schemas.microsoft.com/office/drawing/2014/main" id="{7C0B81C9-7C6F-FE77-B1B3-8F792268422C}"/>
                </a:ext>
              </a:extLst>
            </p:cNvPr>
            <p:cNvSpPr/>
            <p:nvPr/>
          </p:nvSpPr>
          <p:spPr>
            <a:xfrm>
              <a:off x="2703478" y="-878250"/>
              <a:ext cx="497043" cy="475741"/>
            </a:xfrm>
            <a:prstGeom prst="blockArc">
              <a:avLst>
                <a:gd name="adj1" fmla="val 10800000"/>
                <a:gd name="adj2" fmla="val 21591976"/>
                <a:gd name="adj3" fmla="val 18963"/>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CC7357F5-3171-D3BA-AD53-B033A41FDDE8}"/>
              </a:ext>
            </a:extLst>
          </p:cNvPr>
          <p:cNvGrpSpPr/>
          <p:nvPr userDrawn="1"/>
        </p:nvGrpSpPr>
        <p:grpSpPr>
          <a:xfrm>
            <a:off x="668726" y="313392"/>
            <a:ext cx="3110024" cy="302662"/>
            <a:chOff x="762782" y="286039"/>
            <a:chExt cx="3110024" cy="302662"/>
          </a:xfrm>
        </p:grpSpPr>
        <p:sp>
          <p:nvSpPr>
            <p:cNvPr id="11" name="Lorem Ipsum Dolor | Lorem Ipsum Dolor">
              <a:extLst>
                <a:ext uri="{FF2B5EF4-FFF2-40B4-BE49-F238E27FC236}">
                  <a16:creationId xmlns:a16="http://schemas.microsoft.com/office/drawing/2014/main" id="{466DDCCD-ADA4-7DD4-B5B9-9AAEDAF4CAC1}"/>
                </a:ext>
              </a:extLst>
            </p:cNvPr>
            <p:cNvSpPr txBox="1"/>
            <p:nvPr/>
          </p:nvSpPr>
          <p:spPr>
            <a:xfrm>
              <a:off x="762782" y="286039"/>
              <a:ext cx="3110024"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2900" b="0">
                  <a:latin typeface="Playfair Display"/>
                  <a:ea typeface="Playfair Display"/>
                  <a:cs typeface="Playfair Display"/>
                  <a:sym typeface="Playfair Display"/>
                </a:defRPr>
              </a:lvl1pPr>
            </a:lstStyle>
            <a:p>
              <a:r>
                <a:rPr lang="pt-PT" sz="1200" dirty="0">
                  <a:solidFill>
                    <a:srgbClr val="000000"/>
                  </a:solidFill>
                  <a:latin typeface="Playfair Display" pitchFamily="2" charset="0"/>
                </a:rPr>
                <a:t>The Power of Stories &amp; Feedback</a:t>
              </a:r>
            </a:p>
          </p:txBody>
        </p:sp>
        <p:sp>
          <p:nvSpPr>
            <p:cNvPr id="12" name="Line">
              <a:extLst>
                <a:ext uri="{FF2B5EF4-FFF2-40B4-BE49-F238E27FC236}">
                  <a16:creationId xmlns:a16="http://schemas.microsoft.com/office/drawing/2014/main" id="{40397288-3800-CDE4-B72A-889FB9DC1DC3}"/>
                </a:ext>
              </a:extLst>
            </p:cNvPr>
            <p:cNvSpPr/>
            <p:nvPr/>
          </p:nvSpPr>
          <p:spPr>
            <a:xfrm>
              <a:off x="818238" y="588701"/>
              <a:ext cx="497044" cy="0"/>
            </a:xfrm>
            <a:prstGeom prst="line">
              <a:avLst/>
            </a:prstGeom>
            <a:ln w="25400">
              <a:solidFill>
                <a:srgbClr val="000000"/>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lang="en-US" sz="2000" b="0" i="0" u="none" strike="noStrike" kern="0" cap="none" spc="0" normalizeH="0" baseline="0" noProof="0">
                <a:ln>
                  <a:noFill/>
                </a:ln>
                <a:solidFill>
                  <a:srgbClr val="FFFFFF"/>
                </a:solidFill>
                <a:effectLst/>
                <a:uLnTx/>
                <a:uFillTx/>
                <a:latin typeface="Calibri" panose="020F0502020204030204"/>
                <a:sym typeface="Helvetica Neue Medium"/>
              </a:endParaRPr>
            </a:p>
          </p:txBody>
        </p:sp>
      </p:grpSp>
      <p:sp>
        <p:nvSpPr>
          <p:cNvPr id="13" name="Rectangle 16">
            <a:extLst>
              <a:ext uri="{FF2B5EF4-FFF2-40B4-BE49-F238E27FC236}">
                <a16:creationId xmlns:a16="http://schemas.microsoft.com/office/drawing/2014/main" id="{7A3E13E2-545A-0D56-DC29-1440B40A97DD}"/>
              </a:ext>
            </a:extLst>
          </p:cNvPr>
          <p:cNvSpPr/>
          <p:nvPr userDrawn="1"/>
        </p:nvSpPr>
        <p:spPr>
          <a:xfrm>
            <a:off x="724183" y="778570"/>
            <a:ext cx="6476717" cy="8109912"/>
          </a:xfrm>
          <a:prstGeom prst="rect">
            <a:avLst/>
          </a:prstGeom>
        </p:spPr>
        <p:txBody>
          <a:bodyPr wrap="square">
            <a:spAutoFit/>
          </a:bodyPr>
          <a:lstStyle/>
          <a:p>
            <a:r>
              <a:rPr lang="pt-PT" sz="1200" b="1" dirty="0">
                <a:latin typeface="Open Sans" panose="020B0606030504020204" pitchFamily="34" charset="0"/>
                <a:ea typeface="Open Sans" panose="020B0606030504020204" pitchFamily="34" charset="0"/>
                <a:cs typeface="Open Sans" panose="020B0606030504020204" pitchFamily="34" charset="0"/>
              </a:rPr>
              <a:t>FEEDBACK</a:t>
            </a:r>
            <a:r>
              <a:rPr lang="pt-PT" sz="1200" b="1" i="1" dirty="0">
                <a:latin typeface="Open Sans" panose="020B0606030504020204" pitchFamily="34" charset="0"/>
                <a:ea typeface="Open Sans" panose="020B0606030504020204" pitchFamily="34" charset="0"/>
                <a:cs typeface="Open Sans" panose="020B0606030504020204" pitchFamily="34" charset="0"/>
              </a:rPr>
              <a:t>: </a:t>
            </a:r>
            <a:r>
              <a:rPr lang="pt-PT" sz="1200" b="1" dirty="0">
                <a:latin typeface="Open Sans" panose="020B0606030504020204" pitchFamily="34" charset="0"/>
                <a:ea typeface="Open Sans" panose="020B0606030504020204" pitchFamily="34" charset="0"/>
                <a:cs typeface="Open Sans" panose="020B0606030504020204" pitchFamily="34" charset="0"/>
              </a:rPr>
              <a:t>TWO RULES AND FIVE CRITERIA</a:t>
            </a:r>
          </a:p>
          <a:p>
            <a:endParaRPr lang="pt-PT" sz="1200" b="1" i="1" dirty="0">
              <a:latin typeface="Open Sans" panose="020B0606030504020204" pitchFamily="34" charset="0"/>
              <a:ea typeface="Open Sans" panose="020B0606030504020204" pitchFamily="34" charset="0"/>
              <a:cs typeface="Open Sans" panose="020B0606030504020204" pitchFamily="34" charset="0"/>
            </a:endParaRPr>
          </a:p>
          <a:p>
            <a:r>
              <a:rPr lang="pt-PT" sz="1200" b="1" dirty="0">
                <a:latin typeface="Open Sans" panose="020B0606030504020204" pitchFamily="34" charset="0"/>
                <a:ea typeface="Open Sans" panose="020B0606030504020204" pitchFamily="34" charset="0"/>
                <a:cs typeface="Open Sans" panose="020B0606030504020204" pitchFamily="34" charset="0"/>
              </a:rPr>
              <a:t>TWO RULES</a:t>
            </a:r>
          </a:p>
          <a:p>
            <a:endParaRPr lang="pt-PT" sz="1200" dirty="0">
              <a:latin typeface="Open Sans" panose="020B0606030504020204" pitchFamily="34" charset="0"/>
              <a:ea typeface="Open Sans" panose="020B0606030504020204" pitchFamily="34" charset="0"/>
              <a:cs typeface="Open Sans" panose="020B0606030504020204" pitchFamily="34" charset="0"/>
            </a:endParaRPr>
          </a:p>
          <a:p>
            <a:r>
              <a:rPr lang="en-US" sz="1200" b="1" dirty="0">
                <a:latin typeface="Open Sans" panose="020B0606030504020204" pitchFamily="34" charset="0"/>
                <a:ea typeface="Open Sans" panose="020B0606030504020204" pitchFamily="34" charset="0"/>
                <a:cs typeface="Open Sans" panose="020B0606030504020204" pitchFamily="34" charset="0"/>
              </a:rPr>
              <a:t>1. Being constructive</a:t>
            </a:r>
            <a:r>
              <a:rPr lang="en-US" sz="1200" dirty="0">
                <a:latin typeface="Open Sans" panose="020B0606030504020204" pitchFamily="34" charset="0"/>
                <a:ea typeface="Open Sans" panose="020B0606030504020204" pitchFamily="34" charset="0"/>
                <a:cs typeface="Open Sans" panose="020B0606030504020204" pitchFamily="34" charset="0"/>
              </a:rPr>
              <a:t>, as opposed to being destructive.</a:t>
            </a:r>
          </a:p>
          <a:p>
            <a:r>
              <a:rPr lang="en-US" sz="1200" dirty="0">
                <a:latin typeface="Open Sans" panose="020B0606030504020204" pitchFamily="34" charset="0"/>
                <a:ea typeface="Open Sans" panose="020B0606030504020204" pitchFamily="34" charset="0"/>
                <a:cs typeface="Open Sans" panose="020B0606030504020204" pitchFamily="34" charset="0"/>
              </a:rPr>
              <a:t>Not to be confused with complimenting. It can be a criticism; it just cannot destroy the person who is receiving feedback;</a:t>
            </a:r>
          </a:p>
          <a:p>
            <a:pPr marL="171450" indent="-171450">
              <a:buFont typeface="Arial" panose="020B0604020202020204" pitchFamily="34" charset="0"/>
              <a:buChar char="•"/>
            </a:pPr>
            <a:endParaRPr lang="en-US" sz="1200" dirty="0">
              <a:latin typeface="Open Sans" panose="020B0606030504020204" pitchFamily="34" charset="0"/>
              <a:ea typeface="Open Sans" panose="020B0606030504020204" pitchFamily="34" charset="0"/>
              <a:cs typeface="Open Sans" panose="020B0606030504020204" pitchFamily="34" charset="0"/>
            </a:endParaRPr>
          </a:p>
          <a:p>
            <a:r>
              <a:rPr lang="en-US" sz="1200" b="1" dirty="0">
                <a:latin typeface="Open Sans" panose="020B0606030504020204" pitchFamily="34" charset="0"/>
                <a:ea typeface="Open Sans" panose="020B0606030504020204" pitchFamily="34" charset="0"/>
                <a:cs typeface="Open Sans" panose="020B0606030504020204" pitchFamily="34" charset="0"/>
              </a:rPr>
              <a:t>2. Being given taking into account who receives it and if it is within one’s power to change.</a:t>
            </a:r>
            <a:r>
              <a:rPr lang="en-US" sz="1200" dirty="0">
                <a:latin typeface="Open Sans" panose="020B0606030504020204" pitchFamily="34" charset="0"/>
                <a:ea typeface="Open Sans" panose="020B0606030504020204" pitchFamily="34" charset="0"/>
                <a:cs typeface="Open Sans" panose="020B0606030504020204" pitchFamily="34" charset="0"/>
              </a:rPr>
              <a:t> </a:t>
            </a:r>
          </a:p>
          <a:p>
            <a:r>
              <a:rPr lang="en-US" sz="1200" dirty="0">
                <a:latin typeface="Open Sans" panose="020B0606030504020204" pitchFamily="34" charset="0"/>
                <a:ea typeface="Open Sans" panose="020B0606030504020204" pitchFamily="34" charset="0"/>
                <a:cs typeface="Open Sans" panose="020B0606030504020204" pitchFamily="34" charset="0"/>
              </a:rPr>
              <a:t>And not who gives it, in the sense of relief of conscience or in the name of 'openness’. We cannot give feedback on something that the other is not able to change, such as a tic or a particular circumstance.</a:t>
            </a:r>
          </a:p>
          <a:p>
            <a:endParaRPr lang="pt-PT" sz="1200" dirty="0">
              <a:latin typeface="Open Sans" panose="020B0606030504020204" pitchFamily="34" charset="0"/>
              <a:ea typeface="Open Sans" panose="020B0606030504020204" pitchFamily="34" charset="0"/>
              <a:cs typeface="Open Sans" panose="020B0606030504020204" pitchFamily="34" charset="0"/>
            </a:endParaRPr>
          </a:p>
          <a:p>
            <a:r>
              <a:rPr lang="pt-PT" sz="1200" b="1" dirty="0">
                <a:latin typeface="Open Sans" panose="020B0606030504020204" pitchFamily="34" charset="0"/>
                <a:ea typeface="Open Sans" panose="020B0606030504020204" pitchFamily="34" charset="0"/>
                <a:cs typeface="Open Sans" panose="020B0606030504020204" pitchFamily="34" charset="0"/>
              </a:rPr>
              <a:t>FIVE CRITERIA</a:t>
            </a:r>
            <a:endParaRPr lang="en-GB" sz="1200" b="1" dirty="0">
              <a:latin typeface="Open Sans" panose="020B0606030504020204" pitchFamily="34" charset="0"/>
              <a:ea typeface="Open Sans" panose="020B0606030504020204" pitchFamily="34" charset="0"/>
              <a:cs typeface="Open Sans" panose="020B0606030504020204" pitchFamily="34" charset="0"/>
            </a:endParaRP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US" sz="1200" dirty="0">
                <a:latin typeface="Open Sans" panose="020B0606030504020204" pitchFamily="34" charset="0"/>
                <a:ea typeface="Open Sans" panose="020B0606030504020204" pitchFamily="34" charset="0"/>
                <a:cs typeface="Open Sans" panose="020B0606030504020204" pitchFamily="34" charset="0"/>
              </a:rPr>
              <a:t>1. Internal and external </a:t>
            </a:r>
            <a:r>
              <a:rPr lang="en-US" sz="1200" b="1" dirty="0">
                <a:latin typeface="Open Sans" panose="020B0606030504020204" pitchFamily="34" charset="0"/>
                <a:ea typeface="Open Sans" panose="020B0606030504020204" pitchFamily="34" charset="0"/>
                <a:cs typeface="Open Sans" panose="020B0606030504020204" pitchFamily="34" charset="0"/>
              </a:rPr>
              <a:t>timing</a:t>
            </a:r>
            <a:r>
              <a:rPr lang="en-US" sz="1200" dirty="0">
                <a:latin typeface="Open Sans" panose="020B0606030504020204" pitchFamily="34" charset="0"/>
                <a:ea typeface="Open Sans" panose="020B0606030504020204" pitchFamily="34" charset="0"/>
                <a:cs typeface="Open Sans" panose="020B0606030504020204" pitchFamily="34" charset="0"/>
              </a:rPr>
              <a:t>, with respect and a sense of opportunity (</a:t>
            </a:r>
            <a:r>
              <a:rPr lang="en-US" sz="1200" b="1" dirty="0">
                <a:latin typeface="Open Sans" panose="020B0606030504020204" pitchFamily="34" charset="0"/>
                <a:ea typeface="Open Sans" panose="020B0606030504020204" pitchFamily="34" charset="0"/>
                <a:cs typeface="Open Sans" panose="020B0606030504020204" pitchFamily="34" charset="0"/>
              </a:rPr>
              <a:t>chronological timing </a:t>
            </a:r>
            <a:r>
              <a:rPr lang="en-US" sz="1200" dirty="0">
                <a:latin typeface="Open Sans" panose="020B0606030504020204" pitchFamily="34" charset="0"/>
                <a:ea typeface="Open Sans" panose="020B0606030504020204" pitchFamily="34" charset="0"/>
                <a:cs typeface="Open Sans" panose="020B0606030504020204" pitchFamily="34" charset="0"/>
              </a:rPr>
              <a:t>- here and now, or later? - </a:t>
            </a:r>
            <a:r>
              <a:rPr lang="en-US" sz="1200" b="1" dirty="0">
                <a:latin typeface="Open Sans" panose="020B0606030504020204" pitchFamily="34" charset="0"/>
                <a:ea typeface="Open Sans" panose="020B0606030504020204" pitchFamily="34" charset="0"/>
                <a:cs typeface="Open Sans" panose="020B0606030504020204" pitchFamily="34" charset="0"/>
              </a:rPr>
              <a:t>And what is the inner timing of those who are receiving feedback?</a:t>
            </a:r>
            <a:r>
              <a:rPr lang="en-US" sz="1200" dirty="0">
                <a:latin typeface="Open Sans" panose="020B0606030504020204" pitchFamily="34" charset="0"/>
                <a:ea typeface="Open Sans" panose="020B0606030504020204" pitchFamily="34" charset="0"/>
                <a:cs typeface="Open Sans" panose="020B0606030504020204" pitchFamily="34" charset="0"/>
              </a:rPr>
              <a:t>);</a:t>
            </a:r>
          </a:p>
          <a:p>
            <a:pPr marL="171450" indent="-171450">
              <a:buFont typeface="Arial" panose="020B0604020202020204" pitchFamily="34" charset="0"/>
              <a:buChar char="•"/>
            </a:pPr>
            <a:endParaRPr lang="en-US" sz="1200" dirty="0">
              <a:latin typeface="Open Sans" panose="020B0606030504020204" pitchFamily="34" charset="0"/>
              <a:ea typeface="Open Sans" panose="020B0606030504020204" pitchFamily="34" charset="0"/>
              <a:cs typeface="Open Sans" panose="020B0606030504020204" pitchFamily="34" charset="0"/>
            </a:endParaRPr>
          </a:p>
          <a:p>
            <a:r>
              <a:rPr lang="en-US" sz="1200" b="1" dirty="0">
                <a:latin typeface="Open Sans" panose="020B0606030504020204" pitchFamily="34" charset="0"/>
                <a:ea typeface="Open Sans" panose="020B0606030504020204" pitchFamily="34" charset="0"/>
                <a:cs typeface="Open Sans" panose="020B0606030504020204" pitchFamily="34" charset="0"/>
              </a:rPr>
              <a:t>2. Context</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b="1" dirty="0">
                <a:latin typeface="Open Sans" panose="020B0606030504020204" pitchFamily="34" charset="0"/>
                <a:ea typeface="Open Sans" panose="020B0606030504020204" pitchFamily="34" charset="0"/>
                <a:cs typeface="Open Sans" panose="020B0606030504020204" pitchFamily="34" charset="0"/>
              </a:rPr>
              <a:t>personal, internal circumstances</a:t>
            </a:r>
            <a:r>
              <a:rPr lang="en-US" sz="1200" dirty="0">
                <a:latin typeface="Open Sans" panose="020B0606030504020204" pitchFamily="34" charset="0"/>
                <a:ea typeface="Open Sans" panose="020B0606030504020204" pitchFamily="34" charset="0"/>
                <a:cs typeface="Open Sans" panose="020B0606030504020204" pitchFamily="34" charset="0"/>
              </a:rPr>
              <a:t>, of those who receive feedback. And </a:t>
            </a:r>
            <a:r>
              <a:rPr lang="en-US" sz="1200" b="1" dirty="0">
                <a:latin typeface="Open Sans" panose="020B0606030504020204" pitchFamily="34" charset="0"/>
                <a:ea typeface="Open Sans" panose="020B0606030504020204" pitchFamily="34" charset="0"/>
                <a:cs typeface="Open Sans" panose="020B0606030504020204" pitchFamily="34" charset="0"/>
              </a:rPr>
              <a:t>external context</a:t>
            </a:r>
            <a:r>
              <a:rPr lang="en-US" sz="1200" dirty="0">
                <a:latin typeface="Open Sans" panose="020B0606030504020204" pitchFamily="34" charset="0"/>
                <a:ea typeface="Open Sans" panose="020B0606030504020204" pitchFamily="34" charset="0"/>
                <a:cs typeface="Open Sans" panose="020B0606030504020204" pitchFamily="34" charset="0"/>
              </a:rPr>
              <a:t>: who is present at the time of the feedback?);</a:t>
            </a:r>
          </a:p>
          <a:p>
            <a:pPr marL="171450" indent="-171450">
              <a:buFont typeface="Arial" panose="020B0604020202020204" pitchFamily="34" charset="0"/>
              <a:buChar char="•"/>
            </a:pPr>
            <a:endParaRPr lang="en-US" sz="1200" dirty="0">
              <a:latin typeface="Open Sans" panose="020B0606030504020204" pitchFamily="34" charset="0"/>
              <a:ea typeface="Open Sans" panose="020B0606030504020204" pitchFamily="34" charset="0"/>
              <a:cs typeface="Open Sans" panose="020B0606030504020204" pitchFamily="34" charset="0"/>
            </a:endParaRPr>
          </a:p>
          <a:p>
            <a:r>
              <a:rPr lang="en-US" sz="1200" b="1" dirty="0">
                <a:latin typeface="Open Sans" panose="020B0606030504020204" pitchFamily="34" charset="0"/>
                <a:ea typeface="Open Sans" panose="020B0606030504020204" pitchFamily="34" charset="0"/>
                <a:cs typeface="Open Sans" panose="020B0606030504020204" pitchFamily="34" charset="0"/>
              </a:rPr>
              <a:t>3. Descriptive</a:t>
            </a:r>
            <a:r>
              <a:rPr lang="en-US" sz="1200" dirty="0">
                <a:latin typeface="Open Sans" panose="020B0606030504020204" pitchFamily="34" charset="0"/>
                <a:ea typeface="Open Sans" panose="020B0606030504020204" pitchFamily="34" charset="0"/>
                <a:cs typeface="Open Sans" panose="020B0606030504020204" pitchFamily="34" charset="0"/>
              </a:rPr>
              <a:t>, to be concrete and never vague. Descriptive for not making generalist value judgments (“you will be no one!” or “you will not go far”);</a:t>
            </a:r>
          </a:p>
          <a:p>
            <a:pPr marL="171450" indent="-171450">
              <a:buFont typeface="Arial" panose="020B0604020202020204" pitchFamily="34" charset="0"/>
              <a:buChar char="•"/>
            </a:pPr>
            <a:endParaRPr lang="en-US" sz="1200" dirty="0">
              <a:latin typeface="Open Sans" panose="020B0606030504020204" pitchFamily="34" charset="0"/>
              <a:ea typeface="Open Sans" panose="020B0606030504020204" pitchFamily="34" charset="0"/>
              <a:cs typeface="Open Sans" panose="020B0606030504020204" pitchFamily="34" charset="0"/>
            </a:endParaRPr>
          </a:p>
          <a:p>
            <a:r>
              <a:rPr lang="en-US" sz="1200" b="1" dirty="0">
                <a:latin typeface="Open Sans" panose="020B0606030504020204" pitchFamily="34" charset="0"/>
                <a:ea typeface="Open Sans" panose="020B0606030504020204" pitchFamily="34" charset="0"/>
                <a:cs typeface="Open Sans" panose="020B0606030504020204" pitchFamily="34" charset="0"/>
              </a:rPr>
              <a:t>4. Free silence, to create a safe harbour </a:t>
            </a:r>
            <a:r>
              <a:rPr lang="en-US" sz="1200" dirty="0">
                <a:latin typeface="Open Sans" panose="020B0606030504020204" pitchFamily="34" charset="0"/>
                <a:ea typeface="Open Sans" panose="020B0606030504020204" pitchFamily="34" charset="0"/>
                <a:cs typeface="Open Sans" panose="020B0606030504020204" pitchFamily="34" charset="0"/>
              </a:rPr>
              <a:t>and not to underline failure. Never the silence that humiliates, betrays or kills confidence;</a:t>
            </a:r>
          </a:p>
          <a:p>
            <a:pPr marL="171450" indent="-171450">
              <a:buFont typeface="Arial" panose="020B0604020202020204" pitchFamily="34" charset="0"/>
              <a:buChar char="•"/>
            </a:pPr>
            <a:endParaRPr lang="en-US" sz="1200" dirty="0">
              <a:latin typeface="Open Sans" panose="020B0606030504020204" pitchFamily="34" charset="0"/>
              <a:ea typeface="Open Sans" panose="020B0606030504020204" pitchFamily="34" charset="0"/>
              <a:cs typeface="Open Sans" panose="020B0606030504020204" pitchFamily="34" charset="0"/>
            </a:endParaRPr>
          </a:p>
          <a:p>
            <a:r>
              <a:rPr lang="en-US" sz="1200" b="1" dirty="0">
                <a:latin typeface="Open Sans" panose="020B0606030504020204" pitchFamily="34" charset="0"/>
                <a:ea typeface="Open Sans" panose="020B0606030504020204" pitchFamily="34" charset="0"/>
                <a:cs typeface="Open Sans" panose="020B0606030504020204" pitchFamily="34" charset="0"/>
              </a:rPr>
              <a:t>5. Counter-feedback</a:t>
            </a:r>
            <a:r>
              <a:rPr lang="en-US" sz="1200" dirty="0">
                <a:latin typeface="Open Sans" panose="020B0606030504020204" pitchFamily="34" charset="0"/>
                <a:ea typeface="Open Sans" panose="020B0606030504020204" pitchFamily="34" charset="0"/>
                <a:cs typeface="Open Sans" panose="020B0606030504020204" pitchFamily="34" charset="0"/>
              </a:rPr>
              <a:t>, because no feedback will be truly effective unless we let the other person justify his or her actions, frame his or her words and motivations.</a:t>
            </a:r>
          </a:p>
          <a:p>
            <a:endParaRPr lang="en-US" sz="900" dirty="0">
              <a:latin typeface="Open Sans" panose="020B0606030504020204" pitchFamily="34" charset="0"/>
              <a:ea typeface="Open Sans" panose="020B0606030504020204" pitchFamily="34" charset="0"/>
              <a:cs typeface="Open Sans" panose="020B0606030504020204" pitchFamily="34" charset="0"/>
            </a:endParaRPr>
          </a:p>
          <a:p>
            <a:r>
              <a:rPr lang="en-US" sz="1200" b="1" dirty="0">
                <a:latin typeface="Open Sans" panose="020B0606030504020204" pitchFamily="34" charset="0"/>
                <a:ea typeface="Open Sans" panose="020B0606030504020204" pitchFamily="34" charset="0"/>
                <a:cs typeface="Open Sans" panose="020B0606030504020204" pitchFamily="34" charset="0"/>
              </a:rPr>
              <a:t>To be effective, to generate change and to achieve good results, feedback must always be constructive</a:t>
            </a:r>
            <a:r>
              <a:rPr lang="en-US" sz="1200" dirty="0">
                <a:latin typeface="Open Sans" panose="020B0606030504020204" pitchFamily="34" charset="0"/>
                <a:ea typeface="Open Sans" panose="020B0606030504020204" pitchFamily="34" charset="0"/>
                <a:cs typeface="Open Sans" panose="020B0606030504020204" pitchFamily="34" charset="0"/>
              </a:rPr>
              <a:t>, rescuing. Destroying the other does not help him or her grow, it only serves to create revolt and provoke defensive attitudes. And we all know that the best defence is attack... People grow in trust, mutual respect and in their ability to collaborate, if feedback is given in a constructive way, coming from those who want to build, recover, rescue, improve.</a:t>
            </a:r>
          </a:p>
          <a:p>
            <a:endParaRPr lang="en-US" sz="800" dirty="0">
              <a:latin typeface="Open Sans" panose="020B0606030504020204" pitchFamily="34" charset="0"/>
              <a:ea typeface="Open Sans" panose="020B0606030504020204" pitchFamily="34" charset="0"/>
              <a:cs typeface="Open Sans" panose="020B0606030504020204" pitchFamily="34" charset="0"/>
            </a:endParaRPr>
          </a:p>
          <a:p>
            <a:r>
              <a:rPr lang="en-US" sz="1200" b="1" dirty="0">
                <a:latin typeface="Open Sans" panose="020B0606030504020204" pitchFamily="34" charset="0"/>
                <a:ea typeface="Open Sans" panose="020B0606030504020204" pitchFamily="34" charset="0"/>
                <a:cs typeface="Open Sans" panose="020B0606030504020204" pitchFamily="34" charset="0"/>
              </a:rPr>
              <a:t>Common understanding is always a result of the way we overcome disagreements</a:t>
            </a:r>
            <a:r>
              <a:rPr lang="en-US" sz="1200" dirty="0">
                <a:latin typeface="Open Sans" panose="020B0606030504020204" pitchFamily="34" charset="0"/>
                <a:ea typeface="Open Sans" panose="020B0606030504020204" pitchFamily="34" charset="0"/>
                <a:cs typeface="Open Sans" panose="020B0606030504020204" pitchFamily="34" charset="0"/>
              </a:rPr>
              <a:t>. Feedback is an essential tool in communication because it allows us to calibrate expectations, overcome conflicts and disagreements, solve problems and consolidate good relationships.</a:t>
            </a:r>
          </a:p>
          <a:p>
            <a:endParaRPr lang="pt-PT" sz="12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62197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259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74" r:id="rId4"/>
    <p:sldLayoutId id="2147483686" r:id="rId5"/>
    <p:sldLayoutId id="2147483675" r:id="rId6"/>
    <p:sldLayoutId id="2147483663" r:id="rId7"/>
    <p:sldLayoutId id="2147483664" r:id="rId8"/>
    <p:sldLayoutId id="2147483665" r:id="rId9"/>
    <p:sldLayoutId id="2147483666" r:id="rId10"/>
    <p:sldLayoutId id="2147483667" r:id="rId11"/>
    <p:sldLayoutId id="2147483668" r:id="rId12"/>
    <p:sldLayoutId id="2147483669" r:id="rId13"/>
    <p:sldLayoutId id="2147483672" r:id="rId14"/>
    <p:sldLayoutId id="2147483687" r:id="rId15"/>
    <p:sldLayoutId id="2147483688" r:id="rId16"/>
    <p:sldLayoutId id="2147483689" r:id="rId17"/>
    <p:sldLayoutId id="2147483690" r:id="rId18"/>
    <p:sldLayoutId id="2147483676" r:id="rId19"/>
    <p:sldLayoutId id="2147483677" r:id="rId20"/>
    <p:sldLayoutId id="2147483678" r:id="rId21"/>
    <p:sldLayoutId id="2147483670" r:id="rId22"/>
    <p:sldLayoutId id="2147483679" r:id="rId23"/>
    <p:sldLayoutId id="2147483680" r:id="rId24"/>
    <p:sldLayoutId id="2147483681" r:id="rId25"/>
    <p:sldLayoutId id="2147483682" r:id="rId26"/>
    <p:sldLayoutId id="2147483683" r:id="rId27"/>
    <p:sldLayoutId id="2147483684" r:id="rId28"/>
    <p:sldLayoutId id="2147483685" r:id="rId29"/>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cl.org/"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hyperlink" Target="https://www.ccl.org/" TargetMode="Externa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Nj-hdQMa3uA"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www.youtube.com/watch?v=F8bm2llxxjU"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hyperlink" Target="https://sefirot.it/cicero-deck/landing"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hyperlink" Target="https://sefirot.it/cicero-deck/landing"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hyperlink" Target="https://solarsystem.nasa.gov/missions/mars-climate-orbiter/in-depth/"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youtube.com/watch?v=fS64pb0XnbI&amp;t=29s"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936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E8D2FB-71E4-1B55-90A9-FA4FC43A1AA9}"/>
              </a:ext>
            </a:extLst>
          </p:cNvPr>
          <p:cNvSpPr txBox="1"/>
          <p:nvPr/>
        </p:nvSpPr>
        <p:spPr>
          <a:xfrm>
            <a:off x="1051609" y="8474617"/>
            <a:ext cx="5454281" cy="276999"/>
          </a:xfrm>
          <a:prstGeom prst="rect">
            <a:avLst/>
          </a:prstGeom>
          <a:noFill/>
        </p:spPr>
        <p:txBody>
          <a:bodyPr wrap="square">
            <a:spAutoFit/>
          </a:bodyPr>
          <a:lstStyle/>
          <a:p>
            <a:pPr algn="ctr"/>
            <a:r>
              <a:rPr lang="en-IE" sz="1200" dirty="0">
                <a:latin typeface="Open Sans" panose="020B0606030504020204" pitchFamily="34" charset="0"/>
                <a:ea typeface="Open Sans" panose="020B0606030504020204" pitchFamily="34" charset="0"/>
                <a:cs typeface="Open Sans" panose="020B0606030504020204" pitchFamily="34" charset="0"/>
              </a:rPr>
              <a:t>All rights reserved by Center for Creative Leadership - </a:t>
            </a:r>
            <a:r>
              <a:rPr lang="en-IE" sz="1200" dirty="0">
                <a:latin typeface="Open Sans" panose="020B0606030504020204" pitchFamily="34" charset="0"/>
                <a:ea typeface="Open Sans" panose="020B0606030504020204" pitchFamily="34" charset="0"/>
                <a:cs typeface="Open Sans" panose="020B0606030504020204" pitchFamily="34" charset="0"/>
                <a:hlinkClick r:id="rId3"/>
              </a:rPr>
              <a:t>https://www.ccl.org/</a:t>
            </a:r>
            <a:r>
              <a:rPr lang="en-IE" sz="1200"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478952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B3684C-9A42-766B-9B66-E279F099A0C9}"/>
              </a:ext>
            </a:extLst>
          </p:cNvPr>
          <p:cNvSpPr txBox="1"/>
          <p:nvPr/>
        </p:nvSpPr>
        <p:spPr>
          <a:xfrm>
            <a:off x="1070859" y="6104070"/>
            <a:ext cx="5454281" cy="276999"/>
          </a:xfrm>
          <a:prstGeom prst="rect">
            <a:avLst/>
          </a:prstGeom>
          <a:noFill/>
        </p:spPr>
        <p:txBody>
          <a:bodyPr wrap="square">
            <a:spAutoFit/>
          </a:bodyPr>
          <a:lstStyle/>
          <a:p>
            <a:pPr algn="ctr"/>
            <a:r>
              <a:rPr lang="en-IE" sz="1200" dirty="0">
                <a:latin typeface="Open Sans" panose="020B0606030504020204" pitchFamily="34" charset="0"/>
                <a:ea typeface="Open Sans" panose="020B0606030504020204" pitchFamily="34" charset="0"/>
                <a:cs typeface="Open Sans" panose="020B0606030504020204" pitchFamily="34" charset="0"/>
              </a:rPr>
              <a:t>All rights reserved by Center for Creative Leadership - </a:t>
            </a:r>
            <a:r>
              <a:rPr lang="en-IE" sz="1200" dirty="0">
                <a:latin typeface="Open Sans" panose="020B0606030504020204" pitchFamily="34" charset="0"/>
                <a:ea typeface="Open Sans" panose="020B0606030504020204" pitchFamily="34" charset="0"/>
                <a:cs typeface="Open Sans" panose="020B0606030504020204" pitchFamily="34" charset="0"/>
                <a:hlinkClick r:id="rId2"/>
              </a:rPr>
              <a:t>https://www.ccl.org/</a:t>
            </a:r>
            <a:r>
              <a:rPr lang="en-IE" sz="1200"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3770099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616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436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010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503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074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719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087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308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7" descr="Uma imagem com pessoa, homem, fato, em pé&#10;&#10;Descrição gerada automaticamente">
            <a:hlinkClick r:id="rId2"/>
            <a:extLst>
              <a:ext uri="{FF2B5EF4-FFF2-40B4-BE49-F238E27FC236}">
                <a16:creationId xmlns:a16="http://schemas.microsoft.com/office/drawing/2014/main" id="{DAB09D45-714B-C3C1-B8B1-D4212D7BD9FF}"/>
              </a:ext>
            </a:extLst>
          </p:cNvPr>
          <p:cNvPicPr>
            <a:picLocks noChangeAspect="1"/>
          </p:cNvPicPr>
          <p:nvPr/>
        </p:nvPicPr>
        <p:blipFill>
          <a:blip r:embed="rId3"/>
          <a:stretch>
            <a:fillRect/>
          </a:stretch>
        </p:blipFill>
        <p:spPr>
          <a:xfrm>
            <a:off x="857649" y="5393294"/>
            <a:ext cx="2340669" cy="1316626"/>
          </a:xfrm>
          <a:prstGeom prst="rect">
            <a:avLst/>
          </a:prstGeom>
        </p:spPr>
      </p:pic>
      <p:pic>
        <p:nvPicPr>
          <p:cNvPr id="3" name="Imagem 23" descr="Uma imagem com pessoa&#10;&#10;Descrição gerada automaticamente">
            <a:hlinkClick r:id="rId4"/>
            <a:extLst>
              <a:ext uri="{FF2B5EF4-FFF2-40B4-BE49-F238E27FC236}">
                <a16:creationId xmlns:a16="http://schemas.microsoft.com/office/drawing/2014/main" id="{51323AC8-F669-3029-8B4E-52B2BA864AB4}"/>
              </a:ext>
            </a:extLst>
          </p:cNvPr>
          <p:cNvPicPr>
            <a:picLocks noChangeAspect="1"/>
          </p:cNvPicPr>
          <p:nvPr/>
        </p:nvPicPr>
        <p:blipFill>
          <a:blip r:embed="rId5"/>
          <a:stretch>
            <a:fillRect/>
          </a:stretch>
        </p:blipFill>
        <p:spPr>
          <a:xfrm>
            <a:off x="851163" y="7172149"/>
            <a:ext cx="2343521" cy="1313882"/>
          </a:xfrm>
          <a:prstGeom prst="rect">
            <a:avLst/>
          </a:prstGeom>
        </p:spPr>
      </p:pic>
    </p:spTree>
    <p:extLst>
      <p:ext uri="{BB962C8B-B14F-4D97-AF65-F5344CB8AC3E}">
        <p14:creationId xmlns:p14="http://schemas.microsoft.com/office/powerpoint/2010/main" val="609888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519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786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7">
            <a:extLst>
              <a:ext uri="{FF2B5EF4-FFF2-40B4-BE49-F238E27FC236}">
                <a16:creationId xmlns:a16="http://schemas.microsoft.com/office/drawing/2014/main" id="{6736EEA4-B521-AEC8-B961-DBC730F22085}"/>
              </a:ext>
            </a:extLst>
          </p:cNvPr>
          <p:cNvSpPr txBox="1"/>
          <p:nvPr/>
        </p:nvSpPr>
        <p:spPr>
          <a:xfrm>
            <a:off x="2179559" y="1452168"/>
            <a:ext cx="3333550" cy="677108"/>
          </a:xfrm>
          <a:prstGeom prst="rect">
            <a:avLst/>
          </a:prstGeom>
          <a:noFill/>
        </p:spPr>
        <p:txBody>
          <a:bodyPr wrap="square" rtlCol="0">
            <a:spAutoFit/>
          </a:bodyPr>
          <a:lstStyle/>
          <a:p>
            <a:pPr lvl="0"/>
            <a:r>
              <a:rPr lang="en-GB" b="1" dirty="0">
                <a:solidFill>
                  <a:prstClr val="black"/>
                </a:solidFill>
                <a:latin typeface="Open Sans"/>
              </a:rPr>
              <a:t>Post-its for you to use </a:t>
            </a:r>
            <a:r>
              <a:rPr lang="en-GB" b="1" dirty="0">
                <a:solidFill>
                  <a:prstClr val="black"/>
                </a:solidFill>
                <a:latin typeface="Open Sans"/>
                <a:sym typeface="Wingdings" pitchFamily="2" charset="2"/>
              </a:rPr>
              <a:t></a:t>
            </a:r>
            <a:endParaRPr lang="en-GB" b="1" dirty="0">
              <a:solidFill>
                <a:prstClr val="black"/>
              </a:solidFill>
              <a:latin typeface="Open Sans"/>
            </a:endParaRPr>
          </a:p>
          <a:p>
            <a:pPr lvl="0"/>
            <a:r>
              <a:rPr lang="en-GB" sz="1000" dirty="0">
                <a:solidFill>
                  <a:prstClr val="black"/>
                </a:solidFill>
                <a:latin typeface="Open Sans"/>
                <a:sym typeface="Wingdings" panose="05000000000000000000" pitchFamily="2" charset="2"/>
              </a:rPr>
              <a:t>Copy paste, crop, increase or decrease size…</a:t>
            </a:r>
          </a:p>
          <a:p>
            <a:pPr lvl="0"/>
            <a:r>
              <a:rPr lang="en-GB" sz="1000" dirty="0">
                <a:solidFill>
                  <a:prstClr val="black"/>
                </a:solidFill>
                <a:latin typeface="Open Sans"/>
                <a:sym typeface="Wingdings" panose="05000000000000000000" pitchFamily="2" charset="2"/>
              </a:rPr>
              <a:t>Do what serves you best, in any part of this eJournal!</a:t>
            </a:r>
          </a:p>
        </p:txBody>
      </p:sp>
      <p:pic>
        <p:nvPicPr>
          <p:cNvPr id="3" name="Picture 2" descr="Collection of Sticky Note Illustrations Gráfico por 2qnah · Creative Fabrica">
            <a:extLst>
              <a:ext uri="{FF2B5EF4-FFF2-40B4-BE49-F238E27FC236}">
                <a16:creationId xmlns:a16="http://schemas.microsoft.com/office/drawing/2014/main" id="{3054DFB4-BB44-9146-0DF3-D1EB4522B7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90" t="7695" r="74463" b="50000"/>
          <a:stretch/>
        </p:blipFill>
        <p:spPr bwMode="auto">
          <a:xfrm>
            <a:off x="1221226" y="2641216"/>
            <a:ext cx="1518834" cy="19308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ollection of Sticky Note Illustrations Gráfico por 2qnah · Creative Fabrica">
            <a:extLst>
              <a:ext uri="{FF2B5EF4-FFF2-40B4-BE49-F238E27FC236}">
                <a16:creationId xmlns:a16="http://schemas.microsoft.com/office/drawing/2014/main" id="{D5803C6F-3927-A8CC-CBEA-BB890DD5DA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806" t="55700" r="2444" b="7287"/>
          <a:stretch/>
        </p:blipFill>
        <p:spPr bwMode="auto">
          <a:xfrm>
            <a:off x="2997657" y="6899434"/>
            <a:ext cx="1697355" cy="16893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ollection of Sticky Note Illustrations Gráfico por 2qnah · Creative Fabrica">
            <a:extLst>
              <a:ext uri="{FF2B5EF4-FFF2-40B4-BE49-F238E27FC236}">
                <a16:creationId xmlns:a16="http://schemas.microsoft.com/office/drawing/2014/main" id="{A90A07B9-9846-66FA-B7F2-DA6F0BFB10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250" t="11299" r="50000" b="48631"/>
          <a:stretch/>
        </p:blipFill>
        <p:spPr bwMode="auto">
          <a:xfrm>
            <a:off x="4936545" y="7094521"/>
            <a:ext cx="169735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ollection of Sticky Note Illustrations Gráfico por 2qnah · Creative Fabrica">
            <a:extLst>
              <a:ext uri="{FF2B5EF4-FFF2-40B4-BE49-F238E27FC236}">
                <a16:creationId xmlns:a16="http://schemas.microsoft.com/office/drawing/2014/main" id="{0806E6BB-86B0-E93A-D87B-F296531D50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938" t="11118" r="26312" b="48813"/>
          <a:stretch/>
        </p:blipFill>
        <p:spPr bwMode="auto">
          <a:xfrm>
            <a:off x="1602994" y="4798061"/>
            <a:ext cx="1894684" cy="20414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ollection of Sticky Note Illustrations Gráfico por 2qnah · Creative Fabrica">
            <a:extLst>
              <a:ext uri="{FF2B5EF4-FFF2-40B4-BE49-F238E27FC236}">
                <a16:creationId xmlns:a16="http://schemas.microsoft.com/office/drawing/2014/main" id="{DB950E0B-D781-7980-055C-8DDE9D9F1D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869" t="10228" r="2380" b="49702"/>
          <a:stretch/>
        </p:blipFill>
        <p:spPr bwMode="auto">
          <a:xfrm>
            <a:off x="4948727" y="2689178"/>
            <a:ext cx="169735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ollection of Sticky Note Illustrations Gráfico por 2qnah · Creative Fabrica">
            <a:extLst>
              <a:ext uri="{FF2B5EF4-FFF2-40B4-BE49-F238E27FC236}">
                <a16:creationId xmlns:a16="http://schemas.microsoft.com/office/drawing/2014/main" id="{0DDE5F6E-9026-C132-ADB5-6A95753050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03" t="53211" r="71638" b="7059"/>
          <a:stretch/>
        </p:blipFill>
        <p:spPr bwMode="auto">
          <a:xfrm>
            <a:off x="4118447" y="4811145"/>
            <a:ext cx="1894685" cy="20152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ollection of Sticky Note Illustrations Gráfico por 2qnah · Creative Fabrica">
            <a:extLst>
              <a:ext uri="{FF2B5EF4-FFF2-40B4-BE49-F238E27FC236}">
                <a16:creationId xmlns:a16="http://schemas.microsoft.com/office/drawing/2014/main" id="{401C78E7-1A4D-7493-8312-F1D5F0A151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228" t="52852" r="49851" b="12024"/>
          <a:stretch/>
        </p:blipFill>
        <p:spPr bwMode="auto">
          <a:xfrm>
            <a:off x="3094668" y="3120851"/>
            <a:ext cx="1503335" cy="16031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ollection of Sticky Note Illustrations Gráfico por 2qnah · Creative Fabrica">
            <a:extLst>
              <a:ext uri="{FF2B5EF4-FFF2-40B4-BE49-F238E27FC236}">
                <a16:creationId xmlns:a16="http://schemas.microsoft.com/office/drawing/2014/main" id="{E24A4A81-873C-3FF0-28D3-8CAFED2206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24" t="52753" r="28055" b="7517"/>
          <a:stretch/>
        </p:blipFill>
        <p:spPr bwMode="auto">
          <a:xfrm>
            <a:off x="1252789" y="6998637"/>
            <a:ext cx="1503335" cy="1813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084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416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4DFD0D-E729-7064-7E74-82F6761E228A}"/>
              </a:ext>
            </a:extLst>
          </p:cNvPr>
          <p:cNvSpPr txBox="1"/>
          <p:nvPr/>
        </p:nvSpPr>
        <p:spPr>
          <a:xfrm>
            <a:off x="728368" y="1372749"/>
            <a:ext cx="3239625"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2"/>
              </a:rPr>
              <a:t>https://sefirot.it/cicero-deck/landing</a:t>
            </a:r>
            <a:r>
              <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611972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864D3C-3DFF-A913-C10D-AFAB76DA0FAC}"/>
              </a:ext>
            </a:extLst>
          </p:cNvPr>
          <p:cNvSpPr txBox="1"/>
          <p:nvPr/>
        </p:nvSpPr>
        <p:spPr>
          <a:xfrm>
            <a:off x="728368" y="1372749"/>
            <a:ext cx="3239625"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2"/>
              </a:rPr>
              <a:t>https://sefirot.it/cicero-deck/landing</a:t>
            </a:r>
            <a:r>
              <a:rPr kumimoji="0" lang="en-CA"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63272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600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D35C2A-A6F0-E51B-38E3-0C49F099FA19}"/>
              </a:ext>
            </a:extLst>
          </p:cNvPr>
          <p:cNvSpPr txBox="1"/>
          <p:nvPr/>
        </p:nvSpPr>
        <p:spPr>
          <a:xfrm>
            <a:off x="747913" y="2573172"/>
            <a:ext cx="5685781" cy="287258"/>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dirty="0">
                <a:latin typeface="Open Sans" panose="020B0606030504020204" pitchFamily="34" charset="0"/>
                <a:ea typeface="Open Sans" panose="020B0606030504020204" pitchFamily="34" charset="0"/>
                <a:cs typeface="Open Sans" panose="020B0606030504020204" pitchFamily="34" charset="0"/>
                <a:hlinkClick r:id="rId2"/>
              </a:rPr>
              <a:t>https://solarsystem.nasa.gov/missions/mars-climate-orbiter/in-depth/</a:t>
            </a:r>
            <a:r>
              <a:rPr lang="en-US" sz="1200"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2785216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3">
            <a:hlinkClick r:id="rId2"/>
            <a:extLst>
              <a:ext uri="{FF2B5EF4-FFF2-40B4-BE49-F238E27FC236}">
                <a16:creationId xmlns:a16="http://schemas.microsoft.com/office/drawing/2014/main" id="{6C975F7D-92B8-8069-C88F-2899B14C55B9}"/>
              </a:ext>
            </a:extLst>
          </p:cNvPr>
          <p:cNvPicPr>
            <a:picLocks noChangeAspect="1"/>
          </p:cNvPicPr>
          <p:nvPr/>
        </p:nvPicPr>
        <p:blipFill>
          <a:blip r:embed="rId3"/>
          <a:stretch>
            <a:fillRect/>
          </a:stretch>
        </p:blipFill>
        <p:spPr>
          <a:xfrm>
            <a:off x="835022" y="5227168"/>
            <a:ext cx="2822495" cy="1754326"/>
          </a:xfrm>
          <a:prstGeom prst="rect">
            <a:avLst/>
          </a:prstGeom>
        </p:spPr>
      </p:pic>
    </p:spTree>
    <p:extLst>
      <p:ext uri="{BB962C8B-B14F-4D97-AF65-F5344CB8AC3E}">
        <p14:creationId xmlns:p14="http://schemas.microsoft.com/office/powerpoint/2010/main" val="2253774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0487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850B6C605B364E94D926EA375248BA" ma:contentTypeVersion="12" ma:contentTypeDescription="Create a new document." ma:contentTypeScope="" ma:versionID="089c4302896cd770fe834a85efc06eb8">
  <xsd:schema xmlns:xsd="http://www.w3.org/2001/XMLSchema" xmlns:xs="http://www.w3.org/2001/XMLSchema" xmlns:p="http://schemas.microsoft.com/office/2006/metadata/properties" xmlns:ns2="6b5253df-4f90-4598-9f83-4ec2633592ef" xmlns:ns3="f114592d-3d55-4752-ba4a-b151452af5d5" targetNamespace="http://schemas.microsoft.com/office/2006/metadata/properties" ma:root="true" ma:fieldsID="76c964d9de82e650142e4e76aec07ecf" ns2:_="" ns3:_="">
    <xsd:import namespace="6b5253df-4f90-4598-9f83-4ec2633592ef"/>
    <xsd:import namespace="f114592d-3d55-4752-ba4a-b151452af5d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5253df-4f90-4598-9f83-4ec2633592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be61ed8-ab36-43ce-957d-34469eb19a7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14592d-3d55-4752-ba4a-b151452af5d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8b7b27b-0be2-40fb-89a4-b8b106f52794}" ma:internalName="TaxCatchAll" ma:showField="CatchAllData" ma:web="f114592d-3d55-4752-ba4a-b151452af5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b5253df-4f90-4598-9f83-4ec2633592ef">
      <Terms xmlns="http://schemas.microsoft.com/office/infopath/2007/PartnerControls"/>
    </lcf76f155ced4ddcb4097134ff3c332f>
    <TaxCatchAll xmlns="f114592d-3d55-4752-ba4a-b151452af5d5" xsi:nil="true"/>
  </documentManagement>
</p:properties>
</file>

<file path=customXml/itemProps1.xml><?xml version="1.0" encoding="utf-8"?>
<ds:datastoreItem xmlns:ds="http://schemas.openxmlformats.org/officeDocument/2006/customXml" ds:itemID="{13BFC9B8-B953-4651-9DBC-A1CBCC34ED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5253df-4f90-4598-9f83-4ec2633592ef"/>
    <ds:schemaRef ds:uri="f114592d-3d55-4752-ba4a-b151452af5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534150-8CAB-4813-884B-44452D0BF13C}">
  <ds:schemaRefs>
    <ds:schemaRef ds:uri="http://schemas.microsoft.com/sharepoint/v3/contenttype/forms"/>
  </ds:schemaRefs>
</ds:datastoreItem>
</file>

<file path=customXml/itemProps3.xml><?xml version="1.0" encoding="utf-8"?>
<ds:datastoreItem xmlns:ds="http://schemas.openxmlformats.org/officeDocument/2006/customXml" ds:itemID="{A3A4BAFB-C585-4ED4-9847-FED9F6434B55}">
  <ds:schemaRefs>
    <ds:schemaRef ds:uri="http://purl.org/dc/terms/"/>
    <ds:schemaRef ds:uri="http://schemas.openxmlformats.org/package/2006/metadata/core-properties"/>
    <ds:schemaRef ds:uri="f114592d-3d55-4752-ba4a-b151452af5d5"/>
    <ds:schemaRef ds:uri="http://schemas.microsoft.com/office/2006/metadata/properties"/>
    <ds:schemaRef ds:uri="http://schemas.microsoft.com/office/2006/documentManagement/types"/>
    <ds:schemaRef ds:uri="http://schemas.microsoft.com/office/infopath/2007/PartnerControls"/>
    <ds:schemaRef ds:uri="6b5253df-4f90-4598-9f83-4ec2633592ef"/>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437</TotalTime>
  <Words>97</Words>
  <Application>Microsoft Macintosh PowerPoint</Application>
  <PresentationFormat>Custom</PresentationFormat>
  <Paragraphs>9</Paragraphs>
  <Slides>22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Aptos</vt:lpstr>
      <vt:lpstr>Arial</vt:lpstr>
      <vt:lpstr>Calibri</vt:lpstr>
      <vt:lpstr>Open Sans</vt:lpstr>
      <vt:lpstr>Open Sans Light</vt:lpstr>
      <vt:lpstr>Playfair Display</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Madalena Caetano</dc:creator>
  <cp:lastModifiedBy>Madalena Caetano</cp:lastModifiedBy>
  <cp:revision>17</cp:revision>
  <dcterms:created xsi:type="dcterms:W3CDTF">2024-01-16T11:19:53Z</dcterms:created>
  <dcterms:modified xsi:type="dcterms:W3CDTF">2025-01-31T16:33:59Z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0x01010035850B6C605B364E94D926EA375248BA</vt:lpwstr>
  </property>
  <property fmtid="{D5CDD505-2E9C-101B-9397-08002B2CF9AE}" pid="3" name="MediaServiceImageTags">
    <vt:lpwstr/>
  </property>
</Properties>
</file>