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entation.xml" ContentType="application/vnd.openxmlformats-officedocument.presentationml.presentation.main+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72" r:id="rId1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A2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86"/>
    <p:restoredTop sz="94754"/>
  </p:normalViewPr>
  <p:slideViewPr>
    <p:cSldViewPr snapToGrid="0">
      <p:cViewPr varScale="1">
        <p:scale>
          <a:sx n="61" d="100"/>
          <a:sy n="61" d="100"/>
        </p:scale>
        <p:origin x="299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FDF5BB-E54C-8AAE-893C-FD80E43CB71B}"/>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5D0BFD31-7961-E529-FEDB-547D6A99C7E5}"/>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4C34730E-74CB-3E00-9DEE-49D3DB67FC17}"/>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pic>
        <p:nvPicPr>
          <p:cNvPr id="5" name="Picture 4" descr="A group of paper boats&#10;&#10;Description automatically generated">
            <a:extLst>
              <a:ext uri="{FF2B5EF4-FFF2-40B4-BE49-F238E27FC236}">
                <a16:creationId xmlns:a16="http://schemas.microsoft.com/office/drawing/2014/main" id="{F0479458-3630-D251-44FF-F32E74B5EC52}"/>
              </a:ext>
            </a:extLst>
          </p:cNvPr>
          <p:cNvPicPr>
            <a:picLocks noChangeAspect="1"/>
          </p:cNvPicPr>
          <p:nvPr userDrawn="1"/>
        </p:nvPicPr>
        <p:blipFill rotWithShape="1">
          <a:blip r:embed="rId4"/>
          <a:srcRect l="8533" r="8401"/>
          <a:stretch/>
        </p:blipFill>
        <p:spPr>
          <a:xfrm>
            <a:off x="971570" y="4566798"/>
            <a:ext cx="5616533" cy="4502028"/>
          </a:xfrm>
          <a:prstGeom prst="rect">
            <a:avLst/>
          </a:prstGeom>
        </p:spPr>
      </p:pic>
      <p:sp>
        <p:nvSpPr>
          <p:cNvPr id="6" name="TextBox 6">
            <a:extLst>
              <a:ext uri="{FF2B5EF4-FFF2-40B4-BE49-F238E27FC236}">
                <a16:creationId xmlns:a16="http://schemas.microsoft.com/office/drawing/2014/main" id="{503D9242-37F1-9FC3-7B99-4518CCB37379}"/>
              </a:ext>
            </a:extLst>
          </p:cNvPr>
          <p:cNvSpPr txBox="1"/>
          <p:nvPr userDrawn="1"/>
        </p:nvSpPr>
        <p:spPr>
          <a:xfrm>
            <a:off x="-36325" y="3112595"/>
            <a:ext cx="7596000" cy="1077218"/>
          </a:xfrm>
          <a:prstGeom prst="rect">
            <a:avLst/>
          </a:prstGeom>
          <a:noFill/>
        </p:spPr>
        <p:txBody>
          <a:bodyPr wrap="square" rtlCol="0">
            <a:spAutoFit/>
          </a:bodyPr>
          <a:lstStyle/>
          <a:p>
            <a:pPr algn="ctr"/>
            <a:r>
              <a:rPr lang="en-GB" sz="3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a:t>
            </a:r>
          </a:p>
          <a:p>
            <a:pPr algn="ctr"/>
            <a:r>
              <a:rPr lang="en-GB" sz="3200" dirty="0">
                <a:solidFill>
                  <a:srgbClr val="000000"/>
                </a:solidFill>
                <a:latin typeface="Playfair Display" pitchFamily="2" charset="0"/>
                <a:ea typeface="Open Sans Light" panose="020B0306030504020204" pitchFamily="34" charset="0"/>
                <a:cs typeface="Open Sans Light" panose="020B0306030504020204" pitchFamily="34" charset="0"/>
              </a:rPr>
              <a:t>&amp; Personal Brand</a:t>
            </a:r>
            <a:endParaRPr lang="pt-PT" sz="3200" b="1" dirty="0">
              <a:latin typeface="Playfair Display" pitchFamily="2" charset="0"/>
            </a:endParaRPr>
          </a:p>
        </p:txBody>
      </p:sp>
      <p:sp>
        <p:nvSpPr>
          <p:cNvPr id="7" name="Line">
            <a:extLst>
              <a:ext uri="{FF2B5EF4-FFF2-40B4-BE49-F238E27FC236}">
                <a16:creationId xmlns:a16="http://schemas.microsoft.com/office/drawing/2014/main" id="{FCE5FA89-CC5E-C275-5A57-B05CCD170746}"/>
              </a:ext>
            </a:extLst>
          </p:cNvPr>
          <p:cNvSpPr/>
          <p:nvPr userDrawn="1"/>
        </p:nvSpPr>
        <p:spPr>
          <a:xfrm>
            <a:off x="3549479" y="2735609"/>
            <a:ext cx="497044"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lang="pt-PT" sz="2000"/>
          </a:p>
        </p:txBody>
      </p:sp>
      <p:grpSp>
        <p:nvGrpSpPr>
          <p:cNvPr id="8" name="Group 4">
            <a:extLst>
              <a:ext uri="{FF2B5EF4-FFF2-40B4-BE49-F238E27FC236}">
                <a16:creationId xmlns:a16="http://schemas.microsoft.com/office/drawing/2014/main" id="{31643785-EFA2-3563-3B56-3FA7FADAF687}"/>
              </a:ext>
            </a:extLst>
          </p:cNvPr>
          <p:cNvGrpSpPr/>
          <p:nvPr userDrawn="1"/>
        </p:nvGrpSpPr>
        <p:grpSpPr>
          <a:xfrm>
            <a:off x="3443503" y="1377930"/>
            <a:ext cx="708997" cy="877661"/>
            <a:chOff x="2172962" y="398346"/>
            <a:chExt cx="361113" cy="447018"/>
          </a:xfrm>
        </p:grpSpPr>
        <p:sp>
          <p:nvSpPr>
            <p:cNvPr id="9" name="Freeform: Shape 28">
              <a:extLst>
                <a:ext uri="{FF2B5EF4-FFF2-40B4-BE49-F238E27FC236}">
                  <a16:creationId xmlns:a16="http://schemas.microsoft.com/office/drawing/2014/main" id="{BF4ACDC9-F2BD-9059-A1D1-79BA75066BB6}"/>
                </a:ext>
              </a:extLst>
            </p:cNvPr>
            <p:cNvSpPr>
              <a:spLocks noChangeAspect="1"/>
            </p:cNvSpPr>
            <p:nvPr/>
          </p:nvSpPr>
          <p:spPr>
            <a:xfrm rot="10800000">
              <a:off x="2172962" y="428060"/>
              <a:ext cx="361113" cy="417304"/>
            </a:xfrm>
            <a:custGeom>
              <a:avLst/>
              <a:gdLst>
                <a:gd name="connsiteX0" fmla="*/ 457200 w 914400"/>
                <a:gd name="connsiteY0" fmla="*/ 1056685 h 1056685"/>
                <a:gd name="connsiteX1" fmla="*/ 0 w 914400"/>
                <a:gd name="connsiteY1" fmla="*/ 599485 h 1056685"/>
                <a:gd name="connsiteX2" fmla="*/ 365058 w 914400"/>
                <a:gd name="connsiteY2" fmla="*/ 151574 h 1056685"/>
                <a:gd name="connsiteX3" fmla="*/ 369549 w 914400"/>
                <a:gd name="connsiteY3" fmla="*/ 151121 h 1056685"/>
                <a:gd name="connsiteX4" fmla="*/ 457199 w 914400"/>
                <a:gd name="connsiteY4" fmla="*/ 0 h 1056685"/>
                <a:gd name="connsiteX5" fmla="*/ 544849 w 914400"/>
                <a:gd name="connsiteY5" fmla="*/ 151121 h 1056685"/>
                <a:gd name="connsiteX6" fmla="*/ 549342 w 914400"/>
                <a:gd name="connsiteY6" fmla="*/ 151574 h 1056685"/>
                <a:gd name="connsiteX7" fmla="*/ 914400 w 914400"/>
                <a:gd name="connsiteY7" fmla="*/ 599485 h 1056685"/>
                <a:gd name="connsiteX8" fmla="*/ 457200 w 914400"/>
                <a:gd name="connsiteY8" fmla="*/ 1056685 h 1056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400" h="1056685">
                  <a:moveTo>
                    <a:pt x="457200" y="1056685"/>
                  </a:moveTo>
                  <a:cubicBezTo>
                    <a:pt x="204695" y="1056685"/>
                    <a:pt x="0" y="851990"/>
                    <a:pt x="0" y="599485"/>
                  </a:cubicBezTo>
                  <a:cubicBezTo>
                    <a:pt x="0" y="378543"/>
                    <a:pt x="156720" y="194206"/>
                    <a:pt x="365058" y="151574"/>
                  </a:cubicBezTo>
                  <a:lnTo>
                    <a:pt x="369549" y="151121"/>
                  </a:lnTo>
                  <a:lnTo>
                    <a:pt x="457199" y="0"/>
                  </a:lnTo>
                  <a:lnTo>
                    <a:pt x="544849" y="151121"/>
                  </a:lnTo>
                  <a:lnTo>
                    <a:pt x="549342" y="151574"/>
                  </a:lnTo>
                  <a:cubicBezTo>
                    <a:pt x="757680" y="194206"/>
                    <a:pt x="914400" y="378543"/>
                    <a:pt x="914400" y="599485"/>
                  </a:cubicBezTo>
                  <a:cubicBezTo>
                    <a:pt x="914400" y="851990"/>
                    <a:pt x="709705" y="1056685"/>
                    <a:pt x="457200" y="1056685"/>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defTabSz="514350">
                <a:defRPr/>
              </a:pPr>
              <a:endParaRPr lang="en-US" sz="1050" kern="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0" name="TextBox 29">
              <a:extLst>
                <a:ext uri="{FF2B5EF4-FFF2-40B4-BE49-F238E27FC236}">
                  <a16:creationId xmlns:a16="http://schemas.microsoft.com/office/drawing/2014/main" id="{98ECE1D5-CF68-FE51-7024-A73EDC8E3582}"/>
                </a:ext>
              </a:extLst>
            </p:cNvPr>
            <p:cNvSpPr txBox="1"/>
            <p:nvPr/>
          </p:nvSpPr>
          <p:spPr>
            <a:xfrm>
              <a:off x="2239121" y="398346"/>
              <a:ext cx="228794" cy="360547"/>
            </a:xfrm>
            <a:prstGeom prst="rect">
              <a:avLst/>
            </a:prstGeom>
            <a:noFill/>
            <a:ln>
              <a:noFill/>
            </a:ln>
          </p:spPr>
          <p:txBody>
            <a:bodyPr wrap="square" rtlCol="0">
              <a:spAutoFit/>
            </a:bodyPr>
            <a:lstStyle/>
            <a:p>
              <a:pPr algn="ctr"/>
              <a:r>
                <a:rPr lang="en-GB" sz="4000" b="1" dirty="0">
                  <a:latin typeface="Playfair Display" pitchFamily="2" charset="0"/>
                  <a:ea typeface="Open Sans Light" panose="020B0306030504020204" pitchFamily="34" charset="0"/>
                  <a:cs typeface="Open Sans Light" panose="020B0306030504020204" pitchFamily="34" charset="0"/>
                </a:rPr>
                <a:t>3</a:t>
              </a:r>
            </a:p>
          </p:txBody>
        </p:sp>
      </p:grpSp>
    </p:spTree>
    <p:extLst>
      <p:ext uri="{BB962C8B-B14F-4D97-AF65-F5344CB8AC3E}">
        <p14:creationId xmlns:p14="http://schemas.microsoft.com/office/powerpoint/2010/main" val="4256080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Retângulo 31">
            <a:extLst>
              <a:ext uri="{FF2B5EF4-FFF2-40B4-BE49-F238E27FC236}">
                <a16:creationId xmlns:a16="http://schemas.microsoft.com/office/drawing/2014/main" id="{ADB4533C-AE33-CC62-03C3-8FD84B217A12}"/>
              </a:ext>
            </a:extLst>
          </p:cNvPr>
          <p:cNvSpPr/>
          <p:nvPr userDrawn="1"/>
        </p:nvSpPr>
        <p:spPr>
          <a:xfrm>
            <a:off x="779638" y="4320766"/>
            <a:ext cx="1823959"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tângulo 31">
            <a:extLst>
              <a:ext uri="{FF2B5EF4-FFF2-40B4-BE49-F238E27FC236}">
                <a16:creationId xmlns:a16="http://schemas.microsoft.com/office/drawing/2014/main" id="{241282AE-375D-E6E2-513F-0FB84BA980F3}"/>
              </a:ext>
            </a:extLst>
          </p:cNvPr>
          <p:cNvSpPr/>
          <p:nvPr userDrawn="1"/>
        </p:nvSpPr>
        <p:spPr>
          <a:xfrm>
            <a:off x="779639" y="791743"/>
            <a:ext cx="1988276"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B081CD73-0DD6-F538-8E9F-558E68438ED2}"/>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B4D25CD7-C520-DA40-34B8-FECCAE0DB9D6}"/>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8491E812-41F4-0204-6807-B09676D4CA3B}"/>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174CBB84-6444-8904-2090-8AF40AF7A874}"/>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CE10F7F1-9A5C-8459-958C-72FEFCD69B76}"/>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5DF6FB6E-5E6B-2FC1-8D2D-1B5B3561F89B}"/>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71640009-45C3-2206-6B7B-15172ECC5F68}"/>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F61BBC3D-90D3-339A-61F0-50642D03C5F2}"/>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2" name="Line">
              <a:extLst>
                <a:ext uri="{FF2B5EF4-FFF2-40B4-BE49-F238E27FC236}">
                  <a16:creationId xmlns:a16="http://schemas.microsoft.com/office/drawing/2014/main" id="{2F14AEBF-4B0A-86CB-F6E8-72108B437D14}"/>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0E40DC2A-3673-6EB3-1A97-C0448A838A6A}"/>
              </a:ext>
            </a:extLst>
          </p:cNvPr>
          <p:cNvSpPr/>
          <p:nvPr userDrawn="1"/>
        </p:nvSpPr>
        <p:spPr>
          <a:xfrm>
            <a:off x="724183" y="778570"/>
            <a:ext cx="6476717" cy="5262979"/>
          </a:xfrm>
          <a:prstGeom prst="rect">
            <a:avLst/>
          </a:prstGeom>
        </p:spPr>
        <p:txBody>
          <a:bodyPr wrap="square">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DURING THE INTERVIEW:</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Be </a:t>
            </a:r>
            <a:r>
              <a:rPr lang="en-US" sz="1200" b="1" dirty="0">
                <a:latin typeface="Open Sans" panose="020B0606030504020204" pitchFamily="34" charset="0"/>
                <a:ea typeface="Open Sans" panose="020B0606030504020204" pitchFamily="34" charset="0"/>
                <a:cs typeface="Open Sans" panose="020B0606030504020204" pitchFamily="34" charset="0"/>
              </a:rPr>
              <a:t>nice and cordial</a:t>
            </a:r>
            <a:r>
              <a:rPr lang="en-US" sz="1200" dirty="0">
                <a:latin typeface="Open Sans" panose="020B0606030504020204" pitchFamily="34" charset="0"/>
                <a:ea typeface="Open Sans" panose="020B0606030504020204" pitchFamily="34" charset="0"/>
                <a:cs typeface="Open Sans" panose="020B0606030504020204" pitchFamily="34" charset="0"/>
              </a:rPr>
              <a:t>;</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Maintain </a:t>
            </a:r>
            <a:r>
              <a:rPr lang="en-US" sz="1200" b="1" dirty="0">
                <a:latin typeface="Open Sans" panose="020B0606030504020204" pitchFamily="34" charset="0"/>
                <a:ea typeface="Open Sans" panose="020B0606030504020204" pitchFamily="34" charset="0"/>
                <a:cs typeface="Open Sans" panose="020B0606030504020204" pitchFamily="34" charset="0"/>
              </a:rPr>
              <a:t>eye contact and an adjusted body language</a:t>
            </a:r>
            <a:r>
              <a:rPr lang="en-US" sz="1200" dirty="0">
                <a:latin typeface="Open Sans" panose="020B0606030504020204" pitchFamily="34" charset="0"/>
                <a:ea typeface="Open Sans" panose="020B0606030504020204" pitchFamily="34" charset="0"/>
                <a:cs typeface="Open Sans" panose="020B0606030504020204" pitchFamily="34" charset="0"/>
              </a:rPr>
              <a:t>;</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If the interview involves two or more people, make sure that </a:t>
            </a:r>
            <a:r>
              <a:rPr lang="en-US" sz="1200" b="1" dirty="0">
                <a:latin typeface="Open Sans" panose="020B0606030504020204" pitchFamily="34" charset="0"/>
                <a:ea typeface="Open Sans" panose="020B0606030504020204" pitchFamily="34" charset="0"/>
                <a:cs typeface="Open Sans" panose="020B0606030504020204" pitchFamily="34" charset="0"/>
              </a:rPr>
              <a:t>you speak to everyone</a:t>
            </a:r>
            <a:r>
              <a:rPr lang="en-US" sz="1200" dirty="0">
                <a:latin typeface="Open Sans" panose="020B0606030504020204" pitchFamily="34" charset="0"/>
                <a:ea typeface="Open Sans" panose="020B0606030504020204" pitchFamily="34" charset="0"/>
                <a:cs typeface="Open Sans" panose="020B0606030504020204" pitchFamily="34" charset="0"/>
              </a:rPr>
              <a:t>, involving each person with your eyes;</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Answer the questions in a conversational perspective</a:t>
            </a:r>
            <a:r>
              <a:rPr lang="en-US" sz="1200" dirty="0">
                <a:latin typeface="Open Sans" panose="020B0606030504020204" pitchFamily="34" charset="0"/>
                <a:ea typeface="Open Sans" panose="020B0606030504020204" pitchFamily="34" charset="0"/>
                <a:cs typeface="Open Sans" panose="020B0606030504020204" pitchFamily="34" charset="0"/>
              </a:rPr>
              <a:t>, don't turn the interview into a marathon of questions and answers;</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Make sure you don't talk too little nor too much. </a:t>
            </a:r>
            <a:r>
              <a:rPr lang="en-US" sz="1200" b="1" dirty="0">
                <a:latin typeface="Open Sans" panose="020B0606030504020204" pitchFamily="34" charset="0"/>
                <a:ea typeface="Open Sans" panose="020B0606030504020204" pitchFamily="34" charset="0"/>
                <a:cs typeface="Open Sans" panose="020B0606030504020204" pitchFamily="34" charset="0"/>
              </a:rPr>
              <a:t>Preparing your answers to possible questions is crucial</a:t>
            </a:r>
            <a:r>
              <a:rPr lang="en-US" sz="1200" dirty="0">
                <a:latin typeface="Open Sans" panose="020B0606030504020204" pitchFamily="34" charset="0"/>
                <a:ea typeface="Open Sans" panose="020B0606030504020204" pitchFamily="34" charset="0"/>
                <a:cs typeface="Open Sans" panose="020B0606030504020204" pitchFamily="34" charset="0"/>
              </a:rPr>
              <a:t>, so practice in the mirror, with a friend or family member;</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Don't forget that </a:t>
            </a:r>
            <a:r>
              <a:rPr lang="en-US" sz="1200" b="1" dirty="0">
                <a:latin typeface="Open Sans" panose="020B0606030504020204" pitchFamily="34" charset="0"/>
                <a:ea typeface="Open Sans" panose="020B0606030504020204" pitchFamily="34" charset="0"/>
                <a:cs typeface="Open Sans" panose="020B0606030504020204" pitchFamily="34" charset="0"/>
              </a:rPr>
              <a:t>you can (should!) also ask questions</a:t>
            </a:r>
            <a:r>
              <a:rPr lang="en-US" sz="1200" dirty="0">
                <a:latin typeface="Open Sans" panose="020B0606030504020204" pitchFamily="34" charset="0"/>
                <a:ea typeface="Open Sans" panose="020B0606030504020204" pitchFamily="34" charset="0"/>
                <a:cs typeface="Open Sans" panose="020B0606030504020204" pitchFamily="34" charset="0"/>
              </a:rPr>
              <a:t>. Make sure you don't leave the interview with doubts about the company and/or role you are applying to. The interview’s purpose is also for you to </a:t>
            </a:r>
            <a:r>
              <a:rPr lang="en-US" sz="1200" b="1" dirty="0">
                <a:latin typeface="Open Sans" panose="020B0606030504020204" pitchFamily="34" charset="0"/>
                <a:ea typeface="Open Sans" panose="020B0606030504020204" pitchFamily="34" charset="0"/>
                <a:cs typeface="Open Sans" panose="020B0606030504020204" pitchFamily="34" charset="0"/>
              </a:rPr>
              <a:t>understand if you want to work in that company and with that team</a:t>
            </a:r>
            <a:r>
              <a:rPr lang="en-US" sz="1200" dirty="0">
                <a:latin typeface="Open Sans" panose="020B0606030504020204" pitchFamily="34" charset="0"/>
                <a:ea typeface="Open Sans" panose="020B0606030504020204" pitchFamily="34" charset="0"/>
                <a:cs typeface="Open Sans" panose="020B0606030504020204" pitchFamily="34" charset="0"/>
              </a:rPr>
              <a:t>.</a:t>
            </a:r>
            <a:endParaRPr lang="en-US" sz="1200" b="1" dirty="0">
              <a:latin typeface="Open Sans" panose="020B0606030504020204" pitchFamily="34" charset="0"/>
              <a:ea typeface="Open Sans" panose="020B0606030504020204" pitchFamily="34" charset="0"/>
              <a:cs typeface="Open Sans" panose="020B0606030504020204" pitchFamily="34" charset="0"/>
            </a:endParaRPr>
          </a:p>
          <a:p>
            <a:pPr lvl="0"/>
            <a:endParaRPr lang="pt-PT" sz="1200" b="1" dirty="0">
              <a:latin typeface="Open Sans" panose="020B0606030504020204" pitchFamily="34" charset="0"/>
              <a:ea typeface="Open Sans" panose="020B0606030504020204" pitchFamily="34" charset="0"/>
              <a:cs typeface="Open Sans" panose="020B0606030504020204" pitchFamily="34" charset="0"/>
            </a:endParaRPr>
          </a:p>
          <a:p>
            <a:pPr lvl="0"/>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AFTER THE INTERVIEW:</a:t>
            </a:r>
          </a:p>
          <a:p>
            <a:pPr lvl="0"/>
            <a:endParaRPr lang="en-US" sz="1200" b="1" dirty="0">
              <a:solidFill>
                <a:schemeClr val="accent6">
                  <a:lumMod val="60000"/>
                  <a:lumOff val="40000"/>
                </a:schemeClr>
              </a:solidFill>
              <a:latin typeface="Open Sans" panose="020B0606030504020204" pitchFamily="34" charset="0"/>
              <a:ea typeface="Open Sans" panose="020B0606030504020204" pitchFamily="34" charset="0"/>
              <a:cs typeface="Open Sans" panose="020B0606030504020204" pitchFamily="34" charset="0"/>
            </a:endParaRPr>
          </a:p>
          <a:p>
            <a:pPr marL="171450" lvl="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Thank the interview and the opportunity to get to know each other </a:t>
            </a:r>
            <a:r>
              <a:rPr lang="en-US" sz="1200" dirty="0">
                <a:latin typeface="Open Sans" panose="020B0606030504020204" pitchFamily="34" charset="0"/>
                <a:ea typeface="Open Sans" panose="020B0606030504020204" pitchFamily="34" charset="0"/>
                <a:cs typeface="Open Sans" panose="020B0606030504020204" pitchFamily="34" charset="0"/>
              </a:rPr>
              <a:t>(you should do it at the end of the interview and at the end of the day you can send a cordial email to reinforce your gratefulness);</a:t>
            </a:r>
          </a:p>
          <a:p>
            <a:pPr marL="171450" lvl="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lvl="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Wait for feedback</a:t>
            </a:r>
            <a:r>
              <a:rPr lang="en-US" sz="1200" dirty="0">
                <a:latin typeface="Open Sans" panose="020B0606030504020204" pitchFamily="34" charset="0"/>
                <a:ea typeface="Open Sans" panose="020B0606030504020204" pitchFamily="34" charset="0"/>
                <a:cs typeface="Open Sans" panose="020B0606030504020204" pitchFamily="34" charset="0"/>
              </a:rPr>
              <a:t>. If they didn't give you a timing for the response, after a week you can always send (or resend) a thank you email and ask for feedback. If they told you that they will contact you, wait for a response.</a:t>
            </a:r>
          </a:p>
        </p:txBody>
      </p:sp>
      <p:sp>
        <p:nvSpPr>
          <p:cNvPr id="15" name="CaixaDeTexto 12">
            <a:extLst>
              <a:ext uri="{FF2B5EF4-FFF2-40B4-BE49-F238E27FC236}">
                <a16:creationId xmlns:a16="http://schemas.microsoft.com/office/drawing/2014/main" id="{F9F268B7-1887-0CA8-C809-9C70EE212338}"/>
              </a:ext>
            </a:extLst>
          </p:cNvPr>
          <p:cNvSpPr txBox="1"/>
          <p:nvPr userDrawn="1"/>
        </p:nvSpPr>
        <p:spPr>
          <a:xfrm>
            <a:off x="2603597" y="6405713"/>
            <a:ext cx="4380573" cy="1569660"/>
          </a:xfrm>
          <a:prstGeom prst="rect">
            <a:avLst/>
          </a:prstGeom>
          <a:noFill/>
        </p:spPr>
        <p:txBody>
          <a:bodyPr wrap="square">
            <a:spAutoFit/>
          </a:bodyPr>
          <a:lstStyle/>
          <a:p>
            <a:r>
              <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If you want more tips on job interviews, we invite you to read the Nova Skills Association article. </a:t>
            </a:r>
          </a:p>
          <a:p>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on the image on the left to access the article.</a:t>
            </a:r>
          </a:p>
          <a:p>
            <a:endParaRPr lang="en-US"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sz="1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The </a:t>
            </a:r>
            <a:r>
              <a:rPr lang="en-US" sz="1200" b="1"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Careers @ Nova SBE team</a:t>
            </a:r>
            <a:r>
              <a:rPr lang="en-US" sz="1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is committed to guide students and provide key resources when planning their professional path. </a:t>
            </a:r>
            <a:r>
              <a:rPr lang="en-US" sz="1200" b="1"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If you need more information: careers@novasbe.pt</a:t>
            </a:r>
            <a:endParaRPr lang="en-US" sz="12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34771900-03A0-DE0C-207E-63D5135BCAA2}"/>
              </a:ext>
            </a:extLst>
          </p:cNvPr>
          <p:cNvSpPr txBox="1"/>
          <p:nvPr userDrawn="1"/>
        </p:nvSpPr>
        <p:spPr>
          <a:xfrm>
            <a:off x="779638" y="8264589"/>
            <a:ext cx="6304347" cy="830997"/>
          </a:xfrm>
          <a:prstGeom prst="rect">
            <a:avLst/>
          </a:prstGeom>
          <a:noFill/>
        </p:spPr>
        <p:txBody>
          <a:bodyPr wrap="square">
            <a:spAutoFit/>
          </a:bodyPr>
          <a:lstStyle/>
          <a:p>
            <a:r>
              <a:rPr lang="pt-PT" sz="1200" b="1" dirty="0">
                <a:latin typeface="Open Sans" panose="020B0606030504020204" pitchFamily="34" charset="0"/>
                <a:ea typeface="Open Sans" panose="020B0606030504020204" pitchFamily="34" charset="0"/>
                <a:cs typeface="Open Sans" panose="020B0606030504020204" pitchFamily="34" charset="0"/>
              </a:rPr>
              <a:t>BREAK A LEG!</a:t>
            </a:r>
          </a:p>
          <a:p>
            <a:endParaRPr lang="en-GB"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If you need our help to prepare for an interview, we will always be here to help within our possibilities. </a:t>
            </a:r>
            <a:r>
              <a:rPr lang="pt-PT" sz="1200" dirty="0">
                <a:latin typeface="Open Sans" panose="020B0606030504020204" pitchFamily="34" charset="0"/>
                <a:ea typeface="Open Sans" panose="020B0606030504020204" pitchFamily="34" charset="0"/>
                <a:cs typeface="Open Sans" panose="020B0606030504020204" pitchFamily="34" charset="0"/>
                <a:sym typeface="Wingdings" panose="05000000000000000000" pitchFamily="2" charset="2"/>
              </a:rPr>
              <a:t></a:t>
            </a:r>
            <a:endParaRPr lang="en-GB"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1500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Vertical Title and Text">
    <p:spTree>
      <p:nvGrpSpPr>
        <p:cNvPr id="1" name=""/>
        <p:cNvGrpSpPr/>
        <p:nvPr/>
      </p:nvGrpSpPr>
      <p:grpSpPr>
        <a:xfrm>
          <a:off x="0" y="0"/>
          <a:ext cx="0" cy="0"/>
          <a:chOff x="0" y="0"/>
          <a:chExt cx="0" cy="0"/>
        </a:xfrm>
      </p:grpSpPr>
      <p:grpSp>
        <p:nvGrpSpPr>
          <p:cNvPr id="2" name="Agrupar 108">
            <a:extLst>
              <a:ext uri="{FF2B5EF4-FFF2-40B4-BE49-F238E27FC236}">
                <a16:creationId xmlns:a16="http://schemas.microsoft.com/office/drawing/2014/main" id="{A6177B45-A198-E2E8-F649-01D224E71107}"/>
              </a:ext>
            </a:extLst>
          </p:cNvPr>
          <p:cNvGrpSpPr/>
          <p:nvPr userDrawn="1"/>
        </p:nvGrpSpPr>
        <p:grpSpPr>
          <a:xfrm>
            <a:off x="6703857" y="394524"/>
            <a:ext cx="497043" cy="475741"/>
            <a:chOff x="2703478" y="-878250"/>
            <a:chExt cx="497043" cy="475741"/>
          </a:xfrm>
        </p:grpSpPr>
        <p:sp>
          <p:nvSpPr>
            <p:cNvPr id="3" name="CaixaDeTexto 109">
              <a:extLst>
                <a:ext uri="{FF2B5EF4-FFF2-40B4-BE49-F238E27FC236}">
                  <a16:creationId xmlns:a16="http://schemas.microsoft.com/office/drawing/2014/main" id="{FC2F856A-5A2C-ACF2-8EA5-FE63C592189E}"/>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4" name="Duplo Semicírculo 110">
              <a:extLst>
                <a:ext uri="{FF2B5EF4-FFF2-40B4-BE49-F238E27FC236}">
                  <a16:creationId xmlns:a16="http://schemas.microsoft.com/office/drawing/2014/main" id="{B66FDAC5-C5BB-20C9-6FAF-2DF035BAB371}"/>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5" name="Group 4">
            <a:extLst>
              <a:ext uri="{FF2B5EF4-FFF2-40B4-BE49-F238E27FC236}">
                <a16:creationId xmlns:a16="http://schemas.microsoft.com/office/drawing/2014/main" id="{740D0574-E854-1BFB-DE85-E0AA4AE68C93}"/>
              </a:ext>
            </a:extLst>
          </p:cNvPr>
          <p:cNvGrpSpPr/>
          <p:nvPr userDrawn="1"/>
        </p:nvGrpSpPr>
        <p:grpSpPr>
          <a:xfrm>
            <a:off x="668726" y="313392"/>
            <a:ext cx="3110024" cy="302662"/>
            <a:chOff x="762782" y="286039"/>
            <a:chExt cx="3110024" cy="302662"/>
          </a:xfrm>
        </p:grpSpPr>
        <p:sp>
          <p:nvSpPr>
            <p:cNvPr id="6" name="Lorem Ipsum Dolor | Lorem Ipsum Dolor">
              <a:extLst>
                <a:ext uri="{FF2B5EF4-FFF2-40B4-BE49-F238E27FC236}">
                  <a16:creationId xmlns:a16="http://schemas.microsoft.com/office/drawing/2014/main" id="{7ACB623A-3042-88DC-488D-0359845FA087}"/>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Challenges to reflect upon</a:t>
              </a:r>
            </a:p>
          </p:txBody>
        </p:sp>
        <p:sp>
          <p:nvSpPr>
            <p:cNvPr id="7" name="Line">
              <a:extLst>
                <a:ext uri="{FF2B5EF4-FFF2-40B4-BE49-F238E27FC236}">
                  <a16:creationId xmlns:a16="http://schemas.microsoft.com/office/drawing/2014/main" id="{E53166FF-2E08-9545-8DCC-AA0DEDC6FA35}"/>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8" name="Retângulo 31">
            <a:extLst>
              <a:ext uri="{FF2B5EF4-FFF2-40B4-BE49-F238E27FC236}">
                <a16:creationId xmlns:a16="http://schemas.microsoft.com/office/drawing/2014/main" id="{F4D7B7D8-53FF-4526-673B-570A3BB08EB8}"/>
              </a:ext>
            </a:extLst>
          </p:cNvPr>
          <p:cNvSpPr/>
          <p:nvPr userDrawn="1"/>
        </p:nvSpPr>
        <p:spPr>
          <a:xfrm>
            <a:off x="726025" y="831341"/>
            <a:ext cx="1977387"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Rectangle 16">
            <a:extLst>
              <a:ext uri="{FF2B5EF4-FFF2-40B4-BE49-F238E27FC236}">
                <a16:creationId xmlns:a16="http://schemas.microsoft.com/office/drawing/2014/main" id="{E9FABADB-EFD3-9576-8BE8-1ED103A9F21B}"/>
              </a:ext>
            </a:extLst>
          </p:cNvPr>
          <p:cNvSpPr/>
          <p:nvPr userDrawn="1"/>
        </p:nvSpPr>
        <p:spPr>
          <a:xfrm>
            <a:off x="726026" y="775660"/>
            <a:ext cx="5787827" cy="523220"/>
          </a:xfrm>
          <a:prstGeom prst="rect">
            <a:avLst/>
          </a:prstGeom>
        </p:spPr>
        <p:txBody>
          <a:bodyPr wrap="square">
            <a:spAutoFit/>
          </a:bodyPr>
          <a:lstStyle/>
          <a:p>
            <a:r>
              <a:rPr lang="en-GB" sz="1400" b="1" dirty="0">
                <a:solidFill>
                  <a:prstClr val="black"/>
                </a:solidFill>
                <a:latin typeface="Playfair Display" pitchFamily="2" charset="77"/>
                <a:ea typeface="Open Sans" panose="020B0606030504020204" pitchFamily="34" charset="0"/>
                <a:cs typeface="Open Sans" panose="020B0606030504020204" pitchFamily="34" charset="0"/>
              </a:rPr>
              <a:t>Optional Challenge #2</a:t>
            </a:r>
          </a:p>
          <a:p>
            <a:r>
              <a:rPr lang="en-US" sz="1400" b="1" dirty="0">
                <a:latin typeface="Open Sans" panose="020B0606030504020204" pitchFamily="34" charset="0"/>
                <a:ea typeface="Open Sans" panose="020B0606030504020204" pitchFamily="34" charset="0"/>
                <a:cs typeface="Open Sans" panose="020B0606030504020204" pitchFamily="34" charset="0"/>
              </a:rPr>
              <a:t>Interview Script</a:t>
            </a:r>
          </a:p>
        </p:txBody>
      </p:sp>
      <p:sp>
        <p:nvSpPr>
          <p:cNvPr id="13" name="Rectangle 12">
            <a:extLst>
              <a:ext uri="{FF2B5EF4-FFF2-40B4-BE49-F238E27FC236}">
                <a16:creationId xmlns:a16="http://schemas.microsoft.com/office/drawing/2014/main" id="{58060ED6-F3B6-9B5C-90A8-CCFF1A64CE51}"/>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14" name="Image" descr="Image">
            <a:extLst>
              <a:ext uri="{FF2B5EF4-FFF2-40B4-BE49-F238E27FC236}">
                <a16:creationId xmlns:a16="http://schemas.microsoft.com/office/drawing/2014/main" id="{408360E0-64B3-01F9-C5AD-001C4CBA334E}"/>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15" name="Picture 14" descr="A pair of black spiral springs&#10;&#10;Description automatically generated">
            <a:extLst>
              <a:ext uri="{FF2B5EF4-FFF2-40B4-BE49-F238E27FC236}">
                <a16:creationId xmlns:a16="http://schemas.microsoft.com/office/drawing/2014/main" id="{45212AC8-7A37-EFCA-70E4-BBB213E707A8}"/>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sp>
        <p:nvSpPr>
          <p:cNvPr id="10" name="TextBox 21">
            <a:extLst>
              <a:ext uri="{FF2B5EF4-FFF2-40B4-BE49-F238E27FC236}">
                <a16:creationId xmlns:a16="http://schemas.microsoft.com/office/drawing/2014/main" id="{1668E9A8-BC9D-AD1B-8FFE-F64AB7238A5E}"/>
              </a:ext>
            </a:extLst>
          </p:cNvPr>
          <p:cNvSpPr txBox="1"/>
          <p:nvPr userDrawn="1"/>
        </p:nvSpPr>
        <p:spPr>
          <a:xfrm>
            <a:off x="981860" y="1362707"/>
            <a:ext cx="6232584" cy="261610"/>
          </a:xfrm>
          <a:prstGeom prst="rect">
            <a:avLst/>
          </a:prstGeom>
          <a:noFill/>
        </p:spPr>
        <p:txBody>
          <a:bodyPr wrap="square" rtlCol="0">
            <a:spAutoFit/>
          </a:bodyPr>
          <a:lstStyle/>
          <a:p>
            <a:r>
              <a:rPr lang="pt-PT" sz="1100" b="1" dirty="0">
                <a:solidFill>
                  <a:prstClr val="black"/>
                </a:solidFill>
                <a:latin typeface="Open Sans" panose="020B0606030504020204"/>
              </a:rPr>
              <a:t>No deadline: </a:t>
            </a:r>
            <a:r>
              <a:rPr lang="en-US" sz="1100" b="0" dirty="0">
                <a:solidFill>
                  <a:prstClr val="black"/>
                </a:solidFill>
                <a:latin typeface="Open Sans" panose="020B0606030504020204"/>
              </a:rPr>
              <a:t>The O</a:t>
            </a:r>
            <a:r>
              <a:rPr lang="en-US" sz="1100" dirty="0">
                <a:latin typeface="Open Sans" panose="020B0606030504020204"/>
              </a:rPr>
              <a:t>ptional Challenges are a non-mandatory complement to your learning</a:t>
            </a:r>
            <a:endParaRPr lang="pt-PT" sz="1100" dirty="0">
              <a:solidFill>
                <a:prstClr val="black"/>
              </a:solidFill>
              <a:latin typeface="Open Sans" panose="020B0606030504020204"/>
            </a:endParaRPr>
          </a:p>
        </p:txBody>
      </p:sp>
      <p:pic>
        <p:nvPicPr>
          <p:cNvPr id="11" name="Imagem 19">
            <a:extLst>
              <a:ext uri="{FF2B5EF4-FFF2-40B4-BE49-F238E27FC236}">
                <a16:creationId xmlns:a16="http://schemas.microsoft.com/office/drawing/2014/main" id="{5390D79B-6281-4775-B1CB-057970A1F77D}"/>
              </a:ext>
            </a:extLst>
          </p:cNvPr>
          <p:cNvPicPr>
            <a:picLocks noChangeAspect="1"/>
          </p:cNvPicPr>
          <p:nvPr userDrawn="1"/>
        </p:nvPicPr>
        <p:blipFill>
          <a:blip r:embed="rId4"/>
          <a:stretch>
            <a:fillRect/>
          </a:stretch>
        </p:blipFill>
        <p:spPr>
          <a:xfrm>
            <a:off x="724182" y="1310306"/>
            <a:ext cx="284434" cy="284434"/>
          </a:xfrm>
          <a:prstGeom prst="rect">
            <a:avLst/>
          </a:prstGeom>
        </p:spPr>
      </p:pic>
      <p:sp>
        <p:nvSpPr>
          <p:cNvPr id="12" name="Rectangle 16">
            <a:extLst>
              <a:ext uri="{FF2B5EF4-FFF2-40B4-BE49-F238E27FC236}">
                <a16:creationId xmlns:a16="http://schemas.microsoft.com/office/drawing/2014/main" id="{9C717A08-172E-A7CD-8A2F-31D39B625BD4}"/>
              </a:ext>
            </a:extLst>
          </p:cNvPr>
          <p:cNvSpPr/>
          <p:nvPr userDrawn="1"/>
        </p:nvSpPr>
        <p:spPr>
          <a:xfrm>
            <a:off x="739568" y="1706518"/>
            <a:ext cx="6461332" cy="6370975"/>
          </a:xfrm>
          <a:prstGeom prst="rect">
            <a:avLst/>
          </a:prstGeom>
        </p:spPr>
        <p:txBody>
          <a:bodyPr wrap="square">
            <a:spAutoFi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Consider that a </a:t>
            </a:r>
            <a:r>
              <a:rPr lang="en-US" sz="1200" b="1" dirty="0">
                <a:latin typeface="Open Sans" panose="020B0606030504020204" pitchFamily="34" charset="0"/>
                <a:ea typeface="Open Sans" panose="020B0606030504020204" pitchFamily="34" charset="0"/>
                <a:cs typeface="Open Sans" panose="020B0606030504020204" pitchFamily="34" charset="0"/>
              </a:rPr>
              <a:t>script for professional or academic interviews </a:t>
            </a:r>
            <a:r>
              <a:rPr lang="en-US" sz="1200" dirty="0">
                <a:latin typeface="Open Sans" panose="020B0606030504020204" pitchFamily="34" charset="0"/>
                <a:ea typeface="Open Sans" panose="020B0606030504020204" pitchFamily="34" charset="0"/>
                <a:cs typeface="Open Sans" panose="020B0606030504020204" pitchFamily="34" charset="0"/>
              </a:rPr>
              <a:t>is an ongoing exercise that </a:t>
            </a:r>
            <a:r>
              <a:rPr lang="en-US" sz="1200" b="1" dirty="0">
                <a:latin typeface="Open Sans" panose="020B0606030504020204" pitchFamily="34" charset="0"/>
                <a:ea typeface="Open Sans" panose="020B0606030504020204" pitchFamily="34" charset="0"/>
                <a:cs typeface="Open Sans" panose="020B0606030504020204" pitchFamily="34" charset="0"/>
              </a:rPr>
              <a:t>can last for years and be revised and improved over a lifetime</a:t>
            </a:r>
            <a:r>
              <a:rPr lang="en-US" sz="1200" dirty="0">
                <a:latin typeface="Open Sans" panose="020B0606030504020204" pitchFamily="34" charset="0"/>
                <a:ea typeface="Open Sans" panose="020B0606030504020204" pitchFamily="34" charset="0"/>
                <a:cs typeface="Open Sans" panose="020B0606030504020204" pitchFamily="34" charset="0"/>
              </a:rPr>
              <a:t>, because it has the </a:t>
            </a:r>
            <a:r>
              <a:rPr lang="en-US" sz="1200" b="1" dirty="0">
                <a:latin typeface="Open Sans" panose="020B0606030504020204" pitchFamily="34" charset="0"/>
                <a:ea typeface="Open Sans" panose="020B0606030504020204" pitchFamily="34" charset="0"/>
                <a:cs typeface="Open Sans" panose="020B0606030504020204" pitchFamily="34" charset="0"/>
              </a:rPr>
              <a:t>potential to continuously take your preparation process </a:t>
            </a:r>
            <a:r>
              <a:rPr lang="en-US" sz="1200" dirty="0">
                <a:latin typeface="Open Sans" panose="020B0606030504020204" pitchFamily="34" charset="0"/>
                <a:ea typeface="Open Sans" panose="020B0606030504020204" pitchFamily="34" charset="0"/>
                <a:cs typeface="Open Sans" panose="020B0606030504020204" pitchFamily="34" charset="0"/>
              </a:rPr>
              <a:t>to the next level.</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More than a script, </a:t>
            </a:r>
            <a:r>
              <a:rPr lang="en-US" sz="1200" b="1" dirty="0">
                <a:latin typeface="Open Sans" panose="020B0606030504020204" pitchFamily="34" charset="0"/>
                <a:ea typeface="Open Sans" panose="020B0606030504020204" pitchFamily="34" charset="0"/>
                <a:cs typeface="Open Sans" panose="020B0606030504020204" pitchFamily="34" charset="0"/>
              </a:rPr>
              <a:t>this document can become a self-knowledge journey, as you are invited to continuously explore all dimensions of your life</a:t>
            </a:r>
            <a:r>
              <a:rPr lang="en-US" sz="1200" dirty="0">
                <a:latin typeface="Open Sans" panose="020B0606030504020204" pitchFamily="34" charset="0"/>
                <a:ea typeface="Open Sans" panose="020B0606030504020204" pitchFamily="34" charset="0"/>
                <a:cs typeface="Open Sans" panose="020B0606030504020204" pitchFamily="34" charset="0"/>
              </a:rPr>
              <a:t> in a way that others understand who you are, your values, unique gifts and talents, what moves you and, of course, your skills and competencies – all this illustrated with the stories you collect from your experience throughout life.</a:t>
            </a:r>
          </a:p>
          <a:p>
            <a:endParaRPr lang="en-US" sz="1200" b="1"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This script should work almost as a diary, where you can keep </a:t>
            </a:r>
            <a:r>
              <a:rPr lang="en-US" sz="1200" b="1" dirty="0">
                <a:latin typeface="Open Sans" panose="020B0606030504020204" pitchFamily="34" charset="0"/>
                <a:ea typeface="Open Sans" panose="020B0606030504020204" pitchFamily="34" charset="0"/>
                <a:cs typeface="Open Sans" panose="020B0606030504020204" pitchFamily="34" charset="0"/>
              </a:rPr>
              <a:t>registering stories, learnings, insights, and even new questions you are asked in interviews</a:t>
            </a:r>
            <a:r>
              <a:rPr lang="en-US" sz="1200" dirty="0">
                <a:latin typeface="Open Sans" panose="020B0606030504020204" pitchFamily="34" charset="0"/>
                <a:ea typeface="Open Sans" panose="020B0606030504020204" pitchFamily="34" charset="0"/>
                <a:cs typeface="Open Sans" panose="020B0606030504020204" pitchFamily="34" charset="0"/>
              </a:rPr>
              <a:t> that you want to get better prepared to answer next time. It is a </a:t>
            </a:r>
            <a:r>
              <a:rPr lang="en-US" sz="1200" b="1" dirty="0">
                <a:latin typeface="Open Sans" panose="020B0606030504020204" pitchFamily="34" charset="0"/>
                <a:ea typeface="Open Sans" panose="020B0606030504020204" pitchFamily="34" charset="0"/>
                <a:cs typeface="Open Sans" panose="020B0606030504020204" pitchFamily="34" charset="0"/>
              </a:rPr>
              <a:t>document where you can write down everything that seems relevant </a:t>
            </a:r>
            <a:r>
              <a:rPr lang="en-US" sz="1200" dirty="0">
                <a:latin typeface="Open Sans" panose="020B0606030504020204" pitchFamily="34" charset="0"/>
                <a:ea typeface="Open Sans" panose="020B0606030504020204" pitchFamily="34" charset="0"/>
                <a:cs typeface="Open Sans" panose="020B0606030504020204" pitchFamily="34" charset="0"/>
              </a:rPr>
              <a:t>to you and that can help you to prepare future application processes.</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In this exercise we are not asking you to create an exhaustive interview script, but we will challenge you to answer a few questions that can be the trigger for you to start your own script, adjusted to your personality and purpose:</a:t>
            </a:r>
          </a:p>
          <a:p>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1. Tell me about yourself </a:t>
            </a:r>
            <a:r>
              <a:rPr lang="en-US" sz="1200" dirty="0">
                <a:latin typeface="Open Sans" panose="020B0606030504020204" pitchFamily="34" charset="0"/>
                <a:ea typeface="Open Sans" panose="020B0606030504020204" pitchFamily="34" charset="0"/>
                <a:cs typeface="Open Sans" panose="020B0606030504020204" pitchFamily="34" charset="0"/>
              </a:rPr>
              <a:t>(remember they already have your CV!).</a:t>
            </a:r>
          </a:p>
          <a:p>
            <a:pPr marL="228600" lvl="0" indent="-228600">
              <a:buFont typeface="+mj-lt"/>
              <a:buAutoNum type="arabicPeriod"/>
            </a:pPr>
            <a:endParaRPr lang="en-US" sz="1200"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2. Remember and share 3 short stories that illustrate what you consider to be your key strengths.</a:t>
            </a:r>
          </a:p>
          <a:p>
            <a:endParaRPr lang="en-US" sz="1200" b="1"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3. Enunciate 3 episodes/stories that illustrate what you consider to be your areas under improvement.</a:t>
            </a:r>
          </a:p>
          <a:p>
            <a:pPr marL="228600" indent="-228600">
              <a:buFont typeface="+mj-lt"/>
              <a:buAutoNum type="arabicPeriod"/>
            </a:pPr>
            <a:endParaRPr lang="en-US" sz="1200" b="1"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4. How would you describe your personal brand? What moves you? </a:t>
            </a:r>
            <a:r>
              <a:rPr lang="en-US" sz="1200" dirty="0">
                <a:latin typeface="Open Sans" panose="020B0606030504020204" pitchFamily="34" charset="0"/>
                <a:ea typeface="Open Sans" panose="020B0606030504020204" pitchFamily="34" charset="0"/>
                <a:cs typeface="Open Sans" panose="020B0606030504020204" pitchFamily="34" charset="0"/>
              </a:rPr>
              <a:t>(remember what your colleagues told you in class on the first day, during the cross presentation).</a:t>
            </a:r>
          </a:p>
          <a:p>
            <a:pPr marL="228600" indent="-228600">
              <a:buFont typeface="+mj-lt"/>
              <a:buAutoNum type="arabicPeriod"/>
            </a:pPr>
            <a:endParaRPr lang="en-US" sz="1200" b="1" dirty="0">
              <a:latin typeface="Open Sans" panose="020B0606030504020204" pitchFamily="34" charset="0"/>
              <a:ea typeface="Open Sans" panose="020B0606030504020204" pitchFamily="34" charset="0"/>
              <a:cs typeface="Open Sans" panose="020B0606030504020204" pitchFamily="34" charset="0"/>
            </a:endParaRPr>
          </a:p>
          <a:p>
            <a:r>
              <a:rPr lang="en-US" sz="1200" b="1" dirty="0">
                <a:latin typeface="Open Sans" panose="020B0606030504020204" pitchFamily="34" charset="0"/>
                <a:ea typeface="Open Sans" panose="020B0606030504020204" pitchFamily="34" charset="0"/>
                <a:cs typeface="Open Sans" panose="020B0606030504020204" pitchFamily="34" charset="0"/>
              </a:rPr>
              <a:t>5. What would be the last thing you would say at the end of an interview? </a:t>
            </a:r>
            <a:r>
              <a:rPr lang="en-US" sz="1200" dirty="0">
                <a:latin typeface="Open Sans" panose="020B0606030504020204" pitchFamily="34" charset="0"/>
                <a:ea typeface="Open Sans" panose="020B0606030504020204" pitchFamily="34" charset="0"/>
                <a:cs typeface="Open Sans" panose="020B0606030504020204" pitchFamily="34" charset="0"/>
              </a:rPr>
              <a:t>(think about it as a closing statement with what you consider to be essential for others to know about you).</a:t>
            </a:r>
          </a:p>
        </p:txBody>
      </p:sp>
    </p:spTree>
    <p:extLst>
      <p:ext uri="{BB962C8B-B14F-4D97-AF65-F5344CB8AC3E}">
        <p14:creationId xmlns:p14="http://schemas.microsoft.com/office/powerpoint/2010/main" val="3472420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Vertical Title and Text">
    <p:spTree>
      <p:nvGrpSpPr>
        <p:cNvPr id="1" name=""/>
        <p:cNvGrpSpPr/>
        <p:nvPr/>
      </p:nvGrpSpPr>
      <p:grpSpPr>
        <a:xfrm>
          <a:off x="0" y="0"/>
          <a:ext cx="0" cy="0"/>
          <a:chOff x="0" y="0"/>
          <a:chExt cx="0" cy="0"/>
        </a:xfrm>
      </p:grpSpPr>
      <p:sp>
        <p:nvSpPr>
          <p:cNvPr id="2" name="Rectangle 27">
            <a:extLst>
              <a:ext uri="{FF2B5EF4-FFF2-40B4-BE49-F238E27FC236}">
                <a16:creationId xmlns:a16="http://schemas.microsoft.com/office/drawing/2014/main" id="{FF1115F1-EA2F-4726-4D37-394F8C7CE388}"/>
              </a:ext>
            </a:extLst>
          </p:cNvPr>
          <p:cNvSpPr/>
          <p:nvPr userDrawn="1"/>
        </p:nvSpPr>
        <p:spPr>
          <a:xfrm>
            <a:off x="776274" y="1651697"/>
            <a:ext cx="6424625" cy="771517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611E52B1-4672-514D-8CBE-536ED8E70E3A}"/>
              </a:ext>
            </a:extLst>
          </p:cNvPr>
          <p:cNvSpPr/>
          <p:nvPr userDrawn="1"/>
        </p:nvSpPr>
        <p:spPr>
          <a:xfrm>
            <a:off x="776274" y="1381121"/>
            <a:ext cx="2970767" cy="261610"/>
          </a:xfrm>
          <a:prstGeom prst="rect">
            <a:avLst/>
          </a:prstGeom>
        </p:spPr>
        <p:txBody>
          <a:bodyPr wrap="square">
            <a:spAutoFit/>
          </a:bodyPr>
          <a:lstStyle/>
          <a:p>
            <a:r>
              <a:rPr lang="en-GB" sz="1100" b="1" dirty="0">
                <a:latin typeface="Open Sans" panose="020B0606030504020204" pitchFamily="34" charset="0"/>
                <a:ea typeface="Open Sans" panose="020B0606030504020204" pitchFamily="34" charset="0"/>
                <a:cs typeface="Open Sans" panose="020B0606030504020204" pitchFamily="34" charset="0"/>
              </a:rPr>
              <a:t>Write your thoughts here:</a:t>
            </a:r>
          </a:p>
        </p:txBody>
      </p:sp>
      <p:sp>
        <p:nvSpPr>
          <p:cNvPr id="4" name="Rectangle 3">
            <a:extLst>
              <a:ext uri="{FF2B5EF4-FFF2-40B4-BE49-F238E27FC236}">
                <a16:creationId xmlns:a16="http://schemas.microsoft.com/office/drawing/2014/main" id="{F54A1D03-40AF-230E-7E64-2232A7DFF79E}"/>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F538DC2A-4DCB-EADF-40D5-5AA18352E615}"/>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sp>
        <p:nvSpPr>
          <p:cNvPr id="6" name="Retângulo 12">
            <a:extLst>
              <a:ext uri="{FF2B5EF4-FFF2-40B4-BE49-F238E27FC236}">
                <a16:creationId xmlns:a16="http://schemas.microsoft.com/office/drawing/2014/main" id="{6223E269-2B86-E2B1-780E-C0666284D4DF}"/>
              </a:ext>
            </a:extLst>
          </p:cNvPr>
          <p:cNvSpPr/>
          <p:nvPr userDrawn="1"/>
        </p:nvSpPr>
        <p:spPr>
          <a:xfrm>
            <a:off x="780949" y="9414278"/>
            <a:ext cx="5071211" cy="253916"/>
          </a:xfrm>
          <a:prstGeom prst="rect">
            <a:avLst/>
          </a:prstGeom>
        </p:spPr>
        <p:txBody>
          <a:bodyPr wrap="square">
            <a:spAutoFit/>
          </a:bodyPr>
          <a:lstStyle/>
          <a:p>
            <a:r>
              <a:rPr lang="en-US" sz="1050" dirty="0">
                <a:latin typeface="Open Sans" panose="020B0606030504020204" pitchFamily="34" charset="0"/>
                <a:ea typeface="Open Sans" panose="020B0606030504020204" pitchFamily="34" charset="0"/>
                <a:cs typeface="Open Sans" panose="020B0606030504020204" pitchFamily="34" charset="0"/>
              </a:rPr>
              <a:t>If you need more space, duplicate this page as many times as you need.</a:t>
            </a:r>
          </a:p>
        </p:txBody>
      </p:sp>
      <p:grpSp>
        <p:nvGrpSpPr>
          <p:cNvPr id="7" name="Agrupar 108">
            <a:extLst>
              <a:ext uri="{FF2B5EF4-FFF2-40B4-BE49-F238E27FC236}">
                <a16:creationId xmlns:a16="http://schemas.microsoft.com/office/drawing/2014/main" id="{EADBB1B4-F490-F6D8-EBC2-F05FB502142F}"/>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FA738088-1225-2CD6-AAFB-8E52D2D875A8}"/>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88E6D591-A593-3E84-C423-D01090D1B30A}"/>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478020BA-5E9F-034B-DC13-5D5AB9DA0E6B}"/>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71ABE3C5-85F4-9D60-DDA0-BC74396DD1AA}"/>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Challenges to reflect upon</a:t>
              </a:r>
            </a:p>
          </p:txBody>
        </p:sp>
        <p:sp>
          <p:nvSpPr>
            <p:cNvPr id="12" name="Line">
              <a:extLst>
                <a:ext uri="{FF2B5EF4-FFF2-40B4-BE49-F238E27FC236}">
                  <a16:creationId xmlns:a16="http://schemas.microsoft.com/office/drawing/2014/main" id="{B0108E5C-2EBA-6CBA-2DB0-316D601E281F}"/>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tângulo 31">
            <a:extLst>
              <a:ext uri="{FF2B5EF4-FFF2-40B4-BE49-F238E27FC236}">
                <a16:creationId xmlns:a16="http://schemas.microsoft.com/office/drawing/2014/main" id="{97EA09FD-F4FB-AC0D-A257-7BF8D70359A1}"/>
              </a:ext>
            </a:extLst>
          </p:cNvPr>
          <p:cNvSpPr/>
          <p:nvPr userDrawn="1"/>
        </p:nvSpPr>
        <p:spPr>
          <a:xfrm>
            <a:off x="726025" y="831341"/>
            <a:ext cx="1977387" cy="210473"/>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 name="Rectangle 16">
            <a:extLst>
              <a:ext uri="{FF2B5EF4-FFF2-40B4-BE49-F238E27FC236}">
                <a16:creationId xmlns:a16="http://schemas.microsoft.com/office/drawing/2014/main" id="{62FAA3D9-1479-D386-D746-12E5F4EA1BFD}"/>
              </a:ext>
            </a:extLst>
          </p:cNvPr>
          <p:cNvSpPr/>
          <p:nvPr userDrawn="1"/>
        </p:nvSpPr>
        <p:spPr>
          <a:xfrm>
            <a:off x="726026" y="775660"/>
            <a:ext cx="5787827" cy="523220"/>
          </a:xfrm>
          <a:prstGeom prst="rect">
            <a:avLst/>
          </a:prstGeom>
        </p:spPr>
        <p:txBody>
          <a:bodyPr wrap="square">
            <a:spAutoFit/>
          </a:bodyPr>
          <a:lstStyle/>
          <a:p>
            <a:r>
              <a:rPr lang="en-GB" sz="1400" b="1" dirty="0">
                <a:solidFill>
                  <a:prstClr val="black"/>
                </a:solidFill>
                <a:latin typeface="Playfair Display" pitchFamily="2" charset="77"/>
                <a:ea typeface="Open Sans" panose="020B0606030504020204" pitchFamily="34" charset="0"/>
                <a:cs typeface="Open Sans" panose="020B0606030504020204" pitchFamily="34" charset="0"/>
              </a:rPr>
              <a:t>Optional Challenge #2</a:t>
            </a:r>
          </a:p>
          <a:p>
            <a:r>
              <a:rPr lang="en-US" sz="1400" b="1" dirty="0">
                <a:latin typeface="Open Sans" panose="020B0606030504020204" pitchFamily="34" charset="0"/>
                <a:ea typeface="Open Sans" panose="020B0606030504020204" pitchFamily="34" charset="0"/>
                <a:cs typeface="Open Sans" panose="020B0606030504020204" pitchFamily="34" charset="0"/>
              </a:rPr>
              <a:t>Interview Script</a:t>
            </a:r>
          </a:p>
        </p:txBody>
      </p:sp>
      <p:pic>
        <p:nvPicPr>
          <p:cNvPr id="15" name="Imagem 38">
            <a:extLst>
              <a:ext uri="{FF2B5EF4-FFF2-40B4-BE49-F238E27FC236}">
                <a16:creationId xmlns:a16="http://schemas.microsoft.com/office/drawing/2014/main" id="{3190BBEB-2721-B809-BCCD-30126075724C}"/>
              </a:ext>
            </a:extLst>
          </p:cNvPr>
          <p:cNvPicPr>
            <a:picLocks noChangeAspect="1"/>
          </p:cNvPicPr>
          <p:nvPr userDrawn="1"/>
        </p:nvPicPr>
        <p:blipFill>
          <a:blip r:embed="rId3"/>
          <a:stretch>
            <a:fillRect/>
          </a:stretch>
        </p:blipFill>
        <p:spPr>
          <a:xfrm>
            <a:off x="6795292" y="883949"/>
            <a:ext cx="306641" cy="306641"/>
          </a:xfrm>
          <a:prstGeom prst="rect">
            <a:avLst/>
          </a:prstGeom>
        </p:spPr>
      </p:pic>
      <p:pic>
        <p:nvPicPr>
          <p:cNvPr id="16" name="Picture 15" descr="A pair of black spiral springs&#10;&#10;Description automatically generated">
            <a:extLst>
              <a:ext uri="{FF2B5EF4-FFF2-40B4-BE49-F238E27FC236}">
                <a16:creationId xmlns:a16="http://schemas.microsoft.com/office/drawing/2014/main" id="{165E7159-2193-2448-9CEB-33729C67BF78}"/>
              </a:ext>
            </a:extLst>
          </p:cNvPr>
          <p:cNvPicPr>
            <a:picLocks noChangeAspect="1"/>
          </p:cNvPicPr>
          <p:nvPr userDrawn="1"/>
        </p:nvPicPr>
        <p:blipFill rotWithShape="1">
          <a:blip r:embed="rId4"/>
          <a:srcRect l="26887" t="2096" r="57813" b="1906"/>
          <a:stretch/>
        </p:blipFill>
        <p:spPr>
          <a:xfrm>
            <a:off x="-13253" y="22466"/>
            <a:ext cx="497043" cy="10647039"/>
          </a:xfrm>
          <a:prstGeom prst="rect">
            <a:avLst/>
          </a:prstGeom>
        </p:spPr>
      </p:pic>
    </p:spTree>
    <p:extLst>
      <p:ext uri="{BB962C8B-B14F-4D97-AF65-F5344CB8AC3E}">
        <p14:creationId xmlns:p14="http://schemas.microsoft.com/office/powerpoint/2010/main" val="78589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Vertical Title and Tex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B0CD8A5-425E-337B-9469-42C2DD769F28}"/>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3" name="Image" descr="Image">
            <a:extLst>
              <a:ext uri="{FF2B5EF4-FFF2-40B4-BE49-F238E27FC236}">
                <a16:creationId xmlns:a16="http://schemas.microsoft.com/office/drawing/2014/main" id="{0D0D80A4-EE6F-1F9A-3825-CA15F4DDEA27}"/>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4" name="Picture 3" descr="A pair of black spiral springs&#10;&#10;Description automatically generated">
            <a:extLst>
              <a:ext uri="{FF2B5EF4-FFF2-40B4-BE49-F238E27FC236}">
                <a16:creationId xmlns:a16="http://schemas.microsoft.com/office/drawing/2014/main" id="{CB119528-DD7F-EE08-72FA-9461132A581E}"/>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5" name="Agrupar 108">
            <a:extLst>
              <a:ext uri="{FF2B5EF4-FFF2-40B4-BE49-F238E27FC236}">
                <a16:creationId xmlns:a16="http://schemas.microsoft.com/office/drawing/2014/main" id="{C0707077-424F-6C94-553C-EFAA1E0306C6}"/>
              </a:ext>
            </a:extLst>
          </p:cNvPr>
          <p:cNvGrpSpPr/>
          <p:nvPr userDrawn="1"/>
        </p:nvGrpSpPr>
        <p:grpSpPr>
          <a:xfrm>
            <a:off x="6703857" y="394524"/>
            <a:ext cx="497043" cy="475741"/>
            <a:chOff x="2703478" y="-878250"/>
            <a:chExt cx="497043" cy="475741"/>
          </a:xfrm>
        </p:grpSpPr>
        <p:sp>
          <p:nvSpPr>
            <p:cNvPr id="6" name="CaixaDeTexto 109">
              <a:extLst>
                <a:ext uri="{FF2B5EF4-FFF2-40B4-BE49-F238E27FC236}">
                  <a16:creationId xmlns:a16="http://schemas.microsoft.com/office/drawing/2014/main" id="{9AE5E958-F164-9A41-941B-3407830314FC}"/>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7" name="Duplo Semicírculo 110">
              <a:extLst>
                <a:ext uri="{FF2B5EF4-FFF2-40B4-BE49-F238E27FC236}">
                  <a16:creationId xmlns:a16="http://schemas.microsoft.com/office/drawing/2014/main" id="{BC68ED2D-9D79-54C7-D0E5-BF2C60A52CDE}"/>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8" name="Group 7">
            <a:extLst>
              <a:ext uri="{FF2B5EF4-FFF2-40B4-BE49-F238E27FC236}">
                <a16:creationId xmlns:a16="http://schemas.microsoft.com/office/drawing/2014/main" id="{B5E7FF0C-6D09-0B9A-4E4F-0545FC7722D2}"/>
              </a:ext>
            </a:extLst>
          </p:cNvPr>
          <p:cNvGrpSpPr/>
          <p:nvPr userDrawn="1"/>
        </p:nvGrpSpPr>
        <p:grpSpPr>
          <a:xfrm>
            <a:off x="668726" y="313392"/>
            <a:ext cx="3110024" cy="302662"/>
            <a:chOff x="762782" y="286039"/>
            <a:chExt cx="3110024" cy="302662"/>
          </a:xfrm>
        </p:grpSpPr>
        <p:sp>
          <p:nvSpPr>
            <p:cNvPr id="9" name="Lorem Ipsum Dolor | Lorem Ipsum Dolor">
              <a:extLst>
                <a:ext uri="{FF2B5EF4-FFF2-40B4-BE49-F238E27FC236}">
                  <a16:creationId xmlns:a16="http://schemas.microsoft.com/office/drawing/2014/main" id="{D0796AEA-45D2-FBF4-77B0-E4552EBA0854}"/>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US" sz="1200" dirty="0"/>
                <a:t>My notes &amp; clippings</a:t>
              </a:r>
            </a:p>
          </p:txBody>
        </p:sp>
        <p:sp>
          <p:nvSpPr>
            <p:cNvPr id="10" name="Line">
              <a:extLst>
                <a:ext uri="{FF2B5EF4-FFF2-40B4-BE49-F238E27FC236}">
                  <a16:creationId xmlns:a16="http://schemas.microsoft.com/office/drawing/2014/main" id="{716C61BF-9EB2-7F72-A1E5-F95256D097D9}"/>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Tree>
    <p:extLst>
      <p:ext uri="{BB962C8B-B14F-4D97-AF65-F5344CB8AC3E}">
        <p14:creationId xmlns:p14="http://schemas.microsoft.com/office/powerpoint/2010/main" val="2020975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5771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283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19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054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7855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81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3" name="Retângulo 31">
            <a:extLst>
              <a:ext uri="{FF2B5EF4-FFF2-40B4-BE49-F238E27FC236}">
                <a16:creationId xmlns:a16="http://schemas.microsoft.com/office/drawing/2014/main" id="{81C65429-37B9-7F11-6D86-184C7C672B52}"/>
              </a:ext>
            </a:extLst>
          </p:cNvPr>
          <p:cNvSpPr/>
          <p:nvPr userDrawn="1"/>
        </p:nvSpPr>
        <p:spPr>
          <a:xfrm>
            <a:off x="779640" y="3717996"/>
            <a:ext cx="2262965"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52448643-CBEE-8E8B-05F0-666C7E85A24D}"/>
              </a:ext>
            </a:extLst>
          </p:cNvPr>
          <p:cNvSpPr/>
          <p:nvPr userDrawn="1"/>
        </p:nvSpPr>
        <p:spPr>
          <a:xfrm>
            <a:off x="779639" y="791743"/>
            <a:ext cx="2748487" cy="246221"/>
          </a:xfrm>
          <a:prstGeom prst="rect">
            <a:avLst/>
          </a:prstGeom>
          <a:solidFill>
            <a:schemeClr val="accent2">
              <a:lumMod val="40000"/>
              <a:lumOff val="60000"/>
              <a:alpha val="49804"/>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C81C7803-1716-F21C-AD26-667D5475AED9}"/>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88E625A3-8733-FEB4-A2D6-84589C6FB850}"/>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8CE53F74-799D-06B0-8416-370F87437487}"/>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86E817BE-712C-65B7-F38E-725B59500BFF}"/>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5E2D63D3-7F73-6C1C-083B-E4C5E237F7B9}"/>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727ECC69-3470-4FBD-3A92-A0775F3F062A}"/>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2C56B69E-C4D4-FCCA-3904-6DDC2C71AEA5}"/>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AAA47C00-B124-00CA-0A65-094E32E5B01E}"/>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1" name="Line">
              <a:extLst>
                <a:ext uri="{FF2B5EF4-FFF2-40B4-BE49-F238E27FC236}">
                  <a16:creationId xmlns:a16="http://schemas.microsoft.com/office/drawing/2014/main" id="{CF8985B0-52A0-1B22-5381-BEB37B00D8F4}"/>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9FABE841-7064-8BF5-1047-A69F716E6804}"/>
              </a:ext>
            </a:extLst>
          </p:cNvPr>
          <p:cNvSpPr/>
          <p:nvPr userDrawn="1"/>
        </p:nvSpPr>
        <p:spPr>
          <a:xfrm>
            <a:off x="724183" y="778570"/>
            <a:ext cx="6476717" cy="6740307"/>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WHY SHOULD A COMPANY HIRE ME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are never and will never be competing alone for a scholarship, a professional internship, a job, a temporary opportunity or even a lasting mission. Many others compete with us, from countless origins, with CVs as good or better than ours.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The competition is fierce and </a:t>
            </a:r>
            <a:r>
              <a:rPr lang="en-GB" sz="1200" b="1" dirty="0">
                <a:latin typeface="Open Sans" panose="020B0606030504020204" pitchFamily="34" charset="0"/>
                <a:ea typeface="Open Sans" panose="020B0606030504020204" pitchFamily="34" charset="0"/>
                <a:cs typeface="Open Sans" panose="020B0606030504020204" pitchFamily="34" charset="0"/>
              </a:rPr>
              <a:t>who wins are those who distinguish themselves by their authenticity and degree to which they prepare </a:t>
            </a:r>
            <a:r>
              <a:rPr lang="en-GB" sz="1200" dirty="0">
                <a:latin typeface="Open Sans" panose="020B0606030504020204" pitchFamily="34" charset="0"/>
                <a:ea typeface="Open Sans" panose="020B0606030504020204" pitchFamily="34" charset="0"/>
                <a:cs typeface="Open Sans" panose="020B0606030504020204" pitchFamily="34" charset="0"/>
              </a:rPr>
              <a:t>for a job interview. </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Knowledge of subjects and of areas of expertise is very important, but self-knowledge is crucial. Academic preparation is necessary, but it is not all because nobody is just his/her course, his/her master's degree or his/her grades.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Authenticity matters, enthusiasm and motivation also, but what makes a strong and decisive impression is the way we communicate and relate.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IT’S ALL ABOUT CONFIDENCE</a:t>
            </a:r>
            <a:endParaRPr lang="en-GB" sz="1200" b="1" i="1"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Each individual’s originality, combined with technical preparation and self-knowledge, is a very strong and, almost always, irresistible combination. Someone who knows him or herself well, who feels confident and projects that trust onto others, shows maturity and competence, traits which are highly valued by recruiters from all market areas.</a:t>
            </a:r>
          </a:p>
          <a:p>
            <a:endParaRPr lang="en-GB"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Confidence, in a pitch situation, is reinforced through the preparation and mastery of subjects related to your area of specialization, but also through your self-knowledge, which is born from your own life experience, as well as from your ability to interpret facts, understand events and relate them to each other.</a:t>
            </a:r>
          </a:p>
          <a:p>
            <a:endParaRPr lang="en-GB"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Your individual brand will be more captivating the more authentic and interesting it is.</a:t>
            </a:r>
            <a:r>
              <a:rPr lang="pt-PT" sz="1200" dirty="0">
                <a:latin typeface="Open Sans" panose="020B0606030504020204" pitchFamily="34" charset="0"/>
                <a:ea typeface="Open Sans" panose="020B0606030504020204" pitchFamily="34" charset="0"/>
                <a:cs typeface="Open Sans" panose="020B0606030504020204" pitchFamily="34" charset="0"/>
              </a:rPr>
              <a:t> </a:t>
            </a:r>
            <a:endParaRPr lang="en-GB" sz="1200" dirty="0">
              <a:latin typeface="Open Sans" panose="020B0606030504020204" pitchFamily="34" charset="0"/>
              <a:ea typeface="Open Sans" panose="020B0606030504020204" pitchFamily="34" charset="0"/>
              <a:cs typeface="Open Sans" panose="020B0606030504020204" pitchFamily="34" charset="0"/>
            </a:endParaRP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Good answers are always a guarantee of effectiveness and success, in the sense that they reveal coherence, consistency, relevance and even surprise.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cannot anticipate what the interviewer's style will be like, but we can always control what comes out of us. The preparation of the interview always involves reinforcing knowledge and focusing on self-knowledge.</a:t>
            </a:r>
            <a:endParaRPr lang="pt-PT" sz="1200"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9166029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0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647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0113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2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48729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3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4615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4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421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Retângulo 31">
            <a:extLst>
              <a:ext uri="{FF2B5EF4-FFF2-40B4-BE49-F238E27FC236}">
                <a16:creationId xmlns:a16="http://schemas.microsoft.com/office/drawing/2014/main" id="{5E5C74B9-B30C-E3DA-4B68-F872DB5883EF}"/>
              </a:ext>
            </a:extLst>
          </p:cNvPr>
          <p:cNvSpPr/>
          <p:nvPr userDrawn="1"/>
        </p:nvSpPr>
        <p:spPr>
          <a:xfrm>
            <a:off x="779638" y="6268372"/>
            <a:ext cx="3684786"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 name="Retângulo 31">
            <a:extLst>
              <a:ext uri="{FF2B5EF4-FFF2-40B4-BE49-F238E27FC236}">
                <a16:creationId xmlns:a16="http://schemas.microsoft.com/office/drawing/2014/main" id="{E9F153B5-C6D6-9F26-1DB9-EF2BB34BEDB1}"/>
              </a:ext>
            </a:extLst>
          </p:cNvPr>
          <p:cNvSpPr/>
          <p:nvPr userDrawn="1"/>
        </p:nvSpPr>
        <p:spPr>
          <a:xfrm>
            <a:off x="779638" y="4814070"/>
            <a:ext cx="1728238"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FEB3B56E-0407-804B-1DCF-8FF1D95EEDE2}"/>
              </a:ext>
            </a:extLst>
          </p:cNvPr>
          <p:cNvSpPr/>
          <p:nvPr userDrawn="1"/>
        </p:nvSpPr>
        <p:spPr>
          <a:xfrm>
            <a:off x="779640" y="2612126"/>
            <a:ext cx="2092350"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tângulo 31">
            <a:extLst>
              <a:ext uri="{FF2B5EF4-FFF2-40B4-BE49-F238E27FC236}">
                <a16:creationId xmlns:a16="http://schemas.microsoft.com/office/drawing/2014/main" id="{AF934ABA-B7FA-92C1-C239-8CCF4F49AA2A}"/>
              </a:ext>
            </a:extLst>
          </p:cNvPr>
          <p:cNvSpPr/>
          <p:nvPr userDrawn="1"/>
        </p:nvSpPr>
        <p:spPr>
          <a:xfrm>
            <a:off x="779639" y="791743"/>
            <a:ext cx="1502167"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B2C2438F-8A46-919F-19B3-BC71E3604D63}"/>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8E01E103-EF92-2DDC-83F0-3A3C782DA179}"/>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CCF4791D-0166-D7E9-9256-12D7C1D3ECEA}"/>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308096D7-E87E-96F0-F7E5-7DD502E2CB74}"/>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BC58498D-83A4-3DD3-E85F-B36295466ECF}"/>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9B84B1BA-572F-C103-420F-8B9AAFA061EA}"/>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8273CABC-9D1B-5249-8515-052EF53FA29C}"/>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0E84435A-3C14-B3C0-89DE-A98F2C9CFFCD}"/>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2" name="Line">
              <a:extLst>
                <a:ext uri="{FF2B5EF4-FFF2-40B4-BE49-F238E27FC236}">
                  <a16:creationId xmlns:a16="http://schemas.microsoft.com/office/drawing/2014/main" id="{BAB5EAF9-4152-AE9E-CBB1-195B3994DEE1}"/>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F18CCC12-67CE-6C7C-AE4E-B6CE07049F10}"/>
              </a:ext>
            </a:extLst>
          </p:cNvPr>
          <p:cNvSpPr/>
          <p:nvPr userDrawn="1"/>
        </p:nvSpPr>
        <p:spPr>
          <a:xfrm>
            <a:off x="724183" y="778570"/>
            <a:ext cx="6476717" cy="7109639"/>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FIRST IMPRESSION</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There are no two opportunities to make a good first impression. It is important to cultivate an attitude of openness, motivation and enthusiasm. </a:t>
            </a:r>
          </a:p>
          <a:p>
            <a:r>
              <a:rPr lang="en-GB" sz="1200" dirty="0">
                <a:latin typeface="Open Sans" panose="020B0606030504020204" pitchFamily="34" charset="0"/>
                <a:ea typeface="Open Sans" panose="020B0606030504020204" pitchFamily="34" charset="0"/>
                <a:cs typeface="Open Sans" panose="020B0606030504020204" pitchFamily="34" charset="0"/>
              </a:rPr>
              <a:t>Body language, dress code, the way we present ourselves, the handshake, good manners, the ability to listen carefully to what is being said, the dynamism in the responses, the freedom to ask what you feel it makes sense, but also to admit that there are things you don’t know (but you’ll inform yourself and get back in touch, even if via email), all make a good first impression.</a:t>
            </a:r>
            <a:endParaRPr lang="pt-PT" sz="1200"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TELL ME ABOUT YOURSELF</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This is the most open question, the most general and the most predictable, but at the same time the most disconcerting for those who have just sat down to start being interviewed and still do not feel comfortable to start talking about themselves. The most infallible strategy is to </a:t>
            </a:r>
            <a:r>
              <a:rPr lang="en-GB" sz="1200" b="1" dirty="0">
                <a:latin typeface="Open Sans" panose="020B0606030504020204" pitchFamily="34" charset="0"/>
                <a:ea typeface="Open Sans" panose="020B0606030504020204" pitchFamily="34" charset="0"/>
                <a:cs typeface="Open Sans" panose="020B0606030504020204" pitchFamily="34" charset="0"/>
              </a:rPr>
              <a:t>state one or two striking traits or the motivation that makes you run. Nothing else! </a:t>
            </a:r>
            <a:r>
              <a:rPr lang="en-GB" sz="1200" dirty="0">
                <a:latin typeface="Open Sans" panose="020B0606030504020204" pitchFamily="34" charset="0"/>
                <a:ea typeface="Open Sans" panose="020B0606030504020204" pitchFamily="34" charset="0"/>
                <a:cs typeface="Open Sans" panose="020B0606030504020204" pitchFamily="34" charset="0"/>
              </a:rPr>
              <a:t>This is enough to have a ‘foundation' for the conversation. </a:t>
            </a:r>
            <a:r>
              <a:rPr lang="en-GB" sz="1200" b="1" dirty="0">
                <a:latin typeface="Open Sans" panose="020B0606030504020204" pitchFamily="34" charset="0"/>
                <a:ea typeface="Open Sans" panose="020B0606030504020204" pitchFamily="34" charset="0"/>
                <a:cs typeface="Open Sans" panose="020B0606030504020204" pitchFamily="34" charset="0"/>
              </a:rPr>
              <a:t>Never start by telling your story, from school or high school to the present day</a:t>
            </a:r>
            <a:r>
              <a:rPr lang="en-GB" sz="1200" dirty="0">
                <a:latin typeface="Open Sans" panose="020B0606030504020204" pitchFamily="34" charset="0"/>
                <a:ea typeface="Open Sans" panose="020B0606030504020204" pitchFamily="34" charset="0"/>
                <a:cs typeface="Open Sans" panose="020B0606030504020204" pitchFamily="34" charset="0"/>
              </a:rPr>
              <a:t>, because that is a trap where many fall at the beginning of the conversation and where they start to lose points, for speaking too much and taking too long to realize that that was not the interviewer’s intention, who just wants to get the conversation started.</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WHY THIS COMPANY?</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Very frequent and, in certain contexts, inevitable. The most important aspect has to do with the value that you can add to the organization, but it is crucial to know the company you are applying for well. Knowing not only the core business, but social responsibility and/ or sustainability projects, the company's history and, if possible, knowing the organizational chart, career progression and even salary expectations, just in case.</a:t>
            </a: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WHERE DO YOU SEE YOURSELF IN A FEW YEARS?</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Might be a question coming from someone who is interested in you, but it can also be a trap, in the sense that the organization needs to be sure that you project your future within the company, creating bonds and building on loyalty. In other words, even though it is legitimate that in the future you want to be doing other things outside this organization, the question is always asked to know how you project your evolution within the company you are applying for.</a:t>
            </a:r>
          </a:p>
        </p:txBody>
      </p:sp>
    </p:spTree>
    <p:extLst>
      <p:ext uri="{BB962C8B-B14F-4D97-AF65-F5344CB8AC3E}">
        <p14:creationId xmlns:p14="http://schemas.microsoft.com/office/powerpoint/2010/main" val="307631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Retângulo 31">
            <a:extLst>
              <a:ext uri="{FF2B5EF4-FFF2-40B4-BE49-F238E27FC236}">
                <a16:creationId xmlns:a16="http://schemas.microsoft.com/office/drawing/2014/main" id="{9D16A398-19A4-D175-07B4-A14190DF0199}"/>
              </a:ext>
            </a:extLst>
          </p:cNvPr>
          <p:cNvSpPr/>
          <p:nvPr userDrawn="1"/>
        </p:nvSpPr>
        <p:spPr>
          <a:xfrm>
            <a:off x="779638" y="4994691"/>
            <a:ext cx="1331384"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tângulo 31">
            <a:extLst>
              <a:ext uri="{FF2B5EF4-FFF2-40B4-BE49-F238E27FC236}">
                <a16:creationId xmlns:a16="http://schemas.microsoft.com/office/drawing/2014/main" id="{D2394AC5-D27E-EC66-8FD3-1EF42F8FB88F}"/>
              </a:ext>
            </a:extLst>
          </p:cNvPr>
          <p:cNvSpPr/>
          <p:nvPr userDrawn="1"/>
        </p:nvSpPr>
        <p:spPr>
          <a:xfrm>
            <a:off x="779640" y="3536370"/>
            <a:ext cx="1013718"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Retângulo 31">
            <a:extLst>
              <a:ext uri="{FF2B5EF4-FFF2-40B4-BE49-F238E27FC236}">
                <a16:creationId xmlns:a16="http://schemas.microsoft.com/office/drawing/2014/main" id="{9A0E9B7D-87AD-A5B8-72FC-8F820146F35A}"/>
              </a:ext>
            </a:extLst>
          </p:cNvPr>
          <p:cNvSpPr/>
          <p:nvPr userDrawn="1"/>
        </p:nvSpPr>
        <p:spPr>
          <a:xfrm>
            <a:off x="779640" y="791743"/>
            <a:ext cx="1211002"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E6340921-F90E-990F-FB4E-93411B977996}"/>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7" name="Image" descr="Image">
            <a:extLst>
              <a:ext uri="{FF2B5EF4-FFF2-40B4-BE49-F238E27FC236}">
                <a16:creationId xmlns:a16="http://schemas.microsoft.com/office/drawing/2014/main" id="{5E780AEA-31DF-4600-99F4-0632F74BDB82}"/>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8" name="Picture 7" descr="A pair of black spiral springs&#10;&#10;Description automatically generated">
            <a:extLst>
              <a:ext uri="{FF2B5EF4-FFF2-40B4-BE49-F238E27FC236}">
                <a16:creationId xmlns:a16="http://schemas.microsoft.com/office/drawing/2014/main" id="{0F20C28D-9ED8-F04C-CDF6-D912C9AC6C5D}"/>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9" name="Agrupar 108">
            <a:extLst>
              <a:ext uri="{FF2B5EF4-FFF2-40B4-BE49-F238E27FC236}">
                <a16:creationId xmlns:a16="http://schemas.microsoft.com/office/drawing/2014/main" id="{7CFB2DD8-BD09-9C47-D8FC-4905A6E77593}"/>
              </a:ext>
            </a:extLst>
          </p:cNvPr>
          <p:cNvGrpSpPr/>
          <p:nvPr userDrawn="1"/>
        </p:nvGrpSpPr>
        <p:grpSpPr>
          <a:xfrm>
            <a:off x="6703857" y="394524"/>
            <a:ext cx="497043" cy="475741"/>
            <a:chOff x="2703478" y="-878250"/>
            <a:chExt cx="497043" cy="475741"/>
          </a:xfrm>
        </p:grpSpPr>
        <p:sp>
          <p:nvSpPr>
            <p:cNvPr id="10" name="CaixaDeTexto 109">
              <a:extLst>
                <a:ext uri="{FF2B5EF4-FFF2-40B4-BE49-F238E27FC236}">
                  <a16:creationId xmlns:a16="http://schemas.microsoft.com/office/drawing/2014/main" id="{6299C242-CBDB-7DEB-8F9F-77DE00A710DC}"/>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11" name="Duplo Semicírculo 110">
              <a:extLst>
                <a:ext uri="{FF2B5EF4-FFF2-40B4-BE49-F238E27FC236}">
                  <a16:creationId xmlns:a16="http://schemas.microsoft.com/office/drawing/2014/main" id="{17F163CA-5FA3-E57D-5FFF-72CBD2A13C27}"/>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2" name="Group 11">
            <a:extLst>
              <a:ext uri="{FF2B5EF4-FFF2-40B4-BE49-F238E27FC236}">
                <a16:creationId xmlns:a16="http://schemas.microsoft.com/office/drawing/2014/main" id="{B4125602-DA3C-7FD5-D8AB-25238362596B}"/>
              </a:ext>
            </a:extLst>
          </p:cNvPr>
          <p:cNvGrpSpPr/>
          <p:nvPr userDrawn="1"/>
        </p:nvGrpSpPr>
        <p:grpSpPr>
          <a:xfrm>
            <a:off x="668726" y="313392"/>
            <a:ext cx="3110024" cy="302662"/>
            <a:chOff x="762782" y="286039"/>
            <a:chExt cx="3110024" cy="302662"/>
          </a:xfrm>
        </p:grpSpPr>
        <p:sp>
          <p:nvSpPr>
            <p:cNvPr id="13" name="Lorem Ipsum Dolor | Lorem Ipsum Dolor">
              <a:extLst>
                <a:ext uri="{FF2B5EF4-FFF2-40B4-BE49-F238E27FC236}">
                  <a16:creationId xmlns:a16="http://schemas.microsoft.com/office/drawing/2014/main" id="{EDB7E30B-39FA-D117-C99B-27A200492C10}"/>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4" name="Line">
              <a:extLst>
                <a:ext uri="{FF2B5EF4-FFF2-40B4-BE49-F238E27FC236}">
                  <a16:creationId xmlns:a16="http://schemas.microsoft.com/office/drawing/2014/main" id="{509B4E90-A342-B8EA-6FCC-FEFC9596800B}"/>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5" name="Rectangle 16">
            <a:extLst>
              <a:ext uri="{FF2B5EF4-FFF2-40B4-BE49-F238E27FC236}">
                <a16:creationId xmlns:a16="http://schemas.microsoft.com/office/drawing/2014/main" id="{B2FA1FE2-902F-0ACE-21DB-8E4AC859B1F6}"/>
              </a:ext>
            </a:extLst>
          </p:cNvPr>
          <p:cNvSpPr/>
          <p:nvPr userDrawn="1"/>
        </p:nvSpPr>
        <p:spPr>
          <a:xfrm>
            <a:off x="724183" y="778570"/>
            <a:ext cx="6476717" cy="7848302"/>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AUTHENTICITY</a:t>
            </a:r>
            <a:endParaRPr lang="pt-PT" sz="1200" b="1" dirty="0">
              <a:latin typeface="Open Sans" panose="020B0606030504020204" pitchFamily="34" charset="0"/>
              <a:ea typeface="Open Sans" panose="020B0606030504020204" pitchFamily="34" charset="0"/>
              <a:cs typeface="Open Sans" panose="020B0606030504020204" pitchFamily="34" charset="0"/>
            </a:endParaRP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What you see is what you get. </a:t>
            </a:r>
            <a:r>
              <a:rPr lang="en-GB" sz="1200" dirty="0">
                <a:latin typeface="Open Sans" panose="020B0606030504020204" pitchFamily="34" charset="0"/>
                <a:ea typeface="Open Sans" panose="020B0606030504020204" pitchFamily="34" charset="0"/>
                <a:cs typeface="Open Sans" panose="020B0606030504020204" pitchFamily="34" charset="0"/>
              </a:rPr>
              <a:t>The act of hiring someone always implies a clear and unequivocal bet on the talents and skills revealed throughout the recruitment process. In this logic, the more authentic you are, the more chances of success you will always have.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The opposite of authenticity is artificialism</a:t>
            </a:r>
            <a:r>
              <a:rPr lang="en-GB" sz="1200" dirty="0">
                <a:latin typeface="Open Sans" panose="020B0606030504020204" pitchFamily="34" charset="0"/>
                <a:ea typeface="Open Sans" panose="020B0606030504020204" pitchFamily="34" charset="0"/>
                <a:cs typeface="Open Sans" panose="020B0606030504020204" pitchFamily="34" charset="0"/>
              </a:rPr>
              <a:t>. We can consider artificial certain language expressions and postures, but also when you give answers just to match others’ expectations, even when it goes against your nature, your convictions or even your own expectations. In this sense, authenticity involves speaking the truth, revealing who you are, how you think and act, your basic motivations and, if applicable, your humility when admitting that you have no answer to a question that you are asked or exercise that you can't solve.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COHERENCE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Authenticity always reveals strength, coherence, consistency and trust. And, as mentioned above, everything plays at this level. There are many ways to check the coherence of the person who is being interviewed and, therefore, it is worth not missing the truth or failing in authenticity. It seems like a repeated story, but it is just another important underline.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GOOD ANSWERS</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What captivates and sometimes fascinates those in the role of the recruiter is the ability to get good answers from the questions that are asked. </a:t>
            </a:r>
            <a:r>
              <a:rPr lang="en-GB" sz="1200" b="1" dirty="0">
                <a:latin typeface="Open Sans" panose="020B0606030504020204" pitchFamily="34" charset="0"/>
                <a:ea typeface="Open Sans" panose="020B0606030504020204" pitchFamily="34" charset="0"/>
                <a:cs typeface="Open Sans" panose="020B0606030504020204" pitchFamily="34" charset="0"/>
              </a:rPr>
              <a:t>If you, as an interviewee, show yourself interesting (and not just interested), the conversation flows and evolves in a way that is infinitely more favourable and comfortable</a:t>
            </a:r>
            <a:r>
              <a:rPr lang="en-GB" sz="1200" dirty="0">
                <a:latin typeface="Open Sans" panose="020B0606030504020204" pitchFamily="34" charset="0"/>
                <a:ea typeface="Open Sans" panose="020B0606030504020204" pitchFamily="34" charset="0"/>
                <a:cs typeface="Open Sans" panose="020B0606030504020204" pitchFamily="34" charset="0"/>
              </a:rPr>
              <a:t>. And it is in this flow, in this dialogue, that there is space for you to direct the interview a little, taking the conversation to where you think it is most expressive, in the sense of making yourself known in what you feel is most remarkable in you and you absolutely want them to know about you.</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It is not a matter of you asking many questions, trying to lead the interview, nor of answering vaguely or evasively to avoid a topic, trying to reach another one that may interest you more. </a:t>
            </a:r>
            <a:r>
              <a:rPr lang="en-GB" sz="1200" b="1" dirty="0">
                <a:latin typeface="Open Sans" panose="020B0606030504020204" pitchFamily="34" charset="0"/>
                <a:ea typeface="Open Sans" panose="020B0606030504020204" pitchFamily="34" charset="0"/>
                <a:cs typeface="Open Sans" panose="020B0606030504020204" pitchFamily="34" charset="0"/>
              </a:rPr>
              <a:t>The strategy that works is to prepare and take with you a collection of relevant stories, experiences, knowledge and facts, in order to illustrate the conversation </a:t>
            </a:r>
            <a:r>
              <a:rPr lang="en-GB" sz="1200" dirty="0">
                <a:latin typeface="Open Sans" panose="020B0606030504020204" pitchFamily="34" charset="0"/>
                <a:ea typeface="Open Sans" panose="020B0606030504020204" pitchFamily="34" charset="0"/>
                <a:cs typeface="Open Sans" panose="020B0606030504020204" pitchFamily="34" charset="0"/>
              </a:rPr>
              <a:t>and not just stay on a conceptual or abstract level. So, good answers are those that are surprising for the knowledge and self-knowledge demonstrated (always read as a sign of maturity, note!), and that you illustrate intelligently, linking them to your experiences.</a:t>
            </a:r>
          </a:p>
        </p:txBody>
      </p:sp>
    </p:spTree>
    <p:extLst>
      <p:ext uri="{BB962C8B-B14F-4D97-AF65-F5344CB8AC3E}">
        <p14:creationId xmlns:p14="http://schemas.microsoft.com/office/powerpoint/2010/main" val="314859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Retângulo 31">
            <a:extLst>
              <a:ext uri="{FF2B5EF4-FFF2-40B4-BE49-F238E27FC236}">
                <a16:creationId xmlns:a16="http://schemas.microsoft.com/office/drawing/2014/main" id="{65E81260-7632-A5B1-9236-8E6CF68F17F7}"/>
              </a:ext>
            </a:extLst>
          </p:cNvPr>
          <p:cNvSpPr/>
          <p:nvPr userDrawn="1"/>
        </p:nvSpPr>
        <p:spPr>
          <a:xfrm>
            <a:off x="779640" y="791743"/>
            <a:ext cx="5265560"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8D02AFD9-C10A-025B-AECD-43603A1E1D13}"/>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6" name="Image" descr="Image">
            <a:extLst>
              <a:ext uri="{FF2B5EF4-FFF2-40B4-BE49-F238E27FC236}">
                <a16:creationId xmlns:a16="http://schemas.microsoft.com/office/drawing/2014/main" id="{230D15D8-1FC3-4063-4912-BD4AD5A9E051}"/>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7" name="Picture 6" descr="A pair of black spiral springs&#10;&#10;Description automatically generated">
            <a:extLst>
              <a:ext uri="{FF2B5EF4-FFF2-40B4-BE49-F238E27FC236}">
                <a16:creationId xmlns:a16="http://schemas.microsoft.com/office/drawing/2014/main" id="{81B88B64-7AAB-A015-195B-5ADAEFDE104A}"/>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8" name="Agrupar 108">
            <a:extLst>
              <a:ext uri="{FF2B5EF4-FFF2-40B4-BE49-F238E27FC236}">
                <a16:creationId xmlns:a16="http://schemas.microsoft.com/office/drawing/2014/main" id="{04879FAA-CDA0-DE2B-18D3-5DF45869E76D}"/>
              </a:ext>
            </a:extLst>
          </p:cNvPr>
          <p:cNvGrpSpPr/>
          <p:nvPr userDrawn="1"/>
        </p:nvGrpSpPr>
        <p:grpSpPr>
          <a:xfrm>
            <a:off x="6703857" y="394524"/>
            <a:ext cx="497043" cy="475741"/>
            <a:chOff x="2703478" y="-878250"/>
            <a:chExt cx="497043" cy="475741"/>
          </a:xfrm>
        </p:grpSpPr>
        <p:sp>
          <p:nvSpPr>
            <p:cNvPr id="9" name="CaixaDeTexto 109">
              <a:extLst>
                <a:ext uri="{FF2B5EF4-FFF2-40B4-BE49-F238E27FC236}">
                  <a16:creationId xmlns:a16="http://schemas.microsoft.com/office/drawing/2014/main" id="{B77EC517-09FF-3B06-258F-7D2AC539F077}"/>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10" name="Duplo Semicírculo 110">
              <a:extLst>
                <a:ext uri="{FF2B5EF4-FFF2-40B4-BE49-F238E27FC236}">
                  <a16:creationId xmlns:a16="http://schemas.microsoft.com/office/drawing/2014/main" id="{28BF8196-2EBF-2C11-211E-26CE7A5019E5}"/>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1" name="Group 10">
            <a:extLst>
              <a:ext uri="{FF2B5EF4-FFF2-40B4-BE49-F238E27FC236}">
                <a16:creationId xmlns:a16="http://schemas.microsoft.com/office/drawing/2014/main" id="{BE365EFB-546F-DFC6-FE7A-6E212AE7F002}"/>
              </a:ext>
            </a:extLst>
          </p:cNvPr>
          <p:cNvGrpSpPr/>
          <p:nvPr userDrawn="1"/>
        </p:nvGrpSpPr>
        <p:grpSpPr>
          <a:xfrm>
            <a:off x="668726" y="313392"/>
            <a:ext cx="3110024" cy="302662"/>
            <a:chOff x="762782" y="286039"/>
            <a:chExt cx="3110024" cy="302662"/>
          </a:xfrm>
        </p:grpSpPr>
        <p:sp>
          <p:nvSpPr>
            <p:cNvPr id="12" name="Lorem Ipsum Dolor | Lorem Ipsum Dolor">
              <a:extLst>
                <a:ext uri="{FF2B5EF4-FFF2-40B4-BE49-F238E27FC236}">
                  <a16:creationId xmlns:a16="http://schemas.microsoft.com/office/drawing/2014/main" id="{2A61DA62-6046-4616-3575-EF3EAF89C109}"/>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3" name="Line">
              <a:extLst>
                <a:ext uri="{FF2B5EF4-FFF2-40B4-BE49-F238E27FC236}">
                  <a16:creationId xmlns:a16="http://schemas.microsoft.com/office/drawing/2014/main" id="{6EFB6CC3-5367-FE50-81B1-F5701348085E}"/>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4" name="Rectangle 16">
            <a:extLst>
              <a:ext uri="{FF2B5EF4-FFF2-40B4-BE49-F238E27FC236}">
                <a16:creationId xmlns:a16="http://schemas.microsoft.com/office/drawing/2014/main" id="{805A1942-0A05-4E9F-B4FF-185A8810FFD9}"/>
              </a:ext>
            </a:extLst>
          </p:cNvPr>
          <p:cNvSpPr/>
          <p:nvPr userDrawn="1"/>
        </p:nvSpPr>
        <p:spPr>
          <a:xfrm>
            <a:off x="724183" y="778570"/>
            <a:ext cx="6476717" cy="7294305"/>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QUALITIES VS. FLAWS = STRENGTHS VS. AREAS UNDER IMPROVEMENT</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Terminology counts. The words we use also define us and capture the attention of those who try to get to know us. In this logic, </a:t>
            </a:r>
            <a:r>
              <a:rPr lang="en-GB" sz="1200" b="1" dirty="0">
                <a:latin typeface="Open Sans" panose="020B0606030504020204" pitchFamily="34" charset="0"/>
                <a:ea typeface="Open Sans" panose="020B0606030504020204" pitchFamily="34" charset="0"/>
                <a:cs typeface="Open Sans" panose="020B0606030504020204" pitchFamily="34" charset="0"/>
              </a:rPr>
              <a:t>the ideal is to assume that our flaws are areas under improvement.</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Whenever you talk about your weaknesses using the terminology of areas under improvement, you are revealing a tremendous knowledge of yourself, and this has a huge impact on whoever interviews you.</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We all have a natural inclination to be too strict with ourselves so, therefore, pay close attention to your perfectionism, but, above all, avoid self-depreciation. </a:t>
            </a:r>
            <a:r>
              <a:rPr lang="en-GB" sz="1200" dirty="0">
                <a:latin typeface="Open Sans" panose="020B0606030504020204" pitchFamily="34" charset="0"/>
                <a:ea typeface="Open Sans" panose="020B0606030504020204" pitchFamily="34" charset="0"/>
                <a:cs typeface="Open Sans" panose="020B0606030504020204" pitchFamily="34" charset="0"/>
              </a:rPr>
              <a:t>If you are asked to say a flaw/ weakness, don't say three. But be prepared because someone, someday, may ask you to say three or even five weaknesses and it would be very strange if you were not able to say the number that you are asked for. It might even seem arrogant from your side.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As for the areas under improvement</a:t>
            </a:r>
            <a:r>
              <a:rPr lang="en-GB" sz="1200" dirty="0">
                <a:latin typeface="Open Sans" panose="020B0606030504020204" pitchFamily="34" charset="0"/>
                <a:ea typeface="Open Sans" panose="020B0606030504020204" pitchFamily="34" charset="0"/>
                <a:cs typeface="Open Sans" panose="020B0606030504020204" pitchFamily="34" charset="0"/>
              </a:rPr>
              <a:t>, using your terminology and not that of the interviewer, </a:t>
            </a:r>
            <a:r>
              <a:rPr lang="en-GB" sz="1200" b="1" dirty="0">
                <a:latin typeface="Open Sans" panose="020B0606030504020204" pitchFamily="34" charset="0"/>
                <a:ea typeface="Open Sans" panose="020B0606030504020204" pitchFamily="34" charset="0"/>
                <a:cs typeface="Open Sans" panose="020B0606030504020204" pitchFamily="34" charset="0"/>
              </a:rPr>
              <a:t>remember to always communicate them in the past and with a sense of vigilance</a:t>
            </a:r>
            <a:r>
              <a:rPr lang="en-GB" sz="1200" dirty="0">
                <a:latin typeface="Open Sans" panose="020B0606030504020204" pitchFamily="34" charset="0"/>
                <a:ea typeface="Open Sans" panose="020B0606030504020204" pitchFamily="34" charset="0"/>
                <a:cs typeface="Open Sans" panose="020B0606030504020204" pitchFamily="34" charset="0"/>
              </a:rPr>
              <a:t>. This, in order not to leave defeated, assuming only your ‘weakness’ without showing signs that you are paying attention and using strategies to improve, or even overcome them.</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Regarding qualities, you can use this terminology or use the word 'strengths', you decide what best suits you</a:t>
            </a:r>
            <a:r>
              <a:rPr lang="en-GB" sz="1200" dirty="0">
                <a:latin typeface="Open Sans" panose="020B0606030504020204" pitchFamily="34" charset="0"/>
                <a:ea typeface="Open Sans" panose="020B0606030504020204" pitchFamily="34" charset="0"/>
                <a:cs typeface="Open Sans" panose="020B0606030504020204" pitchFamily="34" charset="0"/>
              </a:rPr>
              <a:t>, because unlike the concept of ‘flaws’ or ‘weaknesses’, the word 'qualities' does not contain anything negative nor reduces you to the minimum expression, which is the risk you take when you let yourself be defined by flaws.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In any case, </a:t>
            </a:r>
            <a:r>
              <a:rPr lang="en-GB" sz="1200" b="1" dirty="0">
                <a:latin typeface="Open Sans" panose="020B0606030504020204" pitchFamily="34" charset="0"/>
                <a:ea typeface="Open Sans" panose="020B0606030504020204" pitchFamily="34" charset="0"/>
                <a:cs typeface="Open Sans" panose="020B0606030504020204" pitchFamily="34" charset="0"/>
              </a:rPr>
              <a:t>strengths must always be communicated by a person or context</a:t>
            </a:r>
            <a:r>
              <a:rPr lang="en-GB" sz="1200" dirty="0">
                <a:latin typeface="Open Sans" panose="020B0606030504020204" pitchFamily="34" charset="0"/>
                <a:ea typeface="Open Sans" panose="020B0606030504020204" pitchFamily="34" charset="0"/>
                <a:cs typeface="Open Sans" panose="020B0606030504020204" pitchFamily="34" charset="0"/>
              </a:rPr>
              <a:t>. Instead of just saying what you feel you are good at, try to frame that knowledge of yourself in a concrete situation or mention a reference person who validated those same strengths.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An example - instead of communicating that you are a leader, try to say something like: "I realized that I had leadership capabilities in a summer camp or when I was a team captain, or ...” opt to give a concrete example of a situation/ experience or reference that has helped you realize this about yourself. </a:t>
            </a:r>
            <a:r>
              <a:rPr lang="en-GB" sz="1200" b="1" dirty="0">
                <a:latin typeface="Open Sans" panose="020B0606030504020204" pitchFamily="34" charset="0"/>
                <a:ea typeface="Open Sans" panose="020B0606030504020204" pitchFamily="34" charset="0"/>
                <a:cs typeface="Open Sans" panose="020B0606030504020204" pitchFamily="34" charset="0"/>
              </a:rPr>
              <a:t>Remember that people who reference you, in a professional context, cannot be parents, friends or family, but they can be teachers, coaches, peers, bosses, teammates, etc.</a:t>
            </a:r>
          </a:p>
        </p:txBody>
      </p:sp>
    </p:spTree>
    <p:extLst>
      <p:ext uri="{BB962C8B-B14F-4D97-AF65-F5344CB8AC3E}">
        <p14:creationId xmlns:p14="http://schemas.microsoft.com/office/powerpoint/2010/main" val="4262197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Retângulo 31">
            <a:extLst>
              <a:ext uri="{FF2B5EF4-FFF2-40B4-BE49-F238E27FC236}">
                <a16:creationId xmlns:a16="http://schemas.microsoft.com/office/drawing/2014/main" id="{0E3F11E1-A59C-CF1F-6D37-02AE52929E81}"/>
              </a:ext>
            </a:extLst>
          </p:cNvPr>
          <p:cNvSpPr/>
          <p:nvPr userDrawn="1"/>
        </p:nvSpPr>
        <p:spPr>
          <a:xfrm>
            <a:off x="779640" y="791743"/>
            <a:ext cx="660853"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6342CA4F-2088-101F-3535-116D980932AB}"/>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A8618CD9-6A8C-10EC-6784-1FE47CE65084}"/>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67A45B03-4237-E5FF-E4F4-F8457667E86F}"/>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3AA3AE9C-2D36-E0B4-589B-1A6061144B86}"/>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FC9591CE-C1C5-E4DA-6F97-5620897F687E}"/>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861E47D9-DE91-36DF-417C-24985DA2A48C}"/>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E026930B-4F73-04EA-BC64-447072792B18}"/>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02846329-9382-E38C-4003-ACE492666801}"/>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1" name="Line">
              <a:extLst>
                <a:ext uri="{FF2B5EF4-FFF2-40B4-BE49-F238E27FC236}">
                  <a16:creationId xmlns:a16="http://schemas.microsoft.com/office/drawing/2014/main" id="{2DA6DA08-D52B-385A-F2F1-D74A6F5F41D0}"/>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531A63A7-DB47-B804-176B-7DCCD9F1E452}"/>
              </a:ext>
            </a:extLst>
          </p:cNvPr>
          <p:cNvSpPr/>
          <p:nvPr userDrawn="1"/>
        </p:nvSpPr>
        <p:spPr>
          <a:xfrm>
            <a:off x="724183" y="778570"/>
            <a:ext cx="6476717" cy="6124754"/>
          </a:xfrm>
          <a:prstGeom prst="rect">
            <a:avLst/>
          </a:prstGeom>
        </p:spPr>
        <p:txBody>
          <a:bodyPr wrap="square">
            <a:spAutoFit/>
          </a:bodyPr>
          <a:lstStyle/>
          <a:p>
            <a:r>
              <a:rPr lang="pt-PT" sz="1200" b="1" dirty="0">
                <a:latin typeface="Open Sans" panose="020B0606030504020204" pitchFamily="34" charset="0"/>
                <a:ea typeface="Open Sans" panose="020B0606030504020204" pitchFamily="34" charset="0"/>
                <a:cs typeface="Open Sans" panose="020B0606030504020204" pitchFamily="34" charset="0"/>
              </a:rPr>
              <a:t>NO GO!</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Throughout the interview you have to keep in mind the ‘no go’s’ to avoid at all costs. </a:t>
            </a:r>
            <a:r>
              <a:rPr lang="en-GB" sz="1200" b="1" dirty="0">
                <a:latin typeface="Open Sans" panose="020B0606030504020204" pitchFamily="34" charset="0"/>
                <a:ea typeface="Open Sans" panose="020B0606030504020204" pitchFamily="34" charset="0"/>
                <a:cs typeface="Open Sans" panose="020B0606030504020204" pitchFamily="34" charset="0"/>
              </a:rPr>
              <a:t>You shouldn’t talk for too long</a:t>
            </a:r>
            <a:r>
              <a:rPr lang="en-GB" sz="1200" dirty="0">
                <a:latin typeface="Open Sans" panose="020B0606030504020204" pitchFamily="34" charset="0"/>
                <a:ea typeface="Open Sans" panose="020B0606030504020204" pitchFamily="34" charset="0"/>
                <a:cs typeface="Open Sans" panose="020B0606030504020204" pitchFamily="34" charset="0"/>
              </a:rPr>
              <a:t>, unless you realize that the other person is really interested in knowing more about a particular topic.</a:t>
            </a:r>
          </a:p>
          <a:p>
            <a:r>
              <a:rPr lang="en-GB" sz="1200" b="1" dirty="0">
                <a:latin typeface="Open Sans" panose="020B0606030504020204" pitchFamily="34" charset="0"/>
                <a:ea typeface="Open Sans" panose="020B0606030504020204" pitchFamily="34" charset="0"/>
                <a:cs typeface="Open Sans" panose="020B0606030504020204" pitchFamily="34" charset="0"/>
              </a:rPr>
              <a:t>You should not hesitate</a:t>
            </a:r>
            <a:r>
              <a:rPr lang="en-GB" sz="1200" dirty="0">
                <a:latin typeface="Open Sans" panose="020B0606030504020204" pitchFamily="34" charset="0"/>
                <a:ea typeface="Open Sans" panose="020B0606030504020204" pitchFamily="34" charset="0"/>
                <a:cs typeface="Open Sans" panose="020B0606030504020204" pitchFamily="34" charset="0"/>
              </a:rPr>
              <a:t>, because if you hesitate a lot, it reveals little confidence and little knowledge of the subject. And if the matter is yourself, what you know and the attitude with which you live, it is very strange that you hesitate in the answers.</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There are little tricks that 'cover up', which help covering the slight hesitations that are natural and stem from a situation of 'ongoing thinking'</a:t>
            </a:r>
            <a:r>
              <a:rPr lang="en-GB" sz="1200" dirty="0">
                <a:latin typeface="Open Sans" panose="020B0606030504020204" pitchFamily="34" charset="0"/>
                <a:ea typeface="Open Sans" panose="020B0606030504020204" pitchFamily="34" charset="0"/>
                <a:cs typeface="Open Sans" panose="020B0606030504020204" pitchFamily="34" charset="0"/>
              </a:rPr>
              <a:t>, in which we cannot control what is going to be asked. </a:t>
            </a:r>
            <a:r>
              <a:rPr lang="en-GB" sz="1200" b="1" dirty="0">
                <a:latin typeface="Open Sans" panose="020B0606030504020204" pitchFamily="34" charset="0"/>
                <a:ea typeface="Open Sans" panose="020B0606030504020204" pitchFamily="34" charset="0"/>
                <a:cs typeface="Open Sans" panose="020B0606030504020204" pitchFamily="34" charset="0"/>
              </a:rPr>
              <a:t>Remember to use good ‘helpers’ because we always have ‘helpers’</a:t>
            </a:r>
            <a:r>
              <a:rPr lang="en-GB" sz="1200" dirty="0">
                <a:latin typeface="Open Sans" panose="020B0606030504020204" pitchFamily="34" charset="0"/>
                <a:ea typeface="Open Sans" panose="020B0606030504020204" pitchFamily="34" charset="0"/>
                <a:cs typeface="Open Sans" panose="020B0606030504020204" pitchFamily="34" charset="0"/>
              </a:rPr>
              <a:t>, but we have to improve them throughout life.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In order not to be hesitating or repeating the 'ããããã’ from those who try to situate themselves and think about what to answer, good ‘helpers’ can be:</a:t>
            </a:r>
          </a:p>
          <a:p>
            <a:endParaRPr lang="en-GB"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pt-PT" sz="1200" dirty="0">
                <a:latin typeface="Open Sans" panose="020B0606030504020204" pitchFamily="34" charset="0"/>
                <a:ea typeface="Open Sans" panose="020B0606030504020204" pitchFamily="34" charset="0"/>
                <a:cs typeface="Open Sans" panose="020B0606030504020204" pitchFamily="34" charset="0"/>
              </a:rPr>
              <a:t>very </a:t>
            </a:r>
            <a:r>
              <a:rPr lang="en-US" sz="1200" dirty="0">
                <a:latin typeface="Open Sans" panose="020B0606030504020204" pitchFamily="34" charset="0"/>
                <a:ea typeface="Open Sans" panose="020B0606030504020204" pitchFamily="34" charset="0"/>
                <a:cs typeface="Open Sans" panose="020B0606030504020204" pitchFamily="34" charset="0"/>
              </a:rPr>
              <a:t>interesting</a:t>
            </a:r>
            <a:r>
              <a:rPr lang="pt-PT" sz="1200" dirty="0">
                <a:latin typeface="Open Sans" panose="020B0606030504020204" pitchFamily="34" charset="0"/>
                <a:ea typeface="Open Sans" panose="020B0606030504020204" pitchFamily="34" charset="0"/>
                <a:cs typeface="Open Sans" panose="020B0606030504020204" pitchFamily="34" charset="0"/>
              </a:rPr>
              <a:t>...</a:t>
            </a:r>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GB" sz="1200" dirty="0">
                <a:latin typeface="Open Sans" panose="020B0606030504020204" pitchFamily="34" charset="0"/>
                <a:ea typeface="Open Sans" panose="020B0606030504020204" pitchFamily="34" charset="0"/>
                <a:cs typeface="Open Sans" panose="020B0606030504020204" pitchFamily="34" charset="0"/>
              </a:rPr>
              <a:t>I hadn't thought that way</a:t>
            </a:r>
            <a:r>
              <a:rPr lang="pt-PT" sz="1200" dirty="0">
                <a:latin typeface="Open Sans" panose="020B0606030504020204" pitchFamily="34" charset="0"/>
                <a:ea typeface="Open Sans" panose="020B0606030504020204" pitchFamily="34" charset="0"/>
                <a:cs typeface="Open Sans" panose="020B0606030504020204" pitchFamily="34" charset="0"/>
              </a:rPr>
              <a:t>...</a:t>
            </a:r>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pt-PT" sz="1200" dirty="0">
                <a:latin typeface="Open Sans" panose="020B0606030504020204" pitchFamily="34" charset="0"/>
                <a:ea typeface="Open Sans" panose="020B0606030504020204" pitchFamily="34" charset="0"/>
                <a:cs typeface="Open Sans" panose="020B0606030504020204" pitchFamily="34" charset="0"/>
              </a:rPr>
              <a:t>in that perspetive...</a:t>
            </a:r>
            <a:endParaRPr lang="en-GB" sz="1200" dirty="0">
              <a:latin typeface="Open Sans" panose="020B0606030504020204" pitchFamily="34" charset="0"/>
              <a:ea typeface="Open Sans" panose="020B0606030504020204" pitchFamily="34" charset="0"/>
              <a:cs typeface="Open Sans" panose="020B0606030504020204" pitchFamily="34" charset="0"/>
            </a:endParaRP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Anyway, everything is better than the awkward silence or a succession of 'ãããã ’. </a:t>
            </a:r>
            <a:r>
              <a:rPr lang="en-GB" sz="1200" b="1" dirty="0">
                <a:latin typeface="Open Sans" panose="020B0606030504020204" pitchFamily="34" charset="0"/>
                <a:ea typeface="Open Sans" panose="020B0606030504020204" pitchFamily="34" charset="0"/>
                <a:cs typeface="Open Sans" panose="020B0606030504020204" pitchFamily="34" charset="0"/>
              </a:rPr>
              <a:t>Try to find your own ‘helpers’, you don't have to use these because you will surely find better and more authentic ones for yourself.</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Having a collection of good examples, good stories, good memories of your experiences is an infallible trick to avoid hesitation. You can integrate them intelligently and surprisingly. It always works well, as long as they are told with objectivity and confidence, without talking for too long.</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Another trick for when you feel that you are taking too long or being inconclusive, it is to make a kind of underline/ final catch, with a summary sentence about what you were trying to say. It always works.</a:t>
            </a:r>
          </a:p>
        </p:txBody>
      </p:sp>
      <p:sp>
        <p:nvSpPr>
          <p:cNvPr id="13" name="Rectangle 18">
            <a:extLst>
              <a:ext uri="{FF2B5EF4-FFF2-40B4-BE49-F238E27FC236}">
                <a16:creationId xmlns:a16="http://schemas.microsoft.com/office/drawing/2014/main" id="{1252B3FD-6A15-57EC-3203-982B62B4DC31}"/>
              </a:ext>
            </a:extLst>
          </p:cNvPr>
          <p:cNvSpPr/>
          <p:nvPr userDrawn="1"/>
        </p:nvSpPr>
        <p:spPr>
          <a:xfrm>
            <a:off x="1592545" y="8452573"/>
            <a:ext cx="5491439" cy="553998"/>
          </a:xfrm>
          <a:prstGeom prst="rect">
            <a:avLst/>
          </a:prstGeom>
        </p:spPr>
        <p:txBody>
          <a:bodyPr wrap="square">
            <a:spAutoFit/>
          </a:bodyPr>
          <a:lstStyle/>
          <a:p>
            <a:pPr algn="r"/>
            <a:r>
              <a:rPr lang="en-GB" sz="1600" b="1">
                <a:latin typeface="Playfair Display" pitchFamily="2" charset="77"/>
                <a:ea typeface="Open Sans" panose="020B0606030504020204" pitchFamily="34" charset="0"/>
                <a:cs typeface="Open Sans" panose="020B0606030504020204" pitchFamily="34" charset="0"/>
              </a:rPr>
              <a:t>Confidence always generates more confidence.”</a:t>
            </a:r>
          </a:p>
          <a:p>
            <a:pPr algn="r"/>
            <a:r>
              <a:rPr lang="en-GB" sz="1400">
                <a:latin typeface="Open Sans" panose="020B0606030504020204" pitchFamily="34" charset="0"/>
                <a:ea typeface="Open Sans" panose="020B0606030504020204" pitchFamily="34" charset="0"/>
                <a:cs typeface="Open Sans" panose="020B0606030504020204" pitchFamily="34" charset="0"/>
              </a:rPr>
              <a:t>Never forget that this is infallible math.</a:t>
            </a:r>
          </a:p>
        </p:txBody>
      </p:sp>
      <p:sp>
        <p:nvSpPr>
          <p:cNvPr id="14" name="Rectangle 20">
            <a:extLst>
              <a:ext uri="{FF2B5EF4-FFF2-40B4-BE49-F238E27FC236}">
                <a16:creationId xmlns:a16="http://schemas.microsoft.com/office/drawing/2014/main" id="{2996A7C0-7B92-C619-E71F-CD425F49C403}"/>
              </a:ext>
            </a:extLst>
          </p:cNvPr>
          <p:cNvSpPr/>
          <p:nvPr userDrawn="1"/>
        </p:nvSpPr>
        <p:spPr>
          <a:xfrm>
            <a:off x="6161938" y="7400355"/>
            <a:ext cx="922047" cy="1862048"/>
          </a:xfrm>
          <a:prstGeom prst="rect">
            <a:avLst/>
          </a:prstGeom>
        </p:spPr>
        <p:txBody>
          <a:bodyPr wrap="none">
            <a:spAutoFit/>
          </a:bodyPr>
          <a:lstStyle/>
          <a:p>
            <a:r>
              <a:rPr lang="pt-PT" sz="11500" b="1" dirty="0">
                <a:latin typeface="Times New Roman" panose="02020603050405020304" pitchFamily="18" charset="0"/>
                <a:ea typeface="Open Sans Light" panose="020B0306030504020204" pitchFamily="34" charset="0"/>
                <a:cs typeface="Times New Roman" panose="02020603050405020304" pitchFamily="18" charset="0"/>
              </a:rPr>
              <a:t>“</a:t>
            </a:r>
            <a:endParaRPr lang="en-GB" sz="11500" dirty="0"/>
          </a:p>
        </p:txBody>
      </p:sp>
    </p:spTree>
    <p:extLst>
      <p:ext uri="{BB962C8B-B14F-4D97-AF65-F5344CB8AC3E}">
        <p14:creationId xmlns:p14="http://schemas.microsoft.com/office/powerpoint/2010/main" val="219023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3" name="Retângulo 31">
            <a:extLst>
              <a:ext uri="{FF2B5EF4-FFF2-40B4-BE49-F238E27FC236}">
                <a16:creationId xmlns:a16="http://schemas.microsoft.com/office/drawing/2014/main" id="{A3D46F45-0FE3-569E-DD1C-32D7AA33085C}"/>
              </a:ext>
            </a:extLst>
          </p:cNvPr>
          <p:cNvSpPr/>
          <p:nvPr userDrawn="1"/>
        </p:nvSpPr>
        <p:spPr>
          <a:xfrm>
            <a:off x="779639" y="4271296"/>
            <a:ext cx="4343505"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50A428E5-E206-997E-E52A-01E09C05DF72}"/>
              </a:ext>
            </a:extLst>
          </p:cNvPr>
          <p:cNvSpPr/>
          <p:nvPr userDrawn="1"/>
        </p:nvSpPr>
        <p:spPr>
          <a:xfrm>
            <a:off x="779640" y="791743"/>
            <a:ext cx="1669198"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179D853B-C5E8-CF96-5712-7E17A3C20F66}"/>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4" name="Image" descr="Image">
            <a:extLst>
              <a:ext uri="{FF2B5EF4-FFF2-40B4-BE49-F238E27FC236}">
                <a16:creationId xmlns:a16="http://schemas.microsoft.com/office/drawing/2014/main" id="{DF439795-4A51-F6C0-C622-3C67105CA4BD}"/>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5" name="Picture 4" descr="A pair of black spiral springs&#10;&#10;Description automatically generated">
            <a:extLst>
              <a:ext uri="{FF2B5EF4-FFF2-40B4-BE49-F238E27FC236}">
                <a16:creationId xmlns:a16="http://schemas.microsoft.com/office/drawing/2014/main" id="{56FF7303-A5D4-1021-F5A8-E923F68C383D}"/>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6" name="Agrupar 108">
            <a:extLst>
              <a:ext uri="{FF2B5EF4-FFF2-40B4-BE49-F238E27FC236}">
                <a16:creationId xmlns:a16="http://schemas.microsoft.com/office/drawing/2014/main" id="{2DCE1388-37A1-8B76-990F-FC120B256BA8}"/>
              </a:ext>
            </a:extLst>
          </p:cNvPr>
          <p:cNvGrpSpPr/>
          <p:nvPr userDrawn="1"/>
        </p:nvGrpSpPr>
        <p:grpSpPr>
          <a:xfrm>
            <a:off x="6703857" y="394524"/>
            <a:ext cx="497043" cy="475741"/>
            <a:chOff x="2703478" y="-878250"/>
            <a:chExt cx="497043" cy="475741"/>
          </a:xfrm>
        </p:grpSpPr>
        <p:sp>
          <p:nvSpPr>
            <p:cNvPr id="7" name="CaixaDeTexto 109">
              <a:extLst>
                <a:ext uri="{FF2B5EF4-FFF2-40B4-BE49-F238E27FC236}">
                  <a16:creationId xmlns:a16="http://schemas.microsoft.com/office/drawing/2014/main" id="{763F16B1-39AC-2348-5501-FA4F16280AB7}"/>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8" name="Duplo Semicírculo 110">
              <a:extLst>
                <a:ext uri="{FF2B5EF4-FFF2-40B4-BE49-F238E27FC236}">
                  <a16:creationId xmlns:a16="http://schemas.microsoft.com/office/drawing/2014/main" id="{DA4F7B92-479F-505F-8C3D-70172413AC6A}"/>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B92EA673-3CAE-7E2C-E637-C01BD5FAB12D}"/>
              </a:ext>
            </a:extLst>
          </p:cNvPr>
          <p:cNvGrpSpPr/>
          <p:nvPr userDrawn="1"/>
        </p:nvGrpSpPr>
        <p:grpSpPr>
          <a:xfrm>
            <a:off x="668726" y="313392"/>
            <a:ext cx="3110024" cy="302662"/>
            <a:chOff x="762782" y="286039"/>
            <a:chExt cx="3110024" cy="302662"/>
          </a:xfrm>
        </p:grpSpPr>
        <p:sp>
          <p:nvSpPr>
            <p:cNvPr id="10" name="Lorem Ipsum Dolor | Lorem Ipsum Dolor">
              <a:extLst>
                <a:ext uri="{FF2B5EF4-FFF2-40B4-BE49-F238E27FC236}">
                  <a16:creationId xmlns:a16="http://schemas.microsoft.com/office/drawing/2014/main" id="{B541DFCD-B7A0-8483-E9CE-4EEF68B6CEB0}"/>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1" name="Line">
              <a:extLst>
                <a:ext uri="{FF2B5EF4-FFF2-40B4-BE49-F238E27FC236}">
                  <a16:creationId xmlns:a16="http://schemas.microsoft.com/office/drawing/2014/main" id="{8C461991-B59D-EF4F-98A0-A8D26F041E4A}"/>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2" name="Rectangle 16">
            <a:extLst>
              <a:ext uri="{FF2B5EF4-FFF2-40B4-BE49-F238E27FC236}">
                <a16:creationId xmlns:a16="http://schemas.microsoft.com/office/drawing/2014/main" id="{35B9D581-8AFE-33D3-1180-5869AD5879BE}"/>
              </a:ext>
            </a:extLst>
          </p:cNvPr>
          <p:cNvSpPr/>
          <p:nvPr userDrawn="1"/>
        </p:nvSpPr>
        <p:spPr>
          <a:xfrm>
            <a:off x="724183" y="778570"/>
            <a:ext cx="6476717" cy="7294305"/>
          </a:xfrm>
          <a:prstGeom prst="rect">
            <a:avLst/>
          </a:prstGeom>
        </p:spPr>
        <p:txBody>
          <a:bodyPr wrap="square">
            <a:spAutoFit/>
          </a:bodyPr>
          <a:lstStyle/>
          <a:p>
            <a:r>
              <a:rPr lang="pt-PT" sz="1200" b="1" dirty="0">
                <a:latin typeface="Open Sans" panose="020B0606030504020204" pitchFamily="34" charset="0"/>
                <a:ea typeface="Open Sans" panose="020B0606030504020204" pitchFamily="34" charset="0"/>
                <a:cs typeface="Open Sans" panose="020B0606030504020204" pitchFamily="34" charset="0"/>
              </a:rPr>
              <a:t>BOARD OF ADVISORS</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We almost always associate the Board of Advisors with companies/ organizations, whether from the corporate world or others. You also must have your own Board and you must start the process of 'recruiting’ one or, at least, identify it, from now on.</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What do you need a Board of Advisors for?</a:t>
            </a:r>
            <a:r>
              <a:rPr lang="en-GB" sz="1200" dirty="0">
                <a:latin typeface="Open Sans" panose="020B0606030504020204" pitchFamily="34" charset="0"/>
                <a:ea typeface="Open Sans" panose="020B0606030504020204" pitchFamily="34" charset="0"/>
                <a:cs typeface="Open Sans" panose="020B0606030504020204" pitchFamily="34" charset="0"/>
              </a:rPr>
              <a:t> To always have someone who validates and values ​​your talents and skills; to be able to have good conversations about your ideas and projects; to exchange thoughts and opinions; to reinforce convictions, contrasting them with people who are a reference for you, and even the market where you want to enter; to count on these people to fill you with confidence and never let you give up on your dreams and purpose.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You belong to the generation that will have and develop dozens of activities throughout its professional life. Surely more than 25 and probably even 40, some of them sequentially, but many in a disruptive logic. This is also why </a:t>
            </a:r>
            <a:r>
              <a:rPr lang="en-GB" sz="1200" b="1" dirty="0">
                <a:latin typeface="Open Sans" panose="020B0606030504020204" pitchFamily="34" charset="0"/>
                <a:ea typeface="Open Sans" panose="020B0606030504020204" pitchFamily="34" charset="0"/>
                <a:cs typeface="Open Sans" panose="020B0606030504020204" pitchFamily="34" charset="0"/>
              </a:rPr>
              <a:t>you need a Board of people and professionals who will always be there to lighten your path, to rescue your confidence, to help you think and maintain critical distance.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BRAIN TEASERS: “HOW MANY HAIRS DOES A DOG HAVE?”</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You will always realize the 'weird' question that can differentiate you in an interview. It can be a mental puzzle, it can be a question with no apparent answer, a dilemma, a brain teaser or even a seemingly 'silly' or uninteresting question, one that does not feel like spending time answering.</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These questions, or quizzes, are really important to differentiate yourself in the sense that they are a possibility to access your reasoning, but above all, </a:t>
            </a:r>
            <a:r>
              <a:rPr lang="en-GB" sz="1200" b="1" dirty="0">
                <a:latin typeface="Open Sans" panose="020B0606030504020204" pitchFamily="34" charset="0"/>
                <a:ea typeface="Open Sans" panose="020B0606030504020204" pitchFamily="34" charset="0"/>
                <a:cs typeface="Open Sans" panose="020B0606030504020204" pitchFamily="34" charset="0"/>
              </a:rPr>
              <a:t>an opportunity to see how you lead, manage and resolve the unforeseen.</a:t>
            </a:r>
            <a:r>
              <a:rPr lang="pt-PT" sz="1200" b="1" dirty="0">
                <a:latin typeface="Open Sans" panose="020B0606030504020204" pitchFamily="34" charset="0"/>
                <a:ea typeface="Open Sans" panose="020B0606030504020204" pitchFamily="34" charset="0"/>
                <a:cs typeface="Open Sans" panose="020B0606030504020204" pitchFamily="34" charset="0"/>
              </a:rPr>
              <a:t> </a:t>
            </a:r>
            <a:endParaRPr lang="en-GB" sz="1200" b="1" dirty="0">
              <a:latin typeface="Open Sans" panose="020B0606030504020204" pitchFamily="34" charset="0"/>
              <a:ea typeface="Open Sans" panose="020B0606030504020204" pitchFamily="34" charset="0"/>
              <a:cs typeface="Open Sans" panose="020B0606030504020204" pitchFamily="34" charset="0"/>
            </a:endParaRP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Do not devalue these questions and do not resist giving an answer. Remember that they can be decisive in hiring you or not. It is very important that you realize that some require you to delimit a universe and calculate probabilities. Others require other types of reasoning and responses, but </a:t>
            </a:r>
            <a:r>
              <a:rPr lang="en-GB" sz="1200" b="1" dirty="0">
                <a:latin typeface="Open Sans" panose="020B0606030504020204" pitchFamily="34" charset="0"/>
                <a:ea typeface="Open Sans" panose="020B0606030504020204" pitchFamily="34" charset="0"/>
                <a:cs typeface="Open Sans" panose="020B0606030504020204" pitchFamily="34" charset="0"/>
              </a:rPr>
              <a:t>all require you to voice your thoughts out loud. No more doing the math in your head and giving the final result. Never do that</a:t>
            </a:r>
            <a:r>
              <a:rPr lang="en-GB" sz="1200" dirty="0">
                <a:latin typeface="Open Sans" panose="020B0606030504020204" pitchFamily="34" charset="0"/>
                <a:ea typeface="Open Sans" panose="020B0606030504020204" pitchFamily="34" charset="0"/>
                <a:cs typeface="Open Sans" panose="020B0606030504020204" pitchFamily="34" charset="0"/>
              </a:rPr>
              <a:t>, because the idea is to see, hear, how you think and how you react. This is because </a:t>
            </a:r>
            <a:r>
              <a:rPr lang="en-GB" sz="1200" b="1" dirty="0">
                <a:latin typeface="Open Sans" panose="020B0606030504020204" pitchFamily="34" charset="0"/>
                <a:ea typeface="Open Sans" panose="020B0606030504020204" pitchFamily="34" charset="0"/>
                <a:cs typeface="Open Sans" panose="020B0606030504020204" pitchFamily="34" charset="0"/>
              </a:rPr>
              <a:t>your entire professional life will require you to respond to unforeseen situations. Recruiters always need to know how you solve unexpected problems</a:t>
            </a:r>
            <a:r>
              <a:rPr lang="en-GB" sz="1200" dirty="0">
                <a:latin typeface="Open Sans" panose="020B0606030504020204" pitchFamily="34" charset="0"/>
                <a:ea typeface="Open Sans" panose="020B0606030504020204" pitchFamily="34" charset="0"/>
                <a:cs typeface="Open Sans" panose="020B0606030504020204" pitchFamily="34" charset="0"/>
              </a:rPr>
              <a:t>. With what tools. And how do you put the means to achieve the ends.</a:t>
            </a:r>
            <a:endParaRPr lang="pt-PT"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57932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4" name="Retângulo 31">
            <a:extLst>
              <a:ext uri="{FF2B5EF4-FFF2-40B4-BE49-F238E27FC236}">
                <a16:creationId xmlns:a16="http://schemas.microsoft.com/office/drawing/2014/main" id="{DA96276C-6638-D52C-949E-C6BED52D47B5}"/>
              </a:ext>
            </a:extLst>
          </p:cNvPr>
          <p:cNvSpPr/>
          <p:nvPr userDrawn="1"/>
        </p:nvSpPr>
        <p:spPr>
          <a:xfrm>
            <a:off x="779639" y="6820206"/>
            <a:ext cx="1643130"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 name="Retângulo 31">
            <a:extLst>
              <a:ext uri="{FF2B5EF4-FFF2-40B4-BE49-F238E27FC236}">
                <a16:creationId xmlns:a16="http://schemas.microsoft.com/office/drawing/2014/main" id="{AB774D63-1583-754B-0270-E9589FF21E89}"/>
              </a:ext>
            </a:extLst>
          </p:cNvPr>
          <p:cNvSpPr/>
          <p:nvPr userDrawn="1"/>
        </p:nvSpPr>
        <p:spPr>
          <a:xfrm>
            <a:off x="779639" y="5173709"/>
            <a:ext cx="1490032"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 name="Retângulo 31">
            <a:extLst>
              <a:ext uri="{FF2B5EF4-FFF2-40B4-BE49-F238E27FC236}">
                <a16:creationId xmlns:a16="http://schemas.microsoft.com/office/drawing/2014/main" id="{F8E766EB-0D57-07AD-26B5-E229F7BAFBA8}"/>
              </a:ext>
            </a:extLst>
          </p:cNvPr>
          <p:cNvSpPr/>
          <p:nvPr userDrawn="1"/>
        </p:nvSpPr>
        <p:spPr>
          <a:xfrm>
            <a:off x="779639" y="791743"/>
            <a:ext cx="2902453"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F7B4CF9D-4ED8-B82A-E7FE-C12CB03B08EA}"/>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5" name="Image" descr="Image">
            <a:extLst>
              <a:ext uri="{FF2B5EF4-FFF2-40B4-BE49-F238E27FC236}">
                <a16:creationId xmlns:a16="http://schemas.microsoft.com/office/drawing/2014/main" id="{F1AEA46B-BA3A-8DDB-2371-36B7FA2E9A39}"/>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6" name="Picture 5" descr="A pair of black spiral springs&#10;&#10;Description automatically generated">
            <a:extLst>
              <a:ext uri="{FF2B5EF4-FFF2-40B4-BE49-F238E27FC236}">
                <a16:creationId xmlns:a16="http://schemas.microsoft.com/office/drawing/2014/main" id="{ECDEA511-B837-A561-6E74-074DA0CA1D8F}"/>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7" name="Agrupar 108">
            <a:extLst>
              <a:ext uri="{FF2B5EF4-FFF2-40B4-BE49-F238E27FC236}">
                <a16:creationId xmlns:a16="http://schemas.microsoft.com/office/drawing/2014/main" id="{65C4780E-2CA1-D6CA-E4AC-622098507960}"/>
              </a:ext>
            </a:extLst>
          </p:cNvPr>
          <p:cNvGrpSpPr/>
          <p:nvPr userDrawn="1"/>
        </p:nvGrpSpPr>
        <p:grpSpPr>
          <a:xfrm>
            <a:off x="6703857" y="394524"/>
            <a:ext cx="497043" cy="475741"/>
            <a:chOff x="2703478" y="-878250"/>
            <a:chExt cx="497043" cy="475741"/>
          </a:xfrm>
        </p:grpSpPr>
        <p:sp>
          <p:nvSpPr>
            <p:cNvPr id="8" name="CaixaDeTexto 109">
              <a:extLst>
                <a:ext uri="{FF2B5EF4-FFF2-40B4-BE49-F238E27FC236}">
                  <a16:creationId xmlns:a16="http://schemas.microsoft.com/office/drawing/2014/main" id="{494A6DE2-3857-D83D-0FE3-CA1EA255CC31}"/>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9" name="Duplo Semicírculo 110">
              <a:extLst>
                <a:ext uri="{FF2B5EF4-FFF2-40B4-BE49-F238E27FC236}">
                  <a16:creationId xmlns:a16="http://schemas.microsoft.com/office/drawing/2014/main" id="{A66774B0-3D80-0A8F-04B9-D53E3504A512}"/>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0" name="Group 9">
            <a:extLst>
              <a:ext uri="{FF2B5EF4-FFF2-40B4-BE49-F238E27FC236}">
                <a16:creationId xmlns:a16="http://schemas.microsoft.com/office/drawing/2014/main" id="{161732EB-1B22-2E4C-69B9-432C2714A6F5}"/>
              </a:ext>
            </a:extLst>
          </p:cNvPr>
          <p:cNvGrpSpPr/>
          <p:nvPr userDrawn="1"/>
        </p:nvGrpSpPr>
        <p:grpSpPr>
          <a:xfrm>
            <a:off x="668726" y="313392"/>
            <a:ext cx="3110024" cy="302662"/>
            <a:chOff x="762782" y="286039"/>
            <a:chExt cx="3110024" cy="302662"/>
          </a:xfrm>
        </p:grpSpPr>
        <p:sp>
          <p:nvSpPr>
            <p:cNvPr id="11" name="Lorem Ipsum Dolor | Lorem Ipsum Dolor">
              <a:extLst>
                <a:ext uri="{FF2B5EF4-FFF2-40B4-BE49-F238E27FC236}">
                  <a16:creationId xmlns:a16="http://schemas.microsoft.com/office/drawing/2014/main" id="{7748367C-831D-ACF7-E310-4432FEBCBA70}"/>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2" name="Line">
              <a:extLst>
                <a:ext uri="{FF2B5EF4-FFF2-40B4-BE49-F238E27FC236}">
                  <a16:creationId xmlns:a16="http://schemas.microsoft.com/office/drawing/2014/main" id="{07011F78-FD90-8133-A309-DE1B14380925}"/>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3" name="Rectangle 16">
            <a:extLst>
              <a:ext uri="{FF2B5EF4-FFF2-40B4-BE49-F238E27FC236}">
                <a16:creationId xmlns:a16="http://schemas.microsoft.com/office/drawing/2014/main" id="{D4F1A30D-80F9-0EF8-707B-B2DB3523BFFC}"/>
              </a:ext>
            </a:extLst>
          </p:cNvPr>
          <p:cNvSpPr/>
          <p:nvPr userDrawn="1"/>
        </p:nvSpPr>
        <p:spPr>
          <a:xfrm>
            <a:off x="724183" y="778570"/>
            <a:ext cx="6476717" cy="7478970"/>
          </a:xfrm>
          <a:prstGeom prst="rect">
            <a:avLst/>
          </a:prstGeom>
        </p:spPr>
        <p:txBody>
          <a:bodyPr wrap="square">
            <a:spAutoFit/>
          </a:bodyPr>
          <a:lstStyle/>
          <a:p>
            <a:r>
              <a:rPr lang="en-GB" sz="1200" b="1" dirty="0">
                <a:latin typeface="Open Sans" panose="020B0606030504020204" pitchFamily="34" charset="0"/>
                <a:ea typeface="Open Sans" panose="020B0606030504020204" pitchFamily="34" charset="0"/>
                <a:cs typeface="Open Sans" panose="020B0606030504020204" pitchFamily="34" charset="0"/>
              </a:rPr>
              <a:t>HOW MUCH DO YOU WANT TO EARN?</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This question rarely comes up in the first contact, in the first interview, but sooner or later they will want to know and you have to have an answer.</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Nobody wants to be excluded from the process for asking too much, but neither does anyone like to be included for asking below what they think they deserve. </a:t>
            </a:r>
            <a:r>
              <a:rPr lang="en-GB" sz="1200" dirty="0">
                <a:latin typeface="Open Sans" panose="020B0606030504020204" pitchFamily="34" charset="0"/>
                <a:ea typeface="Open Sans" panose="020B0606030504020204" pitchFamily="34" charset="0"/>
                <a:cs typeface="Open Sans" panose="020B0606030504020204" pitchFamily="34" charset="0"/>
              </a:rPr>
              <a:t>What's more, if more people are hired for functions similar to yours and those people earn more than you because they negotiated better, you will feel enormous frustration and, over time, there might be an erosion that weakens your performance and collaboration.</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You have to know how much the market pays and you also have to try to inform yourself about the salaries paid in the company you are applying for.</a:t>
            </a:r>
            <a:r>
              <a:rPr lang="en-GB" sz="1200" dirty="0">
                <a:latin typeface="Open Sans" panose="020B0606030504020204" pitchFamily="34" charset="0"/>
                <a:ea typeface="Open Sans" panose="020B0606030504020204" pitchFamily="34" charset="0"/>
                <a:cs typeface="Open Sans" panose="020B0606030504020204" pitchFamily="34" charset="0"/>
              </a:rPr>
              <a:t> Once this value is fine-tuned and because it is rarely an absolute value, a good answer is to say something like:</a:t>
            </a:r>
          </a:p>
          <a:p>
            <a:endParaRPr lang="en-GB" sz="1200" i="1" dirty="0">
              <a:latin typeface="Open Sans" panose="020B0606030504020204" pitchFamily="34" charset="0"/>
              <a:ea typeface="Open Sans" panose="020B0606030504020204" pitchFamily="34" charset="0"/>
              <a:cs typeface="Open Sans" panose="020B0606030504020204" pitchFamily="34" charset="0"/>
            </a:endParaRPr>
          </a:p>
          <a:p>
            <a:r>
              <a:rPr lang="en-GB" sz="1200" i="1" dirty="0">
                <a:latin typeface="Open Sans" panose="020B0606030504020204" pitchFamily="34" charset="0"/>
                <a:ea typeface="Open Sans" panose="020B0606030504020204" pitchFamily="34" charset="0"/>
                <a:cs typeface="Open Sans" panose="020B0606030504020204" pitchFamily="34" charset="0"/>
              </a:rPr>
              <a:t>"I know that this company pays between X and Y and I want to do my best, so I can earn the maximum in the future."</a:t>
            </a:r>
          </a:p>
          <a:p>
            <a:endParaRPr lang="en-GB" sz="1200"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This way, you don't commit to a specific amount and establish a win-win contract. Everyone wins because whoever hires you knows, in principle, that you will do your best. And you focus on the maximum you might earn on that position.</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FINAL QUESTIONS</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Many recruiters like to give the candidate the opportunity to ask a few questions or to clarify something before completing the interview. Prepare for this </a:t>
            </a:r>
            <a:r>
              <a:rPr lang="en-GB" sz="1200" dirty="0">
                <a:latin typeface="Open Sans" panose="020B0606030504020204" pitchFamily="34" charset="0"/>
                <a:ea typeface="Open Sans" panose="020B0606030504020204" pitchFamily="34" charset="0"/>
                <a:cs typeface="Open Sans" panose="020B0606030504020204" pitchFamily="34" charset="0"/>
              </a:rPr>
              <a:t>and remember that questions that have to do with the universe of the company, the nature of the function you are applying for, the impact of your arrival or about what you do not expect, but the recruiter can share, are welcome questions because they make sense and do not blur the main topic.</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GB" sz="1200" b="1" dirty="0">
                <a:latin typeface="Open Sans" panose="020B0606030504020204" pitchFamily="34" charset="0"/>
                <a:ea typeface="Open Sans" panose="020B0606030504020204" pitchFamily="34" charset="0"/>
                <a:cs typeface="Open Sans" panose="020B0606030504020204" pitchFamily="34" charset="0"/>
              </a:rPr>
              <a:t>LAST BUT NOT LEAST</a:t>
            </a:r>
          </a:p>
          <a:p>
            <a:endParaRPr lang="en-GB" sz="1200" b="1" i="1" dirty="0">
              <a:latin typeface="Open Sans" panose="020B0606030504020204" pitchFamily="34" charset="0"/>
              <a:ea typeface="Open Sans" panose="020B0606030504020204" pitchFamily="34" charset="0"/>
              <a:cs typeface="Open Sans" panose="020B0606030504020204" pitchFamily="34" charset="0"/>
            </a:endParaRPr>
          </a:p>
          <a:p>
            <a:r>
              <a:rPr lang="en-GB" sz="1200" dirty="0">
                <a:latin typeface="Open Sans" panose="020B0606030504020204" pitchFamily="34" charset="0"/>
                <a:ea typeface="Open Sans" panose="020B0606030504020204" pitchFamily="34" charset="0"/>
                <a:cs typeface="Open Sans" panose="020B0606030504020204" pitchFamily="34" charset="0"/>
              </a:rPr>
              <a:t>Whatever happens throughout the interview</a:t>
            </a:r>
            <a:r>
              <a:rPr lang="en-GB" sz="1200" b="1" dirty="0">
                <a:latin typeface="Open Sans" panose="020B0606030504020204" pitchFamily="34" charset="0"/>
                <a:ea typeface="Open Sans" panose="020B0606030504020204" pitchFamily="34" charset="0"/>
                <a:cs typeface="Open Sans" panose="020B0606030504020204" pitchFamily="34" charset="0"/>
              </a:rPr>
              <a:t>, never lose sight of the fact that there are things about you that you want them to know</a:t>
            </a:r>
            <a:r>
              <a:rPr lang="en-GB" sz="1200" dirty="0">
                <a:latin typeface="Open Sans" panose="020B0606030504020204" pitchFamily="34" charset="0"/>
                <a:ea typeface="Open Sans" panose="020B0606030504020204" pitchFamily="34" charset="0"/>
                <a:cs typeface="Open Sans" panose="020B0606030504020204" pitchFamily="34" charset="0"/>
              </a:rPr>
              <a:t>. Remember to use examples, tell episodes, share stories or underline knowledge in an intelligent way, without any presumption of superiority or arrogance (much less distress or hesitation), but also without bringing these topics into the conversation very artificially.</a:t>
            </a:r>
          </a:p>
        </p:txBody>
      </p:sp>
    </p:spTree>
    <p:extLst>
      <p:ext uri="{BB962C8B-B14F-4D97-AF65-F5344CB8AC3E}">
        <p14:creationId xmlns:p14="http://schemas.microsoft.com/office/powerpoint/2010/main" val="296946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Retângulo 31">
            <a:extLst>
              <a:ext uri="{FF2B5EF4-FFF2-40B4-BE49-F238E27FC236}">
                <a16:creationId xmlns:a16="http://schemas.microsoft.com/office/drawing/2014/main" id="{4D2FA77C-2D6A-F811-B31E-E8FF9F96308E}"/>
              </a:ext>
            </a:extLst>
          </p:cNvPr>
          <p:cNvSpPr/>
          <p:nvPr userDrawn="1"/>
        </p:nvSpPr>
        <p:spPr>
          <a:xfrm>
            <a:off x="779638" y="1806703"/>
            <a:ext cx="1923773"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 name="Retângulo 31">
            <a:extLst>
              <a:ext uri="{FF2B5EF4-FFF2-40B4-BE49-F238E27FC236}">
                <a16:creationId xmlns:a16="http://schemas.microsoft.com/office/drawing/2014/main" id="{A0254570-9EB5-7F27-FD8A-CA6A45A8361D}"/>
              </a:ext>
            </a:extLst>
          </p:cNvPr>
          <p:cNvSpPr/>
          <p:nvPr userDrawn="1"/>
        </p:nvSpPr>
        <p:spPr>
          <a:xfrm>
            <a:off x="779639" y="791743"/>
            <a:ext cx="673077" cy="246221"/>
          </a:xfrm>
          <a:prstGeom prst="rect">
            <a:avLst/>
          </a:prstGeom>
          <a:solidFill>
            <a:schemeClr val="accent2">
              <a:lumMod val="40000"/>
              <a:lumOff val="60000"/>
              <a:alpha val="50196"/>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t-PT"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1D42C3C8-D7CE-016D-32CA-42D6B19924BD}"/>
              </a:ext>
            </a:extLst>
          </p:cNvPr>
          <p:cNvSpPr/>
          <p:nvPr userDrawn="1"/>
        </p:nvSpPr>
        <p:spPr>
          <a:xfrm>
            <a:off x="0" y="9759435"/>
            <a:ext cx="7596000" cy="246221"/>
          </a:xfrm>
          <a:prstGeom prst="rect">
            <a:avLst/>
          </a:prstGeom>
          <a:solidFill>
            <a:sysClr val="windowText" lastClr="000000"/>
          </a:solidFill>
          <a:ln w="12700" cap="flat">
            <a:noFill/>
            <a:miter lim="400000"/>
          </a:ln>
          <a:effectLst/>
          <a:sp3d/>
        </p:spPr>
        <p:txBody>
          <a:bodyPr rot="0" spcFirstLastPara="1" vertOverflow="overflow" horzOverflow="overflow" vert="horz" wrap="square" lIns="0" tIns="0" rIns="0" bIns="0" numCol="1" spcCol="38100" rtlCol="0" anchor="ctr">
            <a:spAutoFit/>
          </a:bodyPr>
          <a:lstStyle/>
          <a:p>
            <a:pPr marL="0" marR="0" lvl="0" indent="0" algn="ctr" defTabSz="412750" eaLnBrk="1" fontAlgn="auto" latinLnBrk="0" hangingPunct="0">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panose="020F0502020204030204"/>
              <a:sym typeface="Helvetica Neue Medium"/>
            </a:endParaRPr>
          </a:p>
        </p:txBody>
      </p:sp>
      <p:pic>
        <p:nvPicPr>
          <p:cNvPr id="6" name="Image" descr="Image">
            <a:extLst>
              <a:ext uri="{FF2B5EF4-FFF2-40B4-BE49-F238E27FC236}">
                <a16:creationId xmlns:a16="http://schemas.microsoft.com/office/drawing/2014/main" id="{6A2F860F-BA0C-61A5-231E-FDFBD4F3120D}"/>
              </a:ext>
            </a:extLst>
          </p:cNvPr>
          <p:cNvPicPr>
            <a:picLocks noChangeAspect="1"/>
          </p:cNvPicPr>
          <p:nvPr userDrawn="1"/>
        </p:nvPicPr>
        <p:blipFill>
          <a:blip r:embed="rId2"/>
          <a:stretch>
            <a:fillRect/>
          </a:stretch>
        </p:blipFill>
        <p:spPr>
          <a:xfrm>
            <a:off x="994130" y="10139381"/>
            <a:ext cx="1709282" cy="285276"/>
          </a:xfrm>
          <a:prstGeom prst="rect">
            <a:avLst/>
          </a:prstGeom>
          <a:ln w="12700">
            <a:miter lim="400000"/>
          </a:ln>
        </p:spPr>
      </p:pic>
      <p:pic>
        <p:nvPicPr>
          <p:cNvPr id="7" name="Picture 6" descr="A pair of black spiral springs&#10;&#10;Description automatically generated">
            <a:extLst>
              <a:ext uri="{FF2B5EF4-FFF2-40B4-BE49-F238E27FC236}">
                <a16:creationId xmlns:a16="http://schemas.microsoft.com/office/drawing/2014/main" id="{7D368C9F-B41E-6C69-1902-DDB90C9EE612}"/>
              </a:ext>
            </a:extLst>
          </p:cNvPr>
          <p:cNvPicPr>
            <a:picLocks noChangeAspect="1"/>
          </p:cNvPicPr>
          <p:nvPr userDrawn="1"/>
        </p:nvPicPr>
        <p:blipFill rotWithShape="1">
          <a:blip r:embed="rId3"/>
          <a:srcRect l="26887" t="2096" r="57813" b="1906"/>
          <a:stretch/>
        </p:blipFill>
        <p:spPr>
          <a:xfrm>
            <a:off x="-13253" y="22466"/>
            <a:ext cx="497043" cy="10647039"/>
          </a:xfrm>
          <a:prstGeom prst="rect">
            <a:avLst/>
          </a:prstGeom>
        </p:spPr>
      </p:pic>
      <p:grpSp>
        <p:nvGrpSpPr>
          <p:cNvPr id="8" name="Agrupar 108">
            <a:extLst>
              <a:ext uri="{FF2B5EF4-FFF2-40B4-BE49-F238E27FC236}">
                <a16:creationId xmlns:a16="http://schemas.microsoft.com/office/drawing/2014/main" id="{935A8FA4-9B66-8F94-D839-4BE623C9A9C0}"/>
              </a:ext>
            </a:extLst>
          </p:cNvPr>
          <p:cNvGrpSpPr/>
          <p:nvPr userDrawn="1"/>
        </p:nvGrpSpPr>
        <p:grpSpPr>
          <a:xfrm>
            <a:off x="6703857" y="394524"/>
            <a:ext cx="497043" cy="475741"/>
            <a:chOff x="2703478" y="-878250"/>
            <a:chExt cx="497043" cy="475741"/>
          </a:xfrm>
        </p:grpSpPr>
        <p:sp>
          <p:nvSpPr>
            <p:cNvPr id="9" name="CaixaDeTexto 109">
              <a:extLst>
                <a:ext uri="{FF2B5EF4-FFF2-40B4-BE49-F238E27FC236}">
                  <a16:creationId xmlns:a16="http://schemas.microsoft.com/office/drawing/2014/main" id="{67B4EDEE-7EA3-6FC0-52A0-298E4136412C}"/>
                </a:ext>
              </a:extLst>
            </p:cNvPr>
            <p:cNvSpPr txBox="1"/>
            <p:nvPr/>
          </p:nvSpPr>
          <p:spPr>
            <a:xfrm>
              <a:off x="2820392" y="-825271"/>
              <a:ext cx="263214"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a:ln>
                    <a:noFill/>
                  </a:ln>
                  <a:solidFill>
                    <a:prstClr val="black"/>
                  </a:solidFill>
                  <a:effectLst/>
                  <a:uLnTx/>
                  <a:uFillTx/>
                  <a:latin typeface="Playfair Display" pitchFamily="2" charset="77"/>
                </a:rPr>
                <a:t>3</a:t>
              </a:r>
              <a:endParaRPr kumimoji="0" lang="en-GB" sz="1600" b="1" i="0" u="none" strike="noStrike" kern="0" cap="none" spc="0" normalizeH="0" baseline="0" noProof="0" dirty="0">
                <a:ln>
                  <a:noFill/>
                </a:ln>
                <a:solidFill>
                  <a:prstClr val="black"/>
                </a:solidFill>
                <a:effectLst/>
                <a:uLnTx/>
                <a:uFillTx/>
                <a:latin typeface="Playfair Display" pitchFamily="2" charset="77"/>
              </a:endParaRPr>
            </a:p>
          </p:txBody>
        </p:sp>
        <p:sp>
          <p:nvSpPr>
            <p:cNvPr id="10" name="Duplo Semicírculo 110">
              <a:extLst>
                <a:ext uri="{FF2B5EF4-FFF2-40B4-BE49-F238E27FC236}">
                  <a16:creationId xmlns:a16="http://schemas.microsoft.com/office/drawing/2014/main" id="{0F7050BF-862D-0E2A-0B87-0221FBF3A8F0}"/>
                </a:ext>
              </a:extLst>
            </p:cNvPr>
            <p:cNvSpPr/>
            <p:nvPr/>
          </p:nvSpPr>
          <p:spPr>
            <a:xfrm>
              <a:off x="2703478" y="-878250"/>
              <a:ext cx="497043" cy="475741"/>
            </a:xfrm>
            <a:prstGeom prst="blockArc">
              <a:avLst>
                <a:gd name="adj1" fmla="val 10800000"/>
                <a:gd name="adj2" fmla="val 21591976"/>
                <a:gd name="adj3" fmla="val 18963"/>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1" name="Group 10">
            <a:extLst>
              <a:ext uri="{FF2B5EF4-FFF2-40B4-BE49-F238E27FC236}">
                <a16:creationId xmlns:a16="http://schemas.microsoft.com/office/drawing/2014/main" id="{3124717E-A488-22A5-C2C5-7E2958868E9E}"/>
              </a:ext>
            </a:extLst>
          </p:cNvPr>
          <p:cNvGrpSpPr/>
          <p:nvPr userDrawn="1"/>
        </p:nvGrpSpPr>
        <p:grpSpPr>
          <a:xfrm>
            <a:off x="668726" y="313392"/>
            <a:ext cx="3110024" cy="302662"/>
            <a:chOff x="762782" y="286039"/>
            <a:chExt cx="3110024" cy="302662"/>
          </a:xfrm>
        </p:grpSpPr>
        <p:sp>
          <p:nvSpPr>
            <p:cNvPr id="12" name="Lorem Ipsum Dolor | Lorem Ipsum Dolor">
              <a:extLst>
                <a:ext uri="{FF2B5EF4-FFF2-40B4-BE49-F238E27FC236}">
                  <a16:creationId xmlns:a16="http://schemas.microsoft.com/office/drawing/2014/main" id="{FBAC99E1-3C21-DF1C-7AF1-E4CF9DA78690}"/>
                </a:ext>
              </a:extLst>
            </p:cNvPr>
            <p:cNvSpPr txBox="1"/>
            <p:nvPr/>
          </p:nvSpPr>
          <p:spPr>
            <a:xfrm>
              <a:off x="762782" y="286039"/>
              <a:ext cx="3110024" cy="28725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2900" b="0">
                  <a:latin typeface="Playfair Display"/>
                  <a:ea typeface="Playfair Display"/>
                  <a:cs typeface="Playfair Display"/>
                  <a:sym typeface="Playfair Display"/>
                </a:defRPr>
              </a:lvl1pPr>
            </a:lstStyle>
            <a:p>
              <a:r>
                <a:rPr lang="en-GB" sz="1200" dirty="0">
                  <a:solidFill>
                    <a:srgbClr val="000000"/>
                  </a:solidFill>
                  <a:latin typeface="Playfair Display" pitchFamily="2" charset="0"/>
                  <a:ea typeface="Open Sans Light" panose="020B0306030504020204" pitchFamily="34" charset="0"/>
                  <a:cs typeface="Open Sans Light" panose="020B0306030504020204" pitchFamily="34" charset="0"/>
                </a:rPr>
                <a:t>Pitching Yourself &amp; Personal Brand</a:t>
              </a:r>
            </a:p>
          </p:txBody>
        </p:sp>
        <p:sp>
          <p:nvSpPr>
            <p:cNvPr id="13" name="Line">
              <a:extLst>
                <a:ext uri="{FF2B5EF4-FFF2-40B4-BE49-F238E27FC236}">
                  <a16:creationId xmlns:a16="http://schemas.microsoft.com/office/drawing/2014/main" id="{B2E6CABC-0F41-FF19-0D21-975D3A86B934}"/>
                </a:ext>
              </a:extLst>
            </p:cNvPr>
            <p:cNvSpPr/>
            <p:nvPr/>
          </p:nvSpPr>
          <p:spPr>
            <a:xfrm>
              <a:off x="818238" y="588701"/>
              <a:ext cx="497044" cy="0"/>
            </a:xfrm>
            <a:prstGeom prst="line">
              <a:avLst/>
            </a:prstGeom>
            <a:ln w="25400">
              <a:solidFill>
                <a:srgbClr val="000000"/>
              </a:solidFill>
              <a:miter lim="400000"/>
            </a:ln>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sz="3200" b="0">
                  <a:solidFill>
                    <a:srgbClr val="FFFFFF"/>
                  </a:solidFill>
                  <a:latin typeface="+mn-lt"/>
                  <a:ea typeface="+mn-ea"/>
                  <a:cs typeface="+mn-cs"/>
                  <a:sym typeface="Helvetica Neue Medium"/>
                </a:defRPr>
              </a:pPr>
              <a:endParaRPr kumimoji="0" lang="en-US" sz="2000" b="0" i="0" u="none" strike="noStrike" kern="0" cap="none" spc="0" normalizeH="0" baseline="0" noProof="0">
                <a:ln>
                  <a:noFill/>
                </a:ln>
                <a:solidFill>
                  <a:srgbClr val="FFFFFF"/>
                </a:solidFill>
                <a:effectLst/>
                <a:uLnTx/>
                <a:uFillTx/>
                <a:latin typeface="Calibri" panose="020F0502020204030204"/>
                <a:sym typeface="Helvetica Neue Medium"/>
              </a:endParaRPr>
            </a:p>
          </p:txBody>
        </p:sp>
      </p:grpSp>
      <p:sp>
        <p:nvSpPr>
          <p:cNvPr id="14" name="Rectangle 16">
            <a:extLst>
              <a:ext uri="{FF2B5EF4-FFF2-40B4-BE49-F238E27FC236}">
                <a16:creationId xmlns:a16="http://schemas.microsoft.com/office/drawing/2014/main" id="{0C84327E-97A3-A988-8E9B-6E0C1F14F5B4}"/>
              </a:ext>
            </a:extLst>
          </p:cNvPr>
          <p:cNvSpPr/>
          <p:nvPr userDrawn="1"/>
        </p:nvSpPr>
        <p:spPr>
          <a:xfrm>
            <a:off x="724183" y="778570"/>
            <a:ext cx="6476717" cy="6417141"/>
          </a:xfrm>
          <a:prstGeom prst="rect">
            <a:avLst/>
          </a:prstGeom>
        </p:spPr>
        <p:txBody>
          <a:bodyPr wrap="square">
            <a:spAutoFit/>
          </a:bodyPr>
          <a:lstStyle/>
          <a:p>
            <a:r>
              <a:rPr lang="en-US" sz="1200" b="1" dirty="0">
                <a:latin typeface="Open Sans" panose="020B0606030504020204" pitchFamily="34" charset="0"/>
                <a:ea typeface="Open Sans" panose="020B0606030504020204" pitchFamily="34" charset="0"/>
                <a:cs typeface="Open Sans" panose="020B0606030504020204" pitchFamily="34" charset="0"/>
              </a:rPr>
              <a:t>READY?</a:t>
            </a:r>
          </a:p>
          <a:p>
            <a:endParaRPr lang="pt-PT" sz="1200" b="1" dirty="0">
              <a:latin typeface="Open Sans" panose="020B0606030504020204" pitchFamily="34" charset="0"/>
              <a:ea typeface="Open Sans" panose="020B0606030504020204" pitchFamily="34" charset="0"/>
              <a:cs typeface="Open Sans" panose="020B0606030504020204" pitchFamily="34" charset="0"/>
            </a:endParaRPr>
          </a:p>
          <a:p>
            <a:r>
              <a:rPr lang="en-US" sz="1200" dirty="0">
                <a:latin typeface="Open Sans" panose="020B0606030504020204" pitchFamily="34" charset="0"/>
                <a:ea typeface="Open Sans" panose="020B0606030504020204" pitchFamily="34" charset="0"/>
                <a:cs typeface="Open Sans" panose="020B0606030504020204" pitchFamily="34" charset="0"/>
              </a:rPr>
              <a:t>To </a:t>
            </a:r>
            <a:r>
              <a:rPr lang="en-US" sz="1200" b="1" dirty="0">
                <a:latin typeface="Open Sans" panose="020B0606030504020204" pitchFamily="34" charset="0"/>
                <a:ea typeface="Open Sans" panose="020B0606030504020204" pitchFamily="34" charset="0"/>
                <a:cs typeface="Open Sans" panose="020B0606030504020204" pitchFamily="34" charset="0"/>
              </a:rPr>
              <a:t>help you prepare in the best way for your next job interviews</a:t>
            </a:r>
            <a:r>
              <a:rPr lang="en-US" sz="1200" dirty="0">
                <a:latin typeface="Open Sans" panose="020B0606030504020204" pitchFamily="34" charset="0"/>
                <a:ea typeface="Open Sans" panose="020B0606030504020204" pitchFamily="34" charset="0"/>
                <a:cs typeface="Open Sans" panose="020B0606030504020204" pitchFamily="34" charset="0"/>
              </a:rPr>
              <a:t>, here are some tips to consider before, during and after the interview.</a:t>
            </a:r>
            <a:br>
              <a:rPr lang="en-US" sz="1200" dirty="0">
                <a:latin typeface="Open Sans" panose="020B0606030504020204" pitchFamily="34" charset="0"/>
                <a:ea typeface="Open Sans" panose="020B0606030504020204" pitchFamily="34" charset="0"/>
                <a:cs typeface="Open Sans" panose="020B0606030504020204" pitchFamily="34" charset="0"/>
              </a:rPr>
            </a:br>
            <a:endParaRPr lang="en-US" sz="700" dirty="0">
              <a:latin typeface="Open Sans" panose="020B0606030504020204" pitchFamily="34" charset="0"/>
              <a:ea typeface="Open Sans" panose="020B0606030504020204" pitchFamily="34" charset="0"/>
              <a:cs typeface="Open Sans" panose="020B0606030504020204" pitchFamily="34" charset="0"/>
            </a:endParaRPr>
          </a:p>
          <a:p>
            <a:endParaRPr lang="pt-PT" sz="1200" dirty="0">
              <a:latin typeface="Open Sans" panose="020B0606030504020204" pitchFamily="34" charset="0"/>
              <a:ea typeface="Open Sans" panose="020B0606030504020204" pitchFamily="34" charset="0"/>
              <a:cs typeface="Open Sans" panose="020B0606030504020204" pitchFamily="34" charset="0"/>
            </a:endParaRPr>
          </a:p>
          <a:p>
            <a:r>
              <a:rPr lang="pt-PT" sz="1200" b="1" dirty="0">
                <a:latin typeface="Open Sans" panose="020B0606030504020204" pitchFamily="34" charset="0"/>
                <a:ea typeface="Open Sans" panose="020B0606030504020204" pitchFamily="34" charset="0"/>
                <a:cs typeface="Open Sans" panose="020B0606030504020204" pitchFamily="34" charset="0"/>
              </a:rPr>
              <a:t>BEFORE THE INTERVIEW:</a:t>
            </a:r>
            <a:br>
              <a:rPr lang="pt-PT" sz="1200" b="1" dirty="0">
                <a:latin typeface="Open Sans" panose="020B0606030504020204" pitchFamily="34" charset="0"/>
                <a:ea typeface="Open Sans" panose="020B0606030504020204" pitchFamily="34" charset="0"/>
                <a:cs typeface="Open Sans" panose="020B0606030504020204" pitchFamily="34" charset="0"/>
              </a:rPr>
            </a:br>
            <a:endParaRPr lang="pt-PT" sz="1200" b="1"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Make sure you have correctly </a:t>
            </a:r>
            <a:r>
              <a:rPr lang="en-US" sz="1200" b="1" dirty="0">
                <a:latin typeface="Open Sans" panose="020B0606030504020204" pitchFamily="34" charset="0"/>
                <a:ea typeface="Open Sans" panose="020B0606030504020204" pitchFamily="34" charset="0"/>
                <a:cs typeface="Open Sans" panose="020B0606030504020204" pitchFamily="34" charset="0"/>
              </a:rPr>
              <a:t>saved the day and time </a:t>
            </a:r>
            <a:r>
              <a:rPr lang="en-US" sz="1200" dirty="0">
                <a:latin typeface="Open Sans" panose="020B0606030504020204" pitchFamily="34" charset="0"/>
                <a:ea typeface="Open Sans" panose="020B0606030504020204" pitchFamily="34" charset="0"/>
                <a:cs typeface="Open Sans" panose="020B0606030504020204" pitchFamily="34" charset="0"/>
              </a:rPr>
              <a:t>of the interview;</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Do a </a:t>
            </a:r>
            <a:r>
              <a:rPr lang="en-US" sz="1200" b="1" dirty="0">
                <a:latin typeface="Open Sans" panose="020B0606030504020204" pitchFamily="34" charset="0"/>
                <a:ea typeface="Open Sans" panose="020B0606030504020204" pitchFamily="34" charset="0"/>
                <a:cs typeface="Open Sans" panose="020B0606030504020204" pitchFamily="34" charset="0"/>
              </a:rPr>
              <a:t>formal research about the company </a:t>
            </a:r>
            <a:r>
              <a:rPr lang="en-US" sz="1200" dirty="0">
                <a:latin typeface="Open Sans" panose="020B0606030504020204" pitchFamily="34" charset="0"/>
                <a:ea typeface="Open Sans" panose="020B0606030504020204" pitchFamily="34" charset="0"/>
                <a:cs typeface="Open Sans" panose="020B0606030504020204" pitchFamily="34" charset="0"/>
              </a:rPr>
              <a:t>(look for information on the website, in the news from the last 12 months, on social networks and see how they communicate with the public);</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Do an </a:t>
            </a:r>
            <a:r>
              <a:rPr lang="en-US" sz="1200" b="1" dirty="0">
                <a:latin typeface="Open Sans" panose="020B0606030504020204" pitchFamily="34" charset="0"/>
                <a:ea typeface="Open Sans" panose="020B0606030504020204" pitchFamily="34" charset="0"/>
                <a:cs typeface="Open Sans" panose="020B0606030504020204" pitchFamily="34" charset="0"/>
              </a:rPr>
              <a:t>informal research </a:t>
            </a:r>
            <a:r>
              <a:rPr lang="en-US" sz="1200" dirty="0">
                <a:latin typeface="Open Sans" panose="020B0606030504020204" pitchFamily="34" charset="0"/>
                <a:ea typeface="Open Sans" panose="020B0606030504020204" pitchFamily="34" charset="0"/>
                <a:cs typeface="Open Sans" panose="020B0606030504020204" pitchFamily="34" charset="0"/>
              </a:rPr>
              <a:t>(talk to friends or friends of friends who work at this company, ask for information and tips about the atmosphere, structure and ways of working at that company);</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Prepare your answers</a:t>
            </a:r>
            <a:r>
              <a:rPr lang="en-US" sz="1200" dirty="0">
                <a:latin typeface="Open Sans" panose="020B0606030504020204" pitchFamily="34" charset="0"/>
                <a:ea typeface="Open Sans" panose="020B0606030504020204" pitchFamily="34" charset="0"/>
                <a:cs typeface="Open Sans" panose="020B0606030504020204" pitchFamily="34" charset="0"/>
              </a:rPr>
              <a:t> to the possible questions that you will be asked. The ideal is to prepare a collection of stories that relate episodes where you demonstrate your values, personality and skills developed. (Example: Tell us about an episode that demonstrates your problem-solving skills.);</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Choose </a:t>
            </a:r>
            <a:r>
              <a:rPr lang="en-US" sz="1200" b="1" dirty="0">
                <a:latin typeface="Open Sans" panose="020B0606030504020204" pitchFamily="34" charset="0"/>
                <a:ea typeface="Open Sans" panose="020B0606030504020204" pitchFamily="34" charset="0"/>
                <a:cs typeface="Open Sans" panose="020B0606030504020204" pitchFamily="34" charset="0"/>
              </a:rPr>
              <a:t>an outfit appropriate to the company's style </a:t>
            </a:r>
            <a:r>
              <a:rPr lang="en-US" sz="1200" dirty="0">
                <a:latin typeface="Open Sans" panose="020B0606030504020204" pitchFamily="34" charset="0"/>
                <a:ea typeface="Open Sans" panose="020B0606030504020204" pitchFamily="34" charset="0"/>
                <a:cs typeface="Open Sans" panose="020B0606030504020204" pitchFamily="34" charset="0"/>
              </a:rPr>
              <a:t>(if you are not used to wearing suit shoes or high heels, do not wear them for the first time in the interview. You will be uncomfortable, and this image may pass to the interviewer);</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dirty="0">
                <a:latin typeface="Open Sans" panose="020B0606030504020204" pitchFamily="34" charset="0"/>
                <a:ea typeface="Open Sans" panose="020B0606030504020204" pitchFamily="34" charset="0"/>
                <a:cs typeface="Open Sans" panose="020B0606030504020204" pitchFamily="34" charset="0"/>
              </a:rPr>
              <a:t>Prepare </a:t>
            </a:r>
            <a:r>
              <a:rPr lang="en-US" sz="1200" b="1" dirty="0">
                <a:latin typeface="Open Sans" panose="020B0606030504020204" pitchFamily="34" charset="0"/>
                <a:ea typeface="Open Sans" panose="020B0606030504020204" pitchFamily="34" charset="0"/>
                <a:cs typeface="Open Sans" panose="020B0606030504020204" pitchFamily="34" charset="0"/>
              </a:rPr>
              <a:t>a list of things you want to take with you to the interview</a:t>
            </a:r>
            <a:r>
              <a:rPr lang="en-US" sz="1200" dirty="0">
                <a:latin typeface="Open Sans" panose="020B0606030504020204" pitchFamily="34" charset="0"/>
                <a:ea typeface="Open Sans" panose="020B0606030504020204" pitchFamily="34" charset="0"/>
                <a:cs typeface="Open Sans" panose="020B0606030504020204" pitchFamily="34" charset="0"/>
              </a:rPr>
              <a:t> (water bottle, pad/paper and pen, and some questions for the interviewers);</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In person: </a:t>
            </a:r>
            <a:r>
              <a:rPr lang="en-US" sz="1200" dirty="0">
                <a:latin typeface="Open Sans" panose="020B0606030504020204" pitchFamily="34" charset="0"/>
                <a:ea typeface="Open Sans" panose="020B0606030504020204" pitchFamily="34" charset="0"/>
                <a:cs typeface="Open Sans" panose="020B0606030504020204" pitchFamily="34" charset="0"/>
              </a:rPr>
              <a:t>look for the interview </a:t>
            </a:r>
            <a:r>
              <a:rPr lang="en-US" sz="1200" b="1" dirty="0">
                <a:latin typeface="Open Sans" panose="020B0606030504020204" pitchFamily="34" charset="0"/>
                <a:ea typeface="Open Sans" panose="020B0606030504020204" pitchFamily="34" charset="0"/>
                <a:cs typeface="Open Sans" panose="020B0606030504020204" pitchFamily="34" charset="0"/>
              </a:rPr>
              <a:t>location on Google Maps </a:t>
            </a:r>
            <a:r>
              <a:rPr lang="en-US" sz="1200" dirty="0">
                <a:latin typeface="Open Sans" panose="020B0606030504020204" pitchFamily="34" charset="0"/>
                <a:ea typeface="Open Sans" panose="020B0606030504020204" pitchFamily="34" charset="0"/>
                <a:cs typeface="Open Sans" panose="020B0606030504020204" pitchFamily="34" charset="0"/>
              </a:rPr>
              <a:t>to be sure where it is and, on the day of the interview go with time and take the opportunity to have a coffee near the company to relax;</a:t>
            </a:r>
          </a:p>
          <a:p>
            <a:pPr marL="171450" indent="-171450">
              <a:buFont typeface="Courier New" panose="02070309020205020404" pitchFamily="49" charset="0"/>
              <a:buChar char="o"/>
            </a:pPr>
            <a:endParaRPr lang="en-US" sz="8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Courier New" panose="02070309020205020404" pitchFamily="49" charset="0"/>
              <a:buChar char="o"/>
            </a:pPr>
            <a:r>
              <a:rPr lang="en-US" sz="1200" b="1" dirty="0">
                <a:latin typeface="Open Sans" panose="020B0606030504020204" pitchFamily="34" charset="0"/>
                <a:ea typeface="Open Sans" panose="020B0606030504020204" pitchFamily="34" charset="0"/>
                <a:cs typeface="Open Sans" panose="020B0606030504020204" pitchFamily="34" charset="0"/>
              </a:rPr>
              <a:t>Online: </a:t>
            </a:r>
            <a:r>
              <a:rPr lang="en-US" sz="1200" dirty="0">
                <a:latin typeface="Open Sans" panose="020B0606030504020204" pitchFamily="34" charset="0"/>
                <a:ea typeface="Open Sans" panose="020B0606030504020204" pitchFamily="34" charset="0"/>
                <a:cs typeface="Open Sans" panose="020B0606030504020204" pitchFamily="34" charset="0"/>
              </a:rPr>
              <a:t>ensure that you have a </a:t>
            </a:r>
            <a:r>
              <a:rPr lang="en-US" sz="1200" b="1" dirty="0">
                <a:latin typeface="Open Sans" panose="020B0606030504020204" pitchFamily="34" charset="0"/>
                <a:ea typeface="Open Sans" panose="020B0606030504020204" pitchFamily="34" charset="0"/>
                <a:cs typeface="Open Sans" panose="020B0606030504020204" pitchFamily="34" charset="0"/>
              </a:rPr>
              <a:t>quiet place, with good lighting, a stable internet connection and a suitable chair </a:t>
            </a:r>
            <a:r>
              <a:rPr lang="en-US" sz="1200" dirty="0">
                <a:latin typeface="Open Sans" panose="020B0606030504020204" pitchFamily="34" charset="0"/>
                <a:ea typeface="Open Sans" panose="020B0606030504020204" pitchFamily="34" charset="0"/>
                <a:cs typeface="Open Sans" panose="020B0606030504020204" pitchFamily="34" charset="0"/>
              </a:rPr>
              <a:t>for the interview. Don't forget to </a:t>
            </a:r>
            <a:r>
              <a:rPr lang="en-US" sz="1200" b="1" dirty="0">
                <a:latin typeface="Open Sans" panose="020B0606030504020204" pitchFamily="34" charset="0"/>
                <a:ea typeface="Open Sans" panose="020B0606030504020204" pitchFamily="34" charset="0"/>
                <a:cs typeface="Open Sans" panose="020B0606030504020204" pitchFamily="34" charset="0"/>
              </a:rPr>
              <a:t>test</a:t>
            </a:r>
            <a:r>
              <a:rPr lang="en-US" sz="1200" dirty="0">
                <a:latin typeface="Open Sans" panose="020B0606030504020204" pitchFamily="34" charset="0"/>
                <a:ea typeface="Open Sans" panose="020B0606030504020204" pitchFamily="34" charset="0"/>
                <a:cs typeface="Open Sans" panose="020B0606030504020204" pitchFamily="34" charset="0"/>
              </a:rPr>
              <a:t> the sound, your image and the internet connection well in advance.</a:t>
            </a:r>
          </a:p>
        </p:txBody>
      </p:sp>
    </p:spTree>
    <p:extLst>
      <p:ext uri="{BB962C8B-B14F-4D97-AF65-F5344CB8AC3E}">
        <p14:creationId xmlns:p14="http://schemas.microsoft.com/office/powerpoint/2010/main" val="74672780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1259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5" r:id="rId11"/>
    <p:sldLayoutId id="2147483676" r:id="rId12"/>
    <p:sldLayoutId id="2147483677" r:id="rId13"/>
    <p:sldLayoutId id="2147483671" r:id="rId14"/>
    <p:sldLayoutId id="2147483674" r:id="rId15"/>
    <p:sldLayoutId id="2147483672"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novaskillsassociation.com/how-to-prepare-for-an-interview/" TargetMode="Externa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7832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hlinkClick r:id="rId2"/>
            <a:extLst>
              <a:ext uri="{FF2B5EF4-FFF2-40B4-BE49-F238E27FC236}">
                <a16:creationId xmlns:a16="http://schemas.microsoft.com/office/drawing/2014/main" id="{222D4F89-195B-4838-B941-899B334E8C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704" y="6382475"/>
            <a:ext cx="1569660" cy="1569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827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286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054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7">
            <a:extLst>
              <a:ext uri="{FF2B5EF4-FFF2-40B4-BE49-F238E27FC236}">
                <a16:creationId xmlns:a16="http://schemas.microsoft.com/office/drawing/2014/main" id="{00D2B6A2-3505-1877-6BE8-F8DEAB1598BC}"/>
              </a:ext>
            </a:extLst>
          </p:cNvPr>
          <p:cNvSpPr txBox="1"/>
          <p:nvPr/>
        </p:nvSpPr>
        <p:spPr>
          <a:xfrm>
            <a:off x="2179559" y="1452168"/>
            <a:ext cx="3333550" cy="677108"/>
          </a:xfrm>
          <a:prstGeom prst="rect">
            <a:avLst/>
          </a:prstGeom>
          <a:noFill/>
        </p:spPr>
        <p:txBody>
          <a:bodyPr wrap="square" rtlCol="0">
            <a:spAutoFit/>
          </a:bodyPr>
          <a:lstStyle/>
          <a:p>
            <a:pPr lvl="0"/>
            <a:r>
              <a:rPr lang="en-GB" b="1" dirty="0">
                <a:solidFill>
                  <a:prstClr val="black"/>
                </a:solidFill>
                <a:latin typeface="Open Sans"/>
              </a:rPr>
              <a:t>Post-its for you to use </a:t>
            </a:r>
            <a:r>
              <a:rPr lang="en-GB" b="1" dirty="0">
                <a:solidFill>
                  <a:prstClr val="black"/>
                </a:solidFill>
                <a:latin typeface="Open Sans"/>
                <a:sym typeface="Wingdings" pitchFamily="2" charset="2"/>
              </a:rPr>
              <a:t></a:t>
            </a:r>
            <a:endParaRPr lang="en-GB" b="1" dirty="0">
              <a:solidFill>
                <a:prstClr val="black"/>
              </a:solidFill>
              <a:latin typeface="Open Sans"/>
            </a:endParaRPr>
          </a:p>
          <a:p>
            <a:pPr lvl="0"/>
            <a:r>
              <a:rPr lang="en-GB" sz="1000" dirty="0">
                <a:solidFill>
                  <a:prstClr val="black"/>
                </a:solidFill>
                <a:latin typeface="Open Sans"/>
                <a:sym typeface="Wingdings" panose="05000000000000000000" pitchFamily="2" charset="2"/>
              </a:rPr>
              <a:t>Copy paste, crop, increase or decrease size…</a:t>
            </a:r>
          </a:p>
          <a:p>
            <a:pPr lvl="0"/>
            <a:r>
              <a:rPr lang="en-GB" sz="1000" dirty="0">
                <a:solidFill>
                  <a:prstClr val="black"/>
                </a:solidFill>
                <a:latin typeface="Open Sans"/>
                <a:sym typeface="Wingdings" panose="05000000000000000000" pitchFamily="2" charset="2"/>
              </a:rPr>
              <a:t>Do what serves you best, in any part of this eJournal!</a:t>
            </a:r>
          </a:p>
        </p:txBody>
      </p:sp>
      <p:pic>
        <p:nvPicPr>
          <p:cNvPr id="3" name="Picture 2" descr="Collection of Sticky Note Illustrations Gráfico por 2qnah · Creative Fabrica">
            <a:extLst>
              <a:ext uri="{FF2B5EF4-FFF2-40B4-BE49-F238E27FC236}">
                <a16:creationId xmlns:a16="http://schemas.microsoft.com/office/drawing/2014/main" id="{54AB187F-8737-5CC9-7CA2-87331A84C7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390" t="7695" r="74463" b="50000"/>
          <a:stretch/>
        </p:blipFill>
        <p:spPr bwMode="auto">
          <a:xfrm>
            <a:off x="1221226" y="2641216"/>
            <a:ext cx="1518834" cy="193083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ollection of Sticky Note Illustrations Gráfico por 2qnah · Creative Fabrica">
            <a:extLst>
              <a:ext uri="{FF2B5EF4-FFF2-40B4-BE49-F238E27FC236}">
                <a16:creationId xmlns:a16="http://schemas.microsoft.com/office/drawing/2014/main" id="{08672758-0AA4-08BB-62AF-0884B6797D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806" t="55700" r="2444" b="7287"/>
          <a:stretch/>
        </p:blipFill>
        <p:spPr bwMode="auto">
          <a:xfrm>
            <a:off x="2997657" y="6899434"/>
            <a:ext cx="1697355" cy="16893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llection of Sticky Note Illustrations Gráfico por 2qnah · Creative Fabrica">
            <a:extLst>
              <a:ext uri="{FF2B5EF4-FFF2-40B4-BE49-F238E27FC236}">
                <a16:creationId xmlns:a16="http://schemas.microsoft.com/office/drawing/2014/main" id="{C914D1E9-DF9C-3C9E-A117-3D33768C6D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250" t="11299" r="50000" b="48631"/>
          <a:stretch/>
        </p:blipFill>
        <p:spPr bwMode="auto">
          <a:xfrm>
            <a:off x="4936545" y="7094521"/>
            <a:ext cx="1697354" cy="1828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llection of Sticky Note Illustrations Gráfico por 2qnah · Creative Fabrica">
            <a:extLst>
              <a:ext uri="{FF2B5EF4-FFF2-40B4-BE49-F238E27FC236}">
                <a16:creationId xmlns:a16="http://schemas.microsoft.com/office/drawing/2014/main" id="{EA03FCF1-53EF-B2D5-6A7C-D91DC8BEDE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938" t="11118" r="26312" b="48813"/>
          <a:stretch/>
        </p:blipFill>
        <p:spPr bwMode="auto">
          <a:xfrm>
            <a:off x="1602994" y="4798061"/>
            <a:ext cx="1894684" cy="20414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ollection of Sticky Note Illustrations Gráfico por 2qnah · Creative Fabrica">
            <a:extLst>
              <a:ext uri="{FF2B5EF4-FFF2-40B4-BE49-F238E27FC236}">
                <a16:creationId xmlns:a16="http://schemas.microsoft.com/office/drawing/2014/main" id="{1499A10B-8D63-2F83-4887-3F3E7C56DB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869" t="10228" r="2380" b="49702"/>
          <a:stretch/>
        </p:blipFill>
        <p:spPr bwMode="auto">
          <a:xfrm>
            <a:off x="4948727" y="2689178"/>
            <a:ext cx="169735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ollection of Sticky Note Illustrations Gráfico por 2qnah · Creative Fabrica">
            <a:extLst>
              <a:ext uri="{FF2B5EF4-FFF2-40B4-BE49-F238E27FC236}">
                <a16:creationId xmlns:a16="http://schemas.microsoft.com/office/drawing/2014/main" id="{F82DE552-9A49-275F-044C-4DAEF1757E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03" t="53211" r="71638" b="7059"/>
          <a:stretch/>
        </p:blipFill>
        <p:spPr bwMode="auto">
          <a:xfrm>
            <a:off x="4118447" y="4811145"/>
            <a:ext cx="1894685" cy="201525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ollection of Sticky Note Illustrations Gráfico por 2qnah · Creative Fabrica">
            <a:extLst>
              <a:ext uri="{FF2B5EF4-FFF2-40B4-BE49-F238E27FC236}">
                <a16:creationId xmlns:a16="http://schemas.microsoft.com/office/drawing/2014/main" id="{0386E97C-77F0-B709-0832-558303A72E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228" t="52852" r="49851" b="12024"/>
          <a:stretch/>
        </p:blipFill>
        <p:spPr bwMode="auto">
          <a:xfrm>
            <a:off x="3094668" y="3120851"/>
            <a:ext cx="1503335" cy="160310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ollection of Sticky Note Illustrations Gráfico por 2qnah · Creative Fabrica">
            <a:extLst>
              <a:ext uri="{FF2B5EF4-FFF2-40B4-BE49-F238E27FC236}">
                <a16:creationId xmlns:a16="http://schemas.microsoft.com/office/drawing/2014/main" id="{7B8D6971-2ED9-BD61-B20E-29AFDAF7C2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24" t="52753" r="28055" b="7517"/>
          <a:stretch/>
        </p:blipFill>
        <p:spPr bwMode="auto">
          <a:xfrm>
            <a:off x="1252789" y="6998637"/>
            <a:ext cx="1503335" cy="1813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26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320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672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160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170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41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3378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4816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52761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850B6C605B364E94D926EA375248BA" ma:contentTypeVersion="12" ma:contentTypeDescription="Create a new document." ma:contentTypeScope="" ma:versionID="089c4302896cd770fe834a85efc06eb8">
  <xsd:schema xmlns:xsd="http://www.w3.org/2001/XMLSchema" xmlns:xs="http://www.w3.org/2001/XMLSchema" xmlns:p="http://schemas.microsoft.com/office/2006/metadata/properties" xmlns:ns2="6b5253df-4f90-4598-9f83-4ec2633592ef" xmlns:ns3="f114592d-3d55-4752-ba4a-b151452af5d5" targetNamespace="http://schemas.microsoft.com/office/2006/metadata/properties" ma:root="true" ma:fieldsID="76c964d9de82e650142e4e76aec07ecf" ns2:_="" ns3:_="">
    <xsd:import namespace="6b5253df-4f90-4598-9f83-4ec2633592ef"/>
    <xsd:import namespace="f114592d-3d55-4752-ba4a-b151452af5d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5253df-4f90-4598-9f83-4ec263359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be61ed8-ab36-43ce-957d-34469eb19a70"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14592d-3d55-4752-ba4a-b151452af5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8b7b27b-0be2-40fb-89a4-b8b106f52794}" ma:internalName="TaxCatchAll" ma:showField="CatchAllData" ma:web="f114592d-3d55-4752-ba4a-b151452af5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b5253df-4f90-4598-9f83-4ec2633592ef">
      <Terms xmlns="http://schemas.microsoft.com/office/infopath/2007/PartnerControls"/>
    </lcf76f155ced4ddcb4097134ff3c332f>
    <TaxCatchAll xmlns="f114592d-3d55-4752-ba4a-b151452af5d5" xsi:nil="true"/>
  </documentManagement>
</p:properties>
</file>

<file path=customXml/itemProps1.xml><?xml version="1.0" encoding="utf-8"?>
<ds:datastoreItem xmlns:ds="http://schemas.openxmlformats.org/officeDocument/2006/customXml" ds:itemID="{8C9B32A1-AD23-4AA0-98C6-6E796ECAFD2D}"/>
</file>

<file path=customXml/itemProps2.xml><?xml version="1.0" encoding="utf-8"?>
<ds:datastoreItem xmlns:ds="http://schemas.openxmlformats.org/officeDocument/2006/customXml" ds:itemID="{E80D42F5-430B-4487-A04F-57DE28948D85}"/>
</file>

<file path=customXml/itemProps3.xml><?xml version="1.0" encoding="utf-8"?>
<ds:datastoreItem xmlns:ds="http://schemas.openxmlformats.org/officeDocument/2006/customXml" ds:itemID="{195F7A4C-A402-46E8-B2EF-2909822A5CF9}"/>
</file>

<file path=docProps/app.xml><?xml version="1.0" encoding="utf-8"?>
<Properties xmlns="http://schemas.openxmlformats.org/officeDocument/2006/extended-properties" xmlns:vt="http://schemas.openxmlformats.org/officeDocument/2006/docPropsVTypes">
  <Template>Office Theme</Template>
  <TotalTime>334</TotalTime>
  <Words>29</Words>
  <Application>Microsoft Macintosh PowerPoint</Application>
  <PresentationFormat>Custom</PresentationFormat>
  <Paragraphs>3</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Courier New</vt:lpstr>
      <vt:lpstr>Open Sans</vt:lpstr>
      <vt:lpstr>Open Sans Light</vt:lpstr>
      <vt:lpstr>Playfair Display</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Madalena Caetano</dc:creator>
  <cp:lastModifiedBy>Madalena Caetano</cp:lastModifiedBy>
  <cp:revision>11</cp:revision>
  <dcterms:created xsi:type="dcterms:W3CDTF">2024-01-16T11:19:53Z</dcterms:created>
  <dcterms:modified xsi:type="dcterms:W3CDTF">2025-01-13T14:28:47Z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0x01010035850B6C605B364E94D926EA375248BA</vt:lpwstr>
  </property>
</Properties>
</file>