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2"/>
  </p:notesMasterIdLst>
  <p:sldIdLst>
    <p:sldId id="259" r:id="rId2"/>
    <p:sldId id="312" r:id="rId3"/>
    <p:sldId id="326" r:id="rId4"/>
    <p:sldId id="362" r:id="rId5"/>
    <p:sldId id="363" r:id="rId6"/>
    <p:sldId id="364" r:id="rId7"/>
    <p:sldId id="367" r:id="rId8"/>
    <p:sldId id="348" r:id="rId9"/>
    <p:sldId id="349" r:id="rId10"/>
    <p:sldId id="325" r:id="rId11"/>
    <p:sldId id="324" r:id="rId12"/>
    <p:sldId id="350" r:id="rId13"/>
    <p:sldId id="327" r:id="rId14"/>
    <p:sldId id="329" r:id="rId15"/>
    <p:sldId id="333" r:id="rId16"/>
    <p:sldId id="328" r:id="rId17"/>
    <p:sldId id="330" r:id="rId18"/>
    <p:sldId id="372" r:id="rId19"/>
    <p:sldId id="369" r:id="rId20"/>
    <p:sldId id="337" r:id="rId21"/>
    <p:sldId id="371" r:id="rId22"/>
    <p:sldId id="346" r:id="rId23"/>
    <p:sldId id="345" r:id="rId24"/>
    <p:sldId id="368" r:id="rId25"/>
    <p:sldId id="322" r:id="rId26"/>
    <p:sldId id="313" r:id="rId27"/>
    <p:sldId id="373" r:id="rId28"/>
    <p:sldId id="361" r:id="rId29"/>
    <p:sldId id="314" r:id="rId30"/>
    <p:sldId id="315" r:id="rId31"/>
    <p:sldId id="366" r:id="rId32"/>
    <p:sldId id="316" r:id="rId33"/>
    <p:sldId id="317" r:id="rId34"/>
    <p:sldId id="323" r:id="rId35"/>
    <p:sldId id="319" r:id="rId36"/>
    <p:sldId id="336" r:id="rId37"/>
    <p:sldId id="320" r:id="rId38"/>
    <p:sldId id="321" r:id="rId39"/>
    <p:sldId id="280" r:id="rId40"/>
    <p:sldId id="284"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7" autoAdjust="0"/>
  </p:normalViewPr>
  <p:slideViewPr>
    <p:cSldViewPr snapToGrid="0">
      <p:cViewPr varScale="1">
        <p:scale>
          <a:sx n="53" d="100"/>
          <a:sy n="53" d="100"/>
        </p:scale>
        <p:origin x="166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99B36-536D-465A-BD05-1051D339335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A08554E-0DA5-4666-A86D-C188639AB93E}">
      <dgm:prSet phldrT="[Text]" custT="1"/>
      <dgm:spPr>
        <a:solidFill>
          <a:srgbClr val="002060"/>
        </a:solidFill>
        <a:ln>
          <a:solidFill>
            <a:schemeClr val="tx1"/>
          </a:solidFill>
        </a:ln>
      </dgm:spPr>
      <dgm:t>
        <a:bodyPr/>
        <a:lstStyle/>
        <a:p>
          <a:endParaRPr lang="en-US" sz="1400" dirty="0">
            <a:solidFill>
              <a:schemeClr val="tx1"/>
            </a:solidFill>
          </a:endParaRPr>
        </a:p>
      </dgm:t>
    </dgm:pt>
    <dgm:pt modelId="{A9800CD1-5595-4E85-9CCD-14C1ECB43242}" type="parTrans" cxnId="{28DFAF19-140E-4A58-BBB4-54581F957DD1}">
      <dgm:prSet/>
      <dgm:spPr/>
      <dgm:t>
        <a:bodyPr/>
        <a:lstStyle/>
        <a:p>
          <a:endParaRPr lang="en-US"/>
        </a:p>
      </dgm:t>
    </dgm:pt>
    <dgm:pt modelId="{0029A5B2-A09B-4726-A49D-E9A72BE47B93}" type="sibTrans" cxnId="{28DFAF19-140E-4A58-BBB4-54581F957DD1}">
      <dgm:prSet/>
      <dgm:spPr/>
      <dgm:t>
        <a:bodyPr/>
        <a:lstStyle/>
        <a:p>
          <a:endParaRPr lang="en-US"/>
        </a:p>
      </dgm:t>
    </dgm:pt>
    <dgm:pt modelId="{DD68E0ED-AA70-47EF-882E-E92B8CD5565B}">
      <dgm:prSet phldrT="[Text]"/>
      <dgm:spPr>
        <a:solidFill>
          <a:schemeClr val="accent1">
            <a:lumMod val="20000"/>
            <a:lumOff val="80000"/>
          </a:schemeClr>
        </a:solidFill>
        <a:ln>
          <a:solidFill>
            <a:schemeClr val="tx1"/>
          </a:solidFill>
        </a:ln>
      </dgm:spPr>
      <dgm:t>
        <a:bodyPr/>
        <a:lstStyle/>
        <a:p>
          <a:endParaRPr lang="en-US" dirty="0">
            <a:solidFill>
              <a:schemeClr val="tx1"/>
            </a:solidFill>
          </a:endParaRPr>
        </a:p>
      </dgm:t>
    </dgm:pt>
    <dgm:pt modelId="{7B9234DF-F1CF-4723-81AB-925C203AE3C2}" type="parTrans" cxnId="{809AD75A-B23F-4B95-9EDB-5A2310F66384}">
      <dgm:prSet/>
      <dgm:spPr/>
      <dgm:t>
        <a:bodyPr/>
        <a:lstStyle/>
        <a:p>
          <a:endParaRPr lang="en-US"/>
        </a:p>
      </dgm:t>
    </dgm:pt>
    <dgm:pt modelId="{13CAE78F-FB26-4FB7-A330-3EA32FBC8723}" type="sibTrans" cxnId="{809AD75A-B23F-4B95-9EDB-5A2310F66384}">
      <dgm:prSet/>
      <dgm:spPr/>
      <dgm:t>
        <a:bodyPr/>
        <a:lstStyle/>
        <a:p>
          <a:endParaRPr lang="en-US"/>
        </a:p>
      </dgm:t>
    </dgm:pt>
    <dgm:pt modelId="{283D9820-027F-47D6-97FE-94B839979648}">
      <dgm:prSet phldrT="[Text]" custT="1"/>
      <dgm:spPr>
        <a:solidFill>
          <a:schemeClr val="accent4">
            <a:lumMod val="20000"/>
            <a:lumOff val="80000"/>
          </a:schemeClr>
        </a:solidFill>
        <a:ln>
          <a:solidFill>
            <a:schemeClr val="tx1"/>
          </a:solidFill>
        </a:ln>
      </dgm:spPr>
      <dgm:t>
        <a:bodyPr/>
        <a:lstStyle/>
        <a:p>
          <a:endParaRPr lang="en-US" sz="1100" dirty="0">
            <a:solidFill>
              <a:schemeClr val="tx1"/>
            </a:solidFill>
          </a:endParaRPr>
        </a:p>
      </dgm:t>
    </dgm:pt>
    <dgm:pt modelId="{0CD8EFAD-03FA-40C6-BB3F-AC1452F5A5BB}" type="parTrans" cxnId="{B1CD3F7D-AD88-4892-9A75-DD9D054CB5A4}">
      <dgm:prSet/>
      <dgm:spPr/>
      <dgm:t>
        <a:bodyPr/>
        <a:lstStyle/>
        <a:p>
          <a:endParaRPr lang="en-US"/>
        </a:p>
      </dgm:t>
    </dgm:pt>
    <dgm:pt modelId="{37712BDB-1978-43C8-A0AC-19FD1B97B0E9}" type="sibTrans" cxnId="{B1CD3F7D-AD88-4892-9A75-DD9D054CB5A4}">
      <dgm:prSet/>
      <dgm:spPr/>
      <dgm:t>
        <a:bodyPr/>
        <a:lstStyle/>
        <a:p>
          <a:endParaRPr lang="en-US"/>
        </a:p>
      </dgm:t>
    </dgm:pt>
    <dgm:pt modelId="{F550CFE8-BEA5-4985-BA25-DA146B06D3B0}">
      <dgm:prSet phldrT="[Text]" custT="1"/>
      <dgm:spPr>
        <a:solidFill>
          <a:srgbClr val="A50021"/>
        </a:solidFill>
        <a:ln>
          <a:solidFill>
            <a:schemeClr val="tx1"/>
          </a:solidFill>
        </a:ln>
      </dgm:spPr>
      <dgm:t>
        <a:bodyPr/>
        <a:lstStyle/>
        <a:p>
          <a:r>
            <a:rPr lang="en-US" sz="1200" b="1" dirty="0">
              <a:solidFill>
                <a:schemeClr val="bg1"/>
              </a:solidFill>
              <a:latin typeface="Times New Roman" panose="02020603050405020304" pitchFamily="18" charset="0"/>
              <a:cs typeface="Times New Roman" panose="02020603050405020304" pitchFamily="18" charset="0"/>
            </a:rPr>
            <a:t>Top Leadership</a:t>
          </a:r>
        </a:p>
      </dgm:t>
    </dgm:pt>
    <dgm:pt modelId="{C143C1AB-8C96-421F-BC91-7E852CC1BFD8}" type="parTrans" cxnId="{02578ABD-D088-4945-BF04-86CBE2C00F18}">
      <dgm:prSet/>
      <dgm:spPr/>
      <dgm:t>
        <a:bodyPr/>
        <a:lstStyle/>
        <a:p>
          <a:endParaRPr lang="en-US"/>
        </a:p>
      </dgm:t>
    </dgm:pt>
    <dgm:pt modelId="{F0B28079-F3D7-44FF-8C6E-D28D612CA09B}" type="sibTrans" cxnId="{02578ABD-D088-4945-BF04-86CBE2C00F18}">
      <dgm:prSet/>
      <dgm:spPr/>
      <dgm:t>
        <a:bodyPr/>
        <a:lstStyle/>
        <a:p>
          <a:endParaRPr lang="en-US"/>
        </a:p>
      </dgm:t>
    </dgm:pt>
    <dgm:pt modelId="{88ADC662-4DAA-4CAB-B537-9086024700DF}" type="pres">
      <dgm:prSet presAssocID="{CCD99B36-536D-465A-BD05-1051D3393358}" presName="Name0" presStyleCnt="0">
        <dgm:presLayoutVars>
          <dgm:chMax val="7"/>
          <dgm:resizeHandles val="exact"/>
        </dgm:presLayoutVars>
      </dgm:prSet>
      <dgm:spPr/>
    </dgm:pt>
    <dgm:pt modelId="{7700DED2-47A3-4511-90A7-596603278B15}" type="pres">
      <dgm:prSet presAssocID="{CCD99B36-536D-465A-BD05-1051D3393358}" presName="comp1" presStyleCnt="0"/>
      <dgm:spPr/>
    </dgm:pt>
    <dgm:pt modelId="{C860AB3E-203D-45C2-90BC-065A1A4152EC}" type="pres">
      <dgm:prSet presAssocID="{CCD99B36-536D-465A-BD05-1051D3393358}" presName="circle1" presStyleLbl="node1" presStyleIdx="0" presStyleCnt="4" custScaleX="168750" custLinFactNeighborX="-95" custLinFactNeighborY="677"/>
      <dgm:spPr/>
    </dgm:pt>
    <dgm:pt modelId="{FA5CD7D8-E333-443B-BE9F-0964C7925089}" type="pres">
      <dgm:prSet presAssocID="{CCD99B36-536D-465A-BD05-1051D3393358}" presName="c1text" presStyleLbl="node1" presStyleIdx="0" presStyleCnt="4">
        <dgm:presLayoutVars>
          <dgm:bulletEnabled val="1"/>
        </dgm:presLayoutVars>
      </dgm:prSet>
      <dgm:spPr/>
    </dgm:pt>
    <dgm:pt modelId="{5ACB196C-5914-4FD7-BEC7-E5A9C8C46F8B}" type="pres">
      <dgm:prSet presAssocID="{CCD99B36-536D-465A-BD05-1051D3393358}" presName="comp2" presStyleCnt="0"/>
      <dgm:spPr/>
    </dgm:pt>
    <dgm:pt modelId="{4D0378C1-156C-4676-AFCA-A36A005DA202}" type="pres">
      <dgm:prSet presAssocID="{CCD99B36-536D-465A-BD05-1051D3393358}" presName="circle2" presStyleLbl="node1" presStyleIdx="1" presStyleCnt="4" custScaleX="148598" custScaleY="80821" custLinFactNeighborX="701" custLinFactNeighborY="-13899"/>
      <dgm:spPr/>
    </dgm:pt>
    <dgm:pt modelId="{CAC3E739-D5E8-43DE-B51C-BCD87D276888}" type="pres">
      <dgm:prSet presAssocID="{CCD99B36-536D-465A-BD05-1051D3393358}" presName="c2text" presStyleLbl="node1" presStyleIdx="1" presStyleCnt="4">
        <dgm:presLayoutVars>
          <dgm:bulletEnabled val="1"/>
        </dgm:presLayoutVars>
      </dgm:prSet>
      <dgm:spPr/>
    </dgm:pt>
    <dgm:pt modelId="{D5A7E39F-4831-4F1A-8E3E-36CDB7C3977E}" type="pres">
      <dgm:prSet presAssocID="{CCD99B36-536D-465A-BD05-1051D3393358}" presName="comp3" presStyleCnt="0"/>
      <dgm:spPr/>
    </dgm:pt>
    <dgm:pt modelId="{07EE1BE9-C933-4D6B-87E9-BE57B62B9516}" type="pres">
      <dgm:prSet presAssocID="{CCD99B36-536D-465A-BD05-1051D3393358}" presName="circle3" presStyleLbl="node1" presStyleIdx="2" presStyleCnt="4" custScaleX="118750" custScaleY="63440" custLinFactNeighborX="2349" custLinFactNeighborY="-31128"/>
      <dgm:spPr/>
    </dgm:pt>
    <dgm:pt modelId="{91B83770-C9C0-4554-A2DF-B1295E1D1889}" type="pres">
      <dgm:prSet presAssocID="{CCD99B36-536D-465A-BD05-1051D3393358}" presName="c3text" presStyleLbl="node1" presStyleIdx="2" presStyleCnt="4">
        <dgm:presLayoutVars>
          <dgm:bulletEnabled val="1"/>
        </dgm:presLayoutVars>
      </dgm:prSet>
      <dgm:spPr/>
    </dgm:pt>
    <dgm:pt modelId="{C151CF74-0CF7-4BDF-A905-7054037CE6ED}" type="pres">
      <dgm:prSet presAssocID="{CCD99B36-536D-465A-BD05-1051D3393358}" presName="comp4" presStyleCnt="0"/>
      <dgm:spPr/>
    </dgm:pt>
    <dgm:pt modelId="{E38CE667-1068-4A31-B25B-9104389ABF74}" type="pres">
      <dgm:prSet presAssocID="{CCD99B36-536D-465A-BD05-1051D3393358}" presName="circle4" presStyleLbl="node1" presStyleIdx="3" presStyleCnt="4" custScaleX="72379" custScaleY="39062" custLinFactNeighborX="3906" custLinFactNeighborY="-70636"/>
      <dgm:spPr/>
    </dgm:pt>
    <dgm:pt modelId="{8FDFBA0C-8758-4DA0-ACAE-0B7138AD2586}" type="pres">
      <dgm:prSet presAssocID="{CCD99B36-536D-465A-BD05-1051D3393358}" presName="c4text" presStyleLbl="node1" presStyleIdx="3" presStyleCnt="4">
        <dgm:presLayoutVars>
          <dgm:bulletEnabled val="1"/>
        </dgm:presLayoutVars>
      </dgm:prSet>
      <dgm:spPr/>
    </dgm:pt>
  </dgm:ptLst>
  <dgm:cxnLst>
    <dgm:cxn modelId="{28DFAF19-140E-4A58-BBB4-54581F957DD1}" srcId="{CCD99B36-536D-465A-BD05-1051D3393358}" destId="{3A08554E-0DA5-4666-A86D-C188639AB93E}" srcOrd="0" destOrd="0" parTransId="{A9800CD1-5595-4E85-9CCD-14C1ECB43242}" sibTransId="{0029A5B2-A09B-4726-A49D-E9A72BE47B93}"/>
    <dgm:cxn modelId="{F6E9DF22-BAC2-4D2D-8E47-37EE7AB4315B}" type="presOf" srcId="{CCD99B36-536D-465A-BD05-1051D3393358}" destId="{88ADC662-4DAA-4CAB-B537-9086024700DF}" srcOrd="0" destOrd="0" presId="urn:microsoft.com/office/officeart/2005/8/layout/venn2"/>
    <dgm:cxn modelId="{3D6C264E-F962-41FD-ACE9-A71797EEBEC5}" type="presOf" srcId="{F550CFE8-BEA5-4985-BA25-DA146B06D3B0}" destId="{8FDFBA0C-8758-4DA0-ACAE-0B7138AD2586}" srcOrd="1" destOrd="0" presId="urn:microsoft.com/office/officeart/2005/8/layout/venn2"/>
    <dgm:cxn modelId="{809AD75A-B23F-4B95-9EDB-5A2310F66384}" srcId="{CCD99B36-536D-465A-BD05-1051D3393358}" destId="{DD68E0ED-AA70-47EF-882E-E92B8CD5565B}" srcOrd="1" destOrd="0" parTransId="{7B9234DF-F1CF-4723-81AB-925C203AE3C2}" sibTransId="{13CAE78F-FB26-4FB7-A330-3EA32FBC8723}"/>
    <dgm:cxn modelId="{B1CD3F7D-AD88-4892-9A75-DD9D054CB5A4}" srcId="{CCD99B36-536D-465A-BD05-1051D3393358}" destId="{283D9820-027F-47D6-97FE-94B839979648}" srcOrd="2" destOrd="0" parTransId="{0CD8EFAD-03FA-40C6-BB3F-AC1452F5A5BB}" sibTransId="{37712BDB-1978-43C8-A0AC-19FD1B97B0E9}"/>
    <dgm:cxn modelId="{6BA3F19C-739B-435A-8C2D-30ABF53A76C6}" type="presOf" srcId="{3A08554E-0DA5-4666-A86D-C188639AB93E}" destId="{C860AB3E-203D-45C2-90BC-065A1A4152EC}" srcOrd="0" destOrd="0" presId="urn:microsoft.com/office/officeart/2005/8/layout/venn2"/>
    <dgm:cxn modelId="{C0C0CCAF-7DA0-493E-BB4A-0109F20B1D4D}" type="presOf" srcId="{DD68E0ED-AA70-47EF-882E-E92B8CD5565B}" destId="{CAC3E739-D5E8-43DE-B51C-BCD87D276888}" srcOrd="1" destOrd="0" presId="urn:microsoft.com/office/officeart/2005/8/layout/venn2"/>
    <dgm:cxn modelId="{02578ABD-D088-4945-BF04-86CBE2C00F18}" srcId="{CCD99B36-536D-465A-BD05-1051D3393358}" destId="{F550CFE8-BEA5-4985-BA25-DA146B06D3B0}" srcOrd="3" destOrd="0" parTransId="{C143C1AB-8C96-421F-BC91-7E852CC1BFD8}" sibTransId="{F0B28079-F3D7-44FF-8C6E-D28D612CA09B}"/>
    <dgm:cxn modelId="{133EB2C5-B55D-4CD4-99A1-AB6F46F54DE6}" type="presOf" srcId="{F550CFE8-BEA5-4985-BA25-DA146B06D3B0}" destId="{E38CE667-1068-4A31-B25B-9104389ABF74}" srcOrd="0" destOrd="0" presId="urn:microsoft.com/office/officeart/2005/8/layout/venn2"/>
    <dgm:cxn modelId="{7ADEA6CA-8AC2-4AD0-9DF9-7EDA0062FEF2}" type="presOf" srcId="{3A08554E-0DA5-4666-A86D-C188639AB93E}" destId="{FA5CD7D8-E333-443B-BE9F-0964C7925089}" srcOrd="1" destOrd="0" presId="urn:microsoft.com/office/officeart/2005/8/layout/venn2"/>
    <dgm:cxn modelId="{B467A3D0-1971-4AC2-BF7F-1AC7C4946ED6}" type="presOf" srcId="{DD68E0ED-AA70-47EF-882E-E92B8CD5565B}" destId="{4D0378C1-156C-4676-AFCA-A36A005DA202}" srcOrd="0" destOrd="0" presId="urn:microsoft.com/office/officeart/2005/8/layout/venn2"/>
    <dgm:cxn modelId="{E66629F0-CA59-4D12-B802-056B200F8943}" type="presOf" srcId="{283D9820-027F-47D6-97FE-94B839979648}" destId="{91B83770-C9C0-4554-A2DF-B1295E1D1889}" srcOrd="1" destOrd="0" presId="urn:microsoft.com/office/officeart/2005/8/layout/venn2"/>
    <dgm:cxn modelId="{C6917BF0-5E34-4A71-8516-AB12A810606E}" type="presOf" srcId="{283D9820-027F-47D6-97FE-94B839979648}" destId="{07EE1BE9-C933-4D6B-87E9-BE57B62B9516}" srcOrd="0" destOrd="0" presId="urn:microsoft.com/office/officeart/2005/8/layout/venn2"/>
    <dgm:cxn modelId="{DC8771CF-F0AC-4FB0-AE9D-D15660AFBEE3}" type="presParOf" srcId="{88ADC662-4DAA-4CAB-B537-9086024700DF}" destId="{7700DED2-47A3-4511-90A7-596603278B15}" srcOrd="0" destOrd="0" presId="urn:microsoft.com/office/officeart/2005/8/layout/venn2"/>
    <dgm:cxn modelId="{0B5EE216-CEA4-4CF0-BB5A-28CDB62F1BFF}" type="presParOf" srcId="{7700DED2-47A3-4511-90A7-596603278B15}" destId="{C860AB3E-203D-45C2-90BC-065A1A4152EC}" srcOrd="0" destOrd="0" presId="urn:microsoft.com/office/officeart/2005/8/layout/venn2"/>
    <dgm:cxn modelId="{83735653-2F72-4801-8A09-3AF7F450FD01}" type="presParOf" srcId="{7700DED2-47A3-4511-90A7-596603278B15}" destId="{FA5CD7D8-E333-443B-BE9F-0964C7925089}" srcOrd="1" destOrd="0" presId="urn:microsoft.com/office/officeart/2005/8/layout/venn2"/>
    <dgm:cxn modelId="{9BDE4D85-3962-40D9-A9F1-881308E66D17}" type="presParOf" srcId="{88ADC662-4DAA-4CAB-B537-9086024700DF}" destId="{5ACB196C-5914-4FD7-BEC7-E5A9C8C46F8B}" srcOrd="1" destOrd="0" presId="urn:microsoft.com/office/officeart/2005/8/layout/venn2"/>
    <dgm:cxn modelId="{37E7C7AC-3A0A-46D0-BE62-96BB2783391F}" type="presParOf" srcId="{5ACB196C-5914-4FD7-BEC7-E5A9C8C46F8B}" destId="{4D0378C1-156C-4676-AFCA-A36A005DA202}" srcOrd="0" destOrd="0" presId="urn:microsoft.com/office/officeart/2005/8/layout/venn2"/>
    <dgm:cxn modelId="{6AA1EE99-C817-4A38-BB89-A8FF42D5B197}" type="presParOf" srcId="{5ACB196C-5914-4FD7-BEC7-E5A9C8C46F8B}" destId="{CAC3E739-D5E8-43DE-B51C-BCD87D276888}" srcOrd="1" destOrd="0" presId="urn:microsoft.com/office/officeart/2005/8/layout/venn2"/>
    <dgm:cxn modelId="{678B38C7-07A4-41A5-852F-77C8AD2F42C5}" type="presParOf" srcId="{88ADC662-4DAA-4CAB-B537-9086024700DF}" destId="{D5A7E39F-4831-4F1A-8E3E-36CDB7C3977E}" srcOrd="2" destOrd="0" presId="urn:microsoft.com/office/officeart/2005/8/layout/venn2"/>
    <dgm:cxn modelId="{7EE5F6E8-9D45-48D1-BED0-D2DB1FD27E66}" type="presParOf" srcId="{D5A7E39F-4831-4F1A-8E3E-36CDB7C3977E}" destId="{07EE1BE9-C933-4D6B-87E9-BE57B62B9516}" srcOrd="0" destOrd="0" presId="urn:microsoft.com/office/officeart/2005/8/layout/venn2"/>
    <dgm:cxn modelId="{FE66136D-0435-4E18-B30F-80684B4876EF}" type="presParOf" srcId="{D5A7E39F-4831-4F1A-8E3E-36CDB7C3977E}" destId="{91B83770-C9C0-4554-A2DF-B1295E1D1889}" srcOrd="1" destOrd="0" presId="urn:microsoft.com/office/officeart/2005/8/layout/venn2"/>
    <dgm:cxn modelId="{C6E7EFE8-C297-4D85-892C-D6C6D31FFFCC}" type="presParOf" srcId="{88ADC662-4DAA-4CAB-B537-9086024700DF}" destId="{C151CF74-0CF7-4BDF-A905-7054037CE6ED}" srcOrd="3" destOrd="0" presId="urn:microsoft.com/office/officeart/2005/8/layout/venn2"/>
    <dgm:cxn modelId="{C6FB4A26-A0B0-4E9B-A33A-BDB295644411}" type="presParOf" srcId="{C151CF74-0CF7-4BDF-A905-7054037CE6ED}" destId="{E38CE667-1068-4A31-B25B-9104389ABF74}" srcOrd="0" destOrd="0" presId="urn:microsoft.com/office/officeart/2005/8/layout/venn2"/>
    <dgm:cxn modelId="{65BFF533-1306-43C7-B5EA-73F4712D07CB}" type="presParOf" srcId="{C151CF74-0CF7-4BDF-A905-7054037CE6ED}" destId="{8FDFBA0C-8758-4DA0-ACAE-0B7138AD258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0AB3E-203D-45C2-90BC-065A1A4152EC}">
      <dsp:nvSpPr>
        <dsp:cNvPr id="0" name=""/>
        <dsp:cNvSpPr/>
      </dsp:nvSpPr>
      <dsp:spPr>
        <a:xfrm>
          <a:off x="-192881" y="0"/>
          <a:ext cx="8615362" cy="5105400"/>
        </a:xfrm>
        <a:prstGeom prst="ellipse">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a:off x="2910372" y="255270"/>
        <a:ext cx="2408855" cy="765810"/>
      </dsp:txXfrm>
    </dsp:sp>
    <dsp:sp modelId="{4D0378C1-156C-4676-AFCA-A36A005DA202}">
      <dsp:nvSpPr>
        <dsp:cNvPr id="0" name=""/>
        <dsp:cNvSpPr/>
      </dsp:nvSpPr>
      <dsp:spPr>
        <a:xfrm>
          <a:off x="1108822" y="845066"/>
          <a:ext cx="6069217" cy="3300988"/>
        </a:xfrm>
        <a:prstGeom prst="ellipse">
          <a:avLst/>
        </a:prstGeom>
        <a:solidFill>
          <a:schemeClr val="accent1">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chemeClr val="tx1"/>
            </a:solidFill>
          </a:endParaRPr>
        </a:p>
      </dsp:txBody>
      <dsp:txXfrm>
        <a:off x="3082835" y="1043125"/>
        <a:ext cx="2121191" cy="594177"/>
      </dsp:txXfrm>
    </dsp:sp>
    <dsp:sp modelId="{07EE1BE9-C933-4D6B-87E9-BE57B62B9516}">
      <dsp:nvSpPr>
        <dsp:cNvPr id="0" name=""/>
        <dsp:cNvSpPr/>
      </dsp:nvSpPr>
      <dsp:spPr>
        <a:xfrm>
          <a:off x="2367956" y="1648594"/>
          <a:ext cx="3637597" cy="1943319"/>
        </a:xfrm>
        <a:prstGeom prst="ellipse">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chemeClr val="tx1"/>
            </a:solidFill>
          </a:endParaRPr>
        </a:p>
      </dsp:txBody>
      <dsp:txXfrm>
        <a:off x="3339195" y="1794343"/>
        <a:ext cx="1695120" cy="437246"/>
      </dsp:txXfrm>
    </dsp:sp>
    <dsp:sp modelId="{E38CE667-1068-4A31-B25B-9104389ABF74}">
      <dsp:nvSpPr>
        <dsp:cNvPr id="0" name=""/>
        <dsp:cNvSpPr/>
      </dsp:nvSpPr>
      <dsp:spPr>
        <a:xfrm>
          <a:off x="3455519" y="2242965"/>
          <a:ext cx="1478094" cy="797708"/>
        </a:xfrm>
        <a:prstGeom prst="ellipse">
          <a:avLst/>
        </a:prstGeom>
        <a:solidFill>
          <a:srgbClr val="A5002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imes New Roman" panose="02020603050405020304" pitchFamily="18" charset="0"/>
              <a:cs typeface="Times New Roman" panose="02020603050405020304" pitchFamily="18" charset="0"/>
            </a:rPr>
            <a:t>Top Leadership</a:t>
          </a:r>
        </a:p>
      </dsp:txBody>
      <dsp:txXfrm>
        <a:off x="3671981" y="2442392"/>
        <a:ext cx="1045170" cy="39885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8772669"/>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970938" y="8772669"/>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B9EFB8-B070-40FC-BDE7-C437BD7CDDB3}" type="slidenum">
              <a:rPr lang="en-US" smtClean="0"/>
              <a:pPr>
                <a:defRPr/>
              </a:pPr>
              <a:t>3</a:t>
            </a:fld>
            <a:endParaRPr lang="en-US"/>
          </a:p>
        </p:txBody>
      </p:sp>
    </p:spTree>
    <p:extLst>
      <p:ext uri="{BB962C8B-B14F-4D97-AF65-F5344CB8AC3E}">
        <p14:creationId xmlns:p14="http://schemas.microsoft.com/office/powerpoint/2010/main" val="60107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261BD32-1F48-4F57-A28A-B56CC29F9E98}" type="slidenum">
              <a:rPr lang="en-US" smtClean="0"/>
              <a:pPr/>
              <a:t>17</a:t>
            </a:fld>
            <a:endParaRPr lang="en-US"/>
          </a:p>
        </p:txBody>
      </p:sp>
      <p:sp>
        <p:nvSpPr>
          <p:cNvPr id="73731" name="Rectangle 2"/>
          <p:cNvSpPr>
            <a:spLocks noGrp="1" noRot="1" noChangeAspect="1" noChangeArrowheads="1" noTextEdit="1"/>
          </p:cNvSpPr>
          <p:nvPr>
            <p:ph type="sldImg"/>
          </p:nvPr>
        </p:nvSpPr>
        <p:spPr>
          <a:xfrm>
            <a:off x="1195388" y="692150"/>
            <a:ext cx="4621212" cy="3465513"/>
          </a:xfrm>
          <a:ln/>
        </p:spPr>
      </p:sp>
      <p:sp>
        <p:nvSpPr>
          <p:cNvPr id="73732" name="Rectangle 3"/>
          <p:cNvSpPr>
            <a:spLocks noGrp="1" noChangeArrowheads="1"/>
          </p:cNvSpPr>
          <p:nvPr>
            <p:ph type="body" idx="1"/>
          </p:nvPr>
        </p:nvSpPr>
        <p:spPr>
          <a:xfrm>
            <a:off x="934720" y="4388739"/>
            <a:ext cx="5140960" cy="4154630"/>
          </a:xfrm>
          <a:noFill/>
          <a:ln/>
        </p:spPr>
        <p:txBody>
          <a:bodyPr/>
          <a:lstStyle/>
          <a:p>
            <a:pPr eaLnBrk="1" hangingPunct="1"/>
            <a:endParaRPr lang="en-US"/>
          </a:p>
        </p:txBody>
      </p:sp>
    </p:spTree>
    <p:extLst>
      <p:ext uri="{BB962C8B-B14F-4D97-AF65-F5344CB8AC3E}">
        <p14:creationId xmlns:p14="http://schemas.microsoft.com/office/powerpoint/2010/main" val="225549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7F2CD-436D-4B42-A2AE-27065B2823EC}" type="slidenum">
              <a:rPr lang="en-US" smtClean="0"/>
              <a:pPr>
                <a:defRPr/>
              </a:pPr>
              <a:t>19</a:t>
            </a:fld>
            <a:endParaRPr lang="en-US"/>
          </a:p>
        </p:txBody>
      </p:sp>
    </p:spTree>
    <p:extLst>
      <p:ext uri="{BB962C8B-B14F-4D97-AF65-F5344CB8AC3E}">
        <p14:creationId xmlns:p14="http://schemas.microsoft.com/office/powerpoint/2010/main" val="96068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7F2CD-436D-4B42-A2AE-27065B2823EC}" type="slidenum">
              <a:rPr lang="en-US" smtClean="0"/>
              <a:pPr>
                <a:defRPr/>
              </a:pPr>
              <a:t>20</a:t>
            </a:fld>
            <a:endParaRPr lang="en-US"/>
          </a:p>
        </p:txBody>
      </p:sp>
    </p:spTree>
    <p:extLst>
      <p:ext uri="{BB962C8B-B14F-4D97-AF65-F5344CB8AC3E}">
        <p14:creationId xmlns:p14="http://schemas.microsoft.com/office/powerpoint/2010/main" val="96068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370C06-7CF7-6344-97F1-DFF689D9A1DF}" type="slidenum">
              <a:rPr lang="nl-NL" smtClean="0"/>
              <a:pPr>
                <a:defRPr/>
              </a:pPr>
              <a:t>22</a:t>
            </a:fld>
            <a:endParaRPr lang="nl-NL"/>
          </a:p>
        </p:txBody>
      </p:sp>
    </p:spTree>
    <p:extLst>
      <p:ext uri="{BB962C8B-B14F-4D97-AF65-F5344CB8AC3E}">
        <p14:creationId xmlns:p14="http://schemas.microsoft.com/office/powerpoint/2010/main" val="228358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370C06-7CF7-6344-97F1-DFF689D9A1DF}" type="slidenum">
              <a:rPr lang="nl-NL" smtClean="0"/>
              <a:pPr>
                <a:defRPr/>
              </a:pPr>
              <a:t>23</a:t>
            </a:fld>
            <a:endParaRPr lang="nl-NL"/>
          </a:p>
        </p:txBody>
      </p:sp>
    </p:spTree>
    <p:extLst>
      <p:ext uri="{BB962C8B-B14F-4D97-AF65-F5344CB8AC3E}">
        <p14:creationId xmlns:p14="http://schemas.microsoft.com/office/powerpoint/2010/main" val="287795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DE73C8E-B7DA-4D9B-98D9-8AFBB0489D59}" type="slidenum">
              <a:rPr lang="en-US" smtClean="0"/>
              <a:pPr/>
              <a:t>36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848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115716" name="Slide Number Placeholder 3"/>
          <p:cNvSpPr>
            <a:spLocks noGrp="1"/>
          </p:cNvSpPr>
          <p:nvPr>
            <p:ph type="sldNum" sz="quarter" idx="5"/>
          </p:nvPr>
        </p:nvSpPr>
        <p:spPr>
          <a:noFill/>
        </p:spPr>
        <p:txBody>
          <a:bodyPr/>
          <a:lstStyle/>
          <a:p>
            <a:fld id="{78ACD625-1084-4346-A1FC-4E6723A26DAA}" type="slidenum">
              <a:rPr lang="en-US">
                <a:latin typeface="Arial" pitchFamily="34" charset="0"/>
                <a:cs typeface="Arial" pitchFamily="34" charset="0"/>
              </a:rPr>
              <a:pPr/>
              <a:t>8</a:t>
            </a:fld>
            <a:endParaRPr lang="en-US">
              <a:latin typeface="Arial" pitchFamily="34" charset="0"/>
              <a:cs typeface="Arial" pitchFamily="34" charset="0"/>
            </a:endParaRPr>
          </a:p>
        </p:txBody>
      </p:sp>
    </p:spTree>
    <p:extLst>
      <p:ext uri="{BB962C8B-B14F-4D97-AF65-F5344CB8AC3E}">
        <p14:creationId xmlns:p14="http://schemas.microsoft.com/office/powerpoint/2010/main" val="9417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116740" name="Slide Number Placeholder 3"/>
          <p:cNvSpPr>
            <a:spLocks noGrp="1"/>
          </p:cNvSpPr>
          <p:nvPr>
            <p:ph type="sldNum" sz="quarter" idx="5"/>
          </p:nvPr>
        </p:nvSpPr>
        <p:spPr>
          <a:noFill/>
        </p:spPr>
        <p:txBody>
          <a:bodyPr/>
          <a:lstStyle/>
          <a:p>
            <a:fld id="{657FE7AD-8B13-46ED-90B9-4660CD2AF147}" type="slidenum">
              <a:rPr lang="en-US">
                <a:latin typeface="Arial" pitchFamily="34" charset="0"/>
                <a:cs typeface="Arial" pitchFamily="34" charset="0"/>
              </a:rPr>
              <a:pPr/>
              <a:t>9</a:t>
            </a:fld>
            <a:endParaRPr lang="en-US">
              <a:latin typeface="Arial" pitchFamily="34" charset="0"/>
              <a:cs typeface="Arial" pitchFamily="34" charset="0"/>
            </a:endParaRPr>
          </a:p>
        </p:txBody>
      </p:sp>
    </p:spTree>
    <p:extLst>
      <p:ext uri="{BB962C8B-B14F-4D97-AF65-F5344CB8AC3E}">
        <p14:creationId xmlns:p14="http://schemas.microsoft.com/office/powerpoint/2010/main" val="148095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5A970-2902-476B-8E60-1AE47A45863C}" type="slidenum">
              <a:rPr lang="en-US" smtClean="0"/>
              <a:pPr/>
              <a:t>11</a:t>
            </a:fld>
            <a:endParaRPr lang="en-US"/>
          </a:p>
        </p:txBody>
      </p:sp>
    </p:spTree>
    <p:extLst>
      <p:ext uri="{BB962C8B-B14F-4D97-AF65-F5344CB8AC3E}">
        <p14:creationId xmlns:p14="http://schemas.microsoft.com/office/powerpoint/2010/main" val="301351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EE5AE89-5F44-4A2B-8079-555D344C372C}" type="slidenum">
              <a:rPr lang="en-US" smtClean="0"/>
              <a:pPr/>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419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B9EFB8-B070-40FC-BDE7-C437BD7CDDB3}" type="slidenum">
              <a:rPr lang="en-US" smtClean="0"/>
              <a:pPr>
                <a:defRPr/>
              </a:pPr>
              <a:t>13</a:t>
            </a:fld>
            <a:endParaRPr lang="en-US"/>
          </a:p>
        </p:txBody>
      </p:sp>
    </p:spTree>
    <p:extLst>
      <p:ext uri="{BB962C8B-B14F-4D97-AF65-F5344CB8AC3E}">
        <p14:creationId xmlns:p14="http://schemas.microsoft.com/office/powerpoint/2010/main" val="162361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8B5DA29-1C0D-427C-9277-5613F3F99FF3}" type="slidenum">
              <a:rPr lang="en-US" smtClean="0"/>
              <a:pPr/>
              <a:t>14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768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7BD36D-86FA-4900-934D-F6AA2156CB31}" type="slidenum">
              <a:rPr lang="en-US" smtClean="0"/>
              <a:pPr/>
              <a:t>15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137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AA9537-85EE-4DAC-A598-3E6FE04D108C}" type="slidenum">
              <a:rPr lang="en-US" smtClean="0"/>
              <a:pPr/>
              <a:t>16</a:t>
            </a:fld>
            <a:endParaRPr lang="en-US"/>
          </a:p>
        </p:txBody>
      </p:sp>
      <p:sp>
        <p:nvSpPr>
          <p:cNvPr id="69635" name="Rectangle 2"/>
          <p:cNvSpPr>
            <a:spLocks noGrp="1" noRot="1" noChangeAspect="1" noChangeArrowheads="1" noTextEdit="1"/>
          </p:cNvSpPr>
          <p:nvPr>
            <p:ph type="sldImg"/>
          </p:nvPr>
        </p:nvSpPr>
        <p:spPr>
          <a:xfrm>
            <a:off x="1196975" y="693738"/>
            <a:ext cx="4619625" cy="3463925"/>
          </a:xfrm>
          <a:ln/>
        </p:spPr>
      </p:sp>
      <p:sp>
        <p:nvSpPr>
          <p:cNvPr id="69636" name="Rectangle 3"/>
          <p:cNvSpPr>
            <a:spLocks noGrp="1" noChangeArrowheads="1"/>
          </p:cNvSpPr>
          <p:nvPr>
            <p:ph type="body" idx="1"/>
          </p:nvPr>
        </p:nvSpPr>
        <p:spPr>
          <a:xfrm>
            <a:off x="934720" y="4388740"/>
            <a:ext cx="5140960" cy="4153027"/>
          </a:xfrm>
          <a:noFill/>
          <a:ln/>
        </p:spPr>
        <p:txBody>
          <a:bodyPr/>
          <a:lstStyle/>
          <a:p>
            <a:pPr eaLnBrk="1" hangingPunct="1"/>
            <a:endParaRPr lang="en-US" sz="1800" dirty="0"/>
          </a:p>
        </p:txBody>
      </p:sp>
    </p:spTree>
    <p:extLst>
      <p:ext uri="{BB962C8B-B14F-4D97-AF65-F5344CB8AC3E}">
        <p14:creationId xmlns:p14="http://schemas.microsoft.com/office/powerpoint/2010/main" val="1686056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18"/>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19"/>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nbc.com/2019/09/17/apple-eu-in-court-over-14-billion-dollar-tax-charg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fairtaxmark.net/tax-gap-of-silicon-six-over-100-billion-so-far-this-deca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ckinsey.com/business-functions/sustainability-and-resource-productivity/our-insights/how-much-will-consumers-pay-to-go-green"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990600" y="1763486"/>
            <a:ext cx="7620000"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600" kern="0" cap="none" dirty="0"/>
              <a:t>Corporate Social Responsibility </a:t>
            </a:r>
          </a:p>
          <a:p>
            <a:pPr algn="ctr" eaLnBrk="1" hangingPunct="1">
              <a:spcAft>
                <a:spcPts val="1200"/>
              </a:spcAft>
            </a:pPr>
            <a:r>
              <a:rPr lang="en-US" sz="3600" kern="0" cap="none" dirty="0"/>
              <a:t>Across Countries</a:t>
            </a:r>
          </a:p>
          <a:p>
            <a:pPr algn="ctr" eaLnBrk="1" hangingPunct="1">
              <a:spcAft>
                <a:spcPts val="1200"/>
              </a:spcAft>
            </a:pPr>
            <a:endParaRPr lang="en-US" sz="2800" kern="0" cap="none" dirty="0"/>
          </a:p>
        </p:txBody>
      </p:sp>
      <p:sp>
        <p:nvSpPr>
          <p:cNvPr id="5" name="Rectangle 3"/>
          <p:cNvSpPr>
            <a:spLocks noGrp="1" noChangeArrowheads="1"/>
          </p:cNvSpPr>
          <p:nvPr>
            <p:ph type="title"/>
          </p:nvPr>
        </p:nvSpPr>
        <p:spPr>
          <a:xfrm>
            <a:off x="1446836" y="3682959"/>
            <a:ext cx="6007260" cy="1143000"/>
          </a:xfrm>
        </p:spPr>
        <p:txBody>
          <a:bodyPr/>
          <a:lstStyle/>
          <a:p>
            <a:pPr eaLnBrk="1" hangingPunct="1"/>
            <a:br>
              <a:rPr lang="en-US" sz="2400" cap="none" dirty="0"/>
            </a:br>
            <a:r>
              <a:rPr lang="en-US" sz="2400" cap="none" dirty="0"/>
              <a:t>	 1227 International Management</a:t>
            </a:r>
          </a:p>
        </p:txBody>
      </p:sp>
      <p:sp>
        <p:nvSpPr>
          <p:cNvPr id="6" name="Rectangle 13"/>
          <p:cNvSpPr txBox="1">
            <a:spLocks noChangeArrowheads="1"/>
          </p:cNvSpPr>
          <p:nvPr/>
        </p:nvSpPr>
        <p:spPr bwMode="auto">
          <a:xfrm>
            <a:off x="990599" y="5220182"/>
            <a:ext cx="2319759" cy="64721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a:t>
            </a:r>
          </a:p>
          <a:p>
            <a:pPr eaLnBrk="1" hangingPunct="1"/>
            <a:r>
              <a:rPr lang="en-US" sz="1200" kern="0" dirty="0"/>
              <a:t>© Andrew Spicer</a:t>
            </a:r>
          </a:p>
          <a:p>
            <a:pPr algn="ctr" eaLnBrk="1" hangingPunct="1"/>
            <a:endParaRPr lang="en-US" sz="800" kern="0" dirty="0"/>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Non-market strategy</a:t>
            </a:r>
          </a:p>
        </p:txBody>
      </p:sp>
      <p:sp>
        <p:nvSpPr>
          <p:cNvPr id="3" name="Content Placeholder 2"/>
          <p:cNvSpPr>
            <a:spLocks noGrp="1"/>
          </p:cNvSpPr>
          <p:nvPr>
            <p:ph idx="1"/>
          </p:nvPr>
        </p:nvSpPr>
        <p:spPr>
          <a:xfrm>
            <a:off x="395468" y="1562099"/>
            <a:ext cx="8353063" cy="4495800"/>
          </a:xfrm>
        </p:spPr>
        <p:txBody>
          <a:bodyPr>
            <a:noAutofit/>
          </a:bodyPr>
          <a:lstStyle/>
          <a:p>
            <a:pPr>
              <a:spcAft>
                <a:spcPts val="600"/>
              </a:spcAft>
            </a:pPr>
            <a:r>
              <a:rPr lang="en-US" sz="2600" dirty="0"/>
              <a:t>Non-market strategy recognizes that businesses are social, political and ethical entities, not just economic agents</a:t>
            </a:r>
          </a:p>
          <a:p>
            <a:pPr>
              <a:spcAft>
                <a:spcPts val="600"/>
              </a:spcAft>
            </a:pPr>
            <a:r>
              <a:rPr lang="en-US" sz="2600" dirty="0"/>
              <a:t>A basic premise of this orientation is that non-market forces and actors affect the strategic direction and market objectives of businesses</a:t>
            </a:r>
          </a:p>
          <a:p>
            <a:pPr>
              <a:spcAft>
                <a:spcPts val="600"/>
              </a:spcAft>
            </a:pPr>
            <a:r>
              <a:rPr lang="en-US" sz="2600" dirty="0"/>
              <a:t>Non-market strategy considers how managers anticipate, preempt and respond to actors, influences, issues and actions emanating from cultural, social, political and regulatory arenas</a:t>
            </a:r>
          </a:p>
          <a:p>
            <a:pPr marL="457200" lvl="1" indent="0">
              <a:spcAft>
                <a:spcPts val="600"/>
              </a:spcAft>
              <a:buNone/>
            </a:pPr>
            <a:r>
              <a:rPr lang="en-US" sz="2200" dirty="0"/>
              <a:t>=&gt; Strategy for building relationships with non-market stakeholders</a:t>
            </a:r>
          </a:p>
        </p:txBody>
      </p:sp>
      <p:sp>
        <p:nvSpPr>
          <p:cNvPr id="4" name="TextBox 3"/>
          <p:cNvSpPr txBox="1"/>
          <p:nvPr/>
        </p:nvSpPr>
        <p:spPr>
          <a:xfrm>
            <a:off x="2741435" y="6553199"/>
            <a:ext cx="3661130"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Source: Adapted from Lawton, </a:t>
            </a:r>
            <a:r>
              <a:rPr lang="en-US" sz="1200" dirty="0" err="1">
                <a:latin typeface="Times New Roman" panose="02020603050405020304" pitchFamily="18" charset="0"/>
                <a:cs typeface="Times New Roman" panose="02020603050405020304" pitchFamily="18" charset="0"/>
              </a:rPr>
              <a:t>Doh</a:t>
            </a:r>
            <a:r>
              <a:rPr lang="en-US" sz="1200" dirty="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Rajwani</a:t>
            </a:r>
            <a:r>
              <a:rPr lang="en-US" sz="1200" dirty="0">
                <a:latin typeface="Times New Roman" panose="02020603050405020304" pitchFamily="18" charset="0"/>
                <a:cs typeface="Times New Roman" panose="02020603050405020304" pitchFamily="18" charset="0"/>
              </a:rPr>
              <a:t> (2014)</a:t>
            </a:r>
          </a:p>
        </p:txBody>
      </p:sp>
    </p:spTree>
    <p:extLst>
      <p:ext uri="{BB962C8B-B14F-4D97-AF65-F5344CB8AC3E}">
        <p14:creationId xmlns:p14="http://schemas.microsoft.com/office/powerpoint/2010/main" val="41108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0799"/>
            <a:ext cx="7467599" cy="694415"/>
          </a:xfrm>
        </p:spPr>
        <p:txBody>
          <a:bodyPr>
            <a:noAutofit/>
          </a:bodyPr>
          <a:lstStyle/>
          <a:p>
            <a:r>
              <a:rPr lang="en-US" dirty="0"/>
              <a:t>N</a:t>
            </a:r>
            <a:r>
              <a:rPr lang="en-US" b="1" dirty="0"/>
              <a:t>on-market </a:t>
            </a:r>
            <a:r>
              <a:rPr lang="en-US" dirty="0"/>
              <a:t>e</a:t>
            </a:r>
            <a:r>
              <a:rPr lang="en-US" b="1" dirty="0"/>
              <a:t>nvironment of business</a:t>
            </a:r>
          </a:p>
        </p:txBody>
      </p:sp>
      <p:graphicFrame>
        <p:nvGraphicFramePr>
          <p:cNvPr id="4" name="Content Placeholder 3"/>
          <p:cNvGraphicFramePr>
            <a:graphicFrameLocks noGrp="1"/>
          </p:cNvGraphicFramePr>
          <p:nvPr>
            <p:ph idx="1"/>
          </p:nvPr>
        </p:nvGraphicFramePr>
        <p:xfrm>
          <a:off x="457200" y="1676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381871" y="4800600"/>
            <a:ext cx="1447800" cy="369332"/>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Firm</a:t>
            </a:r>
          </a:p>
        </p:txBody>
      </p:sp>
      <p:sp>
        <p:nvSpPr>
          <p:cNvPr id="7" name="6 Metin kutusu"/>
          <p:cNvSpPr txBox="1"/>
          <p:nvPr/>
        </p:nvSpPr>
        <p:spPr>
          <a:xfrm>
            <a:off x="5486400" y="4114800"/>
            <a:ext cx="9906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Operations</a:t>
            </a:r>
          </a:p>
        </p:txBody>
      </p:sp>
      <p:sp>
        <p:nvSpPr>
          <p:cNvPr id="10" name="9 Metin kutusu"/>
          <p:cNvSpPr txBox="1"/>
          <p:nvPr/>
        </p:nvSpPr>
        <p:spPr>
          <a:xfrm>
            <a:off x="6705600" y="5410200"/>
            <a:ext cx="1418886"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Government</a:t>
            </a:r>
          </a:p>
          <a:p>
            <a:r>
              <a:rPr lang="en-US" sz="1400" dirty="0">
                <a:solidFill>
                  <a:schemeClr val="bg1"/>
                </a:solidFill>
                <a:latin typeface="Times New Roman" panose="02020603050405020304" pitchFamily="18" charset="0"/>
                <a:cs typeface="Times New Roman" panose="02020603050405020304" pitchFamily="18" charset="0"/>
              </a:rPr>
              <a:t>Officials</a:t>
            </a:r>
          </a:p>
        </p:txBody>
      </p:sp>
      <p:sp>
        <p:nvSpPr>
          <p:cNvPr id="11" name="10 Metin kutusu"/>
          <p:cNvSpPr txBox="1"/>
          <p:nvPr/>
        </p:nvSpPr>
        <p:spPr>
          <a:xfrm>
            <a:off x="2350239" y="3124932"/>
            <a:ext cx="125323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Customers</a:t>
            </a:r>
          </a:p>
        </p:txBody>
      </p:sp>
      <p:sp>
        <p:nvSpPr>
          <p:cNvPr id="12" name="11 Metin kutusu"/>
          <p:cNvSpPr txBox="1"/>
          <p:nvPr/>
        </p:nvSpPr>
        <p:spPr>
          <a:xfrm>
            <a:off x="5236036" y="2863322"/>
            <a:ext cx="145926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Market Intermediaries</a:t>
            </a:r>
          </a:p>
        </p:txBody>
      </p:sp>
      <p:sp>
        <p:nvSpPr>
          <p:cNvPr id="14" name="13 Metin kutusu"/>
          <p:cNvSpPr txBox="1"/>
          <p:nvPr/>
        </p:nvSpPr>
        <p:spPr>
          <a:xfrm>
            <a:off x="3425794" y="5357260"/>
            <a:ext cx="2667000"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Market Environment</a:t>
            </a:r>
          </a:p>
        </p:txBody>
      </p:sp>
      <p:sp>
        <p:nvSpPr>
          <p:cNvPr id="16" name="15 Metin kutusu"/>
          <p:cNvSpPr txBox="1"/>
          <p:nvPr/>
        </p:nvSpPr>
        <p:spPr>
          <a:xfrm>
            <a:off x="3603470" y="6019800"/>
            <a:ext cx="2362200" cy="646331"/>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The “Non-Market” Environment</a:t>
            </a:r>
          </a:p>
        </p:txBody>
      </p:sp>
      <p:sp>
        <p:nvSpPr>
          <p:cNvPr id="17" name="16 Metin kutusu"/>
          <p:cNvSpPr txBox="1"/>
          <p:nvPr/>
        </p:nvSpPr>
        <p:spPr>
          <a:xfrm>
            <a:off x="304800" y="4038600"/>
            <a:ext cx="1219200" cy="30777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Communities</a:t>
            </a:r>
          </a:p>
        </p:txBody>
      </p:sp>
      <p:sp>
        <p:nvSpPr>
          <p:cNvPr id="19" name="10 Metin kutusu"/>
          <p:cNvSpPr txBox="1"/>
          <p:nvPr/>
        </p:nvSpPr>
        <p:spPr>
          <a:xfrm>
            <a:off x="6433537" y="3951143"/>
            <a:ext cx="126266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Supply Chain</a:t>
            </a:r>
          </a:p>
          <a:p>
            <a:r>
              <a:rPr lang="en-US" sz="1400" dirty="0">
                <a:latin typeface="Times New Roman" panose="02020603050405020304" pitchFamily="18" charset="0"/>
                <a:cs typeface="Times New Roman" panose="02020603050405020304" pitchFamily="18" charset="0"/>
              </a:rPr>
              <a:t>Associates</a:t>
            </a:r>
          </a:p>
        </p:txBody>
      </p:sp>
      <p:sp>
        <p:nvSpPr>
          <p:cNvPr id="20" name="5 Metin kutusu"/>
          <p:cNvSpPr txBox="1"/>
          <p:nvPr/>
        </p:nvSpPr>
        <p:spPr>
          <a:xfrm>
            <a:off x="2819400" y="4191000"/>
            <a:ext cx="11811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Managers</a:t>
            </a:r>
          </a:p>
        </p:txBody>
      </p:sp>
      <p:sp>
        <p:nvSpPr>
          <p:cNvPr id="21" name="6 Metin kutusu"/>
          <p:cNvSpPr txBox="1"/>
          <p:nvPr/>
        </p:nvSpPr>
        <p:spPr>
          <a:xfrm>
            <a:off x="4876800" y="3657600"/>
            <a:ext cx="9906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Employees</a:t>
            </a:r>
          </a:p>
        </p:txBody>
      </p:sp>
      <p:sp>
        <p:nvSpPr>
          <p:cNvPr id="22" name="10 Metin kutusu"/>
          <p:cNvSpPr txBox="1"/>
          <p:nvPr/>
        </p:nvSpPr>
        <p:spPr>
          <a:xfrm>
            <a:off x="3707324" y="2642294"/>
            <a:ext cx="124916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Competitors</a:t>
            </a:r>
          </a:p>
        </p:txBody>
      </p:sp>
      <p:sp>
        <p:nvSpPr>
          <p:cNvPr id="23" name="10 Metin kutusu"/>
          <p:cNvSpPr txBox="1"/>
          <p:nvPr/>
        </p:nvSpPr>
        <p:spPr>
          <a:xfrm>
            <a:off x="5257800" y="1981200"/>
            <a:ext cx="1586328" cy="30777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Natural Resources</a:t>
            </a:r>
          </a:p>
        </p:txBody>
      </p:sp>
      <p:sp>
        <p:nvSpPr>
          <p:cNvPr id="24" name="10 Metin kutusu"/>
          <p:cNvSpPr txBox="1"/>
          <p:nvPr/>
        </p:nvSpPr>
        <p:spPr>
          <a:xfrm>
            <a:off x="1786138" y="4022840"/>
            <a:ext cx="98246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Investors</a:t>
            </a:r>
          </a:p>
        </p:txBody>
      </p:sp>
      <p:sp>
        <p:nvSpPr>
          <p:cNvPr id="25" name="10 Metin kutusu"/>
          <p:cNvSpPr txBox="1"/>
          <p:nvPr/>
        </p:nvSpPr>
        <p:spPr>
          <a:xfrm>
            <a:off x="2057400" y="2133600"/>
            <a:ext cx="2690119"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NGOs (Non-Governmental Organizations)</a:t>
            </a:r>
          </a:p>
        </p:txBody>
      </p:sp>
      <p:sp>
        <p:nvSpPr>
          <p:cNvPr id="3" name="TextBox 2"/>
          <p:cNvSpPr txBox="1"/>
          <p:nvPr/>
        </p:nvSpPr>
        <p:spPr>
          <a:xfrm>
            <a:off x="1066800" y="2819400"/>
            <a:ext cx="633507" cy="523220"/>
          </a:xfrm>
          <a:prstGeom prst="rect">
            <a:avLst/>
          </a:prstGeom>
          <a:noFill/>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Social</a:t>
            </a:r>
          </a:p>
          <a:p>
            <a:r>
              <a:rPr lang="en-US" sz="1400" dirty="0">
                <a:solidFill>
                  <a:schemeClr val="bg1"/>
                </a:solidFill>
                <a:latin typeface="Times New Roman" panose="02020603050405020304" pitchFamily="18" charset="0"/>
                <a:cs typeface="Times New Roman" panose="02020603050405020304" pitchFamily="18" charset="0"/>
              </a:rPr>
              <a:t>Issues</a:t>
            </a:r>
          </a:p>
        </p:txBody>
      </p:sp>
      <p:sp>
        <p:nvSpPr>
          <p:cNvPr id="8" name="TextBox 7"/>
          <p:cNvSpPr txBox="1"/>
          <p:nvPr/>
        </p:nvSpPr>
        <p:spPr>
          <a:xfrm>
            <a:off x="6934200" y="2514600"/>
            <a:ext cx="753732" cy="523220"/>
          </a:xfrm>
          <a:prstGeom prst="rect">
            <a:avLst/>
          </a:prstGeom>
          <a:noFill/>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Climate</a:t>
            </a:r>
          </a:p>
          <a:p>
            <a:r>
              <a:rPr lang="en-US" sz="1400" dirty="0">
                <a:solidFill>
                  <a:schemeClr val="bg1"/>
                </a:solidFill>
                <a:latin typeface="Times New Roman" panose="02020603050405020304" pitchFamily="18" charset="0"/>
                <a:cs typeface="Times New Roman" panose="02020603050405020304" pitchFamily="18" charset="0"/>
              </a:rPr>
              <a:t>Change</a:t>
            </a:r>
          </a:p>
        </p:txBody>
      </p:sp>
      <p:sp>
        <p:nvSpPr>
          <p:cNvPr id="26" name="TextBox 25"/>
          <p:cNvSpPr txBox="1"/>
          <p:nvPr/>
        </p:nvSpPr>
        <p:spPr>
          <a:xfrm>
            <a:off x="7696200" y="3962400"/>
            <a:ext cx="1295399"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Political</a:t>
            </a:r>
          </a:p>
          <a:p>
            <a:r>
              <a:rPr lang="en-US" sz="1400" dirty="0">
                <a:solidFill>
                  <a:schemeClr val="bg1"/>
                </a:solidFill>
                <a:latin typeface="Times New Roman" panose="02020603050405020304" pitchFamily="18" charset="0"/>
                <a:cs typeface="Times New Roman" panose="02020603050405020304" pitchFamily="18" charset="0"/>
              </a:rPr>
              <a:t>Systems</a:t>
            </a:r>
          </a:p>
        </p:txBody>
      </p:sp>
      <p:sp>
        <p:nvSpPr>
          <p:cNvPr id="27" name="TextBox 26"/>
          <p:cNvSpPr txBox="1"/>
          <p:nvPr/>
        </p:nvSpPr>
        <p:spPr>
          <a:xfrm>
            <a:off x="1219200" y="5486400"/>
            <a:ext cx="1620252" cy="307777"/>
          </a:xfrm>
          <a:prstGeom prst="rect">
            <a:avLst/>
          </a:prstGeom>
          <a:noFill/>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Cultures and Values</a:t>
            </a:r>
          </a:p>
        </p:txBody>
      </p:sp>
      <p:sp>
        <p:nvSpPr>
          <p:cNvPr id="28" name="5 Metin kutusu"/>
          <p:cNvSpPr txBox="1"/>
          <p:nvPr/>
        </p:nvSpPr>
        <p:spPr>
          <a:xfrm>
            <a:off x="3276600" y="3685401"/>
            <a:ext cx="16764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Public Relations</a:t>
            </a:r>
          </a:p>
        </p:txBody>
      </p:sp>
    </p:spTree>
    <p:extLst>
      <p:ext uri="{BB962C8B-B14F-4D97-AF65-F5344CB8AC3E}">
        <p14:creationId xmlns:p14="http://schemas.microsoft.com/office/powerpoint/2010/main" val="194926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599" y="231494"/>
            <a:ext cx="6547413" cy="717630"/>
          </a:xfrm>
        </p:spPr>
        <p:txBody>
          <a:bodyPr>
            <a:noAutofit/>
          </a:bodyPr>
          <a:lstStyle/>
          <a:p>
            <a:pPr eaLnBrk="1" hangingPunct="1"/>
            <a:r>
              <a:rPr lang="en-US" b="1" dirty="0"/>
              <a:t>CSR in local and global markets</a:t>
            </a:r>
          </a:p>
        </p:txBody>
      </p:sp>
      <p:graphicFrame>
        <p:nvGraphicFramePr>
          <p:cNvPr id="499750" name="Group 38"/>
          <p:cNvGraphicFramePr>
            <a:graphicFrameLocks noGrp="1"/>
          </p:cNvGraphicFramePr>
          <p:nvPr>
            <p:ph idx="1"/>
            <p:extLst>
              <p:ext uri="{D42A27DB-BD31-4B8C-83A1-F6EECF244321}">
                <p14:modId xmlns:p14="http://schemas.microsoft.com/office/powerpoint/2010/main" val="2280925899"/>
              </p:ext>
            </p:extLst>
          </p:nvPr>
        </p:nvGraphicFramePr>
        <p:xfrm>
          <a:off x="266700" y="1388962"/>
          <a:ext cx="8610600" cy="4876800"/>
        </p:xfrm>
        <a:graphic>
          <a:graphicData uri="http://schemas.openxmlformats.org/drawingml/2006/table">
            <a:tbl>
              <a:tblPr/>
              <a:tblGrid>
                <a:gridCol w="1428914">
                  <a:extLst>
                    <a:ext uri="{9D8B030D-6E8A-4147-A177-3AD203B41FA5}">
                      <a16:colId xmlns:a16="http://schemas.microsoft.com/office/drawing/2014/main" val="20000"/>
                    </a:ext>
                  </a:extLst>
                </a:gridCol>
                <a:gridCol w="3600286">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Pct val="60000"/>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Global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1200">
                <a:tc>
                  <a:txBody>
                    <a:bodyPr/>
                    <a:lstStyle/>
                    <a:p>
                      <a:pPr marL="0" marR="0" lvl="0" indent="0" algn="l" defTabSz="914400" rtl="0" eaLnBrk="1" fontAlgn="base" latinLnBrk="0" hangingPunct="1">
                        <a:lnSpc>
                          <a:spcPct val="100000"/>
                        </a:lnSpc>
                        <a:spcBef>
                          <a:spcPct val="20000"/>
                        </a:spcBef>
                        <a:spcAft>
                          <a:spcPct val="0"/>
                        </a:spcAft>
                        <a:buClrTx/>
                        <a:buSzPct val="6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Strategic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do I understand and manage societal expectations and contracts?</a:t>
                      </a:r>
                    </a:p>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do I manage multiple stakeholders and non-market demands in my business model?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do I operate across communities that place conflicting social and political demands on business organizations?</a:t>
                      </a:r>
                    </a:p>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0">
                <a:tc>
                  <a:txBody>
                    <a:bodyPr/>
                    <a:lstStyle/>
                    <a:p>
                      <a:pPr marL="0" marR="0" lvl="0" indent="0" algn="l" defTabSz="914400" rtl="0" eaLnBrk="1" fontAlgn="base" latinLnBrk="0" hangingPunct="1">
                        <a:lnSpc>
                          <a:spcPct val="100000"/>
                        </a:lnSpc>
                        <a:spcBef>
                          <a:spcPct val="20000"/>
                        </a:spcBef>
                        <a:spcAft>
                          <a:spcPct val="0"/>
                        </a:spcAft>
                        <a:buClrTx/>
                        <a:buSzPct val="6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what extent do values matter for corporate and managerial decision-making? </a:t>
                      </a:r>
                    </a:p>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do I communicate and manage corporate and individual values?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do I operate across communities that possess different social values and ethics?</a:t>
                      </a:r>
                    </a:p>
                    <a:p>
                      <a:pPr marL="285750" marR="0" lvl="0" indent="-285750" algn="l" defTabSz="914400" rtl="0" eaLnBrk="1" fontAlgn="base" latinLnBrk="0" hangingPunct="1">
                        <a:lnSpc>
                          <a:spcPct val="100000"/>
                        </a:lnSpc>
                        <a:spcBef>
                          <a:spcPct val="20000"/>
                        </a:spcBef>
                        <a:spcAft>
                          <a:spcPct val="0"/>
                        </a:spcAft>
                        <a:buClrTx/>
                        <a:buSzPct val="6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should I adapt my values to local customs? When should I not?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703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362" y="231494"/>
            <a:ext cx="6319777" cy="717630"/>
          </a:xfrm>
        </p:spPr>
        <p:txBody>
          <a:bodyPr/>
          <a:lstStyle/>
          <a:p>
            <a:r>
              <a:rPr lang="en-US" b="1" dirty="0"/>
              <a:t>Purpose of the firm</a:t>
            </a:r>
          </a:p>
        </p:txBody>
      </p:sp>
      <p:sp>
        <p:nvSpPr>
          <p:cNvPr id="3" name="Content Placeholder 2"/>
          <p:cNvSpPr>
            <a:spLocks noGrp="1"/>
          </p:cNvSpPr>
          <p:nvPr>
            <p:ph idx="1"/>
          </p:nvPr>
        </p:nvSpPr>
        <p:spPr>
          <a:xfrm>
            <a:off x="491924" y="1510496"/>
            <a:ext cx="8387787" cy="4537276"/>
          </a:xfrm>
        </p:spPr>
        <p:txBody>
          <a:bodyPr/>
          <a:lstStyle/>
          <a:p>
            <a:r>
              <a:rPr lang="en-US" dirty="0"/>
              <a:t>Should we treat firms as instruments for generating profits or more than that? </a:t>
            </a:r>
          </a:p>
          <a:p>
            <a:r>
              <a:rPr lang="en-US" dirty="0"/>
              <a:t>What is the purpose of the firm?</a:t>
            </a:r>
          </a:p>
          <a:p>
            <a:pPr lvl="1"/>
            <a:r>
              <a:rPr lang="en-US" dirty="0"/>
              <a:t>Is the only purpose of the firm to earn profits?</a:t>
            </a:r>
          </a:p>
          <a:p>
            <a:pPr lvl="1"/>
            <a:r>
              <a:rPr lang="en-US" dirty="0"/>
              <a:t>Do firms have a moral responsibility or just legal responsibility? </a:t>
            </a:r>
          </a:p>
          <a:p>
            <a:pPr lvl="1"/>
            <a:r>
              <a:rPr lang="en-US" dirty="0"/>
              <a:t>To what extent should managers act upon their own values? Can managers be confident that they know which choices would be optimal for the society?</a:t>
            </a:r>
          </a:p>
          <a:p>
            <a:pPr lvl="1"/>
            <a:endParaRPr lang="en-US" dirty="0"/>
          </a:p>
        </p:txBody>
      </p:sp>
    </p:spTree>
    <p:extLst>
      <p:ext uri="{BB962C8B-B14F-4D97-AF65-F5344CB8AC3E}">
        <p14:creationId xmlns:p14="http://schemas.microsoft.com/office/powerpoint/2010/main" val="224328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34005" y="0"/>
            <a:ext cx="8109995" cy="1169043"/>
          </a:xfrm>
        </p:spPr>
        <p:txBody>
          <a:bodyPr/>
          <a:lstStyle/>
          <a:p>
            <a:pPr eaLnBrk="1" hangingPunct="1"/>
            <a:r>
              <a:rPr lang="en-US" b="1" dirty="0"/>
              <a:t>Bill Gates has been using wealth generated by Microsoft </a:t>
            </a:r>
            <a:r>
              <a:rPr lang="en-US" dirty="0"/>
              <a:t>f</a:t>
            </a:r>
            <a:r>
              <a:rPr lang="en-US" b="1" dirty="0"/>
              <a:t>or philanthropy</a:t>
            </a:r>
          </a:p>
        </p:txBody>
      </p:sp>
      <p:sp>
        <p:nvSpPr>
          <p:cNvPr id="14339" name="Rectangle 3"/>
          <p:cNvSpPr>
            <a:spLocks noGrp="1" noChangeArrowheads="1"/>
          </p:cNvSpPr>
          <p:nvPr>
            <p:ph idx="1"/>
          </p:nvPr>
        </p:nvSpPr>
        <p:spPr/>
        <p:txBody>
          <a:bodyPr/>
          <a:lstStyle/>
          <a:p>
            <a:pPr eaLnBrk="1" hangingPunct="1">
              <a:buFont typeface="Wingdings" pitchFamily="2" charset="2"/>
              <a:buNone/>
            </a:pPr>
            <a:r>
              <a:rPr lang="en-US"/>
              <a:t> </a:t>
            </a:r>
          </a:p>
        </p:txBody>
      </p:sp>
      <p:pic>
        <p:nvPicPr>
          <p:cNvPr id="14340" name="Picture 4" descr="gates"/>
          <p:cNvPicPr>
            <a:picLocks noChangeAspect="1" noChangeArrowheads="1"/>
          </p:cNvPicPr>
          <p:nvPr/>
        </p:nvPicPr>
        <p:blipFill>
          <a:blip r:embed="rId3" cstate="print"/>
          <a:srcRect/>
          <a:stretch>
            <a:fillRect/>
          </a:stretch>
        </p:blipFill>
        <p:spPr bwMode="auto">
          <a:xfrm>
            <a:off x="1981200" y="1528100"/>
            <a:ext cx="5195104" cy="4286250"/>
          </a:xfrm>
          <a:prstGeom prst="rect">
            <a:avLst/>
          </a:prstGeom>
          <a:noFill/>
          <a:ln w="9525">
            <a:noFill/>
            <a:miter lim="800000"/>
            <a:headEnd/>
            <a:tailEnd/>
          </a:ln>
        </p:spPr>
      </p:pic>
    </p:spTree>
    <p:extLst>
      <p:ext uri="{BB962C8B-B14F-4D97-AF65-F5344CB8AC3E}">
        <p14:creationId xmlns:p14="http://schemas.microsoft.com/office/powerpoint/2010/main" val="101165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a:t>Alfred Bernhard Nobel</a:t>
            </a:r>
          </a:p>
        </p:txBody>
      </p:sp>
      <p:sp>
        <p:nvSpPr>
          <p:cNvPr id="29699" name="Rectangle 3"/>
          <p:cNvSpPr>
            <a:spLocks noGrp="1" noChangeArrowheads="1"/>
          </p:cNvSpPr>
          <p:nvPr>
            <p:ph idx="1"/>
          </p:nvPr>
        </p:nvSpPr>
        <p:spPr>
          <a:xfrm>
            <a:off x="685799" y="1981200"/>
            <a:ext cx="5547167" cy="3991337"/>
          </a:xfrm>
        </p:spPr>
        <p:txBody>
          <a:bodyPr/>
          <a:lstStyle/>
          <a:p>
            <a:pPr eaLnBrk="1" hangingPunct="1">
              <a:lnSpc>
                <a:spcPct val="90000"/>
              </a:lnSpc>
            </a:pPr>
            <a:r>
              <a:rPr lang="en-US" sz="2400" dirty="0"/>
              <a:t>A newspaper mistakenly wrote Alfred Nobel’s obituary after his brother died</a:t>
            </a:r>
          </a:p>
          <a:p>
            <a:pPr eaLnBrk="1" hangingPunct="1">
              <a:lnSpc>
                <a:spcPct val="90000"/>
              </a:lnSpc>
            </a:pPr>
            <a:r>
              <a:rPr lang="en-US" sz="2400" dirty="0"/>
              <a:t>The obituary described Alfred Nobel as a merchant of death:  </a:t>
            </a:r>
          </a:p>
          <a:p>
            <a:pPr lvl="1" eaLnBrk="1" hangingPunct="1">
              <a:lnSpc>
                <a:spcPct val="90000"/>
              </a:lnSpc>
            </a:pPr>
            <a:r>
              <a:rPr lang="en-US" sz="2400" dirty="0"/>
              <a:t>“Dr. Alfred Nobel, who became rich by finding ways to kill more people faster than ever before, died yesterday.”</a:t>
            </a:r>
          </a:p>
          <a:p>
            <a:pPr eaLnBrk="1" hangingPunct="1">
              <a:lnSpc>
                <a:spcPct val="90000"/>
              </a:lnSpc>
            </a:pPr>
            <a:r>
              <a:rPr lang="en-US" sz="2400" dirty="0"/>
              <a:t>The false obituary motivated Nobel to leave the bulk of his fortune for the creation of the Nobel prize. </a:t>
            </a:r>
          </a:p>
        </p:txBody>
      </p:sp>
      <p:pic>
        <p:nvPicPr>
          <p:cNvPr id="29700" name="Picture 4" descr="Alfred Nobel"/>
          <p:cNvPicPr>
            <a:picLocks noChangeAspect="1" noChangeArrowheads="1"/>
          </p:cNvPicPr>
          <p:nvPr/>
        </p:nvPicPr>
        <p:blipFill>
          <a:blip r:embed="rId3" cstate="print"/>
          <a:srcRect/>
          <a:stretch>
            <a:fillRect/>
          </a:stretch>
        </p:blipFill>
        <p:spPr bwMode="auto">
          <a:xfrm>
            <a:off x="7017152" y="1981200"/>
            <a:ext cx="1593850" cy="2019300"/>
          </a:xfrm>
          <a:prstGeom prst="rect">
            <a:avLst/>
          </a:prstGeom>
          <a:noFill/>
          <a:ln w="9525">
            <a:noFill/>
            <a:miter lim="800000"/>
            <a:headEnd/>
            <a:tailEnd/>
          </a:ln>
        </p:spPr>
      </p:pic>
      <p:sp>
        <p:nvSpPr>
          <p:cNvPr id="29701" name="Text Box 5"/>
          <p:cNvSpPr txBox="1">
            <a:spLocks noChangeArrowheads="1"/>
          </p:cNvSpPr>
          <p:nvPr/>
        </p:nvSpPr>
        <p:spPr bwMode="auto">
          <a:xfrm>
            <a:off x="2685327" y="6589713"/>
            <a:ext cx="4172673" cy="246221"/>
          </a:xfrm>
          <a:prstGeom prst="rect">
            <a:avLst/>
          </a:prstGeom>
          <a:noFill/>
          <a:ln w="9525">
            <a:noFill/>
            <a:miter lim="800000"/>
            <a:headEnd/>
            <a:tailEnd/>
          </a:ln>
        </p:spPr>
        <p:txBody>
          <a:bodyPr wrap="square">
            <a:spAutoFit/>
          </a:bodyPr>
          <a:lstStyle/>
          <a:p>
            <a:pPr eaLnBrk="1" hangingPunct="1">
              <a:spcBef>
                <a:spcPct val="50000"/>
              </a:spcBef>
            </a:pPr>
            <a:r>
              <a:rPr lang="en-US" sz="1000" dirty="0">
                <a:latin typeface="Arial" charset="0"/>
                <a:cs typeface="Arial" charset="0"/>
              </a:rPr>
              <a:t>Sources: Nobelprize.org; Nobel Prize Foundation; Bankston (2003)</a:t>
            </a:r>
          </a:p>
        </p:txBody>
      </p:sp>
    </p:spTree>
    <p:extLst>
      <p:ext uri="{BB962C8B-B14F-4D97-AF65-F5344CB8AC3E}">
        <p14:creationId xmlns:p14="http://schemas.microsoft.com/office/powerpoint/2010/main" val="186101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53437" y="138896"/>
            <a:ext cx="7290147" cy="723418"/>
          </a:xfrm>
        </p:spPr>
        <p:txBody>
          <a:bodyPr/>
          <a:lstStyle/>
          <a:p>
            <a:pPr eaLnBrk="1" hangingPunct="1"/>
            <a:r>
              <a:rPr lang="en-US" b="1" dirty="0"/>
              <a:t>What is the purpose of a firm? </a:t>
            </a:r>
          </a:p>
        </p:txBody>
      </p:sp>
      <p:sp>
        <p:nvSpPr>
          <p:cNvPr id="305155" name="Rectangle 3"/>
          <p:cNvSpPr>
            <a:spLocks noGrp="1" noChangeArrowheads="1"/>
          </p:cNvSpPr>
          <p:nvPr>
            <p:ph idx="1"/>
          </p:nvPr>
        </p:nvSpPr>
        <p:spPr>
          <a:xfrm>
            <a:off x="275573" y="1695691"/>
            <a:ext cx="8668011" cy="4642479"/>
          </a:xfrm>
        </p:spPr>
        <p:txBody>
          <a:bodyPr/>
          <a:lstStyle/>
          <a:p>
            <a:pPr eaLnBrk="1" hangingPunct="1">
              <a:lnSpc>
                <a:spcPct val="95000"/>
              </a:lnSpc>
              <a:spcBef>
                <a:spcPts val="0"/>
              </a:spcBef>
              <a:buFont typeface="Wingdings" pitchFamily="2" charset="2"/>
              <a:buNone/>
            </a:pPr>
            <a:r>
              <a:rPr lang="en-US" sz="2400" dirty="0"/>
              <a:t>1950s - 1970s</a:t>
            </a:r>
          </a:p>
          <a:p>
            <a:pPr lvl="1" eaLnBrk="1" hangingPunct="1">
              <a:lnSpc>
                <a:spcPct val="95000"/>
              </a:lnSpc>
              <a:spcBef>
                <a:spcPts val="0"/>
              </a:spcBef>
            </a:pPr>
            <a:r>
              <a:rPr lang="en-US" sz="2400" dirty="0"/>
              <a:t>“Hewlett-Packard does not exist to make a profit, it exists to make a contribution ” (David Packard, co-founder of HP)</a:t>
            </a:r>
          </a:p>
          <a:p>
            <a:pPr lvl="1" eaLnBrk="1" hangingPunct="1">
              <a:lnSpc>
                <a:spcPct val="95000"/>
              </a:lnSpc>
              <a:spcBef>
                <a:spcPts val="0"/>
              </a:spcBef>
            </a:pPr>
            <a:r>
              <a:rPr lang="en-US" sz="2400" dirty="0"/>
              <a:t>“For over 50 years, one of HP’s fundamental corporate objectives has been to provide long-term employment for its people” (David W. Packard, co-founder’s son and large shareholder, in 2001)</a:t>
            </a:r>
          </a:p>
        </p:txBody>
      </p:sp>
    </p:spTree>
    <p:extLst>
      <p:ext uri="{BB962C8B-B14F-4D97-AF65-F5344CB8AC3E}">
        <p14:creationId xmlns:p14="http://schemas.microsoft.com/office/powerpoint/2010/main" val="161810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20186" y="0"/>
            <a:ext cx="8223813" cy="939453"/>
          </a:xfrm>
        </p:spPr>
        <p:txBody>
          <a:bodyPr/>
          <a:lstStyle/>
          <a:p>
            <a:pPr eaLnBrk="1" hangingPunct="1"/>
            <a:r>
              <a:rPr lang="en-US" sz="3200" dirty="0"/>
              <a:t>Redefining corporate missions: From primacy of shareholders to putting customers first</a:t>
            </a:r>
          </a:p>
        </p:txBody>
      </p:sp>
      <p:sp>
        <p:nvSpPr>
          <p:cNvPr id="313347" name="Rectangle 3"/>
          <p:cNvSpPr>
            <a:spLocks noGrp="1" noChangeArrowheads="1"/>
          </p:cNvSpPr>
          <p:nvPr>
            <p:ph idx="1"/>
          </p:nvPr>
        </p:nvSpPr>
        <p:spPr>
          <a:xfrm>
            <a:off x="175364" y="1377863"/>
            <a:ext cx="8768220" cy="4910204"/>
          </a:xfrm>
        </p:spPr>
        <p:txBody>
          <a:bodyPr/>
          <a:lstStyle/>
          <a:p>
            <a:pPr eaLnBrk="1" hangingPunct="1">
              <a:buFont typeface="Wingdings" pitchFamily="2" charset="2"/>
              <a:buNone/>
            </a:pPr>
            <a:r>
              <a:rPr lang="en-US" sz="2400" dirty="0"/>
              <a:t>1980s - 1990s</a:t>
            </a:r>
          </a:p>
          <a:p>
            <a:pPr lvl="1" eaLnBrk="1" hangingPunct="1"/>
            <a:r>
              <a:rPr lang="en-US" sz="2400" dirty="0"/>
              <a:t>“We exist to </a:t>
            </a:r>
            <a:r>
              <a:rPr lang="en-US" sz="2400" i="1" dirty="0"/>
              <a:t>create value for our share owners </a:t>
            </a:r>
            <a:r>
              <a:rPr lang="en-US" sz="2400" dirty="0"/>
              <a:t>on a long-term basis by building a business that enhances The Coca-Cola Company's trademarks.”</a:t>
            </a:r>
          </a:p>
          <a:p>
            <a:pPr lvl="1" eaLnBrk="1" hangingPunct="1"/>
            <a:r>
              <a:rPr lang="en-US" sz="2400" dirty="0"/>
              <a:t> “Sara Lee Corporation's mission is to build leadership brands in consumer packaged goods markets around the world. Our primary purpose is to </a:t>
            </a:r>
            <a:r>
              <a:rPr lang="en-US" sz="2400" i="1" dirty="0"/>
              <a:t>create long-term stockholder value</a:t>
            </a:r>
            <a:r>
              <a:rPr lang="en-US" sz="2400" dirty="0"/>
              <a:t>.”</a:t>
            </a:r>
          </a:p>
          <a:p>
            <a:pPr eaLnBrk="1" hangingPunct="1">
              <a:buFont typeface="Wingdings" pitchFamily="2" charset="2"/>
              <a:buNone/>
            </a:pPr>
            <a:r>
              <a:rPr lang="en-US" sz="2400" dirty="0"/>
              <a:t>Since 2000</a:t>
            </a:r>
          </a:p>
          <a:p>
            <a:pPr lvl="1" eaLnBrk="1" hangingPunct="1"/>
            <a:r>
              <a:rPr lang="en-US" sz="2400" dirty="0"/>
              <a:t>“The Coca-Cola Company exists to </a:t>
            </a:r>
            <a:r>
              <a:rPr lang="en-US" sz="2400" i="1" dirty="0"/>
              <a:t>benefit and refresh everyone who is touched by our business</a:t>
            </a:r>
            <a:r>
              <a:rPr lang="en-US" sz="2400" dirty="0"/>
              <a:t>.”</a:t>
            </a:r>
          </a:p>
          <a:p>
            <a:pPr lvl="1" eaLnBrk="1" hangingPunct="1"/>
            <a:r>
              <a:rPr lang="en-US" sz="2400" dirty="0"/>
              <a:t> “Sara Lee Corporation's mission as a company is </a:t>
            </a:r>
            <a:r>
              <a:rPr lang="en-US" sz="2400" i="1" dirty="0"/>
              <a:t>to feed, clothe and care for consumers and their families the world over</a:t>
            </a:r>
            <a:r>
              <a:rPr lang="en-US" sz="2400" dirty="0"/>
              <a:t>.”</a:t>
            </a:r>
          </a:p>
        </p:txBody>
      </p:sp>
    </p:spTree>
    <p:extLst>
      <p:ext uri="{BB962C8B-B14F-4D97-AF65-F5344CB8AC3E}">
        <p14:creationId xmlns:p14="http://schemas.microsoft.com/office/powerpoint/2010/main" val="396875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CFDC-A018-4BA5-A1C4-4C23E4EF0389}"/>
              </a:ext>
            </a:extLst>
          </p:cNvPr>
          <p:cNvSpPr>
            <a:spLocks noGrp="1"/>
          </p:cNvSpPr>
          <p:nvPr>
            <p:ph type="title"/>
          </p:nvPr>
        </p:nvSpPr>
        <p:spPr>
          <a:xfrm>
            <a:off x="2017853" y="0"/>
            <a:ext cx="6248400" cy="1035934"/>
          </a:xfrm>
        </p:spPr>
        <p:txBody>
          <a:bodyPr/>
          <a:lstStyle/>
          <a:p>
            <a:r>
              <a:rPr lang="en-US" dirty="0"/>
              <a:t>What is the main social contribution of business?</a:t>
            </a:r>
          </a:p>
        </p:txBody>
      </p:sp>
      <p:sp>
        <p:nvSpPr>
          <p:cNvPr id="3" name="Content Placeholder 2">
            <a:extLst>
              <a:ext uri="{FF2B5EF4-FFF2-40B4-BE49-F238E27FC236}">
                <a16:creationId xmlns:a16="http://schemas.microsoft.com/office/drawing/2014/main" id="{66F95B94-7D07-484A-A573-741A30E553BB}"/>
              </a:ext>
            </a:extLst>
          </p:cNvPr>
          <p:cNvSpPr>
            <a:spLocks noGrp="1"/>
          </p:cNvSpPr>
          <p:nvPr>
            <p:ph idx="1"/>
          </p:nvPr>
        </p:nvSpPr>
        <p:spPr>
          <a:xfrm>
            <a:off x="1244278" y="1828800"/>
            <a:ext cx="7251540" cy="3733800"/>
          </a:xfrm>
        </p:spPr>
        <p:txBody>
          <a:bodyPr/>
          <a:lstStyle/>
          <a:p>
            <a:pPr marL="0" indent="0">
              <a:spcAft>
                <a:spcPts val="600"/>
              </a:spcAft>
              <a:buNone/>
            </a:pPr>
            <a:r>
              <a:rPr lang="en-US" dirty="0"/>
              <a:t>A. Serving customers</a:t>
            </a:r>
          </a:p>
          <a:p>
            <a:pPr marL="0" indent="0">
              <a:spcAft>
                <a:spcPts val="600"/>
              </a:spcAft>
              <a:buNone/>
            </a:pPr>
            <a:r>
              <a:rPr lang="en-US" dirty="0"/>
              <a:t>B. Paying taxes</a:t>
            </a:r>
          </a:p>
          <a:p>
            <a:pPr marL="0" indent="0">
              <a:spcAft>
                <a:spcPts val="600"/>
              </a:spcAft>
              <a:buNone/>
            </a:pPr>
            <a:r>
              <a:rPr lang="en-US" dirty="0"/>
              <a:t>C. Various CSR initiatives</a:t>
            </a:r>
          </a:p>
          <a:p>
            <a:pPr marL="0" indent="0">
              <a:spcAft>
                <a:spcPts val="600"/>
              </a:spcAft>
              <a:buNone/>
            </a:pPr>
            <a:r>
              <a:rPr lang="en-US" dirty="0"/>
              <a:t>D. Generating wealth for business owners</a:t>
            </a:r>
          </a:p>
        </p:txBody>
      </p:sp>
    </p:spTree>
    <p:extLst>
      <p:ext uri="{BB962C8B-B14F-4D97-AF65-F5344CB8AC3E}">
        <p14:creationId xmlns:p14="http://schemas.microsoft.com/office/powerpoint/2010/main" val="236109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2744"/>
          </a:xfrm>
        </p:spPr>
        <p:txBody>
          <a:bodyPr/>
          <a:lstStyle/>
          <a:p>
            <a:pPr algn="ctr"/>
            <a:r>
              <a:rPr lang="en-US" sz="3400" dirty="0"/>
              <a:t>Embracing CSR while taking advantage of cross-national differences in legal requirements?</a:t>
            </a:r>
            <a:endParaRPr lang="en-US" sz="3400" b="1" dirty="0"/>
          </a:p>
        </p:txBody>
      </p:sp>
      <p:pic>
        <p:nvPicPr>
          <p:cNvPr id="4" name="Content Placeholder 3" descr="nike11093a.jpg"/>
          <p:cNvPicPr>
            <a:picLocks noGrp="1" noChangeAspect="1"/>
          </p:cNvPicPr>
          <p:nvPr>
            <p:ph idx="1"/>
          </p:nvPr>
        </p:nvPicPr>
        <p:blipFill>
          <a:blip r:embed="rId3" cstate="print"/>
          <a:stretch>
            <a:fillRect/>
          </a:stretch>
        </p:blipFill>
        <p:spPr>
          <a:xfrm>
            <a:off x="1752600" y="2133600"/>
            <a:ext cx="5252244" cy="3657599"/>
          </a:xfrm>
        </p:spPr>
      </p:pic>
    </p:spTree>
    <p:extLst>
      <p:ext uri="{BB962C8B-B14F-4D97-AF65-F5344CB8AC3E}">
        <p14:creationId xmlns:p14="http://schemas.microsoft.com/office/powerpoint/2010/main" val="370283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21535" y="1393371"/>
            <a:ext cx="8854632" cy="5083629"/>
          </a:xfrm>
        </p:spPr>
        <p:txBody>
          <a:bodyPr/>
          <a:lstStyle/>
          <a:p>
            <a:pPr>
              <a:spcBef>
                <a:spcPts val="0"/>
              </a:spcBef>
            </a:pPr>
            <a:r>
              <a:rPr lang="en-CA" dirty="0"/>
              <a:t>CSR and related concepts</a:t>
            </a:r>
          </a:p>
          <a:p>
            <a:pPr>
              <a:spcBef>
                <a:spcPts val="0"/>
              </a:spcBef>
            </a:pPr>
            <a:r>
              <a:rPr lang="en-CA" dirty="0"/>
              <a:t>Doing good after generating profits vs. doing good while generating profits</a:t>
            </a:r>
          </a:p>
          <a:p>
            <a:pPr>
              <a:spcBef>
                <a:spcPts val="0"/>
              </a:spcBef>
            </a:pPr>
            <a:r>
              <a:rPr lang="en-US" dirty="0"/>
              <a:t>MNCs taking advantage of cross-national differences in minimum wages and tax rates</a:t>
            </a:r>
          </a:p>
          <a:p>
            <a:pPr>
              <a:spcBef>
                <a:spcPts val="0"/>
              </a:spcBef>
            </a:pPr>
            <a:r>
              <a:rPr lang="en-US" dirty="0"/>
              <a:t>Reconciling profit motivation and sustainability motivation (shared value)</a:t>
            </a:r>
          </a:p>
          <a:p>
            <a:pPr>
              <a:spcBef>
                <a:spcPts val="0"/>
              </a:spcBef>
            </a:pPr>
            <a:r>
              <a:rPr lang="en-US" dirty="0"/>
              <a:t>When profitability and sustainability goals are in conflict</a:t>
            </a:r>
          </a:p>
        </p:txBody>
      </p:sp>
    </p:spTree>
    <p:extLst>
      <p:ext uri="{BB962C8B-B14F-4D97-AF65-F5344CB8AC3E}">
        <p14:creationId xmlns:p14="http://schemas.microsoft.com/office/powerpoint/2010/main" val="13416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8" y="224625"/>
            <a:ext cx="8727311" cy="590495"/>
          </a:xfrm>
        </p:spPr>
        <p:txBody>
          <a:bodyPr/>
          <a:lstStyle/>
          <a:p>
            <a:r>
              <a:rPr lang="en-US" b="1" dirty="0"/>
              <a:t>Taking advantage of lower minimum wages</a:t>
            </a:r>
          </a:p>
        </p:txBody>
      </p:sp>
      <p:pic>
        <p:nvPicPr>
          <p:cNvPr id="7" name="Content Placeholder 6" descr="Graphical user interface, map&#10;&#10;Description automatically generated">
            <a:extLst>
              <a:ext uri="{FF2B5EF4-FFF2-40B4-BE49-F238E27FC236}">
                <a16:creationId xmlns:a16="http://schemas.microsoft.com/office/drawing/2014/main" id="{AAF98E7A-3D45-4E4F-B29F-7828D5203C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811" y="1413778"/>
            <a:ext cx="6325927" cy="4524239"/>
          </a:xfrm>
        </p:spPr>
      </p:pic>
      <p:sp>
        <p:nvSpPr>
          <p:cNvPr id="9" name="TextBox 8">
            <a:extLst>
              <a:ext uri="{FF2B5EF4-FFF2-40B4-BE49-F238E27FC236}">
                <a16:creationId xmlns:a16="http://schemas.microsoft.com/office/drawing/2014/main" id="{10BB0022-DABC-4AAE-9EF7-1D13B68C88B1}"/>
              </a:ext>
            </a:extLst>
          </p:cNvPr>
          <p:cNvSpPr txBox="1"/>
          <p:nvPr/>
        </p:nvSpPr>
        <p:spPr>
          <a:xfrm>
            <a:off x="2493311" y="5938017"/>
            <a:ext cx="4428349" cy="400110"/>
          </a:xfrm>
          <a:prstGeom prst="rect">
            <a:avLst/>
          </a:prstGeom>
          <a:noFill/>
        </p:spPr>
        <p:txBody>
          <a:bodyPr wrap="square">
            <a:spAutoFit/>
          </a:bodyPr>
          <a:lstStyle/>
          <a:p>
            <a:pPr eaLnBrk="1" hangingPunct="1">
              <a:spcBef>
                <a:spcPct val="50000"/>
              </a:spcBef>
            </a:pPr>
            <a:r>
              <a:rPr lang="en-US" sz="1000" dirty="0">
                <a:latin typeface="Arial" charset="0"/>
                <a:cs typeface="Arial" charset="0"/>
              </a:rPr>
              <a:t>Source: Wikipedia (minimum wages as of 2014) https://en.wikipedia.org/wiki/List_of_countries_by_minimum_wage</a:t>
            </a:r>
          </a:p>
        </p:txBody>
      </p:sp>
    </p:spTree>
    <p:extLst>
      <p:ext uri="{BB962C8B-B14F-4D97-AF65-F5344CB8AC3E}">
        <p14:creationId xmlns:p14="http://schemas.microsoft.com/office/powerpoint/2010/main" val="113291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E869-EAB1-4DE4-B123-F55FE5DA6B86}"/>
              </a:ext>
            </a:extLst>
          </p:cNvPr>
          <p:cNvSpPr>
            <a:spLocks noGrp="1"/>
          </p:cNvSpPr>
          <p:nvPr>
            <p:ph type="title"/>
          </p:nvPr>
        </p:nvSpPr>
        <p:spPr>
          <a:xfrm>
            <a:off x="109959" y="189739"/>
            <a:ext cx="8941444" cy="685800"/>
          </a:xfrm>
        </p:spPr>
        <p:txBody>
          <a:bodyPr/>
          <a:lstStyle/>
          <a:p>
            <a:pPr algn="ctr"/>
            <a:r>
              <a:rPr lang="en-US" sz="3400" dirty="0"/>
              <a:t>Taking advantage of lower corporate tax rates</a:t>
            </a:r>
          </a:p>
        </p:txBody>
      </p:sp>
      <p:pic>
        <p:nvPicPr>
          <p:cNvPr id="5" name="Content Placeholder 4" descr="Map&#10;&#10;Description automatically generated">
            <a:extLst>
              <a:ext uri="{FF2B5EF4-FFF2-40B4-BE49-F238E27FC236}">
                <a16:creationId xmlns:a16="http://schemas.microsoft.com/office/drawing/2014/main" id="{FC336905-1E29-4A5C-9FEA-C4F43AB06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114" y="1328165"/>
            <a:ext cx="8434086" cy="4997196"/>
          </a:xfrm>
        </p:spPr>
      </p:pic>
    </p:spTree>
    <p:extLst>
      <p:ext uri="{BB962C8B-B14F-4D97-AF65-F5344CB8AC3E}">
        <p14:creationId xmlns:p14="http://schemas.microsoft.com/office/powerpoint/2010/main" val="103518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26511" y="1547266"/>
            <a:ext cx="7845196" cy="4731999"/>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Ireland attracts MNCs like Apple by low taxes and tax advantages for hi-tech companies. Registering a European subsidiary in Ireland allows Apple to pay minimum taxes.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In August 2016, the EU ordered Apple to pay back 13 billion euros ($14.3 billion) in taxes to Ireland, saying the company had received “illegal” tax benefits over the course of two decades </a:t>
            </a:r>
            <a:r>
              <a:rPr lang="en-CA" sz="1600" dirty="0">
                <a:latin typeface="Times New Roman" panose="02020603050405020304" pitchFamily="18" charset="0"/>
                <a:cs typeface="Times New Roman" panose="02020603050405020304" pitchFamily="18" charset="0"/>
              </a:rPr>
              <a:t>(</a:t>
            </a:r>
            <a:r>
              <a:rPr lang="en-CA" sz="1600" dirty="0">
                <a:hlinkClick r:id="rId3"/>
              </a:rPr>
              <a:t>https://www.cnbc.com/2019/09/17/apple-eu-in-court-over-14-billion-dollar-tax-charge.html</a:t>
            </a:r>
            <a:r>
              <a:rPr lang="en-CA" sz="1600" dirty="0"/>
              <a:t>)</a:t>
            </a: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majority view expressed by Americans appears to be that it is unfair of the European Union to retrospectively demand more tax from a corporation. </a:t>
            </a:r>
            <a:r>
              <a:rPr lang="en-US" sz="2000" b="1" dirty="0">
                <a:latin typeface="Times New Roman" panose="02020603050405020304" pitchFamily="18" charset="0"/>
                <a:cs typeface="Times New Roman" panose="02020603050405020304" pitchFamily="18" charset="0"/>
              </a:rPr>
              <a:t>The majority view in Europe appears to be that it was unfair of Apple to pay as little as 0.005% tax on billions of dollars of European sales.” </a:t>
            </a:r>
            <a:r>
              <a:rPr lang="en-US" sz="1800" dirty="0">
                <a:latin typeface="Times New Roman" panose="02020603050405020304" pitchFamily="18" charset="0"/>
                <a:cs typeface="Times New Roman" panose="02020603050405020304" pitchFamily="18" charset="0"/>
              </a:rPr>
              <a:t>Ben Lovejoy, 9to5mac, September 1st, 2016</a:t>
            </a:r>
          </a:p>
          <a:p>
            <a:pPr marL="0" indent="0">
              <a:buNone/>
            </a:pPr>
            <a:endParaRPr lang="en-CA" sz="20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22337" y="228600"/>
            <a:ext cx="8417490" cy="673274"/>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600" b="1" dirty="0">
                <a:latin typeface="Times" panose="02020603050405020304" pitchFamily="18" charset="0"/>
                <a:cs typeface="Times" panose="02020603050405020304" pitchFamily="18" charset="0"/>
              </a:rPr>
              <a:t>Apple registered its EU subsidiary in Ireland</a:t>
            </a:r>
          </a:p>
        </p:txBody>
      </p:sp>
      <p:sp>
        <p:nvSpPr>
          <p:cNvPr id="5" name="Title 1">
            <a:extLst>
              <a:ext uri="{FF2B5EF4-FFF2-40B4-BE49-F238E27FC236}">
                <a16:creationId xmlns:a16="http://schemas.microsoft.com/office/drawing/2014/main" id="{BB430015-75E1-4912-9460-DCF8D56BDFCE}"/>
              </a:ext>
            </a:extLst>
          </p:cNvPr>
          <p:cNvSpPr txBox="1">
            <a:spLocks/>
          </p:cNvSpPr>
          <p:nvPr/>
        </p:nvSpPr>
        <p:spPr>
          <a:xfrm>
            <a:off x="313151" y="0"/>
            <a:ext cx="8417490" cy="1038225"/>
          </a:xfrm>
          <a:prstGeom prst="rect">
            <a:avLst/>
          </a:prstGeom>
        </p:spPr>
        <p:txBody>
          <a:bodyPr/>
          <a:lst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endParaRPr lang="en-US" kern="0" dirty="0"/>
          </a:p>
        </p:txBody>
      </p:sp>
    </p:spTree>
    <p:extLst>
      <p:ext uri="{BB962C8B-B14F-4D97-AF65-F5344CB8AC3E}">
        <p14:creationId xmlns:p14="http://schemas.microsoft.com/office/powerpoint/2010/main" val="364495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338" t="-607" r="47807" b="607"/>
          <a:stretch/>
        </p:blipFill>
        <p:spPr>
          <a:xfrm>
            <a:off x="729205" y="1398490"/>
            <a:ext cx="2511843" cy="3158977"/>
          </a:xfrm>
          <a:prstGeom prst="rect">
            <a:avLst/>
          </a:prstGeom>
        </p:spPr>
      </p:pic>
      <p:sp>
        <p:nvSpPr>
          <p:cNvPr id="4" name="Content Placeholder 3"/>
          <p:cNvSpPr>
            <a:spLocks noGrp="1"/>
          </p:cNvSpPr>
          <p:nvPr>
            <p:ph idx="4294967295"/>
          </p:nvPr>
        </p:nvSpPr>
        <p:spPr>
          <a:xfrm>
            <a:off x="3645351" y="1452401"/>
            <a:ext cx="4619625" cy="3484202"/>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“This is like playing a basketball game where you score a couple of three-pointers and later someone tells you they were actually just two-pointers… It’s patently unfair and not what you expect from a developed country that has a history of rule and law… It’s wrong… It’s total political crap” </a:t>
            </a:r>
            <a:r>
              <a:rPr lang="en-US" sz="2000" dirty="0">
                <a:latin typeface="Times New Roman" panose="02020603050405020304" pitchFamily="18" charset="0"/>
                <a:cs typeface="Times New Roman" panose="02020603050405020304" pitchFamily="18" charset="0"/>
              </a:rPr>
              <a:t>Tim Cook, CEO of Apple </a:t>
            </a:r>
            <a:r>
              <a:rPr lang="en-US" sz="2000" i="1" dirty="0">
                <a:latin typeface="Times New Roman" panose="02020603050405020304" pitchFamily="18" charset="0"/>
                <a:cs typeface="Times New Roman" panose="02020603050405020304" pitchFamily="18" charset="0"/>
              </a:rPr>
              <a:t>Irish Independent</a:t>
            </a: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September 1</a:t>
            </a:r>
            <a:r>
              <a:rPr lang="en-US" sz="1800" baseline="30000" dirty="0">
                <a:latin typeface="Times New Roman" panose="02020603050405020304" pitchFamily="18" charset="0"/>
                <a:cs typeface="Times New Roman" panose="02020603050405020304" pitchFamily="18" charset="0"/>
              </a:rPr>
              <a:t>st</a:t>
            </a:r>
            <a:r>
              <a:rPr lang="en-US" sz="1800" dirty="0">
                <a:latin typeface="Times New Roman" panose="02020603050405020304" pitchFamily="18" charset="0"/>
                <a:cs typeface="Times New Roman" panose="02020603050405020304" pitchFamily="18" charset="0"/>
              </a:rPr>
              <a:t>, 2016</a:t>
            </a:r>
            <a:endParaRPr lang="en-US" sz="1800" i="1"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EC1FE62C-A5E5-4F87-95EC-04E01DBFBC63}"/>
              </a:ext>
            </a:extLst>
          </p:cNvPr>
          <p:cNvSpPr txBox="1">
            <a:spLocks/>
          </p:cNvSpPr>
          <p:nvPr/>
        </p:nvSpPr>
        <p:spPr>
          <a:xfrm>
            <a:off x="814193" y="0"/>
            <a:ext cx="7916448" cy="1043533"/>
          </a:xfrm>
          <a:prstGeom prst="rect">
            <a:avLst/>
          </a:prstGeom>
        </p:spPr>
        <p:txBody>
          <a:bodyPr/>
          <a:lst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endParaRPr lang="en-US" kern="0" dirty="0"/>
          </a:p>
        </p:txBody>
      </p:sp>
      <p:sp>
        <p:nvSpPr>
          <p:cNvPr id="8" name="Title 1">
            <a:extLst>
              <a:ext uri="{FF2B5EF4-FFF2-40B4-BE49-F238E27FC236}">
                <a16:creationId xmlns:a16="http://schemas.microsoft.com/office/drawing/2014/main" id="{3310488F-6396-4180-93DE-E403E7C3F61F}"/>
              </a:ext>
            </a:extLst>
          </p:cNvPr>
          <p:cNvSpPr txBox="1">
            <a:spLocks/>
          </p:cNvSpPr>
          <p:nvPr/>
        </p:nvSpPr>
        <p:spPr>
          <a:xfrm>
            <a:off x="2133600" y="352425"/>
            <a:ext cx="6248400" cy="685800"/>
          </a:xfrm>
          <a:prstGeom prst="rect">
            <a:avLst/>
          </a:prstGeom>
        </p:spPr>
        <p:txBody>
          <a:bodyPr/>
          <a:lst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r>
              <a:rPr lang="en-US" kern="0" dirty="0"/>
              <a:t>Apple’s tax battle with EU</a:t>
            </a:r>
          </a:p>
        </p:txBody>
      </p:sp>
      <p:sp>
        <p:nvSpPr>
          <p:cNvPr id="9" name="TextBox 8">
            <a:extLst>
              <a:ext uri="{FF2B5EF4-FFF2-40B4-BE49-F238E27FC236}">
                <a16:creationId xmlns:a16="http://schemas.microsoft.com/office/drawing/2014/main" id="{8561643F-DB09-4457-9661-A9F8232EC26E}"/>
              </a:ext>
            </a:extLst>
          </p:cNvPr>
          <p:cNvSpPr txBox="1"/>
          <p:nvPr/>
        </p:nvSpPr>
        <p:spPr>
          <a:xfrm>
            <a:off x="613611" y="4674680"/>
            <a:ext cx="8139631" cy="1569660"/>
          </a:xfrm>
          <a:prstGeom prst="rect">
            <a:avLst/>
          </a:prstGeom>
          <a:noFill/>
        </p:spPr>
        <p:txBody>
          <a:bodyPr wrap="square">
            <a:spAutoFit/>
          </a:bodyPr>
          <a:lstStyle/>
          <a:p>
            <a:r>
              <a:rPr lang="en-US" sz="2400" b="0" i="0" dirty="0">
                <a:effectLst/>
                <a:latin typeface="ReithSans"/>
              </a:rPr>
              <a:t>In 2020, Apple wins an appeal in the EU's General Court that annulled the 2016 EU decision that Apple has to pay Ireland €13bn in back taxes, but in 2024 European Court of Justice confirms the 2016 EU decision that Apple owes €13bn to Ireland </a:t>
            </a:r>
            <a:endParaRPr lang="en-US" sz="1600" dirty="0"/>
          </a:p>
        </p:txBody>
      </p:sp>
      <p:sp>
        <p:nvSpPr>
          <p:cNvPr id="2" name="Text Box 4">
            <a:extLst>
              <a:ext uri="{FF2B5EF4-FFF2-40B4-BE49-F238E27FC236}">
                <a16:creationId xmlns:a16="http://schemas.microsoft.com/office/drawing/2014/main" id="{8B6A1514-C14E-182A-0109-F686DBF62922}"/>
              </a:ext>
            </a:extLst>
          </p:cNvPr>
          <p:cNvSpPr txBox="1">
            <a:spLocks noChangeArrowheads="1"/>
          </p:cNvSpPr>
          <p:nvPr/>
        </p:nvSpPr>
        <p:spPr bwMode="auto">
          <a:xfrm>
            <a:off x="2857500" y="6613525"/>
            <a:ext cx="5943600" cy="246221"/>
          </a:xfrm>
          <a:prstGeom prst="rect">
            <a:avLst/>
          </a:prstGeom>
          <a:noFill/>
          <a:ln w="9525">
            <a:noFill/>
            <a:miter lim="800000"/>
            <a:headEnd/>
            <a:tailEnd/>
          </a:ln>
        </p:spPr>
        <p:txBody>
          <a:bodyPr wrap="square">
            <a:spAutoFit/>
          </a:bodyPr>
          <a:lstStyle/>
          <a:p>
            <a:pPr>
              <a:spcBef>
                <a:spcPct val="50000"/>
              </a:spcBef>
            </a:pPr>
            <a:r>
              <a:rPr lang="en-US" sz="1000" dirty="0"/>
              <a:t>Source: Financial Times, 2024 (</a:t>
            </a:r>
            <a:r>
              <a:rPr lang="en-US" sz="1000" b="0" i="0" u="none" strike="noStrike" baseline="0" dirty="0">
                <a:solidFill>
                  <a:srgbClr val="000000"/>
                </a:solidFill>
                <a:latin typeface="Arial" panose="020B0604020202020204" pitchFamily="34" charset="0"/>
              </a:rPr>
              <a:t>https://www.ft.com/content/d6b7d0fd-a41b-45a9-a830-9cacb10c5151)</a:t>
            </a:r>
            <a:endParaRPr lang="en-US" sz="10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19320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AA9C-0207-45AF-8FEC-E32D7675BD9E}"/>
              </a:ext>
            </a:extLst>
          </p:cNvPr>
          <p:cNvSpPr>
            <a:spLocks noGrp="1"/>
          </p:cNvSpPr>
          <p:nvPr>
            <p:ph type="title"/>
          </p:nvPr>
        </p:nvSpPr>
        <p:spPr>
          <a:xfrm>
            <a:off x="814192" y="0"/>
            <a:ext cx="7567808" cy="1066800"/>
          </a:xfrm>
        </p:spPr>
        <p:txBody>
          <a:bodyPr/>
          <a:lstStyle/>
          <a:p>
            <a:pPr algn="ctr"/>
            <a:r>
              <a:rPr lang="en-CA" dirty="0"/>
              <a:t>Cash tax paid as percentage of profits (2010-2019)</a:t>
            </a:r>
          </a:p>
        </p:txBody>
      </p:sp>
      <p:sp>
        <p:nvSpPr>
          <p:cNvPr id="3" name="Content Placeholder 2">
            <a:extLst>
              <a:ext uri="{FF2B5EF4-FFF2-40B4-BE49-F238E27FC236}">
                <a16:creationId xmlns:a16="http://schemas.microsoft.com/office/drawing/2014/main" id="{717D21EA-31F5-4941-9F16-BF8FD007EC3F}"/>
              </a:ext>
            </a:extLst>
          </p:cNvPr>
          <p:cNvSpPr>
            <a:spLocks noGrp="1"/>
          </p:cNvSpPr>
          <p:nvPr>
            <p:ph idx="1"/>
          </p:nvPr>
        </p:nvSpPr>
        <p:spPr>
          <a:xfrm>
            <a:off x="338203" y="1603332"/>
            <a:ext cx="8500997" cy="3959268"/>
          </a:xfrm>
        </p:spPr>
        <p:txBody>
          <a:bodyPr/>
          <a:lstStyle/>
          <a:p>
            <a:r>
              <a:rPr lang="en-CA" dirty="0"/>
              <a:t>Amazon 12.7%</a:t>
            </a:r>
          </a:p>
          <a:p>
            <a:r>
              <a:rPr lang="en-CA" dirty="0"/>
              <a:t>Facebook 10.2%</a:t>
            </a:r>
          </a:p>
          <a:p>
            <a:r>
              <a:rPr lang="en-CA" dirty="0"/>
              <a:t>Google 15.8%</a:t>
            </a:r>
          </a:p>
          <a:p>
            <a:r>
              <a:rPr lang="en-CA" dirty="0"/>
              <a:t>Netflix 15.8%</a:t>
            </a:r>
          </a:p>
          <a:p>
            <a:r>
              <a:rPr lang="en-CA" dirty="0"/>
              <a:t>Apple 17.1%</a:t>
            </a:r>
          </a:p>
          <a:p>
            <a:r>
              <a:rPr lang="en-CA" dirty="0"/>
              <a:t>Microsoft 16.8%</a:t>
            </a:r>
          </a:p>
        </p:txBody>
      </p:sp>
      <p:sp>
        <p:nvSpPr>
          <p:cNvPr id="4" name="Rectangle 1">
            <a:extLst>
              <a:ext uri="{FF2B5EF4-FFF2-40B4-BE49-F238E27FC236}">
                <a16:creationId xmlns:a16="http://schemas.microsoft.com/office/drawing/2014/main" id="{55562637-79FE-4E50-AB94-9E5E3F0D9DA0}"/>
              </a:ext>
            </a:extLst>
          </p:cNvPr>
          <p:cNvSpPr>
            <a:spLocks noChangeArrowheads="1"/>
          </p:cNvSpPr>
          <p:nvPr/>
        </p:nvSpPr>
        <p:spPr bwMode="auto">
          <a:xfrm>
            <a:off x="2392471" y="6580535"/>
            <a:ext cx="6446729" cy="276999"/>
          </a:xfrm>
          <a:prstGeom prst="rect">
            <a:avLst/>
          </a:prstGeom>
          <a:noFill/>
          <a:ln w="9525">
            <a:noFill/>
            <a:miter lim="800000"/>
            <a:headEnd/>
            <a:tailEnd/>
          </a:ln>
        </p:spPr>
        <p:txBody>
          <a:bodyPr wrap="square" anchor="ctr">
            <a:spAutoFit/>
          </a:bodyPr>
          <a:lstStyle/>
          <a:p>
            <a:r>
              <a:rPr lang="en-US" sz="1200" dirty="0">
                <a:cs typeface="Times New Roman" pitchFamily="18" charset="0"/>
              </a:rPr>
              <a:t>Source: </a:t>
            </a:r>
            <a:r>
              <a:rPr lang="en-CA" sz="1200" dirty="0">
                <a:hlinkClick r:id="rId2"/>
              </a:rPr>
              <a:t>https://fairtaxmark.net/tax-gap-of-silicon-six-over-100-billion-so-far-this-decade/</a:t>
            </a:r>
            <a:endParaRPr lang="en-US" sz="1200" dirty="0">
              <a:cs typeface="Times New Roman" pitchFamily="18" charset="0"/>
            </a:endParaRPr>
          </a:p>
        </p:txBody>
      </p:sp>
    </p:spTree>
    <p:extLst>
      <p:ext uri="{BB962C8B-B14F-4D97-AF65-F5344CB8AC3E}">
        <p14:creationId xmlns:p14="http://schemas.microsoft.com/office/powerpoint/2010/main" val="3234324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171" y="0"/>
            <a:ext cx="6531429" cy="1012371"/>
          </a:xfrm>
        </p:spPr>
        <p:txBody>
          <a:bodyPr/>
          <a:lstStyle/>
          <a:p>
            <a:r>
              <a:rPr lang="en-CA" dirty="0"/>
              <a:t>Management gurus on CSR </a:t>
            </a:r>
            <a:br>
              <a:rPr lang="en-CA" dirty="0"/>
            </a:br>
            <a:r>
              <a:rPr lang="en-CA" dirty="0"/>
              <a:t>and sustainability</a:t>
            </a:r>
          </a:p>
        </p:txBody>
      </p:sp>
      <p:sp>
        <p:nvSpPr>
          <p:cNvPr id="2" name="Content Placeholder 1"/>
          <p:cNvSpPr>
            <a:spLocks noGrp="1"/>
          </p:cNvSpPr>
          <p:nvPr>
            <p:ph idx="1"/>
          </p:nvPr>
        </p:nvSpPr>
        <p:spPr>
          <a:xfrm>
            <a:off x="163286" y="1545220"/>
            <a:ext cx="8828314" cy="4659638"/>
          </a:xfrm>
        </p:spPr>
        <p:txBody>
          <a:bodyPr/>
          <a:lstStyle/>
          <a:p>
            <a:pPr>
              <a:spcBef>
                <a:spcPts val="0"/>
              </a:spcBef>
            </a:pPr>
            <a:r>
              <a:rPr lang="en-CA" dirty="0"/>
              <a:t>Porter &amp; Kramer (HBR, 2006; HBR, 2011)</a:t>
            </a:r>
          </a:p>
          <a:p>
            <a:pPr lvl="1">
              <a:spcBef>
                <a:spcPts val="0"/>
              </a:spcBef>
            </a:pPr>
            <a:r>
              <a:rPr lang="en-CA" dirty="0"/>
              <a:t>Companies should engage in CSR because it’s good for business</a:t>
            </a:r>
          </a:p>
          <a:p>
            <a:pPr lvl="1">
              <a:spcBef>
                <a:spcPts val="0"/>
              </a:spcBef>
            </a:pPr>
            <a:endParaRPr lang="en-CA" sz="1000" dirty="0"/>
          </a:p>
          <a:p>
            <a:pPr>
              <a:spcBef>
                <a:spcPts val="0"/>
              </a:spcBef>
            </a:pPr>
            <a:r>
              <a:rPr lang="en-CA" dirty="0" err="1"/>
              <a:t>Nidumolu</a:t>
            </a:r>
            <a:r>
              <a:rPr lang="en-CA" dirty="0"/>
              <a:t>, Prahalad, &amp; </a:t>
            </a:r>
            <a:r>
              <a:rPr lang="en-CA" dirty="0" err="1"/>
              <a:t>Rangaswami</a:t>
            </a:r>
            <a:r>
              <a:rPr lang="en-CA" dirty="0"/>
              <a:t> (HBR, 2009)</a:t>
            </a:r>
          </a:p>
          <a:p>
            <a:pPr lvl="1">
              <a:spcBef>
                <a:spcPts val="0"/>
              </a:spcBef>
            </a:pPr>
            <a:r>
              <a:rPr lang="en-CA" dirty="0"/>
              <a:t>Sustainability as the key driver of innovations that improve firms’ financial performance</a:t>
            </a:r>
          </a:p>
          <a:p>
            <a:pPr lvl="1">
              <a:spcBef>
                <a:spcPts val="0"/>
              </a:spcBef>
            </a:pPr>
            <a:endParaRPr lang="en-CA" sz="1000" dirty="0"/>
          </a:p>
          <a:p>
            <a:pPr>
              <a:spcBef>
                <a:spcPts val="0"/>
              </a:spcBef>
            </a:pPr>
            <a:r>
              <a:rPr lang="en-CA" dirty="0" err="1"/>
              <a:t>Rangan</a:t>
            </a:r>
            <a:r>
              <a:rPr lang="en-CA" dirty="0"/>
              <a:t>, Chase, &amp; Karim (HBR, 2015)</a:t>
            </a:r>
          </a:p>
          <a:p>
            <a:pPr lvl="1">
              <a:spcBef>
                <a:spcPts val="0"/>
              </a:spcBef>
            </a:pPr>
            <a:r>
              <a:rPr lang="en-CA" dirty="0"/>
              <a:t>CSR initiatives create “shared value” for society and the firm</a:t>
            </a:r>
          </a:p>
        </p:txBody>
      </p:sp>
    </p:spTree>
    <p:extLst>
      <p:ext uri="{BB962C8B-B14F-4D97-AF65-F5344CB8AC3E}">
        <p14:creationId xmlns:p14="http://schemas.microsoft.com/office/powerpoint/2010/main" val="202964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104" y="76199"/>
            <a:ext cx="6779526" cy="990599"/>
          </a:xfrm>
        </p:spPr>
        <p:txBody>
          <a:bodyPr/>
          <a:lstStyle/>
          <a:p>
            <a:r>
              <a:rPr lang="en-US" dirty="0"/>
              <a:t>Reconciling profit motivation and sustainability motivation</a:t>
            </a:r>
          </a:p>
        </p:txBody>
      </p:sp>
      <p:sp>
        <p:nvSpPr>
          <p:cNvPr id="3" name="Content Placeholder 2"/>
          <p:cNvSpPr>
            <a:spLocks noGrp="1"/>
          </p:cNvSpPr>
          <p:nvPr>
            <p:ph idx="1"/>
          </p:nvPr>
        </p:nvSpPr>
        <p:spPr>
          <a:xfrm>
            <a:off x="145738" y="1621972"/>
            <a:ext cx="8852523" cy="4169229"/>
          </a:xfrm>
        </p:spPr>
        <p:txBody>
          <a:bodyPr/>
          <a:lstStyle/>
          <a:p>
            <a:r>
              <a:rPr lang="en-US" dirty="0"/>
              <a:t>Most companies would like to minimize their environmental impact but they are under pressure to increase profitability </a:t>
            </a:r>
          </a:p>
          <a:p>
            <a:endParaRPr lang="en-US" sz="800" dirty="0"/>
          </a:p>
          <a:p>
            <a:r>
              <a:rPr lang="en-US" dirty="0"/>
              <a:t>Few companies are ready to sacrifice profits and thus sustainable practices will be widely adopted only if they can generate profits</a:t>
            </a:r>
          </a:p>
          <a:p>
            <a:endParaRPr lang="en-US" sz="800" dirty="0"/>
          </a:p>
          <a:p>
            <a:r>
              <a:rPr lang="en-US" dirty="0"/>
              <a:t>How to make a green business profitable?</a:t>
            </a:r>
          </a:p>
          <a:p>
            <a:endParaRPr lang="en-US" dirty="0"/>
          </a:p>
        </p:txBody>
      </p:sp>
    </p:spTree>
    <p:extLst>
      <p:ext uri="{BB962C8B-B14F-4D97-AF65-F5344CB8AC3E}">
        <p14:creationId xmlns:p14="http://schemas.microsoft.com/office/powerpoint/2010/main" val="1040379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19B27-A56E-033D-90D8-CE05FECC8F1C}"/>
              </a:ext>
            </a:extLst>
          </p:cNvPr>
          <p:cNvPicPr>
            <a:picLocks noChangeAspect="1"/>
          </p:cNvPicPr>
          <p:nvPr/>
        </p:nvPicPr>
        <p:blipFill>
          <a:blip r:embed="rId2"/>
          <a:stretch>
            <a:fillRect/>
          </a:stretch>
        </p:blipFill>
        <p:spPr>
          <a:xfrm>
            <a:off x="0" y="0"/>
            <a:ext cx="8096491" cy="6848958"/>
          </a:xfrm>
          <a:prstGeom prst="rect">
            <a:avLst/>
          </a:prstGeom>
        </p:spPr>
      </p:pic>
    </p:spTree>
    <p:extLst>
      <p:ext uri="{BB962C8B-B14F-4D97-AF65-F5344CB8AC3E}">
        <p14:creationId xmlns:p14="http://schemas.microsoft.com/office/powerpoint/2010/main" val="77346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048" y="301235"/>
            <a:ext cx="6104351" cy="643884"/>
          </a:xfrm>
        </p:spPr>
        <p:txBody>
          <a:bodyPr/>
          <a:lstStyle/>
          <a:p>
            <a:r>
              <a:rPr lang="en-US" dirty="0"/>
              <a:t>The </a:t>
            </a:r>
            <a:r>
              <a:rPr lang="en-US" b="1" dirty="0"/>
              <a:t>Shared Value debate</a:t>
            </a:r>
          </a:p>
        </p:txBody>
      </p:sp>
      <p:sp>
        <p:nvSpPr>
          <p:cNvPr id="3" name="Content Placeholder 2"/>
          <p:cNvSpPr>
            <a:spLocks noGrp="1"/>
          </p:cNvSpPr>
          <p:nvPr>
            <p:ph idx="1"/>
          </p:nvPr>
        </p:nvSpPr>
        <p:spPr>
          <a:xfrm>
            <a:off x="304800" y="1394565"/>
            <a:ext cx="8651309" cy="1901868"/>
          </a:xfrm>
        </p:spPr>
        <p:txBody>
          <a:bodyPr/>
          <a:lstStyle/>
          <a:p>
            <a:r>
              <a:rPr lang="en-US" dirty="0"/>
              <a:t>Can you always do good (create social value) and at the same time do well (create business value)?</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4800" y="3561567"/>
            <a:ext cx="8229600" cy="2351314"/>
          </a:xfrm>
          <a:prstGeom prst="rect">
            <a:avLst/>
          </a:prstGeom>
          <a:noFill/>
          <a:ln w="9525">
            <a:noFill/>
            <a:miter lim="800000"/>
            <a:headEnd/>
            <a:tailEnd/>
          </a:ln>
        </p:spPr>
      </p:pic>
    </p:spTree>
    <p:extLst>
      <p:ext uri="{BB962C8B-B14F-4D97-AF65-F5344CB8AC3E}">
        <p14:creationId xmlns:p14="http://schemas.microsoft.com/office/powerpoint/2010/main" val="106998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7075714" cy="1034143"/>
          </a:xfrm>
        </p:spPr>
        <p:txBody>
          <a:bodyPr/>
          <a:lstStyle/>
          <a:p>
            <a:r>
              <a:rPr lang="en-US" dirty="0"/>
              <a:t>Profitability-enhancing potential of green business</a:t>
            </a:r>
          </a:p>
        </p:txBody>
      </p:sp>
      <p:sp>
        <p:nvSpPr>
          <p:cNvPr id="3" name="Content Placeholder 2"/>
          <p:cNvSpPr>
            <a:spLocks noGrp="1"/>
          </p:cNvSpPr>
          <p:nvPr>
            <p:ph idx="1"/>
          </p:nvPr>
        </p:nvSpPr>
        <p:spPr>
          <a:xfrm>
            <a:off x="119743" y="1480457"/>
            <a:ext cx="8871857" cy="4702629"/>
          </a:xfrm>
        </p:spPr>
        <p:txBody>
          <a:bodyPr/>
          <a:lstStyle/>
          <a:p>
            <a:r>
              <a:rPr lang="en-US" dirty="0"/>
              <a:t>How making a business green can… </a:t>
            </a:r>
          </a:p>
          <a:p>
            <a:pPr lvl="1"/>
            <a:r>
              <a:rPr lang="en-US" dirty="0"/>
              <a:t>boost revenues?</a:t>
            </a:r>
          </a:p>
          <a:p>
            <a:endParaRPr lang="en-US" sz="800" dirty="0"/>
          </a:p>
          <a:p>
            <a:pPr lvl="1"/>
            <a:r>
              <a:rPr lang="en-US" dirty="0"/>
              <a:t>reduce costs?</a:t>
            </a:r>
          </a:p>
          <a:p>
            <a:endParaRPr lang="en-US" sz="800" dirty="0"/>
          </a:p>
          <a:p>
            <a:pPr lvl="1"/>
            <a:r>
              <a:rPr lang="en-US" dirty="0"/>
              <a:t>facilitate access to resources (financial, human, etc.)?</a:t>
            </a:r>
          </a:p>
          <a:p>
            <a:endParaRPr lang="en-US" sz="800" dirty="0"/>
          </a:p>
          <a:p>
            <a:r>
              <a:rPr lang="en-US" dirty="0"/>
              <a:t>Which companies with green business models have achieved financial success?</a:t>
            </a:r>
          </a:p>
          <a:p>
            <a:endParaRPr lang="en-US" dirty="0"/>
          </a:p>
          <a:p>
            <a:endParaRPr lang="en-US" dirty="0"/>
          </a:p>
        </p:txBody>
      </p:sp>
    </p:spTree>
    <p:extLst>
      <p:ext uri="{BB962C8B-B14F-4D97-AF65-F5344CB8AC3E}">
        <p14:creationId xmlns:p14="http://schemas.microsoft.com/office/powerpoint/2010/main" val="339448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750" y="264973"/>
            <a:ext cx="6248400" cy="685800"/>
          </a:xfrm>
        </p:spPr>
        <p:txBody>
          <a:bodyPr>
            <a:noAutofit/>
          </a:bodyPr>
          <a:lstStyle/>
          <a:p>
            <a:r>
              <a:rPr lang="en-US" b="1" dirty="0"/>
              <a:t>CSR and related concepts</a:t>
            </a:r>
          </a:p>
        </p:txBody>
      </p:sp>
      <p:sp>
        <p:nvSpPr>
          <p:cNvPr id="5" name="Rounded Rectangle 4"/>
          <p:cNvSpPr/>
          <p:nvPr/>
        </p:nvSpPr>
        <p:spPr>
          <a:xfrm>
            <a:off x="606478" y="2649201"/>
            <a:ext cx="19812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Political Risk</a:t>
            </a:r>
          </a:p>
        </p:txBody>
      </p:sp>
      <p:sp>
        <p:nvSpPr>
          <p:cNvPr id="6" name="Rounded Rectangle 5"/>
          <p:cNvSpPr/>
          <p:nvPr/>
        </p:nvSpPr>
        <p:spPr>
          <a:xfrm>
            <a:off x="6520721" y="4745327"/>
            <a:ext cx="1981200"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Triple Bottom Line</a:t>
            </a:r>
          </a:p>
        </p:txBody>
      </p:sp>
      <p:sp>
        <p:nvSpPr>
          <p:cNvPr id="7" name="Rounded Rectangle 6"/>
          <p:cNvSpPr/>
          <p:nvPr/>
        </p:nvSpPr>
        <p:spPr>
          <a:xfrm>
            <a:off x="1522126" y="3773627"/>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Corporate Sustainability</a:t>
            </a:r>
          </a:p>
        </p:txBody>
      </p:sp>
      <p:sp>
        <p:nvSpPr>
          <p:cNvPr id="8" name="Rounded Rectangle 7"/>
          <p:cNvSpPr/>
          <p:nvPr/>
        </p:nvSpPr>
        <p:spPr>
          <a:xfrm>
            <a:off x="2819400" y="1828800"/>
            <a:ext cx="1981200" cy="685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Non-market Strategy</a:t>
            </a:r>
          </a:p>
        </p:txBody>
      </p:sp>
      <p:sp>
        <p:nvSpPr>
          <p:cNvPr id="9" name="Rounded Rectangle 8"/>
          <p:cNvSpPr/>
          <p:nvPr/>
        </p:nvSpPr>
        <p:spPr>
          <a:xfrm>
            <a:off x="3503326" y="2843295"/>
            <a:ext cx="1981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Corporate Social Responsibility</a:t>
            </a:r>
          </a:p>
        </p:txBody>
      </p:sp>
      <p:sp>
        <p:nvSpPr>
          <p:cNvPr id="10" name="Rounded Rectangle 9"/>
          <p:cNvSpPr/>
          <p:nvPr/>
        </p:nvSpPr>
        <p:spPr>
          <a:xfrm>
            <a:off x="3200400" y="4858072"/>
            <a:ext cx="1981200" cy="685800"/>
          </a:xfrm>
          <a:prstGeom prst="roundRect">
            <a:avLst/>
          </a:prstGeom>
          <a:solidFill>
            <a:srgbClr val="FA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Business Ethics</a:t>
            </a:r>
          </a:p>
        </p:txBody>
      </p:sp>
      <p:sp>
        <p:nvSpPr>
          <p:cNvPr id="11" name="Rounded Rectangle 10"/>
          <p:cNvSpPr/>
          <p:nvPr/>
        </p:nvSpPr>
        <p:spPr>
          <a:xfrm>
            <a:off x="5693763" y="2042028"/>
            <a:ext cx="1981200" cy="6858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Stakeholder Management</a:t>
            </a:r>
          </a:p>
        </p:txBody>
      </p:sp>
      <p:sp>
        <p:nvSpPr>
          <p:cNvPr id="12" name="Rounded Rectangle 11"/>
          <p:cNvSpPr/>
          <p:nvPr/>
        </p:nvSpPr>
        <p:spPr>
          <a:xfrm>
            <a:off x="4539521" y="3883547"/>
            <a:ext cx="1981200" cy="685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Compliance Programs</a:t>
            </a:r>
          </a:p>
        </p:txBody>
      </p:sp>
      <p:sp>
        <p:nvSpPr>
          <p:cNvPr id="13" name="Rounded Rectangle 12"/>
          <p:cNvSpPr/>
          <p:nvPr/>
        </p:nvSpPr>
        <p:spPr>
          <a:xfrm>
            <a:off x="473439" y="4898828"/>
            <a:ext cx="1981200" cy="685800"/>
          </a:xfrm>
          <a:prstGeom prst="roundRect">
            <a:avLst/>
          </a:prstGeom>
          <a:solidFill>
            <a:srgbClr val="497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Shared Values</a:t>
            </a:r>
          </a:p>
        </p:txBody>
      </p:sp>
      <p:sp>
        <p:nvSpPr>
          <p:cNvPr id="14" name="Rounded Rectangle 13"/>
          <p:cNvSpPr/>
          <p:nvPr/>
        </p:nvSpPr>
        <p:spPr>
          <a:xfrm>
            <a:off x="6684363" y="3087827"/>
            <a:ext cx="19812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Codes of Conduct</a:t>
            </a:r>
          </a:p>
        </p:txBody>
      </p:sp>
      <p:sp>
        <p:nvSpPr>
          <p:cNvPr id="15" name="Rounded Rectangle 14"/>
          <p:cNvSpPr/>
          <p:nvPr/>
        </p:nvSpPr>
        <p:spPr>
          <a:xfrm>
            <a:off x="4745636" y="5831802"/>
            <a:ext cx="1981200"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Values-Based Management</a:t>
            </a:r>
          </a:p>
        </p:txBody>
      </p:sp>
    </p:spTree>
    <p:extLst>
      <p:ext uri="{BB962C8B-B14F-4D97-AF65-F5344CB8AC3E}">
        <p14:creationId xmlns:p14="http://schemas.microsoft.com/office/powerpoint/2010/main" val="238430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7162800" cy="881742"/>
          </a:xfrm>
        </p:spPr>
        <p:txBody>
          <a:bodyPr/>
          <a:lstStyle/>
          <a:p>
            <a:r>
              <a:rPr lang="en-US" dirty="0"/>
              <a:t>Charging premium prices </a:t>
            </a:r>
            <a:br>
              <a:rPr lang="en-US" dirty="0"/>
            </a:br>
            <a:r>
              <a:rPr lang="en-US" dirty="0"/>
              <a:t>for green products</a:t>
            </a:r>
          </a:p>
        </p:txBody>
      </p:sp>
      <p:sp>
        <p:nvSpPr>
          <p:cNvPr id="3" name="Content Placeholder 2"/>
          <p:cNvSpPr>
            <a:spLocks noGrp="1"/>
          </p:cNvSpPr>
          <p:nvPr>
            <p:ph idx="1"/>
          </p:nvPr>
        </p:nvSpPr>
        <p:spPr>
          <a:xfrm>
            <a:off x="173620" y="1480456"/>
            <a:ext cx="8687351" cy="4711999"/>
          </a:xfrm>
        </p:spPr>
        <p:txBody>
          <a:bodyPr/>
          <a:lstStyle/>
          <a:p>
            <a:r>
              <a:rPr lang="en-US" dirty="0"/>
              <a:t>Companies expect customers to pay premium prices for green products</a:t>
            </a:r>
          </a:p>
          <a:p>
            <a:pPr lvl="1"/>
            <a:r>
              <a:rPr lang="en-US" dirty="0"/>
              <a:t>Companies pursue sustainability hoping that their customers will notice this and reward these companies by purchasing their products at premium prices</a:t>
            </a:r>
          </a:p>
          <a:p>
            <a:r>
              <a:rPr lang="en-US" dirty="0"/>
              <a:t>How much premium are customers willing to pay for consuming green products?</a:t>
            </a:r>
          </a:p>
          <a:p>
            <a:r>
              <a:rPr lang="en-US" dirty="0"/>
              <a:t>Do customers know which companies use more sustainable practices?</a:t>
            </a:r>
          </a:p>
          <a:p>
            <a:endParaRPr lang="en-US" dirty="0"/>
          </a:p>
          <a:p>
            <a:endParaRPr lang="en-US" dirty="0"/>
          </a:p>
        </p:txBody>
      </p:sp>
    </p:spTree>
    <p:extLst>
      <p:ext uri="{BB962C8B-B14F-4D97-AF65-F5344CB8AC3E}">
        <p14:creationId xmlns:p14="http://schemas.microsoft.com/office/powerpoint/2010/main" val="64319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570-8F52-4E10-9A67-38FE7A5BF5A1}"/>
              </a:ext>
            </a:extLst>
          </p:cNvPr>
          <p:cNvSpPr>
            <a:spLocks noGrp="1"/>
          </p:cNvSpPr>
          <p:nvPr>
            <p:ph type="title"/>
          </p:nvPr>
        </p:nvSpPr>
        <p:spPr>
          <a:xfrm>
            <a:off x="2203626" y="0"/>
            <a:ext cx="6248400" cy="1115032"/>
          </a:xfrm>
        </p:spPr>
        <p:txBody>
          <a:bodyPr/>
          <a:lstStyle/>
          <a:p>
            <a:r>
              <a:rPr lang="en-US" dirty="0"/>
              <a:t>Consumer willingness to pay for green products</a:t>
            </a:r>
            <a:endParaRPr lang="en-CA" dirty="0"/>
          </a:p>
        </p:txBody>
      </p:sp>
      <p:pic>
        <p:nvPicPr>
          <p:cNvPr id="4" name="Content Placeholder 4">
            <a:extLst>
              <a:ext uri="{FF2B5EF4-FFF2-40B4-BE49-F238E27FC236}">
                <a16:creationId xmlns:a16="http://schemas.microsoft.com/office/drawing/2014/main" id="{C4BDF1F1-F54C-4B32-9B43-25F186681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972" y="1465544"/>
            <a:ext cx="7694054" cy="4797469"/>
          </a:xfrm>
        </p:spPr>
      </p:pic>
      <p:sp>
        <p:nvSpPr>
          <p:cNvPr id="6" name="Text Box 4">
            <a:extLst>
              <a:ext uri="{FF2B5EF4-FFF2-40B4-BE49-F238E27FC236}">
                <a16:creationId xmlns:a16="http://schemas.microsoft.com/office/drawing/2014/main" id="{6E414C8C-0AAB-4D23-BABB-A1EF12C383F0}"/>
              </a:ext>
            </a:extLst>
          </p:cNvPr>
          <p:cNvSpPr txBox="1">
            <a:spLocks noChangeArrowheads="1"/>
          </p:cNvSpPr>
          <p:nvPr/>
        </p:nvSpPr>
        <p:spPr bwMode="auto">
          <a:xfrm>
            <a:off x="2857500" y="6613525"/>
            <a:ext cx="3429000" cy="246221"/>
          </a:xfrm>
          <a:prstGeom prst="rect">
            <a:avLst/>
          </a:prstGeom>
          <a:noFill/>
          <a:ln w="9525">
            <a:noFill/>
            <a:miter lim="800000"/>
            <a:headEnd/>
            <a:tailEnd/>
          </a:ln>
        </p:spPr>
        <p:txBody>
          <a:bodyPr>
            <a:spAutoFit/>
          </a:bodyPr>
          <a:lstStyle/>
          <a:p>
            <a:pPr>
              <a:spcBef>
                <a:spcPct val="50000"/>
              </a:spcBef>
            </a:pPr>
            <a:r>
              <a:rPr lang="en-US" sz="1000" dirty="0"/>
              <a:t>Source: </a:t>
            </a:r>
            <a:r>
              <a:rPr lang="en-US" sz="1000" dirty="0">
                <a:hlinkClick r:id="rId3"/>
              </a:rPr>
              <a:t>McKinsey (2012)</a:t>
            </a:r>
            <a:r>
              <a:rPr lang="en-US" sz="1000" dirty="0">
                <a:latin typeface="Arial" charset="0"/>
                <a:ea typeface="ＭＳ Ｐゴシック" pitchFamily="34" charset="-128"/>
                <a:cs typeface="Arial" charset="0"/>
              </a:rPr>
              <a:t> </a:t>
            </a:r>
          </a:p>
        </p:txBody>
      </p:sp>
    </p:spTree>
    <p:extLst>
      <p:ext uri="{BB962C8B-B14F-4D97-AF65-F5344CB8AC3E}">
        <p14:creationId xmlns:p14="http://schemas.microsoft.com/office/powerpoint/2010/main" val="281306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856" y="-1"/>
            <a:ext cx="6422572" cy="1045029"/>
          </a:xfrm>
        </p:spPr>
        <p:txBody>
          <a:bodyPr/>
          <a:lstStyle/>
          <a:p>
            <a:r>
              <a:rPr lang="en-US" dirty="0"/>
              <a:t>Which company used more sustainable practices in 2024?</a:t>
            </a:r>
          </a:p>
        </p:txBody>
      </p:sp>
      <p:sp>
        <p:nvSpPr>
          <p:cNvPr id="3" name="Content Placeholder 2"/>
          <p:cNvSpPr>
            <a:spLocks noGrp="1"/>
          </p:cNvSpPr>
          <p:nvPr>
            <p:ph idx="1"/>
          </p:nvPr>
        </p:nvSpPr>
        <p:spPr>
          <a:xfrm>
            <a:off x="417311" y="1349829"/>
            <a:ext cx="8345690" cy="4931228"/>
          </a:xfrm>
        </p:spPr>
        <p:txBody>
          <a:bodyPr/>
          <a:lstStyle/>
          <a:p>
            <a:pPr>
              <a:spcBef>
                <a:spcPts val="0"/>
              </a:spcBef>
              <a:spcAft>
                <a:spcPts val="300"/>
              </a:spcAft>
            </a:pPr>
            <a:r>
              <a:rPr lang="en-US" dirty="0"/>
              <a:t>Banco do </a:t>
            </a:r>
            <a:r>
              <a:rPr lang="en-US" dirty="0" err="1"/>
              <a:t>Brasil</a:t>
            </a:r>
            <a:r>
              <a:rPr lang="en-US" dirty="0"/>
              <a:t> vs. Commerzbank (Germany)</a:t>
            </a:r>
          </a:p>
          <a:p>
            <a:pPr>
              <a:spcBef>
                <a:spcPts val="0"/>
              </a:spcBef>
              <a:spcAft>
                <a:spcPts val="300"/>
              </a:spcAft>
            </a:pPr>
            <a:r>
              <a:rPr lang="en-US" dirty="0"/>
              <a:t>UniCredit (Italy) vs. Bank of China</a:t>
            </a:r>
          </a:p>
          <a:p>
            <a:pPr>
              <a:spcBef>
                <a:spcPts val="0"/>
              </a:spcBef>
              <a:spcAft>
                <a:spcPts val="300"/>
              </a:spcAft>
            </a:pPr>
            <a:r>
              <a:rPr lang="en-US" dirty="0"/>
              <a:t>Cisco (USA) vs. Ericsson (Sweden)</a:t>
            </a:r>
          </a:p>
          <a:p>
            <a:pPr>
              <a:spcBef>
                <a:spcPts val="0"/>
              </a:spcBef>
              <a:spcAft>
                <a:spcPts val="300"/>
              </a:spcAft>
            </a:pPr>
            <a:r>
              <a:rPr lang="en-US" dirty="0"/>
              <a:t>Singapore Telecom vs. </a:t>
            </a:r>
            <a:r>
              <a:rPr lang="en-US" dirty="0" err="1"/>
              <a:t>Telefônica</a:t>
            </a:r>
            <a:r>
              <a:rPr lang="en-US" dirty="0"/>
              <a:t> </a:t>
            </a:r>
            <a:r>
              <a:rPr lang="en-US" dirty="0" err="1"/>
              <a:t>Brasil</a:t>
            </a:r>
            <a:endParaRPr lang="en-US" dirty="0"/>
          </a:p>
          <a:p>
            <a:pPr>
              <a:spcBef>
                <a:spcPts val="0"/>
              </a:spcBef>
              <a:spcAft>
                <a:spcPts val="300"/>
              </a:spcAft>
            </a:pPr>
            <a:r>
              <a:rPr lang="en-US" dirty="0"/>
              <a:t>SunPower (USA) vs. Samsung SDI (Korea)</a:t>
            </a:r>
          </a:p>
          <a:p>
            <a:pPr>
              <a:spcBef>
                <a:spcPts val="0"/>
              </a:spcBef>
              <a:spcAft>
                <a:spcPts val="300"/>
              </a:spcAft>
            </a:pPr>
            <a:r>
              <a:rPr lang="en-US" dirty="0"/>
              <a:t>Henkel (Germany) vs. Unilever (UK)</a:t>
            </a:r>
          </a:p>
          <a:p>
            <a:pPr>
              <a:spcBef>
                <a:spcPts val="0"/>
              </a:spcBef>
              <a:spcAft>
                <a:spcPts val="300"/>
              </a:spcAft>
            </a:pPr>
            <a:r>
              <a:rPr lang="en-US" dirty="0"/>
              <a:t>Sun Life (CAN) vs. Assicurazioni Generali (IT)</a:t>
            </a:r>
          </a:p>
          <a:p>
            <a:pPr>
              <a:spcBef>
                <a:spcPts val="0"/>
              </a:spcBef>
              <a:spcAft>
                <a:spcPts val="300"/>
              </a:spcAft>
            </a:pPr>
            <a:r>
              <a:rPr lang="en-US" dirty="0"/>
              <a:t>AstraZeneca (UK) vs. Sanofi (France)</a:t>
            </a:r>
          </a:p>
          <a:p>
            <a:pPr>
              <a:spcBef>
                <a:spcPts val="0"/>
              </a:spcBef>
              <a:spcAft>
                <a:spcPts val="300"/>
              </a:spcAft>
            </a:pPr>
            <a:r>
              <a:rPr lang="en-US" dirty="0"/>
              <a:t>Xerox (USA) vs. Apple (USA)</a:t>
            </a:r>
          </a:p>
        </p:txBody>
      </p:sp>
    </p:spTree>
    <p:extLst>
      <p:ext uri="{BB962C8B-B14F-4D97-AF65-F5344CB8AC3E}">
        <p14:creationId xmlns:p14="http://schemas.microsoft.com/office/powerpoint/2010/main" val="2868293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7" y="21771"/>
            <a:ext cx="6618514" cy="1012371"/>
          </a:xfrm>
        </p:spPr>
        <p:txBody>
          <a:bodyPr/>
          <a:lstStyle/>
          <a:p>
            <a:r>
              <a:rPr lang="en-US" dirty="0"/>
              <a:t>Reducing costs by consuming less resources</a:t>
            </a:r>
          </a:p>
        </p:txBody>
      </p:sp>
      <p:sp>
        <p:nvSpPr>
          <p:cNvPr id="3" name="Content Placeholder 2"/>
          <p:cNvSpPr>
            <a:spLocks noGrp="1"/>
          </p:cNvSpPr>
          <p:nvPr>
            <p:ph idx="1"/>
          </p:nvPr>
        </p:nvSpPr>
        <p:spPr>
          <a:xfrm>
            <a:off x="555172" y="1469571"/>
            <a:ext cx="8478870" cy="4693947"/>
          </a:xfrm>
        </p:spPr>
        <p:txBody>
          <a:bodyPr/>
          <a:lstStyle/>
          <a:p>
            <a:r>
              <a:rPr lang="en-US" dirty="0"/>
              <a:t>Some green technologies reduce costs</a:t>
            </a:r>
          </a:p>
          <a:p>
            <a:r>
              <a:rPr lang="en-US" dirty="0"/>
              <a:t>Streamlined operations consume less energy, water, and other inputs – consuming less resources implies lower costs of operation</a:t>
            </a:r>
          </a:p>
          <a:p>
            <a:r>
              <a:rPr lang="en-US" dirty="0"/>
              <a:t>Examples from Walmart:</a:t>
            </a:r>
          </a:p>
          <a:p>
            <a:pPr lvl="1"/>
            <a:r>
              <a:rPr lang="en-US" dirty="0"/>
              <a:t>Centralized control over lighting and heating of stores reduces electricity consumption</a:t>
            </a:r>
          </a:p>
          <a:p>
            <a:pPr lvl="1"/>
            <a:r>
              <a:rPr lang="en-US" dirty="0"/>
              <a:t>Optimization in using tracks to deliver goods to stores reduces gasoline consumption</a:t>
            </a:r>
          </a:p>
          <a:p>
            <a:endParaRPr lang="en-US" dirty="0"/>
          </a:p>
        </p:txBody>
      </p:sp>
    </p:spTree>
    <p:extLst>
      <p:ext uri="{BB962C8B-B14F-4D97-AF65-F5344CB8AC3E}">
        <p14:creationId xmlns:p14="http://schemas.microsoft.com/office/powerpoint/2010/main" val="132590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2" y="5443"/>
            <a:ext cx="6694715" cy="1028700"/>
          </a:xfrm>
        </p:spPr>
        <p:txBody>
          <a:bodyPr/>
          <a:lstStyle/>
          <a:p>
            <a:r>
              <a:rPr lang="en-CA" dirty="0"/>
              <a:t>Facilitating access to resources by making businesses green</a:t>
            </a:r>
          </a:p>
        </p:txBody>
      </p:sp>
      <p:sp>
        <p:nvSpPr>
          <p:cNvPr id="2" name="Content Placeholder 1"/>
          <p:cNvSpPr>
            <a:spLocks noGrp="1"/>
          </p:cNvSpPr>
          <p:nvPr>
            <p:ph idx="1"/>
          </p:nvPr>
        </p:nvSpPr>
        <p:spPr>
          <a:xfrm>
            <a:off x="130629" y="1230086"/>
            <a:ext cx="8860971" cy="5181600"/>
          </a:xfrm>
        </p:spPr>
        <p:txBody>
          <a:bodyPr/>
          <a:lstStyle/>
          <a:p>
            <a:pPr>
              <a:spcBef>
                <a:spcPts val="0"/>
              </a:spcBef>
            </a:pPr>
            <a:r>
              <a:rPr lang="en-CA" dirty="0"/>
              <a:t>Facilitating access to financial resources by appealing to investors </a:t>
            </a:r>
          </a:p>
          <a:p>
            <a:pPr lvl="1">
              <a:spcBef>
                <a:spcPts val="0"/>
              </a:spcBef>
            </a:pPr>
            <a:r>
              <a:rPr lang="en-CA" dirty="0"/>
              <a:t>Some investment funds (e.g., university endowment funds) avoid investing in “dirty” businesses (tobacco, fossil fuel, military equipment, etc.) </a:t>
            </a:r>
          </a:p>
          <a:p>
            <a:pPr>
              <a:spcBef>
                <a:spcPts val="0"/>
              </a:spcBef>
            </a:pPr>
            <a:r>
              <a:rPr lang="en-CA" dirty="0"/>
              <a:t>Facilitating access to human resources by appealing to current and potential employees</a:t>
            </a:r>
          </a:p>
          <a:p>
            <a:pPr lvl="1">
              <a:spcBef>
                <a:spcPts val="0"/>
              </a:spcBef>
            </a:pPr>
            <a:r>
              <a:rPr lang="en-CA" dirty="0"/>
              <a:t>Green businesses are more attractive as employers</a:t>
            </a:r>
          </a:p>
          <a:p>
            <a:pPr>
              <a:spcBef>
                <a:spcPts val="0"/>
              </a:spcBef>
            </a:pPr>
            <a:r>
              <a:rPr lang="en-CA" dirty="0"/>
              <a:t>Facilitating access to gov-t controlled </a:t>
            </a:r>
            <a:r>
              <a:rPr lang="en-US" dirty="0"/>
              <a:t>resources</a:t>
            </a:r>
          </a:p>
          <a:p>
            <a:pPr lvl="1">
              <a:spcBef>
                <a:spcPts val="0"/>
              </a:spcBef>
            </a:pPr>
            <a:r>
              <a:rPr lang="en-US" dirty="0"/>
              <a:t>Governments often support green businesses through subsidies / favorable regulation (e.g., IRA 2022 in US)</a:t>
            </a:r>
          </a:p>
          <a:p>
            <a:endParaRPr lang="en-CA" dirty="0"/>
          </a:p>
        </p:txBody>
      </p:sp>
    </p:spTree>
    <p:extLst>
      <p:ext uri="{BB962C8B-B14F-4D97-AF65-F5344CB8AC3E}">
        <p14:creationId xmlns:p14="http://schemas.microsoft.com/office/powerpoint/2010/main" val="3843387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695" y="266700"/>
            <a:ext cx="6967020" cy="664029"/>
          </a:xfrm>
        </p:spPr>
        <p:txBody>
          <a:bodyPr/>
          <a:lstStyle/>
          <a:p>
            <a:r>
              <a:rPr lang="en-US" dirty="0"/>
              <a:t>Companies’ paths to sustainability</a:t>
            </a:r>
          </a:p>
        </p:txBody>
      </p:sp>
      <p:sp>
        <p:nvSpPr>
          <p:cNvPr id="3" name="Content Placeholder 2"/>
          <p:cNvSpPr>
            <a:spLocks noGrp="1"/>
          </p:cNvSpPr>
          <p:nvPr>
            <p:ph idx="1"/>
          </p:nvPr>
        </p:nvSpPr>
        <p:spPr>
          <a:xfrm>
            <a:off x="293914" y="1115785"/>
            <a:ext cx="8850086" cy="5241471"/>
          </a:xfrm>
        </p:spPr>
        <p:txBody>
          <a:bodyPr/>
          <a:lstStyle/>
          <a:p>
            <a:pPr>
              <a:spcBef>
                <a:spcPts val="0"/>
              </a:spcBef>
            </a:pPr>
            <a:r>
              <a:rPr lang="en-US" dirty="0"/>
              <a:t>Some companies were “born green” and continue to put emphasis on being green</a:t>
            </a:r>
          </a:p>
          <a:p>
            <a:pPr lvl="1">
              <a:spcBef>
                <a:spcPts val="0"/>
              </a:spcBef>
            </a:pPr>
            <a:r>
              <a:rPr lang="en-US" dirty="0"/>
              <a:t>e.g., Patagonia, Whole Foods</a:t>
            </a:r>
          </a:p>
          <a:p>
            <a:pPr>
              <a:spcBef>
                <a:spcPts val="0"/>
              </a:spcBef>
            </a:pPr>
            <a:r>
              <a:rPr lang="en-US" dirty="0"/>
              <a:t>Some companies started with a strong emphasis on being green but gradually switched focus to more conventional business goals</a:t>
            </a:r>
          </a:p>
          <a:p>
            <a:pPr lvl="1">
              <a:spcBef>
                <a:spcPts val="0"/>
              </a:spcBef>
            </a:pPr>
            <a:r>
              <a:rPr lang="en-US" dirty="0"/>
              <a:t>e.g., Body Shop</a:t>
            </a:r>
          </a:p>
          <a:p>
            <a:pPr>
              <a:spcBef>
                <a:spcPts val="0"/>
              </a:spcBef>
            </a:pPr>
            <a:r>
              <a:rPr lang="en-US" dirty="0"/>
              <a:t>Some companies were initially driven exclusively by conventional business goals but gradually have embraced the importance of sustainability</a:t>
            </a:r>
          </a:p>
          <a:p>
            <a:pPr lvl="1">
              <a:spcBef>
                <a:spcPts val="0"/>
              </a:spcBef>
            </a:pPr>
            <a:r>
              <a:rPr lang="en-US" dirty="0"/>
              <a:t>e.g., Walmart, Coca-Cola</a:t>
            </a:r>
          </a:p>
          <a:p>
            <a:endParaRPr lang="en-US" dirty="0"/>
          </a:p>
        </p:txBody>
      </p:sp>
    </p:spTree>
    <p:extLst>
      <p:ext uri="{BB962C8B-B14F-4D97-AF65-F5344CB8AC3E}">
        <p14:creationId xmlns:p14="http://schemas.microsoft.com/office/powerpoint/2010/main" val="84612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472113" y="0"/>
          <a:ext cx="3671887" cy="3254375"/>
        </p:xfrm>
        <a:graphic>
          <a:graphicData uri="http://schemas.openxmlformats.org/presentationml/2006/ole">
            <mc:AlternateContent xmlns:mc="http://schemas.openxmlformats.org/markup-compatibility/2006">
              <mc:Choice xmlns:v="urn:schemas-microsoft-com:vml" Requires="v">
                <p:oleObj name="Worksheet" r:id="rId3" imgW="3667049" imgH="3247949" progId="Excel.Sheet.8">
                  <p:embed/>
                </p:oleObj>
              </mc:Choice>
              <mc:Fallback>
                <p:oleObj name="Worksheet" r:id="rId3" imgW="3667049" imgH="3247949" progId="Excel.Sheet.8">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0"/>
                        <a:ext cx="3671887" cy="325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0" y="0"/>
          <a:ext cx="5495925" cy="3248025"/>
        </p:xfrm>
        <a:graphic>
          <a:graphicData uri="http://schemas.openxmlformats.org/presentationml/2006/ole">
            <mc:AlternateContent xmlns:mc="http://schemas.openxmlformats.org/markup-compatibility/2006">
              <mc:Choice xmlns:v="urn:schemas-microsoft-com:vml" Requires="v">
                <p:oleObj name="Worksheet" r:id="rId5" imgW="5495849" imgH="3247949" progId="Excel.Sheet.8">
                  <p:embed/>
                </p:oleObj>
              </mc:Choice>
              <mc:Fallback>
                <p:oleObj name="Worksheet" r:id="rId5" imgW="5495849" imgH="3247949" progId="Excel.Sheet.8">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495925"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Line 4"/>
          <p:cNvSpPr>
            <a:spLocks noChangeShapeType="1"/>
          </p:cNvSpPr>
          <p:nvPr/>
        </p:nvSpPr>
        <p:spPr bwMode="auto">
          <a:xfrm>
            <a:off x="0" y="3505200"/>
            <a:ext cx="9144000" cy="0"/>
          </a:xfrm>
          <a:prstGeom prst="line">
            <a:avLst/>
          </a:prstGeom>
          <a:noFill/>
          <a:ln w="28575">
            <a:solidFill>
              <a:schemeClr val="tx1"/>
            </a:solidFill>
            <a:prstDash val="dash"/>
            <a:round/>
            <a:headEnd/>
            <a:tailEnd/>
          </a:ln>
        </p:spPr>
        <p:txBody>
          <a:bodyPr/>
          <a:lstStyle/>
          <a:p>
            <a:endParaRPr lang="en-US"/>
          </a:p>
        </p:txBody>
      </p:sp>
      <p:sp>
        <p:nvSpPr>
          <p:cNvPr id="1030" name="Text Box 5"/>
          <p:cNvSpPr txBox="1">
            <a:spLocks noChangeArrowheads="1"/>
          </p:cNvSpPr>
          <p:nvPr/>
        </p:nvSpPr>
        <p:spPr bwMode="auto">
          <a:xfrm>
            <a:off x="6400800" y="6324600"/>
            <a:ext cx="1524000" cy="396875"/>
          </a:xfrm>
          <a:prstGeom prst="rect">
            <a:avLst/>
          </a:prstGeom>
          <a:noFill/>
          <a:ln w="9525">
            <a:noFill/>
            <a:miter lim="800000"/>
            <a:headEnd/>
            <a:tailEnd/>
          </a:ln>
        </p:spPr>
        <p:txBody>
          <a:bodyPr>
            <a:spAutoFit/>
          </a:bodyPr>
          <a:lstStyle/>
          <a:p>
            <a:pPr eaLnBrk="1" hangingPunct="1">
              <a:spcBef>
                <a:spcPct val="50000"/>
              </a:spcBef>
            </a:pPr>
            <a:r>
              <a:rPr lang="en-US" sz="1000">
                <a:latin typeface="Arial" charset="0"/>
                <a:ea typeface="ＭＳ Ｐゴシック" pitchFamily="34" charset="-128"/>
                <a:cs typeface="Arial" charset="0"/>
              </a:rPr>
              <a:t>Source: Adapted from Sharp Paine (2003)</a:t>
            </a:r>
          </a:p>
        </p:txBody>
      </p:sp>
      <p:sp>
        <p:nvSpPr>
          <p:cNvPr id="1031" name="Text Box 6"/>
          <p:cNvSpPr txBox="1">
            <a:spLocks noChangeArrowheads="1"/>
          </p:cNvSpPr>
          <p:nvPr/>
        </p:nvSpPr>
        <p:spPr bwMode="auto">
          <a:xfrm>
            <a:off x="2266950" y="3714750"/>
            <a:ext cx="4743450" cy="323850"/>
          </a:xfrm>
          <a:prstGeom prst="rect">
            <a:avLst/>
          </a:prstGeom>
          <a:solidFill>
            <a:srgbClr val="FFFFFF"/>
          </a:solidFill>
          <a:ln w="9525">
            <a:noFill/>
            <a:miter lim="800000"/>
            <a:headEnd/>
            <a:tailEnd/>
          </a:ln>
        </p:spPr>
        <p:txBody>
          <a:bodyPr/>
          <a:lstStyle/>
          <a:p>
            <a:pPr algn="ctr" eaLnBrk="1" hangingPunct="1"/>
            <a:r>
              <a:rPr lang="en-US" b="1">
                <a:latin typeface="Arial" charset="0"/>
                <a:ea typeface="ＭＳ Ｐゴシック" pitchFamily="34" charset="-128"/>
              </a:rPr>
              <a:t>Partial Overlap: "Where's the Line?"</a:t>
            </a:r>
          </a:p>
        </p:txBody>
      </p:sp>
      <p:graphicFrame>
        <p:nvGraphicFramePr>
          <p:cNvPr id="1028" name="Object 7"/>
          <p:cNvGraphicFramePr>
            <a:graphicFrameLocks noChangeAspect="1"/>
          </p:cNvGraphicFramePr>
          <p:nvPr/>
        </p:nvGraphicFramePr>
        <p:xfrm>
          <a:off x="2128838" y="3962400"/>
          <a:ext cx="4886325" cy="2924175"/>
        </p:xfrm>
        <a:graphic>
          <a:graphicData uri="http://schemas.openxmlformats.org/presentationml/2006/ole">
            <mc:AlternateContent xmlns:mc="http://schemas.openxmlformats.org/markup-compatibility/2006">
              <mc:Choice xmlns:v="urn:schemas-microsoft-com:vml" Requires="v">
                <p:oleObj name="Worksheet" r:id="rId7" imgW="4886249" imgH="2924251" progId="Excel.Sheet.8">
                  <p:embed/>
                </p:oleObj>
              </mc:Choice>
              <mc:Fallback>
                <p:oleObj name="Worksheet" r:id="rId7" imgW="4886249" imgH="2924251" progId="Excel.Sheet.8">
                  <p:embed/>
                  <p:pic>
                    <p:nvPicPr>
                      <p:cNvPr id="102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38" y="3962400"/>
                        <a:ext cx="4886325" cy="292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1061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28" y="65314"/>
            <a:ext cx="6629400" cy="914399"/>
          </a:xfrm>
        </p:spPr>
        <p:txBody>
          <a:bodyPr/>
          <a:lstStyle/>
          <a:p>
            <a:r>
              <a:rPr lang="en-US" dirty="0"/>
              <a:t>Proactive vs. regulation-imposed sustainability practices</a:t>
            </a:r>
          </a:p>
        </p:txBody>
      </p:sp>
      <p:sp>
        <p:nvSpPr>
          <p:cNvPr id="3" name="Content Placeholder 2"/>
          <p:cNvSpPr>
            <a:spLocks noGrp="1"/>
          </p:cNvSpPr>
          <p:nvPr>
            <p:ph idx="1"/>
          </p:nvPr>
        </p:nvSpPr>
        <p:spPr>
          <a:xfrm>
            <a:off x="174171" y="1458686"/>
            <a:ext cx="8795657" cy="4833257"/>
          </a:xfrm>
        </p:spPr>
        <p:txBody>
          <a:bodyPr/>
          <a:lstStyle/>
          <a:p>
            <a:pPr>
              <a:spcBef>
                <a:spcPts val="0"/>
              </a:spcBef>
            </a:pPr>
            <a:r>
              <a:rPr lang="en-US" dirty="0"/>
              <a:t>What are the benefits of proactive company-driven sustainability initiatives?</a:t>
            </a:r>
          </a:p>
          <a:p>
            <a:pPr>
              <a:spcBef>
                <a:spcPts val="0"/>
              </a:spcBef>
            </a:pPr>
            <a:r>
              <a:rPr lang="en-US" dirty="0"/>
              <a:t>What to do if using more sustainable practices is actually associated with higher costs?</a:t>
            </a:r>
          </a:p>
          <a:p>
            <a:pPr lvl="1">
              <a:spcBef>
                <a:spcPts val="0"/>
              </a:spcBef>
            </a:pPr>
            <a:r>
              <a:rPr lang="en-US" dirty="0"/>
              <a:t>Tragedy of the commons</a:t>
            </a:r>
          </a:p>
          <a:p>
            <a:pPr>
              <a:spcBef>
                <a:spcPts val="0"/>
              </a:spcBef>
            </a:pPr>
            <a:r>
              <a:rPr lang="en-US" dirty="0"/>
              <a:t>Government regulation can raise the costs of using unsustainable business practices </a:t>
            </a:r>
          </a:p>
          <a:p>
            <a:pPr lvl="1">
              <a:spcBef>
                <a:spcPts val="0"/>
              </a:spcBef>
            </a:pPr>
            <a:r>
              <a:rPr lang="en-US" dirty="0"/>
              <a:t>making “dirty” businesses less profitable will force companies to change business practices (or to relocate to countries with less strict environmental policies)</a:t>
            </a:r>
          </a:p>
          <a:p>
            <a:endParaRPr lang="en-US" dirty="0"/>
          </a:p>
        </p:txBody>
      </p:sp>
    </p:spTree>
    <p:extLst>
      <p:ext uri="{BB962C8B-B14F-4D97-AF65-F5344CB8AC3E}">
        <p14:creationId xmlns:p14="http://schemas.microsoft.com/office/powerpoint/2010/main" val="78675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5" y="0"/>
            <a:ext cx="6770914" cy="1045029"/>
          </a:xfrm>
        </p:spPr>
        <p:txBody>
          <a:bodyPr/>
          <a:lstStyle/>
          <a:p>
            <a:r>
              <a:rPr lang="en-US" dirty="0"/>
              <a:t>When profitability and sustainability goals are in conflict</a:t>
            </a:r>
          </a:p>
        </p:txBody>
      </p:sp>
      <p:sp>
        <p:nvSpPr>
          <p:cNvPr id="3" name="Content Placeholder 2"/>
          <p:cNvSpPr>
            <a:spLocks noGrp="1"/>
          </p:cNvSpPr>
          <p:nvPr>
            <p:ph idx="1"/>
          </p:nvPr>
        </p:nvSpPr>
        <p:spPr>
          <a:xfrm>
            <a:off x="304800" y="1328057"/>
            <a:ext cx="8588829" cy="5225143"/>
          </a:xfrm>
        </p:spPr>
        <p:txBody>
          <a:bodyPr/>
          <a:lstStyle/>
          <a:p>
            <a:pPr>
              <a:spcBef>
                <a:spcPts val="0"/>
              </a:spcBef>
            </a:pPr>
            <a:r>
              <a:rPr lang="en-US" dirty="0"/>
              <a:t>Some companies known for their sustainability initiatives have not been able to achieve satisfactory financial performance</a:t>
            </a:r>
          </a:p>
          <a:p>
            <a:pPr lvl="1">
              <a:spcBef>
                <a:spcPts val="0"/>
              </a:spcBef>
            </a:pPr>
            <a:r>
              <a:rPr lang="en-US" dirty="0"/>
              <a:t>e.g., Better Place went bankrupt in 2013</a:t>
            </a:r>
          </a:p>
          <a:p>
            <a:pPr>
              <a:spcBef>
                <a:spcPts val="0"/>
              </a:spcBef>
            </a:pPr>
            <a:r>
              <a:rPr lang="en-US" dirty="0"/>
              <a:t>Sacrificing profits to remain sustainable</a:t>
            </a:r>
          </a:p>
          <a:p>
            <a:pPr lvl="1">
              <a:spcBef>
                <a:spcPts val="0"/>
              </a:spcBef>
            </a:pPr>
            <a:r>
              <a:rPr lang="en-US" dirty="0"/>
              <a:t>Being green can make you less profitable, but you still can make enough to continue your business</a:t>
            </a:r>
          </a:p>
          <a:p>
            <a:pPr lvl="1">
              <a:spcBef>
                <a:spcPts val="0"/>
              </a:spcBef>
            </a:pPr>
            <a:r>
              <a:rPr lang="en-US" dirty="0"/>
              <a:t>B Corporations (for-profits with a special legal status) – making money is not the only goal </a:t>
            </a:r>
          </a:p>
          <a:p>
            <a:pPr lvl="1">
              <a:spcBef>
                <a:spcPts val="0"/>
              </a:spcBef>
            </a:pPr>
            <a:r>
              <a:rPr lang="en-US" dirty="0"/>
              <a:t>Social enterprises (for-profits and non-profits) – use business as means for achieving social goals</a:t>
            </a:r>
          </a:p>
          <a:p>
            <a:endParaRPr lang="en-US" dirty="0"/>
          </a:p>
        </p:txBody>
      </p:sp>
    </p:spTree>
    <p:extLst>
      <p:ext uri="{BB962C8B-B14F-4D97-AF65-F5344CB8AC3E}">
        <p14:creationId xmlns:p14="http://schemas.microsoft.com/office/powerpoint/2010/main" val="654937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83642" y="360946"/>
            <a:ext cx="6807957" cy="629653"/>
          </a:xfrm>
        </p:spPr>
        <p:txBody>
          <a:bodyPr/>
          <a:lstStyle/>
          <a:p>
            <a:r>
              <a:rPr lang="en-US" sz="3600" dirty="0"/>
              <a:t>Summary</a:t>
            </a:r>
          </a:p>
        </p:txBody>
      </p:sp>
      <p:sp>
        <p:nvSpPr>
          <p:cNvPr id="174083" name="Rectangle 3"/>
          <p:cNvSpPr>
            <a:spLocks noGrp="1" noChangeArrowheads="1"/>
          </p:cNvSpPr>
          <p:nvPr>
            <p:ph idx="1"/>
          </p:nvPr>
        </p:nvSpPr>
        <p:spPr>
          <a:xfrm>
            <a:off x="114300" y="1603094"/>
            <a:ext cx="8915399" cy="4710620"/>
          </a:xfrm>
        </p:spPr>
        <p:txBody>
          <a:bodyPr/>
          <a:lstStyle/>
          <a:p>
            <a:pPr>
              <a:spcBef>
                <a:spcPts val="0"/>
              </a:spcBef>
            </a:pPr>
            <a:r>
              <a:rPr lang="en-CA" dirty="0"/>
              <a:t>CSR and related concepts</a:t>
            </a:r>
          </a:p>
          <a:p>
            <a:pPr>
              <a:spcBef>
                <a:spcPts val="0"/>
              </a:spcBef>
            </a:pPr>
            <a:r>
              <a:rPr lang="en-CA" dirty="0"/>
              <a:t>Doing good after generating profits vs. doing good while generating profits</a:t>
            </a:r>
          </a:p>
          <a:p>
            <a:pPr>
              <a:spcBef>
                <a:spcPts val="0"/>
              </a:spcBef>
            </a:pPr>
            <a:r>
              <a:rPr lang="en-US" dirty="0"/>
              <a:t>MNCs taking advantage of cross-national differences in minimum wages and tax rates</a:t>
            </a:r>
          </a:p>
          <a:p>
            <a:pPr>
              <a:spcBef>
                <a:spcPts val="0"/>
              </a:spcBef>
            </a:pPr>
            <a:r>
              <a:rPr lang="en-US" dirty="0"/>
              <a:t>Reconciling profit motivation and sustainability motivation (shared value)</a:t>
            </a:r>
          </a:p>
          <a:p>
            <a:pPr>
              <a:spcBef>
                <a:spcPts val="0"/>
              </a:spcBef>
            </a:pPr>
            <a:r>
              <a:rPr lang="en-US" dirty="0"/>
              <a:t>When profitability and sustainability goals are in conflict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AAAF-3FB6-4417-82B9-3AFF055EA098}"/>
              </a:ext>
            </a:extLst>
          </p:cNvPr>
          <p:cNvSpPr>
            <a:spLocks noGrp="1"/>
          </p:cNvSpPr>
          <p:nvPr>
            <p:ph type="title"/>
          </p:nvPr>
        </p:nvSpPr>
        <p:spPr/>
        <p:txBody>
          <a:bodyPr/>
          <a:lstStyle/>
          <a:p>
            <a:r>
              <a:rPr lang="en-CA" dirty="0"/>
              <a:t>CSR defined</a:t>
            </a:r>
          </a:p>
        </p:txBody>
      </p:sp>
      <p:sp>
        <p:nvSpPr>
          <p:cNvPr id="3" name="Content Placeholder 2">
            <a:extLst>
              <a:ext uri="{FF2B5EF4-FFF2-40B4-BE49-F238E27FC236}">
                <a16:creationId xmlns:a16="http://schemas.microsoft.com/office/drawing/2014/main" id="{4F80E7FB-310C-4C09-A2F2-136FBEFFE3C7}"/>
              </a:ext>
            </a:extLst>
          </p:cNvPr>
          <p:cNvSpPr>
            <a:spLocks noGrp="1"/>
          </p:cNvSpPr>
          <p:nvPr>
            <p:ph idx="1"/>
          </p:nvPr>
        </p:nvSpPr>
        <p:spPr>
          <a:xfrm>
            <a:off x="256572" y="1504708"/>
            <a:ext cx="8630856" cy="4687747"/>
          </a:xfrm>
        </p:spPr>
        <p:txBody>
          <a:bodyPr/>
          <a:lstStyle/>
          <a:p>
            <a:pPr>
              <a:spcBef>
                <a:spcPts val="0"/>
              </a:spcBef>
            </a:pPr>
            <a:r>
              <a:rPr lang="en-CA" dirty="0"/>
              <a:t>“Corporate social responsibility (CSR) can be defined as the actions of a firm to benefit society beyond the requirements of the law and the direct interests of the firm.” </a:t>
            </a:r>
            <a:r>
              <a:rPr lang="en-CA" sz="2800" dirty="0"/>
              <a:t>(Luthans &amp; Doh, 2018: 85)</a:t>
            </a:r>
          </a:p>
          <a:p>
            <a:pPr>
              <a:spcBef>
                <a:spcPts val="0"/>
              </a:spcBef>
            </a:pPr>
            <a:endParaRPr lang="en-CA" sz="2800" dirty="0"/>
          </a:p>
          <a:p>
            <a:pPr>
              <a:spcBef>
                <a:spcPts val="0"/>
              </a:spcBef>
            </a:pPr>
            <a:r>
              <a:rPr lang="en-CA" dirty="0"/>
              <a:t>“</a:t>
            </a:r>
            <a:r>
              <a:rPr lang="en-US" dirty="0"/>
              <a:t>We define CSR as actions that appear to further some social good, beyond the interests of the firm and that which is required by law</a:t>
            </a:r>
            <a:r>
              <a:rPr lang="en-CA" sz="2800" dirty="0"/>
              <a:t>” (McWilliams &amp; Siegel, 2001: 117)</a:t>
            </a:r>
          </a:p>
        </p:txBody>
      </p:sp>
    </p:spTree>
    <p:extLst>
      <p:ext uri="{BB962C8B-B14F-4D97-AF65-F5344CB8AC3E}">
        <p14:creationId xmlns:p14="http://schemas.microsoft.com/office/powerpoint/2010/main" val="106694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3600" dirty="0"/>
              <a:t>Reminders</a:t>
            </a:r>
          </a:p>
        </p:txBody>
      </p:sp>
      <p:sp>
        <p:nvSpPr>
          <p:cNvPr id="175107" name="Rectangle 3"/>
          <p:cNvSpPr>
            <a:spLocks noGrp="1" noChangeArrowheads="1"/>
          </p:cNvSpPr>
          <p:nvPr>
            <p:ph idx="1"/>
          </p:nvPr>
        </p:nvSpPr>
        <p:spPr>
          <a:xfrm>
            <a:off x="82826" y="1333429"/>
            <a:ext cx="8897324" cy="5143571"/>
          </a:xfrm>
        </p:spPr>
        <p:txBody>
          <a:bodyPr/>
          <a:lstStyle/>
          <a:p>
            <a:pPr>
              <a:spcBef>
                <a:spcPts val="300"/>
              </a:spcBef>
            </a:pPr>
            <a:r>
              <a:rPr lang="en-US" sz="2800" dirty="0"/>
              <a:t>For Friday, May 16</a:t>
            </a:r>
            <a:r>
              <a:rPr lang="en-US" sz="2800" baseline="30000" dirty="0"/>
              <a:t>th</a:t>
            </a:r>
            <a:r>
              <a:rPr lang="en-US" sz="2800" dirty="0"/>
              <a:t> (last “theoretical” class)</a:t>
            </a:r>
          </a:p>
          <a:p>
            <a:pPr lvl="1">
              <a:spcBef>
                <a:spcPts val="300"/>
              </a:spcBef>
            </a:pPr>
            <a:r>
              <a:rPr lang="en-US" sz="2400" dirty="0"/>
              <a:t>read “Global Sourcing at Nike” case</a:t>
            </a:r>
          </a:p>
          <a:p>
            <a:pPr lvl="1">
              <a:spcBef>
                <a:spcPts val="300"/>
              </a:spcBef>
            </a:pPr>
            <a:r>
              <a:rPr lang="en-US" sz="2400" dirty="0"/>
              <a:t>Students responsible for this case submit individual assignments by 9</a:t>
            </a:r>
            <a:r>
              <a:rPr lang="en-CA" sz="2400" dirty="0"/>
              <a:t>:30 on May 16</a:t>
            </a:r>
            <a:r>
              <a:rPr lang="en-US" sz="2400" baseline="30000" dirty="0" err="1"/>
              <a:t>th</a:t>
            </a:r>
            <a:r>
              <a:rPr lang="en-CA" sz="2400" dirty="0"/>
              <a:t> </a:t>
            </a:r>
            <a:r>
              <a:rPr lang="en-US" sz="2400" dirty="0"/>
              <a:t> </a:t>
            </a:r>
          </a:p>
          <a:p>
            <a:pPr>
              <a:spcBef>
                <a:spcPts val="300"/>
              </a:spcBef>
            </a:pPr>
            <a:r>
              <a:rPr lang="en-US" sz="2800" dirty="0"/>
              <a:t>The exam is on May 26</a:t>
            </a:r>
            <a:r>
              <a:rPr lang="en-US" sz="2800" baseline="30000" dirty="0"/>
              <a:t>th</a:t>
            </a:r>
            <a:r>
              <a:rPr lang="en-US" sz="2800" dirty="0"/>
              <a:t> from 8:30 to 10:30</a:t>
            </a:r>
          </a:p>
          <a:p>
            <a:pPr lvl="1">
              <a:spcBef>
                <a:spcPts val="300"/>
              </a:spcBef>
            </a:pPr>
            <a:r>
              <a:rPr lang="en-US" sz="2400" dirty="0"/>
              <a:t>paper-based exam – to be written on the exam paper that will be distributed (you would not use a computer)</a:t>
            </a:r>
          </a:p>
          <a:p>
            <a:pPr lvl="1">
              <a:spcBef>
                <a:spcPts val="300"/>
              </a:spcBef>
            </a:pPr>
            <a:r>
              <a:rPr lang="en-US" sz="2400" dirty="0"/>
              <a:t>closed-book exam – you </a:t>
            </a:r>
            <a:r>
              <a:rPr lang="en-US" sz="2400" u="sng" dirty="0"/>
              <a:t>cannot</a:t>
            </a:r>
            <a:r>
              <a:rPr lang="en-US" sz="2400" dirty="0"/>
              <a:t> use course materials or your notes during the exam</a:t>
            </a:r>
          </a:p>
          <a:p>
            <a:pPr lvl="1">
              <a:spcBef>
                <a:spcPts val="300"/>
              </a:spcBef>
            </a:pPr>
            <a:r>
              <a:rPr lang="en-US" sz="2400" dirty="0"/>
              <a:t>this exam will consist of questions that require brief answers (2-3 sentences) and multiple-choice questions</a:t>
            </a:r>
          </a:p>
          <a:p>
            <a:pPr lvl="1">
              <a:spcBef>
                <a:spcPts val="300"/>
              </a:spcBef>
            </a:pPr>
            <a:r>
              <a:rPr lang="en-US" sz="2400" dirty="0"/>
              <a:t>see sample questions with answers on Moodle</a:t>
            </a:r>
          </a:p>
          <a:p>
            <a:endParaRPr lang="en-US" sz="2800" dirty="0"/>
          </a:p>
          <a:p>
            <a:endParaRPr lang="en-US" sz="2600" dirty="0"/>
          </a:p>
        </p:txBody>
      </p:sp>
    </p:spTree>
    <p:extLst>
      <p:ext uri="{BB962C8B-B14F-4D97-AF65-F5344CB8AC3E}">
        <p14:creationId xmlns:p14="http://schemas.microsoft.com/office/powerpoint/2010/main" val="298390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1BF2-0685-4E6D-8D4B-108B50B97345}"/>
              </a:ext>
            </a:extLst>
          </p:cNvPr>
          <p:cNvSpPr>
            <a:spLocks noGrp="1"/>
          </p:cNvSpPr>
          <p:nvPr>
            <p:ph type="title"/>
          </p:nvPr>
        </p:nvSpPr>
        <p:spPr>
          <a:xfrm>
            <a:off x="2303362" y="86810"/>
            <a:ext cx="6558087" cy="1047510"/>
          </a:xfrm>
        </p:spPr>
        <p:txBody>
          <a:bodyPr/>
          <a:lstStyle/>
          <a:p>
            <a:r>
              <a:rPr lang="en-CA" dirty="0"/>
              <a:t>What CSR should be about:</a:t>
            </a:r>
            <a:br>
              <a:rPr lang="en-CA" dirty="0"/>
            </a:br>
            <a:r>
              <a:rPr lang="en-CA" dirty="0"/>
              <a:t>Views from Ghana</a:t>
            </a:r>
          </a:p>
        </p:txBody>
      </p:sp>
      <p:sp>
        <p:nvSpPr>
          <p:cNvPr id="3" name="Content Placeholder 2">
            <a:extLst>
              <a:ext uri="{FF2B5EF4-FFF2-40B4-BE49-F238E27FC236}">
                <a16:creationId xmlns:a16="http://schemas.microsoft.com/office/drawing/2014/main" id="{C2B325F2-D5D9-4FF5-AD83-CC84E431258D}"/>
              </a:ext>
            </a:extLst>
          </p:cNvPr>
          <p:cNvSpPr>
            <a:spLocks noGrp="1"/>
          </p:cNvSpPr>
          <p:nvPr>
            <p:ph idx="1"/>
          </p:nvPr>
        </p:nvSpPr>
        <p:spPr>
          <a:xfrm>
            <a:off x="243069" y="1539433"/>
            <a:ext cx="8457235" cy="4653024"/>
          </a:xfrm>
        </p:spPr>
        <p:txBody>
          <a:bodyPr/>
          <a:lstStyle/>
          <a:p>
            <a:r>
              <a:rPr lang="en-CA" dirty="0"/>
              <a:t>A global perspective that respects local culture</a:t>
            </a:r>
          </a:p>
          <a:p>
            <a:r>
              <a:rPr lang="en-CA" dirty="0"/>
              <a:t>Building local capacity leaving a positive legacy</a:t>
            </a:r>
          </a:p>
          <a:p>
            <a:r>
              <a:rPr lang="en-CA" dirty="0"/>
              <a:t>Empowerment and ownership</a:t>
            </a:r>
          </a:p>
          <a:p>
            <a:r>
              <a:rPr lang="en-CA" dirty="0"/>
              <a:t>Teaching skills to employees and enabling communities to be self-sufficient</a:t>
            </a:r>
          </a:p>
          <a:p>
            <a:r>
              <a:rPr lang="en-CA" dirty="0"/>
              <a:t>Filling-in when the government falls short</a:t>
            </a:r>
          </a:p>
          <a:p>
            <a:r>
              <a:rPr lang="en-CA" dirty="0"/>
              <a:t>Giving access to information</a:t>
            </a:r>
          </a:p>
          <a:p>
            <a:r>
              <a:rPr lang="en-CA" dirty="0"/>
              <a:t>CSR requires creation of partnerships</a:t>
            </a:r>
          </a:p>
        </p:txBody>
      </p:sp>
      <p:sp>
        <p:nvSpPr>
          <p:cNvPr id="4" name="Rectangle 97">
            <a:extLst>
              <a:ext uri="{FF2B5EF4-FFF2-40B4-BE49-F238E27FC236}">
                <a16:creationId xmlns:a16="http://schemas.microsoft.com/office/drawing/2014/main" id="{8BEEE08A-BAAA-49C4-9289-A64E3C7658C9}"/>
              </a:ext>
            </a:extLst>
          </p:cNvPr>
          <p:cNvSpPr txBox="1">
            <a:spLocks noChangeArrowheads="1"/>
          </p:cNvSpPr>
          <p:nvPr/>
        </p:nvSpPr>
        <p:spPr bwMode="auto">
          <a:xfrm>
            <a:off x="2303362" y="6597570"/>
            <a:ext cx="5469038" cy="173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 typeface="Wingdings" pitchFamily="2" charset="2"/>
              <a:buNone/>
            </a:pPr>
            <a:r>
              <a:rPr lang="en-US" sz="1200" kern="0" dirty="0"/>
              <a:t>Source: </a:t>
            </a:r>
            <a:r>
              <a:rPr lang="en-US" sz="1200" kern="0" dirty="0" err="1"/>
              <a:t>Holme</a:t>
            </a:r>
            <a:r>
              <a:rPr lang="en-US" sz="1200" kern="0" dirty="0"/>
              <a:t> &amp; Watts (2000) Making good business sense </a:t>
            </a:r>
          </a:p>
        </p:txBody>
      </p:sp>
    </p:spTree>
    <p:extLst>
      <p:ext uri="{BB962C8B-B14F-4D97-AF65-F5344CB8AC3E}">
        <p14:creationId xmlns:p14="http://schemas.microsoft.com/office/powerpoint/2010/main" val="119956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1BF2-0685-4E6D-8D4B-108B50B97345}"/>
              </a:ext>
            </a:extLst>
          </p:cNvPr>
          <p:cNvSpPr>
            <a:spLocks noGrp="1"/>
          </p:cNvSpPr>
          <p:nvPr>
            <p:ph type="title"/>
          </p:nvPr>
        </p:nvSpPr>
        <p:spPr>
          <a:xfrm>
            <a:off x="2374740" y="86810"/>
            <a:ext cx="6302415" cy="1012783"/>
          </a:xfrm>
        </p:spPr>
        <p:txBody>
          <a:bodyPr/>
          <a:lstStyle/>
          <a:p>
            <a:r>
              <a:rPr lang="en-CA" dirty="0"/>
              <a:t>What CSR should be about: </a:t>
            </a:r>
            <a:br>
              <a:rPr lang="en-CA" dirty="0"/>
            </a:br>
            <a:r>
              <a:rPr lang="en-CA" dirty="0"/>
              <a:t>Views from Thailand</a:t>
            </a:r>
          </a:p>
        </p:txBody>
      </p:sp>
      <p:sp>
        <p:nvSpPr>
          <p:cNvPr id="3" name="Content Placeholder 2">
            <a:extLst>
              <a:ext uri="{FF2B5EF4-FFF2-40B4-BE49-F238E27FC236}">
                <a16:creationId xmlns:a16="http://schemas.microsoft.com/office/drawing/2014/main" id="{C2B325F2-D5D9-4FF5-AD83-CC84E431258D}"/>
              </a:ext>
            </a:extLst>
          </p:cNvPr>
          <p:cNvSpPr>
            <a:spLocks noGrp="1"/>
          </p:cNvSpPr>
          <p:nvPr>
            <p:ph idx="1"/>
          </p:nvPr>
        </p:nvSpPr>
        <p:spPr>
          <a:xfrm>
            <a:off x="219920" y="1365812"/>
            <a:ext cx="8457235" cy="4965539"/>
          </a:xfrm>
        </p:spPr>
        <p:txBody>
          <a:bodyPr/>
          <a:lstStyle/>
          <a:p>
            <a:r>
              <a:rPr lang="en-CA" dirty="0"/>
              <a:t>The bigger the company, the greater the obligation</a:t>
            </a:r>
          </a:p>
          <a:p>
            <a:r>
              <a:rPr lang="en-CA" dirty="0"/>
              <a:t>Environmental damage mitigation and prevention</a:t>
            </a:r>
          </a:p>
          <a:p>
            <a:r>
              <a:rPr lang="en-CA" dirty="0"/>
              <a:t>Transparency</a:t>
            </a:r>
          </a:p>
          <a:p>
            <a:r>
              <a:rPr lang="en-CA" dirty="0"/>
              <a:t>Consumer protection</a:t>
            </a:r>
          </a:p>
          <a:p>
            <a:r>
              <a:rPr lang="en-CA" dirty="0"/>
              <a:t>Changing people’s attitudes towards the environment</a:t>
            </a:r>
          </a:p>
          <a:p>
            <a:r>
              <a:rPr lang="en-CA" dirty="0"/>
              <a:t>Youth and gender issues</a:t>
            </a:r>
          </a:p>
        </p:txBody>
      </p:sp>
      <p:sp>
        <p:nvSpPr>
          <p:cNvPr id="4" name="Rectangle 97">
            <a:extLst>
              <a:ext uri="{FF2B5EF4-FFF2-40B4-BE49-F238E27FC236}">
                <a16:creationId xmlns:a16="http://schemas.microsoft.com/office/drawing/2014/main" id="{8BEEE08A-BAAA-49C4-9289-A64E3C7658C9}"/>
              </a:ext>
            </a:extLst>
          </p:cNvPr>
          <p:cNvSpPr txBox="1">
            <a:spLocks noChangeArrowheads="1"/>
          </p:cNvSpPr>
          <p:nvPr/>
        </p:nvSpPr>
        <p:spPr bwMode="auto">
          <a:xfrm>
            <a:off x="2303362" y="6597570"/>
            <a:ext cx="5469038" cy="173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 typeface="Wingdings" pitchFamily="2" charset="2"/>
              <a:buNone/>
            </a:pPr>
            <a:r>
              <a:rPr lang="en-US" sz="1200" kern="0" dirty="0"/>
              <a:t>Source: </a:t>
            </a:r>
            <a:r>
              <a:rPr lang="en-US" sz="1200" kern="0" dirty="0" err="1"/>
              <a:t>Holme</a:t>
            </a:r>
            <a:r>
              <a:rPr lang="en-US" sz="1200" kern="0" dirty="0"/>
              <a:t> &amp; Watts (2000) Making good business sense </a:t>
            </a:r>
          </a:p>
        </p:txBody>
      </p:sp>
    </p:spTree>
    <p:extLst>
      <p:ext uri="{BB962C8B-B14F-4D97-AF65-F5344CB8AC3E}">
        <p14:creationId xmlns:p14="http://schemas.microsoft.com/office/powerpoint/2010/main" val="203319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FD07-BFF3-4DB1-9DD1-DB505E2B5F4D}"/>
              </a:ext>
            </a:extLst>
          </p:cNvPr>
          <p:cNvSpPr>
            <a:spLocks noGrp="1"/>
          </p:cNvSpPr>
          <p:nvPr>
            <p:ph type="title"/>
          </p:nvPr>
        </p:nvSpPr>
        <p:spPr>
          <a:xfrm>
            <a:off x="1766171" y="100208"/>
            <a:ext cx="6615830" cy="1064713"/>
          </a:xfrm>
        </p:spPr>
        <p:txBody>
          <a:bodyPr/>
          <a:lstStyle/>
          <a:p>
            <a:r>
              <a:rPr lang="en-CA" dirty="0"/>
              <a:t>“Explicit” CSR in the U.S. versus “implicit” CSR in Europe</a:t>
            </a:r>
          </a:p>
        </p:txBody>
      </p:sp>
      <p:sp>
        <p:nvSpPr>
          <p:cNvPr id="3" name="Content Placeholder 2">
            <a:extLst>
              <a:ext uri="{FF2B5EF4-FFF2-40B4-BE49-F238E27FC236}">
                <a16:creationId xmlns:a16="http://schemas.microsoft.com/office/drawing/2014/main" id="{991F97C6-6E17-4248-8040-4894AB486BAD}"/>
              </a:ext>
            </a:extLst>
          </p:cNvPr>
          <p:cNvSpPr>
            <a:spLocks noGrp="1"/>
          </p:cNvSpPr>
          <p:nvPr>
            <p:ph idx="1"/>
          </p:nvPr>
        </p:nvSpPr>
        <p:spPr>
          <a:xfrm>
            <a:off x="283923" y="1290183"/>
            <a:ext cx="8576153" cy="4997884"/>
          </a:xfrm>
        </p:spPr>
        <p:txBody>
          <a:bodyPr/>
          <a:lstStyle/>
          <a:p>
            <a:r>
              <a:rPr lang="en-CA" sz="2800" dirty="0"/>
              <a:t>About 15-20 years ago, many large U.S. companies were already talking about various CSR initiatives but relatively few European companies back then described their social programs as CSR</a:t>
            </a:r>
          </a:p>
          <a:p>
            <a:r>
              <a:rPr lang="en-CA" sz="2800" dirty="0"/>
              <a:t>Matten &amp; Moon (2008) argued that European companies are not less socially responsible, it’s just that their social programs are not framed as CSR</a:t>
            </a:r>
          </a:p>
          <a:p>
            <a:r>
              <a:rPr lang="en-CA" sz="2800" dirty="0"/>
              <a:t>Large companies in Europe traditionally accepted their obligation to collaborate with the government in efforts to increase social welfare and protect the environment but only recently began to describe this as CSR</a:t>
            </a:r>
          </a:p>
        </p:txBody>
      </p:sp>
    </p:spTree>
    <p:extLst>
      <p:ext uri="{BB962C8B-B14F-4D97-AF65-F5344CB8AC3E}">
        <p14:creationId xmlns:p14="http://schemas.microsoft.com/office/powerpoint/2010/main" val="297630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Grp="1" noChangeArrowheads="1"/>
          </p:cNvSpPr>
          <p:nvPr>
            <p:ph type="title"/>
          </p:nvPr>
        </p:nvSpPr>
        <p:spPr>
          <a:xfrm>
            <a:off x="2159000" y="0"/>
            <a:ext cx="6221071" cy="1023938"/>
          </a:xfrm>
        </p:spPr>
        <p:txBody>
          <a:bodyPr/>
          <a:lstStyle/>
          <a:p>
            <a:pPr eaLnBrk="1" hangingPunct="1"/>
            <a:r>
              <a:rPr lang="en-US" b="1" dirty="0"/>
              <a:t>Stakeholder management: </a:t>
            </a:r>
            <a:br>
              <a:rPr lang="en-US" b="1" dirty="0"/>
            </a:br>
            <a:r>
              <a:rPr lang="en-US" b="1" dirty="0"/>
              <a:t>Stakeholders give support . . .</a:t>
            </a:r>
          </a:p>
        </p:txBody>
      </p:sp>
      <p:sp>
        <p:nvSpPr>
          <p:cNvPr id="13407" name="Rectangle 97"/>
          <p:cNvSpPr>
            <a:spLocks noGrp="1" noChangeArrowheads="1"/>
          </p:cNvSpPr>
          <p:nvPr>
            <p:ph idx="1"/>
          </p:nvPr>
        </p:nvSpPr>
        <p:spPr>
          <a:xfrm>
            <a:off x="2159000" y="6553200"/>
            <a:ext cx="6753506" cy="609600"/>
          </a:xfrm>
          <a:noFill/>
        </p:spPr>
        <p:txBody>
          <a:bodyPr/>
          <a:lstStyle/>
          <a:p>
            <a:pPr eaLnBrk="1" hangingPunct="1">
              <a:lnSpc>
                <a:spcPct val="80000"/>
              </a:lnSpc>
              <a:buFont typeface="Wingdings" pitchFamily="2" charset="2"/>
              <a:buNone/>
            </a:pPr>
            <a:r>
              <a:rPr lang="en-US" sz="1200" dirty="0"/>
              <a:t>Adapted from C. </a:t>
            </a:r>
            <a:r>
              <a:rPr lang="en-US" sz="1200" dirty="0" err="1"/>
              <a:t>Fombrun</a:t>
            </a:r>
            <a:r>
              <a:rPr lang="en-US" sz="1200" dirty="0"/>
              <a:t>, N. </a:t>
            </a:r>
            <a:r>
              <a:rPr lang="en-US" sz="1200" dirty="0" err="1"/>
              <a:t>Gardberg</a:t>
            </a:r>
            <a:r>
              <a:rPr lang="en-US" sz="1200" dirty="0"/>
              <a:t> &amp; M. Barnett (2000). </a:t>
            </a:r>
            <a:r>
              <a:rPr lang="en-US" sz="1200" i="1" dirty="0"/>
              <a:t>Business &amp; Society Review</a:t>
            </a:r>
            <a:r>
              <a:rPr lang="en-US" sz="1200" dirty="0"/>
              <a:t>, 105(1): 85-106.</a:t>
            </a:r>
          </a:p>
        </p:txBody>
      </p:sp>
      <p:sp>
        <p:nvSpPr>
          <p:cNvPr id="13314" name="Slide Number Placeholder 5"/>
          <p:cNvSpPr>
            <a:spLocks noGrp="1"/>
          </p:cNvSpPr>
          <p:nvPr>
            <p:ph type="sldNum" sz="quarter" idx="4294967295"/>
          </p:nvPr>
        </p:nvSpPr>
        <p:spPr bwMode="auto">
          <a:xfrm>
            <a:off x="0" y="6242050"/>
            <a:ext cx="587375" cy="488950"/>
          </a:xfrm>
          <a:prstGeom prst="rect">
            <a:avLst/>
          </a:prstGeom>
          <a:noFill/>
          <a:ln>
            <a:miter lim="800000"/>
            <a:headEnd/>
            <a:tailEnd/>
          </a:ln>
        </p:spPr>
        <p:txBody>
          <a:bodyPr/>
          <a:lstStyle/>
          <a:p>
            <a:fld id="{D13C0D4C-6F29-41FE-B03B-1548BC5D0FB0}" type="slidenum">
              <a:rPr lang="en-US"/>
              <a:pPr/>
              <a:t>8</a:t>
            </a:fld>
            <a:endParaRPr lang="en-US"/>
          </a:p>
        </p:txBody>
      </p:sp>
      <p:sp>
        <p:nvSpPr>
          <p:cNvPr id="13317" name="Rectangle 6"/>
          <p:cNvSpPr>
            <a:spLocks noChangeArrowheads="1"/>
          </p:cNvSpPr>
          <p:nvPr/>
        </p:nvSpPr>
        <p:spPr bwMode="auto">
          <a:xfrm>
            <a:off x="4014788" y="3884613"/>
            <a:ext cx="1314450" cy="269875"/>
          </a:xfrm>
          <a:prstGeom prst="rect">
            <a:avLst/>
          </a:prstGeom>
          <a:noFill/>
          <a:ln w="9525">
            <a:noFill/>
            <a:miter lim="800000"/>
            <a:headEnd/>
            <a:tailEnd/>
          </a:ln>
        </p:spPr>
        <p:txBody>
          <a:bodyPr/>
          <a:lstStyle/>
          <a:p>
            <a:endParaRPr lang="en-US"/>
          </a:p>
        </p:txBody>
      </p:sp>
      <p:sp>
        <p:nvSpPr>
          <p:cNvPr id="13318" name="Rectangle 7"/>
          <p:cNvSpPr>
            <a:spLocks noChangeArrowheads="1"/>
          </p:cNvSpPr>
          <p:nvPr/>
        </p:nvSpPr>
        <p:spPr bwMode="auto">
          <a:xfrm>
            <a:off x="4398963" y="4113213"/>
            <a:ext cx="519112" cy="269875"/>
          </a:xfrm>
          <a:prstGeom prst="rect">
            <a:avLst/>
          </a:prstGeom>
          <a:noFill/>
          <a:ln w="9525">
            <a:noFill/>
            <a:miter lim="800000"/>
            <a:headEnd/>
            <a:tailEnd/>
          </a:ln>
        </p:spPr>
        <p:txBody>
          <a:bodyPr/>
          <a:lstStyle/>
          <a:p>
            <a:endParaRPr lang="en-US"/>
          </a:p>
        </p:txBody>
      </p:sp>
      <p:sp>
        <p:nvSpPr>
          <p:cNvPr id="13319" name="Rectangle 8"/>
          <p:cNvSpPr>
            <a:spLocks noChangeArrowheads="1"/>
          </p:cNvSpPr>
          <p:nvPr/>
        </p:nvSpPr>
        <p:spPr bwMode="auto">
          <a:xfrm>
            <a:off x="1209675" y="3590925"/>
            <a:ext cx="1182688" cy="585788"/>
          </a:xfrm>
          <a:prstGeom prst="rect">
            <a:avLst/>
          </a:prstGeom>
          <a:solidFill>
            <a:srgbClr val="919191"/>
          </a:solidFill>
          <a:ln w="9525">
            <a:noFill/>
            <a:miter lim="800000"/>
            <a:headEnd/>
            <a:tailEnd/>
          </a:ln>
        </p:spPr>
        <p:txBody>
          <a:bodyPr/>
          <a:lstStyle/>
          <a:p>
            <a:endParaRPr lang="en-US"/>
          </a:p>
        </p:txBody>
      </p:sp>
      <p:sp>
        <p:nvSpPr>
          <p:cNvPr id="13320" name="Rectangle 9"/>
          <p:cNvSpPr>
            <a:spLocks noChangeArrowheads="1"/>
          </p:cNvSpPr>
          <p:nvPr/>
        </p:nvSpPr>
        <p:spPr bwMode="auto">
          <a:xfrm>
            <a:off x="1143000" y="3525838"/>
            <a:ext cx="1169988" cy="574675"/>
          </a:xfrm>
          <a:prstGeom prst="rect">
            <a:avLst/>
          </a:prstGeom>
          <a:solidFill>
            <a:srgbClr val="FFFFFF"/>
          </a:solidFill>
          <a:ln w="12700">
            <a:solidFill>
              <a:srgbClr val="000000"/>
            </a:solidFill>
            <a:miter lim="800000"/>
            <a:headEnd/>
            <a:tailEnd/>
          </a:ln>
        </p:spPr>
        <p:txBody>
          <a:bodyPr/>
          <a:lstStyle/>
          <a:p>
            <a:endParaRPr lang="en-US"/>
          </a:p>
        </p:txBody>
      </p:sp>
      <p:sp>
        <p:nvSpPr>
          <p:cNvPr id="13321" name="Rectangle 10"/>
          <p:cNvSpPr>
            <a:spLocks noChangeArrowheads="1"/>
          </p:cNvSpPr>
          <p:nvPr/>
        </p:nvSpPr>
        <p:spPr bwMode="auto">
          <a:xfrm>
            <a:off x="1314450" y="3686175"/>
            <a:ext cx="927100" cy="269875"/>
          </a:xfrm>
          <a:prstGeom prst="rect">
            <a:avLst/>
          </a:prstGeom>
          <a:noFill/>
          <a:ln w="9525">
            <a:noFill/>
            <a:miter lim="800000"/>
            <a:headEnd/>
            <a:tailEnd/>
          </a:ln>
        </p:spPr>
        <p:txBody>
          <a:bodyPr/>
          <a:lstStyle/>
          <a:p>
            <a:endParaRPr lang="en-US"/>
          </a:p>
        </p:txBody>
      </p:sp>
      <p:sp>
        <p:nvSpPr>
          <p:cNvPr id="13322" name="Rectangle 11"/>
          <p:cNvSpPr>
            <a:spLocks noChangeArrowheads="1"/>
          </p:cNvSpPr>
          <p:nvPr/>
        </p:nvSpPr>
        <p:spPr bwMode="auto">
          <a:xfrm>
            <a:off x="1314450" y="3686175"/>
            <a:ext cx="950913" cy="280988"/>
          </a:xfrm>
          <a:prstGeom prst="rect">
            <a:avLst/>
          </a:prstGeom>
          <a:noFill/>
          <a:ln w="9525">
            <a:noFill/>
            <a:miter lim="800000"/>
            <a:headEnd/>
            <a:tailEnd/>
          </a:ln>
        </p:spPr>
        <p:txBody>
          <a:bodyPr/>
          <a:lstStyle/>
          <a:p>
            <a:endParaRPr lang="en-US"/>
          </a:p>
        </p:txBody>
      </p:sp>
      <p:sp>
        <p:nvSpPr>
          <p:cNvPr id="13323" name="Rectangle 12"/>
          <p:cNvSpPr>
            <a:spLocks noChangeArrowheads="1"/>
          </p:cNvSpPr>
          <p:nvPr/>
        </p:nvSpPr>
        <p:spPr bwMode="auto">
          <a:xfrm>
            <a:off x="1295400" y="3657600"/>
            <a:ext cx="952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Activists</a:t>
            </a:r>
            <a:endParaRPr lang="en-US">
              <a:latin typeface="Times New Roman" pitchFamily="18" charset="0"/>
            </a:endParaRPr>
          </a:p>
        </p:txBody>
      </p:sp>
      <p:sp>
        <p:nvSpPr>
          <p:cNvPr id="13324" name="Rectangle 13"/>
          <p:cNvSpPr>
            <a:spLocks noChangeArrowheads="1"/>
          </p:cNvSpPr>
          <p:nvPr/>
        </p:nvSpPr>
        <p:spPr bwMode="auto">
          <a:xfrm>
            <a:off x="1211263" y="5008563"/>
            <a:ext cx="1181100" cy="584200"/>
          </a:xfrm>
          <a:prstGeom prst="rect">
            <a:avLst/>
          </a:prstGeom>
          <a:solidFill>
            <a:srgbClr val="919191"/>
          </a:solidFill>
          <a:ln w="9525">
            <a:noFill/>
            <a:miter lim="800000"/>
            <a:headEnd/>
            <a:tailEnd/>
          </a:ln>
        </p:spPr>
        <p:txBody>
          <a:bodyPr/>
          <a:lstStyle/>
          <a:p>
            <a:endParaRPr lang="en-US"/>
          </a:p>
        </p:txBody>
      </p:sp>
      <p:sp>
        <p:nvSpPr>
          <p:cNvPr id="13325" name="Rectangle 14"/>
          <p:cNvSpPr>
            <a:spLocks noChangeArrowheads="1"/>
          </p:cNvSpPr>
          <p:nvPr/>
        </p:nvSpPr>
        <p:spPr bwMode="auto">
          <a:xfrm>
            <a:off x="1143000" y="4953000"/>
            <a:ext cx="1169988" cy="576263"/>
          </a:xfrm>
          <a:prstGeom prst="rect">
            <a:avLst/>
          </a:prstGeom>
          <a:solidFill>
            <a:srgbClr val="FFFFFF"/>
          </a:solidFill>
          <a:ln w="12700">
            <a:solidFill>
              <a:srgbClr val="000000"/>
            </a:solidFill>
            <a:miter lim="800000"/>
            <a:headEnd/>
            <a:tailEnd/>
          </a:ln>
        </p:spPr>
        <p:txBody>
          <a:bodyPr/>
          <a:lstStyle/>
          <a:p>
            <a:endParaRPr lang="en-US"/>
          </a:p>
        </p:txBody>
      </p:sp>
      <p:sp>
        <p:nvSpPr>
          <p:cNvPr id="13326" name="Rectangle 15"/>
          <p:cNvSpPr>
            <a:spLocks noChangeArrowheads="1"/>
          </p:cNvSpPr>
          <p:nvPr/>
        </p:nvSpPr>
        <p:spPr bwMode="auto">
          <a:xfrm>
            <a:off x="1287463" y="5103813"/>
            <a:ext cx="987425" cy="268287"/>
          </a:xfrm>
          <a:prstGeom prst="rect">
            <a:avLst/>
          </a:prstGeom>
          <a:noFill/>
          <a:ln w="9525">
            <a:noFill/>
            <a:miter lim="800000"/>
            <a:headEnd/>
            <a:tailEnd/>
          </a:ln>
        </p:spPr>
        <p:txBody>
          <a:bodyPr/>
          <a:lstStyle/>
          <a:p>
            <a:endParaRPr lang="en-US"/>
          </a:p>
        </p:txBody>
      </p:sp>
      <p:sp>
        <p:nvSpPr>
          <p:cNvPr id="13327" name="Rectangle 16"/>
          <p:cNvSpPr>
            <a:spLocks noChangeArrowheads="1"/>
          </p:cNvSpPr>
          <p:nvPr/>
        </p:nvSpPr>
        <p:spPr bwMode="auto">
          <a:xfrm>
            <a:off x="1219200" y="5105400"/>
            <a:ext cx="1011238" cy="277813"/>
          </a:xfrm>
          <a:prstGeom prst="rect">
            <a:avLst/>
          </a:prstGeom>
          <a:noFill/>
          <a:ln w="9525">
            <a:noFill/>
            <a:miter lim="800000"/>
            <a:headEnd/>
            <a:tailEnd/>
          </a:ln>
        </p:spPr>
        <p:txBody>
          <a:bodyPr/>
          <a:lstStyle/>
          <a:p>
            <a:endParaRPr lang="en-US"/>
          </a:p>
        </p:txBody>
      </p:sp>
      <p:sp>
        <p:nvSpPr>
          <p:cNvPr id="13328" name="Rectangle 17"/>
          <p:cNvSpPr>
            <a:spLocks noChangeArrowheads="1"/>
          </p:cNvSpPr>
          <p:nvPr/>
        </p:nvSpPr>
        <p:spPr bwMode="auto">
          <a:xfrm>
            <a:off x="1219200" y="5105400"/>
            <a:ext cx="10160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Investors</a:t>
            </a:r>
            <a:endParaRPr lang="en-US">
              <a:latin typeface="Times New Roman" pitchFamily="18" charset="0"/>
            </a:endParaRPr>
          </a:p>
        </p:txBody>
      </p:sp>
      <p:sp>
        <p:nvSpPr>
          <p:cNvPr id="13329" name="Rectangle 18"/>
          <p:cNvSpPr>
            <a:spLocks noChangeArrowheads="1"/>
          </p:cNvSpPr>
          <p:nvPr/>
        </p:nvSpPr>
        <p:spPr bwMode="auto">
          <a:xfrm>
            <a:off x="2946400" y="5619750"/>
            <a:ext cx="1195388" cy="582613"/>
          </a:xfrm>
          <a:prstGeom prst="rect">
            <a:avLst/>
          </a:prstGeom>
          <a:solidFill>
            <a:srgbClr val="919191"/>
          </a:solidFill>
          <a:ln w="9525">
            <a:noFill/>
            <a:miter lim="800000"/>
            <a:headEnd/>
            <a:tailEnd/>
          </a:ln>
        </p:spPr>
        <p:txBody>
          <a:bodyPr/>
          <a:lstStyle/>
          <a:p>
            <a:endParaRPr lang="en-US"/>
          </a:p>
        </p:txBody>
      </p:sp>
      <p:sp>
        <p:nvSpPr>
          <p:cNvPr id="13330" name="Rectangle 19"/>
          <p:cNvSpPr>
            <a:spLocks noChangeArrowheads="1"/>
          </p:cNvSpPr>
          <p:nvPr/>
        </p:nvSpPr>
        <p:spPr bwMode="auto">
          <a:xfrm>
            <a:off x="2878138" y="5553075"/>
            <a:ext cx="1184275" cy="574675"/>
          </a:xfrm>
          <a:prstGeom prst="rect">
            <a:avLst/>
          </a:prstGeom>
          <a:solidFill>
            <a:srgbClr val="FFFFFF"/>
          </a:solidFill>
          <a:ln w="12700">
            <a:solidFill>
              <a:srgbClr val="000000"/>
            </a:solidFill>
            <a:miter lim="800000"/>
            <a:headEnd/>
            <a:tailEnd/>
          </a:ln>
        </p:spPr>
        <p:txBody>
          <a:bodyPr/>
          <a:lstStyle/>
          <a:p>
            <a:endParaRPr lang="en-US"/>
          </a:p>
        </p:txBody>
      </p:sp>
      <p:sp>
        <p:nvSpPr>
          <p:cNvPr id="13331" name="Rectangle 20"/>
          <p:cNvSpPr>
            <a:spLocks noChangeArrowheads="1"/>
          </p:cNvSpPr>
          <p:nvPr/>
        </p:nvSpPr>
        <p:spPr bwMode="auto">
          <a:xfrm>
            <a:off x="2944813" y="5715000"/>
            <a:ext cx="1163637" cy="269875"/>
          </a:xfrm>
          <a:prstGeom prst="rect">
            <a:avLst/>
          </a:prstGeom>
          <a:noFill/>
          <a:ln w="9525">
            <a:noFill/>
            <a:miter lim="800000"/>
            <a:headEnd/>
            <a:tailEnd/>
          </a:ln>
        </p:spPr>
        <p:txBody>
          <a:bodyPr/>
          <a:lstStyle/>
          <a:p>
            <a:endParaRPr lang="en-US"/>
          </a:p>
        </p:txBody>
      </p:sp>
      <p:sp>
        <p:nvSpPr>
          <p:cNvPr id="13332" name="Rectangle 21"/>
          <p:cNvSpPr>
            <a:spLocks noChangeArrowheads="1"/>
          </p:cNvSpPr>
          <p:nvPr/>
        </p:nvSpPr>
        <p:spPr bwMode="auto">
          <a:xfrm>
            <a:off x="2944813" y="5716588"/>
            <a:ext cx="1184275" cy="277812"/>
          </a:xfrm>
          <a:prstGeom prst="rect">
            <a:avLst/>
          </a:prstGeom>
          <a:noFill/>
          <a:ln w="9525">
            <a:noFill/>
            <a:miter lim="800000"/>
            <a:headEnd/>
            <a:tailEnd/>
          </a:ln>
        </p:spPr>
        <p:txBody>
          <a:bodyPr/>
          <a:lstStyle/>
          <a:p>
            <a:endParaRPr lang="en-US"/>
          </a:p>
        </p:txBody>
      </p:sp>
      <p:sp>
        <p:nvSpPr>
          <p:cNvPr id="13333" name="Rectangle 22"/>
          <p:cNvSpPr>
            <a:spLocks noChangeArrowheads="1"/>
          </p:cNvSpPr>
          <p:nvPr/>
        </p:nvSpPr>
        <p:spPr bwMode="auto">
          <a:xfrm>
            <a:off x="2944813" y="5753100"/>
            <a:ext cx="1071562"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Employees</a:t>
            </a:r>
            <a:endParaRPr lang="en-US" sz="1600">
              <a:latin typeface="Times New Roman" pitchFamily="18" charset="0"/>
            </a:endParaRPr>
          </a:p>
        </p:txBody>
      </p:sp>
      <p:sp>
        <p:nvSpPr>
          <p:cNvPr id="13334" name="Rectangle 23"/>
          <p:cNvSpPr>
            <a:spLocks noChangeArrowheads="1"/>
          </p:cNvSpPr>
          <p:nvPr/>
        </p:nvSpPr>
        <p:spPr bwMode="auto">
          <a:xfrm>
            <a:off x="7046913" y="5008563"/>
            <a:ext cx="1182687" cy="584200"/>
          </a:xfrm>
          <a:prstGeom prst="rect">
            <a:avLst/>
          </a:prstGeom>
          <a:solidFill>
            <a:srgbClr val="919191"/>
          </a:solidFill>
          <a:ln w="9525">
            <a:noFill/>
            <a:miter lim="800000"/>
            <a:headEnd/>
            <a:tailEnd/>
          </a:ln>
        </p:spPr>
        <p:txBody>
          <a:bodyPr/>
          <a:lstStyle/>
          <a:p>
            <a:endParaRPr lang="en-US"/>
          </a:p>
        </p:txBody>
      </p:sp>
      <p:sp>
        <p:nvSpPr>
          <p:cNvPr id="13335" name="Rectangle 24"/>
          <p:cNvSpPr>
            <a:spLocks noChangeArrowheads="1"/>
          </p:cNvSpPr>
          <p:nvPr/>
        </p:nvSpPr>
        <p:spPr bwMode="auto">
          <a:xfrm>
            <a:off x="6981825" y="4940300"/>
            <a:ext cx="1169988" cy="576263"/>
          </a:xfrm>
          <a:prstGeom prst="rect">
            <a:avLst/>
          </a:prstGeom>
          <a:solidFill>
            <a:srgbClr val="FFFFFF"/>
          </a:solidFill>
          <a:ln w="12700">
            <a:solidFill>
              <a:srgbClr val="000000"/>
            </a:solidFill>
            <a:miter lim="800000"/>
            <a:headEnd/>
            <a:tailEnd/>
          </a:ln>
        </p:spPr>
        <p:txBody>
          <a:bodyPr/>
          <a:lstStyle/>
          <a:p>
            <a:endParaRPr lang="en-US"/>
          </a:p>
        </p:txBody>
      </p:sp>
      <p:sp>
        <p:nvSpPr>
          <p:cNvPr id="13336" name="Rectangle 25"/>
          <p:cNvSpPr>
            <a:spLocks noChangeArrowheads="1"/>
          </p:cNvSpPr>
          <p:nvPr/>
        </p:nvSpPr>
        <p:spPr bwMode="auto">
          <a:xfrm>
            <a:off x="7050088" y="5103813"/>
            <a:ext cx="1144587" cy="268287"/>
          </a:xfrm>
          <a:prstGeom prst="rect">
            <a:avLst/>
          </a:prstGeom>
          <a:noFill/>
          <a:ln w="9525">
            <a:noFill/>
            <a:miter lim="800000"/>
            <a:headEnd/>
            <a:tailEnd/>
          </a:ln>
        </p:spPr>
        <p:txBody>
          <a:bodyPr/>
          <a:lstStyle/>
          <a:p>
            <a:endParaRPr lang="en-US"/>
          </a:p>
        </p:txBody>
      </p:sp>
      <p:sp>
        <p:nvSpPr>
          <p:cNvPr id="13337" name="Rectangle 26"/>
          <p:cNvSpPr>
            <a:spLocks noChangeArrowheads="1"/>
          </p:cNvSpPr>
          <p:nvPr/>
        </p:nvSpPr>
        <p:spPr bwMode="auto">
          <a:xfrm>
            <a:off x="7050088" y="5103813"/>
            <a:ext cx="1176337" cy="277812"/>
          </a:xfrm>
          <a:prstGeom prst="rect">
            <a:avLst/>
          </a:prstGeom>
          <a:noFill/>
          <a:ln w="9525">
            <a:noFill/>
            <a:miter lim="800000"/>
            <a:headEnd/>
            <a:tailEnd/>
          </a:ln>
        </p:spPr>
        <p:txBody>
          <a:bodyPr/>
          <a:lstStyle/>
          <a:p>
            <a:endParaRPr lang="en-US"/>
          </a:p>
        </p:txBody>
      </p:sp>
      <p:sp>
        <p:nvSpPr>
          <p:cNvPr id="13338" name="Rectangle 27"/>
          <p:cNvSpPr>
            <a:spLocks noChangeArrowheads="1"/>
          </p:cNvSpPr>
          <p:nvPr/>
        </p:nvSpPr>
        <p:spPr bwMode="auto">
          <a:xfrm>
            <a:off x="7050088" y="5141913"/>
            <a:ext cx="106045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Customers</a:t>
            </a:r>
            <a:endParaRPr lang="en-US" sz="1600">
              <a:latin typeface="Times New Roman" pitchFamily="18" charset="0"/>
            </a:endParaRPr>
          </a:p>
        </p:txBody>
      </p:sp>
      <p:sp>
        <p:nvSpPr>
          <p:cNvPr id="13339" name="Rectangle 28"/>
          <p:cNvSpPr>
            <a:spLocks noChangeArrowheads="1"/>
          </p:cNvSpPr>
          <p:nvPr/>
        </p:nvSpPr>
        <p:spPr bwMode="auto">
          <a:xfrm>
            <a:off x="2855913" y="2503488"/>
            <a:ext cx="1181100" cy="584200"/>
          </a:xfrm>
          <a:prstGeom prst="rect">
            <a:avLst/>
          </a:prstGeom>
          <a:solidFill>
            <a:srgbClr val="919191"/>
          </a:solidFill>
          <a:ln w="9525">
            <a:noFill/>
            <a:miter lim="800000"/>
            <a:headEnd/>
            <a:tailEnd/>
          </a:ln>
        </p:spPr>
        <p:txBody>
          <a:bodyPr/>
          <a:lstStyle/>
          <a:p>
            <a:endParaRPr lang="en-US"/>
          </a:p>
        </p:txBody>
      </p:sp>
      <p:sp>
        <p:nvSpPr>
          <p:cNvPr id="13340" name="Rectangle 29"/>
          <p:cNvSpPr>
            <a:spLocks noChangeArrowheads="1"/>
          </p:cNvSpPr>
          <p:nvPr/>
        </p:nvSpPr>
        <p:spPr bwMode="auto">
          <a:xfrm>
            <a:off x="2787650" y="2438400"/>
            <a:ext cx="1173163" cy="574675"/>
          </a:xfrm>
          <a:prstGeom prst="rect">
            <a:avLst/>
          </a:prstGeom>
          <a:solidFill>
            <a:srgbClr val="FFFFFF"/>
          </a:solidFill>
          <a:ln w="12700">
            <a:solidFill>
              <a:srgbClr val="000000"/>
            </a:solidFill>
            <a:miter lim="800000"/>
            <a:headEnd/>
            <a:tailEnd/>
          </a:ln>
        </p:spPr>
        <p:txBody>
          <a:bodyPr/>
          <a:lstStyle/>
          <a:p>
            <a:endParaRPr lang="en-US"/>
          </a:p>
        </p:txBody>
      </p:sp>
      <p:sp>
        <p:nvSpPr>
          <p:cNvPr id="13341" name="Rectangle 30"/>
          <p:cNvSpPr>
            <a:spLocks noChangeArrowheads="1"/>
          </p:cNvSpPr>
          <p:nvPr/>
        </p:nvSpPr>
        <p:spPr bwMode="auto">
          <a:xfrm>
            <a:off x="3090863" y="2598738"/>
            <a:ext cx="666750" cy="269875"/>
          </a:xfrm>
          <a:prstGeom prst="rect">
            <a:avLst/>
          </a:prstGeom>
          <a:noFill/>
          <a:ln w="9525">
            <a:noFill/>
            <a:miter lim="800000"/>
            <a:headEnd/>
            <a:tailEnd/>
          </a:ln>
        </p:spPr>
        <p:txBody>
          <a:bodyPr/>
          <a:lstStyle/>
          <a:p>
            <a:endParaRPr lang="en-US"/>
          </a:p>
        </p:txBody>
      </p:sp>
      <p:sp>
        <p:nvSpPr>
          <p:cNvPr id="13342" name="Rectangle 31"/>
          <p:cNvSpPr>
            <a:spLocks noChangeArrowheads="1"/>
          </p:cNvSpPr>
          <p:nvPr/>
        </p:nvSpPr>
        <p:spPr bwMode="auto">
          <a:xfrm>
            <a:off x="3090863" y="2598738"/>
            <a:ext cx="682625" cy="279400"/>
          </a:xfrm>
          <a:prstGeom prst="rect">
            <a:avLst/>
          </a:prstGeom>
          <a:noFill/>
          <a:ln w="9525">
            <a:noFill/>
            <a:miter lim="800000"/>
            <a:headEnd/>
            <a:tailEnd/>
          </a:ln>
        </p:spPr>
        <p:txBody>
          <a:bodyPr/>
          <a:lstStyle/>
          <a:p>
            <a:endParaRPr lang="en-US"/>
          </a:p>
        </p:txBody>
      </p:sp>
      <p:sp>
        <p:nvSpPr>
          <p:cNvPr id="13343" name="Rectangle 32"/>
          <p:cNvSpPr>
            <a:spLocks noChangeArrowheads="1"/>
          </p:cNvSpPr>
          <p:nvPr/>
        </p:nvSpPr>
        <p:spPr bwMode="auto">
          <a:xfrm>
            <a:off x="3090863" y="2636838"/>
            <a:ext cx="647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Media</a:t>
            </a:r>
            <a:endParaRPr lang="en-US">
              <a:latin typeface="Times New Roman" pitchFamily="18" charset="0"/>
            </a:endParaRPr>
          </a:p>
        </p:txBody>
      </p:sp>
      <p:sp>
        <p:nvSpPr>
          <p:cNvPr id="13344" name="Rectangle 33"/>
          <p:cNvSpPr>
            <a:spLocks noChangeArrowheads="1"/>
          </p:cNvSpPr>
          <p:nvPr/>
        </p:nvSpPr>
        <p:spPr bwMode="auto">
          <a:xfrm>
            <a:off x="7046913" y="3270250"/>
            <a:ext cx="1182687" cy="584200"/>
          </a:xfrm>
          <a:prstGeom prst="rect">
            <a:avLst/>
          </a:prstGeom>
          <a:solidFill>
            <a:srgbClr val="919191"/>
          </a:solidFill>
          <a:ln w="9525">
            <a:noFill/>
            <a:miter lim="800000"/>
            <a:headEnd/>
            <a:tailEnd/>
          </a:ln>
        </p:spPr>
        <p:txBody>
          <a:bodyPr/>
          <a:lstStyle/>
          <a:p>
            <a:endParaRPr lang="en-US"/>
          </a:p>
        </p:txBody>
      </p:sp>
      <p:sp>
        <p:nvSpPr>
          <p:cNvPr id="13345" name="Rectangle 34"/>
          <p:cNvSpPr>
            <a:spLocks noChangeArrowheads="1"/>
          </p:cNvSpPr>
          <p:nvPr/>
        </p:nvSpPr>
        <p:spPr bwMode="auto">
          <a:xfrm>
            <a:off x="6981825" y="3206750"/>
            <a:ext cx="1169988" cy="573088"/>
          </a:xfrm>
          <a:prstGeom prst="rect">
            <a:avLst/>
          </a:prstGeom>
          <a:solidFill>
            <a:srgbClr val="FFFFFF"/>
          </a:solidFill>
          <a:ln w="12700">
            <a:solidFill>
              <a:srgbClr val="000000"/>
            </a:solidFill>
            <a:miter lim="800000"/>
            <a:headEnd/>
            <a:tailEnd/>
          </a:ln>
        </p:spPr>
        <p:txBody>
          <a:bodyPr/>
          <a:lstStyle/>
          <a:p>
            <a:endParaRPr lang="en-US"/>
          </a:p>
        </p:txBody>
      </p:sp>
      <p:sp>
        <p:nvSpPr>
          <p:cNvPr id="13346" name="Rectangle 35"/>
          <p:cNvSpPr>
            <a:spLocks noChangeArrowheads="1"/>
          </p:cNvSpPr>
          <p:nvPr/>
        </p:nvSpPr>
        <p:spPr bwMode="auto">
          <a:xfrm>
            <a:off x="7050088" y="3365500"/>
            <a:ext cx="1146175" cy="269875"/>
          </a:xfrm>
          <a:prstGeom prst="rect">
            <a:avLst/>
          </a:prstGeom>
          <a:noFill/>
          <a:ln w="9525">
            <a:noFill/>
            <a:miter lim="800000"/>
            <a:headEnd/>
            <a:tailEnd/>
          </a:ln>
        </p:spPr>
        <p:txBody>
          <a:bodyPr/>
          <a:lstStyle/>
          <a:p>
            <a:endParaRPr lang="en-US"/>
          </a:p>
        </p:txBody>
      </p:sp>
      <p:sp>
        <p:nvSpPr>
          <p:cNvPr id="13347" name="Rectangle 36"/>
          <p:cNvSpPr>
            <a:spLocks noChangeArrowheads="1"/>
          </p:cNvSpPr>
          <p:nvPr/>
        </p:nvSpPr>
        <p:spPr bwMode="auto">
          <a:xfrm>
            <a:off x="7050088" y="3367088"/>
            <a:ext cx="1176337" cy="277812"/>
          </a:xfrm>
          <a:prstGeom prst="rect">
            <a:avLst/>
          </a:prstGeom>
          <a:noFill/>
          <a:ln w="9525">
            <a:noFill/>
            <a:miter lim="800000"/>
            <a:headEnd/>
            <a:tailEnd/>
          </a:ln>
        </p:spPr>
        <p:txBody>
          <a:bodyPr/>
          <a:lstStyle/>
          <a:p>
            <a:endParaRPr lang="en-US"/>
          </a:p>
        </p:txBody>
      </p:sp>
      <p:sp>
        <p:nvSpPr>
          <p:cNvPr id="13348" name="Rectangle 37"/>
          <p:cNvSpPr>
            <a:spLocks noChangeArrowheads="1"/>
          </p:cNvSpPr>
          <p:nvPr/>
        </p:nvSpPr>
        <p:spPr bwMode="auto">
          <a:xfrm>
            <a:off x="7050088" y="3405188"/>
            <a:ext cx="106045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Regulators</a:t>
            </a:r>
            <a:endParaRPr lang="en-US" sz="1600">
              <a:latin typeface="Times New Roman" pitchFamily="18" charset="0"/>
            </a:endParaRPr>
          </a:p>
        </p:txBody>
      </p:sp>
      <p:sp>
        <p:nvSpPr>
          <p:cNvPr id="13349" name="Rectangle 38"/>
          <p:cNvSpPr>
            <a:spLocks noChangeArrowheads="1"/>
          </p:cNvSpPr>
          <p:nvPr/>
        </p:nvSpPr>
        <p:spPr bwMode="auto">
          <a:xfrm>
            <a:off x="2428875" y="3797300"/>
            <a:ext cx="715963" cy="238125"/>
          </a:xfrm>
          <a:prstGeom prst="rect">
            <a:avLst/>
          </a:prstGeom>
          <a:noFill/>
          <a:ln w="9525">
            <a:noFill/>
            <a:miter lim="800000"/>
            <a:headEnd/>
            <a:tailEnd/>
          </a:ln>
        </p:spPr>
        <p:txBody>
          <a:bodyPr/>
          <a:lstStyle/>
          <a:p>
            <a:endParaRPr lang="en-US"/>
          </a:p>
        </p:txBody>
      </p:sp>
      <p:sp>
        <p:nvSpPr>
          <p:cNvPr id="13350" name="Rectangle 39"/>
          <p:cNvSpPr>
            <a:spLocks noChangeArrowheads="1"/>
          </p:cNvSpPr>
          <p:nvPr/>
        </p:nvSpPr>
        <p:spPr bwMode="auto">
          <a:xfrm>
            <a:off x="2428875" y="3797300"/>
            <a:ext cx="727075" cy="238125"/>
          </a:xfrm>
          <a:prstGeom prst="rect">
            <a:avLst/>
          </a:prstGeom>
          <a:noFill/>
          <a:ln w="9525">
            <a:noFill/>
            <a:miter lim="800000"/>
            <a:headEnd/>
            <a:tailEnd/>
          </a:ln>
        </p:spPr>
        <p:txBody>
          <a:bodyPr/>
          <a:lstStyle/>
          <a:p>
            <a:endParaRPr lang="en-US"/>
          </a:p>
        </p:txBody>
      </p:sp>
      <p:sp>
        <p:nvSpPr>
          <p:cNvPr id="13351" name="Rectangle 40"/>
          <p:cNvSpPr>
            <a:spLocks noChangeArrowheads="1"/>
          </p:cNvSpPr>
          <p:nvPr/>
        </p:nvSpPr>
        <p:spPr bwMode="auto">
          <a:xfrm>
            <a:off x="2471738" y="3997325"/>
            <a:ext cx="627062" cy="239713"/>
          </a:xfrm>
          <a:prstGeom prst="rect">
            <a:avLst/>
          </a:prstGeom>
          <a:noFill/>
          <a:ln w="9525">
            <a:noFill/>
            <a:miter lim="800000"/>
            <a:headEnd/>
            <a:tailEnd/>
          </a:ln>
        </p:spPr>
        <p:txBody>
          <a:bodyPr/>
          <a:lstStyle/>
          <a:p>
            <a:endParaRPr lang="en-US"/>
          </a:p>
        </p:txBody>
      </p:sp>
      <p:sp>
        <p:nvSpPr>
          <p:cNvPr id="13352" name="Rectangle 41"/>
          <p:cNvSpPr>
            <a:spLocks noChangeArrowheads="1"/>
          </p:cNvSpPr>
          <p:nvPr/>
        </p:nvSpPr>
        <p:spPr bwMode="auto">
          <a:xfrm>
            <a:off x="2471738" y="3998913"/>
            <a:ext cx="631825" cy="238125"/>
          </a:xfrm>
          <a:prstGeom prst="rect">
            <a:avLst/>
          </a:prstGeom>
          <a:noFill/>
          <a:ln w="9525">
            <a:noFill/>
            <a:miter lim="800000"/>
            <a:headEnd/>
            <a:tailEnd/>
          </a:ln>
        </p:spPr>
        <p:txBody>
          <a:bodyPr/>
          <a:lstStyle/>
          <a:p>
            <a:endParaRPr lang="en-US"/>
          </a:p>
        </p:txBody>
      </p:sp>
      <p:sp>
        <p:nvSpPr>
          <p:cNvPr id="13353" name="Rectangle 42"/>
          <p:cNvSpPr>
            <a:spLocks noChangeArrowheads="1"/>
          </p:cNvSpPr>
          <p:nvPr/>
        </p:nvSpPr>
        <p:spPr bwMode="auto">
          <a:xfrm>
            <a:off x="3065463" y="3087688"/>
            <a:ext cx="719137" cy="239712"/>
          </a:xfrm>
          <a:prstGeom prst="rect">
            <a:avLst/>
          </a:prstGeom>
          <a:noFill/>
          <a:ln w="9525">
            <a:noFill/>
            <a:miter lim="800000"/>
            <a:headEnd/>
            <a:tailEnd/>
          </a:ln>
        </p:spPr>
        <p:txBody>
          <a:bodyPr/>
          <a:lstStyle/>
          <a:p>
            <a:endParaRPr lang="en-US"/>
          </a:p>
        </p:txBody>
      </p:sp>
      <p:sp>
        <p:nvSpPr>
          <p:cNvPr id="13354" name="Rectangle 43"/>
          <p:cNvSpPr>
            <a:spLocks noChangeArrowheads="1"/>
          </p:cNvSpPr>
          <p:nvPr/>
        </p:nvSpPr>
        <p:spPr bwMode="auto">
          <a:xfrm>
            <a:off x="3065463" y="3087688"/>
            <a:ext cx="727075" cy="239712"/>
          </a:xfrm>
          <a:prstGeom prst="rect">
            <a:avLst/>
          </a:prstGeom>
          <a:noFill/>
          <a:ln w="9525">
            <a:noFill/>
            <a:miter lim="800000"/>
            <a:headEnd/>
            <a:tailEnd/>
          </a:ln>
        </p:spPr>
        <p:txBody>
          <a:bodyPr/>
          <a:lstStyle/>
          <a:p>
            <a:endParaRPr lang="en-US"/>
          </a:p>
        </p:txBody>
      </p:sp>
      <p:sp>
        <p:nvSpPr>
          <p:cNvPr id="13355" name="Rectangle 44"/>
          <p:cNvSpPr>
            <a:spLocks noChangeArrowheads="1"/>
          </p:cNvSpPr>
          <p:nvPr/>
        </p:nvSpPr>
        <p:spPr bwMode="auto">
          <a:xfrm>
            <a:off x="3059113" y="3287713"/>
            <a:ext cx="733425" cy="238125"/>
          </a:xfrm>
          <a:prstGeom prst="rect">
            <a:avLst/>
          </a:prstGeom>
          <a:noFill/>
          <a:ln w="9525">
            <a:noFill/>
            <a:miter lim="800000"/>
            <a:headEnd/>
            <a:tailEnd/>
          </a:ln>
        </p:spPr>
        <p:txBody>
          <a:bodyPr/>
          <a:lstStyle/>
          <a:p>
            <a:endParaRPr lang="en-US"/>
          </a:p>
        </p:txBody>
      </p:sp>
      <p:sp>
        <p:nvSpPr>
          <p:cNvPr id="13356" name="Rectangle 45"/>
          <p:cNvSpPr>
            <a:spLocks noChangeArrowheads="1"/>
          </p:cNvSpPr>
          <p:nvPr/>
        </p:nvSpPr>
        <p:spPr bwMode="auto">
          <a:xfrm>
            <a:off x="3059113" y="3287713"/>
            <a:ext cx="741362" cy="239712"/>
          </a:xfrm>
          <a:prstGeom prst="rect">
            <a:avLst/>
          </a:prstGeom>
          <a:noFill/>
          <a:ln w="9525">
            <a:noFill/>
            <a:miter lim="800000"/>
            <a:headEnd/>
            <a:tailEnd/>
          </a:ln>
        </p:spPr>
        <p:txBody>
          <a:bodyPr/>
          <a:lstStyle/>
          <a:p>
            <a:endParaRPr lang="en-US"/>
          </a:p>
        </p:txBody>
      </p:sp>
      <p:sp>
        <p:nvSpPr>
          <p:cNvPr id="60462" name="Rectangle 46"/>
          <p:cNvSpPr>
            <a:spLocks noChangeArrowheads="1"/>
          </p:cNvSpPr>
          <p:nvPr/>
        </p:nvSpPr>
        <p:spPr bwMode="auto">
          <a:xfrm>
            <a:off x="2497138" y="3062288"/>
            <a:ext cx="1295400" cy="457200"/>
          </a:xfrm>
          <a:prstGeom prst="rect">
            <a:avLst/>
          </a:prstGeom>
          <a:noFill/>
          <a:ln w="9525">
            <a:noFill/>
            <a:miter lim="800000"/>
            <a:headEnd/>
            <a:tailEnd/>
          </a:ln>
        </p:spPr>
        <p:txBody>
          <a:bodyPr wrap="none" lIns="0" tIns="0" rIns="0" bIns="0">
            <a:spAutoFit/>
          </a:bodyPr>
          <a:lstStyle/>
          <a:p>
            <a:pPr algn="ctr" eaLnBrk="1" hangingPunct="1">
              <a:defRPr/>
            </a:pPr>
            <a:r>
              <a:rPr lang="en-US" sz="1500" b="1" dirty="0">
                <a:effectLst>
                  <a:outerShdw blurRad="38100" dist="38100" dir="2700000" algn="tl">
                    <a:srgbClr val="C0C0C0"/>
                  </a:outerShdw>
                </a:effectLst>
                <a:latin typeface="Times New Roman" pitchFamily="18" charset="0"/>
                <a:cs typeface="Arial" charset="0"/>
              </a:rPr>
              <a:t>Favorable press</a:t>
            </a:r>
          </a:p>
          <a:p>
            <a:pPr algn="ctr" eaLnBrk="1" hangingPunct="1">
              <a:defRPr/>
            </a:pPr>
            <a:r>
              <a:rPr lang="en-US" sz="1500" b="1" dirty="0">
                <a:effectLst>
                  <a:outerShdw blurRad="38100" dist="38100" dir="2700000" algn="tl">
                    <a:srgbClr val="C0C0C0"/>
                  </a:outerShdw>
                </a:effectLst>
                <a:latin typeface="Times New Roman" pitchFamily="18" charset="0"/>
                <a:cs typeface="Arial" charset="0"/>
              </a:rPr>
              <a:t>coverage</a:t>
            </a:r>
            <a:endParaRPr lang="en-US" b="1" dirty="0">
              <a:effectLst>
                <a:outerShdw blurRad="38100" dist="38100" dir="2700000" algn="tl">
                  <a:srgbClr val="C0C0C0"/>
                </a:outerShdw>
              </a:effectLst>
              <a:latin typeface="Times New Roman" pitchFamily="18" charset="0"/>
              <a:cs typeface="Arial" charset="0"/>
            </a:endParaRPr>
          </a:p>
        </p:txBody>
      </p:sp>
      <p:sp>
        <p:nvSpPr>
          <p:cNvPr id="13358" name="Rectangle 47"/>
          <p:cNvSpPr>
            <a:spLocks noChangeArrowheads="1"/>
          </p:cNvSpPr>
          <p:nvPr/>
        </p:nvSpPr>
        <p:spPr bwMode="auto">
          <a:xfrm>
            <a:off x="6165850" y="3621088"/>
            <a:ext cx="719138" cy="238125"/>
          </a:xfrm>
          <a:prstGeom prst="rect">
            <a:avLst/>
          </a:prstGeom>
          <a:noFill/>
          <a:ln w="9525">
            <a:noFill/>
            <a:miter lim="800000"/>
            <a:headEnd/>
            <a:tailEnd/>
          </a:ln>
        </p:spPr>
        <p:txBody>
          <a:bodyPr/>
          <a:lstStyle/>
          <a:p>
            <a:endParaRPr lang="en-US"/>
          </a:p>
        </p:txBody>
      </p:sp>
      <p:sp>
        <p:nvSpPr>
          <p:cNvPr id="13359" name="Rectangle 48"/>
          <p:cNvSpPr>
            <a:spLocks noChangeArrowheads="1"/>
          </p:cNvSpPr>
          <p:nvPr/>
        </p:nvSpPr>
        <p:spPr bwMode="auto">
          <a:xfrm>
            <a:off x="6165850" y="3621088"/>
            <a:ext cx="727075" cy="238125"/>
          </a:xfrm>
          <a:prstGeom prst="rect">
            <a:avLst/>
          </a:prstGeom>
          <a:noFill/>
          <a:ln w="9525">
            <a:noFill/>
            <a:miter lim="800000"/>
            <a:headEnd/>
            <a:tailEnd/>
          </a:ln>
        </p:spPr>
        <p:txBody>
          <a:bodyPr/>
          <a:lstStyle/>
          <a:p>
            <a:endParaRPr lang="en-US"/>
          </a:p>
        </p:txBody>
      </p:sp>
      <p:sp>
        <p:nvSpPr>
          <p:cNvPr id="60465" name="Rectangle 49"/>
          <p:cNvSpPr>
            <a:spLocks noChangeArrowheads="1"/>
          </p:cNvSpPr>
          <p:nvPr/>
        </p:nvSpPr>
        <p:spPr bwMode="auto">
          <a:xfrm>
            <a:off x="6096000" y="3733800"/>
            <a:ext cx="835025"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Discretion</a:t>
            </a:r>
            <a:endParaRPr lang="en-US" b="1">
              <a:effectLst>
                <a:outerShdw blurRad="38100" dist="38100" dir="2700000" algn="tl">
                  <a:srgbClr val="C0C0C0"/>
                </a:outerShdw>
              </a:effectLst>
              <a:latin typeface="Times New Roman" pitchFamily="18" charset="0"/>
              <a:cs typeface="Arial" charset="0"/>
            </a:endParaRPr>
          </a:p>
        </p:txBody>
      </p:sp>
      <p:sp>
        <p:nvSpPr>
          <p:cNvPr id="13361" name="Rectangle 50"/>
          <p:cNvSpPr>
            <a:spLocks noChangeArrowheads="1"/>
          </p:cNvSpPr>
          <p:nvPr/>
        </p:nvSpPr>
        <p:spPr bwMode="auto">
          <a:xfrm>
            <a:off x="6034088" y="3819525"/>
            <a:ext cx="993775" cy="239713"/>
          </a:xfrm>
          <a:prstGeom prst="rect">
            <a:avLst/>
          </a:prstGeom>
          <a:noFill/>
          <a:ln w="9525">
            <a:noFill/>
            <a:miter lim="800000"/>
            <a:headEnd/>
            <a:tailEnd/>
          </a:ln>
        </p:spPr>
        <p:txBody>
          <a:bodyPr/>
          <a:lstStyle/>
          <a:p>
            <a:endParaRPr lang="en-US"/>
          </a:p>
        </p:txBody>
      </p:sp>
      <p:sp>
        <p:nvSpPr>
          <p:cNvPr id="13362" name="Rectangle 51"/>
          <p:cNvSpPr>
            <a:spLocks noChangeArrowheads="1"/>
          </p:cNvSpPr>
          <p:nvPr/>
        </p:nvSpPr>
        <p:spPr bwMode="auto">
          <a:xfrm>
            <a:off x="6034088" y="3821113"/>
            <a:ext cx="1001712" cy="238125"/>
          </a:xfrm>
          <a:prstGeom prst="rect">
            <a:avLst/>
          </a:prstGeom>
          <a:noFill/>
          <a:ln w="9525">
            <a:noFill/>
            <a:miter lim="800000"/>
            <a:headEnd/>
            <a:tailEnd/>
          </a:ln>
        </p:spPr>
        <p:txBody>
          <a:bodyPr/>
          <a:lstStyle/>
          <a:p>
            <a:endParaRPr lang="en-US"/>
          </a:p>
        </p:txBody>
      </p:sp>
      <p:sp>
        <p:nvSpPr>
          <p:cNvPr id="13363" name="Rectangle 52"/>
          <p:cNvSpPr>
            <a:spLocks noChangeArrowheads="1"/>
          </p:cNvSpPr>
          <p:nvPr/>
        </p:nvSpPr>
        <p:spPr bwMode="auto">
          <a:xfrm>
            <a:off x="2428875" y="5026025"/>
            <a:ext cx="1985963" cy="239713"/>
          </a:xfrm>
          <a:prstGeom prst="rect">
            <a:avLst/>
          </a:prstGeom>
          <a:noFill/>
          <a:ln w="9525">
            <a:noFill/>
            <a:miter lim="800000"/>
            <a:headEnd/>
            <a:tailEnd/>
          </a:ln>
        </p:spPr>
        <p:txBody>
          <a:bodyPr/>
          <a:lstStyle/>
          <a:p>
            <a:endParaRPr lang="en-US"/>
          </a:p>
        </p:txBody>
      </p:sp>
      <p:sp>
        <p:nvSpPr>
          <p:cNvPr id="13364" name="Rectangle 53"/>
          <p:cNvSpPr>
            <a:spLocks noChangeArrowheads="1"/>
          </p:cNvSpPr>
          <p:nvPr/>
        </p:nvSpPr>
        <p:spPr bwMode="auto">
          <a:xfrm>
            <a:off x="2428875" y="5027613"/>
            <a:ext cx="1222375" cy="238125"/>
          </a:xfrm>
          <a:prstGeom prst="rect">
            <a:avLst/>
          </a:prstGeom>
          <a:noFill/>
          <a:ln w="9525">
            <a:noFill/>
            <a:miter lim="800000"/>
            <a:headEnd/>
            <a:tailEnd/>
          </a:ln>
        </p:spPr>
        <p:txBody>
          <a:bodyPr/>
          <a:lstStyle/>
          <a:p>
            <a:endParaRPr lang="en-US"/>
          </a:p>
        </p:txBody>
      </p:sp>
      <p:sp>
        <p:nvSpPr>
          <p:cNvPr id="13365" name="Rectangle 54"/>
          <p:cNvSpPr>
            <a:spLocks noChangeArrowheads="1"/>
          </p:cNvSpPr>
          <p:nvPr/>
        </p:nvSpPr>
        <p:spPr bwMode="auto">
          <a:xfrm>
            <a:off x="2827338" y="5224463"/>
            <a:ext cx="1163637" cy="238125"/>
          </a:xfrm>
          <a:prstGeom prst="rect">
            <a:avLst/>
          </a:prstGeom>
          <a:noFill/>
          <a:ln w="9525">
            <a:noFill/>
            <a:miter lim="800000"/>
            <a:headEnd/>
            <a:tailEnd/>
          </a:ln>
        </p:spPr>
        <p:txBody>
          <a:bodyPr/>
          <a:lstStyle/>
          <a:p>
            <a:endParaRPr lang="en-US"/>
          </a:p>
        </p:txBody>
      </p:sp>
      <p:sp>
        <p:nvSpPr>
          <p:cNvPr id="13366" name="Rectangle 55"/>
          <p:cNvSpPr>
            <a:spLocks noChangeArrowheads="1"/>
          </p:cNvSpPr>
          <p:nvPr/>
        </p:nvSpPr>
        <p:spPr bwMode="auto">
          <a:xfrm>
            <a:off x="2827338" y="5226050"/>
            <a:ext cx="1227137" cy="238125"/>
          </a:xfrm>
          <a:prstGeom prst="rect">
            <a:avLst/>
          </a:prstGeom>
          <a:noFill/>
          <a:ln w="9525">
            <a:noFill/>
            <a:miter lim="800000"/>
            <a:headEnd/>
            <a:tailEnd/>
          </a:ln>
        </p:spPr>
        <p:txBody>
          <a:bodyPr/>
          <a:lstStyle/>
          <a:p>
            <a:endParaRPr lang="en-US"/>
          </a:p>
        </p:txBody>
      </p:sp>
      <p:sp>
        <p:nvSpPr>
          <p:cNvPr id="13367" name="Rectangle 56"/>
          <p:cNvSpPr>
            <a:spLocks noChangeArrowheads="1"/>
          </p:cNvSpPr>
          <p:nvPr/>
        </p:nvSpPr>
        <p:spPr bwMode="auto">
          <a:xfrm>
            <a:off x="2159000" y="4481513"/>
            <a:ext cx="708025" cy="239712"/>
          </a:xfrm>
          <a:prstGeom prst="rect">
            <a:avLst/>
          </a:prstGeom>
          <a:noFill/>
          <a:ln w="9525">
            <a:noFill/>
            <a:miter lim="800000"/>
            <a:headEnd/>
            <a:tailEnd/>
          </a:ln>
        </p:spPr>
        <p:txBody>
          <a:bodyPr/>
          <a:lstStyle/>
          <a:p>
            <a:endParaRPr lang="en-US"/>
          </a:p>
        </p:txBody>
      </p:sp>
      <p:sp>
        <p:nvSpPr>
          <p:cNvPr id="13368" name="Rectangle 57"/>
          <p:cNvSpPr>
            <a:spLocks noChangeArrowheads="1"/>
          </p:cNvSpPr>
          <p:nvPr/>
        </p:nvSpPr>
        <p:spPr bwMode="auto">
          <a:xfrm>
            <a:off x="2159000" y="4483100"/>
            <a:ext cx="715963" cy="238125"/>
          </a:xfrm>
          <a:prstGeom prst="rect">
            <a:avLst/>
          </a:prstGeom>
          <a:noFill/>
          <a:ln w="9525">
            <a:noFill/>
            <a:miter lim="800000"/>
            <a:headEnd/>
            <a:tailEnd/>
          </a:ln>
        </p:spPr>
        <p:txBody>
          <a:bodyPr/>
          <a:lstStyle/>
          <a:p>
            <a:endParaRPr lang="en-US"/>
          </a:p>
        </p:txBody>
      </p:sp>
      <p:sp>
        <p:nvSpPr>
          <p:cNvPr id="13369" name="Rectangle 58"/>
          <p:cNvSpPr>
            <a:spLocks noChangeArrowheads="1"/>
          </p:cNvSpPr>
          <p:nvPr/>
        </p:nvSpPr>
        <p:spPr bwMode="auto">
          <a:xfrm>
            <a:off x="2263775" y="4679950"/>
            <a:ext cx="492125" cy="239713"/>
          </a:xfrm>
          <a:prstGeom prst="rect">
            <a:avLst/>
          </a:prstGeom>
          <a:noFill/>
          <a:ln w="9525">
            <a:noFill/>
            <a:miter lim="800000"/>
            <a:headEnd/>
            <a:tailEnd/>
          </a:ln>
        </p:spPr>
        <p:txBody>
          <a:bodyPr/>
          <a:lstStyle/>
          <a:p>
            <a:endParaRPr lang="en-US"/>
          </a:p>
        </p:txBody>
      </p:sp>
      <p:sp>
        <p:nvSpPr>
          <p:cNvPr id="13370" name="Rectangle 59"/>
          <p:cNvSpPr>
            <a:spLocks noChangeArrowheads="1"/>
          </p:cNvSpPr>
          <p:nvPr/>
        </p:nvSpPr>
        <p:spPr bwMode="auto">
          <a:xfrm>
            <a:off x="2263775" y="4681538"/>
            <a:ext cx="493713" cy="238125"/>
          </a:xfrm>
          <a:prstGeom prst="rect">
            <a:avLst/>
          </a:prstGeom>
          <a:noFill/>
          <a:ln w="9525">
            <a:noFill/>
            <a:miter lim="800000"/>
            <a:headEnd/>
            <a:tailEnd/>
          </a:ln>
        </p:spPr>
        <p:txBody>
          <a:bodyPr/>
          <a:lstStyle/>
          <a:p>
            <a:endParaRPr lang="en-US"/>
          </a:p>
        </p:txBody>
      </p:sp>
      <p:sp>
        <p:nvSpPr>
          <p:cNvPr id="13371" name="Rectangle 60"/>
          <p:cNvSpPr>
            <a:spLocks noChangeArrowheads="1"/>
          </p:cNvSpPr>
          <p:nvPr/>
        </p:nvSpPr>
        <p:spPr bwMode="auto">
          <a:xfrm>
            <a:off x="6334125" y="4338638"/>
            <a:ext cx="719138" cy="239712"/>
          </a:xfrm>
          <a:prstGeom prst="rect">
            <a:avLst/>
          </a:prstGeom>
          <a:noFill/>
          <a:ln w="9525">
            <a:noFill/>
            <a:miter lim="800000"/>
            <a:headEnd/>
            <a:tailEnd/>
          </a:ln>
        </p:spPr>
        <p:txBody>
          <a:bodyPr/>
          <a:lstStyle/>
          <a:p>
            <a:endParaRPr lang="en-US"/>
          </a:p>
        </p:txBody>
      </p:sp>
      <p:sp>
        <p:nvSpPr>
          <p:cNvPr id="13372" name="Rectangle 61"/>
          <p:cNvSpPr>
            <a:spLocks noChangeArrowheads="1"/>
          </p:cNvSpPr>
          <p:nvPr/>
        </p:nvSpPr>
        <p:spPr bwMode="auto">
          <a:xfrm>
            <a:off x="6334125" y="4340225"/>
            <a:ext cx="727075" cy="238125"/>
          </a:xfrm>
          <a:prstGeom prst="rect">
            <a:avLst/>
          </a:prstGeom>
          <a:noFill/>
          <a:ln w="9525">
            <a:noFill/>
            <a:miter lim="800000"/>
            <a:headEnd/>
            <a:tailEnd/>
          </a:ln>
        </p:spPr>
        <p:txBody>
          <a:bodyPr/>
          <a:lstStyle/>
          <a:p>
            <a:endParaRPr lang="en-US"/>
          </a:p>
        </p:txBody>
      </p:sp>
      <p:sp>
        <p:nvSpPr>
          <p:cNvPr id="13373" name="Rectangle 62"/>
          <p:cNvSpPr>
            <a:spLocks noChangeArrowheads="1"/>
          </p:cNvSpPr>
          <p:nvPr/>
        </p:nvSpPr>
        <p:spPr bwMode="auto">
          <a:xfrm>
            <a:off x="6034088" y="4538663"/>
            <a:ext cx="1339850" cy="238125"/>
          </a:xfrm>
          <a:prstGeom prst="rect">
            <a:avLst/>
          </a:prstGeom>
          <a:noFill/>
          <a:ln w="9525">
            <a:noFill/>
            <a:miter lim="800000"/>
            <a:headEnd/>
            <a:tailEnd/>
          </a:ln>
        </p:spPr>
        <p:txBody>
          <a:bodyPr/>
          <a:lstStyle/>
          <a:p>
            <a:endParaRPr lang="en-US"/>
          </a:p>
        </p:txBody>
      </p:sp>
      <p:sp>
        <p:nvSpPr>
          <p:cNvPr id="13374" name="Rectangle 63"/>
          <p:cNvSpPr>
            <a:spLocks noChangeArrowheads="1"/>
          </p:cNvSpPr>
          <p:nvPr/>
        </p:nvSpPr>
        <p:spPr bwMode="auto">
          <a:xfrm>
            <a:off x="6034088" y="4540250"/>
            <a:ext cx="1352550" cy="236538"/>
          </a:xfrm>
          <a:prstGeom prst="rect">
            <a:avLst/>
          </a:prstGeom>
          <a:noFill/>
          <a:ln w="9525">
            <a:noFill/>
            <a:miter lim="800000"/>
            <a:headEnd/>
            <a:tailEnd/>
          </a:ln>
        </p:spPr>
        <p:txBody>
          <a:bodyPr/>
          <a:lstStyle/>
          <a:p>
            <a:endParaRPr lang="en-US"/>
          </a:p>
        </p:txBody>
      </p:sp>
      <p:sp>
        <p:nvSpPr>
          <p:cNvPr id="60480" name="Rectangle 64"/>
          <p:cNvSpPr>
            <a:spLocks noChangeArrowheads="1"/>
          </p:cNvSpPr>
          <p:nvPr/>
        </p:nvSpPr>
        <p:spPr bwMode="auto">
          <a:xfrm>
            <a:off x="6103938" y="4516438"/>
            <a:ext cx="623887"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Loyalty</a:t>
            </a:r>
            <a:endParaRPr lang="en-US" b="1">
              <a:effectLst>
                <a:outerShdw blurRad="38100" dist="38100" dir="2700000" algn="tl">
                  <a:srgbClr val="C0C0C0"/>
                </a:outerShdw>
              </a:effectLst>
              <a:latin typeface="Times New Roman" pitchFamily="18" charset="0"/>
              <a:cs typeface="Arial" charset="0"/>
            </a:endParaRPr>
          </a:p>
        </p:txBody>
      </p:sp>
      <p:sp>
        <p:nvSpPr>
          <p:cNvPr id="13376" name="Rectangle 65"/>
          <p:cNvSpPr>
            <a:spLocks noChangeArrowheads="1"/>
          </p:cNvSpPr>
          <p:nvPr/>
        </p:nvSpPr>
        <p:spPr bwMode="auto">
          <a:xfrm>
            <a:off x="5383213" y="5710238"/>
            <a:ext cx="1541462" cy="538162"/>
          </a:xfrm>
          <a:prstGeom prst="rect">
            <a:avLst/>
          </a:prstGeom>
          <a:solidFill>
            <a:srgbClr val="808080"/>
          </a:solidFill>
          <a:ln w="9525">
            <a:noFill/>
            <a:miter lim="800000"/>
            <a:headEnd/>
            <a:tailEnd/>
          </a:ln>
        </p:spPr>
        <p:txBody>
          <a:bodyPr/>
          <a:lstStyle/>
          <a:p>
            <a:endParaRPr lang="en-US"/>
          </a:p>
        </p:txBody>
      </p:sp>
      <p:sp>
        <p:nvSpPr>
          <p:cNvPr id="13377" name="Rectangle 66"/>
          <p:cNvSpPr>
            <a:spLocks noChangeArrowheads="1"/>
          </p:cNvSpPr>
          <p:nvPr/>
        </p:nvSpPr>
        <p:spPr bwMode="auto">
          <a:xfrm>
            <a:off x="5318125" y="5621338"/>
            <a:ext cx="1535113" cy="531812"/>
          </a:xfrm>
          <a:prstGeom prst="rect">
            <a:avLst/>
          </a:prstGeom>
          <a:solidFill>
            <a:srgbClr val="FFFFFF"/>
          </a:solidFill>
          <a:ln w="9525">
            <a:solidFill>
              <a:srgbClr val="000000"/>
            </a:solidFill>
            <a:miter lim="800000"/>
            <a:headEnd/>
            <a:tailEnd/>
          </a:ln>
        </p:spPr>
        <p:txBody>
          <a:bodyPr/>
          <a:lstStyle/>
          <a:p>
            <a:endParaRPr lang="en-US"/>
          </a:p>
        </p:txBody>
      </p:sp>
      <p:sp>
        <p:nvSpPr>
          <p:cNvPr id="13378" name="Rectangle 67"/>
          <p:cNvSpPr>
            <a:spLocks noChangeArrowheads="1"/>
          </p:cNvSpPr>
          <p:nvPr/>
        </p:nvSpPr>
        <p:spPr bwMode="auto">
          <a:xfrm>
            <a:off x="5637213" y="5726113"/>
            <a:ext cx="933450" cy="277812"/>
          </a:xfrm>
          <a:prstGeom prst="rect">
            <a:avLst/>
          </a:prstGeom>
          <a:noFill/>
          <a:ln w="9525">
            <a:noFill/>
            <a:miter lim="800000"/>
            <a:headEnd/>
            <a:tailEnd/>
          </a:ln>
        </p:spPr>
        <p:txBody>
          <a:bodyPr/>
          <a:lstStyle/>
          <a:p>
            <a:endParaRPr lang="en-US"/>
          </a:p>
        </p:txBody>
      </p:sp>
      <p:sp>
        <p:nvSpPr>
          <p:cNvPr id="13379" name="Rectangle 68"/>
          <p:cNvSpPr>
            <a:spLocks noChangeArrowheads="1"/>
          </p:cNvSpPr>
          <p:nvPr/>
        </p:nvSpPr>
        <p:spPr bwMode="auto">
          <a:xfrm>
            <a:off x="5637213" y="5764213"/>
            <a:ext cx="9271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Partners</a:t>
            </a:r>
            <a:endParaRPr lang="en-US">
              <a:latin typeface="Times New Roman" pitchFamily="18" charset="0"/>
            </a:endParaRPr>
          </a:p>
        </p:txBody>
      </p:sp>
      <p:sp>
        <p:nvSpPr>
          <p:cNvPr id="13380" name="Rectangle 69"/>
          <p:cNvSpPr>
            <a:spLocks noChangeArrowheads="1"/>
          </p:cNvSpPr>
          <p:nvPr/>
        </p:nvSpPr>
        <p:spPr bwMode="auto">
          <a:xfrm>
            <a:off x="4681538" y="5103813"/>
            <a:ext cx="957262" cy="209550"/>
          </a:xfrm>
          <a:prstGeom prst="rect">
            <a:avLst/>
          </a:prstGeom>
          <a:noFill/>
          <a:ln w="9525">
            <a:noFill/>
            <a:miter lim="800000"/>
            <a:headEnd/>
            <a:tailEnd/>
          </a:ln>
        </p:spPr>
        <p:txBody>
          <a:bodyPr/>
          <a:lstStyle/>
          <a:p>
            <a:endParaRPr lang="en-US"/>
          </a:p>
        </p:txBody>
      </p:sp>
      <p:sp>
        <p:nvSpPr>
          <p:cNvPr id="60486" name="Rectangle 70"/>
          <p:cNvSpPr>
            <a:spLocks noChangeArrowheads="1"/>
          </p:cNvSpPr>
          <p:nvPr/>
        </p:nvSpPr>
        <p:spPr bwMode="auto">
          <a:xfrm>
            <a:off x="4572000" y="5334000"/>
            <a:ext cx="1131888"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Collaboration</a:t>
            </a:r>
            <a:endParaRPr lang="en-US" b="1">
              <a:effectLst>
                <a:outerShdw blurRad="38100" dist="38100" dir="2700000" algn="tl">
                  <a:srgbClr val="C0C0C0"/>
                </a:outerShdw>
              </a:effectLst>
              <a:latin typeface="Times New Roman" pitchFamily="18" charset="0"/>
              <a:cs typeface="Arial" charset="0"/>
            </a:endParaRPr>
          </a:p>
        </p:txBody>
      </p:sp>
      <p:sp>
        <p:nvSpPr>
          <p:cNvPr id="13382" name="Rectangle 71"/>
          <p:cNvSpPr>
            <a:spLocks noChangeArrowheads="1"/>
          </p:cNvSpPr>
          <p:nvPr/>
        </p:nvSpPr>
        <p:spPr bwMode="auto">
          <a:xfrm>
            <a:off x="4681538" y="5310188"/>
            <a:ext cx="769937" cy="239712"/>
          </a:xfrm>
          <a:prstGeom prst="rect">
            <a:avLst/>
          </a:prstGeom>
          <a:noFill/>
          <a:ln w="9525">
            <a:noFill/>
            <a:miter lim="800000"/>
            <a:headEnd/>
            <a:tailEnd/>
          </a:ln>
        </p:spPr>
        <p:txBody>
          <a:bodyPr/>
          <a:lstStyle/>
          <a:p>
            <a:endParaRPr lang="en-US"/>
          </a:p>
        </p:txBody>
      </p:sp>
      <p:sp>
        <p:nvSpPr>
          <p:cNvPr id="13383" name="Rectangle 72"/>
          <p:cNvSpPr>
            <a:spLocks noChangeArrowheads="1"/>
          </p:cNvSpPr>
          <p:nvPr/>
        </p:nvSpPr>
        <p:spPr bwMode="auto">
          <a:xfrm>
            <a:off x="5383213" y="2503488"/>
            <a:ext cx="1281112" cy="584200"/>
          </a:xfrm>
          <a:prstGeom prst="rect">
            <a:avLst/>
          </a:prstGeom>
          <a:solidFill>
            <a:srgbClr val="919191"/>
          </a:solidFill>
          <a:ln w="9525">
            <a:noFill/>
            <a:miter lim="800000"/>
            <a:headEnd/>
            <a:tailEnd/>
          </a:ln>
        </p:spPr>
        <p:txBody>
          <a:bodyPr/>
          <a:lstStyle/>
          <a:p>
            <a:endParaRPr lang="en-US"/>
          </a:p>
        </p:txBody>
      </p:sp>
      <p:sp>
        <p:nvSpPr>
          <p:cNvPr id="13384" name="Rectangle 73"/>
          <p:cNvSpPr>
            <a:spLocks noChangeArrowheads="1"/>
          </p:cNvSpPr>
          <p:nvPr/>
        </p:nvSpPr>
        <p:spPr bwMode="auto">
          <a:xfrm>
            <a:off x="5311775" y="2438400"/>
            <a:ext cx="1268413" cy="574675"/>
          </a:xfrm>
          <a:prstGeom prst="rect">
            <a:avLst/>
          </a:prstGeom>
          <a:solidFill>
            <a:srgbClr val="FFFFFF"/>
          </a:solidFill>
          <a:ln w="12700">
            <a:solidFill>
              <a:srgbClr val="000000"/>
            </a:solidFill>
            <a:miter lim="800000"/>
            <a:headEnd/>
            <a:tailEnd/>
          </a:ln>
        </p:spPr>
        <p:txBody>
          <a:bodyPr/>
          <a:lstStyle/>
          <a:p>
            <a:endParaRPr lang="en-US"/>
          </a:p>
        </p:txBody>
      </p:sp>
      <p:sp>
        <p:nvSpPr>
          <p:cNvPr id="13385" name="Rectangle 74"/>
          <p:cNvSpPr>
            <a:spLocks noChangeArrowheads="1"/>
          </p:cNvSpPr>
          <p:nvPr/>
        </p:nvSpPr>
        <p:spPr bwMode="auto">
          <a:xfrm>
            <a:off x="5387975" y="2598738"/>
            <a:ext cx="1241425" cy="269875"/>
          </a:xfrm>
          <a:prstGeom prst="rect">
            <a:avLst/>
          </a:prstGeom>
          <a:noFill/>
          <a:ln w="9525">
            <a:noFill/>
            <a:miter lim="800000"/>
            <a:headEnd/>
            <a:tailEnd/>
          </a:ln>
        </p:spPr>
        <p:txBody>
          <a:bodyPr/>
          <a:lstStyle/>
          <a:p>
            <a:endParaRPr lang="en-US"/>
          </a:p>
        </p:txBody>
      </p:sp>
      <p:sp>
        <p:nvSpPr>
          <p:cNvPr id="13386" name="Rectangle 75"/>
          <p:cNvSpPr>
            <a:spLocks noChangeArrowheads="1"/>
          </p:cNvSpPr>
          <p:nvPr/>
        </p:nvSpPr>
        <p:spPr bwMode="auto">
          <a:xfrm>
            <a:off x="5387975" y="2598738"/>
            <a:ext cx="1231900" cy="279400"/>
          </a:xfrm>
          <a:prstGeom prst="rect">
            <a:avLst/>
          </a:prstGeom>
          <a:noFill/>
          <a:ln w="9525">
            <a:noFill/>
            <a:miter lim="800000"/>
            <a:headEnd/>
            <a:tailEnd/>
          </a:ln>
        </p:spPr>
        <p:txBody>
          <a:bodyPr/>
          <a:lstStyle/>
          <a:p>
            <a:endParaRPr lang="en-US"/>
          </a:p>
        </p:txBody>
      </p:sp>
      <p:sp>
        <p:nvSpPr>
          <p:cNvPr id="13387" name="Rectangle 76"/>
          <p:cNvSpPr>
            <a:spLocks noChangeArrowheads="1"/>
          </p:cNvSpPr>
          <p:nvPr/>
        </p:nvSpPr>
        <p:spPr bwMode="auto">
          <a:xfrm>
            <a:off x="5387975" y="2636838"/>
            <a:ext cx="111760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Community</a:t>
            </a:r>
            <a:endParaRPr lang="en-US" sz="1600">
              <a:latin typeface="Times New Roman" pitchFamily="18" charset="0"/>
            </a:endParaRPr>
          </a:p>
        </p:txBody>
      </p:sp>
      <p:sp>
        <p:nvSpPr>
          <p:cNvPr id="13388" name="Rectangle 77"/>
          <p:cNvSpPr>
            <a:spLocks noChangeArrowheads="1"/>
          </p:cNvSpPr>
          <p:nvPr/>
        </p:nvSpPr>
        <p:spPr bwMode="auto">
          <a:xfrm>
            <a:off x="4543425" y="2911475"/>
            <a:ext cx="719138" cy="238125"/>
          </a:xfrm>
          <a:prstGeom prst="rect">
            <a:avLst/>
          </a:prstGeom>
          <a:noFill/>
          <a:ln w="9525">
            <a:noFill/>
            <a:miter lim="800000"/>
            <a:headEnd/>
            <a:tailEnd/>
          </a:ln>
        </p:spPr>
        <p:txBody>
          <a:bodyPr/>
          <a:lstStyle/>
          <a:p>
            <a:endParaRPr lang="en-US"/>
          </a:p>
        </p:txBody>
      </p:sp>
      <p:sp>
        <p:nvSpPr>
          <p:cNvPr id="13389" name="Rectangle 78"/>
          <p:cNvSpPr>
            <a:spLocks noChangeArrowheads="1"/>
          </p:cNvSpPr>
          <p:nvPr/>
        </p:nvSpPr>
        <p:spPr bwMode="auto">
          <a:xfrm>
            <a:off x="4543425" y="2913063"/>
            <a:ext cx="727075" cy="236537"/>
          </a:xfrm>
          <a:prstGeom prst="rect">
            <a:avLst/>
          </a:prstGeom>
          <a:noFill/>
          <a:ln w="9525">
            <a:noFill/>
            <a:miter lim="800000"/>
            <a:headEnd/>
            <a:tailEnd/>
          </a:ln>
        </p:spPr>
        <p:txBody>
          <a:bodyPr/>
          <a:lstStyle/>
          <a:p>
            <a:endParaRPr lang="en-US"/>
          </a:p>
        </p:txBody>
      </p:sp>
      <p:sp>
        <p:nvSpPr>
          <p:cNvPr id="60495" name="Rectangle 79"/>
          <p:cNvSpPr>
            <a:spLocks noChangeArrowheads="1"/>
          </p:cNvSpPr>
          <p:nvPr/>
        </p:nvSpPr>
        <p:spPr bwMode="auto">
          <a:xfrm>
            <a:off x="5410200" y="3200400"/>
            <a:ext cx="908050"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Legitimacy</a:t>
            </a:r>
            <a:endParaRPr lang="en-US" b="1">
              <a:effectLst>
                <a:outerShdw blurRad="38100" dist="38100" dir="2700000" algn="tl">
                  <a:srgbClr val="C0C0C0"/>
                </a:outerShdw>
              </a:effectLst>
              <a:latin typeface="Times New Roman" pitchFamily="18" charset="0"/>
              <a:cs typeface="Arial" charset="0"/>
            </a:endParaRPr>
          </a:p>
        </p:txBody>
      </p:sp>
      <p:sp>
        <p:nvSpPr>
          <p:cNvPr id="13391" name="Rectangle 80"/>
          <p:cNvSpPr>
            <a:spLocks noChangeArrowheads="1"/>
          </p:cNvSpPr>
          <p:nvPr/>
        </p:nvSpPr>
        <p:spPr bwMode="auto">
          <a:xfrm>
            <a:off x="4410075" y="3111500"/>
            <a:ext cx="995363" cy="238125"/>
          </a:xfrm>
          <a:prstGeom prst="rect">
            <a:avLst/>
          </a:prstGeom>
          <a:noFill/>
          <a:ln w="9525">
            <a:noFill/>
            <a:miter lim="800000"/>
            <a:headEnd/>
            <a:tailEnd/>
          </a:ln>
        </p:spPr>
        <p:txBody>
          <a:bodyPr/>
          <a:lstStyle/>
          <a:p>
            <a:endParaRPr lang="en-US"/>
          </a:p>
        </p:txBody>
      </p:sp>
      <p:sp>
        <p:nvSpPr>
          <p:cNvPr id="13392" name="Rectangle 81"/>
          <p:cNvSpPr>
            <a:spLocks noChangeArrowheads="1"/>
          </p:cNvSpPr>
          <p:nvPr/>
        </p:nvSpPr>
        <p:spPr bwMode="auto">
          <a:xfrm>
            <a:off x="4410075" y="3113088"/>
            <a:ext cx="923925" cy="238125"/>
          </a:xfrm>
          <a:prstGeom prst="rect">
            <a:avLst/>
          </a:prstGeom>
          <a:noFill/>
          <a:ln w="9525">
            <a:noFill/>
            <a:miter lim="800000"/>
            <a:headEnd/>
            <a:tailEnd/>
          </a:ln>
        </p:spPr>
        <p:txBody>
          <a:bodyPr/>
          <a:lstStyle/>
          <a:p>
            <a:endParaRPr lang="en-US"/>
          </a:p>
        </p:txBody>
      </p:sp>
      <p:sp>
        <p:nvSpPr>
          <p:cNvPr id="13393" name="Rectangle 82"/>
          <p:cNvSpPr>
            <a:spLocks noChangeArrowheads="1"/>
          </p:cNvSpPr>
          <p:nvPr/>
        </p:nvSpPr>
        <p:spPr bwMode="auto">
          <a:xfrm>
            <a:off x="4068763" y="3779838"/>
            <a:ext cx="1177925" cy="735012"/>
          </a:xfrm>
          <a:prstGeom prst="rect">
            <a:avLst/>
          </a:prstGeom>
          <a:solidFill>
            <a:srgbClr val="808080"/>
          </a:solidFill>
          <a:ln w="9525">
            <a:noFill/>
            <a:miter lim="800000"/>
            <a:headEnd/>
            <a:tailEnd/>
          </a:ln>
        </p:spPr>
        <p:txBody>
          <a:bodyPr/>
          <a:lstStyle/>
          <a:p>
            <a:endParaRPr lang="en-US"/>
          </a:p>
        </p:txBody>
      </p:sp>
      <p:sp>
        <p:nvSpPr>
          <p:cNvPr id="13394" name="Rectangle 83"/>
          <p:cNvSpPr>
            <a:spLocks noChangeArrowheads="1"/>
          </p:cNvSpPr>
          <p:nvPr/>
        </p:nvSpPr>
        <p:spPr bwMode="auto">
          <a:xfrm>
            <a:off x="4043363" y="3754438"/>
            <a:ext cx="1169987" cy="727075"/>
          </a:xfrm>
          <a:prstGeom prst="rect">
            <a:avLst/>
          </a:prstGeom>
          <a:noFill/>
          <a:ln w="11113">
            <a:solidFill>
              <a:srgbClr val="000000"/>
            </a:solidFill>
            <a:miter lim="800000"/>
            <a:headEnd/>
            <a:tailEnd/>
          </a:ln>
        </p:spPr>
        <p:txBody>
          <a:bodyPr/>
          <a:lstStyle/>
          <a:p>
            <a:endParaRPr lang="en-US"/>
          </a:p>
        </p:txBody>
      </p:sp>
      <p:sp>
        <p:nvSpPr>
          <p:cNvPr id="60500" name="Rectangle 84"/>
          <p:cNvSpPr>
            <a:spLocks noChangeArrowheads="1"/>
          </p:cNvSpPr>
          <p:nvPr/>
        </p:nvSpPr>
        <p:spPr bwMode="auto">
          <a:xfrm>
            <a:off x="4119563" y="3900488"/>
            <a:ext cx="1035050" cy="441325"/>
          </a:xfrm>
          <a:prstGeom prst="rect">
            <a:avLst/>
          </a:prstGeom>
          <a:noFill/>
          <a:ln w="9525">
            <a:noFill/>
            <a:miter lim="800000"/>
            <a:headEnd/>
            <a:tailEnd/>
          </a:ln>
        </p:spPr>
        <p:txBody>
          <a:bodyPr lIns="0" tIns="0" rIns="0" bIns="0">
            <a:spAutoFit/>
          </a:bodyPr>
          <a:lstStyle/>
          <a:p>
            <a:pPr algn="ctr" eaLnBrk="1" hangingPunct="1">
              <a:defRPr/>
            </a:pPr>
            <a:r>
              <a:rPr lang="en-US" sz="2900" b="1" dirty="0">
                <a:solidFill>
                  <a:srgbClr val="FFFFFF"/>
                </a:solidFill>
                <a:effectLst>
                  <a:outerShdw blurRad="38100" dist="38100" dir="2700000" algn="tl">
                    <a:srgbClr val="C0C0C0"/>
                  </a:outerShdw>
                </a:effectLst>
                <a:latin typeface="Palatino" pitchFamily="18" charset="0"/>
                <a:cs typeface="Arial" charset="0"/>
              </a:rPr>
              <a:t>Firm</a:t>
            </a:r>
            <a:endParaRPr lang="en-US" sz="3600" b="1" dirty="0">
              <a:effectLst>
                <a:outerShdw blurRad="38100" dist="38100" dir="2700000" algn="tl">
                  <a:srgbClr val="C0C0C0"/>
                </a:outerShdw>
              </a:effectLst>
              <a:latin typeface="Palatino" pitchFamily="18" charset="0"/>
              <a:cs typeface="Arial" charset="0"/>
            </a:endParaRPr>
          </a:p>
        </p:txBody>
      </p:sp>
      <p:sp>
        <p:nvSpPr>
          <p:cNvPr id="60501" name="Rectangle 85"/>
          <p:cNvSpPr>
            <a:spLocks noChangeArrowheads="1"/>
          </p:cNvSpPr>
          <p:nvPr/>
        </p:nvSpPr>
        <p:spPr bwMode="auto">
          <a:xfrm>
            <a:off x="2560638" y="3997325"/>
            <a:ext cx="793750"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Advocacy</a:t>
            </a:r>
            <a:endParaRPr lang="en-US" b="1">
              <a:effectLst>
                <a:outerShdw blurRad="38100" dist="38100" dir="2700000" algn="tl">
                  <a:srgbClr val="C0C0C0"/>
                </a:outerShdw>
              </a:effectLst>
              <a:latin typeface="Times New Roman" pitchFamily="18" charset="0"/>
              <a:cs typeface="Arial" charset="0"/>
            </a:endParaRPr>
          </a:p>
        </p:txBody>
      </p:sp>
      <p:sp>
        <p:nvSpPr>
          <p:cNvPr id="60502" name="Rectangle 86"/>
          <p:cNvSpPr>
            <a:spLocks noChangeArrowheads="1"/>
          </p:cNvSpPr>
          <p:nvPr/>
        </p:nvSpPr>
        <p:spPr bwMode="auto">
          <a:xfrm>
            <a:off x="2206625" y="4446588"/>
            <a:ext cx="893763" cy="457200"/>
          </a:xfrm>
          <a:prstGeom prst="rect">
            <a:avLst/>
          </a:prstGeom>
          <a:noFill/>
          <a:ln w="9525">
            <a:noFill/>
            <a:miter lim="800000"/>
            <a:headEnd/>
            <a:tailEnd/>
          </a:ln>
        </p:spPr>
        <p:txBody>
          <a:bodyPr wrap="none" lIns="0" tIns="0" rIns="0" bIns="0">
            <a:spAutoFit/>
          </a:bodyPr>
          <a:lstStyle/>
          <a:p>
            <a:pPr algn="ctr" eaLnBrk="1" hangingPunct="1">
              <a:defRPr/>
            </a:pPr>
            <a:r>
              <a:rPr lang="en-US" sz="1500" b="1">
                <a:effectLst>
                  <a:outerShdw blurRad="38100" dist="38100" dir="2700000" algn="tl">
                    <a:srgbClr val="C0C0C0"/>
                  </a:outerShdw>
                </a:effectLst>
                <a:latin typeface="Times New Roman" pitchFamily="18" charset="0"/>
                <a:cs typeface="Arial" charset="0"/>
              </a:rPr>
              <a:t>Lower cost</a:t>
            </a:r>
          </a:p>
          <a:p>
            <a:pPr algn="ctr" eaLnBrk="1" hangingPunct="1">
              <a:defRPr/>
            </a:pPr>
            <a:r>
              <a:rPr lang="en-US" sz="1500" b="1">
                <a:effectLst>
                  <a:outerShdw blurRad="38100" dist="38100" dir="2700000" algn="tl">
                    <a:srgbClr val="C0C0C0"/>
                  </a:outerShdw>
                </a:effectLst>
                <a:latin typeface="Times New Roman" pitchFamily="18" charset="0"/>
                <a:cs typeface="Arial" charset="0"/>
              </a:rPr>
              <a:t>of capital</a:t>
            </a:r>
            <a:endParaRPr lang="en-US" b="1">
              <a:effectLst>
                <a:outerShdw blurRad="38100" dist="38100" dir="2700000" algn="tl">
                  <a:srgbClr val="C0C0C0"/>
                </a:outerShdw>
              </a:effectLst>
              <a:latin typeface="Times New Roman" pitchFamily="18" charset="0"/>
              <a:cs typeface="Arial" charset="0"/>
            </a:endParaRPr>
          </a:p>
        </p:txBody>
      </p:sp>
      <p:sp>
        <p:nvSpPr>
          <p:cNvPr id="13398" name="Line 87"/>
          <p:cNvSpPr>
            <a:spLocks noChangeShapeType="1"/>
          </p:cNvSpPr>
          <p:nvPr/>
        </p:nvSpPr>
        <p:spPr bwMode="auto">
          <a:xfrm>
            <a:off x="2276475" y="3824288"/>
            <a:ext cx="1771650" cy="276225"/>
          </a:xfrm>
          <a:prstGeom prst="line">
            <a:avLst/>
          </a:prstGeom>
          <a:noFill/>
          <a:ln w="38100">
            <a:solidFill>
              <a:schemeClr val="tx1"/>
            </a:solidFill>
            <a:round/>
            <a:headEnd/>
            <a:tailEnd type="triangle" w="med" len="med"/>
          </a:ln>
        </p:spPr>
        <p:txBody>
          <a:bodyPr wrap="none"/>
          <a:lstStyle/>
          <a:p>
            <a:endParaRPr lang="en-US"/>
          </a:p>
        </p:txBody>
      </p:sp>
      <p:sp>
        <p:nvSpPr>
          <p:cNvPr id="60504" name="Rectangle 88"/>
          <p:cNvSpPr>
            <a:spLocks noChangeArrowheads="1"/>
          </p:cNvSpPr>
          <p:nvPr/>
        </p:nvSpPr>
        <p:spPr bwMode="auto">
          <a:xfrm>
            <a:off x="2819400" y="5105400"/>
            <a:ext cx="1079500"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Commitment</a:t>
            </a:r>
            <a:endParaRPr lang="en-US" b="1">
              <a:effectLst>
                <a:outerShdw blurRad="38100" dist="38100" dir="2700000" algn="tl">
                  <a:srgbClr val="C0C0C0"/>
                </a:outerShdw>
              </a:effectLst>
              <a:latin typeface="Times New Roman" pitchFamily="18" charset="0"/>
              <a:cs typeface="Arial" charset="0"/>
            </a:endParaRPr>
          </a:p>
        </p:txBody>
      </p:sp>
      <p:sp>
        <p:nvSpPr>
          <p:cNvPr id="13400" name="Line 89"/>
          <p:cNvSpPr>
            <a:spLocks noChangeShapeType="1"/>
          </p:cNvSpPr>
          <p:nvPr/>
        </p:nvSpPr>
        <p:spPr bwMode="auto">
          <a:xfrm flipV="1">
            <a:off x="2347913" y="4516438"/>
            <a:ext cx="1628775" cy="692150"/>
          </a:xfrm>
          <a:prstGeom prst="line">
            <a:avLst/>
          </a:prstGeom>
          <a:noFill/>
          <a:ln w="38100">
            <a:solidFill>
              <a:schemeClr val="tx1"/>
            </a:solidFill>
            <a:round/>
            <a:headEnd/>
            <a:tailEnd type="triangle" w="med" len="med"/>
          </a:ln>
        </p:spPr>
        <p:txBody>
          <a:bodyPr wrap="none"/>
          <a:lstStyle/>
          <a:p>
            <a:endParaRPr lang="en-US"/>
          </a:p>
        </p:txBody>
      </p:sp>
      <p:sp>
        <p:nvSpPr>
          <p:cNvPr id="13401" name="Line 90"/>
          <p:cNvSpPr>
            <a:spLocks noChangeShapeType="1"/>
          </p:cNvSpPr>
          <p:nvPr/>
        </p:nvSpPr>
        <p:spPr bwMode="auto">
          <a:xfrm flipV="1">
            <a:off x="3835400" y="4516438"/>
            <a:ext cx="566738" cy="969962"/>
          </a:xfrm>
          <a:prstGeom prst="line">
            <a:avLst/>
          </a:prstGeom>
          <a:noFill/>
          <a:ln w="38100">
            <a:solidFill>
              <a:schemeClr val="tx1"/>
            </a:solidFill>
            <a:round/>
            <a:headEnd/>
            <a:tailEnd type="triangle" w="med" len="med"/>
          </a:ln>
        </p:spPr>
        <p:txBody>
          <a:bodyPr wrap="none"/>
          <a:lstStyle/>
          <a:p>
            <a:endParaRPr lang="en-US"/>
          </a:p>
        </p:txBody>
      </p:sp>
      <p:sp>
        <p:nvSpPr>
          <p:cNvPr id="13402" name="Line 91"/>
          <p:cNvSpPr>
            <a:spLocks noChangeShapeType="1"/>
          </p:cNvSpPr>
          <p:nvPr/>
        </p:nvSpPr>
        <p:spPr bwMode="auto">
          <a:xfrm flipH="1" flipV="1">
            <a:off x="4968875" y="4516438"/>
            <a:ext cx="1063625" cy="1108075"/>
          </a:xfrm>
          <a:prstGeom prst="line">
            <a:avLst/>
          </a:prstGeom>
          <a:noFill/>
          <a:ln w="38100">
            <a:solidFill>
              <a:schemeClr val="tx1"/>
            </a:solidFill>
            <a:round/>
            <a:headEnd/>
            <a:tailEnd type="triangle" w="med" len="med"/>
          </a:ln>
        </p:spPr>
        <p:txBody>
          <a:bodyPr wrap="none"/>
          <a:lstStyle/>
          <a:p>
            <a:endParaRPr lang="en-US"/>
          </a:p>
        </p:txBody>
      </p:sp>
      <p:sp>
        <p:nvSpPr>
          <p:cNvPr id="13403" name="Line 92"/>
          <p:cNvSpPr>
            <a:spLocks noChangeShapeType="1"/>
          </p:cNvSpPr>
          <p:nvPr/>
        </p:nvSpPr>
        <p:spPr bwMode="auto">
          <a:xfrm flipH="1" flipV="1">
            <a:off x="5181600" y="4240213"/>
            <a:ext cx="1771650" cy="968375"/>
          </a:xfrm>
          <a:prstGeom prst="line">
            <a:avLst/>
          </a:prstGeom>
          <a:noFill/>
          <a:ln w="38100">
            <a:solidFill>
              <a:schemeClr val="tx1"/>
            </a:solidFill>
            <a:round/>
            <a:headEnd/>
            <a:tailEnd type="triangle" w="med" len="med"/>
          </a:ln>
        </p:spPr>
        <p:txBody>
          <a:bodyPr wrap="none"/>
          <a:lstStyle/>
          <a:p>
            <a:endParaRPr lang="en-US"/>
          </a:p>
        </p:txBody>
      </p:sp>
      <p:sp>
        <p:nvSpPr>
          <p:cNvPr id="13404" name="Line 93"/>
          <p:cNvSpPr>
            <a:spLocks noChangeShapeType="1"/>
          </p:cNvSpPr>
          <p:nvPr/>
        </p:nvSpPr>
        <p:spPr bwMode="auto">
          <a:xfrm flipH="1">
            <a:off x="4686300" y="3062288"/>
            <a:ext cx="849313" cy="692150"/>
          </a:xfrm>
          <a:prstGeom prst="line">
            <a:avLst/>
          </a:prstGeom>
          <a:noFill/>
          <a:ln w="38100">
            <a:solidFill>
              <a:schemeClr val="tx1"/>
            </a:solidFill>
            <a:round/>
            <a:headEnd/>
            <a:tailEnd type="triangle" w="med" len="med"/>
          </a:ln>
        </p:spPr>
        <p:txBody>
          <a:bodyPr wrap="none"/>
          <a:lstStyle/>
          <a:p>
            <a:endParaRPr lang="en-US"/>
          </a:p>
        </p:txBody>
      </p:sp>
      <p:sp>
        <p:nvSpPr>
          <p:cNvPr id="13405" name="Line 94"/>
          <p:cNvSpPr>
            <a:spLocks noChangeShapeType="1"/>
          </p:cNvSpPr>
          <p:nvPr/>
        </p:nvSpPr>
        <p:spPr bwMode="auto">
          <a:xfrm flipH="1">
            <a:off x="5181600" y="3478213"/>
            <a:ext cx="1771650" cy="346075"/>
          </a:xfrm>
          <a:prstGeom prst="line">
            <a:avLst/>
          </a:prstGeom>
          <a:noFill/>
          <a:ln w="38100">
            <a:solidFill>
              <a:schemeClr val="tx1"/>
            </a:solidFill>
            <a:round/>
            <a:headEnd/>
            <a:tailEnd type="triangle" w="med" len="med"/>
          </a:ln>
        </p:spPr>
        <p:txBody>
          <a:bodyPr wrap="none"/>
          <a:lstStyle/>
          <a:p>
            <a:endParaRPr lang="en-US"/>
          </a:p>
        </p:txBody>
      </p:sp>
      <p:sp>
        <p:nvSpPr>
          <p:cNvPr id="13406" name="Line 95"/>
          <p:cNvSpPr>
            <a:spLocks noChangeShapeType="1"/>
          </p:cNvSpPr>
          <p:nvPr/>
        </p:nvSpPr>
        <p:spPr bwMode="auto">
          <a:xfrm>
            <a:off x="3835400" y="2992438"/>
            <a:ext cx="425450" cy="762000"/>
          </a:xfrm>
          <a:prstGeom prst="line">
            <a:avLst/>
          </a:prstGeom>
          <a:noFill/>
          <a:ln w="38100">
            <a:solidFill>
              <a:schemeClr val="tx1"/>
            </a:solidFill>
            <a:round/>
            <a:headEnd/>
            <a:tailEnd type="triangle" w="med" len="med"/>
          </a:ln>
        </p:spPr>
        <p:txBody>
          <a:bodyPr wrap="none"/>
          <a:lstStyle/>
          <a:p>
            <a:endParaRPr lang="en-US"/>
          </a:p>
        </p:txBody>
      </p:sp>
    </p:spTree>
    <p:extLst>
      <p:ext uri="{BB962C8B-B14F-4D97-AF65-F5344CB8AC3E}">
        <p14:creationId xmlns:p14="http://schemas.microsoft.com/office/powerpoint/2010/main" val="6892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Grp="1" noChangeArrowheads="1"/>
          </p:cNvSpPr>
          <p:nvPr>
            <p:ph type="title"/>
          </p:nvPr>
        </p:nvSpPr>
        <p:spPr>
          <a:xfrm>
            <a:off x="2392363" y="26989"/>
            <a:ext cx="6218236" cy="1034005"/>
          </a:xfrm>
        </p:spPr>
        <p:txBody>
          <a:bodyPr/>
          <a:lstStyle/>
          <a:p>
            <a:pPr eaLnBrk="1" hangingPunct="1"/>
            <a:r>
              <a:rPr lang="en-US" sz="3400" b="1" dirty="0"/>
              <a:t>. . . </a:t>
            </a:r>
            <a:r>
              <a:rPr lang="en-US" sz="3400" dirty="0"/>
              <a:t>but</a:t>
            </a:r>
            <a:r>
              <a:rPr lang="en-US" b="1" dirty="0"/>
              <a:t> stakeholders can also take away their support</a:t>
            </a:r>
          </a:p>
        </p:txBody>
      </p:sp>
      <p:sp>
        <p:nvSpPr>
          <p:cNvPr id="14338" name="Slide Number Placeholder 5"/>
          <p:cNvSpPr>
            <a:spLocks noGrp="1"/>
          </p:cNvSpPr>
          <p:nvPr>
            <p:ph type="sldNum" sz="quarter" idx="4294967295"/>
          </p:nvPr>
        </p:nvSpPr>
        <p:spPr bwMode="auto">
          <a:xfrm>
            <a:off x="0" y="6242050"/>
            <a:ext cx="587375" cy="488950"/>
          </a:xfrm>
          <a:prstGeom prst="rect">
            <a:avLst/>
          </a:prstGeom>
          <a:noFill/>
          <a:ln>
            <a:miter lim="800000"/>
            <a:headEnd/>
            <a:tailEnd/>
          </a:ln>
        </p:spPr>
        <p:txBody>
          <a:bodyPr/>
          <a:lstStyle/>
          <a:p>
            <a:fld id="{E97720E7-E218-491B-801D-D5689D56B62D}" type="slidenum">
              <a:rPr lang="en-US"/>
              <a:pPr/>
              <a:t>9</a:t>
            </a:fld>
            <a:endParaRPr lang="en-US"/>
          </a:p>
        </p:txBody>
      </p:sp>
      <p:sp>
        <p:nvSpPr>
          <p:cNvPr id="14341" name="Rectangle 8"/>
          <p:cNvSpPr>
            <a:spLocks noChangeArrowheads="1"/>
          </p:cNvSpPr>
          <p:nvPr/>
        </p:nvSpPr>
        <p:spPr bwMode="auto">
          <a:xfrm>
            <a:off x="4014788" y="3884613"/>
            <a:ext cx="1314450" cy="269875"/>
          </a:xfrm>
          <a:prstGeom prst="rect">
            <a:avLst/>
          </a:prstGeom>
          <a:noFill/>
          <a:ln w="9525">
            <a:noFill/>
            <a:miter lim="800000"/>
            <a:headEnd/>
            <a:tailEnd/>
          </a:ln>
        </p:spPr>
        <p:txBody>
          <a:bodyPr/>
          <a:lstStyle/>
          <a:p>
            <a:endParaRPr lang="en-US"/>
          </a:p>
        </p:txBody>
      </p:sp>
      <p:sp>
        <p:nvSpPr>
          <p:cNvPr id="14342" name="Rectangle 9"/>
          <p:cNvSpPr>
            <a:spLocks noChangeArrowheads="1"/>
          </p:cNvSpPr>
          <p:nvPr/>
        </p:nvSpPr>
        <p:spPr bwMode="auto">
          <a:xfrm>
            <a:off x="4398963" y="4113213"/>
            <a:ext cx="519112" cy="269875"/>
          </a:xfrm>
          <a:prstGeom prst="rect">
            <a:avLst/>
          </a:prstGeom>
          <a:noFill/>
          <a:ln w="9525">
            <a:noFill/>
            <a:miter lim="800000"/>
            <a:headEnd/>
            <a:tailEnd/>
          </a:ln>
        </p:spPr>
        <p:txBody>
          <a:bodyPr/>
          <a:lstStyle/>
          <a:p>
            <a:endParaRPr lang="en-US"/>
          </a:p>
        </p:txBody>
      </p:sp>
      <p:sp>
        <p:nvSpPr>
          <p:cNvPr id="14343" name="Rectangle 10"/>
          <p:cNvSpPr>
            <a:spLocks noChangeArrowheads="1"/>
          </p:cNvSpPr>
          <p:nvPr/>
        </p:nvSpPr>
        <p:spPr bwMode="auto">
          <a:xfrm>
            <a:off x="1209675" y="3590925"/>
            <a:ext cx="1182688" cy="585788"/>
          </a:xfrm>
          <a:prstGeom prst="rect">
            <a:avLst/>
          </a:prstGeom>
          <a:solidFill>
            <a:srgbClr val="919191"/>
          </a:solidFill>
          <a:ln w="9525">
            <a:noFill/>
            <a:miter lim="800000"/>
            <a:headEnd/>
            <a:tailEnd/>
          </a:ln>
        </p:spPr>
        <p:txBody>
          <a:bodyPr/>
          <a:lstStyle/>
          <a:p>
            <a:endParaRPr lang="en-US"/>
          </a:p>
        </p:txBody>
      </p:sp>
      <p:sp>
        <p:nvSpPr>
          <p:cNvPr id="14344" name="Rectangle 11"/>
          <p:cNvSpPr>
            <a:spLocks noChangeArrowheads="1"/>
          </p:cNvSpPr>
          <p:nvPr/>
        </p:nvSpPr>
        <p:spPr bwMode="auto">
          <a:xfrm>
            <a:off x="1143000" y="3525838"/>
            <a:ext cx="1169988" cy="574675"/>
          </a:xfrm>
          <a:prstGeom prst="rect">
            <a:avLst/>
          </a:prstGeom>
          <a:solidFill>
            <a:srgbClr val="FFFFFF"/>
          </a:solidFill>
          <a:ln w="12700">
            <a:solidFill>
              <a:srgbClr val="000000"/>
            </a:solidFill>
            <a:miter lim="800000"/>
            <a:headEnd/>
            <a:tailEnd/>
          </a:ln>
        </p:spPr>
        <p:txBody>
          <a:bodyPr/>
          <a:lstStyle/>
          <a:p>
            <a:endParaRPr lang="en-US"/>
          </a:p>
        </p:txBody>
      </p:sp>
      <p:sp>
        <p:nvSpPr>
          <p:cNvPr id="14345" name="Rectangle 12"/>
          <p:cNvSpPr>
            <a:spLocks noChangeArrowheads="1"/>
          </p:cNvSpPr>
          <p:nvPr/>
        </p:nvSpPr>
        <p:spPr bwMode="auto">
          <a:xfrm>
            <a:off x="1314450" y="3686175"/>
            <a:ext cx="927100" cy="269875"/>
          </a:xfrm>
          <a:prstGeom prst="rect">
            <a:avLst/>
          </a:prstGeom>
          <a:noFill/>
          <a:ln w="9525">
            <a:noFill/>
            <a:miter lim="800000"/>
            <a:headEnd/>
            <a:tailEnd/>
          </a:ln>
        </p:spPr>
        <p:txBody>
          <a:bodyPr/>
          <a:lstStyle/>
          <a:p>
            <a:endParaRPr lang="en-US"/>
          </a:p>
        </p:txBody>
      </p:sp>
      <p:sp>
        <p:nvSpPr>
          <p:cNvPr id="14346" name="Rectangle 13"/>
          <p:cNvSpPr>
            <a:spLocks noChangeArrowheads="1"/>
          </p:cNvSpPr>
          <p:nvPr/>
        </p:nvSpPr>
        <p:spPr bwMode="auto">
          <a:xfrm>
            <a:off x="1314450" y="3686175"/>
            <a:ext cx="950913" cy="280988"/>
          </a:xfrm>
          <a:prstGeom prst="rect">
            <a:avLst/>
          </a:prstGeom>
          <a:noFill/>
          <a:ln w="9525">
            <a:noFill/>
            <a:miter lim="800000"/>
            <a:headEnd/>
            <a:tailEnd/>
          </a:ln>
        </p:spPr>
        <p:txBody>
          <a:bodyPr/>
          <a:lstStyle/>
          <a:p>
            <a:endParaRPr lang="en-US"/>
          </a:p>
        </p:txBody>
      </p:sp>
      <p:sp>
        <p:nvSpPr>
          <p:cNvPr id="14347" name="Rectangle 14"/>
          <p:cNvSpPr>
            <a:spLocks noChangeArrowheads="1"/>
          </p:cNvSpPr>
          <p:nvPr/>
        </p:nvSpPr>
        <p:spPr bwMode="auto">
          <a:xfrm>
            <a:off x="1295400" y="3657600"/>
            <a:ext cx="952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Activists</a:t>
            </a:r>
            <a:endParaRPr lang="en-US">
              <a:latin typeface="Times New Roman" pitchFamily="18" charset="0"/>
            </a:endParaRPr>
          </a:p>
        </p:txBody>
      </p:sp>
      <p:sp>
        <p:nvSpPr>
          <p:cNvPr id="14348" name="Rectangle 15"/>
          <p:cNvSpPr>
            <a:spLocks noChangeArrowheads="1"/>
          </p:cNvSpPr>
          <p:nvPr/>
        </p:nvSpPr>
        <p:spPr bwMode="auto">
          <a:xfrm>
            <a:off x="1211263" y="5008563"/>
            <a:ext cx="1181100" cy="584200"/>
          </a:xfrm>
          <a:prstGeom prst="rect">
            <a:avLst/>
          </a:prstGeom>
          <a:solidFill>
            <a:srgbClr val="919191"/>
          </a:solidFill>
          <a:ln w="9525">
            <a:noFill/>
            <a:miter lim="800000"/>
            <a:headEnd/>
            <a:tailEnd/>
          </a:ln>
        </p:spPr>
        <p:txBody>
          <a:bodyPr/>
          <a:lstStyle/>
          <a:p>
            <a:endParaRPr lang="en-US"/>
          </a:p>
        </p:txBody>
      </p:sp>
      <p:sp>
        <p:nvSpPr>
          <p:cNvPr id="14349" name="Rectangle 16"/>
          <p:cNvSpPr>
            <a:spLocks noChangeArrowheads="1"/>
          </p:cNvSpPr>
          <p:nvPr/>
        </p:nvSpPr>
        <p:spPr bwMode="auto">
          <a:xfrm>
            <a:off x="1143000" y="4953000"/>
            <a:ext cx="1169988" cy="576263"/>
          </a:xfrm>
          <a:prstGeom prst="rect">
            <a:avLst/>
          </a:prstGeom>
          <a:solidFill>
            <a:srgbClr val="FFFFFF"/>
          </a:solidFill>
          <a:ln w="12700">
            <a:solidFill>
              <a:srgbClr val="000000"/>
            </a:solidFill>
            <a:miter lim="800000"/>
            <a:headEnd/>
            <a:tailEnd/>
          </a:ln>
        </p:spPr>
        <p:txBody>
          <a:bodyPr/>
          <a:lstStyle/>
          <a:p>
            <a:endParaRPr lang="en-US"/>
          </a:p>
        </p:txBody>
      </p:sp>
      <p:sp>
        <p:nvSpPr>
          <p:cNvPr id="14350" name="Rectangle 17"/>
          <p:cNvSpPr>
            <a:spLocks noChangeArrowheads="1"/>
          </p:cNvSpPr>
          <p:nvPr/>
        </p:nvSpPr>
        <p:spPr bwMode="auto">
          <a:xfrm>
            <a:off x="1287463" y="5103813"/>
            <a:ext cx="987425" cy="268287"/>
          </a:xfrm>
          <a:prstGeom prst="rect">
            <a:avLst/>
          </a:prstGeom>
          <a:noFill/>
          <a:ln w="9525">
            <a:noFill/>
            <a:miter lim="800000"/>
            <a:headEnd/>
            <a:tailEnd/>
          </a:ln>
        </p:spPr>
        <p:txBody>
          <a:bodyPr/>
          <a:lstStyle/>
          <a:p>
            <a:endParaRPr lang="en-US"/>
          </a:p>
        </p:txBody>
      </p:sp>
      <p:sp>
        <p:nvSpPr>
          <p:cNvPr id="14351" name="Rectangle 18"/>
          <p:cNvSpPr>
            <a:spLocks noChangeArrowheads="1"/>
          </p:cNvSpPr>
          <p:nvPr/>
        </p:nvSpPr>
        <p:spPr bwMode="auto">
          <a:xfrm>
            <a:off x="1219200" y="5105400"/>
            <a:ext cx="1011238" cy="277813"/>
          </a:xfrm>
          <a:prstGeom prst="rect">
            <a:avLst/>
          </a:prstGeom>
          <a:noFill/>
          <a:ln w="9525">
            <a:noFill/>
            <a:miter lim="800000"/>
            <a:headEnd/>
            <a:tailEnd/>
          </a:ln>
        </p:spPr>
        <p:txBody>
          <a:bodyPr/>
          <a:lstStyle/>
          <a:p>
            <a:endParaRPr lang="en-US"/>
          </a:p>
        </p:txBody>
      </p:sp>
      <p:sp>
        <p:nvSpPr>
          <p:cNvPr id="14352" name="Rectangle 19"/>
          <p:cNvSpPr>
            <a:spLocks noChangeArrowheads="1"/>
          </p:cNvSpPr>
          <p:nvPr/>
        </p:nvSpPr>
        <p:spPr bwMode="auto">
          <a:xfrm>
            <a:off x="1219200" y="5105400"/>
            <a:ext cx="10160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Investors</a:t>
            </a:r>
            <a:endParaRPr lang="en-US">
              <a:latin typeface="Times New Roman" pitchFamily="18" charset="0"/>
            </a:endParaRPr>
          </a:p>
        </p:txBody>
      </p:sp>
      <p:sp>
        <p:nvSpPr>
          <p:cNvPr id="14353" name="Rectangle 20"/>
          <p:cNvSpPr>
            <a:spLocks noChangeArrowheads="1"/>
          </p:cNvSpPr>
          <p:nvPr/>
        </p:nvSpPr>
        <p:spPr bwMode="auto">
          <a:xfrm>
            <a:off x="2946400" y="5619750"/>
            <a:ext cx="1195388" cy="582613"/>
          </a:xfrm>
          <a:prstGeom prst="rect">
            <a:avLst/>
          </a:prstGeom>
          <a:solidFill>
            <a:srgbClr val="919191"/>
          </a:solidFill>
          <a:ln w="9525">
            <a:noFill/>
            <a:miter lim="800000"/>
            <a:headEnd/>
            <a:tailEnd/>
          </a:ln>
        </p:spPr>
        <p:txBody>
          <a:bodyPr/>
          <a:lstStyle/>
          <a:p>
            <a:endParaRPr lang="en-US"/>
          </a:p>
        </p:txBody>
      </p:sp>
      <p:sp>
        <p:nvSpPr>
          <p:cNvPr id="14354" name="Rectangle 21"/>
          <p:cNvSpPr>
            <a:spLocks noChangeArrowheads="1"/>
          </p:cNvSpPr>
          <p:nvPr/>
        </p:nvSpPr>
        <p:spPr bwMode="auto">
          <a:xfrm>
            <a:off x="2878138" y="5553075"/>
            <a:ext cx="1184275" cy="574675"/>
          </a:xfrm>
          <a:prstGeom prst="rect">
            <a:avLst/>
          </a:prstGeom>
          <a:solidFill>
            <a:srgbClr val="FFFFFF"/>
          </a:solidFill>
          <a:ln w="12700">
            <a:solidFill>
              <a:srgbClr val="000000"/>
            </a:solidFill>
            <a:miter lim="800000"/>
            <a:headEnd/>
            <a:tailEnd/>
          </a:ln>
        </p:spPr>
        <p:txBody>
          <a:bodyPr/>
          <a:lstStyle/>
          <a:p>
            <a:endParaRPr lang="en-US"/>
          </a:p>
        </p:txBody>
      </p:sp>
      <p:sp>
        <p:nvSpPr>
          <p:cNvPr id="14355" name="Rectangle 22"/>
          <p:cNvSpPr>
            <a:spLocks noChangeArrowheads="1"/>
          </p:cNvSpPr>
          <p:nvPr/>
        </p:nvSpPr>
        <p:spPr bwMode="auto">
          <a:xfrm>
            <a:off x="2944813" y="5715000"/>
            <a:ext cx="1163637" cy="269875"/>
          </a:xfrm>
          <a:prstGeom prst="rect">
            <a:avLst/>
          </a:prstGeom>
          <a:noFill/>
          <a:ln w="9525">
            <a:noFill/>
            <a:miter lim="800000"/>
            <a:headEnd/>
            <a:tailEnd/>
          </a:ln>
        </p:spPr>
        <p:txBody>
          <a:bodyPr/>
          <a:lstStyle/>
          <a:p>
            <a:endParaRPr lang="en-US"/>
          </a:p>
        </p:txBody>
      </p:sp>
      <p:sp>
        <p:nvSpPr>
          <p:cNvPr id="14356" name="Rectangle 23"/>
          <p:cNvSpPr>
            <a:spLocks noChangeArrowheads="1"/>
          </p:cNvSpPr>
          <p:nvPr/>
        </p:nvSpPr>
        <p:spPr bwMode="auto">
          <a:xfrm>
            <a:off x="2944813" y="5716588"/>
            <a:ext cx="1184275" cy="277812"/>
          </a:xfrm>
          <a:prstGeom prst="rect">
            <a:avLst/>
          </a:prstGeom>
          <a:noFill/>
          <a:ln w="9525">
            <a:noFill/>
            <a:miter lim="800000"/>
            <a:headEnd/>
            <a:tailEnd/>
          </a:ln>
        </p:spPr>
        <p:txBody>
          <a:bodyPr/>
          <a:lstStyle/>
          <a:p>
            <a:endParaRPr lang="en-US"/>
          </a:p>
        </p:txBody>
      </p:sp>
      <p:sp>
        <p:nvSpPr>
          <p:cNvPr id="14357" name="Rectangle 24"/>
          <p:cNvSpPr>
            <a:spLocks noChangeArrowheads="1"/>
          </p:cNvSpPr>
          <p:nvPr/>
        </p:nvSpPr>
        <p:spPr bwMode="auto">
          <a:xfrm>
            <a:off x="2944813" y="5753100"/>
            <a:ext cx="1071562"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Employees</a:t>
            </a:r>
            <a:endParaRPr lang="en-US" sz="1600">
              <a:latin typeface="Times New Roman" pitchFamily="18" charset="0"/>
            </a:endParaRPr>
          </a:p>
        </p:txBody>
      </p:sp>
      <p:sp>
        <p:nvSpPr>
          <p:cNvPr id="14358" name="Rectangle 25"/>
          <p:cNvSpPr>
            <a:spLocks noChangeArrowheads="1"/>
          </p:cNvSpPr>
          <p:nvPr/>
        </p:nvSpPr>
        <p:spPr bwMode="auto">
          <a:xfrm>
            <a:off x="7046913" y="5008563"/>
            <a:ext cx="1182687" cy="584200"/>
          </a:xfrm>
          <a:prstGeom prst="rect">
            <a:avLst/>
          </a:prstGeom>
          <a:solidFill>
            <a:srgbClr val="919191"/>
          </a:solidFill>
          <a:ln w="9525">
            <a:noFill/>
            <a:miter lim="800000"/>
            <a:headEnd/>
            <a:tailEnd/>
          </a:ln>
        </p:spPr>
        <p:txBody>
          <a:bodyPr/>
          <a:lstStyle/>
          <a:p>
            <a:endParaRPr lang="en-US"/>
          </a:p>
        </p:txBody>
      </p:sp>
      <p:sp>
        <p:nvSpPr>
          <p:cNvPr id="14359" name="Rectangle 26"/>
          <p:cNvSpPr>
            <a:spLocks noChangeArrowheads="1"/>
          </p:cNvSpPr>
          <p:nvPr/>
        </p:nvSpPr>
        <p:spPr bwMode="auto">
          <a:xfrm>
            <a:off x="6981825" y="4940300"/>
            <a:ext cx="1169988" cy="576263"/>
          </a:xfrm>
          <a:prstGeom prst="rect">
            <a:avLst/>
          </a:prstGeom>
          <a:solidFill>
            <a:srgbClr val="FFFFFF"/>
          </a:solidFill>
          <a:ln w="12700">
            <a:solidFill>
              <a:srgbClr val="000000"/>
            </a:solidFill>
            <a:miter lim="800000"/>
            <a:headEnd/>
            <a:tailEnd/>
          </a:ln>
        </p:spPr>
        <p:txBody>
          <a:bodyPr/>
          <a:lstStyle/>
          <a:p>
            <a:endParaRPr lang="en-US"/>
          </a:p>
        </p:txBody>
      </p:sp>
      <p:sp>
        <p:nvSpPr>
          <p:cNvPr id="14360" name="Rectangle 27"/>
          <p:cNvSpPr>
            <a:spLocks noChangeArrowheads="1"/>
          </p:cNvSpPr>
          <p:nvPr/>
        </p:nvSpPr>
        <p:spPr bwMode="auto">
          <a:xfrm>
            <a:off x="7050088" y="5103813"/>
            <a:ext cx="1144587" cy="268287"/>
          </a:xfrm>
          <a:prstGeom prst="rect">
            <a:avLst/>
          </a:prstGeom>
          <a:noFill/>
          <a:ln w="9525">
            <a:noFill/>
            <a:miter lim="800000"/>
            <a:headEnd/>
            <a:tailEnd/>
          </a:ln>
        </p:spPr>
        <p:txBody>
          <a:bodyPr/>
          <a:lstStyle/>
          <a:p>
            <a:endParaRPr lang="en-US"/>
          </a:p>
        </p:txBody>
      </p:sp>
      <p:sp>
        <p:nvSpPr>
          <p:cNvPr id="14361" name="Rectangle 28"/>
          <p:cNvSpPr>
            <a:spLocks noChangeArrowheads="1"/>
          </p:cNvSpPr>
          <p:nvPr/>
        </p:nvSpPr>
        <p:spPr bwMode="auto">
          <a:xfrm>
            <a:off x="7050088" y="5103813"/>
            <a:ext cx="1176337" cy="277812"/>
          </a:xfrm>
          <a:prstGeom prst="rect">
            <a:avLst/>
          </a:prstGeom>
          <a:noFill/>
          <a:ln w="9525">
            <a:noFill/>
            <a:miter lim="800000"/>
            <a:headEnd/>
            <a:tailEnd/>
          </a:ln>
        </p:spPr>
        <p:txBody>
          <a:bodyPr/>
          <a:lstStyle/>
          <a:p>
            <a:endParaRPr lang="en-US"/>
          </a:p>
        </p:txBody>
      </p:sp>
      <p:sp>
        <p:nvSpPr>
          <p:cNvPr id="14362" name="Rectangle 29"/>
          <p:cNvSpPr>
            <a:spLocks noChangeArrowheads="1"/>
          </p:cNvSpPr>
          <p:nvPr/>
        </p:nvSpPr>
        <p:spPr bwMode="auto">
          <a:xfrm>
            <a:off x="7050088" y="5141913"/>
            <a:ext cx="106045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Customers</a:t>
            </a:r>
            <a:endParaRPr lang="en-US" sz="1600">
              <a:latin typeface="Times New Roman" pitchFamily="18" charset="0"/>
            </a:endParaRPr>
          </a:p>
        </p:txBody>
      </p:sp>
      <p:sp>
        <p:nvSpPr>
          <p:cNvPr id="14363" name="Rectangle 30"/>
          <p:cNvSpPr>
            <a:spLocks noChangeArrowheads="1"/>
          </p:cNvSpPr>
          <p:nvPr/>
        </p:nvSpPr>
        <p:spPr bwMode="auto">
          <a:xfrm>
            <a:off x="2855913" y="2503488"/>
            <a:ext cx="1181100" cy="584200"/>
          </a:xfrm>
          <a:prstGeom prst="rect">
            <a:avLst/>
          </a:prstGeom>
          <a:solidFill>
            <a:srgbClr val="919191"/>
          </a:solidFill>
          <a:ln w="9525">
            <a:noFill/>
            <a:miter lim="800000"/>
            <a:headEnd/>
            <a:tailEnd/>
          </a:ln>
        </p:spPr>
        <p:txBody>
          <a:bodyPr/>
          <a:lstStyle/>
          <a:p>
            <a:endParaRPr lang="en-US"/>
          </a:p>
        </p:txBody>
      </p:sp>
      <p:sp>
        <p:nvSpPr>
          <p:cNvPr id="14364" name="Rectangle 31"/>
          <p:cNvSpPr>
            <a:spLocks noChangeArrowheads="1"/>
          </p:cNvSpPr>
          <p:nvPr/>
        </p:nvSpPr>
        <p:spPr bwMode="auto">
          <a:xfrm>
            <a:off x="2787650" y="2438400"/>
            <a:ext cx="1173163" cy="574675"/>
          </a:xfrm>
          <a:prstGeom prst="rect">
            <a:avLst/>
          </a:prstGeom>
          <a:solidFill>
            <a:srgbClr val="FFFFFF"/>
          </a:solidFill>
          <a:ln w="12700">
            <a:solidFill>
              <a:srgbClr val="000000"/>
            </a:solidFill>
            <a:miter lim="800000"/>
            <a:headEnd/>
            <a:tailEnd/>
          </a:ln>
        </p:spPr>
        <p:txBody>
          <a:bodyPr/>
          <a:lstStyle/>
          <a:p>
            <a:endParaRPr lang="en-US"/>
          </a:p>
        </p:txBody>
      </p:sp>
      <p:sp>
        <p:nvSpPr>
          <p:cNvPr id="14365" name="Rectangle 32"/>
          <p:cNvSpPr>
            <a:spLocks noChangeArrowheads="1"/>
          </p:cNvSpPr>
          <p:nvPr/>
        </p:nvSpPr>
        <p:spPr bwMode="auto">
          <a:xfrm>
            <a:off x="3090863" y="2598738"/>
            <a:ext cx="666750" cy="269875"/>
          </a:xfrm>
          <a:prstGeom prst="rect">
            <a:avLst/>
          </a:prstGeom>
          <a:noFill/>
          <a:ln w="9525">
            <a:noFill/>
            <a:miter lim="800000"/>
            <a:headEnd/>
            <a:tailEnd/>
          </a:ln>
        </p:spPr>
        <p:txBody>
          <a:bodyPr/>
          <a:lstStyle/>
          <a:p>
            <a:endParaRPr lang="en-US"/>
          </a:p>
        </p:txBody>
      </p:sp>
      <p:sp>
        <p:nvSpPr>
          <p:cNvPr id="14366" name="Rectangle 33"/>
          <p:cNvSpPr>
            <a:spLocks noChangeArrowheads="1"/>
          </p:cNvSpPr>
          <p:nvPr/>
        </p:nvSpPr>
        <p:spPr bwMode="auto">
          <a:xfrm>
            <a:off x="3090863" y="2598738"/>
            <a:ext cx="682625" cy="279400"/>
          </a:xfrm>
          <a:prstGeom prst="rect">
            <a:avLst/>
          </a:prstGeom>
          <a:noFill/>
          <a:ln w="9525">
            <a:noFill/>
            <a:miter lim="800000"/>
            <a:headEnd/>
            <a:tailEnd/>
          </a:ln>
        </p:spPr>
        <p:txBody>
          <a:bodyPr/>
          <a:lstStyle/>
          <a:p>
            <a:endParaRPr lang="en-US"/>
          </a:p>
        </p:txBody>
      </p:sp>
      <p:sp>
        <p:nvSpPr>
          <p:cNvPr id="14367" name="Rectangle 34"/>
          <p:cNvSpPr>
            <a:spLocks noChangeArrowheads="1"/>
          </p:cNvSpPr>
          <p:nvPr/>
        </p:nvSpPr>
        <p:spPr bwMode="auto">
          <a:xfrm>
            <a:off x="3090863" y="2636838"/>
            <a:ext cx="647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Media</a:t>
            </a:r>
            <a:endParaRPr lang="en-US">
              <a:latin typeface="Times New Roman" pitchFamily="18" charset="0"/>
            </a:endParaRPr>
          </a:p>
        </p:txBody>
      </p:sp>
      <p:sp>
        <p:nvSpPr>
          <p:cNvPr id="14368" name="Rectangle 35"/>
          <p:cNvSpPr>
            <a:spLocks noChangeArrowheads="1"/>
          </p:cNvSpPr>
          <p:nvPr/>
        </p:nvSpPr>
        <p:spPr bwMode="auto">
          <a:xfrm>
            <a:off x="7046913" y="3270250"/>
            <a:ext cx="1182687" cy="584200"/>
          </a:xfrm>
          <a:prstGeom prst="rect">
            <a:avLst/>
          </a:prstGeom>
          <a:solidFill>
            <a:srgbClr val="919191"/>
          </a:solidFill>
          <a:ln w="9525">
            <a:noFill/>
            <a:miter lim="800000"/>
            <a:headEnd/>
            <a:tailEnd/>
          </a:ln>
        </p:spPr>
        <p:txBody>
          <a:bodyPr/>
          <a:lstStyle/>
          <a:p>
            <a:endParaRPr lang="en-US"/>
          </a:p>
        </p:txBody>
      </p:sp>
      <p:sp>
        <p:nvSpPr>
          <p:cNvPr id="14369" name="Rectangle 36"/>
          <p:cNvSpPr>
            <a:spLocks noChangeArrowheads="1"/>
          </p:cNvSpPr>
          <p:nvPr/>
        </p:nvSpPr>
        <p:spPr bwMode="auto">
          <a:xfrm>
            <a:off x="6981825" y="3206750"/>
            <a:ext cx="1169988" cy="573088"/>
          </a:xfrm>
          <a:prstGeom prst="rect">
            <a:avLst/>
          </a:prstGeom>
          <a:solidFill>
            <a:srgbClr val="FFFFFF"/>
          </a:solidFill>
          <a:ln w="12700">
            <a:solidFill>
              <a:srgbClr val="000000"/>
            </a:solidFill>
            <a:miter lim="800000"/>
            <a:headEnd/>
            <a:tailEnd/>
          </a:ln>
        </p:spPr>
        <p:txBody>
          <a:bodyPr/>
          <a:lstStyle/>
          <a:p>
            <a:endParaRPr lang="en-US"/>
          </a:p>
        </p:txBody>
      </p:sp>
      <p:sp>
        <p:nvSpPr>
          <p:cNvPr id="14370" name="Rectangle 37"/>
          <p:cNvSpPr>
            <a:spLocks noChangeArrowheads="1"/>
          </p:cNvSpPr>
          <p:nvPr/>
        </p:nvSpPr>
        <p:spPr bwMode="auto">
          <a:xfrm>
            <a:off x="7050088" y="3365500"/>
            <a:ext cx="1146175" cy="269875"/>
          </a:xfrm>
          <a:prstGeom prst="rect">
            <a:avLst/>
          </a:prstGeom>
          <a:noFill/>
          <a:ln w="9525">
            <a:noFill/>
            <a:miter lim="800000"/>
            <a:headEnd/>
            <a:tailEnd/>
          </a:ln>
        </p:spPr>
        <p:txBody>
          <a:bodyPr/>
          <a:lstStyle/>
          <a:p>
            <a:endParaRPr lang="en-US"/>
          </a:p>
        </p:txBody>
      </p:sp>
      <p:sp>
        <p:nvSpPr>
          <p:cNvPr id="14371" name="Rectangle 38"/>
          <p:cNvSpPr>
            <a:spLocks noChangeArrowheads="1"/>
          </p:cNvSpPr>
          <p:nvPr/>
        </p:nvSpPr>
        <p:spPr bwMode="auto">
          <a:xfrm>
            <a:off x="7050088" y="3367088"/>
            <a:ext cx="1176337" cy="277812"/>
          </a:xfrm>
          <a:prstGeom prst="rect">
            <a:avLst/>
          </a:prstGeom>
          <a:noFill/>
          <a:ln w="9525">
            <a:noFill/>
            <a:miter lim="800000"/>
            <a:headEnd/>
            <a:tailEnd/>
          </a:ln>
        </p:spPr>
        <p:txBody>
          <a:bodyPr/>
          <a:lstStyle/>
          <a:p>
            <a:endParaRPr lang="en-US"/>
          </a:p>
        </p:txBody>
      </p:sp>
      <p:sp>
        <p:nvSpPr>
          <p:cNvPr id="14372" name="Rectangle 39"/>
          <p:cNvSpPr>
            <a:spLocks noChangeArrowheads="1"/>
          </p:cNvSpPr>
          <p:nvPr/>
        </p:nvSpPr>
        <p:spPr bwMode="auto">
          <a:xfrm>
            <a:off x="7050088" y="3405188"/>
            <a:ext cx="106045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Regulators</a:t>
            </a:r>
            <a:endParaRPr lang="en-US" sz="1600">
              <a:latin typeface="Times New Roman" pitchFamily="18" charset="0"/>
            </a:endParaRPr>
          </a:p>
        </p:txBody>
      </p:sp>
      <p:sp>
        <p:nvSpPr>
          <p:cNvPr id="14373" name="Rectangle 40"/>
          <p:cNvSpPr>
            <a:spLocks noChangeArrowheads="1"/>
          </p:cNvSpPr>
          <p:nvPr/>
        </p:nvSpPr>
        <p:spPr bwMode="auto">
          <a:xfrm>
            <a:off x="2428875" y="3797300"/>
            <a:ext cx="715963" cy="238125"/>
          </a:xfrm>
          <a:prstGeom prst="rect">
            <a:avLst/>
          </a:prstGeom>
          <a:noFill/>
          <a:ln w="9525">
            <a:noFill/>
            <a:miter lim="800000"/>
            <a:headEnd/>
            <a:tailEnd/>
          </a:ln>
        </p:spPr>
        <p:txBody>
          <a:bodyPr/>
          <a:lstStyle/>
          <a:p>
            <a:endParaRPr lang="en-US"/>
          </a:p>
        </p:txBody>
      </p:sp>
      <p:sp>
        <p:nvSpPr>
          <p:cNvPr id="14374" name="Rectangle 41"/>
          <p:cNvSpPr>
            <a:spLocks noChangeArrowheads="1"/>
          </p:cNvSpPr>
          <p:nvPr/>
        </p:nvSpPr>
        <p:spPr bwMode="auto">
          <a:xfrm>
            <a:off x="2428875" y="3797300"/>
            <a:ext cx="727075" cy="238125"/>
          </a:xfrm>
          <a:prstGeom prst="rect">
            <a:avLst/>
          </a:prstGeom>
          <a:noFill/>
          <a:ln w="9525">
            <a:noFill/>
            <a:miter lim="800000"/>
            <a:headEnd/>
            <a:tailEnd/>
          </a:ln>
        </p:spPr>
        <p:txBody>
          <a:bodyPr/>
          <a:lstStyle/>
          <a:p>
            <a:endParaRPr lang="en-US"/>
          </a:p>
        </p:txBody>
      </p:sp>
      <p:sp>
        <p:nvSpPr>
          <p:cNvPr id="14375" name="Rectangle 42"/>
          <p:cNvSpPr>
            <a:spLocks noChangeArrowheads="1"/>
          </p:cNvSpPr>
          <p:nvPr/>
        </p:nvSpPr>
        <p:spPr bwMode="auto">
          <a:xfrm>
            <a:off x="2471738" y="3997325"/>
            <a:ext cx="627062" cy="239713"/>
          </a:xfrm>
          <a:prstGeom prst="rect">
            <a:avLst/>
          </a:prstGeom>
          <a:noFill/>
          <a:ln w="9525">
            <a:noFill/>
            <a:miter lim="800000"/>
            <a:headEnd/>
            <a:tailEnd/>
          </a:ln>
        </p:spPr>
        <p:txBody>
          <a:bodyPr/>
          <a:lstStyle/>
          <a:p>
            <a:endParaRPr lang="en-US"/>
          </a:p>
        </p:txBody>
      </p:sp>
      <p:sp>
        <p:nvSpPr>
          <p:cNvPr id="14376" name="Rectangle 43"/>
          <p:cNvSpPr>
            <a:spLocks noChangeArrowheads="1"/>
          </p:cNvSpPr>
          <p:nvPr/>
        </p:nvSpPr>
        <p:spPr bwMode="auto">
          <a:xfrm>
            <a:off x="2471738" y="3998913"/>
            <a:ext cx="631825" cy="238125"/>
          </a:xfrm>
          <a:prstGeom prst="rect">
            <a:avLst/>
          </a:prstGeom>
          <a:noFill/>
          <a:ln w="9525">
            <a:noFill/>
            <a:miter lim="800000"/>
            <a:headEnd/>
            <a:tailEnd/>
          </a:ln>
        </p:spPr>
        <p:txBody>
          <a:bodyPr/>
          <a:lstStyle/>
          <a:p>
            <a:endParaRPr lang="en-US"/>
          </a:p>
        </p:txBody>
      </p:sp>
      <p:sp>
        <p:nvSpPr>
          <p:cNvPr id="14377" name="Rectangle 44"/>
          <p:cNvSpPr>
            <a:spLocks noChangeArrowheads="1"/>
          </p:cNvSpPr>
          <p:nvPr/>
        </p:nvSpPr>
        <p:spPr bwMode="auto">
          <a:xfrm>
            <a:off x="3065463" y="3087688"/>
            <a:ext cx="719137" cy="239712"/>
          </a:xfrm>
          <a:prstGeom prst="rect">
            <a:avLst/>
          </a:prstGeom>
          <a:noFill/>
          <a:ln w="9525">
            <a:noFill/>
            <a:miter lim="800000"/>
            <a:headEnd/>
            <a:tailEnd/>
          </a:ln>
        </p:spPr>
        <p:txBody>
          <a:bodyPr/>
          <a:lstStyle/>
          <a:p>
            <a:endParaRPr lang="en-US"/>
          </a:p>
        </p:txBody>
      </p:sp>
      <p:sp>
        <p:nvSpPr>
          <p:cNvPr id="14378" name="Rectangle 45"/>
          <p:cNvSpPr>
            <a:spLocks noChangeArrowheads="1"/>
          </p:cNvSpPr>
          <p:nvPr/>
        </p:nvSpPr>
        <p:spPr bwMode="auto">
          <a:xfrm>
            <a:off x="3065463" y="3087688"/>
            <a:ext cx="727075" cy="239712"/>
          </a:xfrm>
          <a:prstGeom prst="rect">
            <a:avLst/>
          </a:prstGeom>
          <a:noFill/>
          <a:ln w="9525">
            <a:noFill/>
            <a:miter lim="800000"/>
            <a:headEnd/>
            <a:tailEnd/>
          </a:ln>
        </p:spPr>
        <p:txBody>
          <a:bodyPr/>
          <a:lstStyle/>
          <a:p>
            <a:endParaRPr lang="en-US"/>
          </a:p>
        </p:txBody>
      </p:sp>
      <p:sp>
        <p:nvSpPr>
          <p:cNvPr id="14379" name="Rectangle 46"/>
          <p:cNvSpPr>
            <a:spLocks noChangeArrowheads="1"/>
          </p:cNvSpPr>
          <p:nvPr/>
        </p:nvSpPr>
        <p:spPr bwMode="auto">
          <a:xfrm>
            <a:off x="3059113" y="3287713"/>
            <a:ext cx="733425" cy="238125"/>
          </a:xfrm>
          <a:prstGeom prst="rect">
            <a:avLst/>
          </a:prstGeom>
          <a:noFill/>
          <a:ln w="9525">
            <a:noFill/>
            <a:miter lim="800000"/>
            <a:headEnd/>
            <a:tailEnd/>
          </a:ln>
        </p:spPr>
        <p:txBody>
          <a:bodyPr/>
          <a:lstStyle/>
          <a:p>
            <a:endParaRPr lang="en-US"/>
          </a:p>
        </p:txBody>
      </p:sp>
      <p:sp>
        <p:nvSpPr>
          <p:cNvPr id="14380" name="Rectangle 47"/>
          <p:cNvSpPr>
            <a:spLocks noChangeArrowheads="1"/>
          </p:cNvSpPr>
          <p:nvPr/>
        </p:nvSpPr>
        <p:spPr bwMode="auto">
          <a:xfrm>
            <a:off x="3059113" y="3287713"/>
            <a:ext cx="741362" cy="239712"/>
          </a:xfrm>
          <a:prstGeom prst="rect">
            <a:avLst/>
          </a:prstGeom>
          <a:noFill/>
          <a:ln w="9525">
            <a:noFill/>
            <a:miter lim="800000"/>
            <a:headEnd/>
            <a:tailEnd/>
          </a:ln>
        </p:spPr>
        <p:txBody>
          <a:bodyPr/>
          <a:lstStyle/>
          <a:p>
            <a:endParaRPr lang="en-US"/>
          </a:p>
        </p:txBody>
      </p:sp>
      <p:sp>
        <p:nvSpPr>
          <p:cNvPr id="61488" name="Rectangle 48"/>
          <p:cNvSpPr>
            <a:spLocks noChangeArrowheads="1"/>
          </p:cNvSpPr>
          <p:nvPr/>
        </p:nvSpPr>
        <p:spPr bwMode="auto">
          <a:xfrm>
            <a:off x="2398713" y="3062288"/>
            <a:ext cx="1487487" cy="457200"/>
          </a:xfrm>
          <a:prstGeom prst="rect">
            <a:avLst/>
          </a:prstGeom>
          <a:noFill/>
          <a:ln w="9525">
            <a:noFill/>
            <a:miter lim="800000"/>
            <a:headEnd/>
            <a:tailEnd/>
          </a:ln>
        </p:spPr>
        <p:txBody>
          <a:bodyPr wrap="none" lIns="0" tIns="0" rIns="0" bIns="0">
            <a:spAutoFit/>
          </a:bodyPr>
          <a:lstStyle/>
          <a:p>
            <a:pPr algn="ctr" eaLnBrk="1" hangingPunct="1">
              <a:defRPr/>
            </a:pPr>
            <a:r>
              <a:rPr lang="en-US" sz="1500" b="1">
                <a:effectLst>
                  <a:outerShdw blurRad="38100" dist="38100" dir="2700000" algn="tl">
                    <a:srgbClr val="C0C0C0"/>
                  </a:outerShdw>
                </a:effectLst>
                <a:latin typeface="Times New Roman" pitchFamily="18" charset="0"/>
                <a:cs typeface="Arial" charset="0"/>
              </a:rPr>
              <a:t>Unfavorable press</a:t>
            </a:r>
          </a:p>
          <a:p>
            <a:pPr algn="ctr" eaLnBrk="1" hangingPunct="1">
              <a:defRPr/>
            </a:pPr>
            <a:r>
              <a:rPr lang="en-US" sz="1500" b="1">
                <a:effectLst>
                  <a:outerShdw blurRad="38100" dist="38100" dir="2700000" algn="tl">
                    <a:srgbClr val="C0C0C0"/>
                  </a:outerShdw>
                </a:effectLst>
                <a:latin typeface="Times New Roman" pitchFamily="18" charset="0"/>
                <a:cs typeface="Arial" charset="0"/>
              </a:rPr>
              <a:t>coverage</a:t>
            </a:r>
            <a:endParaRPr lang="en-US" b="1">
              <a:effectLst>
                <a:outerShdw blurRad="38100" dist="38100" dir="2700000" algn="tl">
                  <a:srgbClr val="C0C0C0"/>
                </a:outerShdw>
              </a:effectLst>
              <a:latin typeface="Times New Roman" pitchFamily="18" charset="0"/>
              <a:cs typeface="Arial" charset="0"/>
            </a:endParaRPr>
          </a:p>
        </p:txBody>
      </p:sp>
      <p:sp>
        <p:nvSpPr>
          <p:cNvPr id="14382" name="Rectangle 49"/>
          <p:cNvSpPr>
            <a:spLocks noChangeArrowheads="1"/>
          </p:cNvSpPr>
          <p:nvPr/>
        </p:nvSpPr>
        <p:spPr bwMode="auto">
          <a:xfrm>
            <a:off x="6165850" y="3621088"/>
            <a:ext cx="719138" cy="238125"/>
          </a:xfrm>
          <a:prstGeom prst="rect">
            <a:avLst/>
          </a:prstGeom>
          <a:noFill/>
          <a:ln w="9525">
            <a:noFill/>
            <a:miter lim="800000"/>
            <a:headEnd/>
            <a:tailEnd/>
          </a:ln>
        </p:spPr>
        <p:txBody>
          <a:bodyPr/>
          <a:lstStyle/>
          <a:p>
            <a:endParaRPr lang="en-US"/>
          </a:p>
        </p:txBody>
      </p:sp>
      <p:sp>
        <p:nvSpPr>
          <p:cNvPr id="14383" name="Rectangle 50"/>
          <p:cNvSpPr>
            <a:spLocks noChangeArrowheads="1"/>
          </p:cNvSpPr>
          <p:nvPr/>
        </p:nvSpPr>
        <p:spPr bwMode="auto">
          <a:xfrm>
            <a:off x="6165850" y="3621088"/>
            <a:ext cx="727075" cy="238125"/>
          </a:xfrm>
          <a:prstGeom prst="rect">
            <a:avLst/>
          </a:prstGeom>
          <a:noFill/>
          <a:ln w="9525">
            <a:noFill/>
            <a:miter lim="800000"/>
            <a:headEnd/>
            <a:tailEnd/>
          </a:ln>
        </p:spPr>
        <p:txBody>
          <a:bodyPr/>
          <a:lstStyle/>
          <a:p>
            <a:endParaRPr lang="en-US"/>
          </a:p>
        </p:txBody>
      </p:sp>
      <p:sp>
        <p:nvSpPr>
          <p:cNvPr id="61491" name="Rectangle 51"/>
          <p:cNvSpPr>
            <a:spLocks noChangeArrowheads="1"/>
          </p:cNvSpPr>
          <p:nvPr/>
        </p:nvSpPr>
        <p:spPr bwMode="auto">
          <a:xfrm>
            <a:off x="6165850" y="3652838"/>
            <a:ext cx="793750" cy="4572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Increased</a:t>
            </a:r>
          </a:p>
          <a:p>
            <a:pPr eaLnBrk="1" hangingPunct="1">
              <a:defRPr/>
            </a:pPr>
            <a:r>
              <a:rPr lang="en-US" sz="1500" b="1">
                <a:effectLst>
                  <a:outerShdw blurRad="38100" dist="38100" dir="2700000" algn="tl">
                    <a:srgbClr val="C0C0C0"/>
                  </a:outerShdw>
                </a:effectLst>
                <a:latin typeface="Times New Roman" pitchFamily="18" charset="0"/>
                <a:cs typeface="Arial" charset="0"/>
              </a:rPr>
              <a:t>oversight</a:t>
            </a:r>
            <a:endParaRPr lang="en-US" b="1">
              <a:effectLst>
                <a:outerShdw blurRad="38100" dist="38100" dir="2700000" algn="tl">
                  <a:srgbClr val="C0C0C0"/>
                </a:outerShdw>
              </a:effectLst>
              <a:latin typeface="Times New Roman" pitchFamily="18" charset="0"/>
              <a:cs typeface="Arial" charset="0"/>
            </a:endParaRPr>
          </a:p>
        </p:txBody>
      </p:sp>
      <p:sp>
        <p:nvSpPr>
          <p:cNvPr id="14385" name="Rectangle 52"/>
          <p:cNvSpPr>
            <a:spLocks noChangeArrowheads="1"/>
          </p:cNvSpPr>
          <p:nvPr/>
        </p:nvSpPr>
        <p:spPr bwMode="auto">
          <a:xfrm>
            <a:off x="6034088" y="3819525"/>
            <a:ext cx="993775" cy="239713"/>
          </a:xfrm>
          <a:prstGeom prst="rect">
            <a:avLst/>
          </a:prstGeom>
          <a:noFill/>
          <a:ln w="9525">
            <a:noFill/>
            <a:miter lim="800000"/>
            <a:headEnd/>
            <a:tailEnd/>
          </a:ln>
        </p:spPr>
        <p:txBody>
          <a:bodyPr/>
          <a:lstStyle/>
          <a:p>
            <a:endParaRPr lang="en-US"/>
          </a:p>
        </p:txBody>
      </p:sp>
      <p:sp>
        <p:nvSpPr>
          <p:cNvPr id="14386" name="Rectangle 53"/>
          <p:cNvSpPr>
            <a:spLocks noChangeArrowheads="1"/>
          </p:cNvSpPr>
          <p:nvPr/>
        </p:nvSpPr>
        <p:spPr bwMode="auto">
          <a:xfrm>
            <a:off x="6034088" y="3821113"/>
            <a:ext cx="1001712" cy="238125"/>
          </a:xfrm>
          <a:prstGeom prst="rect">
            <a:avLst/>
          </a:prstGeom>
          <a:noFill/>
          <a:ln w="9525">
            <a:noFill/>
            <a:miter lim="800000"/>
            <a:headEnd/>
            <a:tailEnd/>
          </a:ln>
        </p:spPr>
        <p:txBody>
          <a:bodyPr/>
          <a:lstStyle/>
          <a:p>
            <a:endParaRPr lang="en-US"/>
          </a:p>
        </p:txBody>
      </p:sp>
      <p:sp>
        <p:nvSpPr>
          <p:cNvPr id="14387" name="Rectangle 54"/>
          <p:cNvSpPr>
            <a:spLocks noChangeArrowheads="1"/>
          </p:cNvSpPr>
          <p:nvPr/>
        </p:nvSpPr>
        <p:spPr bwMode="auto">
          <a:xfrm>
            <a:off x="2428875" y="5026025"/>
            <a:ext cx="1985963" cy="239713"/>
          </a:xfrm>
          <a:prstGeom prst="rect">
            <a:avLst/>
          </a:prstGeom>
          <a:noFill/>
          <a:ln w="9525">
            <a:noFill/>
            <a:miter lim="800000"/>
            <a:headEnd/>
            <a:tailEnd/>
          </a:ln>
        </p:spPr>
        <p:txBody>
          <a:bodyPr/>
          <a:lstStyle/>
          <a:p>
            <a:endParaRPr lang="en-US"/>
          </a:p>
        </p:txBody>
      </p:sp>
      <p:sp>
        <p:nvSpPr>
          <p:cNvPr id="14388" name="Rectangle 55"/>
          <p:cNvSpPr>
            <a:spLocks noChangeArrowheads="1"/>
          </p:cNvSpPr>
          <p:nvPr/>
        </p:nvSpPr>
        <p:spPr bwMode="auto">
          <a:xfrm>
            <a:off x="2428875" y="5027613"/>
            <a:ext cx="1222375" cy="238125"/>
          </a:xfrm>
          <a:prstGeom prst="rect">
            <a:avLst/>
          </a:prstGeom>
          <a:noFill/>
          <a:ln w="9525">
            <a:noFill/>
            <a:miter lim="800000"/>
            <a:headEnd/>
            <a:tailEnd/>
          </a:ln>
        </p:spPr>
        <p:txBody>
          <a:bodyPr/>
          <a:lstStyle/>
          <a:p>
            <a:endParaRPr lang="en-US"/>
          </a:p>
        </p:txBody>
      </p:sp>
      <p:sp>
        <p:nvSpPr>
          <p:cNvPr id="14389" name="Rectangle 56"/>
          <p:cNvSpPr>
            <a:spLocks noChangeArrowheads="1"/>
          </p:cNvSpPr>
          <p:nvPr/>
        </p:nvSpPr>
        <p:spPr bwMode="auto">
          <a:xfrm>
            <a:off x="2827338" y="5224463"/>
            <a:ext cx="1163637" cy="238125"/>
          </a:xfrm>
          <a:prstGeom prst="rect">
            <a:avLst/>
          </a:prstGeom>
          <a:noFill/>
          <a:ln w="9525">
            <a:noFill/>
            <a:miter lim="800000"/>
            <a:headEnd/>
            <a:tailEnd/>
          </a:ln>
        </p:spPr>
        <p:txBody>
          <a:bodyPr/>
          <a:lstStyle/>
          <a:p>
            <a:endParaRPr lang="en-US"/>
          </a:p>
        </p:txBody>
      </p:sp>
      <p:sp>
        <p:nvSpPr>
          <p:cNvPr id="14390" name="Rectangle 57"/>
          <p:cNvSpPr>
            <a:spLocks noChangeArrowheads="1"/>
          </p:cNvSpPr>
          <p:nvPr/>
        </p:nvSpPr>
        <p:spPr bwMode="auto">
          <a:xfrm>
            <a:off x="2827338" y="5226050"/>
            <a:ext cx="1227137" cy="238125"/>
          </a:xfrm>
          <a:prstGeom prst="rect">
            <a:avLst/>
          </a:prstGeom>
          <a:noFill/>
          <a:ln w="9525">
            <a:noFill/>
            <a:miter lim="800000"/>
            <a:headEnd/>
            <a:tailEnd/>
          </a:ln>
        </p:spPr>
        <p:txBody>
          <a:bodyPr/>
          <a:lstStyle/>
          <a:p>
            <a:endParaRPr lang="en-US"/>
          </a:p>
        </p:txBody>
      </p:sp>
      <p:sp>
        <p:nvSpPr>
          <p:cNvPr id="14391" name="Rectangle 58"/>
          <p:cNvSpPr>
            <a:spLocks noChangeArrowheads="1"/>
          </p:cNvSpPr>
          <p:nvPr/>
        </p:nvSpPr>
        <p:spPr bwMode="auto">
          <a:xfrm>
            <a:off x="2159000" y="4481513"/>
            <a:ext cx="708025" cy="239712"/>
          </a:xfrm>
          <a:prstGeom prst="rect">
            <a:avLst/>
          </a:prstGeom>
          <a:noFill/>
          <a:ln w="9525">
            <a:noFill/>
            <a:miter lim="800000"/>
            <a:headEnd/>
            <a:tailEnd/>
          </a:ln>
        </p:spPr>
        <p:txBody>
          <a:bodyPr/>
          <a:lstStyle/>
          <a:p>
            <a:endParaRPr lang="en-US"/>
          </a:p>
        </p:txBody>
      </p:sp>
      <p:sp>
        <p:nvSpPr>
          <p:cNvPr id="14392" name="Rectangle 59"/>
          <p:cNvSpPr>
            <a:spLocks noChangeArrowheads="1"/>
          </p:cNvSpPr>
          <p:nvPr/>
        </p:nvSpPr>
        <p:spPr bwMode="auto">
          <a:xfrm>
            <a:off x="2159000" y="4483100"/>
            <a:ext cx="715963" cy="238125"/>
          </a:xfrm>
          <a:prstGeom prst="rect">
            <a:avLst/>
          </a:prstGeom>
          <a:noFill/>
          <a:ln w="9525">
            <a:noFill/>
            <a:miter lim="800000"/>
            <a:headEnd/>
            <a:tailEnd/>
          </a:ln>
        </p:spPr>
        <p:txBody>
          <a:bodyPr/>
          <a:lstStyle/>
          <a:p>
            <a:endParaRPr lang="en-US"/>
          </a:p>
        </p:txBody>
      </p:sp>
      <p:sp>
        <p:nvSpPr>
          <p:cNvPr id="14393" name="Rectangle 60"/>
          <p:cNvSpPr>
            <a:spLocks noChangeArrowheads="1"/>
          </p:cNvSpPr>
          <p:nvPr/>
        </p:nvSpPr>
        <p:spPr bwMode="auto">
          <a:xfrm>
            <a:off x="2263775" y="4679950"/>
            <a:ext cx="492125" cy="239713"/>
          </a:xfrm>
          <a:prstGeom prst="rect">
            <a:avLst/>
          </a:prstGeom>
          <a:noFill/>
          <a:ln w="9525">
            <a:noFill/>
            <a:miter lim="800000"/>
            <a:headEnd/>
            <a:tailEnd/>
          </a:ln>
        </p:spPr>
        <p:txBody>
          <a:bodyPr/>
          <a:lstStyle/>
          <a:p>
            <a:endParaRPr lang="en-US"/>
          </a:p>
        </p:txBody>
      </p:sp>
      <p:sp>
        <p:nvSpPr>
          <p:cNvPr id="14394" name="Rectangle 61"/>
          <p:cNvSpPr>
            <a:spLocks noChangeArrowheads="1"/>
          </p:cNvSpPr>
          <p:nvPr/>
        </p:nvSpPr>
        <p:spPr bwMode="auto">
          <a:xfrm>
            <a:off x="2263775" y="4681538"/>
            <a:ext cx="493713" cy="238125"/>
          </a:xfrm>
          <a:prstGeom prst="rect">
            <a:avLst/>
          </a:prstGeom>
          <a:noFill/>
          <a:ln w="9525">
            <a:noFill/>
            <a:miter lim="800000"/>
            <a:headEnd/>
            <a:tailEnd/>
          </a:ln>
        </p:spPr>
        <p:txBody>
          <a:bodyPr/>
          <a:lstStyle/>
          <a:p>
            <a:endParaRPr lang="en-US"/>
          </a:p>
        </p:txBody>
      </p:sp>
      <p:sp>
        <p:nvSpPr>
          <p:cNvPr id="14395" name="Rectangle 62"/>
          <p:cNvSpPr>
            <a:spLocks noChangeArrowheads="1"/>
          </p:cNvSpPr>
          <p:nvPr/>
        </p:nvSpPr>
        <p:spPr bwMode="auto">
          <a:xfrm>
            <a:off x="6334125" y="4338638"/>
            <a:ext cx="719138" cy="239712"/>
          </a:xfrm>
          <a:prstGeom prst="rect">
            <a:avLst/>
          </a:prstGeom>
          <a:noFill/>
          <a:ln w="9525">
            <a:noFill/>
            <a:miter lim="800000"/>
            <a:headEnd/>
            <a:tailEnd/>
          </a:ln>
        </p:spPr>
        <p:txBody>
          <a:bodyPr/>
          <a:lstStyle/>
          <a:p>
            <a:endParaRPr lang="en-US"/>
          </a:p>
        </p:txBody>
      </p:sp>
      <p:sp>
        <p:nvSpPr>
          <p:cNvPr id="14396" name="Rectangle 63"/>
          <p:cNvSpPr>
            <a:spLocks noChangeArrowheads="1"/>
          </p:cNvSpPr>
          <p:nvPr/>
        </p:nvSpPr>
        <p:spPr bwMode="auto">
          <a:xfrm>
            <a:off x="6334125" y="4340225"/>
            <a:ext cx="727075" cy="238125"/>
          </a:xfrm>
          <a:prstGeom prst="rect">
            <a:avLst/>
          </a:prstGeom>
          <a:noFill/>
          <a:ln w="9525">
            <a:noFill/>
            <a:miter lim="800000"/>
            <a:headEnd/>
            <a:tailEnd/>
          </a:ln>
        </p:spPr>
        <p:txBody>
          <a:bodyPr/>
          <a:lstStyle/>
          <a:p>
            <a:endParaRPr lang="en-US"/>
          </a:p>
        </p:txBody>
      </p:sp>
      <p:sp>
        <p:nvSpPr>
          <p:cNvPr id="14397" name="Rectangle 64"/>
          <p:cNvSpPr>
            <a:spLocks noChangeArrowheads="1"/>
          </p:cNvSpPr>
          <p:nvPr/>
        </p:nvSpPr>
        <p:spPr bwMode="auto">
          <a:xfrm>
            <a:off x="6034088" y="4538663"/>
            <a:ext cx="1339850" cy="238125"/>
          </a:xfrm>
          <a:prstGeom prst="rect">
            <a:avLst/>
          </a:prstGeom>
          <a:noFill/>
          <a:ln w="9525">
            <a:noFill/>
            <a:miter lim="800000"/>
            <a:headEnd/>
            <a:tailEnd/>
          </a:ln>
        </p:spPr>
        <p:txBody>
          <a:bodyPr/>
          <a:lstStyle/>
          <a:p>
            <a:endParaRPr lang="en-US"/>
          </a:p>
        </p:txBody>
      </p:sp>
      <p:sp>
        <p:nvSpPr>
          <p:cNvPr id="14398" name="Rectangle 65"/>
          <p:cNvSpPr>
            <a:spLocks noChangeArrowheads="1"/>
          </p:cNvSpPr>
          <p:nvPr/>
        </p:nvSpPr>
        <p:spPr bwMode="auto">
          <a:xfrm>
            <a:off x="6034088" y="4540250"/>
            <a:ext cx="1352550" cy="236538"/>
          </a:xfrm>
          <a:prstGeom prst="rect">
            <a:avLst/>
          </a:prstGeom>
          <a:noFill/>
          <a:ln w="9525">
            <a:noFill/>
            <a:miter lim="800000"/>
            <a:headEnd/>
            <a:tailEnd/>
          </a:ln>
        </p:spPr>
        <p:txBody>
          <a:bodyPr/>
          <a:lstStyle/>
          <a:p>
            <a:endParaRPr lang="en-US"/>
          </a:p>
        </p:txBody>
      </p:sp>
      <p:sp>
        <p:nvSpPr>
          <p:cNvPr id="61506" name="Rectangle 66"/>
          <p:cNvSpPr>
            <a:spLocks noChangeArrowheads="1"/>
          </p:cNvSpPr>
          <p:nvPr/>
        </p:nvSpPr>
        <p:spPr bwMode="auto">
          <a:xfrm>
            <a:off x="6103938" y="4516438"/>
            <a:ext cx="984250"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Withdrawal</a:t>
            </a:r>
            <a:endParaRPr lang="en-US" b="1">
              <a:effectLst>
                <a:outerShdw blurRad="38100" dist="38100" dir="2700000" algn="tl">
                  <a:srgbClr val="C0C0C0"/>
                </a:outerShdw>
              </a:effectLst>
              <a:latin typeface="Times New Roman" pitchFamily="18" charset="0"/>
              <a:cs typeface="Arial" charset="0"/>
            </a:endParaRPr>
          </a:p>
        </p:txBody>
      </p:sp>
      <p:sp>
        <p:nvSpPr>
          <p:cNvPr id="14400" name="Rectangle 67"/>
          <p:cNvSpPr>
            <a:spLocks noChangeArrowheads="1"/>
          </p:cNvSpPr>
          <p:nvPr/>
        </p:nvSpPr>
        <p:spPr bwMode="auto">
          <a:xfrm>
            <a:off x="5383213" y="5710238"/>
            <a:ext cx="1541462" cy="538162"/>
          </a:xfrm>
          <a:prstGeom prst="rect">
            <a:avLst/>
          </a:prstGeom>
          <a:solidFill>
            <a:srgbClr val="808080"/>
          </a:solidFill>
          <a:ln w="9525">
            <a:noFill/>
            <a:miter lim="800000"/>
            <a:headEnd/>
            <a:tailEnd/>
          </a:ln>
        </p:spPr>
        <p:txBody>
          <a:bodyPr/>
          <a:lstStyle/>
          <a:p>
            <a:endParaRPr lang="en-US"/>
          </a:p>
        </p:txBody>
      </p:sp>
      <p:sp>
        <p:nvSpPr>
          <p:cNvPr id="14401" name="Rectangle 68"/>
          <p:cNvSpPr>
            <a:spLocks noChangeArrowheads="1"/>
          </p:cNvSpPr>
          <p:nvPr/>
        </p:nvSpPr>
        <p:spPr bwMode="auto">
          <a:xfrm>
            <a:off x="5318125" y="5621338"/>
            <a:ext cx="1535113" cy="531812"/>
          </a:xfrm>
          <a:prstGeom prst="rect">
            <a:avLst/>
          </a:prstGeom>
          <a:solidFill>
            <a:srgbClr val="FFFFFF"/>
          </a:solidFill>
          <a:ln w="9525">
            <a:solidFill>
              <a:srgbClr val="000000"/>
            </a:solidFill>
            <a:miter lim="800000"/>
            <a:headEnd/>
            <a:tailEnd/>
          </a:ln>
        </p:spPr>
        <p:txBody>
          <a:bodyPr/>
          <a:lstStyle/>
          <a:p>
            <a:endParaRPr lang="en-US"/>
          </a:p>
        </p:txBody>
      </p:sp>
      <p:sp>
        <p:nvSpPr>
          <p:cNvPr id="14402" name="Rectangle 69"/>
          <p:cNvSpPr>
            <a:spLocks noChangeArrowheads="1"/>
          </p:cNvSpPr>
          <p:nvPr/>
        </p:nvSpPr>
        <p:spPr bwMode="auto">
          <a:xfrm>
            <a:off x="5637213" y="5726113"/>
            <a:ext cx="933450" cy="277812"/>
          </a:xfrm>
          <a:prstGeom prst="rect">
            <a:avLst/>
          </a:prstGeom>
          <a:noFill/>
          <a:ln w="9525">
            <a:noFill/>
            <a:miter lim="800000"/>
            <a:headEnd/>
            <a:tailEnd/>
          </a:ln>
        </p:spPr>
        <p:txBody>
          <a:bodyPr/>
          <a:lstStyle/>
          <a:p>
            <a:endParaRPr lang="en-US"/>
          </a:p>
        </p:txBody>
      </p:sp>
      <p:sp>
        <p:nvSpPr>
          <p:cNvPr id="14403" name="Rectangle 70"/>
          <p:cNvSpPr>
            <a:spLocks noChangeArrowheads="1"/>
          </p:cNvSpPr>
          <p:nvPr/>
        </p:nvSpPr>
        <p:spPr bwMode="auto">
          <a:xfrm>
            <a:off x="5637213" y="5764213"/>
            <a:ext cx="9271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Partners</a:t>
            </a:r>
            <a:endParaRPr lang="en-US">
              <a:latin typeface="Times New Roman" pitchFamily="18" charset="0"/>
            </a:endParaRPr>
          </a:p>
        </p:txBody>
      </p:sp>
      <p:sp>
        <p:nvSpPr>
          <p:cNvPr id="14404" name="Rectangle 71"/>
          <p:cNvSpPr>
            <a:spLocks noChangeArrowheads="1"/>
          </p:cNvSpPr>
          <p:nvPr/>
        </p:nvSpPr>
        <p:spPr bwMode="auto">
          <a:xfrm>
            <a:off x="4681538" y="5103813"/>
            <a:ext cx="957262" cy="209550"/>
          </a:xfrm>
          <a:prstGeom prst="rect">
            <a:avLst/>
          </a:prstGeom>
          <a:noFill/>
          <a:ln w="9525">
            <a:noFill/>
            <a:miter lim="800000"/>
            <a:headEnd/>
            <a:tailEnd/>
          </a:ln>
        </p:spPr>
        <p:txBody>
          <a:bodyPr/>
          <a:lstStyle/>
          <a:p>
            <a:endParaRPr lang="en-US"/>
          </a:p>
        </p:txBody>
      </p:sp>
      <p:sp>
        <p:nvSpPr>
          <p:cNvPr id="61512" name="Rectangle 72"/>
          <p:cNvSpPr>
            <a:spLocks noChangeArrowheads="1"/>
          </p:cNvSpPr>
          <p:nvPr/>
        </p:nvSpPr>
        <p:spPr bwMode="auto">
          <a:xfrm>
            <a:off x="4899025" y="5140325"/>
            <a:ext cx="755650" cy="4572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Difficult</a:t>
            </a:r>
          </a:p>
          <a:p>
            <a:pPr eaLnBrk="1" hangingPunct="1">
              <a:defRPr/>
            </a:pPr>
            <a:r>
              <a:rPr lang="en-US" sz="1500" b="1">
                <a:effectLst>
                  <a:outerShdw blurRad="38100" dist="38100" dir="2700000" algn="tl">
                    <a:srgbClr val="C0C0C0"/>
                  </a:outerShdw>
                </a:effectLst>
                <a:latin typeface="Times New Roman" pitchFamily="18" charset="0"/>
                <a:cs typeface="Arial" charset="0"/>
              </a:rPr>
              <a:t>to attract</a:t>
            </a:r>
            <a:endParaRPr lang="en-US" b="1">
              <a:effectLst>
                <a:outerShdw blurRad="38100" dist="38100" dir="2700000" algn="tl">
                  <a:srgbClr val="C0C0C0"/>
                </a:outerShdw>
              </a:effectLst>
              <a:latin typeface="Times New Roman" pitchFamily="18" charset="0"/>
              <a:cs typeface="Arial" charset="0"/>
            </a:endParaRPr>
          </a:p>
        </p:txBody>
      </p:sp>
      <p:sp>
        <p:nvSpPr>
          <p:cNvPr id="14406" name="Rectangle 73"/>
          <p:cNvSpPr>
            <a:spLocks noChangeArrowheads="1"/>
          </p:cNvSpPr>
          <p:nvPr/>
        </p:nvSpPr>
        <p:spPr bwMode="auto">
          <a:xfrm>
            <a:off x="4681538" y="5310188"/>
            <a:ext cx="769937" cy="239712"/>
          </a:xfrm>
          <a:prstGeom prst="rect">
            <a:avLst/>
          </a:prstGeom>
          <a:noFill/>
          <a:ln w="9525">
            <a:noFill/>
            <a:miter lim="800000"/>
            <a:headEnd/>
            <a:tailEnd/>
          </a:ln>
        </p:spPr>
        <p:txBody>
          <a:bodyPr/>
          <a:lstStyle/>
          <a:p>
            <a:endParaRPr lang="en-US"/>
          </a:p>
        </p:txBody>
      </p:sp>
      <p:sp>
        <p:nvSpPr>
          <p:cNvPr id="14407" name="Rectangle 74"/>
          <p:cNvSpPr>
            <a:spLocks noChangeArrowheads="1"/>
          </p:cNvSpPr>
          <p:nvPr/>
        </p:nvSpPr>
        <p:spPr bwMode="auto">
          <a:xfrm>
            <a:off x="5383213" y="2503488"/>
            <a:ext cx="1281112" cy="584200"/>
          </a:xfrm>
          <a:prstGeom prst="rect">
            <a:avLst/>
          </a:prstGeom>
          <a:solidFill>
            <a:srgbClr val="919191"/>
          </a:solidFill>
          <a:ln w="9525">
            <a:noFill/>
            <a:miter lim="800000"/>
            <a:headEnd/>
            <a:tailEnd/>
          </a:ln>
        </p:spPr>
        <p:txBody>
          <a:bodyPr/>
          <a:lstStyle/>
          <a:p>
            <a:endParaRPr lang="en-US"/>
          </a:p>
        </p:txBody>
      </p:sp>
      <p:sp>
        <p:nvSpPr>
          <p:cNvPr id="14408" name="Rectangle 75"/>
          <p:cNvSpPr>
            <a:spLocks noChangeArrowheads="1"/>
          </p:cNvSpPr>
          <p:nvPr/>
        </p:nvSpPr>
        <p:spPr bwMode="auto">
          <a:xfrm>
            <a:off x="5311775" y="2438400"/>
            <a:ext cx="1268413" cy="574675"/>
          </a:xfrm>
          <a:prstGeom prst="rect">
            <a:avLst/>
          </a:prstGeom>
          <a:solidFill>
            <a:srgbClr val="FFFFFF"/>
          </a:solidFill>
          <a:ln w="12700">
            <a:solidFill>
              <a:srgbClr val="000000"/>
            </a:solidFill>
            <a:miter lim="800000"/>
            <a:headEnd/>
            <a:tailEnd/>
          </a:ln>
        </p:spPr>
        <p:txBody>
          <a:bodyPr/>
          <a:lstStyle/>
          <a:p>
            <a:endParaRPr lang="en-US"/>
          </a:p>
        </p:txBody>
      </p:sp>
      <p:sp>
        <p:nvSpPr>
          <p:cNvPr id="14409" name="Rectangle 76"/>
          <p:cNvSpPr>
            <a:spLocks noChangeArrowheads="1"/>
          </p:cNvSpPr>
          <p:nvPr/>
        </p:nvSpPr>
        <p:spPr bwMode="auto">
          <a:xfrm>
            <a:off x="5387975" y="2598738"/>
            <a:ext cx="1241425" cy="269875"/>
          </a:xfrm>
          <a:prstGeom prst="rect">
            <a:avLst/>
          </a:prstGeom>
          <a:noFill/>
          <a:ln w="9525">
            <a:noFill/>
            <a:miter lim="800000"/>
            <a:headEnd/>
            <a:tailEnd/>
          </a:ln>
        </p:spPr>
        <p:txBody>
          <a:bodyPr/>
          <a:lstStyle/>
          <a:p>
            <a:endParaRPr lang="en-US"/>
          </a:p>
        </p:txBody>
      </p:sp>
      <p:sp>
        <p:nvSpPr>
          <p:cNvPr id="14410" name="Rectangle 77"/>
          <p:cNvSpPr>
            <a:spLocks noChangeArrowheads="1"/>
          </p:cNvSpPr>
          <p:nvPr/>
        </p:nvSpPr>
        <p:spPr bwMode="auto">
          <a:xfrm>
            <a:off x="5387975" y="2598738"/>
            <a:ext cx="1231900" cy="279400"/>
          </a:xfrm>
          <a:prstGeom prst="rect">
            <a:avLst/>
          </a:prstGeom>
          <a:noFill/>
          <a:ln w="9525">
            <a:noFill/>
            <a:miter lim="800000"/>
            <a:headEnd/>
            <a:tailEnd/>
          </a:ln>
        </p:spPr>
        <p:txBody>
          <a:bodyPr/>
          <a:lstStyle/>
          <a:p>
            <a:endParaRPr lang="en-US"/>
          </a:p>
        </p:txBody>
      </p:sp>
      <p:sp>
        <p:nvSpPr>
          <p:cNvPr id="14411" name="Rectangle 78"/>
          <p:cNvSpPr>
            <a:spLocks noChangeArrowheads="1"/>
          </p:cNvSpPr>
          <p:nvPr/>
        </p:nvSpPr>
        <p:spPr bwMode="auto">
          <a:xfrm>
            <a:off x="5387975" y="2636838"/>
            <a:ext cx="111760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rPr>
              <a:t>Community</a:t>
            </a:r>
            <a:endParaRPr lang="en-US" sz="1600">
              <a:latin typeface="Times New Roman" pitchFamily="18" charset="0"/>
            </a:endParaRPr>
          </a:p>
        </p:txBody>
      </p:sp>
      <p:sp>
        <p:nvSpPr>
          <p:cNvPr id="14412" name="Rectangle 79"/>
          <p:cNvSpPr>
            <a:spLocks noChangeArrowheads="1"/>
          </p:cNvSpPr>
          <p:nvPr/>
        </p:nvSpPr>
        <p:spPr bwMode="auto">
          <a:xfrm>
            <a:off x="4543425" y="2911475"/>
            <a:ext cx="719138" cy="238125"/>
          </a:xfrm>
          <a:prstGeom prst="rect">
            <a:avLst/>
          </a:prstGeom>
          <a:noFill/>
          <a:ln w="9525">
            <a:noFill/>
            <a:miter lim="800000"/>
            <a:headEnd/>
            <a:tailEnd/>
          </a:ln>
        </p:spPr>
        <p:txBody>
          <a:bodyPr/>
          <a:lstStyle/>
          <a:p>
            <a:endParaRPr lang="en-US"/>
          </a:p>
        </p:txBody>
      </p:sp>
      <p:sp>
        <p:nvSpPr>
          <p:cNvPr id="14413" name="Rectangle 80"/>
          <p:cNvSpPr>
            <a:spLocks noChangeArrowheads="1"/>
          </p:cNvSpPr>
          <p:nvPr/>
        </p:nvSpPr>
        <p:spPr bwMode="auto">
          <a:xfrm>
            <a:off x="4543425" y="2913063"/>
            <a:ext cx="727075" cy="236537"/>
          </a:xfrm>
          <a:prstGeom prst="rect">
            <a:avLst/>
          </a:prstGeom>
          <a:noFill/>
          <a:ln w="9525">
            <a:noFill/>
            <a:miter lim="800000"/>
            <a:headEnd/>
            <a:tailEnd/>
          </a:ln>
        </p:spPr>
        <p:txBody>
          <a:bodyPr/>
          <a:lstStyle/>
          <a:p>
            <a:endParaRPr lang="en-US"/>
          </a:p>
        </p:txBody>
      </p:sp>
      <p:sp>
        <p:nvSpPr>
          <p:cNvPr id="61521" name="Rectangle 81"/>
          <p:cNvSpPr>
            <a:spLocks noChangeArrowheads="1"/>
          </p:cNvSpPr>
          <p:nvPr/>
        </p:nvSpPr>
        <p:spPr bwMode="auto">
          <a:xfrm>
            <a:off x="4686300" y="3062288"/>
            <a:ext cx="657225"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NIMBY</a:t>
            </a:r>
            <a:endParaRPr lang="en-US" b="1">
              <a:effectLst>
                <a:outerShdw blurRad="38100" dist="38100" dir="2700000" algn="tl">
                  <a:srgbClr val="C0C0C0"/>
                </a:outerShdw>
              </a:effectLst>
              <a:latin typeface="Times New Roman" pitchFamily="18" charset="0"/>
              <a:cs typeface="Arial" charset="0"/>
            </a:endParaRPr>
          </a:p>
        </p:txBody>
      </p:sp>
      <p:sp>
        <p:nvSpPr>
          <p:cNvPr id="14415" name="Rectangle 82"/>
          <p:cNvSpPr>
            <a:spLocks noChangeArrowheads="1"/>
          </p:cNvSpPr>
          <p:nvPr/>
        </p:nvSpPr>
        <p:spPr bwMode="auto">
          <a:xfrm>
            <a:off x="4410075" y="3111500"/>
            <a:ext cx="995363" cy="238125"/>
          </a:xfrm>
          <a:prstGeom prst="rect">
            <a:avLst/>
          </a:prstGeom>
          <a:noFill/>
          <a:ln w="9525">
            <a:noFill/>
            <a:miter lim="800000"/>
            <a:headEnd/>
            <a:tailEnd/>
          </a:ln>
        </p:spPr>
        <p:txBody>
          <a:bodyPr/>
          <a:lstStyle/>
          <a:p>
            <a:endParaRPr lang="en-US"/>
          </a:p>
        </p:txBody>
      </p:sp>
      <p:sp>
        <p:nvSpPr>
          <p:cNvPr id="14416" name="Rectangle 83"/>
          <p:cNvSpPr>
            <a:spLocks noChangeArrowheads="1"/>
          </p:cNvSpPr>
          <p:nvPr/>
        </p:nvSpPr>
        <p:spPr bwMode="auto">
          <a:xfrm>
            <a:off x="4410075" y="3113088"/>
            <a:ext cx="923925" cy="238125"/>
          </a:xfrm>
          <a:prstGeom prst="rect">
            <a:avLst/>
          </a:prstGeom>
          <a:noFill/>
          <a:ln w="9525">
            <a:noFill/>
            <a:miter lim="800000"/>
            <a:headEnd/>
            <a:tailEnd/>
          </a:ln>
        </p:spPr>
        <p:txBody>
          <a:bodyPr/>
          <a:lstStyle/>
          <a:p>
            <a:endParaRPr lang="en-US"/>
          </a:p>
        </p:txBody>
      </p:sp>
      <p:sp>
        <p:nvSpPr>
          <p:cNvPr id="14417" name="Rectangle 84"/>
          <p:cNvSpPr>
            <a:spLocks noChangeArrowheads="1"/>
          </p:cNvSpPr>
          <p:nvPr/>
        </p:nvSpPr>
        <p:spPr bwMode="auto">
          <a:xfrm>
            <a:off x="4068763" y="3779838"/>
            <a:ext cx="1177925" cy="735012"/>
          </a:xfrm>
          <a:prstGeom prst="rect">
            <a:avLst/>
          </a:prstGeom>
          <a:solidFill>
            <a:srgbClr val="808080"/>
          </a:solidFill>
          <a:ln w="9525">
            <a:noFill/>
            <a:miter lim="800000"/>
            <a:headEnd/>
            <a:tailEnd/>
          </a:ln>
        </p:spPr>
        <p:txBody>
          <a:bodyPr/>
          <a:lstStyle/>
          <a:p>
            <a:endParaRPr lang="en-US"/>
          </a:p>
        </p:txBody>
      </p:sp>
      <p:sp>
        <p:nvSpPr>
          <p:cNvPr id="14418" name="Rectangle 85"/>
          <p:cNvSpPr>
            <a:spLocks noChangeArrowheads="1"/>
          </p:cNvSpPr>
          <p:nvPr/>
        </p:nvSpPr>
        <p:spPr bwMode="auto">
          <a:xfrm>
            <a:off x="4043363" y="3754438"/>
            <a:ext cx="1169987" cy="727075"/>
          </a:xfrm>
          <a:prstGeom prst="rect">
            <a:avLst/>
          </a:prstGeom>
          <a:noFill/>
          <a:ln w="11113">
            <a:solidFill>
              <a:srgbClr val="000000"/>
            </a:solidFill>
            <a:miter lim="800000"/>
            <a:headEnd/>
            <a:tailEnd/>
          </a:ln>
        </p:spPr>
        <p:txBody>
          <a:bodyPr/>
          <a:lstStyle/>
          <a:p>
            <a:endParaRPr lang="en-US"/>
          </a:p>
        </p:txBody>
      </p:sp>
      <p:sp>
        <p:nvSpPr>
          <p:cNvPr id="61526" name="Rectangle 86"/>
          <p:cNvSpPr>
            <a:spLocks noChangeArrowheads="1"/>
          </p:cNvSpPr>
          <p:nvPr/>
        </p:nvSpPr>
        <p:spPr bwMode="auto">
          <a:xfrm>
            <a:off x="4119563" y="3900488"/>
            <a:ext cx="1035050" cy="441325"/>
          </a:xfrm>
          <a:prstGeom prst="rect">
            <a:avLst/>
          </a:prstGeom>
          <a:noFill/>
          <a:ln w="9525">
            <a:noFill/>
            <a:miter lim="800000"/>
            <a:headEnd/>
            <a:tailEnd/>
          </a:ln>
        </p:spPr>
        <p:txBody>
          <a:bodyPr lIns="0" tIns="0" rIns="0" bIns="0">
            <a:spAutoFit/>
          </a:bodyPr>
          <a:lstStyle/>
          <a:p>
            <a:pPr algn="ctr" eaLnBrk="1" hangingPunct="1">
              <a:defRPr/>
            </a:pPr>
            <a:r>
              <a:rPr lang="en-US" sz="2900" b="1">
                <a:solidFill>
                  <a:srgbClr val="FFFFFF"/>
                </a:solidFill>
                <a:effectLst>
                  <a:outerShdw blurRad="38100" dist="38100" dir="2700000" algn="tl">
                    <a:srgbClr val="C0C0C0"/>
                  </a:outerShdw>
                </a:effectLst>
                <a:latin typeface="Palatino" pitchFamily="18" charset="0"/>
                <a:cs typeface="Arial" charset="0"/>
              </a:rPr>
              <a:t>Firm</a:t>
            </a:r>
            <a:endParaRPr lang="en-US" sz="3600" b="1">
              <a:effectLst>
                <a:outerShdw blurRad="38100" dist="38100" dir="2700000" algn="tl">
                  <a:srgbClr val="C0C0C0"/>
                </a:outerShdw>
              </a:effectLst>
              <a:latin typeface="Palatino" pitchFamily="18" charset="0"/>
              <a:cs typeface="Arial" charset="0"/>
            </a:endParaRPr>
          </a:p>
        </p:txBody>
      </p:sp>
      <p:sp>
        <p:nvSpPr>
          <p:cNvPr id="61527" name="Rectangle 87"/>
          <p:cNvSpPr>
            <a:spLocks noChangeArrowheads="1"/>
          </p:cNvSpPr>
          <p:nvPr/>
        </p:nvSpPr>
        <p:spPr bwMode="auto">
          <a:xfrm>
            <a:off x="2560638" y="3997325"/>
            <a:ext cx="698500"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Boycotts</a:t>
            </a:r>
            <a:endParaRPr lang="en-US" b="1">
              <a:effectLst>
                <a:outerShdw blurRad="38100" dist="38100" dir="2700000" algn="tl">
                  <a:srgbClr val="C0C0C0"/>
                </a:outerShdw>
              </a:effectLst>
              <a:latin typeface="Times New Roman" pitchFamily="18" charset="0"/>
              <a:cs typeface="Arial" charset="0"/>
            </a:endParaRPr>
          </a:p>
        </p:txBody>
      </p:sp>
      <p:sp>
        <p:nvSpPr>
          <p:cNvPr id="61528" name="Rectangle 88"/>
          <p:cNvSpPr>
            <a:spLocks noChangeArrowheads="1"/>
          </p:cNvSpPr>
          <p:nvPr/>
        </p:nvSpPr>
        <p:spPr bwMode="auto">
          <a:xfrm>
            <a:off x="2286000" y="4495800"/>
            <a:ext cx="603250" cy="4572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Capital</a:t>
            </a:r>
          </a:p>
          <a:p>
            <a:pPr eaLnBrk="1" hangingPunct="1">
              <a:defRPr/>
            </a:pPr>
            <a:r>
              <a:rPr lang="en-US" sz="1500" b="1">
                <a:effectLst>
                  <a:outerShdw blurRad="38100" dist="38100" dir="2700000" algn="tl">
                    <a:srgbClr val="C0C0C0"/>
                  </a:outerShdw>
                </a:effectLst>
                <a:latin typeface="Times New Roman" pitchFamily="18" charset="0"/>
                <a:cs typeface="Arial" charset="0"/>
              </a:rPr>
              <a:t>crunch</a:t>
            </a:r>
            <a:endParaRPr lang="en-US" b="1">
              <a:effectLst>
                <a:outerShdw blurRad="38100" dist="38100" dir="2700000" algn="tl">
                  <a:srgbClr val="C0C0C0"/>
                </a:outerShdw>
              </a:effectLst>
              <a:latin typeface="Times New Roman" pitchFamily="18" charset="0"/>
              <a:cs typeface="Arial" charset="0"/>
            </a:endParaRPr>
          </a:p>
        </p:txBody>
      </p:sp>
      <p:sp>
        <p:nvSpPr>
          <p:cNvPr id="14422" name="Line 89"/>
          <p:cNvSpPr>
            <a:spLocks noChangeShapeType="1"/>
          </p:cNvSpPr>
          <p:nvPr/>
        </p:nvSpPr>
        <p:spPr bwMode="auto">
          <a:xfrm>
            <a:off x="2276475" y="3824288"/>
            <a:ext cx="1771650" cy="276225"/>
          </a:xfrm>
          <a:prstGeom prst="line">
            <a:avLst/>
          </a:prstGeom>
          <a:noFill/>
          <a:ln w="38100">
            <a:solidFill>
              <a:schemeClr val="tx1"/>
            </a:solidFill>
            <a:round/>
            <a:headEnd/>
            <a:tailEnd type="triangle" w="med" len="med"/>
          </a:ln>
        </p:spPr>
        <p:txBody>
          <a:bodyPr wrap="none"/>
          <a:lstStyle/>
          <a:p>
            <a:endParaRPr lang="en-US"/>
          </a:p>
        </p:txBody>
      </p:sp>
      <p:sp>
        <p:nvSpPr>
          <p:cNvPr id="61530" name="Rectangle 90"/>
          <p:cNvSpPr>
            <a:spLocks noChangeArrowheads="1"/>
          </p:cNvSpPr>
          <p:nvPr/>
        </p:nvSpPr>
        <p:spPr bwMode="auto">
          <a:xfrm>
            <a:off x="3048000" y="5181600"/>
            <a:ext cx="782638" cy="228600"/>
          </a:xfrm>
          <a:prstGeom prst="rect">
            <a:avLst/>
          </a:prstGeom>
          <a:noFill/>
          <a:ln w="9525">
            <a:noFill/>
            <a:miter lim="800000"/>
            <a:headEnd/>
            <a:tailEnd/>
          </a:ln>
        </p:spPr>
        <p:txBody>
          <a:bodyPr wrap="none" lIns="0" tIns="0" rIns="0" bIns="0">
            <a:spAutoFit/>
          </a:bodyPr>
          <a:lstStyle/>
          <a:p>
            <a:pPr eaLnBrk="1" hangingPunct="1">
              <a:defRPr/>
            </a:pPr>
            <a:r>
              <a:rPr lang="en-US" sz="1500" b="1">
                <a:effectLst>
                  <a:outerShdw blurRad="38100" dist="38100" dir="2700000" algn="tl">
                    <a:srgbClr val="C0C0C0"/>
                  </a:outerShdw>
                </a:effectLst>
                <a:latin typeface="Times New Roman" pitchFamily="18" charset="0"/>
                <a:cs typeface="Arial" charset="0"/>
              </a:rPr>
              <a:t>Turnover</a:t>
            </a:r>
            <a:endParaRPr lang="en-US" b="1">
              <a:effectLst>
                <a:outerShdw blurRad="38100" dist="38100" dir="2700000" algn="tl">
                  <a:srgbClr val="C0C0C0"/>
                </a:outerShdw>
              </a:effectLst>
              <a:latin typeface="Times New Roman" pitchFamily="18" charset="0"/>
              <a:cs typeface="Arial" charset="0"/>
            </a:endParaRPr>
          </a:p>
        </p:txBody>
      </p:sp>
      <p:sp>
        <p:nvSpPr>
          <p:cNvPr id="14424" name="Line 91"/>
          <p:cNvSpPr>
            <a:spLocks noChangeShapeType="1"/>
          </p:cNvSpPr>
          <p:nvPr/>
        </p:nvSpPr>
        <p:spPr bwMode="auto">
          <a:xfrm flipV="1">
            <a:off x="2347913" y="4516438"/>
            <a:ext cx="1628775" cy="692150"/>
          </a:xfrm>
          <a:prstGeom prst="line">
            <a:avLst/>
          </a:prstGeom>
          <a:noFill/>
          <a:ln w="38100">
            <a:solidFill>
              <a:schemeClr val="tx1"/>
            </a:solidFill>
            <a:round/>
            <a:headEnd/>
            <a:tailEnd type="triangle" w="med" len="med"/>
          </a:ln>
        </p:spPr>
        <p:txBody>
          <a:bodyPr wrap="none"/>
          <a:lstStyle/>
          <a:p>
            <a:endParaRPr lang="en-US"/>
          </a:p>
        </p:txBody>
      </p:sp>
      <p:sp>
        <p:nvSpPr>
          <p:cNvPr id="14425" name="Line 92"/>
          <p:cNvSpPr>
            <a:spLocks noChangeShapeType="1"/>
          </p:cNvSpPr>
          <p:nvPr/>
        </p:nvSpPr>
        <p:spPr bwMode="auto">
          <a:xfrm flipV="1">
            <a:off x="3835400" y="4516438"/>
            <a:ext cx="566738" cy="969962"/>
          </a:xfrm>
          <a:prstGeom prst="line">
            <a:avLst/>
          </a:prstGeom>
          <a:noFill/>
          <a:ln w="38100">
            <a:solidFill>
              <a:schemeClr val="tx1"/>
            </a:solidFill>
            <a:round/>
            <a:headEnd/>
            <a:tailEnd type="triangle" w="med" len="med"/>
          </a:ln>
        </p:spPr>
        <p:txBody>
          <a:bodyPr wrap="none"/>
          <a:lstStyle/>
          <a:p>
            <a:endParaRPr lang="en-US"/>
          </a:p>
        </p:txBody>
      </p:sp>
      <p:sp>
        <p:nvSpPr>
          <p:cNvPr id="14426" name="Line 93"/>
          <p:cNvSpPr>
            <a:spLocks noChangeShapeType="1"/>
          </p:cNvSpPr>
          <p:nvPr/>
        </p:nvSpPr>
        <p:spPr bwMode="auto">
          <a:xfrm flipH="1" flipV="1">
            <a:off x="4968875" y="4516438"/>
            <a:ext cx="1063625" cy="1108075"/>
          </a:xfrm>
          <a:prstGeom prst="line">
            <a:avLst/>
          </a:prstGeom>
          <a:noFill/>
          <a:ln w="38100">
            <a:solidFill>
              <a:schemeClr val="tx1"/>
            </a:solidFill>
            <a:round/>
            <a:headEnd/>
            <a:tailEnd type="triangle" w="med" len="med"/>
          </a:ln>
        </p:spPr>
        <p:txBody>
          <a:bodyPr wrap="none"/>
          <a:lstStyle/>
          <a:p>
            <a:endParaRPr lang="en-US"/>
          </a:p>
        </p:txBody>
      </p:sp>
      <p:sp>
        <p:nvSpPr>
          <p:cNvPr id="14427" name="Line 94"/>
          <p:cNvSpPr>
            <a:spLocks noChangeShapeType="1"/>
          </p:cNvSpPr>
          <p:nvPr/>
        </p:nvSpPr>
        <p:spPr bwMode="auto">
          <a:xfrm flipH="1" flipV="1">
            <a:off x="5181600" y="4240213"/>
            <a:ext cx="1771650" cy="968375"/>
          </a:xfrm>
          <a:prstGeom prst="line">
            <a:avLst/>
          </a:prstGeom>
          <a:noFill/>
          <a:ln w="38100">
            <a:solidFill>
              <a:schemeClr val="tx1"/>
            </a:solidFill>
            <a:round/>
            <a:headEnd/>
            <a:tailEnd type="triangle" w="med" len="med"/>
          </a:ln>
        </p:spPr>
        <p:txBody>
          <a:bodyPr wrap="none"/>
          <a:lstStyle/>
          <a:p>
            <a:endParaRPr lang="en-US"/>
          </a:p>
        </p:txBody>
      </p:sp>
      <p:sp>
        <p:nvSpPr>
          <p:cNvPr id="14428" name="Line 95"/>
          <p:cNvSpPr>
            <a:spLocks noChangeShapeType="1"/>
          </p:cNvSpPr>
          <p:nvPr/>
        </p:nvSpPr>
        <p:spPr bwMode="auto">
          <a:xfrm flipH="1">
            <a:off x="4686300" y="3062288"/>
            <a:ext cx="849313" cy="692150"/>
          </a:xfrm>
          <a:prstGeom prst="line">
            <a:avLst/>
          </a:prstGeom>
          <a:noFill/>
          <a:ln w="38100">
            <a:solidFill>
              <a:schemeClr val="tx1"/>
            </a:solidFill>
            <a:round/>
            <a:headEnd/>
            <a:tailEnd type="triangle" w="med" len="med"/>
          </a:ln>
        </p:spPr>
        <p:txBody>
          <a:bodyPr wrap="none"/>
          <a:lstStyle/>
          <a:p>
            <a:endParaRPr lang="en-US"/>
          </a:p>
        </p:txBody>
      </p:sp>
      <p:sp>
        <p:nvSpPr>
          <p:cNvPr id="14429" name="Line 96"/>
          <p:cNvSpPr>
            <a:spLocks noChangeShapeType="1"/>
          </p:cNvSpPr>
          <p:nvPr/>
        </p:nvSpPr>
        <p:spPr bwMode="auto">
          <a:xfrm flipH="1">
            <a:off x="5181600" y="3478213"/>
            <a:ext cx="1771650" cy="346075"/>
          </a:xfrm>
          <a:prstGeom prst="line">
            <a:avLst/>
          </a:prstGeom>
          <a:noFill/>
          <a:ln w="38100">
            <a:solidFill>
              <a:schemeClr val="tx1"/>
            </a:solidFill>
            <a:round/>
            <a:headEnd/>
            <a:tailEnd type="triangle" w="med" len="med"/>
          </a:ln>
        </p:spPr>
        <p:txBody>
          <a:bodyPr wrap="none"/>
          <a:lstStyle/>
          <a:p>
            <a:endParaRPr lang="en-US"/>
          </a:p>
        </p:txBody>
      </p:sp>
      <p:sp>
        <p:nvSpPr>
          <p:cNvPr id="14430" name="Line 97"/>
          <p:cNvSpPr>
            <a:spLocks noChangeShapeType="1"/>
          </p:cNvSpPr>
          <p:nvPr/>
        </p:nvSpPr>
        <p:spPr bwMode="auto">
          <a:xfrm>
            <a:off x="3835400" y="2992438"/>
            <a:ext cx="425450" cy="762000"/>
          </a:xfrm>
          <a:prstGeom prst="line">
            <a:avLst/>
          </a:prstGeom>
          <a:noFill/>
          <a:ln w="38100">
            <a:solidFill>
              <a:schemeClr val="tx1"/>
            </a:solidFill>
            <a:round/>
            <a:headEnd/>
            <a:tailEnd type="triangle" w="med" len="med"/>
          </a:ln>
        </p:spPr>
        <p:txBody>
          <a:bodyPr wrap="none"/>
          <a:lstStyle/>
          <a:p>
            <a:endParaRPr lang="en-US"/>
          </a:p>
        </p:txBody>
      </p:sp>
      <p:sp>
        <p:nvSpPr>
          <p:cNvPr id="95" name="Rectangle 97">
            <a:extLst>
              <a:ext uri="{FF2B5EF4-FFF2-40B4-BE49-F238E27FC236}">
                <a16:creationId xmlns:a16="http://schemas.microsoft.com/office/drawing/2014/main" id="{79662915-A75C-4FEC-B9D7-85E47EF97039}"/>
              </a:ext>
            </a:extLst>
          </p:cNvPr>
          <p:cNvSpPr txBox="1">
            <a:spLocks noChangeArrowheads="1"/>
          </p:cNvSpPr>
          <p:nvPr/>
        </p:nvSpPr>
        <p:spPr bwMode="auto">
          <a:xfrm>
            <a:off x="2159000" y="6585994"/>
            <a:ext cx="6753506" cy="245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 typeface="Wingdings" pitchFamily="2" charset="2"/>
              <a:buNone/>
            </a:pPr>
            <a:r>
              <a:rPr lang="en-US" sz="1200" kern="0" dirty="0"/>
              <a:t>Adapted from C. </a:t>
            </a:r>
            <a:r>
              <a:rPr lang="en-US" sz="1200" kern="0" dirty="0" err="1"/>
              <a:t>Fombrun</a:t>
            </a:r>
            <a:r>
              <a:rPr lang="en-US" sz="1200" kern="0" dirty="0"/>
              <a:t>, N. </a:t>
            </a:r>
            <a:r>
              <a:rPr lang="en-US" sz="1200" kern="0" dirty="0" err="1"/>
              <a:t>Gardberg</a:t>
            </a:r>
            <a:r>
              <a:rPr lang="en-US" sz="1200" kern="0" dirty="0"/>
              <a:t> &amp; M. Barnett (2000). </a:t>
            </a:r>
            <a:r>
              <a:rPr lang="en-US" sz="1200" i="1" kern="0" dirty="0"/>
              <a:t>Business &amp; Society Review</a:t>
            </a:r>
            <a:r>
              <a:rPr lang="en-US" sz="1200" kern="0" dirty="0"/>
              <a:t>, 105(1): 85-106.</a:t>
            </a:r>
          </a:p>
        </p:txBody>
      </p:sp>
    </p:spTree>
    <p:extLst>
      <p:ext uri="{BB962C8B-B14F-4D97-AF65-F5344CB8AC3E}">
        <p14:creationId xmlns:p14="http://schemas.microsoft.com/office/powerpoint/2010/main" val="739523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5675</TotalTime>
  <Words>2467</Words>
  <Application>Microsoft Office PowerPoint</Application>
  <PresentationFormat>On-screen Show (4:3)</PresentationFormat>
  <Paragraphs>304</Paragraphs>
  <Slides>40</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1" baseType="lpstr">
      <vt:lpstr>Arial</vt:lpstr>
      <vt:lpstr>Palatino</vt:lpstr>
      <vt:lpstr>Playfair Display</vt:lpstr>
      <vt:lpstr>ReithSans</vt:lpstr>
      <vt:lpstr>Tahoma</vt:lpstr>
      <vt:lpstr>Times</vt:lpstr>
      <vt:lpstr>Times New Roman</vt:lpstr>
      <vt:lpstr>Wingdings</vt:lpstr>
      <vt:lpstr>1_Default Design</vt:lpstr>
      <vt:lpstr>think-cell Slide</vt:lpstr>
      <vt:lpstr>Worksheet</vt:lpstr>
      <vt:lpstr>   1227 International Management</vt:lpstr>
      <vt:lpstr>Agenda</vt:lpstr>
      <vt:lpstr>CSR and related concepts</vt:lpstr>
      <vt:lpstr>CSR defined</vt:lpstr>
      <vt:lpstr>What CSR should be about: Views from Ghana</vt:lpstr>
      <vt:lpstr>What CSR should be about:  Views from Thailand</vt:lpstr>
      <vt:lpstr>“Explicit” CSR in the U.S. versus “implicit” CSR in Europe</vt:lpstr>
      <vt:lpstr>Stakeholder management:  Stakeholders give support . . .</vt:lpstr>
      <vt:lpstr>. . . but stakeholders can also take away their support</vt:lpstr>
      <vt:lpstr>Non-market strategy</vt:lpstr>
      <vt:lpstr>Non-market environment of business</vt:lpstr>
      <vt:lpstr>CSR in local and global markets</vt:lpstr>
      <vt:lpstr>Purpose of the firm</vt:lpstr>
      <vt:lpstr>Bill Gates has been using wealth generated by Microsoft for philanthropy</vt:lpstr>
      <vt:lpstr>Alfred Bernhard Nobel</vt:lpstr>
      <vt:lpstr>What is the purpose of a firm? </vt:lpstr>
      <vt:lpstr>Redefining corporate missions: From primacy of shareholders to putting customers first</vt:lpstr>
      <vt:lpstr>What is the main social contribution of business?</vt:lpstr>
      <vt:lpstr>Embracing CSR while taking advantage of cross-national differences in legal requirements?</vt:lpstr>
      <vt:lpstr>Taking advantage of lower minimum wages</vt:lpstr>
      <vt:lpstr>Taking advantage of lower corporate tax rates</vt:lpstr>
      <vt:lpstr>PowerPoint Presentation</vt:lpstr>
      <vt:lpstr>PowerPoint Presentation</vt:lpstr>
      <vt:lpstr>Cash tax paid as percentage of profits (2010-2019)</vt:lpstr>
      <vt:lpstr>Management gurus on CSR  and sustainability</vt:lpstr>
      <vt:lpstr>Reconciling profit motivation and sustainability motivation</vt:lpstr>
      <vt:lpstr>PowerPoint Presentation</vt:lpstr>
      <vt:lpstr>The Shared Value debate</vt:lpstr>
      <vt:lpstr>Profitability-enhancing potential of green business</vt:lpstr>
      <vt:lpstr>Charging premium prices  for green products</vt:lpstr>
      <vt:lpstr>Consumer willingness to pay for green products</vt:lpstr>
      <vt:lpstr>Which company used more sustainable practices in 2024?</vt:lpstr>
      <vt:lpstr>Reducing costs by consuming less resources</vt:lpstr>
      <vt:lpstr>Facilitating access to resources by making businesses green</vt:lpstr>
      <vt:lpstr>Companies’ paths to sustainability</vt:lpstr>
      <vt:lpstr>PowerPoint Presentation</vt:lpstr>
      <vt:lpstr>Proactive vs. regulation-imposed sustainability practices</vt:lpstr>
      <vt:lpstr>When profitability and sustainability goals are in conflict</vt:lpstr>
      <vt:lpstr>Summary</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677</cp:revision>
  <cp:lastPrinted>2024-11-26T10:17:04Z</cp:lastPrinted>
  <dcterms:created xsi:type="dcterms:W3CDTF">2002-01-09T03:29:12Z</dcterms:created>
  <dcterms:modified xsi:type="dcterms:W3CDTF">2025-05-11T22:20:36Z</dcterms:modified>
</cp:coreProperties>
</file>