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44"/>
  </p:notesMasterIdLst>
  <p:sldIdLst>
    <p:sldId id="259" r:id="rId2"/>
    <p:sldId id="338" r:id="rId3"/>
    <p:sldId id="352" r:id="rId4"/>
    <p:sldId id="356" r:id="rId5"/>
    <p:sldId id="357" r:id="rId6"/>
    <p:sldId id="358" r:id="rId7"/>
    <p:sldId id="359" r:id="rId8"/>
    <p:sldId id="387" r:id="rId9"/>
    <p:sldId id="388" r:id="rId10"/>
    <p:sldId id="389" r:id="rId11"/>
    <p:sldId id="385" r:id="rId12"/>
    <p:sldId id="397" r:id="rId13"/>
    <p:sldId id="398" r:id="rId14"/>
    <p:sldId id="399" r:id="rId15"/>
    <p:sldId id="401" r:id="rId16"/>
    <p:sldId id="402" r:id="rId17"/>
    <p:sldId id="404" r:id="rId18"/>
    <p:sldId id="407" r:id="rId19"/>
    <p:sldId id="408" r:id="rId20"/>
    <p:sldId id="383" r:id="rId21"/>
    <p:sldId id="384" r:id="rId22"/>
    <p:sldId id="379" r:id="rId23"/>
    <p:sldId id="380" r:id="rId24"/>
    <p:sldId id="382" r:id="rId25"/>
    <p:sldId id="381" r:id="rId26"/>
    <p:sldId id="354" r:id="rId27"/>
    <p:sldId id="410" r:id="rId28"/>
    <p:sldId id="364" r:id="rId29"/>
    <p:sldId id="365" r:id="rId30"/>
    <p:sldId id="366" r:id="rId31"/>
    <p:sldId id="367" r:id="rId32"/>
    <p:sldId id="392" r:id="rId33"/>
    <p:sldId id="369" r:id="rId34"/>
    <p:sldId id="375" r:id="rId35"/>
    <p:sldId id="345" r:id="rId36"/>
    <p:sldId id="395" r:id="rId37"/>
    <p:sldId id="355" r:id="rId38"/>
    <p:sldId id="348" r:id="rId39"/>
    <p:sldId id="393" r:id="rId40"/>
    <p:sldId id="396" r:id="rId41"/>
    <p:sldId id="351" r:id="rId42"/>
    <p:sldId id="28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picer" initials="a" lastIdx="1" clrIdx="0">
    <p:extLst>
      <p:ext uri="{19B8F6BF-5375-455C-9EA6-DF929625EA0E}">
        <p15:presenceInfo xmlns:p15="http://schemas.microsoft.com/office/powerpoint/2012/main" userId="aspi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0000"/>
    <a:srgbClr val="CCCCFF"/>
    <a:srgbClr val="CC99FF"/>
    <a:srgbClr val="FFFF00"/>
    <a:srgbClr val="FF9933"/>
    <a:srgbClr val="FF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4" autoAdjust="0"/>
  </p:normalViewPr>
  <p:slideViewPr>
    <p:cSldViewPr snapToGrid="0">
      <p:cViewPr varScale="1">
        <p:scale>
          <a:sx n="61" d="100"/>
          <a:sy n="61" d="100"/>
        </p:scale>
        <p:origin x="1434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668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D14EF66-6187-4803-A160-6ED46E3765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556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D6195-CF9D-42A1-823C-85FDDD5E8D85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Dr. Wolfgang Messner. All rights reserved.</a:t>
            </a:r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A048592-F165-4038-9745-45A4C359CCA2}" type="datetime4">
              <a:rPr lang="en-GB" smtClean="0"/>
              <a:t>06 May 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87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oleObject" Target="../embeddings/oleObject3.bin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1828800"/>
            <a:ext cx="6248400" cy="177165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86200"/>
            <a:ext cx="6248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ACB44DF-B2B2-4862-8F0F-EDB39865D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35" y="593073"/>
            <a:ext cx="9053465" cy="285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DA5837CD-DBFF-4899-8C50-CB99579A4C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3262"/>
            <a:ext cx="9144000" cy="4317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159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0" y="352425"/>
            <a:ext cx="6248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96393" y="994608"/>
            <a:ext cx="4580015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24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76200"/>
            <a:ext cx="1676400" cy="6477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76200"/>
            <a:ext cx="4876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85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26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Running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11" name="Object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 marL="0" indent="0"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0" y="1412875"/>
            <a:ext cx="9144000" cy="4730769"/>
          </a:xfrm>
        </p:spPr>
        <p:txBody>
          <a:bodyPr/>
          <a:lstStyle>
            <a:lvl1pPr>
              <a:lnSpc>
                <a:spcPct val="150000"/>
              </a:lnSpc>
              <a:buClr>
                <a:schemeClr val="accent6"/>
              </a:buClr>
              <a:defRPr sz="2000"/>
            </a:lvl1pPr>
            <a:lvl2pPr>
              <a:lnSpc>
                <a:spcPct val="150000"/>
              </a:lnSpc>
              <a:buClr>
                <a:schemeClr val="accent6"/>
              </a:buClr>
              <a:defRPr sz="1800"/>
            </a:lvl2pPr>
            <a:lvl3pPr>
              <a:lnSpc>
                <a:spcPct val="150000"/>
              </a:lnSpc>
              <a:buClr>
                <a:schemeClr val="accent6"/>
              </a:buClr>
              <a:defRPr sz="1600"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" y="71417"/>
            <a:ext cx="3525726" cy="214313"/>
          </a:xfrm>
          <a:ln>
            <a:noFill/>
          </a:ln>
        </p:spPr>
        <p:txBody>
          <a:bodyPr/>
          <a:lstStyle>
            <a:lvl1pPr marL="190500" indent="-19050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  <p:custDataLst>
              <p:tags r:id="rId5"/>
            </p:custDataLst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E12F788F-0757-4F74-8933-1C2656B4444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0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6024846-DB74-489A-97F0-59214F4597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6024846-DB74-489A-97F0-59214F4597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248400" cy="6858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705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79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0CCB8747-54A8-4187-9FA6-D94E35F2A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083" y="1476948"/>
            <a:ext cx="8939717" cy="477583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9734722-B1B4-4573-99BD-05555EC0E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94223"/>
            <a:ext cx="7397531" cy="607346"/>
          </a:xfrm>
          <a:prstGeom prst="rect">
            <a:avLst/>
          </a:prstGeom>
        </p:spPr>
        <p:txBody>
          <a:bodyPr/>
          <a:lstStyle>
            <a:lvl1pPr>
              <a:defRPr b="1">
                <a:latin typeface="Playfair Display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3989A50-C19D-4130-90D0-B38D3D8A2D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4191000"/>
            <a:ext cx="2971800" cy="381000"/>
          </a:xfrm>
        </p:spPr>
        <p:txBody>
          <a:bodyPr/>
          <a:lstStyle>
            <a:lvl1pPr marL="0" indent="0">
              <a:buNone/>
              <a:defRPr sz="1800">
                <a:latin typeface="Playfair Display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787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52425"/>
            <a:ext cx="6248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143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143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1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98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95275"/>
            <a:ext cx="62484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79692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74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72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33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4FA82F9-25BB-4185-88FC-D943BBA00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73" imgH="473" progId="TCLayout.ActiveDocument.1">
                  <p:embed/>
                </p:oleObj>
              </mc:Choice>
              <mc:Fallback>
                <p:oleObj name="think-cell Slide" r:id="rId17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4FA82F9-25BB-4185-88FC-D943BBA003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19200"/>
            <a:ext cx="670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B4C96A9-4111-45BF-929D-C9E53EA829A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0535" y="934195"/>
            <a:ext cx="9053465" cy="285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FD9D3BE8-762A-402B-B8EF-AD43DF70138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343262"/>
            <a:ext cx="9144000" cy="4317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79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1" r:id="rId2"/>
    <p:sldLayoutId id="2147483668" r:id="rId3"/>
    <p:sldLayoutId id="2147483669" r:id="rId4"/>
    <p:sldLayoutId id="214748367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5" Type="http://schemas.openxmlformats.org/officeDocument/2006/relationships/image" Target="../media/image26.png"/><Relationship Id="rId4" Type="http://schemas.openxmlformats.org/officeDocument/2006/relationships/hyperlink" Target="http://www.tatanano.com/variants.ht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eignpolicy.com/2019/10/16/china-intellectual-property-theft-progres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435429" y="1763486"/>
            <a:ext cx="8392885" cy="185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kern="0" cap="none" dirty="0"/>
          </a:p>
          <a:p>
            <a:pPr algn="ctr" eaLnBrk="1" hangingPunct="1">
              <a:spcAft>
                <a:spcPts val="1200"/>
              </a:spcAft>
            </a:pPr>
            <a:r>
              <a:rPr lang="en-US" sz="3300" kern="0" cap="none" dirty="0"/>
              <a:t>Innovation and entrepreneurship 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sz="3300" kern="0" cap="none" dirty="0"/>
              <a:t>across countries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373086" y="3682959"/>
            <a:ext cx="4702628" cy="1143000"/>
          </a:xfrm>
        </p:spPr>
        <p:txBody>
          <a:bodyPr/>
          <a:lstStyle/>
          <a:p>
            <a:pPr algn="ctr" eaLnBrk="1" hangingPunct="1"/>
            <a:br>
              <a:rPr lang="en-US" sz="2400" cap="none" dirty="0"/>
            </a:br>
            <a:r>
              <a:rPr lang="en-US" sz="2400" cap="none" dirty="0"/>
              <a:t>1227 International Management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F91A193-FCA0-4D95-9B7A-445D32DC9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5290457"/>
            <a:ext cx="2288105" cy="59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/>
            <a:endParaRPr lang="en-US" sz="800" kern="0" dirty="0"/>
          </a:p>
          <a:p>
            <a:pPr algn="ctr" eaLnBrk="1" hangingPunct="1"/>
            <a:endParaRPr lang="en-US" sz="800" kern="0" dirty="0"/>
          </a:p>
          <a:p>
            <a:pPr algn="ctr" eaLnBrk="1" hangingPunct="1"/>
            <a:endParaRPr lang="en-US" sz="800" kern="0" dirty="0"/>
          </a:p>
          <a:p>
            <a:pPr algn="ctr" eaLnBrk="1" hangingPunct="1"/>
            <a:endParaRPr lang="en-US" sz="800" kern="0" dirty="0"/>
          </a:p>
          <a:p>
            <a:pPr eaLnBrk="1" hangingPunct="1"/>
            <a:r>
              <a:rPr lang="en-US" sz="1200" kern="0" dirty="0"/>
              <a:t>© Ilya Okhmatovskiy</a:t>
            </a:r>
          </a:p>
        </p:txBody>
      </p:sp>
    </p:spTree>
    <p:extLst>
      <p:ext uri="{BB962C8B-B14F-4D97-AF65-F5344CB8AC3E}">
        <p14:creationId xmlns:p14="http://schemas.microsoft.com/office/powerpoint/2010/main" val="288300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D451-E816-4B7D-9BAD-3C46D108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Entrepreneurial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162CF-6F78-4516-9E4D-D40598154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11" y="1189821"/>
            <a:ext cx="8306718" cy="5089793"/>
          </a:xfrm>
        </p:spPr>
        <p:txBody>
          <a:bodyPr/>
          <a:lstStyle/>
          <a:p>
            <a:r>
              <a:rPr lang="en-CA" dirty="0"/>
              <a:t>Successes and failures of entrepreneurial ventures to large extent are determined by their ability to access necessary resources</a:t>
            </a:r>
          </a:p>
          <a:p>
            <a:r>
              <a:rPr lang="en-CA" dirty="0"/>
              <a:t>Institutions and organizations surrounding entrepreneurs can facilitate or inhibit access to resources crucial for new venture development</a:t>
            </a:r>
          </a:p>
          <a:p>
            <a:r>
              <a:rPr lang="en-CA" dirty="0"/>
              <a:t>“Entrepreneurial ecosystem … impact the speed and ability with which entrepreneurs can create and scale new ventures in a sustainable way” (World Economic Forum, 2014)</a:t>
            </a:r>
          </a:p>
        </p:txBody>
      </p:sp>
    </p:spTree>
    <p:extLst>
      <p:ext uri="{BB962C8B-B14F-4D97-AF65-F5344CB8AC3E}">
        <p14:creationId xmlns:p14="http://schemas.microsoft.com/office/powerpoint/2010/main" val="143188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22C0-5480-4075-9781-4285A9C2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153" y="83543"/>
            <a:ext cx="6918593" cy="974075"/>
          </a:xfrm>
        </p:spPr>
        <p:txBody>
          <a:bodyPr/>
          <a:lstStyle/>
          <a:p>
            <a:r>
              <a:rPr lang="en-CA" dirty="0"/>
              <a:t>Pillars that support </a:t>
            </a:r>
            <a:br>
              <a:rPr lang="en-CA" dirty="0"/>
            </a:br>
            <a:r>
              <a:rPr lang="en-CA" dirty="0"/>
              <a:t>an entrepreneurial ecosystem</a:t>
            </a:r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6F76F19-2274-467A-89F8-647EF400C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51" y="1212151"/>
            <a:ext cx="5680242" cy="5089496"/>
          </a:xfr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C0D2CEC8-E8B3-42B9-970E-2560D9298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16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46540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B52E-2686-42C5-A0E3-0874798A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59" y="194078"/>
            <a:ext cx="6248400" cy="685800"/>
          </a:xfrm>
        </p:spPr>
        <p:txBody>
          <a:bodyPr/>
          <a:lstStyle/>
          <a:p>
            <a:r>
              <a:rPr lang="en-US" dirty="0"/>
              <a:t>Accessible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355C2-62CB-4E0B-8C5E-FA7440D00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31" y="1435590"/>
            <a:ext cx="8557976" cy="4813651"/>
          </a:xfrm>
        </p:spPr>
        <p:txBody>
          <a:bodyPr/>
          <a:lstStyle/>
          <a:p>
            <a:r>
              <a:rPr lang="en-US" dirty="0"/>
              <a:t>Access to markets comes first - without access to customers all the rest becomes irrelevant</a:t>
            </a:r>
          </a:p>
          <a:p>
            <a:r>
              <a:rPr lang="en-US" dirty="0"/>
              <a:t>Which types of customers can be targeted?</a:t>
            </a:r>
          </a:p>
          <a:p>
            <a:pPr lvl="1"/>
            <a:r>
              <a:rPr lang="en-US" dirty="0"/>
              <a:t>Large companies</a:t>
            </a:r>
          </a:p>
          <a:p>
            <a:pPr lvl="1"/>
            <a:r>
              <a:rPr lang="en-US" dirty="0"/>
              <a:t>Small / medium companies</a:t>
            </a:r>
          </a:p>
          <a:p>
            <a:pPr lvl="1"/>
            <a:r>
              <a:rPr lang="en-US" dirty="0"/>
              <a:t>Governments / non-profits</a:t>
            </a:r>
          </a:p>
          <a:p>
            <a:pPr lvl="1"/>
            <a:r>
              <a:rPr lang="en-US" dirty="0"/>
              <a:t>Individual consumers</a:t>
            </a:r>
          </a:p>
          <a:p>
            <a:r>
              <a:rPr lang="en-US" dirty="0"/>
              <a:t>Focusing on domestic customers and / or targeting foreign customers</a:t>
            </a:r>
          </a:p>
          <a:p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E712847-FE29-4A0C-AFBC-6250B7648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2835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Based on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242028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32E0-14AB-4AAB-A4E2-9BEA71F8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and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194A5-57DC-4437-B711-802CFA5DF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81" y="1435590"/>
            <a:ext cx="8414837" cy="4737873"/>
          </a:xfrm>
        </p:spPr>
        <p:txBody>
          <a:bodyPr/>
          <a:lstStyle/>
          <a:p>
            <a:r>
              <a:rPr lang="en-US" dirty="0"/>
              <a:t>Venture capital</a:t>
            </a:r>
          </a:p>
          <a:p>
            <a:r>
              <a:rPr lang="en-US" dirty="0"/>
              <a:t>Angel investors</a:t>
            </a:r>
          </a:p>
          <a:p>
            <a:r>
              <a:rPr lang="en-US" dirty="0"/>
              <a:t>Grants and government funds</a:t>
            </a:r>
          </a:p>
          <a:p>
            <a:r>
              <a:rPr lang="en-US" dirty="0"/>
              <a:t>Bank loans</a:t>
            </a:r>
          </a:p>
          <a:p>
            <a:r>
              <a:rPr lang="en-US" dirty="0"/>
              <a:t>Credit cards</a:t>
            </a:r>
          </a:p>
          <a:p>
            <a:r>
              <a:rPr lang="en-US" dirty="0"/>
              <a:t>Friends and relatives</a:t>
            </a:r>
          </a:p>
          <a:p>
            <a:r>
              <a:rPr lang="en-US" dirty="0"/>
              <a:t>Personal savings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3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396A-FAB1-4B9B-940C-20B0AED5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4" y="224390"/>
            <a:ext cx="8497353" cy="685800"/>
          </a:xfrm>
        </p:spPr>
        <p:txBody>
          <a:bodyPr/>
          <a:lstStyle/>
          <a:p>
            <a:r>
              <a:rPr lang="en-US" dirty="0"/>
              <a:t>Regulatory framework and infrastructure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E6120-90EF-4A8B-8EFF-66AF6F7B7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20" y="1450747"/>
            <a:ext cx="8497353" cy="4495800"/>
          </a:xfrm>
        </p:spPr>
        <p:txBody>
          <a:bodyPr/>
          <a:lstStyle/>
          <a:p>
            <a:r>
              <a:rPr lang="en-US" dirty="0"/>
              <a:t>Ease of starting a business</a:t>
            </a:r>
          </a:p>
          <a:p>
            <a:r>
              <a:rPr lang="en-US" dirty="0"/>
              <a:t>Tax incentives</a:t>
            </a:r>
          </a:p>
          <a:p>
            <a:r>
              <a:rPr lang="en-US" dirty="0"/>
              <a:t>Business-friendly legislation</a:t>
            </a:r>
          </a:p>
          <a:p>
            <a:r>
              <a:rPr lang="en-US" dirty="0"/>
              <a:t>Access to basic infrastructure </a:t>
            </a:r>
          </a:p>
          <a:p>
            <a:pPr lvl="1"/>
            <a:r>
              <a:rPr lang="en-US" dirty="0"/>
              <a:t>electricity, water, etc.</a:t>
            </a:r>
          </a:p>
          <a:p>
            <a:r>
              <a:rPr lang="en-US" dirty="0"/>
              <a:t>Access to means of transportation and communication </a:t>
            </a:r>
          </a:p>
          <a:p>
            <a:pPr lvl="1"/>
            <a:r>
              <a:rPr lang="en-US" dirty="0"/>
              <a:t>roads, airports, internet, cell phones, etc.</a:t>
            </a:r>
          </a:p>
          <a:p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D323BF8-550B-41CC-A72E-73D2CB917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2835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Based on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102851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87C9-EA7A-42B8-B59C-E05982D9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840" y="231178"/>
            <a:ext cx="7007874" cy="685800"/>
          </a:xfrm>
        </p:spPr>
        <p:txBody>
          <a:bodyPr/>
          <a:lstStyle/>
          <a:p>
            <a:r>
              <a:rPr lang="en-US" dirty="0"/>
              <a:t>Major universities as catalysts</a:t>
            </a:r>
          </a:p>
        </p:txBody>
      </p:sp>
      <p:pic>
        <p:nvPicPr>
          <p:cNvPr id="6" name="Content Placeholder 5" descr="A picture containing text, indoor, person, working&#10;&#10;Description automatically generated">
            <a:extLst>
              <a:ext uri="{FF2B5EF4-FFF2-40B4-BE49-F238E27FC236}">
                <a16:creationId xmlns:a16="http://schemas.microsoft.com/office/drawing/2014/main" id="{B00C8CD3-AB7D-4DAF-A250-3BFBA5707C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011" y="3518673"/>
            <a:ext cx="3898975" cy="259931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B84A4-6D6C-4EA0-8EBB-49B46759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662" y="1375389"/>
            <a:ext cx="8283487" cy="1963939"/>
          </a:xfrm>
        </p:spPr>
        <p:txBody>
          <a:bodyPr/>
          <a:lstStyle/>
          <a:p>
            <a:r>
              <a:rPr lang="en-US" dirty="0"/>
              <a:t>Universities playing a key role in idea-formation for new companies</a:t>
            </a:r>
          </a:p>
          <a:p>
            <a:r>
              <a:rPr lang="en-US" dirty="0"/>
              <a:t>Universities playing a key role in providing graduates for new companies</a:t>
            </a:r>
          </a:p>
        </p:txBody>
      </p:sp>
      <p:pic>
        <p:nvPicPr>
          <p:cNvPr id="7" name="Content Placeholder 5" descr="A picture containing grass, house, building, outdoor&#10;&#10;Description automatically generated">
            <a:extLst>
              <a:ext uri="{FF2B5EF4-FFF2-40B4-BE49-F238E27FC236}">
                <a16:creationId xmlns:a16="http://schemas.microsoft.com/office/drawing/2014/main" id="{17B71E74-3700-4173-9074-9D5A944D1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78" y="3523627"/>
            <a:ext cx="5198633" cy="259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6FDCD49-1531-454E-A760-EF2268481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2835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Based on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279098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36FF-FEA4-41AE-964C-156ED2A8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229" y="250912"/>
            <a:ext cx="7133330" cy="685800"/>
          </a:xfrm>
        </p:spPr>
        <p:txBody>
          <a:bodyPr/>
          <a:lstStyle/>
          <a:p>
            <a:r>
              <a:rPr lang="en-US" dirty="0"/>
              <a:t>Human capital /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78FB2-4FA4-44BF-96EA-2D2E49B6C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89" y="1425488"/>
            <a:ext cx="8606811" cy="4495800"/>
          </a:xfrm>
        </p:spPr>
        <p:txBody>
          <a:bodyPr/>
          <a:lstStyle/>
          <a:p>
            <a:r>
              <a:rPr lang="en-US" dirty="0"/>
              <a:t>Management talent</a:t>
            </a:r>
          </a:p>
          <a:p>
            <a:r>
              <a:rPr lang="en-US" dirty="0"/>
              <a:t>Technical talent</a:t>
            </a:r>
          </a:p>
          <a:p>
            <a:r>
              <a:rPr lang="en-US" dirty="0"/>
              <a:t>Entrepreneurial company experience</a:t>
            </a:r>
          </a:p>
          <a:p>
            <a:r>
              <a:rPr lang="en-US" dirty="0"/>
              <a:t>Outsourcing availability</a:t>
            </a:r>
          </a:p>
          <a:p>
            <a:r>
              <a:rPr lang="en-US" dirty="0"/>
              <a:t>Access to immigrant workforce</a:t>
            </a:r>
          </a:p>
          <a:p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55FAC26-7012-4444-8101-4C6E555CB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2835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Based on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31982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0408-0AC2-48AB-99F1-CEC10580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systems</a:t>
            </a:r>
          </a:p>
        </p:txBody>
      </p:sp>
      <p:pic>
        <p:nvPicPr>
          <p:cNvPr id="7" name="Content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897D53C-3662-49D1-8F3A-74D774ADA8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95" y="3092893"/>
            <a:ext cx="4820205" cy="323012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2D179-92C8-42EE-95D5-74112EBA1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2701" y="1355181"/>
            <a:ext cx="8541135" cy="2286000"/>
          </a:xfrm>
        </p:spPr>
        <p:txBody>
          <a:bodyPr/>
          <a:lstStyle/>
          <a:p>
            <a:r>
              <a:rPr lang="en-US" dirty="0"/>
              <a:t>Network of entrepreneurial peers</a:t>
            </a:r>
          </a:p>
          <a:p>
            <a:r>
              <a:rPr lang="en-US" dirty="0"/>
              <a:t>Mentors / advisors</a:t>
            </a:r>
          </a:p>
          <a:p>
            <a:r>
              <a:rPr lang="en-US" dirty="0"/>
              <a:t>Professional services</a:t>
            </a:r>
          </a:p>
          <a:p>
            <a:r>
              <a:rPr lang="en-US" dirty="0"/>
              <a:t>Incubators / accelerators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BD3CD00-DE8B-42AE-8996-912E7EB24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2835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Based on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233269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62BC-B324-4A52-BA95-A795B8AC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&amp;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A336-C407-4657-8CDD-D45BE3192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246" y="1405087"/>
            <a:ext cx="8866143" cy="1605252"/>
          </a:xfrm>
        </p:spPr>
        <p:txBody>
          <a:bodyPr/>
          <a:lstStyle/>
          <a:p>
            <a:r>
              <a:rPr lang="en-US" dirty="0"/>
              <a:t>Educational programs for prospective / current employees</a:t>
            </a:r>
          </a:p>
          <a:p>
            <a:r>
              <a:rPr lang="en-US" dirty="0"/>
              <a:t>Entrepreneurship-focused training</a:t>
            </a:r>
          </a:p>
        </p:txBody>
      </p:sp>
      <p:pic>
        <p:nvPicPr>
          <p:cNvPr id="6" name="Content Placeholder 5" descr="A person giving a presentation to an audience&#10;&#10;Description automatically generated with medium confidence">
            <a:extLst>
              <a:ext uri="{FF2B5EF4-FFF2-40B4-BE49-F238E27FC236}">
                <a16:creationId xmlns:a16="http://schemas.microsoft.com/office/drawing/2014/main" id="{8D70D531-68BA-432F-A62E-5ED098FA21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6" y="2778736"/>
            <a:ext cx="4851328" cy="3233065"/>
          </a:xfrm>
        </p:spPr>
      </p:pic>
      <p:pic>
        <p:nvPicPr>
          <p:cNvPr id="7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C9B088-5936-4E61-885C-E0C72E714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6047" y="3294939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6FBE36BF-E1BE-4096-A167-B1BB748B4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2835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Based on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986907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665F-3BD0-477E-A942-E88E7A8F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967" y="266069"/>
            <a:ext cx="6022747" cy="685800"/>
          </a:xfrm>
        </p:spPr>
        <p:txBody>
          <a:bodyPr/>
          <a:lstStyle/>
          <a:p>
            <a:r>
              <a:rPr lang="en-US" dirty="0"/>
              <a:t>Cultural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4F52-E0AA-4614-99AB-C19230CA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53" y="1591359"/>
            <a:ext cx="8278435" cy="4314772"/>
          </a:xfrm>
        </p:spPr>
        <p:txBody>
          <a:bodyPr/>
          <a:lstStyle/>
          <a:p>
            <a:r>
              <a:rPr lang="en-US" dirty="0"/>
              <a:t>Tolerance of risk and failure</a:t>
            </a:r>
          </a:p>
          <a:p>
            <a:r>
              <a:rPr lang="en-US" dirty="0"/>
              <a:t>Preference for self-employment</a:t>
            </a:r>
          </a:p>
          <a:p>
            <a:r>
              <a:rPr lang="en-US" dirty="0"/>
              <a:t>Success stories &amp; role models</a:t>
            </a:r>
          </a:p>
          <a:p>
            <a:r>
              <a:rPr lang="en-US" dirty="0"/>
              <a:t>Positive image of entrepreneurship</a:t>
            </a:r>
          </a:p>
          <a:p>
            <a:r>
              <a:rPr lang="en-US" dirty="0"/>
              <a:t>Celebration of innovation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9F55107-7220-4C98-9B63-832A08BBC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2835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Based on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126493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3041"/>
            <a:ext cx="8534400" cy="495759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Business ecosystems for entrepreneurship and innovation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Pillars supporting entrepreneurial ecosystems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Entrepreneurial ecosystems around the world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Spanning boundaries of local ecosystems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“Born global” firms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Targeting </a:t>
            </a:r>
            <a:r>
              <a:rPr lang="en-US" dirty="0" err="1"/>
              <a:t>BoP</a:t>
            </a:r>
            <a:r>
              <a:rPr lang="en-US" dirty="0"/>
              <a:t> markets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Sharing and protecting knowledge in business ecosystems</a:t>
            </a:r>
          </a:p>
        </p:txBody>
      </p:sp>
    </p:spTree>
    <p:extLst>
      <p:ext uri="{BB962C8B-B14F-4D97-AF65-F5344CB8AC3E}">
        <p14:creationId xmlns:p14="http://schemas.microsoft.com/office/powerpoint/2010/main" val="362320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F7C0-BFF2-4625-A503-C4933345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617" y="83543"/>
            <a:ext cx="6248400" cy="974075"/>
          </a:xfrm>
        </p:spPr>
        <p:txBody>
          <a:bodyPr/>
          <a:lstStyle/>
          <a:p>
            <a:r>
              <a:rPr lang="en-CA" dirty="0"/>
              <a:t>Evaluating entrepreneurial ecosystems (by region)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7D36B5-CF82-4D33-95E8-5C9BAFEE0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" y="1905918"/>
            <a:ext cx="9016339" cy="3558447"/>
          </a:xfr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B6ED74D7-D182-47B2-9036-00BB863F3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16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532883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86DA4-1C00-4611-9D87-2857168F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-1"/>
            <a:ext cx="6248400" cy="1024569"/>
          </a:xfrm>
        </p:spPr>
        <p:txBody>
          <a:bodyPr/>
          <a:lstStyle/>
          <a:p>
            <a:r>
              <a:rPr lang="en-CA" dirty="0"/>
              <a:t>Evaluating entrepreneurial ecosystems (by country)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96DCDE-8A36-4E87-8061-6411A4628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1" y="1740665"/>
            <a:ext cx="9127050" cy="3955055"/>
          </a:xfr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6B100729-9239-4F2A-934C-2369D39A5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16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614806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65C5-5327-4585-9696-9858D7DF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566" y="0"/>
            <a:ext cx="6823114" cy="1046602"/>
          </a:xfrm>
        </p:spPr>
        <p:txBody>
          <a:bodyPr/>
          <a:lstStyle/>
          <a:p>
            <a:r>
              <a:rPr lang="en-CA" dirty="0"/>
              <a:t>Growth of Buenos Aires entrepreneurial ecosystem (I)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D517C5-0D95-4640-8F3D-B3C1855ADE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3" y="1445056"/>
            <a:ext cx="3612010" cy="4796748"/>
          </a:xfrm>
        </p:spPr>
      </p:pic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CF51D49B-52F8-45CE-BBAE-65CDD195EE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60" y="1445056"/>
            <a:ext cx="3705340" cy="4831763"/>
          </a:xfr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DF567D77-FF14-4E72-BE77-AE23F3DD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16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3481235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65C5-5327-4585-9696-9858D7DF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087" y="0"/>
            <a:ext cx="7017744" cy="1046602"/>
          </a:xfrm>
        </p:spPr>
        <p:txBody>
          <a:bodyPr/>
          <a:lstStyle/>
          <a:p>
            <a:r>
              <a:rPr lang="en-CA" dirty="0"/>
              <a:t>Growth of Buenos Aires entrepreneurial ecosystem (II)</a:t>
            </a:r>
          </a:p>
        </p:txBody>
      </p:sp>
      <p:pic>
        <p:nvPicPr>
          <p:cNvPr id="10" name="Content Placeholder 9" descr="A close up of a map&#10;&#10;Description automatically generated">
            <a:extLst>
              <a:ext uri="{FF2B5EF4-FFF2-40B4-BE49-F238E27FC236}">
                <a16:creationId xmlns:a16="http://schemas.microsoft.com/office/drawing/2014/main" id="{89CBA7E4-439A-4994-BAEC-EFEE97A398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" y="1366093"/>
            <a:ext cx="3940129" cy="4481239"/>
          </a:xfrm>
        </p:spPr>
      </p:pic>
      <p:pic>
        <p:nvPicPr>
          <p:cNvPr id="12" name="Content Placeholder 11" descr="A close up of a logo&#10;&#10;Description automatically generated">
            <a:extLst>
              <a:ext uri="{FF2B5EF4-FFF2-40B4-BE49-F238E27FC236}">
                <a16:creationId xmlns:a16="http://schemas.microsoft.com/office/drawing/2014/main" id="{ED9D4BD3-80D7-4117-872C-1115605AFA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23" y="1366093"/>
            <a:ext cx="4550607" cy="4483864"/>
          </a:xfr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42730326-DE5D-4327-9F45-D3D318E4C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16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2572113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CB88-B899-4129-B25B-5F8FC1DCD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070" y="0"/>
            <a:ext cx="6709272" cy="1066800"/>
          </a:xfrm>
        </p:spPr>
        <p:txBody>
          <a:bodyPr/>
          <a:lstStyle/>
          <a:p>
            <a:r>
              <a:rPr lang="en-CA" dirty="0"/>
              <a:t>Growth of Buenos Aires entrepreneurial ecosystem (III)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AA5BDB-4382-4F1B-9F7F-63E7FC490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2" y="1611478"/>
            <a:ext cx="8582018" cy="4359664"/>
          </a:xfr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B14E661C-D397-45E7-B915-FBBE75EF0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16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460671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F855-FAD9-4970-A26D-98E904D1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50" y="0"/>
            <a:ext cx="6248400" cy="1013552"/>
          </a:xfrm>
        </p:spPr>
        <p:txBody>
          <a:bodyPr/>
          <a:lstStyle/>
          <a:p>
            <a:r>
              <a:rPr lang="en-CA" dirty="0"/>
              <a:t>“High impact” entrepreneurs in Buenos Aires ecosystem</a:t>
            </a:r>
          </a:p>
        </p:txBody>
      </p:sp>
      <p:pic>
        <p:nvPicPr>
          <p:cNvPr id="5" name="Content Placeholder 4" descr="A picture containing food, plate&#10;&#10;Description automatically generated">
            <a:extLst>
              <a:ext uri="{FF2B5EF4-FFF2-40B4-BE49-F238E27FC236}">
                <a16:creationId xmlns:a16="http://schemas.microsoft.com/office/drawing/2014/main" id="{295A1438-5257-4A02-803B-96A304B68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18" y="1366092"/>
            <a:ext cx="5177303" cy="4880471"/>
          </a:xfr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F61798AD-3A8A-4BD9-970B-D128B0BE6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16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“Entrepreneurial Ecosystems around the Globe” (World Economic Forum, 2014) </a:t>
            </a:r>
          </a:p>
        </p:txBody>
      </p:sp>
    </p:spTree>
    <p:extLst>
      <p:ext uri="{BB962C8B-B14F-4D97-AF65-F5344CB8AC3E}">
        <p14:creationId xmlns:p14="http://schemas.microsoft.com/office/powerpoint/2010/main" val="2156738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90FF-9057-408A-ADE3-934879505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403335" cy="1771650"/>
          </a:xfrm>
        </p:spPr>
        <p:txBody>
          <a:bodyPr/>
          <a:lstStyle/>
          <a:p>
            <a:pPr algn="ctr"/>
            <a:r>
              <a:rPr lang="en-US" dirty="0"/>
              <a:t>Spanning boundaries of local business ecosystems</a:t>
            </a:r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492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E6B2-CC27-4DE8-BC45-5FA56AA2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308" y="197026"/>
            <a:ext cx="7987948" cy="685800"/>
          </a:xfrm>
        </p:spPr>
        <p:txBody>
          <a:bodyPr/>
          <a:lstStyle/>
          <a:p>
            <a:r>
              <a:rPr lang="en-US" dirty="0"/>
              <a:t>Between Portugal &amp; Silicon Valley</a:t>
            </a:r>
          </a:p>
        </p:txBody>
      </p:sp>
      <p:pic>
        <p:nvPicPr>
          <p:cNvPr id="9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DE5BF6A7-0EF0-48B9-BF67-5A32697B8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871" y="3312490"/>
            <a:ext cx="6303129" cy="354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82F7A0C-3746-465A-B64A-A61ACDEF04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9" y="1369212"/>
            <a:ext cx="4922884" cy="2768322"/>
          </a:xfrm>
        </p:spPr>
      </p:pic>
      <p:pic>
        <p:nvPicPr>
          <p:cNvPr id="6" name="Content Placeholder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3D28DE3-8839-4F32-99A5-D3D97E5A62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6" y="1428686"/>
            <a:ext cx="4531163" cy="1227567"/>
          </a:xfrm>
        </p:spPr>
      </p:pic>
    </p:spTree>
    <p:extLst>
      <p:ext uri="{BB962C8B-B14F-4D97-AF65-F5344CB8AC3E}">
        <p14:creationId xmlns:p14="http://schemas.microsoft.com/office/powerpoint/2010/main" val="1937746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“Born global”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59" y="1463407"/>
            <a:ext cx="8114841" cy="4495800"/>
          </a:xfrm>
        </p:spPr>
        <p:txBody>
          <a:bodyPr/>
          <a:lstStyle/>
          <a:p>
            <a:r>
              <a:rPr lang="en-US" dirty="0"/>
              <a:t>How globalization affects business models of newly founded companies</a:t>
            </a:r>
          </a:p>
          <a:p>
            <a:r>
              <a:rPr lang="en-US" dirty="0"/>
              <a:t>“Born global” companies</a:t>
            </a:r>
          </a:p>
          <a:p>
            <a:pPr lvl="1"/>
            <a:r>
              <a:rPr lang="en-US" dirty="0"/>
              <a:t>In which industries do we find “born global” companies?</a:t>
            </a:r>
          </a:p>
          <a:p>
            <a:pPr lvl="1"/>
            <a:r>
              <a:rPr lang="en-US" dirty="0"/>
              <a:t>What are the advantages of being “born global”?</a:t>
            </a:r>
          </a:p>
          <a:p>
            <a:pPr lvl="1"/>
            <a:r>
              <a:rPr lang="en-US" dirty="0"/>
              <a:t>Why “born global” companies often originate from emerging economies?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84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09" y="315686"/>
            <a:ext cx="7217391" cy="674914"/>
          </a:xfrm>
        </p:spPr>
        <p:txBody>
          <a:bodyPr/>
          <a:lstStyle/>
          <a:p>
            <a:r>
              <a:rPr lang="en-US" dirty="0"/>
              <a:t>“Born global” company from India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1264023"/>
            <a:ext cx="7533564" cy="5062555"/>
          </a:xfrm>
        </p:spPr>
      </p:pic>
    </p:spTree>
    <p:extLst>
      <p:ext uri="{BB962C8B-B14F-4D97-AF65-F5344CB8AC3E}">
        <p14:creationId xmlns:p14="http://schemas.microsoft.com/office/powerpoint/2010/main" val="179813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98234-C235-446A-B200-26185A5ED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509" y="1872867"/>
            <a:ext cx="8314981" cy="1771650"/>
          </a:xfrm>
        </p:spPr>
        <p:txBody>
          <a:bodyPr/>
          <a:lstStyle/>
          <a:p>
            <a:pPr algn="ctr"/>
            <a:r>
              <a:rPr lang="en-US" dirty="0"/>
              <a:t>Business ecosystems for entrepreneurship and innovation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6142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Infosys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75" y="1222872"/>
            <a:ext cx="8398525" cy="5254128"/>
          </a:xfrm>
        </p:spPr>
        <p:txBody>
          <a:bodyPr/>
          <a:lstStyle/>
          <a:p>
            <a:r>
              <a:rPr lang="en-US" dirty="0"/>
              <a:t>Provides IT services, software engineering, and business consulting</a:t>
            </a:r>
          </a:p>
          <a:p>
            <a:r>
              <a:rPr lang="en-US" dirty="0"/>
              <a:t>Founded in 1981, headquartered in Bangalore</a:t>
            </a:r>
          </a:p>
          <a:p>
            <a:r>
              <a:rPr lang="en-US" dirty="0"/>
              <a:t>Currently 6</a:t>
            </a:r>
            <a:r>
              <a:rPr lang="en-US" baseline="30000" dirty="0"/>
              <a:t>th</a:t>
            </a:r>
            <a:r>
              <a:rPr lang="en-US" dirty="0"/>
              <a:t> largest traded company in India</a:t>
            </a:r>
          </a:p>
          <a:p>
            <a:r>
              <a:rPr lang="en-US" dirty="0"/>
              <a:t>Focused on global operations since its founding</a:t>
            </a:r>
          </a:p>
          <a:p>
            <a:r>
              <a:rPr lang="en-US" dirty="0"/>
              <a:t>Global Delivery Model: </a:t>
            </a:r>
          </a:p>
          <a:p>
            <a:pPr lvl="1"/>
            <a:r>
              <a:rPr lang="en-US" dirty="0"/>
              <a:t>“Sourcing capital from where it is cheapest, producing where it is most cost-effective, and selling where it is most profitable, all without being constrained by national boundaries”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35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Infosys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93" y="1421175"/>
            <a:ext cx="8321407" cy="481437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Global customers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North America – 61% of revenues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Europe – 25% of revenues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India – 3% of revenues</a:t>
            </a:r>
          </a:p>
          <a:p>
            <a:pPr>
              <a:spcBef>
                <a:spcPts val="300"/>
              </a:spcBef>
            </a:pPr>
            <a:r>
              <a:rPr lang="en-US" dirty="0"/>
              <a:t>Global sourcing of resources and capabilities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First Indian company listed on NASDAQ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Attracting talents from different countries</a:t>
            </a:r>
          </a:p>
          <a:p>
            <a:pPr>
              <a:spcBef>
                <a:spcPts val="300"/>
              </a:spcBef>
            </a:pPr>
            <a:r>
              <a:rPr lang="en-US" dirty="0"/>
              <a:t>Global operations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Development centers in India, U.S., Europe, Australia, Canada, China, Japan, and Mexico</a:t>
            </a:r>
          </a:p>
        </p:txBody>
      </p:sp>
    </p:spTree>
    <p:extLst>
      <p:ext uri="{BB962C8B-B14F-4D97-AF65-F5344CB8AC3E}">
        <p14:creationId xmlns:p14="http://schemas.microsoft.com/office/powerpoint/2010/main" val="4155512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75C9-80A1-4355-91DA-9FE4BB8A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49" y="83545"/>
            <a:ext cx="6248400" cy="974074"/>
          </a:xfrm>
        </p:spPr>
        <p:txBody>
          <a:bodyPr/>
          <a:lstStyle/>
          <a:p>
            <a:r>
              <a:rPr lang="en-CA" dirty="0"/>
              <a:t>Entering markets with weak business ecosystems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8B11A-D0A4-4F55-AB15-56E0C8299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77" y="1463407"/>
            <a:ext cx="8233272" cy="4495800"/>
          </a:xfrm>
        </p:spPr>
        <p:txBody>
          <a:bodyPr/>
          <a:lstStyle/>
          <a:p>
            <a:r>
              <a:rPr lang="en-CA" dirty="0"/>
              <a:t>“Born global” firms often originate in emerging economies and target markets in developed economies</a:t>
            </a:r>
          </a:p>
          <a:p>
            <a:r>
              <a:rPr lang="en-CA" dirty="0"/>
              <a:t>What about established firms from developed economies that target markets in emerging economies?</a:t>
            </a:r>
          </a:p>
          <a:p>
            <a:r>
              <a:rPr lang="en-CA" dirty="0"/>
              <a:t>“Bottom of Pyramid” markets and innovations that facilitate access to these markets</a:t>
            </a:r>
          </a:p>
        </p:txBody>
      </p:sp>
    </p:spTree>
    <p:extLst>
      <p:ext uri="{BB962C8B-B14F-4D97-AF65-F5344CB8AC3E}">
        <p14:creationId xmlns:p14="http://schemas.microsoft.com/office/powerpoint/2010/main" val="713807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 pyramid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34" y="1370017"/>
            <a:ext cx="6589131" cy="4907767"/>
          </a:xfr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EBA86FA-B183-41BC-BC4E-1F650AC5B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16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“The Fortune at the Bottom of the Pyramid” (CK Prahalad, 2014) </a:t>
            </a:r>
          </a:p>
        </p:txBody>
      </p:sp>
    </p:spTree>
    <p:extLst>
      <p:ext uri="{BB962C8B-B14F-4D97-AF65-F5344CB8AC3E}">
        <p14:creationId xmlns:p14="http://schemas.microsoft.com/office/powerpoint/2010/main" val="2733370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567" y="290570"/>
            <a:ext cx="6558708" cy="685800"/>
          </a:xfrm>
        </p:spPr>
        <p:txBody>
          <a:bodyPr/>
          <a:lstStyle/>
          <a:p>
            <a:r>
              <a:rPr lang="en-US" dirty="0"/>
              <a:t>How to serve BOP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78" y="1375272"/>
            <a:ext cx="8475643" cy="4849258"/>
          </a:xfrm>
        </p:spPr>
        <p:txBody>
          <a:bodyPr/>
          <a:lstStyle/>
          <a:p>
            <a:r>
              <a:rPr lang="en-US" sz="2800" dirty="0"/>
              <a:t>Design of products should account for limitations associated with low skills and poor infrastructure</a:t>
            </a:r>
          </a:p>
          <a:p>
            <a:r>
              <a:rPr lang="en-US" sz="2800" dirty="0"/>
              <a:t>Educate customers how to use products</a:t>
            </a:r>
          </a:p>
          <a:p>
            <a:r>
              <a:rPr lang="en-US" sz="2800" dirty="0"/>
              <a:t>Products should maintain functionality in extreme conditions (noise, dust, heat, etc.)</a:t>
            </a:r>
          </a:p>
          <a:p>
            <a:r>
              <a:rPr lang="en-US" sz="2800" dirty="0"/>
              <a:t>Convenience of user interface</a:t>
            </a:r>
          </a:p>
          <a:p>
            <a:r>
              <a:rPr lang="en-US" sz="2800" dirty="0"/>
              <a:t>Develop methods of accessing potential customers in hard-to-reach locations</a:t>
            </a:r>
          </a:p>
          <a:p>
            <a:r>
              <a:rPr lang="en-US" sz="2800" dirty="0"/>
              <a:t>Focus on designing platforms that allow incorporation of new product features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D41F5CC-55C0-4B86-ADB4-CA03D027D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16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“The Fortune at the Bottom of the Pyramid” (CK Prahalad, 2014) </a:t>
            </a:r>
          </a:p>
        </p:txBody>
      </p:sp>
    </p:spTree>
    <p:extLst>
      <p:ext uri="{BB962C8B-B14F-4D97-AF65-F5344CB8AC3E}">
        <p14:creationId xmlns:p14="http://schemas.microsoft.com/office/powerpoint/2010/main" val="3767178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137" y="380745"/>
            <a:ext cx="6865300" cy="620486"/>
          </a:xfrm>
        </p:spPr>
        <p:txBody>
          <a:bodyPr/>
          <a:lstStyle/>
          <a:p>
            <a:r>
              <a:rPr lang="en-US" dirty="0"/>
              <a:t>Less-Is-More Innovations (LIMI)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63" y="1492102"/>
            <a:ext cx="8732874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Defining Less-Is-More innovations (</a:t>
            </a:r>
            <a:r>
              <a:rPr lang="en-US" dirty="0" err="1"/>
              <a:t>Afuah</a:t>
            </a:r>
            <a:r>
              <a:rPr lang="en-US" dirty="0"/>
              <a:t>, 2014)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Some of the attributes of an older product are stripped off or de-emphasized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new product is simpler than previous ones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new product has lower production costs than its predecessors in the market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new product may have new unexpected features</a:t>
            </a:r>
          </a:p>
          <a:p>
            <a:pPr>
              <a:spcBef>
                <a:spcPts val="0"/>
              </a:spcBef>
            </a:pPr>
            <a:r>
              <a:rPr lang="en-US" dirty="0"/>
              <a:t>Less-Is-More versus More-Is-Better innovations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Opportunities for differentiation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Possibility of imitation</a:t>
            </a:r>
          </a:p>
        </p:txBody>
      </p:sp>
    </p:spTree>
    <p:extLst>
      <p:ext uri="{BB962C8B-B14F-4D97-AF65-F5344CB8AC3E}">
        <p14:creationId xmlns:p14="http://schemas.microsoft.com/office/powerpoint/2010/main" val="3928018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287" y="160185"/>
            <a:ext cx="7793038" cy="1143000"/>
          </a:xfrm>
        </p:spPr>
        <p:txBody>
          <a:bodyPr/>
          <a:lstStyle/>
          <a:p>
            <a:pPr algn="ctr"/>
            <a:r>
              <a:rPr lang="en-GB" dirty="0"/>
              <a:t>Frugal innovation: </a:t>
            </a:r>
            <a:br>
              <a:rPr lang="en-GB" dirty="0"/>
            </a:br>
            <a:r>
              <a:rPr lang="en-GB" dirty="0"/>
              <a:t>What makes the Tata Nano so cheap?</a:t>
            </a:r>
            <a:endParaRPr lang="en-US" dirty="0"/>
          </a:p>
        </p:txBody>
      </p:sp>
      <p:sp>
        <p:nvSpPr>
          <p:cNvPr id="8" name="Rectangle 4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675" y="6613321"/>
            <a:ext cx="48863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8100" rIns="0" bIns="38100" anchor="b">
            <a:spAutoFit/>
          </a:bodyPr>
          <a:lstStyle/>
          <a:p>
            <a:pPr marL="433388" indent="-433388" eaLnBrk="0" hangingPunct="0">
              <a:spcBef>
                <a:spcPct val="15000"/>
              </a:spcBef>
              <a:tabLst>
                <a:tab pos="347663" algn="r"/>
                <a:tab pos="6464300" algn="r"/>
              </a:tabLst>
            </a:pPr>
            <a:r>
              <a:rPr lang="en-GB" sz="800" dirty="0">
                <a:solidFill>
                  <a:prstClr val="black"/>
                </a:solidFill>
              </a:rPr>
              <a:t>	Photo:	</a:t>
            </a:r>
            <a:r>
              <a:rPr lang="en-GB" sz="800" dirty="0">
                <a:solidFill>
                  <a:prstClr val="black"/>
                </a:solidFill>
                <a:hlinkClick r:id="rId4"/>
              </a:rPr>
              <a:t>http://www.tatanano.com/variants.htm</a:t>
            </a:r>
            <a:r>
              <a:rPr lang="en-GB" sz="800" dirty="0">
                <a:solidFill>
                  <a:prstClr val="black"/>
                </a:solidFill>
              </a:rPr>
              <a:t>  (accessed: 15 May 2013). Wolfgang </a:t>
            </a:r>
            <a:r>
              <a:rPr lang="en-GB" sz="800" dirty="0" err="1">
                <a:solidFill>
                  <a:prstClr val="black"/>
                </a:solidFill>
              </a:rPr>
              <a:t>Messner</a:t>
            </a:r>
            <a:r>
              <a:rPr lang="en-GB" sz="800" dirty="0">
                <a:solidFill>
                  <a:prstClr val="black"/>
                </a:solidFill>
              </a:rPr>
              <a:t> Copyright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7" y="1412775"/>
            <a:ext cx="6858089" cy="470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6368698" y="2512732"/>
            <a:ext cx="1800200" cy="57606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A7C4D9"/>
              </a:buClr>
            </a:pPr>
            <a:r>
              <a:rPr lang="en-GB" sz="1050" dirty="0">
                <a:solidFill>
                  <a:prstClr val="black"/>
                </a:solidFill>
              </a:rPr>
              <a:t>Instruments limited to </a:t>
            </a:r>
            <a:r>
              <a:rPr lang="en-GB" sz="1050" dirty="0" err="1">
                <a:solidFill>
                  <a:prstClr val="black"/>
                </a:solidFill>
              </a:rPr>
              <a:t>speedometre</a:t>
            </a:r>
            <a:r>
              <a:rPr lang="en-GB" sz="1050" dirty="0">
                <a:solidFill>
                  <a:prstClr val="black"/>
                </a:solidFill>
              </a:rPr>
              <a:t>, </a:t>
            </a:r>
            <a:r>
              <a:rPr lang="en-GB" sz="1050" dirty="0" err="1">
                <a:solidFill>
                  <a:prstClr val="black"/>
                </a:solidFill>
              </a:rPr>
              <a:t>odometre</a:t>
            </a:r>
            <a:r>
              <a:rPr lang="en-GB" sz="1050" dirty="0">
                <a:solidFill>
                  <a:prstClr val="black"/>
                </a:solidFill>
              </a:rPr>
              <a:t>, fuel gauge.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380434" y="3638642"/>
            <a:ext cx="1800200" cy="65445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A7C4D9"/>
              </a:buClr>
            </a:pPr>
            <a:r>
              <a:rPr lang="en-GB" sz="1050" dirty="0">
                <a:solidFill>
                  <a:prstClr val="black"/>
                </a:solidFill>
              </a:rPr>
              <a:t>Front luggage </a:t>
            </a:r>
            <a:r>
              <a:rPr lang="en-GB" sz="1050" dirty="0" err="1">
                <a:solidFill>
                  <a:prstClr val="black"/>
                </a:solidFill>
              </a:rPr>
              <a:t>compart-ment</a:t>
            </a:r>
            <a:r>
              <a:rPr lang="en-GB" sz="1050" dirty="0">
                <a:solidFill>
                  <a:prstClr val="black"/>
                </a:solidFill>
              </a:rPr>
              <a:t> holds battery, wind-shield washer bottle. Room for single suitcase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953000" y="5093567"/>
            <a:ext cx="1800200" cy="65445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A7C4D9"/>
              </a:buClr>
            </a:pPr>
            <a:r>
              <a:rPr lang="en-GB" sz="1050" dirty="0">
                <a:solidFill>
                  <a:prstClr val="black"/>
                </a:solidFill>
              </a:rPr>
              <a:t>Wheel bearings strong enough for 70km/h. Would quickly wear out on higher speeds.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331640" y="5093567"/>
            <a:ext cx="1800200" cy="65445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A7C4D9"/>
              </a:buClr>
            </a:pPr>
            <a:r>
              <a:rPr lang="en-GB" sz="1050" dirty="0">
                <a:solidFill>
                  <a:prstClr val="black"/>
                </a:solidFill>
              </a:rPr>
              <a:t>Weight saving through extensive use of plastic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57910" y="4149080"/>
            <a:ext cx="1800200" cy="65445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A7C4D9"/>
              </a:buClr>
            </a:pPr>
            <a:r>
              <a:rPr lang="en-GB" sz="1050" dirty="0">
                <a:solidFill>
                  <a:prstClr val="black"/>
                </a:solidFill>
              </a:rPr>
              <a:t>Rear wheel drive with synchromesh transmission. Lighter than manual or automatic.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710310" y="3068960"/>
            <a:ext cx="1800200" cy="65445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A7C4D9"/>
              </a:buClr>
            </a:pPr>
            <a:r>
              <a:rPr lang="en-GB" sz="1050" dirty="0">
                <a:solidFill>
                  <a:prstClr val="black"/>
                </a:solidFill>
              </a:rPr>
              <a:t>Windows wind-down by hand &amp; no AC &amp; no heater on base model.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19872" y="1916832"/>
            <a:ext cx="1800200" cy="65445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A7C4D9"/>
              </a:buClr>
            </a:pPr>
            <a:r>
              <a:rPr lang="en-GB" sz="1050" dirty="0">
                <a:solidFill>
                  <a:prstClr val="black"/>
                </a:solidFill>
              </a:rPr>
              <a:t>Manual steering. No airbags.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724128" y="1589605"/>
            <a:ext cx="1800200" cy="65445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A7C4D9"/>
              </a:buClr>
            </a:pPr>
            <a:r>
              <a:rPr lang="en-GB" sz="1050" dirty="0">
                <a:solidFill>
                  <a:prstClr val="black"/>
                </a:solidFill>
              </a:rPr>
              <a:t>Rear-mounted engine by Bosch: 624cc, 38 PS, 2 cylinder. V-max: 105km/h. 0-100km/h in 21 sec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862710" y="2054467"/>
            <a:ext cx="1800200" cy="65445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A7C4D9"/>
              </a:buClr>
            </a:pPr>
            <a:r>
              <a:rPr lang="en-GB" sz="1050" dirty="0">
                <a:solidFill>
                  <a:prstClr val="black"/>
                </a:solidFill>
              </a:rPr>
              <a:t>Fuel tank 15 </a:t>
            </a:r>
            <a:r>
              <a:rPr lang="en-GB" sz="1050" dirty="0" err="1">
                <a:solidFill>
                  <a:prstClr val="black"/>
                </a:solidFill>
              </a:rPr>
              <a:t>ltr</a:t>
            </a:r>
            <a:r>
              <a:rPr lang="en-GB" sz="105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14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70707-89BB-47E4-A93D-D3CF31F49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57" y="1828800"/>
            <a:ext cx="8295701" cy="1771650"/>
          </a:xfrm>
        </p:spPr>
        <p:txBody>
          <a:bodyPr/>
          <a:lstStyle/>
          <a:p>
            <a:pPr algn="ctr"/>
            <a:r>
              <a:rPr lang="en-US" dirty="0"/>
              <a:t>Sharing and protecting knowledge in business ecosystems</a:t>
            </a:r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6334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366" y="0"/>
            <a:ext cx="6780717" cy="925286"/>
          </a:xfrm>
        </p:spPr>
        <p:txBody>
          <a:bodyPr/>
          <a:lstStyle/>
          <a:p>
            <a:r>
              <a:rPr lang="en-US" sz="3600" dirty="0"/>
              <a:t>Henry </a:t>
            </a:r>
            <a:r>
              <a:rPr lang="en-US" sz="3600" dirty="0" err="1"/>
              <a:t>Chesbrough</a:t>
            </a:r>
            <a:r>
              <a:rPr lang="en-US" sz="3600" dirty="0"/>
              <a:t>: Embracing </a:t>
            </a:r>
            <a:br>
              <a:rPr lang="en-US" sz="3600" dirty="0"/>
            </a:br>
            <a:r>
              <a:rPr lang="en-US" sz="3600" dirty="0"/>
              <a:t>the open innovation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Closed Innovation Model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3" y="2863827"/>
            <a:ext cx="3387861" cy="250283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Open Innovation Model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60" y="2863827"/>
            <a:ext cx="3425927" cy="2502830"/>
          </a:xfrm>
        </p:spPr>
      </p:pic>
    </p:spTree>
    <p:extLst>
      <p:ext uri="{BB962C8B-B14F-4D97-AF65-F5344CB8AC3E}">
        <p14:creationId xmlns:p14="http://schemas.microsoft.com/office/powerpoint/2010/main" val="3077977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7271-E761-48DA-9A11-0A26C438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839" y="237781"/>
            <a:ext cx="7715479" cy="685800"/>
          </a:xfrm>
        </p:spPr>
        <p:txBody>
          <a:bodyPr/>
          <a:lstStyle/>
          <a:p>
            <a:r>
              <a:rPr lang="en-CA" dirty="0"/>
              <a:t>IPR protection in the US and in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04650-304F-4B00-8F11-5D4AD101E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71" y="1311008"/>
            <a:ext cx="8673947" cy="49796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sz="2800" dirty="0"/>
              <a:t>Intellectual property rights (IPR) violations in China are common and many US companies blame the Chinese government for weak enforcement of IPR </a:t>
            </a:r>
          </a:p>
          <a:p>
            <a:pPr>
              <a:spcBef>
                <a:spcPts val="0"/>
              </a:spcBef>
            </a:pPr>
            <a:r>
              <a:rPr lang="en-CA" sz="2800" dirty="0"/>
              <a:t>This situation is very similar to what happened in the 19</a:t>
            </a:r>
            <a:r>
              <a:rPr lang="en-CA" sz="2800" baseline="30000" dirty="0"/>
              <a:t>th</a:t>
            </a:r>
            <a:r>
              <a:rPr lang="en-CA" sz="2800" dirty="0"/>
              <a:t> century when Europeans complained about widespread IPR violations in the U.S. (Peng et al., 2017)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Charles Dickens on his trip to the U.S. in 1842 was shocked by widespread pirating of his work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American publishers at the time argued that Dickens should be grateful for their free popularization of his work</a:t>
            </a:r>
          </a:p>
          <a:p>
            <a:pPr>
              <a:spcBef>
                <a:spcPts val="0"/>
              </a:spcBef>
            </a:pPr>
            <a:r>
              <a:rPr lang="en-CA" sz="2800" dirty="0"/>
              <a:t>IPR protection in the U.S. was extended to foreign works for the first time only in 1891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E37B54D-3A97-4EA8-85BB-7BD10757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16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Peng et al. (2017) “An institution-based view of global IPR history” </a:t>
            </a:r>
          </a:p>
        </p:txBody>
      </p:sp>
    </p:spTree>
    <p:extLst>
      <p:ext uri="{BB962C8B-B14F-4D97-AF65-F5344CB8AC3E}">
        <p14:creationId xmlns:p14="http://schemas.microsoft.com/office/powerpoint/2010/main" val="84881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15AB-95DA-4777-8F7D-78A93298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Ecosystems in nature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40A68-ACF2-47F6-8563-B4875729B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" y="903514"/>
            <a:ext cx="7218589" cy="5774871"/>
          </a:xfrm>
        </p:spPr>
      </p:pic>
    </p:spTree>
    <p:extLst>
      <p:ext uri="{BB962C8B-B14F-4D97-AF65-F5344CB8AC3E}">
        <p14:creationId xmlns:p14="http://schemas.microsoft.com/office/powerpoint/2010/main" val="1671189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5F1EE9F-E9DE-4651-AD2C-C7C4360D1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131"/>
            <a:ext cx="9159422" cy="572464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50D01B-6DE9-4BA9-AB17-9F774C9ACABA}"/>
              </a:ext>
            </a:extLst>
          </p:cNvPr>
          <p:cNvSpPr/>
          <p:nvPr/>
        </p:nvSpPr>
        <p:spPr>
          <a:xfrm>
            <a:off x="2438276" y="6581001"/>
            <a:ext cx="6353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en-CA" sz="1200" dirty="0">
                <a:hlinkClick r:id="rId3"/>
              </a:rPr>
              <a:t>https://foreignpolicy.com/2019/10/16/china-intellectual-property-theft-progress/#</a:t>
            </a:r>
            <a:r>
              <a:rPr lang="en-US" sz="1200" dirty="0"/>
              <a:t>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250716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9141"/>
            <a:ext cx="8534400" cy="4891489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Business ecosystems for entrepreneurship and innovation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Pillars supporting entrepreneurial ecosystems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Entrepreneurial ecosystems around the world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Spanning boundaries of local ecosystems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“Born global” firms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Targeting </a:t>
            </a:r>
            <a:r>
              <a:rPr lang="en-US" dirty="0" err="1"/>
              <a:t>BoP</a:t>
            </a:r>
            <a:r>
              <a:rPr lang="en-US" dirty="0"/>
              <a:t> markets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dirty="0"/>
              <a:t>Sharing and protecting knowledge in business ecosystems</a:t>
            </a:r>
          </a:p>
        </p:txBody>
      </p:sp>
    </p:spTree>
    <p:extLst>
      <p:ext uri="{BB962C8B-B14F-4D97-AF65-F5344CB8AC3E}">
        <p14:creationId xmlns:p14="http://schemas.microsoft.com/office/powerpoint/2010/main" val="877791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Reminders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222391" y="1332411"/>
            <a:ext cx="8815227" cy="4979562"/>
          </a:xfrm>
        </p:spPr>
        <p:txBody>
          <a:bodyPr/>
          <a:lstStyle/>
          <a:p>
            <a:r>
              <a:rPr lang="en-US" dirty="0"/>
              <a:t>This Friday, May 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To prepare for this case discussion, please review “Fostering Productive Entrepreneurship Communities” report available on Moodle</a:t>
            </a:r>
          </a:p>
          <a:p>
            <a:pPr lvl="1"/>
            <a:r>
              <a:rPr lang="en-US" dirty="0"/>
              <a:t>There are no individual assignments due on May 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CA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We have a make-up class on Monday, May 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According to Friday schedule (for TXB - in B008 starting at 9:30, for TXA - in B003 starting at 11:00) </a:t>
            </a:r>
          </a:p>
          <a:p>
            <a:pPr lvl="1"/>
            <a:r>
              <a:rPr lang="en-US" dirty="0"/>
              <a:t>Lecture “CSR across countries”</a:t>
            </a:r>
          </a:p>
          <a:p>
            <a:pPr lvl="1"/>
            <a:r>
              <a:rPr lang="en-CA" dirty="0"/>
              <a:t>PA presentation by a group responsible for this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0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B908B8-D973-40D9-AA8E-E0BA0C0F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361923"/>
            <a:ext cx="7837714" cy="816429"/>
          </a:xfrm>
        </p:spPr>
        <p:txBody>
          <a:bodyPr/>
          <a:lstStyle/>
          <a:p>
            <a:r>
              <a:rPr lang="en-CA" dirty="0"/>
              <a:t>Ecosystems in business </a:t>
            </a:r>
            <a:r>
              <a:rPr lang="en-CA" sz="2400" dirty="0"/>
              <a:t>(</a:t>
            </a:r>
            <a:r>
              <a:rPr lang="en-CA" sz="2400" dirty="0" err="1"/>
              <a:t>Schmiedgen</a:t>
            </a:r>
            <a:r>
              <a:rPr lang="en-CA" sz="2400" dirty="0"/>
              <a:t>, 2013)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2DB426-86C0-4F96-BDEE-E19295C8F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4" y="958014"/>
            <a:ext cx="8022772" cy="5679648"/>
          </a:xfrm>
        </p:spPr>
      </p:pic>
    </p:spTree>
    <p:extLst>
      <p:ext uri="{BB962C8B-B14F-4D97-AF65-F5344CB8AC3E}">
        <p14:creationId xmlns:p14="http://schemas.microsoft.com/office/powerpoint/2010/main" val="133925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61C3-FEC7-4AF3-8CAC-1423499A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228600"/>
            <a:ext cx="7021284" cy="685800"/>
          </a:xfrm>
        </p:spPr>
        <p:txBody>
          <a:bodyPr/>
          <a:lstStyle/>
          <a:p>
            <a:r>
              <a:rPr lang="en-CA" dirty="0"/>
              <a:t>“Business ecosystem”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F91A2-3228-4F2A-8137-DFC47D7C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1643743"/>
            <a:ext cx="8251371" cy="4495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James Moore: “I suggest that a company be viewed not as a member of a single industry but as part of a </a:t>
            </a:r>
            <a:r>
              <a:rPr lang="en-CA" b="1" dirty="0"/>
              <a:t>business ecosystem </a:t>
            </a:r>
            <a:r>
              <a:rPr lang="en-CA" dirty="0"/>
              <a:t>that crosses a variety of industries. In a business ecosystem, companies coevolve capabilities around a new innovation: they work </a:t>
            </a:r>
            <a:r>
              <a:rPr lang="en-CA" b="1" dirty="0"/>
              <a:t>cooperatively and competitively </a:t>
            </a:r>
            <a:r>
              <a:rPr lang="en-CA" dirty="0"/>
              <a:t>to support new products, satisfy customer needs, and eventually incorporate the next round of </a:t>
            </a:r>
            <a:r>
              <a:rPr lang="en-CA" b="1" dirty="0"/>
              <a:t>innovations</a:t>
            </a:r>
            <a:r>
              <a:rPr lang="en-CA" dirty="0"/>
              <a:t>.” (HBR, 1993)</a:t>
            </a:r>
          </a:p>
        </p:txBody>
      </p:sp>
    </p:spTree>
    <p:extLst>
      <p:ext uri="{BB962C8B-B14F-4D97-AF65-F5344CB8AC3E}">
        <p14:creationId xmlns:p14="http://schemas.microsoft.com/office/powerpoint/2010/main" val="121446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576333-3660-448C-B842-74764509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7" y="304800"/>
            <a:ext cx="6248400" cy="685800"/>
          </a:xfrm>
        </p:spPr>
        <p:txBody>
          <a:bodyPr/>
          <a:lstStyle/>
          <a:p>
            <a:r>
              <a:rPr lang="en-CA" dirty="0"/>
              <a:t>Business ecosystem defined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D5C5EB-1415-4637-994E-7BCD114A5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181099"/>
            <a:ext cx="8621486" cy="51590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sz="2800" dirty="0"/>
              <a:t>Teece </a:t>
            </a:r>
            <a:r>
              <a:rPr lang="en-CA" sz="2800" dirty="0">
                <a:solidFill>
                  <a:srgbClr val="000000"/>
                </a:solidFill>
              </a:rPr>
              <a:t>(Strategic Management Journal, 2007):</a:t>
            </a:r>
          </a:p>
          <a:p>
            <a:pPr lvl="1">
              <a:spcBef>
                <a:spcPts val="0"/>
              </a:spcBef>
            </a:pPr>
            <a:r>
              <a:rPr lang="en-CA" dirty="0">
                <a:solidFill>
                  <a:srgbClr val="000000"/>
                </a:solidFill>
              </a:rPr>
              <a:t>“A </a:t>
            </a:r>
            <a:r>
              <a:rPr lang="en-CA" b="1" dirty="0">
                <a:solidFill>
                  <a:srgbClr val="000000"/>
                </a:solidFill>
              </a:rPr>
              <a:t>community</a:t>
            </a:r>
            <a:r>
              <a:rPr lang="en-CA" dirty="0">
                <a:solidFill>
                  <a:srgbClr val="000000"/>
                </a:solidFill>
              </a:rPr>
              <a:t> of organizations, institutions, and individuals that impact the enterprise and the enterprise’s customers and suppliers.”</a:t>
            </a:r>
            <a:endParaRPr lang="en-CA" dirty="0"/>
          </a:p>
          <a:p>
            <a:pPr>
              <a:spcBef>
                <a:spcPts val="0"/>
              </a:spcBef>
            </a:pPr>
            <a:r>
              <a:rPr lang="en-CA" sz="2800" dirty="0" err="1"/>
              <a:t>Adner</a:t>
            </a:r>
            <a:r>
              <a:rPr lang="en-CA" sz="2800" dirty="0"/>
              <a:t> (Journal of Management, 2017): </a:t>
            </a:r>
          </a:p>
          <a:p>
            <a:pPr lvl="1">
              <a:spcBef>
                <a:spcPts val="0"/>
              </a:spcBef>
            </a:pPr>
            <a:r>
              <a:rPr lang="en-CA" dirty="0"/>
              <a:t>“The alignment structure of the multilateral set of partners that need to </a:t>
            </a:r>
            <a:r>
              <a:rPr lang="en-CA" b="1" dirty="0"/>
              <a:t>interact</a:t>
            </a:r>
            <a:r>
              <a:rPr lang="en-CA" dirty="0"/>
              <a:t> in order for a focal value proposition to materialize.”</a:t>
            </a:r>
          </a:p>
          <a:p>
            <a:pPr>
              <a:spcBef>
                <a:spcPts val="0"/>
              </a:spcBef>
            </a:pPr>
            <a:r>
              <a:rPr lang="en-CA" sz="2800" dirty="0" err="1"/>
              <a:t>Jacobides</a:t>
            </a:r>
            <a:r>
              <a:rPr lang="en-CA" sz="2800" dirty="0"/>
              <a:t> et al. (Strategic Management Journal, 2018):</a:t>
            </a:r>
          </a:p>
          <a:p>
            <a:pPr lvl="1">
              <a:spcBef>
                <a:spcPts val="0"/>
              </a:spcBef>
            </a:pPr>
            <a:r>
              <a:rPr lang="en-CA" dirty="0"/>
              <a:t>“A set of actors with varying degrees of multilateral, </a:t>
            </a:r>
            <a:r>
              <a:rPr lang="en-CA" dirty="0" err="1"/>
              <a:t>nongeneric</a:t>
            </a:r>
            <a:r>
              <a:rPr lang="en-CA" dirty="0"/>
              <a:t> </a:t>
            </a:r>
            <a:r>
              <a:rPr lang="en-CA" b="1" dirty="0"/>
              <a:t>complementarities</a:t>
            </a:r>
            <a:r>
              <a:rPr lang="en-CA" dirty="0"/>
              <a:t> that are not fully hierarchically controlled.”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54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8BE2-FD91-4EF2-BD93-7113AFB6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“Market-based ecosystem”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39653-D8E9-4B69-8721-48BC65A5A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86288"/>
            <a:ext cx="8077200" cy="4915359"/>
          </a:xfrm>
        </p:spPr>
        <p:txBody>
          <a:bodyPr/>
          <a:lstStyle/>
          <a:p>
            <a:r>
              <a:rPr lang="en-CA" dirty="0"/>
              <a:t>C.K. Prahalad: “A market-based ecosystem is a framework that allows </a:t>
            </a:r>
            <a:r>
              <a:rPr lang="en-CA" i="1" dirty="0"/>
              <a:t>private sector </a:t>
            </a:r>
            <a:r>
              <a:rPr lang="en-CA" dirty="0"/>
              <a:t>and </a:t>
            </a:r>
            <a:r>
              <a:rPr lang="en-CA" i="1" dirty="0"/>
              <a:t>social actors</a:t>
            </a:r>
            <a:r>
              <a:rPr lang="en-CA" dirty="0"/>
              <a:t>, often with different traditions and motivations, and of different sizes and areas of influence, to act together and create wealth in a </a:t>
            </a:r>
            <a:r>
              <a:rPr lang="en-CA" b="1" i="1" dirty="0"/>
              <a:t>symbiotic relationship</a:t>
            </a:r>
            <a:r>
              <a:rPr lang="en-CA" dirty="0"/>
              <a:t>”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B1D1F84-1946-45A2-A03D-DE2427F9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16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“The Fortune at the Bottom of the Pyramid” (CK Prahalad, 2014) </a:t>
            </a:r>
          </a:p>
        </p:txBody>
      </p:sp>
    </p:spTree>
    <p:extLst>
      <p:ext uri="{BB962C8B-B14F-4D97-AF65-F5344CB8AC3E}">
        <p14:creationId xmlns:p14="http://schemas.microsoft.com/office/powerpoint/2010/main" val="363201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1781-9A22-4E82-A9DD-5A2897D9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0"/>
            <a:ext cx="6705600" cy="961222"/>
          </a:xfrm>
        </p:spPr>
        <p:txBody>
          <a:bodyPr/>
          <a:lstStyle/>
          <a:p>
            <a:r>
              <a:rPr lang="en-CA" dirty="0"/>
              <a:t>CK Prahalad: Components of the market-based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40311-995A-4CD2-97F0-C23CB286E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10" y="1562559"/>
            <a:ext cx="8045985" cy="4495800"/>
          </a:xfrm>
        </p:spPr>
        <p:txBody>
          <a:bodyPr/>
          <a:lstStyle/>
          <a:p>
            <a:r>
              <a:rPr lang="en-CA" dirty="0"/>
              <a:t>Large local firms </a:t>
            </a:r>
          </a:p>
          <a:p>
            <a:r>
              <a:rPr lang="en-CA" dirty="0"/>
              <a:t>MNCs</a:t>
            </a:r>
          </a:p>
          <a:p>
            <a:r>
              <a:rPr lang="en-CA" dirty="0"/>
              <a:t>Small and medium enterprises</a:t>
            </a:r>
          </a:p>
          <a:p>
            <a:r>
              <a:rPr lang="en-CA" dirty="0"/>
              <a:t>Micro-enterprises</a:t>
            </a:r>
          </a:p>
          <a:p>
            <a:r>
              <a:rPr lang="en-CA" dirty="0"/>
              <a:t>Cooperatives</a:t>
            </a:r>
          </a:p>
          <a:p>
            <a:r>
              <a:rPr lang="en-CA" dirty="0"/>
              <a:t>Non-government organizations (NGOs)</a:t>
            </a:r>
          </a:p>
          <a:p>
            <a:endParaRPr lang="en-CA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68E1133-6B81-4599-BE64-647D8D243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660" y="6581001"/>
            <a:ext cx="616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“The Fortune at the Bottom of the Pyramid” (CK Prahalad, 2014) </a:t>
            </a:r>
          </a:p>
        </p:txBody>
      </p:sp>
    </p:spTree>
    <p:extLst>
      <p:ext uri="{BB962C8B-B14F-4D97-AF65-F5344CB8AC3E}">
        <p14:creationId xmlns:p14="http://schemas.microsoft.com/office/powerpoint/2010/main" val="3594379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WM_tRpSkif8OOPtiEk1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YlXbG3KE.qu52.dJxxH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VbCn5ySkKVmAGDNYB6M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knROCHc0CVIswLPSp4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yuEFiRvk.YCFoBWuvR4w"/>
  <p:tag name="HIDDEN" val="False"/>
</p:tagLst>
</file>

<file path=ppt/theme/theme1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99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7095</TotalTime>
  <Words>1770</Words>
  <Application>Microsoft Office PowerPoint</Application>
  <PresentationFormat>On-screen Show (4:3)</PresentationFormat>
  <Paragraphs>203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Playfair Display</vt:lpstr>
      <vt:lpstr>Tahoma</vt:lpstr>
      <vt:lpstr>Times New Roman</vt:lpstr>
      <vt:lpstr>Wingdings</vt:lpstr>
      <vt:lpstr>1_Default Design</vt:lpstr>
      <vt:lpstr>think-cell Slide</vt:lpstr>
      <vt:lpstr> 1227 International Management</vt:lpstr>
      <vt:lpstr>Agenda</vt:lpstr>
      <vt:lpstr>Business ecosystems for entrepreneurship and innovation</vt:lpstr>
      <vt:lpstr>Ecosystems in nature</vt:lpstr>
      <vt:lpstr>Ecosystems in business (Schmiedgen, 2013)</vt:lpstr>
      <vt:lpstr>“Business ecosystem” perspective</vt:lpstr>
      <vt:lpstr>Business ecosystem defined</vt:lpstr>
      <vt:lpstr>“Market-based ecosystem”</vt:lpstr>
      <vt:lpstr>CK Prahalad: Components of the market-based ecosystem</vt:lpstr>
      <vt:lpstr>Entrepreneurial ecosystem</vt:lpstr>
      <vt:lpstr>Pillars that support  an entrepreneurial ecosystem</vt:lpstr>
      <vt:lpstr>Accessible markets</vt:lpstr>
      <vt:lpstr>Funding and finance</vt:lpstr>
      <vt:lpstr>Regulatory framework and infrastructure </vt:lpstr>
      <vt:lpstr>Major universities as catalysts</vt:lpstr>
      <vt:lpstr>Human capital / workforce</vt:lpstr>
      <vt:lpstr>Support systems</vt:lpstr>
      <vt:lpstr>Education &amp; training</vt:lpstr>
      <vt:lpstr>Cultural support</vt:lpstr>
      <vt:lpstr>Evaluating entrepreneurial ecosystems (by region)</vt:lpstr>
      <vt:lpstr>Evaluating entrepreneurial ecosystems (by country)</vt:lpstr>
      <vt:lpstr>Growth of Buenos Aires entrepreneurial ecosystem (I)</vt:lpstr>
      <vt:lpstr>Growth of Buenos Aires entrepreneurial ecosystem (II)</vt:lpstr>
      <vt:lpstr>Growth of Buenos Aires entrepreneurial ecosystem (III)</vt:lpstr>
      <vt:lpstr>“High impact” entrepreneurs in Buenos Aires ecosystem</vt:lpstr>
      <vt:lpstr>Spanning boundaries of local business ecosystems </vt:lpstr>
      <vt:lpstr>Between Portugal &amp; Silicon Valley</vt:lpstr>
      <vt:lpstr>“Born global” companies</vt:lpstr>
      <vt:lpstr>“Born global” company from India</vt:lpstr>
      <vt:lpstr>Infosys</vt:lpstr>
      <vt:lpstr>Infosys</vt:lpstr>
      <vt:lpstr>Entering markets with weak business ecosystems </vt:lpstr>
      <vt:lpstr>The economic pyramid</vt:lpstr>
      <vt:lpstr>How to serve BOP markets</vt:lpstr>
      <vt:lpstr>Less-Is-More Innovations (LIMI)</vt:lpstr>
      <vt:lpstr>Frugal innovation:  What makes the Tata Nano so cheap?</vt:lpstr>
      <vt:lpstr>Sharing and protecting knowledge in business ecosystems </vt:lpstr>
      <vt:lpstr>Henry Chesbrough: Embracing  the open innovation model</vt:lpstr>
      <vt:lpstr>IPR protection in the US and in China</vt:lpstr>
      <vt:lpstr>PowerPoint Presentation</vt:lpstr>
      <vt:lpstr>Summary</vt:lpstr>
      <vt:lpstr>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</dc:title>
  <dc:creator>IO</dc:creator>
  <cp:lastModifiedBy>Ilya Okhmatovskiy</cp:lastModifiedBy>
  <cp:revision>883</cp:revision>
  <dcterms:created xsi:type="dcterms:W3CDTF">2002-01-09T03:29:12Z</dcterms:created>
  <dcterms:modified xsi:type="dcterms:W3CDTF">2025-05-06T10:35:47Z</dcterms:modified>
</cp:coreProperties>
</file>