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2"/>
  </p:notesMasterIdLst>
  <p:sldIdLst>
    <p:sldId id="259" r:id="rId2"/>
    <p:sldId id="324" r:id="rId3"/>
    <p:sldId id="325" r:id="rId4"/>
    <p:sldId id="336" r:id="rId5"/>
    <p:sldId id="339" r:id="rId6"/>
    <p:sldId id="343" r:id="rId7"/>
    <p:sldId id="340" r:id="rId8"/>
    <p:sldId id="344" r:id="rId9"/>
    <p:sldId id="341" r:id="rId10"/>
    <p:sldId id="348" r:id="rId11"/>
    <p:sldId id="345" r:id="rId12"/>
    <p:sldId id="342" r:id="rId13"/>
    <p:sldId id="349" r:id="rId14"/>
    <p:sldId id="326" r:id="rId15"/>
    <p:sldId id="327" r:id="rId16"/>
    <p:sldId id="328" r:id="rId17"/>
    <p:sldId id="356" r:id="rId18"/>
    <p:sldId id="331" r:id="rId19"/>
    <p:sldId id="357" r:id="rId20"/>
    <p:sldId id="354" r:id="rId21"/>
    <p:sldId id="355" r:id="rId22"/>
    <p:sldId id="350" r:id="rId23"/>
    <p:sldId id="332" r:id="rId24"/>
    <p:sldId id="333" r:id="rId25"/>
    <p:sldId id="351" r:id="rId26"/>
    <p:sldId id="334" r:id="rId27"/>
    <p:sldId id="335" r:id="rId28"/>
    <p:sldId id="352" r:id="rId29"/>
    <p:sldId id="337" r:id="rId30"/>
    <p:sldId id="28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icer" initials="a" lastIdx="1" clrIdx="0">
    <p:extLst>
      <p:ext uri="{19B8F6BF-5375-455C-9EA6-DF929625EA0E}">
        <p15:presenceInfo xmlns:p15="http://schemas.microsoft.com/office/powerpoint/2012/main" userId="aspi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CCCCFF"/>
    <a:srgbClr val="CC99FF"/>
    <a:srgbClr val="FFFF00"/>
    <a:srgbClr val="FF9933"/>
    <a:srgbClr val="FF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14" autoAdjust="0"/>
  </p:normalViewPr>
  <p:slideViewPr>
    <p:cSldViewPr snapToGrid="0">
      <p:cViewPr varScale="1">
        <p:scale>
          <a:sx n="61" d="100"/>
          <a:sy n="61" d="100"/>
        </p:scale>
        <p:origin x="1434"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68"/>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CA"/>
          </a:p>
        </p:txBody>
      </p:sp>
      <p:sp>
        <p:nvSpPr>
          <p:cNvPr id="147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CA"/>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47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CA"/>
          </a:p>
        </p:txBody>
      </p:sp>
      <p:sp>
        <p:nvSpPr>
          <p:cNvPr id="147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D14EF66-6187-4803-A160-6ED46E37652B}" type="slidenum">
              <a:rPr lang="en-CA"/>
              <a:pPr>
                <a:defRPr/>
              </a:pPr>
              <a:t>‹#›</a:t>
            </a:fld>
            <a:endParaRPr lang="en-CA"/>
          </a:p>
        </p:txBody>
      </p:sp>
    </p:spTree>
    <p:extLst>
      <p:ext uri="{BB962C8B-B14F-4D97-AF65-F5344CB8AC3E}">
        <p14:creationId xmlns:p14="http://schemas.microsoft.com/office/powerpoint/2010/main" val="3105556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FD14EF66-6187-4803-A160-6ED46E37652B}" type="slidenum">
              <a:rPr lang="en-CA" smtClean="0"/>
              <a:pPr>
                <a:defRPr/>
              </a:pPr>
              <a:t>8</a:t>
            </a:fld>
            <a:endParaRPr lang="en-CA"/>
          </a:p>
        </p:txBody>
      </p:sp>
    </p:spTree>
    <p:extLst>
      <p:ext uri="{BB962C8B-B14F-4D97-AF65-F5344CB8AC3E}">
        <p14:creationId xmlns:p14="http://schemas.microsoft.com/office/powerpoint/2010/main" val="730269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2209800" y="1828800"/>
            <a:ext cx="6248400" cy="1771650"/>
          </a:xfrm>
          <a:prstGeom prst="rect">
            <a:avLst/>
          </a:prstGeom>
        </p:spPr>
        <p:txBody>
          <a:bodyPr/>
          <a:lstStyle>
            <a:lvl1pPr>
              <a:defRPr sz="4400"/>
            </a:lvl1pPr>
          </a:lstStyle>
          <a:p>
            <a:r>
              <a:rPr lang="en-US"/>
              <a:t>Click to edit Master title style</a:t>
            </a:r>
          </a:p>
        </p:txBody>
      </p:sp>
      <p:sp>
        <p:nvSpPr>
          <p:cNvPr id="62468" name="Rectangle 4"/>
          <p:cNvSpPr>
            <a:spLocks noGrp="1" noChangeArrowheads="1"/>
          </p:cNvSpPr>
          <p:nvPr>
            <p:ph type="subTitle" idx="1"/>
          </p:nvPr>
        </p:nvSpPr>
        <p:spPr>
          <a:xfrm>
            <a:off x="2209800" y="3886200"/>
            <a:ext cx="6248400" cy="1752600"/>
          </a:xfrm>
        </p:spPr>
        <p:txBody>
          <a:bodyPr/>
          <a:lstStyle>
            <a:lvl1pPr marL="0" indent="0">
              <a:buFont typeface="Wingdings" pitchFamily="2" charset="2"/>
              <a:buNone/>
              <a:defRPr sz="2800"/>
            </a:lvl1pPr>
          </a:lstStyle>
          <a:p>
            <a:r>
              <a:rPr lang="en-US"/>
              <a:t>Click to edit Master subtitle style</a:t>
            </a:r>
          </a:p>
        </p:txBody>
      </p:sp>
      <p:pic>
        <p:nvPicPr>
          <p:cNvPr id="8" name="Image" descr="Image">
            <a:extLst>
              <a:ext uri="{FF2B5EF4-FFF2-40B4-BE49-F238E27FC236}">
                <a16:creationId xmlns:a16="http://schemas.microsoft.com/office/drawing/2014/main" id="{0ACB44DF-B2B2-4862-8F0F-EDB39865D56E}"/>
              </a:ext>
            </a:extLst>
          </p:cNvPr>
          <p:cNvPicPr>
            <a:picLocks noChangeAspect="1"/>
          </p:cNvPicPr>
          <p:nvPr userDrawn="1"/>
        </p:nvPicPr>
        <p:blipFill>
          <a:blip r:embed="rId2"/>
          <a:stretch>
            <a:fillRect/>
          </a:stretch>
        </p:blipFill>
        <p:spPr>
          <a:xfrm>
            <a:off x="90535" y="593073"/>
            <a:ext cx="9053465" cy="285005"/>
          </a:xfrm>
          <a:prstGeom prst="rect">
            <a:avLst/>
          </a:prstGeom>
          <a:ln w="12700">
            <a:miter lim="400000"/>
          </a:ln>
        </p:spPr>
      </p:pic>
      <p:pic>
        <p:nvPicPr>
          <p:cNvPr id="10" name="Image" descr="Image">
            <a:extLst>
              <a:ext uri="{FF2B5EF4-FFF2-40B4-BE49-F238E27FC236}">
                <a16:creationId xmlns:a16="http://schemas.microsoft.com/office/drawing/2014/main" id="{DA5837CD-DBFF-4899-8C50-CB99579A4C9C}"/>
              </a:ext>
            </a:extLst>
          </p:cNvPr>
          <p:cNvPicPr>
            <a:picLocks noChangeAspect="1"/>
          </p:cNvPicPr>
          <p:nvPr userDrawn="1"/>
        </p:nvPicPr>
        <p:blipFill>
          <a:blip r:embed="rId3"/>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428159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0750" y="352425"/>
            <a:ext cx="6248400" cy="685800"/>
          </a:xfrm>
          <a:prstGeom prst="rect">
            <a:avLst/>
          </a:prstGeom>
        </p:spPr>
        <p:txBody>
          <a:bodyPr/>
          <a:lstStyle/>
          <a:p>
            <a:r>
              <a:rPr lang="en-US" dirty="0"/>
              <a:t>Click to edit Master title</a:t>
            </a:r>
          </a:p>
        </p:txBody>
      </p:sp>
      <p:sp>
        <p:nvSpPr>
          <p:cNvPr id="3" name="Vertical Text Placeholder 2"/>
          <p:cNvSpPr>
            <a:spLocks noGrp="1"/>
          </p:cNvSpPr>
          <p:nvPr>
            <p:ph type="body" orient="vert" idx="1"/>
          </p:nvPr>
        </p:nvSpPr>
        <p:spPr>
          <a:xfrm rot="16200000">
            <a:off x="3196393" y="994608"/>
            <a:ext cx="4580015"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4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76200"/>
            <a:ext cx="1676400" cy="6477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76200"/>
            <a:ext cx="4876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8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6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024846-DB74-489A-97F0-59214F45979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26024846-DB74-489A-97F0-59214F45979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133600" y="381000"/>
            <a:ext cx="6248400" cy="685800"/>
          </a:xfrm>
          <a:prstGeom prst="rect">
            <a:avLst/>
          </a:prstGeom>
        </p:spPr>
        <p:txBody>
          <a:bodyPr/>
          <a:lstStyle>
            <a:lvl1pPr>
              <a:defRPr sz="3600"/>
            </a:lvl1pPr>
          </a:lstStyle>
          <a:p>
            <a:r>
              <a:rPr lang="en-US" dirty="0"/>
              <a:t>Click to edit Master title</a:t>
            </a:r>
          </a:p>
        </p:txBody>
      </p:sp>
      <p:sp>
        <p:nvSpPr>
          <p:cNvPr id="3" name="Content Placeholder 2"/>
          <p:cNvSpPr>
            <a:spLocks noGrp="1"/>
          </p:cNvSpPr>
          <p:nvPr>
            <p:ph idx="1"/>
          </p:nvPr>
        </p:nvSpPr>
        <p:spPr>
          <a:xfrm>
            <a:off x="2133600" y="1066800"/>
            <a:ext cx="6705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79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CCB8747-54A8-4187-9FA6-D94E35F2AA9B}"/>
              </a:ext>
            </a:extLst>
          </p:cNvPr>
          <p:cNvPicPr>
            <a:picLocks noChangeAspect="1"/>
          </p:cNvPicPr>
          <p:nvPr userDrawn="1"/>
        </p:nvPicPr>
        <p:blipFill>
          <a:blip r:embed="rId2"/>
          <a:stretch>
            <a:fillRect/>
          </a:stretch>
        </p:blipFill>
        <p:spPr>
          <a:xfrm>
            <a:off x="128083" y="1476948"/>
            <a:ext cx="8939717" cy="4775838"/>
          </a:xfrm>
          <a:prstGeom prst="rect">
            <a:avLst/>
          </a:prstGeom>
          <a:ln w="12700">
            <a:miter lim="400000"/>
          </a:ln>
        </p:spPr>
      </p:pic>
      <p:sp>
        <p:nvSpPr>
          <p:cNvPr id="12" name="Title 11">
            <a:extLst>
              <a:ext uri="{FF2B5EF4-FFF2-40B4-BE49-F238E27FC236}">
                <a16:creationId xmlns:a16="http://schemas.microsoft.com/office/drawing/2014/main" id="{F9734722-B1B4-4573-99BD-05555EC0EEAC}"/>
              </a:ext>
            </a:extLst>
          </p:cNvPr>
          <p:cNvSpPr>
            <a:spLocks noGrp="1"/>
          </p:cNvSpPr>
          <p:nvPr>
            <p:ph type="title"/>
          </p:nvPr>
        </p:nvSpPr>
        <p:spPr>
          <a:xfrm>
            <a:off x="381000" y="3294223"/>
            <a:ext cx="7397531" cy="607346"/>
          </a:xfrm>
          <a:prstGeom prst="rect">
            <a:avLst/>
          </a:prstGeom>
        </p:spPr>
        <p:txBody>
          <a:bodyPr/>
          <a:lstStyle>
            <a:lvl1pPr>
              <a:defRPr b="1">
                <a:latin typeface="Playfair Display"/>
              </a:defRPr>
            </a:lvl1pPr>
          </a:lstStyle>
          <a:p>
            <a:r>
              <a:rPr lang="en-US" dirty="0"/>
              <a:t>Click to edit Master title style</a:t>
            </a:r>
            <a:endParaRPr lang="pt-BR" dirty="0"/>
          </a:p>
        </p:txBody>
      </p:sp>
      <p:sp>
        <p:nvSpPr>
          <p:cNvPr id="18" name="Content Placeholder 17">
            <a:extLst>
              <a:ext uri="{FF2B5EF4-FFF2-40B4-BE49-F238E27FC236}">
                <a16:creationId xmlns:a16="http://schemas.microsoft.com/office/drawing/2014/main" id="{D3989A50-C19D-4130-90D0-B38D3D8A2D7E}"/>
              </a:ext>
            </a:extLst>
          </p:cNvPr>
          <p:cNvSpPr>
            <a:spLocks noGrp="1"/>
          </p:cNvSpPr>
          <p:nvPr>
            <p:ph sz="quarter" idx="10"/>
          </p:nvPr>
        </p:nvSpPr>
        <p:spPr>
          <a:xfrm>
            <a:off x="381000" y="4191000"/>
            <a:ext cx="2971800" cy="381000"/>
          </a:xfrm>
        </p:spPr>
        <p:txBody>
          <a:bodyPr/>
          <a:lstStyle>
            <a:lvl1pPr marL="0" indent="0">
              <a:buNone/>
              <a:defRPr sz="1800">
                <a:latin typeface="Playfair Display"/>
              </a:defRPr>
            </a:lvl1pPr>
          </a:lstStyle>
          <a:p>
            <a:pPr lvl="0"/>
            <a:r>
              <a:rPr lang="en-US" dirty="0"/>
              <a:t>Edit Master text styles</a:t>
            </a:r>
            <a:endParaRPr lang="pt-BR" dirty="0"/>
          </a:p>
        </p:txBody>
      </p:sp>
    </p:spTree>
    <p:extLst>
      <p:ext uri="{BB962C8B-B14F-4D97-AF65-F5344CB8AC3E}">
        <p14:creationId xmlns:p14="http://schemas.microsoft.com/office/powerpoint/2010/main" val="249787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352425"/>
            <a:ext cx="6248400" cy="685800"/>
          </a:xfrm>
          <a:prstGeom prst="rect">
            <a:avLst/>
          </a:prstGeom>
        </p:spPr>
        <p:txBody>
          <a:bodyPr/>
          <a:lstStyle/>
          <a:p>
            <a:r>
              <a:rPr lang="en-US" dirty="0"/>
              <a:t>Click to edit Master title</a:t>
            </a:r>
          </a:p>
        </p:txBody>
      </p:sp>
      <p:sp>
        <p:nvSpPr>
          <p:cNvPr id="3" name="Content Placeholder 2"/>
          <p:cNvSpPr>
            <a:spLocks noGrp="1"/>
          </p:cNvSpPr>
          <p:nvPr>
            <p:ph sz="half" idx="1"/>
          </p:nvPr>
        </p:nvSpPr>
        <p:spPr>
          <a:xfrm>
            <a:off x="2133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62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98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95275"/>
            <a:ext cx="6248400" cy="609600"/>
          </a:xfrm>
          <a:prstGeom prst="rect">
            <a:avLst/>
          </a:prstGeom>
        </p:spPr>
        <p:txBody>
          <a:bodyPr/>
          <a:lstStyle/>
          <a:p>
            <a:r>
              <a:rPr lang="en-US" dirty="0"/>
              <a:t>Click to edit Master title</a:t>
            </a:r>
          </a:p>
        </p:txBody>
      </p:sp>
    </p:spTree>
    <p:extLst>
      <p:ext uri="{BB962C8B-B14F-4D97-AF65-F5344CB8AC3E}">
        <p14:creationId xmlns:p14="http://schemas.microsoft.com/office/powerpoint/2010/main" val="79692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7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072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33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FA82F9-25BB-4185-88FC-D943BBA003F8}"/>
              </a:ext>
            </a:extLst>
          </p:cNvPr>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473" imgH="473" progId="TCLayout.ActiveDocument.1">
                  <p:embed/>
                </p:oleObj>
              </mc:Choice>
              <mc:Fallback>
                <p:oleObj name="think-cell Slide" r:id="rId16" imgW="473" imgH="473" progId="TCLayout.ActiveDocument.1">
                  <p:embed/>
                  <p:pic>
                    <p:nvPicPr>
                      <p:cNvPr id="2" name="Object 1" hidden="1">
                        <a:extLst>
                          <a:ext uri="{FF2B5EF4-FFF2-40B4-BE49-F238E27FC236}">
                            <a16:creationId xmlns:a16="http://schemas.microsoft.com/office/drawing/2014/main" id="{64FA82F9-25BB-4185-88FC-D943BBA003F8}"/>
                          </a:ext>
                        </a:extLst>
                      </p:cNvPr>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30" name="Rectangle 16"/>
          <p:cNvSpPr>
            <a:spLocks noGrp="1" noChangeArrowheads="1"/>
          </p:cNvSpPr>
          <p:nvPr>
            <p:ph type="body" idx="1"/>
          </p:nvPr>
        </p:nvSpPr>
        <p:spPr bwMode="auto">
          <a:xfrm>
            <a:off x="2133600" y="1219200"/>
            <a:ext cx="6705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Image" descr="Image">
            <a:extLst>
              <a:ext uri="{FF2B5EF4-FFF2-40B4-BE49-F238E27FC236}">
                <a16:creationId xmlns:a16="http://schemas.microsoft.com/office/drawing/2014/main" id="{9B4C96A9-4111-45BF-929D-C9E53EA829A0}"/>
              </a:ext>
            </a:extLst>
          </p:cNvPr>
          <p:cNvPicPr>
            <a:picLocks noChangeAspect="1"/>
          </p:cNvPicPr>
          <p:nvPr userDrawn="1"/>
        </p:nvPicPr>
        <p:blipFill>
          <a:blip r:embed="rId18"/>
          <a:stretch>
            <a:fillRect/>
          </a:stretch>
        </p:blipFill>
        <p:spPr>
          <a:xfrm>
            <a:off x="90535" y="934195"/>
            <a:ext cx="9053465" cy="285005"/>
          </a:xfrm>
          <a:prstGeom prst="rect">
            <a:avLst/>
          </a:prstGeom>
          <a:ln w="12700">
            <a:miter lim="400000"/>
          </a:ln>
        </p:spPr>
      </p:pic>
      <p:pic>
        <p:nvPicPr>
          <p:cNvPr id="13" name="Image" descr="Image">
            <a:extLst>
              <a:ext uri="{FF2B5EF4-FFF2-40B4-BE49-F238E27FC236}">
                <a16:creationId xmlns:a16="http://schemas.microsoft.com/office/drawing/2014/main" id="{FD9D3BE8-762A-402B-B8EF-AD43DF701381}"/>
              </a:ext>
            </a:extLst>
          </p:cNvPr>
          <p:cNvPicPr>
            <a:picLocks noChangeAspect="1"/>
          </p:cNvPicPr>
          <p:nvPr userDrawn="1"/>
        </p:nvPicPr>
        <p:blipFill>
          <a:blip r:embed="rId19"/>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1787906983"/>
      </p:ext>
    </p:extLst>
  </p:cSld>
  <p:clrMap bg1="lt1" tx1="dk1" bg2="lt2" tx2="dk2" accent1="accent1" accent2="accent2" accent3="accent3" accent4="accent4" accent5="accent5" accent6="accent6" hlink="hlink" folHlink="folHlink"/>
  <p:sldLayoutIdLst>
    <p:sldLayoutId id="2147483666" r:id="rId1"/>
    <p:sldLayoutId id="2147483681" r:id="rId2"/>
    <p:sldLayoutId id="2147483668" r:id="rId3"/>
    <p:sldLayoutId id="2147483669" r:id="rId4"/>
    <p:sldLayoutId id="2147483679"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35429" y="1763486"/>
            <a:ext cx="8392885" cy="1856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000" b="1" cap="all">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pPr algn="ctr" eaLnBrk="1" hangingPunct="1"/>
            <a:endParaRPr lang="en-US" kern="0" cap="none" dirty="0"/>
          </a:p>
          <a:p>
            <a:pPr algn="ctr" eaLnBrk="1" hangingPunct="1">
              <a:spcAft>
                <a:spcPts val="1200"/>
              </a:spcAft>
            </a:pPr>
            <a:r>
              <a:rPr lang="en-US" sz="3300" kern="0" cap="none" dirty="0"/>
              <a:t>Corporate governance around the world</a:t>
            </a:r>
          </a:p>
        </p:txBody>
      </p:sp>
      <p:sp>
        <p:nvSpPr>
          <p:cNvPr id="5" name="Rectangle 3"/>
          <p:cNvSpPr>
            <a:spLocks noGrp="1" noChangeArrowheads="1"/>
          </p:cNvSpPr>
          <p:nvPr>
            <p:ph type="title"/>
          </p:nvPr>
        </p:nvSpPr>
        <p:spPr>
          <a:xfrm>
            <a:off x="2373086" y="3682959"/>
            <a:ext cx="4702628" cy="1143000"/>
          </a:xfrm>
        </p:spPr>
        <p:txBody>
          <a:bodyPr/>
          <a:lstStyle/>
          <a:p>
            <a:pPr algn="ctr" eaLnBrk="1" hangingPunct="1"/>
            <a:br>
              <a:rPr lang="en-US" sz="2400" cap="none" dirty="0"/>
            </a:br>
            <a:r>
              <a:rPr lang="en-US" sz="2400" cap="none" dirty="0"/>
              <a:t>1227 International Management</a:t>
            </a:r>
          </a:p>
        </p:txBody>
      </p:sp>
      <p:sp>
        <p:nvSpPr>
          <p:cNvPr id="7" name="Rectangle 13">
            <a:extLst>
              <a:ext uri="{FF2B5EF4-FFF2-40B4-BE49-F238E27FC236}">
                <a16:creationId xmlns:a16="http://schemas.microsoft.com/office/drawing/2014/main" id="{BF91A193-FCA0-4D95-9B7A-445D32DC9AFC}"/>
              </a:ext>
            </a:extLst>
          </p:cNvPr>
          <p:cNvSpPr txBox="1">
            <a:spLocks noChangeArrowheads="1"/>
          </p:cNvSpPr>
          <p:nvPr/>
        </p:nvSpPr>
        <p:spPr bwMode="auto">
          <a:xfrm>
            <a:off x="990600" y="5290457"/>
            <a:ext cx="2338624" cy="5987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eaLnBrk="1" hangingPunct="1"/>
            <a:endParaRPr lang="en-US" sz="800" kern="0" dirty="0"/>
          </a:p>
          <a:p>
            <a:pPr algn="ctr" eaLnBrk="1" hangingPunct="1"/>
            <a:endParaRPr lang="en-US" sz="800" kern="0" dirty="0"/>
          </a:p>
          <a:p>
            <a:pPr algn="ctr" eaLnBrk="1" hangingPunct="1"/>
            <a:endParaRPr lang="en-US" sz="800" kern="0" dirty="0"/>
          </a:p>
          <a:p>
            <a:pPr algn="ctr" eaLnBrk="1" hangingPunct="1"/>
            <a:endParaRPr lang="en-US" sz="800" kern="0" dirty="0"/>
          </a:p>
          <a:p>
            <a:pPr eaLnBrk="1" hangingPunct="1"/>
            <a:r>
              <a:rPr lang="en-US" sz="1200" kern="0" dirty="0"/>
              <a:t>© Ilya Okhmatovskiy</a:t>
            </a:r>
          </a:p>
        </p:txBody>
      </p:sp>
    </p:spTree>
    <p:extLst>
      <p:ext uri="{BB962C8B-B14F-4D97-AF65-F5344CB8AC3E}">
        <p14:creationId xmlns:p14="http://schemas.microsoft.com/office/powerpoint/2010/main" val="288300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ruit, drawing&#10;&#10;Description automatically generated">
            <a:extLst>
              <a:ext uri="{FF2B5EF4-FFF2-40B4-BE49-F238E27FC236}">
                <a16:creationId xmlns:a16="http://schemas.microsoft.com/office/drawing/2014/main" id="{14F5CD90-FB25-4A5A-891C-41CDF784AC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875" y="1693069"/>
            <a:ext cx="8096250" cy="2190750"/>
          </a:xfrm>
        </p:spPr>
      </p:pic>
      <p:sp>
        <p:nvSpPr>
          <p:cNvPr id="3" name="Text Placeholder 2">
            <a:extLst>
              <a:ext uri="{FF2B5EF4-FFF2-40B4-BE49-F238E27FC236}">
                <a16:creationId xmlns:a16="http://schemas.microsoft.com/office/drawing/2014/main" id="{9AEF58ED-60F8-4ED9-A422-3DECA10C2334}"/>
              </a:ext>
            </a:extLst>
          </p:cNvPr>
          <p:cNvSpPr>
            <a:spLocks noGrp="1"/>
          </p:cNvSpPr>
          <p:nvPr>
            <p:ph type="body" sz="half" idx="2"/>
          </p:nvPr>
        </p:nvSpPr>
        <p:spPr>
          <a:xfrm>
            <a:off x="457200" y="4527933"/>
            <a:ext cx="8229600" cy="1598230"/>
          </a:xfrm>
        </p:spPr>
        <p:txBody>
          <a:bodyPr/>
          <a:lstStyle/>
          <a:p>
            <a:r>
              <a:rPr lang="en-CA" sz="2000" dirty="0"/>
              <a:t>The percentage of national stock market capitalization accounted for by state-controlled companies in China, Russia and Brazil (based on MSCI national stock market index)</a:t>
            </a:r>
          </a:p>
        </p:txBody>
      </p:sp>
      <p:sp>
        <p:nvSpPr>
          <p:cNvPr id="6" name="Title 2">
            <a:extLst>
              <a:ext uri="{FF2B5EF4-FFF2-40B4-BE49-F238E27FC236}">
                <a16:creationId xmlns:a16="http://schemas.microsoft.com/office/drawing/2014/main" id="{34BFDBBB-E066-4381-B13C-986E5D5E5D85}"/>
              </a:ext>
            </a:extLst>
          </p:cNvPr>
          <p:cNvSpPr txBox="1">
            <a:spLocks/>
          </p:cNvSpPr>
          <p:nvPr/>
        </p:nvSpPr>
        <p:spPr>
          <a:xfrm>
            <a:off x="1421177" y="0"/>
            <a:ext cx="7585113" cy="1048955"/>
          </a:xfrm>
          <a:prstGeom prst="rect">
            <a:avLst/>
          </a:prstGeom>
        </p:spPr>
        <p:txBody>
          <a:bodyPr/>
          <a:lst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r>
              <a:rPr lang="en-CA" kern="0" dirty="0"/>
              <a:t>State control of publicly traded companies in emerging economies</a:t>
            </a:r>
          </a:p>
        </p:txBody>
      </p:sp>
      <p:sp>
        <p:nvSpPr>
          <p:cNvPr id="8" name="Text Box 4">
            <a:extLst>
              <a:ext uri="{FF2B5EF4-FFF2-40B4-BE49-F238E27FC236}">
                <a16:creationId xmlns:a16="http://schemas.microsoft.com/office/drawing/2014/main" id="{B3274314-6423-4BB7-A83B-ACEC96F4915F}"/>
              </a:ext>
            </a:extLst>
          </p:cNvPr>
          <p:cNvSpPr txBox="1">
            <a:spLocks noChangeArrowheads="1"/>
          </p:cNvSpPr>
          <p:nvPr/>
        </p:nvSpPr>
        <p:spPr bwMode="auto">
          <a:xfrm>
            <a:off x="2181341" y="6577069"/>
            <a:ext cx="6962659" cy="276999"/>
          </a:xfrm>
          <a:prstGeom prst="rect">
            <a:avLst/>
          </a:prstGeom>
          <a:noFill/>
          <a:ln w="9525">
            <a:noFill/>
            <a:miter lim="800000"/>
            <a:headEnd/>
            <a:tailEnd/>
          </a:ln>
        </p:spPr>
        <p:txBody>
          <a:bodyPr wrap="square">
            <a:spAutoFit/>
          </a:bodyPr>
          <a:lstStyle/>
          <a:p>
            <a:pPr>
              <a:spcBef>
                <a:spcPct val="50000"/>
              </a:spcBef>
            </a:pPr>
            <a:r>
              <a:rPr lang="en-US" sz="1200" dirty="0"/>
              <a:t>Source: https://www.economist.com/special-report/2012/01/21/the-world-in-their-hands</a:t>
            </a:r>
            <a:endParaRPr lang="en-US" sz="1200" i="1" dirty="0"/>
          </a:p>
        </p:txBody>
      </p:sp>
    </p:spTree>
    <p:extLst>
      <p:ext uri="{BB962C8B-B14F-4D97-AF65-F5344CB8AC3E}">
        <p14:creationId xmlns:p14="http://schemas.microsoft.com/office/powerpoint/2010/main" val="352285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B23D-D62E-4932-919A-9CEFAD52D6A6}"/>
              </a:ext>
            </a:extLst>
          </p:cNvPr>
          <p:cNvSpPr>
            <a:spLocks noGrp="1"/>
          </p:cNvSpPr>
          <p:nvPr>
            <p:ph type="title"/>
          </p:nvPr>
        </p:nvSpPr>
        <p:spPr>
          <a:xfrm>
            <a:off x="2210718" y="60593"/>
            <a:ext cx="6248400" cy="947449"/>
          </a:xfrm>
        </p:spPr>
        <p:txBody>
          <a:bodyPr/>
          <a:lstStyle/>
          <a:p>
            <a:r>
              <a:rPr lang="en-CA" dirty="0"/>
              <a:t>Cross-border acquisitions by state-controlled companies</a:t>
            </a:r>
          </a:p>
        </p:txBody>
      </p:sp>
      <p:pic>
        <p:nvPicPr>
          <p:cNvPr id="5" name="Content Placeholder 4" descr="A screenshot of a cell phone&#10;&#10;Description automatically generated">
            <a:extLst>
              <a:ext uri="{FF2B5EF4-FFF2-40B4-BE49-F238E27FC236}">
                <a16:creationId xmlns:a16="http://schemas.microsoft.com/office/drawing/2014/main" id="{E061A363-7620-4FA2-812D-3C0C049C25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837" y="1360910"/>
            <a:ext cx="8516363" cy="4962772"/>
          </a:xfrm>
        </p:spPr>
      </p:pic>
      <p:sp>
        <p:nvSpPr>
          <p:cNvPr id="6" name="Text Box 4">
            <a:extLst>
              <a:ext uri="{FF2B5EF4-FFF2-40B4-BE49-F238E27FC236}">
                <a16:creationId xmlns:a16="http://schemas.microsoft.com/office/drawing/2014/main" id="{4300E35E-B6F3-414C-B466-FE7FA8A3F1E3}"/>
              </a:ext>
            </a:extLst>
          </p:cNvPr>
          <p:cNvSpPr txBox="1">
            <a:spLocks noChangeArrowheads="1"/>
          </p:cNvSpPr>
          <p:nvPr/>
        </p:nvSpPr>
        <p:spPr bwMode="auto">
          <a:xfrm>
            <a:off x="2181341" y="6577069"/>
            <a:ext cx="6962659" cy="276999"/>
          </a:xfrm>
          <a:prstGeom prst="rect">
            <a:avLst/>
          </a:prstGeom>
          <a:noFill/>
          <a:ln w="9525">
            <a:noFill/>
            <a:miter lim="800000"/>
            <a:headEnd/>
            <a:tailEnd/>
          </a:ln>
        </p:spPr>
        <p:txBody>
          <a:bodyPr wrap="square">
            <a:spAutoFit/>
          </a:bodyPr>
          <a:lstStyle/>
          <a:p>
            <a:pPr>
              <a:spcBef>
                <a:spcPct val="50000"/>
              </a:spcBef>
            </a:pPr>
            <a:r>
              <a:rPr lang="en-US" sz="1200" dirty="0"/>
              <a:t>Source: </a:t>
            </a:r>
            <a:r>
              <a:rPr lang="en-CA" sz="1200" dirty="0"/>
              <a:t>Karolyi &amp; Liao (2017) State capitalism's global reach</a:t>
            </a:r>
            <a:endParaRPr lang="en-US" sz="1200" dirty="0"/>
          </a:p>
        </p:txBody>
      </p:sp>
    </p:spTree>
    <p:extLst>
      <p:ext uri="{BB962C8B-B14F-4D97-AF65-F5344CB8AC3E}">
        <p14:creationId xmlns:p14="http://schemas.microsoft.com/office/powerpoint/2010/main" val="179325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455" y="1288972"/>
            <a:ext cx="8637225" cy="4273627"/>
          </a:xfrm>
        </p:spPr>
        <p:txBody>
          <a:bodyPr/>
          <a:lstStyle/>
          <a:p>
            <a:pPr>
              <a:spcBef>
                <a:spcPts val="0"/>
              </a:spcBef>
            </a:pPr>
            <a:r>
              <a:rPr lang="en-CA" sz="3000" dirty="0"/>
              <a:t>Focus on maximizing profits across companies connected by ownership network, profitability of some companies is sacrificed to achieve this goal</a:t>
            </a:r>
          </a:p>
          <a:p>
            <a:pPr>
              <a:spcBef>
                <a:spcPts val="0"/>
              </a:spcBef>
            </a:pPr>
            <a:r>
              <a:rPr lang="en-CA" sz="3000" dirty="0"/>
              <a:t>Directors often represent other companies from the same ownership network</a:t>
            </a:r>
          </a:p>
          <a:p>
            <a:pPr>
              <a:spcBef>
                <a:spcPts val="0"/>
              </a:spcBef>
            </a:pPr>
            <a:r>
              <a:rPr lang="en-CA" sz="3000" dirty="0"/>
              <a:t>Main risks for independent shareholders are associated not with the agency problem, but  with tunneling of resources to affiliated companies</a:t>
            </a:r>
          </a:p>
          <a:p>
            <a:pPr>
              <a:spcBef>
                <a:spcPts val="0"/>
              </a:spcBef>
            </a:pPr>
            <a:r>
              <a:rPr lang="en-CA" sz="3000" dirty="0"/>
              <a:t>Examples of countries where this type of ownership plays an important role: Japan, Korea</a:t>
            </a:r>
          </a:p>
          <a:p>
            <a:endParaRPr lang="en-CA" dirty="0"/>
          </a:p>
        </p:txBody>
      </p:sp>
      <p:sp>
        <p:nvSpPr>
          <p:cNvPr id="3" name="Title 2"/>
          <p:cNvSpPr>
            <a:spLocks noGrp="1"/>
          </p:cNvSpPr>
          <p:nvPr>
            <p:ph type="title"/>
          </p:nvPr>
        </p:nvSpPr>
        <p:spPr>
          <a:xfrm>
            <a:off x="2133600" y="381000"/>
            <a:ext cx="6705600" cy="685800"/>
          </a:xfrm>
        </p:spPr>
        <p:txBody>
          <a:bodyPr/>
          <a:lstStyle/>
          <a:p>
            <a:r>
              <a:rPr lang="en-CA" dirty="0"/>
              <a:t>Ownership by other corporations</a:t>
            </a:r>
          </a:p>
        </p:txBody>
      </p:sp>
    </p:spTree>
    <p:extLst>
      <p:ext uri="{BB962C8B-B14F-4D97-AF65-F5344CB8AC3E}">
        <p14:creationId xmlns:p14="http://schemas.microsoft.com/office/powerpoint/2010/main" val="171710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EFB7-AA52-4802-B5DB-900B19FC2D4C}"/>
              </a:ext>
            </a:extLst>
          </p:cNvPr>
          <p:cNvSpPr>
            <a:spLocks noGrp="1"/>
          </p:cNvSpPr>
          <p:nvPr>
            <p:ph type="title"/>
          </p:nvPr>
        </p:nvSpPr>
        <p:spPr>
          <a:xfrm>
            <a:off x="2622014" y="24787"/>
            <a:ext cx="5704902" cy="998373"/>
          </a:xfrm>
        </p:spPr>
        <p:txBody>
          <a:bodyPr/>
          <a:lstStyle/>
          <a:p>
            <a:r>
              <a:rPr lang="en-CA" dirty="0"/>
              <a:t>Example of corporate </a:t>
            </a:r>
            <a:br>
              <a:rPr lang="en-CA" dirty="0"/>
            </a:br>
            <a:r>
              <a:rPr lang="en-CA" dirty="0"/>
              <a:t>cross-ownership in Japan</a:t>
            </a:r>
          </a:p>
        </p:txBody>
      </p:sp>
      <p:pic>
        <p:nvPicPr>
          <p:cNvPr id="5" name="Content Placeholder 4" descr="A close up of a map&#10;&#10;Description automatically generated">
            <a:extLst>
              <a:ext uri="{FF2B5EF4-FFF2-40B4-BE49-F238E27FC236}">
                <a16:creationId xmlns:a16="http://schemas.microsoft.com/office/drawing/2014/main" id="{4EAFE944-4E04-4638-A3A0-07FC74944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367" y="1452818"/>
            <a:ext cx="8453833" cy="4694594"/>
          </a:xfrm>
        </p:spPr>
      </p:pic>
      <p:sp>
        <p:nvSpPr>
          <p:cNvPr id="6" name="Text Box 4">
            <a:extLst>
              <a:ext uri="{FF2B5EF4-FFF2-40B4-BE49-F238E27FC236}">
                <a16:creationId xmlns:a16="http://schemas.microsoft.com/office/drawing/2014/main" id="{0491552E-8EEF-4526-9E44-1889F8E8D0DB}"/>
              </a:ext>
            </a:extLst>
          </p:cNvPr>
          <p:cNvSpPr txBox="1">
            <a:spLocks noChangeArrowheads="1"/>
          </p:cNvSpPr>
          <p:nvPr/>
        </p:nvSpPr>
        <p:spPr bwMode="auto">
          <a:xfrm>
            <a:off x="2181341" y="6577069"/>
            <a:ext cx="6962659" cy="276999"/>
          </a:xfrm>
          <a:prstGeom prst="rect">
            <a:avLst/>
          </a:prstGeom>
          <a:noFill/>
          <a:ln w="9525">
            <a:noFill/>
            <a:miter lim="800000"/>
            <a:headEnd/>
            <a:tailEnd/>
          </a:ln>
        </p:spPr>
        <p:txBody>
          <a:bodyPr wrap="square">
            <a:spAutoFit/>
          </a:bodyPr>
          <a:lstStyle/>
          <a:p>
            <a:pPr>
              <a:spcBef>
                <a:spcPct val="50000"/>
              </a:spcBef>
            </a:pPr>
            <a:r>
              <a:rPr lang="en-US" sz="1200" dirty="0"/>
              <a:t>Source: </a:t>
            </a:r>
            <a:r>
              <a:rPr lang="en-CA" sz="1200" dirty="0"/>
              <a:t>Wikipedia</a:t>
            </a:r>
            <a:endParaRPr lang="en-US" sz="1200" dirty="0"/>
          </a:p>
        </p:txBody>
      </p:sp>
    </p:spTree>
    <p:extLst>
      <p:ext uri="{BB962C8B-B14F-4D97-AF65-F5344CB8AC3E}">
        <p14:creationId xmlns:p14="http://schemas.microsoft.com/office/powerpoint/2010/main" val="410726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2038121" y="83937"/>
            <a:ext cx="6566054" cy="1039783"/>
          </a:xfrm>
        </p:spPr>
        <p:txBody>
          <a:bodyPr/>
          <a:lstStyle/>
          <a:p>
            <a:r>
              <a:rPr lang="en-US" dirty="0"/>
              <a:t>Do managers have the same interests as shareholders?</a:t>
            </a:r>
          </a:p>
        </p:txBody>
      </p:sp>
      <p:sp>
        <p:nvSpPr>
          <p:cNvPr id="444419" name="Rectangle 3"/>
          <p:cNvSpPr>
            <a:spLocks noGrp="1" noChangeArrowheads="1"/>
          </p:cNvSpPr>
          <p:nvPr>
            <p:ph type="body" idx="1"/>
          </p:nvPr>
        </p:nvSpPr>
        <p:spPr>
          <a:xfrm>
            <a:off x="506776" y="1496456"/>
            <a:ext cx="8428218" cy="4663987"/>
          </a:xfrm>
        </p:spPr>
        <p:txBody>
          <a:bodyPr/>
          <a:lstStyle/>
          <a:p>
            <a:r>
              <a:rPr lang="en-US" dirty="0"/>
              <a:t>Why do we need corporate governance?</a:t>
            </a:r>
          </a:p>
          <a:p>
            <a:pPr lvl="1"/>
            <a:r>
              <a:rPr lang="en-US" dirty="0"/>
              <a:t>To make sure that managers act in the best interests of shareholders</a:t>
            </a:r>
          </a:p>
          <a:p>
            <a:pPr lvl="1"/>
            <a:r>
              <a:rPr lang="en-US" dirty="0"/>
              <a:t>Particularly relevant for publicly traded companies</a:t>
            </a:r>
          </a:p>
          <a:p>
            <a:r>
              <a:rPr lang="en-US" dirty="0"/>
              <a:t>Examples of situations when interests of managers and shareholders do not coincide</a:t>
            </a:r>
          </a:p>
          <a:p>
            <a:pPr lvl="1"/>
            <a:r>
              <a:rPr lang="en-US" dirty="0"/>
              <a:t>Growth</a:t>
            </a:r>
          </a:p>
          <a:p>
            <a:pPr lvl="1"/>
            <a:r>
              <a:rPr lang="en-US" dirty="0"/>
              <a:t>Profitability</a:t>
            </a:r>
          </a:p>
          <a:p>
            <a:pPr lvl="1"/>
            <a:r>
              <a:rPr lang="en-US" dirty="0"/>
              <a:t>Risk</a:t>
            </a:r>
          </a:p>
          <a:p>
            <a:endParaRPr lang="en-US" dirty="0"/>
          </a:p>
        </p:txBody>
      </p:sp>
    </p:spTree>
    <p:extLst>
      <p:ext uri="{BB962C8B-B14F-4D97-AF65-F5344CB8AC3E}">
        <p14:creationId xmlns:p14="http://schemas.microsoft.com/office/powerpoint/2010/main" val="427854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Solving the agency problem</a:t>
            </a:r>
          </a:p>
        </p:txBody>
      </p:sp>
      <p:sp>
        <p:nvSpPr>
          <p:cNvPr id="445443" name="Rectangle 3"/>
          <p:cNvSpPr>
            <a:spLocks noGrp="1" noChangeArrowheads="1"/>
          </p:cNvSpPr>
          <p:nvPr>
            <p:ph type="body" idx="1"/>
          </p:nvPr>
        </p:nvSpPr>
        <p:spPr>
          <a:xfrm>
            <a:off x="356212" y="1411536"/>
            <a:ext cx="8431576" cy="5065464"/>
          </a:xfrm>
        </p:spPr>
        <p:txBody>
          <a:bodyPr/>
          <a:lstStyle/>
          <a:p>
            <a:r>
              <a:rPr lang="en-US" dirty="0"/>
              <a:t>Agency relationships: </a:t>
            </a:r>
          </a:p>
          <a:p>
            <a:pPr lvl="1"/>
            <a:r>
              <a:rPr lang="en-US" dirty="0"/>
              <a:t>The principal hires the agent to perform some task </a:t>
            </a:r>
          </a:p>
          <a:p>
            <a:pPr lvl="1"/>
            <a:r>
              <a:rPr lang="en-US" dirty="0"/>
              <a:t>The principal wants to make sure that the agent performs this task in a way that maximizes the principal’s benefits</a:t>
            </a:r>
          </a:p>
          <a:p>
            <a:r>
              <a:rPr lang="en-US" dirty="0"/>
              <a:t>How can we make sure that managers act in the best interests of shareholders?</a:t>
            </a:r>
          </a:p>
          <a:p>
            <a:pPr lvl="1"/>
            <a:r>
              <a:rPr lang="en-US" dirty="0"/>
              <a:t>Alignment of interests</a:t>
            </a:r>
          </a:p>
          <a:p>
            <a:pPr lvl="1"/>
            <a:r>
              <a:rPr lang="en-US" dirty="0"/>
              <a:t>Close monitoring</a:t>
            </a:r>
          </a:p>
        </p:txBody>
      </p:sp>
    </p:spTree>
    <p:extLst>
      <p:ext uri="{BB962C8B-B14F-4D97-AF65-F5344CB8AC3E}">
        <p14:creationId xmlns:p14="http://schemas.microsoft.com/office/powerpoint/2010/main" val="218364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a:t>Executive compensation</a:t>
            </a:r>
          </a:p>
        </p:txBody>
      </p:sp>
      <p:sp>
        <p:nvSpPr>
          <p:cNvPr id="437251" name="Rectangle 3"/>
          <p:cNvSpPr>
            <a:spLocks noGrp="1" noChangeArrowheads="1"/>
          </p:cNvSpPr>
          <p:nvPr>
            <p:ph type="body" idx="1"/>
          </p:nvPr>
        </p:nvSpPr>
        <p:spPr>
          <a:xfrm>
            <a:off x="306636" y="1287137"/>
            <a:ext cx="8530728" cy="4970444"/>
          </a:xfrm>
        </p:spPr>
        <p:txBody>
          <a:bodyPr/>
          <a:lstStyle/>
          <a:p>
            <a:pPr marL="342900" indent="-342900">
              <a:lnSpc>
                <a:spcPct val="90000"/>
              </a:lnSpc>
            </a:pPr>
            <a:r>
              <a:rPr lang="en-US" dirty="0"/>
              <a:t>Aligning interests of managers and owners</a:t>
            </a:r>
          </a:p>
          <a:p>
            <a:pPr marL="742950" lvl="1" indent="-285750">
              <a:lnSpc>
                <a:spcPct val="90000"/>
              </a:lnSpc>
            </a:pPr>
            <a:r>
              <a:rPr lang="en-US" dirty="0"/>
              <a:t>Owners need to compensate managers in such a way that managers act in the best interests of owners</a:t>
            </a:r>
          </a:p>
          <a:p>
            <a:pPr marL="742950" lvl="1" indent="-285750">
              <a:lnSpc>
                <a:spcPct val="90000"/>
              </a:lnSpc>
            </a:pPr>
            <a:r>
              <a:rPr lang="en-US" dirty="0"/>
              <a:t>By linking bonuses to meeting profitability targets, we can motivate managers to increase profits</a:t>
            </a:r>
          </a:p>
          <a:p>
            <a:pPr marL="742950" lvl="1" indent="-285750">
              <a:lnSpc>
                <a:spcPct val="90000"/>
              </a:lnSpc>
            </a:pPr>
            <a:r>
              <a:rPr lang="en-US" dirty="0"/>
              <a:t>Stock options stimulate managers to increase value of the firm’s stock</a:t>
            </a:r>
            <a:endParaRPr lang="en-US" sz="1000" dirty="0"/>
          </a:p>
          <a:p>
            <a:pPr marL="342900" indent="-342900">
              <a:lnSpc>
                <a:spcPct val="90000"/>
              </a:lnSpc>
            </a:pPr>
            <a:r>
              <a:rPr lang="en-US" dirty="0"/>
              <a:t> The solution seems to be straightforward, but some questions remain…</a:t>
            </a:r>
          </a:p>
          <a:p>
            <a:pPr marL="742950" lvl="1" indent="-285750">
              <a:lnSpc>
                <a:spcPct val="90000"/>
              </a:lnSpc>
            </a:pPr>
            <a:r>
              <a:rPr lang="en-US" dirty="0"/>
              <a:t>Do we use the right measures of performance?</a:t>
            </a:r>
            <a:endParaRPr lang="en-US" sz="2200" dirty="0"/>
          </a:p>
          <a:p>
            <a:pPr marL="742950" lvl="1" indent="-285750">
              <a:lnSpc>
                <a:spcPct val="90000"/>
              </a:lnSpc>
            </a:pPr>
            <a:r>
              <a:rPr lang="en-US" dirty="0"/>
              <a:t>How much do we need to pay to motivate managers?</a:t>
            </a:r>
          </a:p>
        </p:txBody>
      </p:sp>
    </p:spTree>
    <p:extLst>
      <p:ext uri="{BB962C8B-B14F-4D97-AF65-F5344CB8AC3E}">
        <p14:creationId xmlns:p14="http://schemas.microsoft.com/office/powerpoint/2010/main" val="5744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7251"/>
                                        </p:tgtEl>
                                        <p:attrNameLst>
                                          <p:attrName>style.visibility</p:attrName>
                                        </p:attrNameLst>
                                      </p:cBhvr>
                                      <p:to>
                                        <p:strVal val="visible"/>
                                      </p:to>
                                    </p:set>
                                    <p:anim calcmode="lin" valueType="num">
                                      <p:cBhvr additive="base">
                                        <p:cTn id="7" dur="500" fill="hold"/>
                                        <p:tgtEl>
                                          <p:spTgt spid="437251"/>
                                        </p:tgtEl>
                                        <p:attrNameLst>
                                          <p:attrName>ppt_x</p:attrName>
                                        </p:attrNameLst>
                                      </p:cBhvr>
                                      <p:tavLst>
                                        <p:tav tm="0">
                                          <p:val>
                                            <p:strVal val="#ppt_x"/>
                                          </p:val>
                                        </p:tav>
                                        <p:tav tm="100000">
                                          <p:val>
                                            <p:strVal val="#ppt_x"/>
                                          </p:val>
                                        </p:tav>
                                      </p:tavLst>
                                    </p:anim>
                                    <p:anim calcmode="lin" valueType="num">
                                      <p:cBhvr additive="base">
                                        <p:cTn id="8" dur="500" fill="hold"/>
                                        <p:tgtEl>
                                          <p:spTgt spid="437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8FFC-AC02-534D-B879-E49D880E183D}"/>
              </a:ext>
            </a:extLst>
          </p:cNvPr>
          <p:cNvSpPr>
            <a:spLocks noGrp="1"/>
          </p:cNvSpPr>
          <p:nvPr>
            <p:ph type="title"/>
          </p:nvPr>
        </p:nvSpPr>
        <p:spPr>
          <a:xfrm>
            <a:off x="156610" y="1788384"/>
            <a:ext cx="2975589" cy="2672473"/>
          </a:xfrm>
        </p:spPr>
        <p:txBody>
          <a:bodyPr/>
          <a:lstStyle/>
          <a:p>
            <a:r>
              <a:rPr lang="en-US" dirty="0"/>
              <a:t>Executive compensation in the U.S.</a:t>
            </a:r>
            <a:br>
              <a:rPr lang="en-US" dirty="0"/>
            </a:br>
            <a:r>
              <a:rPr lang="en-US" sz="2000" dirty="0"/>
              <a:t>(based on 2019 data)</a:t>
            </a:r>
            <a:br>
              <a:rPr lang="en-US" sz="2000" dirty="0"/>
            </a:br>
            <a:br>
              <a:rPr lang="en-US" dirty="0"/>
            </a:br>
            <a:r>
              <a:rPr lang="en-US" sz="1000" b="0" dirty="0"/>
              <a:t>Source: https://www.humanresourcesonline.net/the-world-s-top-10-highest-paid-ceos</a:t>
            </a:r>
          </a:p>
        </p:txBody>
      </p:sp>
      <p:pic>
        <p:nvPicPr>
          <p:cNvPr id="5" name="Content Placeholder 4" descr="Table&#10;&#10;Description automatically generated">
            <a:extLst>
              <a:ext uri="{FF2B5EF4-FFF2-40B4-BE49-F238E27FC236}">
                <a16:creationId xmlns:a16="http://schemas.microsoft.com/office/drawing/2014/main" id="{F772D9F9-23B3-6507-4C62-79C4F7BD73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4070" y="50519"/>
            <a:ext cx="5829930" cy="6383135"/>
          </a:xfrm>
        </p:spPr>
      </p:pic>
    </p:spTree>
    <p:extLst>
      <p:ext uri="{BB962C8B-B14F-4D97-AF65-F5344CB8AC3E}">
        <p14:creationId xmlns:p14="http://schemas.microsoft.com/office/powerpoint/2010/main" val="385488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2434728" y="284997"/>
            <a:ext cx="6578906" cy="602779"/>
          </a:xfrm>
        </p:spPr>
        <p:txBody>
          <a:bodyPr/>
          <a:lstStyle/>
          <a:p>
            <a:r>
              <a:rPr lang="en-US" dirty="0"/>
              <a:t>Rewarding poor performance?</a:t>
            </a:r>
          </a:p>
        </p:txBody>
      </p:sp>
      <p:sp>
        <p:nvSpPr>
          <p:cNvPr id="464899" name="Rectangle 3"/>
          <p:cNvSpPr>
            <a:spLocks noGrp="1" noChangeArrowheads="1"/>
          </p:cNvSpPr>
          <p:nvPr>
            <p:ph type="body" idx="1"/>
          </p:nvPr>
        </p:nvSpPr>
        <p:spPr>
          <a:xfrm>
            <a:off x="323161" y="1474424"/>
            <a:ext cx="8497677" cy="4495800"/>
          </a:xfrm>
        </p:spPr>
        <p:txBody>
          <a:bodyPr/>
          <a:lstStyle/>
          <a:p>
            <a:r>
              <a:rPr lang="en-US" dirty="0"/>
              <a:t>Sometimes huge compensations are paid to CEOs who did not perform well</a:t>
            </a:r>
          </a:p>
          <a:p>
            <a:pPr lvl="1"/>
            <a:r>
              <a:rPr lang="en-US" dirty="0"/>
              <a:t>e.g., Robert Nardelli at The Home Depot</a:t>
            </a:r>
          </a:p>
          <a:p>
            <a:r>
              <a:rPr lang="en-US" dirty="0"/>
              <a:t>In 2008, the year of the financial crisis, the Wall Street paid out 18.4 billion in bonuses</a:t>
            </a:r>
          </a:p>
          <a:p>
            <a:pPr lvl="1"/>
            <a:r>
              <a:rPr lang="en-US" dirty="0"/>
              <a:t>in Spring of 2009, 165 </a:t>
            </a:r>
            <a:r>
              <a:rPr lang="en-US" dirty="0" err="1"/>
              <a:t>mln</a:t>
            </a:r>
            <a:r>
              <a:rPr lang="en-US" dirty="0"/>
              <a:t> in bonuses have been paid to AIG executives while AIG received 170 </a:t>
            </a:r>
            <a:r>
              <a:rPr lang="en-US" dirty="0" err="1"/>
              <a:t>bln</a:t>
            </a:r>
            <a:r>
              <a:rPr lang="en-US" dirty="0"/>
              <a:t> in federal assistance – the U.S. Congress considered special legislation to tax 90% of this income</a:t>
            </a:r>
            <a:endParaRPr lang="en-US" sz="1400" dirty="0"/>
          </a:p>
          <a:p>
            <a:pPr lvl="4" algn="r">
              <a:buFontTx/>
              <a:buNone/>
            </a:pPr>
            <a:endParaRPr lang="en-US" dirty="0"/>
          </a:p>
        </p:txBody>
      </p:sp>
    </p:spTree>
    <p:extLst>
      <p:ext uri="{BB962C8B-B14F-4D97-AF65-F5344CB8AC3E}">
        <p14:creationId xmlns:p14="http://schemas.microsoft.com/office/powerpoint/2010/main" val="126989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09CE-1295-EB94-ED6E-01F60211D144}"/>
              </a:ext>
            </a:extLst>
          </p:cNvPr>
          <p:cNvSpPr>
            <a:spLocks noGrp="1"/>
          </p:cNvSpPr>
          <p:nvPr>
            <p:ph type="title"/>
          </p:nvPr>
        </p:nvSpPr>
        <p:spPr>
          <a:xfrm>
            <a:off x="1364739" y="209072"/>
            <a:ext cx="7420574" cy="723283"/>
          </a:xfrm>
        </p:spPr>
        <p:txBody>
          <a:bodyPr/>
          <a:lstStyle/>
          <a:p>
            <a:r>
              <a:rPr lang="en-US" dirty="0"/>
              <a:t>“Golden handshake” scandal in TAP</a:t>
            </a:r>
          </a:p>
        </p:txBody>
      </p:sp>
      <p:sp>
        <p:nvSpPr>
          <p:cNvPr id="3" name="Content Placeholder 2">
            <a:extLst>
              <a:ext uri="{FF2B5EF4-FFF2-40B4-BE49-F238E27FC236}">
                <a16:creationId xmlns:a16="http://schemas.microsoft.com/office/drawing/2014/main" id="{E4066C68-6128-54AF-43C0-741BA15A0D60}"/>
              </a:ext>
            </a:extLst>
          </p:cNvPr>
          <p:cNvSpPr>
            <a:spLocks noGrp="1"/>
          </p:cNvSpPr>
          <p:nvPr>
            <p:ph idx="1"/>
          </p:nvPr>
        </p:nvSpPr>
        <p:spPr>
          <a:xfrm>
            <a:off x="293012" y="1288242"/>
            <a:ext cx="8492301" cy="2420297"/>
          </a:xfrm>
        </p:spPr>
        <p:txBody>
          <a:bodyPr/>
          <a:lstStyle/>
          <a:p>
            <a:r>
              <a:rPr lang="en-US" dirty="0"/>
              <a:t>In 2022 TAP had to cut salaries of employees due to financial difficulties experienced by the company, but paid € 500,000 indemnity to Alexandra Reis who had to leave early her executive position at TAP</a:t>
            </a:r>
          </a:p>
        </p:txBody>
      </p:sp>
      <p:pic>
        <p:nvPicPr>
          <p:cNvPr id="5" name="Picture 4" descr="A group of people looking at a book&#10;&#10;Description automatically generated with low confidence">
            <a:extLst>
              <a:ext uri="{FF2B5EF4-FFF2-40B4-BE49-F238E27FC236}">
                <a16:creationId xmlns:a16="http://schemas.microsoft.com/office/drawing/2014/main" id="{A0A1303C-5C12-221B-8011-CFF0F4275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326" y="3754893"/>
            <a:ext cx="5026674" cy="2826108"/>
          </a:xfrm>
          <a:prstGeom prst="rect">
            <a:avLst/>
          </a:prstGeom>
        </p:spPr>
      </p:pic>
      <p:sp>
        <p:nvSpPr>
          <p:cNvPr id="6" name="Text Box 4">
            <a:extLst>
              <a:ext uri="{FF2B5EF4-FFF2-40B4-BE49-F238E27FC236}">
                <a16:creationId xmlns:a16="http://schemas.microsoft.com/office/drawing/2014/main" id="{6330F7DA-8A21-6208-8417-A34D06498467}"/>
              </a:ext>
            </a:extLst>
          </p:cNvPr>
          <p:cNvSpPr txBox="1">
            <a:spLocks noChangeArrowheads="1"/>
          </p:cNvSpPr>
          <p:nvPr/>
        </p:nvSpPr>
        <p:spPr bwMode="auto">
          <a:xfrm>
            <a:off x="2181341" y="6581001"/>
            <a:ext cx="6962659" cy="276999"/>
          </a:xfrm>
          <a:prstGeom prst="rect">
            <a:avLst/>
          </a:prstGeom>
          <a:noFill/>
          <a:ln w="9525">
            <a:noFill/>
            <a:miter lim="800000"/>
            <a:headEnd/>
            <a:tailEnd/>
          </a:ln>
        </p:spPr>
        <p:txBody>
          <a:bodyPr wrap="square">
            <a:spAutoFit/>
          </a:bodyPr>
          <a:lstStyle/>
          <a:p>
            <a:pPr>
              <a:spcBef>
                <a:spcPct val="50000"/>
              </a:spcBef>
            </a:pPr>
            <a:r>
              <a:rPr lang="en-US" sz="1200" dirty="0"/>
              <a:t>Source: https://www.portugalresident.com/tap-golden-handshake-row-secretary-of-state-resigns/</a:t>
            </a:r>
          </a:p>
        </p:txBody>
      </p:sp>
    </p:spTree>
    <p:extLst>
      <p:ext uri="{BB962C8B-B14F-4D97-AF65-F5344CB8AC3E}">
        <p14:creationId xmlns:p14="http://schemas.microsoft.com/office/powerpoint/2010/main" val="330322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66714" y="1505476"/>
            <a:ext cx="8500720" cy="4607364"/>
          </a:xfrm>
        </p:spPr>
        <p:txBody>
          <a:bodyPr/>
          <a:lstStyle/>
          <a:p>
            <a:r>
              <a:rPr lang="en-CA" sz="2800" dirty="0"/>
              <a:t>Different types of owners and their prominence in various countries around the world</a:t>
            </a:r>
          </a:p>
          <a:p>
            <a:r>
              <a:rPr lang="en-CA" sz="2800" dirty="0"/>
              <a:t>The agency problem – when interests of owners and managers do not coincide</a:t>
            </a:r>
          </a:p>
          <a:p>
            <a:r>
              <a:rPr lang="en-CA" sz="2800" dirty="0"/>
              <a:t>How corporate governance mechanisms solve the agency problem and how these mechanisms are used around the world</a:t>
            </a:r>
          </a:p>
          <a:p>
            <a:pPr lvl="1"/>
            <a:r>
              <a:rPr lang="en-CA" sz="2400" dirty="0"/>
              <a:t>Executive compensation</a:t>
            </a:r>
          </a:p>
          <a:p>
            <a:pPr lvl="1"/>
            <a:r>
              <a:rPr lang="en-CA" sz="2400" dirty="0"/>
              <a:t>Board of directors</a:t>
            </a:r>
          </a:p>
          <a:p>
            <a:pPr lvl="1"/>
            <a:r>
              <a:rPr lang="en-CA" sz="2400" dirty="0"/>
              <a:t>Market for corporate control</a:t>
            </a:r>
          </a:p>
        </p:txBody>
      </p:sp>
    </p:spTree>
    <p:extLst>
      <p:ext uri="{BB962C8B-B14F-4D97-AF65-F5344CB8AC3E}">
        <p14:creationId xmlns:p14="http://schemas.microsoft.com/office/powerpoint/2010/main" val="27966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bar chart&#10;&#10;Description automatically generated">
            <a:extLst>
              <a:ext uri="{FF2B5EF4-FFF2-40B4-BE49-F238E27FC236}">
                <a16:creationId xmlns:a16="http://schemas.microsoft.com/office/drawing/2014/main" id="{7EF46D51-A6CB-0939-9F3E-0C3BCB9A05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8453" y="9484"/>
            <a:ext cx="4415548" cy="6848516"/>
          </a:xfrm>
        </p:spPr>
      </p:pic>
      <p:pic>
        <p:nvPicPr>
          <p:cNvPr id="6" name="Content Placeholder 4" descr="Table&#10;&#10;Description automatically generated">
            <a:extLst>
              <a:ext uri="{FF2B5EF4-FFF2-40B4-BE49-F238E27FC236}">
                <a16:creationId xmlns:a16="http://schemas.microsoft.com/office/drawing/2014/main" id="{C627C76F-DD71-ED9A-89E0-03B676D23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23" y="9484"/>
            <a:ext cx="4742805" cy="6714640"/>
          </a:xfrm>
          <a:prstGeom prst="rect">
            <a:avLst/>
          </a:prstGeom>
          <a:noFill/>
          <a:ln w="9525">
            <a:noFill/>
            <a:miter lim="800000"/>
            <a:headEnd/>
            <a:tailEnd/>
          </a:ln>
        </p:spPr>
      </p:pic>
    </p:spTree>
    <p:extLst>
      <p:ext uri="{BB962C8B-B14F-4D97-AF65-F5344CB8AC3E}">
        <p14:creationId xmlns:p14="http://schemas.microsoft.com/office/powerpoint/2010/main" val="10859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47ED-B3C0-3AD6-3104-DC0A675B5DC2}"/>
              </a:ext>
            </a:extLst>
          </p:cNvPr>
          <p:cNvSpPr>
            <a:spLocks noGrp="1"/>
          </p:cNvSpPr>
          <p:nvPr>
            <p:ph type="title"/>
          </p:nvPr>
        </p:nvSpPr>
        <p:spPr>
          <a:xfrm>
            <a:off x="1904579" y="0"/>
            <a:ext cx="6477421" cy="1066800"/>
          </a:xfrm>
        </p:spPr>
        <p:txBody>
          <a:bodyPr/>
          <a:lstStyle/>
          <a:p>
            <a:pPr algn="ctr"/>
            <a:r>
              <a:rPr lang="en-US" dirty="0"/>
              <a:t>CEO vs. average worker pay around the world</a:t>
            </a:r>
          </a:p>
        </p:txBody>
      </p:sp>
      <p:pic>
        <p:nvPicPr>
          <p:cNvPr id="5" name="Content Placeholder 4" descr="Chart, bar chart&#10;&#10;Description automatically generated">
            <a:extLst>
              <a:ext uri="{FF2B5EF4-FFF2-40B4-BE49-F238E27FC236}">
                <a16:creationId xmlns:a16="http://schemas.microsoft.com/office/drawing/2014/main" id="{4F59E339-73DD-3AEE-ABBD-93524065D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0431" y="1227705"/>
            <a:ext cx="6914844" cy="5137730"/>
          </a:xfrm>
        </p:spPr>
      </p:pic>
    </p:spTree>
    <p:extLst>
      <p:ext uri="{BB962C8B-B14F-4D97-AF65-F5344CB8AC3E}">
        <p14:creationId xmlns:p14="http://schemas.microsoft.com/office/powerpoint/2010/main" val="199894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0685-0284-4C8B-BF0B-128EB84B531D}"/>
              </a:ext>
            </a:extLst>
          </p:cNvPr>
          <p:cNvSpPr>
            <a:spLocks noGrp="1"/>
          </p:cNvSpPr>
          <p:nvPr>
            <p:ph type="title"/>
          </p:nvPr>
        </p:nvSpPr>
        <p:spPr>
          <a:xfrm>
            <a:off x="2115239" y="77118"/>
            <a:ext cx="6266761" cy="989682"/>
          </a:xfrm>
        </p:spPr>
        <p:txBody>
          <a:bodyPr/>
          <a:lstStyle/>
          <a:p>
            <a:r>
              <a:rPr lang="en-CA" dirty="0"/>
              <a:t>Cross-national differences in executive compensation</a:t>
            </a:r>
          </a:p>
        </p:txBody>
      </p:sp>
      <p:sp>
        <p:nvSpPr>
          <p:cNvPr id="3" name="Content Placeholder 2">
            <a:extLst>
              <a:ext uri="{FF2B5EF4-FFF2-40B4-BE49-F238E27FC236}">
                <a16:creationId xmlns:a16="http://schemas.microsoft.com/office/drawing/2014/main" id="{92473D92-605E-4746-B7B0-D8EF4F462372}"/>
              </a:ext>
            </a:extLst>
          </p:cNvPr>
          <p:cNvSpPr>
            <a:spLocks noGrp="1"/>
          </p:cNvSpPr>
          <p:nvPr>
            <p:ph idx="1"/>
          </p:nvPr>
        </p:nvSpPr>
        <p:spPr>
          <a:xfrm>
            <a:off x="418641" y="1311006"/>
            <a:ext cx="8420559" cy="4979625"/>
          </a:xfrm>
        </p:spPr>
        <p:txBody>
          <a:bodyPr/>
          <a:lstStyle/>
          <a:p>
            <a:r>
              <a:rPr lang="en-CA" sz="2800" dirty="0"/>
              <a:t>Average executive compensation in the US is substantially higher than in Europe and Asia</a:t>
            </a:r>
          </a:p>
          <a:p>
            <a:r>
              <a:rPr lang="en-CA" sz="2800" dirty="0"/>
              <a:t>In Asian countries that favor group rewards (e.g., Japan), executives would be embarrassed by media reports about their high individual compensation</a:t>
            </a:r>
          </a:p>
          <a:p>
            <a:r>
              <a:rPr lang="en-CA" sz="2800" dirty="0"/>
              <a:t>For executives of Chinese SOEs, promotions (decided by the Party Committees) and a potential political career are more important than high compensation</a:t>
            </a:r>
          </a:p>
          <a:p>
            <a:r>
              <a:rPr lang="en-CA" sz="2800" dirty="0"/>
              <a:t>In the U.S., UK, Canada, and Australia executive compensation is often linked to price of shares – less so in other countries</a:t>
            </a:r>
          </a:p>
          <a:p>
            <a:endParaRPr lang="en-CA" dirty="0"/>
          </a:p>
        </p:txBody>
      </p:sp>
    </p:spTree>
    <p:extLst>
      <p:ext uri="{BB962C8B-B14F-4D97-AF65-F5344CB8AC3E}">
        <p14:creationId xmlns:p14="http://schemas.microsoft.com/office/powerpoint/2010/main" val="171246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US"/>
              <a:t>Boards of directors</a:t>
            </a:r>
          </a:p>
        </p:txBody>
      </p:sp>
      <p:sp>
        <p:nvSpPr>
          <p:cNvPr id="439299" name="Rectangle 3"/>
          <p:cNvSpPr>
            <a:spLocks noGrp="1" noChangeArrowheads="1"/>
          </p:cNvSpPr>
          <p:nvPr>
            <p:ph type="body" idx="1"/>
          </p:nvPr>
        </p:nvSpPr>
        <p:spPr>
          <a:xfrm>
            <a:off x="99218" y="1676400"/>
            <a:ext cx="8945563" cy="4305759"/>
          </a:xfrm>
        </p:spPr>
        <p:txBody>
          <a:bodyPr/>
          <a:lstStyle/>
          <a:p>
            <a:r>
              <a:rPr lang="en-US" dirty="0"/>
              <a:t>“The board of directors is a group of elected individuals whose primary responsibility is to act in the owners’ interests by formally monitoring and controlling the corporation’s top-level managers” (</a:t>
            </a:r>
            <a:r>
              <a:rPr lang="en-US" dirty="0" err="1"/>
              <a:t>Hitt</a:t>
            </a:r>
            <a:r>
              <a:rPr lang="en-US" dirty="0"/>
              <a:t> et al., 2013: 302)</a:t>
            </a:r>
          </a:p>
          <a:p>
            <a:endParaRPr lang="en-US" sz="1200" dirty="0"/>
          </a:p>
          <a:p>
            <a:r>
              <a:rPr lang="en-US" dirty="0"/>
              <a:t>Who gets elected to the boards?</a:t>
            </a:r>
          </a:p>
          <a:p>
            <a:endParaRPr lang="en-US" sz="1200" dirty="0"/>
          </a:p>
          <a:p>
            <a:r>
              <a:rPr lang="en-US" dirty="0"/>
              <a:t>What kind of decisions are made by directors?</a:t>
            </a:r>
          </a:p>
          <a:p>
            <a:pPr lvl="1">
              <a:buFont typeface="Wingdings" pitchFamily="2" charset="2"/>
              <a:buNone/>
            </a:pPr>
            <a:endParaRPr lang="en-US" dirty="0"/>
          </a:p>
        </p:txBody>
      </p:sp>
    </p:spTree>
    <p:extLst>
      <p:ext uri="{BB962C8B-B14F-4D97-AF65-F5344CB8AC3E}">
        <p14:creationId xmlns:p14="http://schemas.microsoft.com/office/powerpoint/2010/main" val="188898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36424" y="337456"/>
            <a:ext cx="6755176" cy="653143"/>
          </a:xfrm>
        </p:spPr>
        <p:txBody>
          <a:bodyPr/>
          <a:lstStyle/>
          <a:p>
            <a:r>
              <a:rPr lang="en-US" dirty="0"/>
              <a:t>Effective monitoring</a:t>
            </a:r>
          </a:p>
        </p:txBody>
      </p:sp>
      <p:sp>
        <p:nvSpPr>
          <p:cNvPr id="447491" name="Rectangle 3"/>
          <p:cNvSpPr>
            <a:spLocks noGrp="1" noChangeArrowheads="1"/>
          </p:cNvSpPr>
          <p:nvPr>
            <p:ph type="body" idx="1"/>
          </p:nvPr>
        </p:nvSpPr>
        <p:spPr>
          <a:xfrm>
            <a:off x="152400" y="1401763"/>
            <a:ext cx="8839200" cy="5181600"/>
          </a:xfrm>
        </p:spPr>
        <p:txBody>
          <a:bodyPr/>
          <a:lstStyle/>
          <a:p>
            <a:pPr>
              <a:spcBef>
                <a:spcPts val="0"/>
              </a:spcBef>
            </a:pPr>
            <a:r>
              <a:rPr lang="en-US" dirty="0"/>
              <a:t>Conditions that may prevent effective monitoring</a:t>
            </a:r>
          </a:p>
          <a:p>
            <a:pPr lvl="1">
              <a:spcBef>
                <a:spcPts val="0"/>
              </a:spcBef>
            </a:pPr>
            <a:r>
              <a:rPr lang="en-US" dirty="0"/>
              <a:t>Conflicts of interests</a:t>
            </a:r>
          </a:p>
          <a:p>
            <a:pPr lvl="1">
              <a:spcBef>
                <a:spcPts val="0"/>
              </a:spcBef>
            </a:pPr>
            <a:r>
              <a:rPr lang="en-US" dirty="0"/>
              <a:t>Social ties / Affiliation with the same business community</a:t>
            </a:r>
          </a:p>
          <a:p>
            <a:pPr lvl="1">
              <a:spcBef>
                <a:spcPts val="0"/>
              </a:spcBef>
            </a:pPr>
            <a:r>
              <a:rPr lang="en-US" dirty="0"/>
              <a:t>Lack of expertise</a:t>
            </a:r>
          </a:p>
          <a:p>
            <a:pPr lvl="1">
              <a:spcBef>
                <a:spcPts val="0"/>
              </a:spcBef>
            </a:pPr>
            <a:r>
              <a:rPr lang="en-US" dirty="0"/>
              <a:t>Weak incentives to perform the monitoring function properly</a:t>
            </a:r>
          </a:p>
          <a:p>
            <a:pPr>
              <a:spcBef>
                <a:spcPts val="0"/>
              </a:spcBef>
            </a:pPr>
            <a:r>
              <a:rPr lang="en-US" dirty="0"/>
              <a:t>Improving quality of monitoring</a:t>
            </a:r>
          </a:p>
          <a:p>
            <a:pPr lvl="1">
              <a:spcBef>
                <a:spcPts val="0"/>
              </a:spcBef>
            </a:pPr>
            <a:r>
              <a:rPr lang="en-US" dirty="0"/>
              <a:t>Independent directors</a:t>
            </a:r>
          </a:p>
          <a:p>
            <a:pPr lvl="1">
              <a:spcBef>
                <a:spcPts val="0"/>
              </a:spcBef>
            </a:pPr>
            <a:r>
              <a:rPr lang="en-US" dirty="0"/>
              <a:t>Board committees</a:t>
            </a:r>
          </a:p>
          <a:p>
            <a:pPr lvl="1">
              <a:spcBef>
                <a:spcPts val="0"/>
              </a:spcBef>
            </a:pPr>
            <a:r>
              <a:rPr lang="en-US" dirty="0"/>
              <a:t>Legal responsibility for negligence</a:t>
            </a:r>
          </a:p>
        </p:txBody>
      </p:sp>
    </p:spTree>
    <p:extLst>
      <p:ext uri="{BB962C8B-B14F-4D97-AF65-F5344CB8AC3E}">
        <p14:creationId xmlns:p14="http://schemas.microsoft.com/office/powerpoint/2010/main" val="30398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778F-2287-4F9B-94FC-1B7078B2B490}"/>
              </a:ext>
            </a:extLst>
          </p:cNvPr>
          <p:cNvSpPr>
            <a:spLocks noGrp="1"/>
          </p:cNvSpPr>
          <p:nvPr>
            <p:ph type="title"/>
          </p:nvPr>
        </p:nvSpPr>
        <p:spPr>
          <a:xfrm>
            <a:off x="2249277" y="77119"/>
            <a:ext cx="6729470" cy="1090670"/>
          </a:xfrm>
        </p:spPr>
        <p:txBody>
          <a:bodyPr/>
          <a:lstStyle/>
          <a:p>
            <a:r>
              <a:rPr lang="en-CA" dirty="0"/>
              <a:t>Do boards of directors operate differently in different countries? </a:t>
            </a:r>
          </a:p>
        </p:txBody>
      </p:sp>
      <p:sp>
        <p:nvSpPr>
          <p:cNvPr id="3" name="Content Placeholder 2">
            <a:extLst>
              <a:ext uri="{FF2B5EF4-FFF2-40B4-BE49-F238E27FC236}">
                <a16:creationId xmlns:a16="http://schemas.microsoft.com/office/drawing/2014/main" id="{AF8002D3-5028-41F2-9EFC-1CF35480A238}"/>
              </a:ext>
            </a:extLst>
          </p:cNvPr>
          <p:cNvSpPr>
            <a:spLocks noGrp="1"/>
          </p:cNvSpPr>
          <p:nvPr>
            <p:ph idx="1"/>
          </p:nvPr>
        </p:nvSpPr>
        <p:spPr>
          <a:xfrm>
            <a:off x="148727" y="1320187"/>
            <a:ext cx="8846545" cy="5091630"/>
          </a:xfrm>
        </p:spPr>
        <p:txBody>
          <a:bodyPr/>
          <a:lstStyle/>
          <a:p>
            <a:r>
              <a:rPr lang="en-CA" sz="2800" dirty="0"/>
              <a:t>Unitary (one-tier) boards in the Anglo-American CG model versus two-tier boards (supervisory board and management board) in German CG model</a:t>
            </a:r>
          </a:p>
          <a:p>
            <a:r>
              <a:rPr lang="en-CA" sz="2800" dirty="0"/>
              <a:t>Employee representatives on supervisory boards in Germany and Austria, but not in the US or UK</a:t>
            </a:r>
          </a:p>
          <a:p>
            <a:r>
              <a:rPr lang="en-CA" sz="2800" dirty="0"/>
              <a:t>In Japanese companies, boards are much larger than in American and European companies</a:t>
            </a:r>
          </a:p>
          <a:p>
            <a:r>
              <a:rPr lang="en-CA" sz="2800" dirty="0"/>
              <a:t>In companies with diffused ownership (e.g., in the US and UK) boards are powerful, in companies with concentrated ownership (Europe, emerging economies) key decisions are de facto made by owners and formalized by boards</a:t>
            </a:r>
          </a:p>
          <a:p>
            <a:pPr marL="0" indent="0">
              <a:buNone/>
            </a:pPr>
            <a:endParaRPr lang="en-CA" dirty="0"/>
          </a:p>
        </p:txBody>
      </p:sp>
    </p:spTree>
    <p:extLst>
      <p:ext uri="{BB962C8B-B14F-4D97-AF65-F5344CB8AC3E}">
        <p14:creationId xmlns:p14="http://schemas.microsoft.com/office/powerpoint/2010/main" val="103866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t>Ownership concentration</a:t>
            </a:r>
          </a:p>
        </p:txBody>
      </p:sp>
      <p:sp>
        <p:nvSpPr>
          <p:cNvPr id="446467" name="Rectangle 3"/>
          <p:cNvSpPr>
            <a:spLocks noGrp="1" noChangeArrowheads="1"/>
          </p:cNvSpPr>
          <p:nvPr>
            <p:ph type="body" idx="1"/>
          </p:nvPr>
        </p:nvSpPr>
        <p:spPr>
          <a:xfrm>
            <a:off x="583895" y="1518491"/>
            <a:ext cx="8299373" cy="4495800"/>
          </a:xfrm>
        </p:spPr>
        <p:txBody>
          <a:bodyPr/>
          <a:lstStyle/>
          <a:p>
            <a:r>
              <a:rPr lang="en-US" dirty="0"/>
              <a:t>Concentrated vs. diffused ownership</a:t>
            </a:r>
          </a:p>
          <a:p>
            <a:endParaRPr lang="en-US" dirty="0"/>
          </a:p>
          <a:p>
            <a:r>
              <a:rPr lang="en-US" dirty="0"/>
              <a:t>If an owner is dissatisfied with management, what happens if this owner </a:t>
            </a:r>
          </a:p>
          <a:p>
            <a:pPr lvl="1"/>
            <a:r>
              <a:rPr lang="en-US" dirty="0"/>
              <a:t>holds a large block of shares?</a:t>
            </a:r>
          </a:p>
          <a:p>
            <a:pPr lvl="1"/>
            <a:r>
              <a:rPr lang="en-US" dirty="0"/>
              <a:t>holds a small block of shares?</a:t>
            </a:r>
          </a:p>
          <a:p>
            <a:endParaRPr lang="en-US" dirty="0"/>
          </a:p>
          <a:p>
            <a:r>
              <a:rPr lang="en-US" dirty="0"/>
              <a:t>Voice and exit strategies</a:t>
            </a:r>
          </a:p>
        </p:txBody>
      </p:sp>
    </p:spTree>
    <p:extLst>
      <p:ext uri="{BB962C8B-B14F-4D97-AF65-F5344CB8AC3E}">
        <p14:creationId xmlns:p14="http://schemas.microsoft.com/office/powerpoint/2010/main" val="424326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a:t>Market for corporate control</a:t>
            </a:r>
          </a:p>
        </p:txBody>
      </p:sp>
      <p:sp>
        <p:nvSpPr>
          <p:cNvPr id="441347" name="Rectangle 3"/>
          <p:cNvSpPr>
            <a:spLocks noGrp="1" noChangeArrowheads="1"/>
          </p:cNvSpPr>
          <p:nvPr>
            <p:ph type="body" idx="1"/>
          </p:nvPr>
        </p:nvSpPr>
        <p:spPr>
          <a:xfrm>
            <a:off x="152400" y="1536088"/>
            <a:ext cx="8839200" cy="4710476"/>
          </a:xfrm>
        </p:spPr>
        <p:txBody>
          <a:bodyPr/>
          <a:lstStyle/>
          <a:p>
            <a:r>
              <a:rPr lang="en-US" dirty="0"/>
              <a:t>What happens when shareholders sell their shares?</a:t>
            </a:r>
          </a:p>
          <a:p>
            <a:pPr lvl="1"/>
            <a:r>
              <a:rPr lang="en-US" dirty="0"/>
              <a:t>Strong signal for the board to fire CEO</a:t>
            </a:r>
          </a:p>
          <a:p>
            <a:pPr lvl="1"/>
            <a:r>
              <a:rPr lang="en-US" dirty="0"/>
              <a:t>The firm becomes an attractive acquisition target</a:t>
            </a:r>
          </a:p>
          <a:p>
            <a:r>
              <a:rPr lang="en-US" dirty="0"/>
              <a:t>Takeovers as a mechanism for corporate control</a:t>
            </a:r>
          </a:p>
          <a:p>
            <a:pPr lvl="1"/>
            <a:r>
              <a:rPr lang="en-US" dirty="0"/>
              <a:t>Firms with poor management will be acquired and restructured to make better use of their assets</a:t>
            </a:r>
          </a:p>
          <a:p>
            <a:pPr lvl="1"/>
            <a:r>
              <a:rPr lang="en-US" dirty="0"/>
              <a:t>The wave of takeovers followed by restructuring in the US in the 1980s (later countered by takeover defenses)</a:t>
            </a:r>
          </a:p>
          <a:p>
            <a:pPr lvl="1"/>
            <a:r>
              <a:rPr lang="en-US" dirty="0"/>
              <a:t>Potential negative implications for other stakeholders</a:t>
            </a:r>
          </a:p>
        </p:txBody>
      </p:sp>
    </p:spTree>
    <p:extLst>
      <p:ext uri="{BB962C8B-B14F-4D97-AF65-F5344CB8AC3E}">
        <p14:creationId xmlns:p14="http://schemas.microsoft.com/office/powerpoint/2010/main" val="3932880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1BC0-20D6-4B77-BB1C-E48E8CD31417}"/>
              </a:ext>
            </a:extLst>
          </p:cNvPr>
          <p:cNvSpPr>
            <a:spLocks noGrp="1"/>
          </p:cNvSpPr>
          <p:nvPr>
            <p:ph type="title"/>
          </p:nvPr>
        </p:nvSpPr>
        <p:spPr>
          <a:xfrm>
            <a:off x="1994053" y="0"/>
            <a:ext cx="6845147" cy="1035586"/>
          </a:xfrm>
        </p:spPr>
        <p:txBody>
          <a:bodyPr/>
          <a:lstStyle/>
          <a:p>
            <a:r>
              <a:rPr lang="en-CA" dirty="0"/>
              <a:t>Cross-national differences in the markets for corporate control</a:t>
            </a:r>
          </a:p>
        </p:txBody>
      </p:sp>
      <p:sp>
        <p:nvSpPr>
          <p:cNvPr id="3" name="Content Placeholder 2">
            <a:extLst>
              <a:ext uri="{FF2B5EF4-FFF2-40B4-BE49-F238E27FC236}">
                <a16:creationId xmlns:a16="http://schemas.microsoft.com/office/drawing/2014/main" id="{24C63927-BBDF-43AF-B8E7-7EB34E8027A3}"/>
              </a:ext>
            </a:extLst>
          </p:cNvPr>
          <p:cNvSpPr>
            <a:spLocks noGrp="1"/>
          </p:cNvSpPr>
          <p:nvPr>
            <p:ph idx="1"/>
          </p:nvPr>
        </p:nvSpPr>
        <p:spPr>
          <a:xfrm>
            <a:off x="66100" y="1355075"/>
            <a:ext cx="8978747" cy="4858437"/>
          </a:xfrm>
        </p:spPr>
        <p:txBody>
          <a:bodyPr/>
          <a:lstStyle/>
          <a:p>
            <a:r>
              <a:rPr lang="en-CA" dirty="0"/>
              <a:t>Market for corporate control through takeovers is more active in countries with diffused ownership</a:t>
            </a:r>
          </a:p>
          <a:p>
            <a:r>
              <a:rPr lang="en-CA" dirty="0"/>
              <a:t>In Germany, takeover attempts have been blocked by employee representatives</a:t>
            </a:r>
          </a:p>
          <a:p>
            <a:r>
              <a:rPr lang="en-CA" dirty="0"/>
              <a:t>In Japan, cross-holding of shares by friendly companies protects against hostile takeovers</a:t>
            </a:r>
          </a:p>
          <a:p>
            <a:r>
              <a:rPr lang="en-CA" dirty="0"/>
              <a:t>In the U.S., takeovers are prevented using staggered boards and “poison pills” (takeover attempts trigger sales of assets, issue of shares, etc.)</a:t>
            </a:r>
          </a:p>
        </p:txBody>
      </p:sp>
    </p:spTree>
    <p:extLst>
      <p:ext uri="{BB962C8B-B14F-4D97-AF65-F5344CB8AC3E}">
        <p14:creationId xmlns:p14="http://schemas.microsoft.com/office/powerpoint/2010/main" val="150060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83642" y="360946"/>
            <a:ext cx="6807957" cy="629653"/>
          </a:xfrm>
        </p:spPr>
        <p:txBody>
          <a:bodyPr/>
          <a:lstStyle/>
          <a:p>
            <a:r>
              <a:rPr lang="en-US" sz="3600" dirty="0"/>
              <a:t>Summary</a:t>
            </a:r>
          </a:p>
        </p:txBody>
      </p:sp>
      <p:sp>
        <p:nvSpPr>
          <p:cNvPr id="174083" name="Rectangle 3"/>
          <p:cNvSpPr>
            <a:spLocks noGrp="1" noChangeArrowheads="1"/>
          </p:cNvSpPr>
          <p:nvPr>
            <p:ph type="body" idx="1"/>
          </p:nvPr>
        </p:nvSpPr>
        <p:spPr>
          <a:xfrm>
            <a:off x="404155" y="1482442"/>
            <a:ext cx="8416521" cy="4696073"/>
          </a:xfrm>
        </p:spPr>
        <p:txBody>
          <a:bodyPr/>
          <a:lstStyle/>
          <a:p>
            <a:r>
              <a:rPr lang="en-CA" sz="2800" dirty="0"/>
              <a:t>Different types of owners and their prominence in various countries around the world</a:t>
            </a:r>
          </a:p>
          <a:p>
            <a:r>
              <a:rPr lang="en-CA" sz="2800" dirty="0"/>
              <a:t>The agency problem – when interests of owners and managers do not coincide</a:t>
            </a:r>
          </a:p>
          <a:p>
            <a:r>
              <a:rPr lang="en-CA" sz="2800" dirty="0"/>
              <a:t>How corporate governance mechanisms solve the agency problem and how these mechanisms are used around the world</a:t>
            </a:r>
          </a:p>
          <a:p>
            <a:pPr lvl="1"/>
            <a:r>
              <a:rPr lang="en-CA" sz="2400" dirty="0"/>
              <a:t>Executive compensation</a:t>
            </a:r>
          </a:p>
          <a:p>
            <a:pPr lvl="1"/>
            <a:r>
              <a:rPr lang="en-CA" sz="2400" dirty="0"/>
              <a:t>Board of directors</a:t>
            </a:r>
          </a:p>
          <a:p>
            <a:pPr lvl="1"/>
            <a:r>
              <a:rPr lang="en-CA" sz="2400" dirty="0"/>
              <a:t>Market for corporate control</a:t>
            </a:r>
          </a:p>
        </p:txBody>
      </p:sp>
    </p:spTree>
    <p:extLst>
      <p:ext uri="{BB962C8B-B14F-4D97-AF65-F5344CB8AC3E}">
        <p14:creationId xmlns:p14="http://schemas.microsoft.com/office/powerpoint/2010/main" val="29629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0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487278" y="344349"/>
            <a:ext cx="7548390" cy="629534"/>
          </a:xfrm>
        </p:spPr>
        <p:txBody>
          <a:bodyPr/>
          <a:lstStyle/>
          <a:p>
            <a:r>
              <a:rPr lang="en-US" dirty="0"/>
              <a:t>What is corporate governance?</a:t>
            </a:r>
          </a:p>
        </p:txBody>
      </p:sp>
      <p:sp>
        <p:nvSpPr>
          <p:cNvPr id="430083" name="Rectangle 3"/>
          <p:cNvSpPr>
            <a:spLocks noGrp="1" noChangeArrowheads="1"/>
          </p:cNvSpPr>
          <p:nvPr>
            <p:ph type="body" idx="1"/>
          </p:nvPr>
        </p:nvSpPr>
        <p:spPr>
          <a:xfrm>
            <a:off x="323161" y="1282700"/>
            <a:ext cx="8497677" cy="3967908"/>
          </a:xfrm>
        </p:spPr>
        <p:txBody>
          <a:bodyPr/>
          <a:lstStyle/>
          <a:p>
            <a:r>
              <a:rPr lang="en-US" dirty="0"/>
              <a:t>Corporate governance (CG) is about</a:t>
            </a:r>
          </a:p>
          <a:p>
            <a:pPr lvl="1"/>
            <a:r>
              <a:rPr lang="en-US" dirty="0"/>
              <a:t>the structure of rights and responsibilities among the parties with a stake in the firm (Aoki, 2001: 11)</a:t>
            </a:r>
          </a:p>
          <a:p>
            <a:pPr lvl="1"/>
            <a:r>
              <a:rPr lang="en-US" dirty="0"/>
              <a:t>relationships of various stakeholders or “constituents” with executives / managers (</a:t>
            </a:r>
            <a:r>
              <a:rPr lang="en-US" dirty="0" err="1"/>
              <a:t>Larcker</a:t>
            </a:r>
            <a:r>
              <a:rPr lang="en-US" dirty="0"/>
              <a:t> &amp; </a:t>
            </a:r>
            <a:r>
              <a:rPr lang="en-US" dirty="0" err="1"/>
              <a:t>Tayan</a:t>
            </a:r>
            <a:r>
              <a:rPr lang="en-US" dirty="0"/>
              <a:t>, 2007)</a:t>
            </a:r>
          </a:p>
          <a:p>
            <a:r>
              <a:rPr lang="en-US" dirty="0"/>
              <a:t>Most studies consider the relationships between managers and shareholders</a:t>
            </a:r>
          </a:p>
          <a:p>
            <a:endParaRPr lang="en-US" dirty="0"/>
          </a:p>
        </p:txBody>
      </p:sp>
      <p:sp>
        <p:nvSpPr>
          <p:cNvPr id="430086" name="Text Box 6"/>
          <p:cNvSpPr txBox="1">
            <a:spLocks noChangeArrowheads="1"/>
          </p:cNvSpPr>
          <p:nvPr/>
        </p:nvSpPr>
        <p:spPr bwMode="auto">
          <a:xfrm>
            <a:off x="6459538" y="5384800"/>
            <a:ext cx="1873250" cy="376238"/>
          </a:xfrm>
          <a:prstGeom prst="rect">
            <a:avLst/>
          </a:prstGeom>
          <a:noFill/>
          <a:ln w="9525" algn="ctr">
            <a:solidFill>
              <a:schemeClr val="tx1"/>
            </a:solidFill>
            <a:miter lim="800000"/>
            <a:headEnd/>
            <a:tailEnd/>
          </a:ln>
          <a:effectLst/>
        </p:spPr>
        <p:txBody>
          <a:bodyPr>
            <a:spAutoFit/>
          </a:bodyPr>
          <a:lstStyle/>
          <a:p>
            <a:pPr algn="ctr">
              <a:spcBef>
                <a:spcPct val="50000"/>
              </a:spcBef>
            </a:pPr>
            <a:r>
              <a:rPr lang="en-US"/>
              <a:t>Shareholders</a:t>
            </a:r>
          </a:p>
        </p:txBody>
      </p:sp>
      <p:sp>
        <p:nvSpPr>
          <p:cNvPr id="430087" name="Text Box 7"/>
          <p:cNvSpPr txBox="1">
            <a:spLocks noChangeArrowheads="1"/>
          </p:cNvSpPr>
          <p:nvPr/>
        </p:nvSpPr>
        <p:spPr bwMode="auto">
          <a:xfrm>
            <a:off x="3635375" y="5389563"/>
            <a:ext cx="1873250" cy="376237"/>
          </a:xfrm>
          <a:prstGeom prst="rect">
            <a:avLst/>
          </a:prstGeom>
          <a:noFill/>
          <a:ln w="9525" algn="ctr">
            <a:solidFill>
              <a:schemeClr val="tx1"/>
            </a:solidFill>
            <a:miter lim="800000"/>
            <a:headEnd/>
            <a:tailEnd/>
          </a:ln>
          <a:effectLst/>
        </p:spPr>
        <p:txBody>
          <a:bodyPr>
            <a:spAutoFit/>
          </a:bodyPr>
          <a:lstStyle/>
          <a:p>
            <a:pPr algn="ctr">
              <a:spcBef>
                <a:spcPct val="50000"/>
              </a:spcBef>
            </a:pPr>
            <a:r>
              <a:rPr lang="en-US"/>
              <a:t>Managers</a:t>
            </a:r>
          </a:p>
        </p:txBody>
      </p:sp>
      <p:sp>
        <p:nvSpPr>
          <p:cNvPr id="430088" name="Text Box 8"/>
          <p:cNvSpPr txBox="1">
            <a:spLocks noChangeArrowheads="1"/>
          </p:cNvSpPr>
          <p:nvPr/>
        </p:nvSpPr>
        <p:spPr bwMode="auto">
          <a:xfrm>
            <a:off x="815975" y="5387975"/>
            <a:ext cx="1873250" cy="376238"/>
          </a:xfrm>
          <a:prstGeom prst="rect">
            <a:avLst/>
          </a:prstGeom>
          <a:noFill/>
          <a:ln w="9525" algn="ctr">
            <a:solidFill>
              <a:schemeClr val="tx1"/>
            </a:solidFill>
            <a:miter lim="800000"/>
            <a:headEnd/>
            <a:tailEnd/>
          </a:ln>
          <a:effectLst/>
        </p:spPr>
        <p:txBody>
          <a:bodyPr>
            <a:spAutoFit/>
          </a:bodyPr>
          <a:lstStyle/>
          <a:p>
            <a:pPr algn="ctr">
              <a:spcBef>
                <a:spcPct val="50000"/>
              </a:spcBef>
            </a:pPr>
            <a:r>
              <a:rPr lang="en-US"/>
              <a:t>Employees</a:t>
            </a:r>
          </a:p>
        </p:txBody>
      </p:sp>
      <p:sp>
        <p:nvSpPr>
          <p:cNvPr id="430089" name="Line 9"/>
          <p:cNvSpPr>
            <a:spLocks noChangeShapeType="1"/>
          </p:cNvSpPr>
          <p:nvPr/>
        </p:nvSpPr>
        <p:spPr bwMode="auto">
          <a:xfrm>
            <a:off x="2698750" y="5559425"/>
            <a:ext cx="914400" cy="0"/>
          </a:xfrm>
          <a:prstGeom prst="line">
            <a:avLst/>
          </a:prstGeom>
          <a:noFill/>
          <a:ln w="9525">
            <a:solidFill>
              <a:schemeClr val="tx1"/>
            </a:solidFill>
            <a:round/>
            <a:headEnd/>
            <a:tailEnd/>
          </a:ln>
          <a:effectLst/>
        </p:spPr>
        <p:txBody>
          <a:bodyPr wrap="none">
            <a:spAutoFit/>
          </a:bodyPr>
          <a:lstStyle/>
          <a:p>
            <a:endParaRPr lang="en-US"/>
          </a:p>
        </p:txBody>
      </p:sp>
      <p:sp>
        <p:nvSpPr>
          <p:cNvPr id="430090" name="Line 10"/>
          <p:cNvSpPr>
            <a:spLocks noChangeShapeType="1"/>
          </p:cNvSpPr>
          <p:nvPr/>
        </p:nvSpPr>
        <p:spPr bwMode="auto">
          <a:xfrm>
            <a:off x="5500688" y="5559425"/>
            <a:ext cx="944562" cy="15875"/>
          </a:xfrm>
          <a:prstGeom prst="line">
            <a:avLst/>
          </a:prstGeom>
          <a:noFill/>
          <a:ln w="9525">
            <a:solidFill>
              <a:schemeClr val="tx1"/>
            </a:solidFill>
            <a:round/>
            <a:headEnd/>
            <a:tailEnd/>
          </a:ln>
          <a:effectLst/>
        </p:spPr>
        <p:txBody>
          <a:bodyPr wrap="none">
            <a:spAutoFit/>
          </a:bodyPr>
          <a:lstStyle/>
          <a:p>
            <a:endParaRPr lang="en-US"/>
          </a:p>
        </p:txBody>
      </p:sp>
    </p:spTree>
    <p:extLst>
      <p:ext uri="{BB962C8B-B14F-4D97-AF65-F5344CB8AC3E}">
        <p14:creationId xmlns:p14="http://schemas.microsoft.com/office/powerpoint/2010/main" val="2202231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z="3600" dirty="0"/>
              <a:t>Reminders</a:t>
            </a:r>
          </a:p>
        </p:txBody>
      </p:sp>
      <p:sp>
        <p:nvSpPr>
          <p:cNvPr id="175107" name="Rectangle 3"/>
          <p:cNvSpPr>
            <a:spLocks noGrp="1" noChangeArrowheads="1"/>
          </p:cNvSpPr>
          <p:nvPr>
            <p:ph idx="1"/>
          </p:nvPr>
        </p:nvSpPr>
        <p:spPr>
          <a:xfrm>
            <a:off x="244197" y="1544533"/>
            <a:ext cx="8763949" cy="4443479"/>
          </a:xfrm>
        </p:spPr>
        <p:txBody>
          <a:bodyPr/>
          <a:lstStyle/>
          <a:p>
            <a:r>
              <a:rPr lang="en-US" dirty="0"/>
              <a:t>This Friday, May 2</a:t>
            </a:r>
            <a:r>
              <a:rPr lang="en-US" baseline="30000" dirty="0"/>
              <a:t>nd</a:t>
            </a:r>
            <a:r>
              <a:rPr lang="en-US" dirty="0"/>
              <a:t> we will discuss</a:t>
            </a:r>
          </a:p>
          <a:p>
            <a:pPr lvl="1"/>
            <a:r>
              <a:rPr lang="en-US" dirty="0"/>
              <a:t>Implications of state ownership of companies</a:t>
            </a:r>
          </a:p>
          <a:p>
            <a:pPr lvl="1"/>
            <a:r>
              <a:rPr lang="en-US" dirty="0"/>
              <a:t>Acquisitions made by China’s SOEs in EU (based on “Chinese FDI in Europe” report available on Moodle)</a:t>
            </a:r>
          </a:p>
          <a:p>
            <a:pPr lvl="1"/>
            <a:endParaRPr lang="en-US" sz="1000" dirty="0"/>
          </a:p>
          <a:p>
            <a:endParaRPr lang="en-US" sz="800" dirty="0"/>
          </a:p>
          <a:p>
            <a:r>
              <a:rPr lang="en-US" dirty="0"/>
              <a:t>Next Tuesday, May 6</a:t>
            </a:r>
            <a:r>
              <a:rPr lang="en-US" baseline="30000" dirty="0"/>
              <a:t>th</a:t>
            </a:r>
            <a:r>
              <a:rPr lang="en-US" dirty="0"/>
              <a:t> </a:t>
            </a:r>
          </a:p>
          <a:p>
            <a:pPr lvl="1"/>
            <a:r>
              <a:rPr lang="en-US" dirty="0"/>
              <a:t>Lecture about innovation management and entrepreneurship across countries</a:t>
            </a:r>
          </a:p>
          <a:p>
            <a:pPr lvl="1"/>
            <a:r>
              <a:rPr lang="en-CA" dirty="0"/>
              <a:t>PA presentation by a group responsible for this topic</a:t>
            </a:r>
            <a:endParaRPr lang="en-US" dirty="0"/>
          </a:p>
        </p:txBody>
      </p:sp>
    </p:spTree>
    <p:extLst>
      <p:ext uri="{BB962C8B-B14F-4D97-AF65-F5344CB8AC3E}">
        <p14:creationId xmlns:p14="http://schemas.microsoft.com/office/powerpoint/2010/main" val="298390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422" y="1349830"/>
            <a:ext cx="8716178" cy="4775548"/>
          </a:xfrm>
        </p:spPr>
        <p:txBody>
          <a:bodyPr/>
          <a:lstStyle/>
          <a:p>
            <a:r>
              <a:rPr lang="en-CA" dirty="0"/>
              <a:t>Types of ownership</a:t>
            </a:r>
          </a:p>
          <a:p>
            <a:pPr lvl="1"/>
            <a:r>
              <a:rPr lang="en-CA" dirty="0"/>
              <a:t>Institutional investors, families, the state, other corporations, banks, employees, VC investors, etc.</a:t>
            </a:r>
          </a:p>
          <a:p>
            <a:r>
              <a:rPr lang="en-CA" dirty="0"/>
              <a:t>Different types of owners </a:t>
            </a:r>
          </a:p>
          <a:p>
            <a:pPr lvl="1"/>
            <a:r>
              <a:rPr lang="en-CA" dirty="0"/>
              <a:t>can be found within any country but their relative importance varies across countries</a:t>
            </a:r>
          </a:p>
          <a:p>
            <a:pPr lvl="1"/>
            <a:r>
              <a:rPr lang="en-CA" dirty="0"/>
              <a:t>rely on different CG mechanisms to exercise control</a:t>
            </a:r>
          </a:p>
          <a:p>
            <a:r>
              <a:rPr lang="en-CA" dirty="0"/>
              <a:t>Different CG practices would be common in countries with different dominant types of owners</a:t>
            </a:r>
          </a:p>
        </p:txBody>
      </p:sp>
      <p:sp>
        <p:nvSpPr>
          <p:cNvPr id="3" name="Title 2"/>
          <p:cNvSpPr>
            <a:spLocks noGrp="1"/>
          </p:cNvSpPr>
          <p:nvPr>
            <p:ph type="title"/>
          </p:nvPr>
        </p:nvSpPr>
        <p:spPr>
          <a:xfrm>
            <a:off x="2318838" y="64173"/>
            <a:ext cx="6672762" cy="1006838"/>
          </a:xfrm>
        </p:spPr>
        <p:txBody>
          <a:bodyPr/>
          <a:lstStyle/>
          <a:p>
            <a:r>
              <a:rPr lang="en-CA" dirty="0"/>
              <a:t>Types of ownership and </a:t>
            </a:r>
            <a:br>
              <a:rPr lang="en-CA" dirty="0"/>
            </a:br>
            <a:r>
              <a:rPr lang="en-CA" dirty="0"/>
              <a:t>cross-national differences in CG</a:t>
            </a:r>
          </a:p>
        </p:txBody>
      </p:sp>
    </p:spTree>
    <p:extLst>
      <p:ext uri="{BB962C8B-B14F-4D97-AF65-F5344CB8AC3E}">
        <p14:creationId xmlns:p14="http://schemas.microsoft.com/office/powerpoint/2010/main" val="353225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8810" y="1333042"/>
            <a:ext cx="8332424" cy="5166909"/>
          </a:xfrm>
        </p:spPr>
        <p:txBody>
          <a:bodyPr/>
          <a:lstStyle/>
          <a:p>
            <a:pPr>
              <a:spcBef>
                <a:spcPts val="200"/>
              </a:spcBef>
            </a:pPr>
            <a:r>
              <a:rPr lang="en-CA" sz="2800" dirty="0"/>
              <a:t>Institutional investors tend to have diversified investment portfolios </a:t>
            </a:r>
          </a:p>
          <a:p>
            <a:pPr lvl="1">
              <a:spcBef>
                <a:spcPts val="200"/>
              </a:spcBef>
            </a:pPr>
            <a:r>
              <a:rPr lang="en-CA" sz="2400" dirty="0"/>
              <a:t>Invest in many companies but usually hold a relatively small stake in each company</a:t>
            </a:r>
          </a:p>
          <a:p>
            <a:pPr lvl="1">
              <a:spcBef>
                <a:spcPts val="200"/>
              </a:spcBef>
            </a:pPr>
            <a:r>
              <a:rPr lang="en-CA" sz="2400" dirty="0"/>
              <a:t>Many institutional investors have short-term investment focus – buy and sell shares frequently</a:t>
            </a:r>
          </a:p>
          <a:p>
            <a:pPr>
              <a:spcBef>
                <a:spcPts val="200"/>
              </a:spcBef>
            </a:pPr>
            <a:r>
              <a:rPr lang="en-CA" sz="2800" dirty="0"/>
              <a:t>Most institutional investors are “passive” and do not try to influence the governance process</a:t>
            </a:r>
          </a:p>
          <a:p>
            <a:pPr lvl="1">
              <a:spcBef>
                <a:spcPts val="200"/>
              </a:spcBef>
            </a:pPr>
            <a:r>
              <a:rPr lang="en-CA" sz="2400" dirty="0"/>
              <a:t>However, some institutional investors (e.g., CalPERS) may actively push for certain governance decisions </a:t>
            </a:r>
          </a:p>
          <a:p>
            <a:pPr>
              <a:spcBef>
                <a:spcPts val="200"/>
              </a:spcBef>
            </a:pPr>
            <a:r>
              <a:rPr lang="en-CA" sz="2800" dirty="0"/>
              <a:t>Examples of countries where this type of ownership plays an important role: USA, UK</a:t>
            </a:r>
          </a:p>
          <a:p>
            <a:endParaRPr lang="en-CA" dirty="0"/>
          </a:p>
        </p:txBody>
      </p:sp>
      <p:sp>
        <p:nvSpPr>
          <p:cNvPr id="3" name="Title 2"/>
          <p:cNvSpPr>
            <a:spLocks noGrp="1"/>
          </p:cNvSpPr>
          <p:nvPr>
            <p:ph type="title"/>
          </p:nvPr>
        </p:nvSpPr>
        <p:spPr>
          <a:xfrm>
            <a:off x="2423709" y="86561"/>
            <a:ext cx="6611957" cy="1048175"/>
          </a:xfrm>
        </p:spPr>
        <p:txBody>
          <a:bodyPr/>
          <a:lstStyle/>
          <a:p>
            <a:r>
              <a:rPr lang="en-CA" dirty="0"/>
              <a:t>Ownership by (multiple) institutional investors</a:t>
            </a:r>
            <a:br>
              <a:rPr lang="en-CA" dirty="0"/>
            </a:br>
            <a:endParaRPr lang="en-CA" dirty="0"/>
          </a:p>
        </p:txBody>
      </p:sp>
    </p:spTree>
    <p:extLst>
      <p:ext uri="{BB962C8B-B14F-4D97-AF65-F5344CB8AC3E}">
        <p14:creationId xmlns:p14="http://schemas.microsoft.com/office/powerpoint/2010/main" val="131848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CCD8-16DB-4E0D-8958-ABADC71857D2}"/>
              </a:ext>
            </a:extLst>
          </p:cNvPr>
          <p:cNvSpPr>
            <a:spLocks noGrp="1"/>
          </p:cNvSpPr>
          <p:nvPr>
            <p:ph type="title"/>
          </p:nvPr>
        </p:nvSpPr>
        <p:spPr>
          <a:xfrm>
            <a:off x="2155634" y="83545"/>
            <a:ext cx="6248400" cy="974074"/>
          </a:xfrm>
        </p:spPr>
        <p:txBody>
          <a:bodyPr/>
          <a:lstStyle/>
          <a:p>
            <a:r>
              <a:rPr lang="en-CA" dirty="0"/>
              <a:t>Growth of institutional ownership in the U.S.</a:t>
            </a:r>
          </a:p>
        </p:txBody>
      </p:sp>
      <p:pic>
        <p:nvPicPr>
          <p:cNvPr id="5" name="Content Placeholder 4">
            <a:extLst>
              <a:ext uri="{FF2B5EF4-FFF2-40B4-BE49-F238E27FC236}">
                <a16:creationId xmlns:a16="http://schemas.microsoft.com/office/drawing/2014/main" id="{5EA1E981-5619-4197-B4ED-5121168B8FF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0728" y="1266940"/>
            <a:ext cx="6545315" cy="5057744"/>
          </a:xfrm>
        </p:spPr>
      </p:pic>
      <p:sp>
        <p:nvSpPr>
          <p:cNvPr id="6" name="Text Box 4">
            <a:extLst>
              <a:ext uri="{FF2B5EF4-FFF2-40B4-BE49-F238E27FC236}">
                <a16:creationId xmlns:a16="http://schemas.microsoft.com/office/drawing/2014/main" id="{2C369F4B-5BAB-4B30-8F21-855AD68025D9}"/>
              </a:ext>
            </a:extLst>
          </p:cNvPr>
          <p:cNvSpPr txBox="1">
            <a:spLocks noChangeArrowheads="1"/>
          </p:cNvSpPr>
          <p:nvPr/>
        </p:nvSpPr>
        <p:spPr bwMode="auto">
          <a:xfrm>
            <a:off x="3842606" y="6581001"/>
            <a:ext cx="3220244" cy="276999"/>
          </a:xfrm>
          <a:prstGeom prst="rect">
            <a:avLst/>
          </a:prstGeom>
          <a:noFill/>
          <a:ln w="9525">
            <a:noFill/>
            <a:miter lim="800000"/>
            <a:headEnd/>
            <a:tailEnd/>
          </a:ln>
        </p:spPr>
        <p:txBody>
          <a:bodyPr wrap="square">
            <a:spAutoFit/>
          </a:bodyPr>
          <a:lstStyle/>
          <a:p>
            <a:pPr>
              <a:spcBef>
                <a:spcPct val="50000"/>
              </a:spcBef>
            </a:pPr>
            <a:r>
              <a:rPr lang="en-US" sz="1200" dirty="0"/>
              <a:t>Source: G. Zhu (2015)</a:t>
            </a:r>
          </a:p>
        </p:txBody>
      </p:sp>
    </p:spTree>
    <p:extLst>
      <p:ext uri="{BB962C8B-B14F-4D97-AF65-F5344CB8AC3E}">
        <p14:creationId xmlns:p14="http://schemas.microsoft.com/office/powerpoint/2010/main" val="72970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757" y="1531344"/>
            <a:ext cx="8623443" cy="4405829"/>
          </a:xfrm>
        </p:spPr>
        <p:txBody>
          <a:bodyPr/>
          <a:lstStyle/>
          <a:p>
            <a:r>
              <a:rPr lang="en-CA" dirty="0"/>
              <a:t>Long-term orientation</a:t>
            </a:r>
          </a:p>
          <a:p>
            <a:r>
              <a:rPr lang="en-CA" dirty="0"/>
              <a:t>Interests of managers and shareholders coincide when top managers are family members</a:t>
            </a:r>
          </a:p>
          <a:p>
            <a:r>
              <a:rPr lang="en-CA" dirty="0"/>
              <a:t>Independent directors may be present but have limited influence</a:t>
            </a:r>
          </a:p>
          <a:p>
            <a:r>
              <a:rPr lang="en-CA" dirty="0"/>
              <a:t>Examples of countries where family ownership plays an important role: most EU countries</a:t>
            </a:r>
          </a:p>
          <a:p>
            <a:endParaRPr lang="en-CA" dirty="0"/>
          </a:p>
        </p:txBody>
      </p:sp>
      <p:sp>
        <p:nvSpPr>
          <p:cNvPr id="3" name="Title 2"/>
          <p:cNvSpPr>
            <a:spLocks noGrp="1"/>
          </p:cNvSpPr>
          <p:nvPr>
            <p:ph type="title"/>
          </p:nvPr>
        </p:nvSpPr>
        <p:spPr/>
        <p:txBody>
          <a:bodyPr/>
          <a:lstStyle/>
          <a:p>
            <a:r>
              <a:rPr lang="en-CA" dirty="0"/>
              <a:t>Family ownership</a:t>
            </a:r>
          </a:p>
        </p:txBody>
      </p:sp>
    </p:spTree>
    <p:extLst>
      <p:ext uri="{BB962C8B-B14F-4D97-AF65-F5344CB8AC3E}">
        <p14:creationId xmlns:p14="http://schemas.microsoft.com/office/powerpoint/2010/main" val="198999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61DC-7F2F-49AA-81E8-D7237986D608}"/>
              </a:ext>
            </a:extLst>
          </p:cNvPr>
          <p:cNvSpPr>
            <a:spLocks noGrp="1"/>
          </p:cNvSpPr>
          <p:nvPr>
            <p:ph type="title"/>
          </p:nvPr>
        </p:nvSpPr>
        <p:spPr>
          <a:xfrm>
            <a:off x="1795749" y="-1"/>
            <a:ext cx="7182998" cy="1024569"/>
          </a:xfrm>
        </p:spPr>
        <p:txBody>
          <a:bodyPr/>
          <a:lstStyle/>
          <a:p>
            <a:r>
              <a:rPr lang="en-CA" dirty="0"/>
              <a:t>Family ownership and control in </a:t>
            </a:r>
            <a:br>
              <a:rPr lang="en-CA" dirty="0"/>
            </a:br>
            <a:r>
              <a:rPr lang="en-CA" dirty="0"/>
              <a:t>200 largest firms from each country</a:t>
            </a:r>
          </a:p>
        </p:txBody>
      </p:sp>
      <p:pic>
        <p:nvPicPr>
          <p:cNvPr id="6" name="Picture 5">
            <a:extLst>
              <a:ext uri="{FF2B5EF4-FFF2-40B4-BE49-F238E27FC236}">
                <a16:creationId xmlns:a16="http://schemas.microsoft.com/office/drawing/2014/main" id="{A69722A8-F06E-4462-B58C-93B4D75CFD17}"/>
              </a:ext>
            </a:extLst>
          </p:cNvPr>
          <p:cNvPicPr>
            <a:picLocks noChangeAspect="1"/>
          </p:cNvPicPr>
          <p:nvPr/>
        </p:nvPicPr>
        <p:blipFill>
          <a:blip r:embed="rId3"/>
          <a:stretch>
            <a:fillRect/>
          </a:stretch>
        </p:blipFill>
        <p:spPr>
          <a:xfrm>
            <a:off x="1520858" y="1288973"/>
            <a:ext cx="6253125" cy="5023691"/>
          </a:xfrm>
          <a:prstGeom prst="rect">
            <a:avLst/>
          </a:prstGeom>
        </p:spPr>
      </p:pic>
      <p:sp>
        <p:nvSpPr>
          <p:cNvPr id="7" name="Text Box 4">
            <a:extLst>
              <a:ext uri="{FF2B5EF4-FFF2-40B4-BE49-F238E27FC236}">
                <a16:creationId xmlns:a16="http://schemas.microsoft.com/office/drawing/2014/main" id="{3C93B59E-94FA-4EFA-918E-494548FEE983}"/>
              </a:ext>
            </a:extLst>
          </p:cNvPr>
          <p:cNvSpPr txBox="1">
            <a:spLocks noChangeArrowheads="1"/>
          </p:cNvSpPr>
          <p:nvPr/>
        </p:nvSpPr>
        <p:spPr bwMode="auto">
          <a:xfrm>
            <a:off x="2181341" y="6577069"/>
            <a:ext cx="6962659" cy="276999"/>
          </a:xfrm>
          <a:prstGeom prst="rect">
            <a:avLst/>
          </a:prstGeom>
          <a:noFill/>
          <a:ln w="9525">
            <a:noFill/>
            <a:miter lim="800000"/>
            <a:headEnd/>
            <a:tailEnd/>
          </a:ln>
        </p:spPr>
        <p:txBody>
          <a:bodyPr wrap="square">
            <a:spAutoFit/>
          </a:bodyPr>
          <a:lstStyle/>
          <a:p>
            <a:pPr>
              <a:spcBef>
                <a:spcPct val="50000"/>
              </a:spcBef>
            </a:pPr>
            <a:r>
              <a:rPr lang="en-US" sz="1200" dirty="0"/>
              <a:t>Source: </a:t>
            </a:r>
            <a:r>
              <a:rPr lang="en-CA" sz="1200" dirty="0"/>
              <a:t>Sinha</a:t>
            </a:r>
            <a:r>
              <a:rPr lang="en-US" sz="1200" dirty="0"/>
              <a:t> (2019) </a:t>
            </a:r>
            <a:r>
              <a:rPr lang="en-CA" sz="1200" dirty="0"/>
              <a:t>The global variations in family business structures. www.hindustantimes.com</a:t>
            </a:r>
            <a:endParaRPr lang="en-US" sz="1200" dirty="0"/>
          </a:p>
        </p:txBody>
      </p:sp>
    </p:spTree>
    <p:extLst>
      <p:ext uri="{BB962C8B-B14F-4D97-AF65-F5344CB8AC3E}">
        <p14:creationId xmlns:p14="http://schemas.microsoft.com/office/powerpoint/2010/main" val="270471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423" y="1288972"/>
            <a:ext cx="8563778" cy="5023693"/>
          </a:xfrm>
        </p:spPr>
        <p:txBody>
          <a:bodyPr/>
          <a:lstStyle/>
          <a:p>
            <a:pPr>
              <a:spcBef>
                <a:spcPts val="200"/>
              </a:spcBef>
            </a:pPr>
            <a:r>
              <a:rPr lang="en-CA" dirty="0"/>
              <a:t>Often have goals other than profitability / shareholder value maximization</a:t>
            </a:r>
          </a:p>
          <a:p>
            <a:pPr>
              <a:spcBef>
                <a:spcPts val="200"/>
              </a:spcBef>
            </a:pPr>
            <a:r>
              <a:rPr lang="en-CA" dirty="0"/>
              <a:t>Government officials often exercise direct control by circumventing formal governance mechanisms</a:t>
            </a:r>
          </a:p>
          <a:p>
            <a:pPr>
              <a:spcBef>
                <a:spcPts val="200"/>
              </a:spcBef>
            </a:pPr>
            <a:r>
              <a:rPr lang="en-CA" dirty="0"/>
              <a:t>If state-controlled companies are interested in attracting private investors, they may adopt quite rigorous corporate governance standards </a:t>
            </a:r>
          </a:p>
          <a:p>
            <a:pPr>
              <a:spcBef>
                <a:spcPts val="200"/>
              </a:spcBef>
            </a:pPr>
            <a:r>
              <a:rPr lang="en-CA" dirty="0"/>
              <a:t>Examples of countries where this type of ownership plays an important role: China, Russia</a:t>
            </a:r>
          </a:p>
          <a:p>
            <a:endParaRPr lang="en-CA" dirty="0"/>
          </a:p>
          <a:p>
            <a:endParaRPr lang="en-CA" dirty="0"/>
          </a:p>
        </p:txBody>
      </p:sp>
      <p:sp>
        <p:nvSpPr>
          <p:cNvPr id="3" name="Title 2"/>
          <p:cNvSpPr>
            <a:spLocks noGrp="1"/>
          </p:cNvSpPr>
          <p:nvPr>
            <p:ph type="title"/>
          </p:nvPr>
        </p:nvSpPr>
        <p:spPr/>
        <p:txBody>
          <a:bodyPr/>
          <a:lstStyle/>
          <a:p>
            <a:r>
              <a:rPr lang="en-CA" dirty="0"/>
              <a:t>State ownership</a:t>
            </a:r>
          </a:p>
        </p:txBody>
      </p:sp>
    </p:spTree>
    <p:extLst>
      <p:ext uri="{BB962C8B-B14F-4D97-AF65-F5344CB8AC3E}">
        <p14:creationId xmlns:p14="http://schemas.microsoft.com/office/powerpoint/2010/main" val="2037759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7022</TotalTime>
  <Words>1568</Words>
  <Application>Microsoft Office PowerPoint</Application>
  <PresentationFormat>On-screen Show (4:3)</PresentationFormat>
  <Paragraphs>160</Paragraphs>
  <Slides>30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Playfair Display</vt:lpstr>
      <vt:lpstr>Tahoma</vt:lpstr>
      <vt:lpstr>Times New Roman</vt:lpstr>
      <vt:lpstr>Wingdings</vt:lpstr>
      <vt:lpstr>1_Default Design</vt:lpstr>
      <vt:lpstr>think-cell Slide</vt:lpstr>
      <vt:lpstr> 1227 International Management</vt:lpstr>
      <vt:lpstr>Agenda</vt:lpstr>
      <vt:lpstr>What is corporate governance?</vt:lpstr>
      <vt:lpstr>Types of ownership and  cross-national differences in CG</vt:lpstr>
      <vt:lpstr>Ownership by (multiple) institutional investors </vt:lpstr>
      <vt:lpstr>Growth of institutional ownership in the U.S.</vt:lpstr>
      <vt:lpstr>Family ownership</vt:lpstr>
      <vt:lpstr>Family ownership and control in  200 largest firms from each country</vt:lpstr>
      <vt:lpstr>State ownership</vt:lpstr>
      <vt:lpstr>PowerPoint Presentation</vt:lpstr>
      <vt:lpstr>Cross-border acquisitions by state-controlled companies</vt:lpstr>
      <vt:lpstr>Ownership by other corporations</vt:lpstr>
      <vt:lpstr>Example of corporate  cross-ownership in Japan</vt:lpstr>
      <vt:lpstr>Do managers have the same interests as shareholders?</vt:lpstr>
      <vt:lpstr>Solving the agency problem</vt:lpstr>
      <vt:lpstr>Executive compensation</vt:lpstr>
      <vt:lpstr>Executive compensation in the U.S. (based on 2019 data)  Source: https://www.humanresourcesonline.net/the-world-s-top-10-highest-paid-ceos</vt:lpstr>
      <vt:lpstr>Rewarding poor performance?</vt:lpstr>
      <vt:lpstr>“Golden handshake” scandal in TAP</vt:lpstr>
      <vt:lpstr>PowerPoint Presentation</vt:lpstr>
      <vt:lpstr>CEO vs. average worker pay around the world</vt:lpstr>
      <vt:lpstr>Cross-national differences in executive compensation</vt:lpstr>
      <vt:lpstr>Boards of directors</vt:lpstr>
      <vt:lpstr>Effective monitoring</vt:lpstr>
      <vt:lpstr>Do boards of directors operate differently in different countries? </vt:lpstr>
      <vt:lpstr>Ownership concentration</vt:lpstr>
      <vt:lpstr>Market for corporate control</vt:lpstr>
      <vt:lpstr>Cross-national differences in the markets for corporate control</vt:lpstr>
      <vt:lpstr>Summary</vt:lpstr>
      <vt:lpstr>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dc:title>
  <dc:creator>IO</dc:creator>
  <cp:lastModifiedBy>Ilya Okhmatovskiy</cp:lastModifiedBy>
  <cp:revision>868</cp:revision>
  <dcterms:created xsi:type="dcterms:W3CDTF">2002-01-09T03:29:12Z</dcterms:created>
  <dcterms:modified xsi:type="dcterms:W3CDTF">2025-04-29T10:48:25Z</dcterms:modified>
</cp:coreProperties>
</file>