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45"/>
  </p:notesMasterIdLst>
  <p:sldIdLst>
    <p:sldId id="259" r:id="rId2"/>
    <p:sldId id="312" r:id="rId3"/>
    <p:sldId id="362" r:id="rId4"/>
    <p:sldId id="363" r:id="rId5"/>
    <p:sldId id="364" r:id="rId6"/>
    <p:sldId id="325" r:id="rId7"/>
    <p:sldId id="374" r:id="rId8"/>
    <p:sldId id="328" r:id="rId9"/>
    <p:sldId id="373" r:id="rId10"/>
    <p:sldId id="329" r:id="rId11"/>
    <p:sldId id="331" r:id="rId12"/>
    <p:sldId id="330" r:id="rId13"/>
    <p:sldId id="332" r:id="rId14"/>
    <p:sldId id="333" r:id="rId15"/>
    <p:sldId id="334" r:id="rId16"/>
    <p:sldId id="337" r:id="rId17"/>
    <p:sldId id="338" r:id="rId18"/>
    <p:sldId id="339" r:id="rId19"/>
    <p:sldId id="340" r:id="rId20"/>
    <p:sldId id="341" r:id="rId21"/>
    <p:sldId id="342" r:id="rId22"/>
    <p:sldId id="343" r:id="rId23"/>
    <p:sldId id="344" r:id="rId24"/>
    <p:sldId id="345" r:id="rId25"/>
    <p:sldId id="346" r:id="rId26"/>
    <p:sldId id="348" r:id="rId27"/>
    <p:sldId id="349" r:id="rId28"/>
    <p:sldId id="375" r:id="rId29"/>
    <p:sldId id="350" r:id="rId30"/>
    <p:sldId id="351" r:id="rId31"/>
    <p:sldId id="354" r:id="rId32"/>
    <p:sldId id="355" r:id="rId33"/>
    <p:sldId id="356" r:id="rId34"/>
    <p:sldId id="357" r:id="rId35"/>
    <p:sldId id="358" r:id="rId36"/>
    <p:sldId id="376" r:id="rId37"/>
    <p:sldId id="359" r:id="rId38"/>
    <p:sldId id="360" r:id="rId39"/>
    <p:sldId id="361" r:id="rId40"/>
    <p:sldId id="365" r:id="rId41"/>
    <p:sldId id="366" r:id="rId42"/>
    <p:sldId id="323" r:id="rId43"/>
    <p:sldId id="284"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picer" initials="a" lastIdx="1" clrIdx="0">
    <p:extLst>
      <p:ext uri="{19B8F6BF-5375-455C-9EA6-DF929625EA0E}">
        <p15:presenceInfo xmlns:p15="http://schemas.microsoft.com/office/powerpoint/2012/main" userId="aspic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0000"/>
    <a:srgbClr val="CCCCFF"/>
    <a:srgbClr val="CC99FF"/>
    <a:srgbClr val="FFFF00"/>
    <a:srgbClr val="FF9933"/>
    <a:srgbClr val="FFCC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048" autoAdjust="0"/>
  </p:normalViewPr>
  <p:slideViewPr>
    <p:cSldViewPr snapToGrid="0">
      <p:cViewPr varScale="1">
        <p:scale>
          <a:sx n="53" d="100"/>
          <a:sy n="53" d="100"/>
        </p:scale>
        <p:origin x="1664"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668"/>
    </p:cViewPr>
  </p:sorter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CA"/>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CA"/>
          </a:p>
        </p:txBody>
      </p:sp>
      <p:sp>
        <p:nvSpPr>
          <p:cNvPr id="870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CA"/>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D14EF66-6187-4803-A160-6ED46E37652B}" type="slidenum">
              <a:rPr lang="en-CA"/>
              <a:pPr>
                <a:defRPr/>
              </a:pPr>
              <a:t>‹#›</a:t>
            </a:fld>
            <a:endParaRPr lang="en-CA"/>
          </a:p>
        </p:txBody>
      </p:sp>
    </p:spTree>
    <p:extLst>
      <p:ext uri="{BB962C8B-B14F-4D97-AF65-F5344CB8AC3E}">
        <p14:creationId xmlns:p14="http://schemas.microsoft.com/office/powerpoint/2010/main" val="3105556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FD14EF66-6187-4803-A160-6ED46E37652B}" type="slidenum">
              <a:rPr lang="en-CA" smtClean="0"/>
              <a:pPr>
                <a:defRPr/>
              </a:pPr>
              <a:t>9</a:t>
            </a:fld>
            <a:endParaRPr lang="en-CA"/>
          </a:p>
        </p:txBody>
      </p:sp>
    </p:spTree>
    <p:extLst>
      <p:ext uri="{BB962C8B-B14F-4D97-AF65-F5344CB8AC3E}">
        <p14:creationId xmlns:p14="http://schemas.microsoft.com/office/powerpoint/2010/main" val="20390177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2467" name="Rectangle 3"/>
          <p:cNvSpPr>
            <a:spLocks noGrp="1" noChangeArrowheads="1"/>
          </p:cNvSpPr>
          <p:nvPr>
            <p:ph type="ctrTitle"/>
          </p:nvPr>
        </p:nvSpPr>
        <p:spPr>
          <a:xfrm>
            <a:off x="2209800" y="1828800"/>
            <a:ext cx="6248400" cy="1771650"/>
          </a:xfrm>
          <a:prstGeom prst="rect">
            <a:avLst/>
          </a:prstGeom>
        </p:spPr>
        <p:txBody>
          <a:bodyPr/>
          <a:lstStyle>
            <a:lvl1pPr>
              <a:defRPr sz="4400"/>
            </a:lvl1pPr>
          </a:lstStyle>
          <a:p>
            <a:r>
              <a:rPr lang="en-US"/>
              <a:t>Click to edit Master title style</a:t>
            </a:r>
          </a:p>
        </p:txBody>
      </p:sp>
      <p:sp>
        <p:nvSpPr>
          <p:cNvPr id="62468" name="Rectangle 4"/>
          <p:cNvSpPr>
            <a:spLocks noGrp="1" noChangeArrowheads="1"/>
          </p:cNvSpPr>
          <p:nvPr>
            <p:ph type="subTitle" idx="1"/>
          </p:nvPr>
        </p:nvSpPr>
        <p:spPr>
          <a:xfrm>
            <a:off x="2209800" y="3886200"/>
            <a:ext cx="6248400" cy="1752600"/>
          </a:xfrm>
        </p:spPr>
        <p:txBody>
          <a:bodyPr/>
          <a:lstStyle>
            <a:lvl1pPr marL="0" indent="0">
              <a:buFont typeface="Wingdings" pitchFamily="2" charset="2"/>
              <a:buNone/>
              <a:defRPr sz="2800"/>
            </a:lvl1pPr>
          </a:lstStyle>
          <a:p>
            <a:r>
              <a:rPr lang="en-US"/>
              <a:t>Click to edit Master subtitle style</a:t>
            </a:r>
          </a:p>
        </p:txBody>
      </p:sp>
      <p:pic>
        <p:nvPicPr>
          <p:cNvPr id="8" name="Image" descr="Image">
            <a:extLst>
              <a:ext uri="{FF2B5EF4-FFF2-40B4-BE49-F238E27FC236}">
                <a16:creationId xmlns:a16="http://schemas.microsoft.com/office/drawing/2014/main" id="{0ACB44DF-B2B2-4862-8F0F-EDB39865D56E}"/>
              </a:ext>
            </a:extLst>
          </p:cNvPr>
          <p:cNvPicPr>
            <a:picLocks noChangeAspect="1"/>
          </p:cNvPicPr>
          <p:nvPr userDrawn="1"/>
        </p:nvPicPr>
        <p:blipFill>
          <a:blip r:embed="rId2"/>
          <a:stretch>
            <a:fillRect/>
          </a:stretch>
        </p:blipFill>
        <p:spPr>
          <a:xfrm>
            <a:off x="90535" y="593073"/>
            <a:ext cx="9053465" cy="285005"/>
          </a:xfrm>
          <a:prstGeom prst="rect">
            <a:avLst/>
          </a:prstGeom>
          <a:ln w="12700">
            <a:miter lim="400000"/>
          </a:ln>
        </p:spPr>
      </p:pic>
      <p:pic>
        <p:nvPicPr>
          <p:cNvPr id="10" name="Image" descr="Image">
            <a:extLst>
              <a:ext uri="{FF2B5EF4-FFF2-40B4-BE49-F238E27FC236}">
                <a16:creationId xmlns:a16="http://schemas.microsoft.com/office/drawing/2014/main" id="{DA5837CD-DBFF-4899-8C50-CB99579A4C9C}"/>
              </a:ext>
            </a:extLst>
          </p:cNvPr>
          <p:cNvPicPr>
            <a:picLocks noChangeAspect="1"/>
          </p:cNvPicPr>
          <p:nvPr userDrawn="1"/>
        </p:nvPicPr>
        <p:blipFill>
          <a:blip r:embed="rId3"/>
          <a:stretch>
            <a:fillRect/>
          </a:stretch>
        </p:blipFill>
        <p:spPr>
          <a:xfrm>
            <a:off x="0" y="6343262"/>
            <a:ext cx="9144000" cy="431722"/>
          </a:xfrm>
          <a:prstGeom prst="rect">
            <a:avLst/>
          </a:prstGeom>
          <a:ln w="12700">
            <a:miter lim="400000"/>
          </a:ln>
        </p:spPr>
      </p:pic>
    </p:spTree>
    <p:extLst>
      <p:ext uri="{BB962C8B-B14F-4D97-AF65-F5344CB8AC3E}">
        <p14:creationId xmlns:p14="http://schemas.microsoft.com/office/powerpoint/2010/main" val="428159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0750" y="352425"/>
            <a:ext cx="6248400" cy="685800"/>
          </a:xfrm>
          <a:prstGeom prst="rect">
            <a:avLst/>
          </a:prstGeom>
        </p:spPr>
        <p:txBody>
          <a:bodyPr/>
          <a:lstStyle/>
          <a:p>
            <a:r>
              <a:rPr lang="en-US" dirty="0"/>
              <a:t>Click to edit Master title</a:t>
            </a:r>
          </a:p>
        </p:txBody>
      </p:sp>
      <p:sp>
        <p:nvSpPr>
          <p:cNvPr id="3" name="Vertical Text Placeholder 2"/>
          <p:cNvSpPr>
            <a:spLocks noGrp="1"/>
          </p:cNvSpPr>
          <p:nvPr>
            <p:ph type="body" orient="vert" idx="1"/>
          </p:nvPr>
        </p:nvSpPr>
        <p:spPr>
          <a:xfrm rot="16200000">
            <a:off x="3196393" y="994608"/>
            <a:ext cx="4580015"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224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76200"/>
            <a:ext cx="1676400" cy="64770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133600" y="76200"/>
            <a:ext cx="48768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885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48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26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6024846-DB74-489A-97F0-59214F459791}"/>
              </a:ext>
            </a:extLst>
          </p:cNvPr>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26024846-DB74-489A-97F0-59214F459791}"/>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2133600" y="381000"/>
            <a:ext cx="6248400" cy="685800"/>
          </a:xfrm>
          <a:prstGeom prst="rect">
            <a:avLst/>
          </a:prstGeom>
        </p:spPr>
        <p:txBody>
          <a:bodyPr/>
          <a:lstStyle>
            <a:lvl1pPr>
              <a:defRPr sz="3600"/>
            </a:lvl1pPr>
          </a:lstStyle>
          <a:p>
            <a:r>
              <a:rPr lang="en-US" dirty="0"/>
              <a:t>Click to edit Master title</a:t>
            </a:r>
          </a:p>
        </p:txBody>
      </p:sp>
      <p:sp>
        <p:nvSpPr>
          <p:cNvPr id="3" name="Content Placeholder 2"/>
          <p:cNvSpPr>
            <a:spLocks noGrp="1"/>
          </p:cNvSpPr>
          <p:nvPr>
            <p:ph idx="1"/>
          </p:nvPr>
        </p:nvSpPr>
        <p:spPr>
          <a:xfrm>
            <a:off x="2133600" y="1066800"/>
            <a:ext cx="6705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879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Image" descr="Image">
            <a:extLst>
              <a:ext uri="{FF2B5EF4-FFF2-40B4-BE49-F238E27FC236}">
                <a16:creationId xmlns:a16="http://schemas.microsoft.com/office/drawing/2014/main" id="{0CCB8747-54A8-4187-9FA6-D94E35F2AA9B}"/>
              </a:ext>
            </a:extLst>
          </p:cNvPr>
          <p:cNvPicPr>
            <a:picLocks noChangeAspect="1"/>
          </p:cNvPicPr>
          <p:nvPr userDrawn="1"/>
        </p:nvPicPr>
        <p:blipFill>
          <a:blip r:embed="rId2"/>
          <a:stretch>
            <a:fillRect/>
          </a:stretch>
        </p:blipFill>
        <p:spPr>
          <a:xfrm>
            <a:off x="128083" y="1476948"/>
            <a:ext cx="8939717" cy="4775838"/>
          </a:xfrm>
          <a:prstGeom prst="rect">
            <a:avLst/>
          </a:prstGeom>
          <a:ln w="12700">
            <a:miter lim="400000"/>
          </a:ln>
        </p:spPr>
      </p:pic>
      <p:sp>
        <p:nvSpPr>
          <p:cNvPr id="12" name="Title 11">
            <a:extLst>
              <a:ext uri="{FF2B5EF4-FFF2-40B4-BE49-F238E27FC236}">
                <a16:creationId xmlns:a16="http://schemas.microsoft.com/office/drawing/2014/main" id="{F9734722-B1B4-4573-99BD-05555EC0EEAC}"/>
              </a:ext>
            </a:extLst>
          </p:cNvPr>
          <p:cNvSpPr>
            <a:spLocks noGrp="1"/>
          </p:cNvSpPr>
          <p:nvPr>
            <p:ph type="title"/>
          </p:nvPr>
        </p:nvSpPr>
        <p:spPr>
          <a:xfrm>
            <a:off x="381000" y="3294223"/>
            <a:ext cx="7397531" cy="607346"/>
          </a:xfrm>
          <a:prstGeom prst="rect">
            <a:avLst/>
          </a:prstGeom>
        </p:spPr>
        <p:txBody>
          <a:bodyPr/>
          <a:lstStyle>
            <a:lvl1pPr>
              <a:defRPr b="1">
                <a:latin typeface="Playfair Display"/>
              </a:defRPr>
            </a:lvl1pPr>
          </a:lstStyle>
          <a:p>
            <a:r>
              <a:rPr lang="en-US" dirty="0"/>
              <a:t>Click to edit Master title style</a:t>
            </a:r>
            <a:endParaRPr lang="pt-BR" dirty="0"/>
          </a:p>
        </p:txBody>
      </p:sp>
      <p:sp>
        <p:nvSpPr>
          <p:cNvPr id="18" name="Content Placeholder 17">
            <a:extLst>
              <a:ext uri="{FF2B5EF4-FFF2-40B4-BE49-F238E27FC236}">
                <a16:creationId xmlns:a16="http://schemas.microsoft.com/office/drawing/2014/main" id="{D3989A50-C19D-4130-90D0-B38D3D8A2D7E}"/>
              </a:ext>
            </a:extLst>
          </p:cNvPr>
          <p:cNvSpPr>
            <a:spLocks noGrp="1"/>
          </p:cNvSpPr>
          <p:nvPr>
            <p:ph sz="quarter" idx="10"/>
          </p:nvPr>
        </p:nvSpPr>
        <p:spPr>
          <a:xfrm>
            <a:off x="381000" y="4191000"/>
            <a:ext cx="2971800" cy="381000"/>
          </a:xfrm>
        </p:spPr>
        <p:txBody>
          <a:bodyPr/>
          <a:lstStyle>
            <a:lvl1pPr marL="0" indent="0">
              <a:buNone/>
              <a:defRPr sz="1800">
                <a:latin typeface="Playfair Display"/>
              </a:defRPr>
            </a:lvl1pPr>
          </a:lstStyle>
          <a:p>
            <a:pPr lvl="0"/>
            <a:r>
              <a:rPr lang="en-US" dirty="0"/>
              <a:t>Edit Master text styles</a:t>
            </a:r>
            <a:endParaRPr lang="pt-BR" dirty="0"/>
          </a:p>
        </p:txBody>
      </p:sp>
    </p:spTree>
    <p:extLst>
      <p:ext uri="{BB962C8B-B14F-4D97-AF65-F5344CB8AC3E}">
        <p14:creationId xmlns:p14="http://schemas.microsoft.com/office/powerpoint/2010/main" val="2497870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352425"/>
            <a:ext cx="6248400" cy="685800"/>
          </a:xfrm>
          <a:prstGeom prst="rect">
            <a:avLst/>
          </a:prstGeom>
        </p:spPr>
        <p:txBody>
          <a:bodyPr/>
          <a:lstStyle/>
          <a:p>
            <a:r>
              <a:rPr lang="en-US" dirty="0"/>
              <a:t>Click to edit Master title</a:t>
            </a:r>
          </a:p>
        </p:txBody>
      </p:sp>
      <p:sp>
        <p:nvSpPr>
          <p:cNvPr id="3" name="Content Placeholder 2"/>
          <p:cNvSpPr>
            <a:spLocks noGrp="1"/>
          </p:cNvSpPr>
          <p:nvPr>
            <p:ph sz="half" idx="1"/>
          </p:nvPr>
        </p:nvSpPr>
        <p:spPr>
          <a:xfrm>
            <a:off x="2133600" y="1143000"/>
            <a:ext cx="3276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562600" y="1143000"/>
            <a:ext cx="3276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51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698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09800" y="295275"/>
            <a:ext cx="6248400" cy="609600"/>
          </a:xfrm>
          <a:prstGeom prst="rect">
            <a:avLst/>
          </a:prstGeom>
        </p:spPr>
        <p:txBody>
          <a:bodyPr/>
          <a:lstStyle/>
          <a:p>
            <a:r>
              <a:rPr lang="en-US" dirty="0"/>
              <a:t>Click to edit Master title</a:t>
            </a:r>
          </a:p>
        </p:txBody>
      </p:sp>
    </p:spTree>
    <p:extLst>
      <p:ext uri="{BB962C8B-B14F-4D97-AF65-F5344CB8AC3E}">
        <p14:creationId xmlns:p14="http://schemas.microsoft.com/office/powerpoint/2010/main" val="79692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274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072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33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4FA82F9-25BB-4185-88FC-D943BBA003F8}"/>
              </a:ext>
            </a:extLst>
          </p:cNvPr>
          <p:cNvGraphicFramePr>
            <a:graphicFrameLocks noChangeAspect="1"/>
          </p:cNvGraphicFramePr>
          <p:nvPr userDrawn="1">
            <p:custDataLst>
              <p:tags r:id="rId1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2" name="Object 1" hidden="1">
                        <a:extLst>
                          <a:ext uri="{FF2B5EF4-FFF2-40B4-BE49-F238E27FC236}">
                            <a16:creationId xmlns:a16="http://schemas.microsoft.com/office/drawing/2014/main" id="{64FA82F9-25BB-4185-88FC-D943BBA003F8}"/>
                          </a:ext>
                        </a:extLst>
                      </p:cNvPr>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1030" name="Rectangle 16"/>
          <p:cNvSpPr>
            <a:spLocks noGrp="1" noChangeArrowheads="1"/>
          </p:cNvSpPr>
          <p:nvPr>
            <p:ph type="body" idx="1"/>
          </p:nvPr>
        </p:nvSpPr>
        <p:spPr bwMode="auto">
          <a:xfrm>
            <a:off x="2133600" y="1219200"/>
            <a:ext cx="6705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pic>
        <p:nvPicPr>
          <p:cNvPr id="8" name="Image" descr="Image">
            <a:extLst>
              <a:ext uri="{FF2B5EF4-FFF2-40B4-BE49-F238E27FC236}">
                <a16:creationId xmlns:a16="http://schemas.microsoft.com/office/drawing/2014/main" id="{9B4C96A9-4111-45BF-929D-C9E53EA829A0}"/>
              </a:ext>
            </a:extLst>
          </p:cNvPr>
          <p:cNvPicPr>
            <a:picLocks noChangeAspect="1"/>
          </p:cNvPicPr>
          <p:nvPr userDrawn="1"/>
        </p:nvPicPr>
        <p:blipFill>
          <a:blip r:embed="rId18"/>
          <a:stretch>
            <a:fillRect/>
          </a:stretch>
        </p:blipFill>
        <p:spPr>
          <a:xfrm>
            <a:off x="90535" y="934195"/>
            <a:ext cx="9053465" cy="285005"/>
          </a:xfrm>
          <a:prstGeom prst="rect">
            <a:avLst/>
          </a:prstGeom>
          <a:ln w="12700">
            <a:miter lim="400000"/>
          </a:ln>
        </p:spPr>
      </p:pic>
      <p:pic>
        <p:nvPicPr>
          <p:cNvPr id="13" name="Image" descr="Image">
            <a:extLst>
              <a:ext uri="{FF2B5EF4-FFF2-40B4-BE49-F238E27FC236}">
                <a16:creationId xmlns:a16="http://schemas.microsoft.com/office/drawing/2014/main" id="{FD9D3BE8-762A-402B-B8EF-AD43DF701381}"/>
              </a:ext>
            </a:extLst>
          </p:cNvPr>
          <p:cNvPicPr>
            <a:picLocks noChangeAspect="1"/>
          </p:cNvPicPr>
          <p:nvPr userDrawn="1"/>
        </p:nvPicPr>
        <p:blipFill>
          <a:blip r:embed="rId19"/>
          <a:stretch>
            <a:fillRect/>
          </a:stretch>
        </p:blipFill>
        <p:spPr>
          <a:xfrm>
            <a:off x="0" y="6343262"/>
            <a:ext cx="9144000" cy="431722"/>
          </a:xfrm>
          <a:prstGeom prst="rect">
            <a:avLst/>
          </a:prstGeom>
          <a:ln w="12700">
            <a:miter lim="400000"/>
          </a:ln>
        </p:spPr>
      </p:pic>
    </p:spTree>
    <p:extLst>
      <p:ext uri="{BB962C8B-B14F-4D97-AF65-F5344CB8AC3E}">
        <p14:creationId xmlns:p14="http://schemas.microsoft.com/office/powerpoint/2010/main" val="1787906983"/>
      </p:ext>
    </p:extLst>
  </p:cSld>
  <p:clrMap bg1="lt1" tx1="dk1" bg2="lt2" tx2="dk2" accent1="accent1" accent2="accent2" accent3="accent3" accent4="accent4" accent5="accent5" accent6="accent6" hlink="hlink" folHlink="folHlink"/>
  <p:sldLayoutIdLst>
    <p:sldLayoutId id="2147483666" r:id="rId1"/>
    <p:sldLayoutId id="2147483681" r:id="rId2"/>
    <p:sldLayoutId id="2147483668" r:id="rId3"/>
    <p:sldLayoutId id="2147483669" r:id="rId4"/>
    <p:sldLayoutId id="2147483679"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rtl="0" eaLnBrk="0" fontAlgn="base" hangingPunct="0">
        <a:lnSpc>
          <a:spcPct val="90000"/>
        </a:lnSpc>
        <a:spcBef>
          <a:spcPct val="0"/>
        </a:spcBef>
        <a:spcAft>
          <a:spcPct val="0"/>
        </a:spcAft>
        <a:defRPr sz="4000" b="1">
          <a:solidFill>
            <a:schemeClr val="tx1"/>
          </a:solidFill>
          <a:latin typeface="+mj-lt"/>
          <a:ea typeface="+mj-ea"/>
          <a:cs typeface="+mj-cs"/>
        </a:defRPr>
      </a:lvl1pPr>
      <a:lvl2pPr algn="l" rtl="0" eaLnBrk="0" fontAlgn="base" hangingPunct="0">
        <a:lnSpc>
          <a:spcPct val="90000"/>
        </a:lnSpc>
        <a:spcBef>
          <a:spcPct val="0"/>
        </a:spcBef>
        <a:spcAft>
          <a:spcPct val="0"/>
        </a:spcAft>
        <a:defRPr sz="4000" b="1">
          <a:solidFill>
            <a:schemeClr val="tx1"/>
          </a:solidFill>
          <a:latin typeface="Times New Roman" pitchFamily="18" charset="0"/>
        </a:defRPr>
      </a:lvl2pPr>
      <a:lvl3pPr algn="l" rtl="0" eaLnBrk="0" fontAlgn="base" hangingPunct="0">
        <a:lnSpc>
          <a:spcPct val="90000"/>
        </a:lnSpc>
        <a:spcBef>
          <a:spcPct val="0"/>
        </a:spcBef>
        <a:spcAft>
          <a:spcPct val="0"/>
        </a:spcAft>
        <a:defRPr sz="4000" b="1">
          <a:solidFill>
            <a:schemeClr val="tx1"/>
          </a:solidFill>
          <a:latin typeface="Times New Roman" pitchFamily="18" charset="0"/>
        </a:defRPr>
      </a:lvl3pPr>
      <a:lvl4pPr algn="l" rtl="0" eaLnBrk="0" fontAlgn="base" hangingPunct="0">
        <a:lnSpc>
          <a:spcPct val="90000"/>
        </a:lnSpc>
        <a:spcBef>
          <a:spcPct val="0"/>
        </a:spcBef>
        <a:spcAft>
          <a:spcPct val="0"/>
        </a:spcAft>
        <a:defRPr sz="4000" b="1">
          <a:solidFill>
            <a:schemeClr val="tx1"/>
          </a:solidFill>
          <a:latin typeface="Times New Roman" pitchFamily="18" charset="0"/>
        </a:defRPr>
      </a:lvl4pPr>
      <a:lvl5pPr algn="l" rtl="0" eaLnBrk="0" fontAlgn="base" hangingPunct="0">
        <a:lnSpc>
          <a:spcPct val="90000"/>
        </a:lnSpc>
        <a:spcBef>
          <a:spcPct val="0"/>
        </a:spcBef>
        <a:spcAft>
          <a:spcPct val="0"/>
        </a:spcAft>
        <a:defRPr sz="4000" b="1">
          <a:solidFill>
            <a:schemeClr val="tx1"/>
          </a:solidFill>
          <a:latin typeface="Times New Roman" pitchFamily="18" charset="0"/>
        </a:defRPr>
      </a:lvl5pPr>
      <a:lvl6pPr marL="457200" algn="l" rtl="0" fontAlgn="base">
        <a:lnSpc>
          <a:spcPct val="90000"/>
        </a:lnSpc>
        <a:spcBef>
          <a:spcPct val="0"/>
        </a:spcBef>
        <a:spcAft>
          <a:spcPct val="0"/>
        </a:spcAft>
        <a:defRPr sz="4000" b="1">
          <a:solidFill>
            <a:schemeClr val="tx1"/>
          </a:solidFill>
          <a:latin typeface="Times New Roman" pitchFamily="18" charset="0"/>
        </a:defRPr>
      </a:lvl6pPr>
      <a:lvl7pPr marL="914400" algn="l" rtl="0" fontAlgn="base">
        <a:lnSpc>
          <a:spcPct val="90000"/>
        </a:lnSpc>
        <a:spcBef>
          <a:spcPct val="0"/>
        </a:spcBef>
        <a:spcAft>
          <a:spcPct val="0"/>
        </a:spcAft>
        <a:defRPr sz="4000" b="1">
          <a:solidFill>
            <a:schemeClr val="tx1"/>
          </a:solidFill>
          <a:latin typeface="Times New Roman" pitchFamily="18" charset="0"/>
        </a:defRPr>
      </a:lvl7pPr>
      <a:lvl8pPr marL="1371600" algn="l" rtl="0" fontAlgn="base">
        <a:lnSpc>
          <a:spcPct val="90000"/>
        </a:lnSpc>
        <a:spcBef>
          <a:spcPct val="0"/>
        </a:spcBef>
        <a:spcAft>
          <a:spcPct val="0"/>
        </a:spcAft>
        <a:defRPr sz="4000" b="1">
          <a:solidFill>
            <a:schemeClr val="tx1"/>
          </a:solidFill>
          <a:latin typeface="Times New Roman" pitchFamily="18" charset="0"/>
        </a:defRPr>
      </a:lvl8pPr>
      <a:lvl9pPr marL="1828800" algn="l" rtl="0" fontAlgn="base">
        <a:lnSpc>
          <a:spcPct val="90000"/>
        </a:lnSpc>
        <a:spcBef>
          <a:spcPct val="0"/>
        </a:spcBef>
        <a:spcAft>
          <a:spcPct val="0"/>
        </a:spcAft>
        <a:defRPr sz="4000" b="1">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SzPct val="80000"/>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9Y-YJEtxHe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txBox="1">
            <a:spLocks noChangeArrowheads="1"/>
          </p:cNvSpPr>
          <p:nvPr/>
        </p:nvSpPr>
        <p:spPr bwMode="auto">
          <a:xfrm>
            <a:off x="435429" y="1763486"/>
            <a:ext cx="8392885" cy="18560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4000" b="1" cap="all">
                <a:solidFill>
                  <a:schemeClr val="tx1"/>
                </a:solidFill>
                <a:latin typeface="+mj-lt"/>
                <a:ea typeface="+mj-ea"/>
                <a:cs typeface="+mj-cs"/>
              </a:defRPr>
            </a:lvl1pPr>
            <a:lvl2pPr algn="l" rtl="0" eaLnBrk="0" fontAlgn="base" hangingPunct="0">
              <a:lnSpc>
                <a:spcPct val="90000"/>
              </a:lnSpc>
              <a:spcBef>
                <a:spcPct val="0"/>
              </a:spcBef>
              <a:spcAft>
                <a:spcPct val="0"/>
              </a:spcAft>
              <a:defRPr sz="4000" b="1">
                <a:solidFill>
                  <a:schemeClr val="tx1"/>
                </a:solidFill>
                <a:latin typeface="Times New Roman" pitchFamily="18" charset="0"/>
              </a:defRPr>
            </a:lvl2pPr>
            <a:lvl3pPr algn="l" rtl="0" eaLnBrk="0" fontAlgn="base" hangingPunct="0">
              <a:lnSpc>
                <a:spcPct val="90000"/>
              </a:lnSpc>
              <a:spcBef>
                <a:spcPct val="0"/>
              </a:spcBef>
              <a:spcAft>
                <a:spcPct val="0"/>
              </a:spcAft>
              <a:defRPr sz="4000" b="1">
                <a:solidFill>
                  <a:schemeClr val="tx1"/>
                </a:solidFill>
                <a:latin typeface="Times New Roman" pitchFamily="18" charset="0"/>
              </a:defRPr>
            </a:lvl3pPr>
            <a:lvl4pPr algn="l" rtl="0" eaLnBrk="0" fontAlgn="base" hangingPunct="0">
              <a:lnSpc>
                <a:spcPct val="90000"/>
              </a:lnSpc>
              <a:spcBef>
                <a:spcPct val="0"/>
              </a:spcBef>
              <a:spcAft>
                <a:spcPct val="0"/>
              </a:spcAft>
              <a:defRPr sz="4000" b="1">
                <a:solidFill>
                  <a:schemeClr val="tx1"/>
                </a:solidFill>
                <a:latin typeface="Times New Roman" pitchFamily="18" charset="0"/>
              </a:defRPr>
            </a:lvl4pPr>
            <a:lvl5pPr algn="l" rtl="0" eaLnBrk="0" fontAlgn="base" hangingPunct="0">
              <a:lnSpc>
                <a:spcPct val="90000"/>
              </a:lnSpc>
              <a:spcBef>
                <a:spcPct val="0"/>
              </a:spcBef>
              <a:spcAft>
                <a:spcPct val="0"/>
              </a:spcAft>
              <a:defRPr sz="4000" b="1">
                <a:solidFill>
                  <a:schemeClr val="tx1"/>
                </a:solidFill>
                <a:latin typeface="Times New Roman" pitchFamily="18" charset="0"/>
              </a:defRPr>
            </a:lvl5pPr>
            <a:lvl6pPr marL="457200" algn="l" rtl="0" fontAlgn="base">
              <a:lnSpc>
                <a:spcPct val="90000"/>
              </a:lnSpc>
              <a:spcBef>
                <a:spcPct val="0"/>
              </a:spcBef>
              <a:spcAft>
                <a:spcPct val="0"/>
              </a:spcAft>
              <a:defRPr sz="4000" b="1">
                <a:solidFill>
                  <a:schemeClr val="tx1"/>
                </a:solidFill>
                <a:latin typeface="Times New Roman" pitchFamily="18" charset="0"/>
              </a:defRPr>
            </a:lvl6pPr>
            <a:lvl7pPr marL="914400" algn="l" rtl="0" fontAlgn="base">
              <a:lnSpc>
                <a:spcPct val="90000"/>
              </a:lnSpc>
              <a:spcBef>
                <a:spcPct val="0"/>
              </a:spcBef>
              <a:spcAft>
                <a:spcPct val="0"/>
              </a:spcAft>
              <a:defRPr sz="4000" b="1">
                <a:solidFill>
                  <a:schemeClr val="tx1"/>
                </a:solidFill>
                <a:latin typeface="Times New Roman" pitchFamily="18" charset="0"/>
              </a:defRPr>
            </a:lvl7pPr>
            <a:lvl8pPr marL="1371600" algn="l" rtl="0" fontAlgn="base">
              <a:lnSpc>
                <a:spcPct val="90000"/>
              </a:lnSpc>
              <a:spcBef>
                <a:spcPct val="0"/>
              </a:spcBef>
              <a:spcAft>
                <a:spcPct val="0"/>
              </a:spcAft>
              <a:defRPr sz="4000" b="1">
                <a:solidFill>
                  <a:schemeClr val="tx1"/>
                </a:solidFill>
                <a:latin typeface="Times New Roman" pitchFamily="18" charset="0"/>
              </a:defRPr>
            </a:lvl8pPr>
            <a:lvl9pPr marL="1828800" algn="l" rtl="0" fontAlgn="base">
              <a:lnSpc>
                <a:spcPct val="90000"/>
              </a:lnSpc>
              <a:spcBef>
                <a:spcPct val="0"/>
              </a:spcBef>
              <a:spcAft>
                <a:spcPct val="0"/>
              </a:spcAft>
              <a:defRPr sz="4000" b="1">
                <a:solidFill>
                  <a:schemeClr val="tx1"/>
                </a:solidFill>
                <a:latin typeface="Times New Roman" pitchFamily="18" charset="0"/>
              </a:defRPr>
            </a:lvl9pPr>
          </a:lstStyle>
          <a:p>
            <a:pPr algn="ctr" eaLnBrk="1" hangingPunct="1"/>
            <a:endParaRPr lang="en-US" kern="0" cap="none" dirty="0"/>
          </a:p>
          <a:p>
            <a:pPr algn="ctr" eaLnBrk="1" hangingPunct="1">
              <a:spcAft>
                <a:spcPts val="1200"/>
              </a:spcAft>
            </a:pPr>
            <a:r>
              <a:rPr lang="en-US" sz="3300" kern="0" cap="none" dirty="0"/>
              <a:t>Work Motivation and HRM across Countries</a:t>
            </a:r>
          </a:p>
        </p:txBody>
      </p:sp>
      <p:sp>
        <p:nvSpPr>
          <p:cNvPr id="5" name="Rectangle 3"/>
          <p:cNvSpPr>
            <a:spLocks noGrp="1" noChangeArrowheads="1"/>
          </p:cNvSpPr>
          <p:nvPr>
            <p:ph type="title"/>
          </p:nvPr>
        </p:nvSpPr>
        <p:spPr>
          <a:xfrm>
            <a:off x="2280557" y="3200370"/>
            <a:ext cx="4702628" cy="1143000"/>
          </a:xfrm>
        </p:spPr>
        <p:txBody>
          <a:bodyPr/>
          <a:lstStyle/>
          <a:p>
            <a:pPr algn="ctr" eaLnBrk="1" hangingPunct="1"/>
            <a:br>
              <a:rPr lang="en-US" sz="2400" cap="none" dirty="0"/>
            </a:br>
            <a:r>
              <a:rPr lang="en-US" sz="2400" cap="none" dirty="0"/>
              <a:t>1227 International Management</a:t>
            </a:r>
          </a:p>
        </p:txBody>
      </p:sp>
      <p:sp>
        <p:nvSpPr>
          <p:cNvPr id="7" name="Rectangle 13">
            <a:extLst>
              <a:ext uri="{FF2B5EF4-FFF2-40B4-BE49-F238E27FC236}">
                <a16:creationId xmlns:a16="http://schemas.microsoft.com/office/drawing/2014/main" id="{BF91A193-FCA0-4D95-9B7A-445D32DC9AFC}"/>
              </a:ext>
            </a:extLst>
          </p:cNvPr>
          <p:cNvSpPr txBox="1">
            <a:spLocks noChangeArrowheads="1"/>
          </p:cNvSpPr>
          <p:nvPr/>
        </p:nvSpPr>
        <p:spPr bwMode="auto">
          <a:xfrm>
            <a:off x="435429" y="5290457"/>
            <a:ext cx="8304810" cy="598714"/>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SzPct val="80000"/>
              <a:buFont typeface="Wingdings" pitchFamily="2" charset="2"/>
              <a:buNone/>
              <a:defRPr sz="2000">
                <a:solidFill>
                  <a:schemeClr val="tx1"/>
                </a:solidFill>
                <a:latin typeface="+mn-lt"/>
                <a:ea typeface="+mn-ea"/>
                <a:cs typeface="+mn-cs"/>
              </a:defRPr>
            </a:lvl1pPr>
            <a:lvl2pPr marL="457200" indent="0" algn="l" rtl="0" eaLnBrk="0" fontAlgn="base" hangingPunct="0">
              <a:spcBef>
                <a:spcPct val="20000"/>
              </a:spcBef>
              <a:spcAft>
                <a:spcPct val="0"/>
              </a:spcAft>
              <a:buNone/>
              <a:defRPr sz="1800">
                <a:solidFill>
                  <a:schemeClr val="tx1"/>
                </a:solidFill>
                <a:latin typeface="+mn-lt"/>
              </a:defRPr>
            </a:lvl2pPr>
            <a:lvl3pPr marL="914400" indent="0" algn="l" rtl="0" eaLnBrk="0" fontAlgn="base" hangingPunct="0">
              <a:spcBef>
                <a:spcPct val="20000"/>
              </a:spcBef>
              <a:spcAft>
                <a:spcPct val="0"/>
              </a:spcAft>
              <a:buNone/>
              <a:defRPr sz="1600">
                <a:solidFill>
                  <a:schemeClr val="tx1"/>
                </a:solidFill>
                <a:latin typeface="+mn-lt"/>
              </a:defRPr>
            </a:lvl3pPr>
            <a:lvl4pPr marL="1371600" indent="0" algn="l" rtl="0" eaLnBrk="0" fontAlgn="base" hangingPunct="0">
              <a:spcBef>
                <a:spcPct val="20000"/>
              </a:spcBef>
              <a:spcAft>
                <a:spcPct val="0"/>
              </a:spcAft>
              <a:buNone/>
              <a:defRPr sz="1400">
                <a:solidFill>
                  <a:schemeClr val="tx1"/>
                </a:solidFill>
                <a:latin typeface="+mn-lt"/>
              </a:defRPr>
            </a:lvl4pPr>
            <a:lvl5pPr marL="1828800" indent="0" algn="l" rtl="0" eaLnBrk="0" fontAlgn="base" hangingPunct="0">
              <a:spcBef>
                <a:spcPct val="20000"/>
              </a:spcBef>
              <a:spcAft>
                <a:spcPct val="0"/>
              </a:spcAft>
              <a:buNone/>
              <a:defRPr sz="1400">
                <a:solidFill>
                  <a:schemeClr val="tx1"/>
                </a:solidFill>
                <a:latin typeface="+mn-lt"/>
              </a:defRPr>
            </a:lvl5pPr>
            <a:lvl6pPr marL="2286000" indent="0" algn="l" rtl="0" fontAlgn="base">
              <a:spcBef>
                <a:spcPct val="20000"/>
              </a:spcBef>
              <a:spcAft>
                <a:spcPct val="0"/>
              </a:spcAft>
              <a:buNone/>
              <a:defRPr sz="1400">
                <a:solidFill>
                  <a:schemeClr val="tx1"/>
                </a:solidFill>
                <a:latin typeface="+mn-lt"/>
              </a:defRPr>
            </a:lvl6pPr>
            <a:lvl7pPr marL="2743200" indent="0" algn="l" rtl="0" fontAlgn="base">
              <a:spcBef>
                <a:spcPct val="20000"/>
              </a:spcBef>
              <a:spcAft>
                <a:spcPct val="0"/>
              </a:spcAft>
              <a:buNone/>
              <a:defRPr sz="1400">
                <a:solidFill>
                  <a:schemeClr val="tx1"/>
                </a:solidFill>
                <a:latin typeface="+mn-lt"/>
              </a:defRPr>
            </a:lvl7pPr>
            <a:lvl8pPr marL="3200400" indent="0" algn="l" rtl="0" fontAlgn="base">
              <a:spcBef>
                <a:spcPct val="20000"/>
              </a:spcBef>
              <a:spcAft>
                <a:spcPct val="0"/>
              </a:spcAft>
              <a:buNone/>
              <a:defRPr sz="1400">
                <a:solidFill>
                  <a:schemeClr val="tx1"/>
                </a:solidFill>
                <a:latin typeface="+mn-lt"/>
              </a:defRPr>
            </a:lvl8pPr>
            <a:lvl9pPr marL="3657600" indent="0" algn="l" rtl="0" fontAlgn="base">
              <a:spcBef>
                <a:spcPct val="20000"/>
              </a:spcBef>
              <a:spcAft>
                <a:spcPct val="0"/>
              </a:spcAft>
              <a:buNone/>
              <a:defRPr sz="1400">
                <a:solidFill>
                  <a:schemeClr val="tx1"/>
                </a:solidFill>
                <a:latin typeface="+mn-lt"/>
              </a:defRPr>
            </a:lvl9pPr>
          </a:lstStyle>
          <a:p>
            <a:pPr algn="ctr" eaLnBrk="1" hangingPunct="1"/>
            <a:endParaRPr lang="en-US" sz="800" kern="0" dirty="0"/>
          </a:p>
          <a:p>
            <a:pPr algn="ctr" eaLnBrk="1" hangingPunct="1"/>
            <a:endParaRPr lang="en-US" sz="800" kern="0" dirty="0"/>
          </a:p>
          <a:p>
            <a:pPr algn="ctr" eaLnBrk="1" hangingPunct="1"/>
            <a:endParaRPr lang="en-US" sz="800" kern="0" dirty="0"/>
          </a:p>
          <a:p>
            <a:pPr algn="ctr" eaLnBrk="1" hangingPunct="1"/>
            <a:endParaRPr lang="en-US" sz="800" kern="0" dirty="0"/>
          </a:p>
          <a:p>
            <a:pPr algn="ctr" eaLnBrk="1" hangingPunct="1"/>
            <a:r>
              <a:rPr lang="en-US" sz="1400" kern="0" dirty="0"/>
              <a:t>This presentation includes materials from </a:t>
            </a:r>
          </a:p>
          <a:p>
            <a:pPr algn="ctr" eaLnBrk="1" hangingPunct="1"/>
            <a:r>
              <a:rPr lang="en-US" sz="1400" kern="0" dirty="0"/>
              <a:t>Luthans &amp; </a:t>
            </a:r>
            <a:r>
              <a:rPr lang="en-US" sz="1400" kern="0" dirty="0" err="1"/>
              <a:t>Doh</a:t>
            </a:r>
            <a:r>
              <a:rPr lang="en-US" sz="1400" kern="0" dirty="0"/>
              <a:t> “International Management: Culture, Strategy, and Behavior” McGraw-Hill Education © 2018 </a:t>
            </a:r>
          </a:p>
        </p:txBody>
      </p:sp>
      <p:sp>
        <p:nvSpPr>
          <p:cNvPr id="6" name="Rectangle 13">
            <a:extLst>
              <a:ext uri="{FF2B5EF4-FFF2-40B4-BE49-F238E27FC236}">
                <a16:creationId xmlns:a16="http://schemas.microsoft.com/office/drawing/2014/main" id="{E956C9F8-E562-43B7-A6FB-7D8D1C5FF371}"/>
              </a:ext>
            </a:extLst>
          </p:cNvPr>
          <p:cNvSpPr txBox="1">
            <a:spLocks noChangeArrowheads="1"/>
          </p:cNvSpPr>
          <p:nvPr/>
        </p:nvSpPr>
        <p:spPr bwMode="auto">
          <a:xfrm>
            <a:off x="3206187" y="4459494"/>
            <a:ext cx="2706097" cy="598714"/>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SzPct val="80000"/>
              <a:buFont typeface="Wingdings" pitchFamily="2" charset="2"/>
              <a:buNone/>
              <a:defRPr sz="2000">
                <a:solidFill>
                  <a:schemeClr val="tx1"/>
                </a:solidFill>
                <a:latin typeface="+mn-lt"/>
                <a:ea typeface="+mn-ea"/>
                <a:cs typeface="+mn-cs"/>
              </a:defRPr>
            </a:lvl1pPr>
            <a:lvl2pPr marL="457200" indent="0" algn="l" rtl="0" eaLnBrk="0" fontAlgn="base" hangingPunct="0">
              <a:spcBef>
                <a:spcPct val="20000"/>
              </a:spcBef>
              <a:spcAft>
                <a:spcPct val="0"/>
              </a:spcAft>
              <a:buNone/>
              <a:defRPr sz="1800">
                <a:solidFill>
                  <a:schemeClr val="tx1"/>
                </a:solidFill>
                <a:latin typeface="+mn-lt"/>
              </a:defRPr>
            </a:lvl2pPr>
            <a:lvl3pPr marL="914400" indent="0" algn="l" rtl="0" eaLnBrk="0" fontAlgn="base" hangingPunct="0">
              <a:spcBef>
                <a:spcPct val="20000"/>
              </a:spcBef>
              <a:spcAft>
                <a:spcPct val="0"/>
              </a:spcAft>
              <a:buNone/>
              <a:defRPr sz="1600">
                <a:solidFill>
                  <a:schemeClr val="tx1"/>
                </a:solidFill>
                <a:latin typeface="+mn-lt"/>
              </a:defRPr>
            </a:lvl3pPr>
            <a:lvl4pPr marL="1371600" indent="0" algn="l" rtl="0" eaLnBrk="0" fontAlgn="base" hangingPunct="0">
              <a:spcBef>
                <a:spcPct val="20000"/>
              </a:spcBef>
              <a:spcAft>
                <a:spcPct val="0"/>
              </a:spcAft>
              <a:buNone/>
              <a:defRPr sz="1400">
                <a:solidFill>
                  <a:schemeClr val="tx1"/>
                </a:solidFill>
                <a:latin typeface="+mn-lt"/>
              </a:defRPr>
            </a:lvl4pPr>
            <a:lvl5pPr marL="1828800" indent="0" algn="l" rtl="0" eaLnBrk="0" fontAlgn="base" hangingPunct="0">
              <a:spcBef>
                <a:spcPct val="20000"/>
              </a:spcBef>
              <a:spcAft>
                <a:spcPct val="0"/>
              </a:spcAft>
              <a:buNone/>
              <a:defRPr sz="1400">
                <a:solidFill>
                  <a:schemeClr val="tx1"/>
                </a:solidFill>
                <a:latin typeface="+mn-lt"/>
              </a:defRPr>
            </a:lvl5pPr>
            <a:lvl6pPr marL="2286000" indent="0" algn="l" rtl="0" fontAlgn="base">
              <a:spcBef>
                <a:spcPct val="20000"/>
              </a:spcBef>
              <a:spcAft>
                <a:spcPct val="0"/>
              </a:spcAft>
              <a:buNone/>
              <a:defRPr sz="1400">
                <a:solidFill>
                  <a:schemeClr val="tx1"/>
                </a:solidFill>
                <a:latin typeface="+mn-lt"/>
              </a:defRPr>
            </a:lvl6pPr>
            <a:lvl7pPr marL="2743200" indent="0" algn="l" rtl="0" fontAlgn="base">
              <a:spcBef>
                <a:spcPct val="20000"/>
              </a:spcBef>
              <a:spcAft>
                <a:spcPct val="0"/>
              </a:spcAft>
              <a:buNone/>
              <a:defRPr sz="1400">
                <a:solidFill>
                  <a:schemeClr val="tx1"/>
                </a:solidFill>
                <a:latin typeface="+mn-lt"/>
              </a:defRPr>
            </a:lvl7pPr>
            <a:lvl8pPr marL="3200400" indent="0" algn="l" rtl="0" fontAlgn="base">
              <a:spcBef>
                <a:spcPct val="20000"/>
              </a:spcBef>
              <a:spcAft>
                <a:spcPct val="0"/>
              </a:spcAft>
              <a:buNone/>
              <a:defRPr sz="1400">
                <a:solidFill>
                  <a:schemeClr val="tx1"/>
                </a:solidFill>
                <a:latin typeface="+mn-lt"/>
              </a:defRPr>
            </a:lvl8pPr>
            <a:lvl9pPr marL="3657600" indent="0" algn="l" rtl="0" fontAlgn="base">
              <a:spcBef>
                <a:spcPct val="20000"/>
              </a:spcBef>
              <a:spcAft>
                <a:spcPct val="0"/>
              </a:spcAft>
              <a:buNone/>
              <a:defRPr sz="1400">
                <a:solidFill>
                  <a:schemeClr val="tx1"/>
                </a:solidFill>
                <a:latin typeface="+mn-lt"/>
              </a:defRPr>
            </a:lvl9pPr>
          </a:lstStyle>
          <a:p>
            <a:pPr algn="ctr" eaLnBrk="1" hangingPunct="1"/>
            <a:endParaRPr lang="en-US" sz="800" kern="0" dirty="0"/>
          </a:p>
          <a:p>
            <a:pPr algn="ctr" eaLnBrk="1" hangingPunct="1"/>
            <a:endParaRPr lang="en-US" sz="800" kern="0" dirty="0"/>
          </a:p>
          <a:p>
            <a:pPr algn="ctr" eaLnBrk="1" hangingPunct="1"/>
            <a:endParaRPr lang="en-US" sz="800" kern="0" dirty="0"/>
          </a:p>
          <a:p>
            <a:pPr algn="ctr" eaLnBrk="1" hangingPunct="1"/>
            <a:endParaRPr lang="en-US" sz="800" kern="0" dirty="0"/>
          </a:p>
          <a:p>
            <a:pPr eaLnBrk="1" hangingPunct="1"/>
            <a:r>
              <a:rPr lang="en-US" sz="1400" kern="0" dirty="0"/>
              <a:t>© Ilya Okhmatovskiy 2020-2025</a:t>
            </a:r>
          </a:p>
        </p:txBody>
      </p:sp>
    </p:spTree>
    <p:extLst>
      <p:ext uri="{BB962C8B-B14F-4D97-AF65-F5344CB8AC3E}">
        <p14:creationId xmlns:p14="http://schemas.microsoft.com/office/powerpoint/2010/main" val="2883003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FDEE8F2-F37D-4BBB-AA69-E69D8D1D570C}"/>
              </a:ext>
            </a:extLst>
          </p:cNvPr>
          <p:cNvSpPr>
            <a:spLocks noGrp="1" noChangeArrowheads="1"/>
          </p:cNvSpPr>
          <p:nvPr>
            <p:ph type="title"/>
          </p:nvPr>
        </p:nvSpPr>
        <p:spPr>
          <a:xfrm>
            <a:off x="1104406" y="274122"/>
            <a:ext cx="8039594" cy="685800"/>
          </a:xfrm>
        </p:spPr>
        <p:txBody>
          <a:bodyPr/>
          <a:lstStyle/>
          <a:p>
            <a:r>
              <a:rPr lang="en-US" altLang="zh-TW" dirty="0"/>
              <a:t>Maslow’s “Hierarchy-of-Needs” Theory</a:t>
            </a:r>
          </a:p>
        </p:txBody>
      </p:sp>
      <p:sp>
        <p:nvSpPr>
          <p:cNvPr id="21507" name="Rectangle 3">
            <a:extLst>
              <a:ext uri="{FF2B5EF4-FFF2-40B4-BE49-F238E27FC236}">
                <a16:creationId xmlns:a16="http://schemas.microsoft.com/office/drawing/2014/main" id="{01B0D88A-0E67-43CA-9FA1-A561BB9C7368}"/>
              </a:ext>
            </a:extLst>
          </p:cNvPr>
          <p:cNvSpPr>
            <a:spLocks noGrp="1" noChangeArrowheads="1"/>
          </p:cNvSpPr>
          <p:nvPr>
            <p:ph idx="1"/>
          </p:nvPr>
        </p:nvSpPr>
        <p:spPr>
          <a:xfrm>
            <a:off x="372093" y="1660566"/>
            <a:ext cx="8399813" cy="4495800"/>
          </a:xfrm>
        </p:spPr>
        <p:txBody>
          <a:bodyPr/>
          <a:lstStyle/>
          <a:p>
            <a:r>
              <a:rPr lang="en-US" altLang="zh-TW" dirty="0"/>
              <a:t>Five basic needs constitute a need hierarchy (counting from the bottom to the top)</a:t>
            </a:r>
          </a:p>
          <a:p>
            <a:pPr marL="1371600" lvl="2" indent="-457200">
              <a:buFont typeface="Calibri" panose="020F0502020204030204" pitchFamily="34" charset="0"/>
              <a:buAutoNum type="arabicPeriod"/>
            </a:pPr>
            <a:r>
              <a:rPr lang="en-US" altLang="zh-TW" dirty="0"/>
              <a:t>Physiological: basic needs for water, food, clothing, shelter, etc. </a:t>
            </a:r>
          </a:p>
          <a:p>
            <a:pPr marL="1371600" lvl="2" indent="-457200">
              <a:buFont typeface="Calibri" panose="020F0502020204030204" pitchFamily="34" charset="0"/>
              <a:buAutoNum type="arabicPeriod"/>
            </a:pPr>
            <a:r>
              <a:rPr lang="en-US" altLang="zh-TW" dirty="0"/>
              <a:t>Safety: desires for security, stability, and absence of pain </a:t>
            </a:r>
          </a:p>
          <a:p>
            <a:pPr marL="1371600" lvl="2" indent="-457200">
              <a:buFont typeface="Calibri" panose="020F0502020204030204" pitchFamily="34" charset="0"/>
              <a:buAutoNum type="arabicPeriod"/>
            </a:pPr>
            <a:r>
              <a:rPr lang="en-US" altLang="zh-TW" dirty="0"/>
              <a:t>Social: needs to interact and affiliate with others and the need to feel wanted by others </a:t>
            </a:r>
          </a:p>
          <a:p>
            <a:pPr marL="1371600" lvl="2" indent="-457200">
              <a:buFont typeface="Calibri" panose="020F0502020204030204" pitchFamily="34" charset="0"/>
              <a:buAutoNum type="arabicPeriod"/>
            </a:pPr>
            <a:r>
              <a:rPr lang="en-US" altLang="zh-TW" dirty="0"/>
              <a:t>Esteem: needs for power and status </a:t>
            </a:r>
          </a:p>
          <a:p>
            <a:pPr marL="1371600" lvl="2" indent="-457200">
              <a:buFont typeface="Calibri" panose="020F0502020204030204" pitchFamily="34" charset="0"/>
              <a:buAutoNum type="arabicPeriod"/>
            </a:pPr>
            <a:r>
              <a:rPr lang="en-US" altLang="zh-TW" dirty="0"/>
              <a:t>Self-actualization: desire to reach one’s full potential </a:t>
            </a:r>
          </a:p>
        </p:txBody>
      </p:sp>
    </p:spTree>
    <p:extLst>
      <p:ext uri="{BB962C8B-B14F-4D97-AF65-F5344CB8AC3E}">
        <p14:creationId xmlns:p14="http://schemas.microsoft.com/office/powerpoint/2010/main" val="292921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F228EB4-D278-45EE-B327-80DCCD1084B4}"/>
              </a:ext>
            </a:extLst>
          </p:cNvPr>
          <p:cNvSpPr>
            <a:spLocks noGrp="1" noChangeArrowheads="1"/>
          </p:cNvSpPr>
          <p:nvPr>
            <p:ph type="title"/>
          </p:nvPr>
        </p:nvSpPr>
        <p:spPr/>
        <p:txBody>
          <a:bodyPr/>
          <a:lstStyle/>
          <a:p>
            <a:r>
              <a:rPr lang="en-US" altLang="zh-TW"/>
              <a:t>Maslow’s Need Hierarchy</a:t>
            </a:r>
          </a:p>
        </p:txBody>
      </p:sp>
      <p:pic>
        <p:nvPicPr>
          <p:cNvPr id="23555" name="Content Placeholder 1" descr="Screen Clipping">
            <a:extLst>
              <a:ext uri="{FF2B5EF4-FFF2-40B4-BE49-F238E27FC236}">
                <a16:creationId xmlns:a16="http://schemas.microsoft.com/office/drawing/2014/main" id="{160CA650-39B7-4E3A-B1A8-932136B9BEF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375065" y="1831507"/>
            <a:ext cx="4797631" cy="3887736"/>
          </a:xfrm>
        </p:spPr>
      </p:pic>
    </p:spTree>
    <p:extLst>
      <p:ext uri="{BB962C8B-B14F-4D97-AF65-F5344CB8AC3E}">
        <p14:creationId xmlns:p14="http://schemas.microsoft.com/office/powerpoint/2010/main" val="4217312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8A82F3F-2987-447D-B950-12F90EEB7956}"/>
              </a:ext>
            </a:extLst>
          </p:cNvPr>
          <p:cNvSpPr>
            <a:spLocks noGrp="1" noChangeArrowheads="1"/>
          </p:cNvSpPr>
          <p:nvPr>
            <p:ph type="title"/>
          </p:nvPr>
        </p:nvSpPr>
        <p:spPr>
          <a:xfrm>
            <a:off x="2422566" y="250372"/>
            <a:ext cx="6602681" cy="685800"/>
          </a:xfrm>
        </p:spPr>
        <p:txBody>
          <a:bodyPr/>
          <a:lstStyle/>
          <a:p>
            <a:r>
              <a:rPr lang="en-US" altLang="zh-TW" dirty="0"/>
              <a:t>According to Maslow’s Theory</a:t>
            </a:r>
            <a:endParaRPr lang="en-US" altLang="en-US" dirty="0"/>
          </a:p>
        </p:txBody>
      </p:sp>
      <p:sp>
        <p:nvSpPr>
          <p:cNvPr id="22531" name="Rectangle 3">
            <a:extLst>
              <a:ext uri="{FF2B5EF4-FFF2-40B4-BE49-F238E27FC236}">
                <a16:creationId xmlns:a16="http://schemas.microsoft.com/office/drawing/2014/main" id="{F4C52ADA-B1C9-4881-AAAB-98822F7EABD8}"/>
              </a:ext>
            </a:extLst>
          </p:cNvPr>
          <p:cNvSpPr>
            <a:spLocks noGrp="1" noChangeArrowheads="1"/>
          </p:cNvSpPr>
          <p:nvPr>
            <p:ph idx="1"/>
          </p:nvPr>
        </p:nvSpPr>
        <p:spPr>
          <a:xfrm>
            <a:off x="475014" y="1494311"/>
            <a:ext cx="8376062" cy="4495800"/>
          </a:xfrm>
        </p:spPr>
        <p:txBody>
          <a:bodyPr/>
          <a:lstStyle/>
          <a:p>
            <a:r>
              <a:rPr lang="en-US" altLang="zh-TW" dirty="0"/>
              <a:t>Lower-level needs must be satisfied before higher-level needs become motivators.</a:t>
            </a:r>
          </a:p>
          <a:p>
            <a:r>
              <a:rPr lang="en-US" altLang="zh-TW" dirty="0"/>
              <a:t>A need that is satisfied no longer motivates.</a:t>
            </a:r>
          </a:p>
          <a:p>
            <a:r>
              <a:rPr lang="en-US" altLang="zh-TW" dirty="0"/>
              <a:t>There are more ways to satisfy higher-level needs than there are ways to satisfy lower-level needs.</a:t>
            </a:r>
          </a:p>
          <a:p>
            <a:pPr lvl="1"/>
            <a:endParaRPr lang="en-US" altLang="zh-TW" dirty="0"/>
          </a:p>
          <a:p>
            <a:endParaRPr lang="en-US" altLang="en-US" dirty="0"/>
          </a:p>
        </p:txBody>
      </p:sp>
    </p:spTree>
    <p:extLst>
      <p:ext uri="{BB962C8B-B14F-4D97-AF65-F5344CB8AC3E}">
        <p14:creationId xmlns:p14="http://schemas.microsoft.com/office/powerpoint/2010/main" val="3197743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93A5C1F-F7C2-444A-B947-B89D694C0E0A}"/>
              </a:ext>
            </a:extLst>
          </p:cNvPr>
          <p:cNvSpPr>
            <a:spLocks noGrp="1" noChangeArrowheads="1"/>
          </p:cNvSpPr>
          <p:nvPr>
            <p:ph type="title"/>
          </p:nvPr>
        </p:nvSpPr>
        <p:spPr>
          <a:xfrm>
            <a:off x="2600696" y="0"/>
            <a:ext cx="5965372" cy="969818"/>
          </a:xfrm>
        </p:spPr>
        <p:txBody>
          <a:bodyPr/>
          <a:lstStyle/>
          <a:p>
            <a:r>
              <a:rPr lang="en-US" altLang="zh-TW" dirty="0" err="1"/>
              <a:t>Haire’s</a:t>
            </a:r>
            <a:r>
              <a:rPr lang="en-US" altLang="zh-TW" dirty="0"/>
              <a:t> cross-national study about the hierarchy of needs</a:t>
            </a:r>
            <a:endParaRPr lang="en-US" altLang="zh-TW" sz="2800" dirty="0"/>
          </a:p>
        </p:txBody>
      </p:sp>
      <p:sp>
        <p:nvSpPr>
          <p:cNvPr id="87043" name="Rectangle 3">
            <a:extLst>
              <a:ext uri="{FF2B5EF4-FFF2-40B4-BE49-F238E27FC236}">
                <a16:creationId xmlns:a16="http://schemas.microsoft.com/office/drawing/2014/main" id="{0DB46161-97DC-44D1-8526-CAD66C32E887}"/>
              </a:ext>
            </a:extLst>
          </p:cNvPr>
          <p:cNvSpPr>
            <a:spLocks noGrp="1" noChangeArrowheads="1"/>
          </p:cNvSpPr>
          <p:nvPr>
            <p:ph idx="1"/>
          </p:nvPr>
        </p:nvSpPr>
        <p:spPr>
          <a:xfrm>
            <a:off x="463138" y="1529937"/>
            <a:ext cx="8102930" cy="4495800"/>
          </a:xfrm>
        </p:spPr>
        <p:txBody>
          <a:bodyPr>
            <a:normAutofit fontScale="92500"/>
          </a:bodyPr>
          <a:lstStyle/>
          <a:p>
            <a:pPr>
              <a:defRPr/>
            </a:pPr>
            <a:r>
              <a:rPr lang="en-US" altLang="zh-TW" dirty="0"/>
              <a:t>International managers (not rank and file employees) indicated that upper-level needs were of particular importance to them.</a:t>
            </a:r>
          </a:p>
          <a:p>
            <a:pPr>
              <a:defRPr/>
            </a:pPr>
            <a:r>
              <a:rPr lang="en-US" altLang="zh-TW" dirty="0"/>
              <a:t>Findings for several country clusters (Latin Europe, U.S./UK, Nordic Europe) indicated autonomy and self-actualization were the most important and least satisfied managers’ needs.</a:t>
            </a:r>
          </a:p>
          <a:p>
            <a:pPr>
              <a:defRPr/>
            </a:pPr>
            <a:r>
              <a:rPr lang="en-US" altLang="zh-TW" dirty="0"/>
              <a:t>Firms have to be concerned with the satisfaction of these needs for their managers / executives. </a:t>
            </a:r>
          </a:p>
        </p:txBody>
      </p:sp>
    </p:spTree>
    <p:extLst>
      <p:ext uri="{BB962C8B-B14F-4D97-AF65-F5344CB8AC3E}">
        <p14:creationId xmlns:p14="http://schemas.microsoft.com/office/powerpoint/2010/main" val="3462010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99C4D86-34D0-4157-A2A3-E6836C861D0E}"/>
              </a:ext>
            </a:extLst>
          </p:cNvPr>
          <p:cNvSpPr>
            <a:spLocks noGrp="1" noChangeArrowheads="1"/>
          </p:cNvSpPr>
          <p:nvPr>
            <p:ph type="title"/>
          </p:nvPr>
        </p:nvSpPr>
        <p:spPr>
          <a:xfrm>
            <a:off x="1413164" y="226621"/>
            <a:ext cx="7580415" cy="685800"/>
          </a:xfrm>
        </p:spPr>
        <p:txBody>
          <a:bodyPr/>
          <a:lstStyle/>
          <a:p>
            <a:r>
              <a:rPr lang="en-US" altLang="zh-TW" dirty="0"/>
              <a:t>Western bias of Maslow’s hierarchy?</a:t>
            </a:r>
          </a:p>
        </p:txBody>
      </p:sp>
      <p:sp>
        <p:nvSpPr>
          <p:cNvPr id="88067" name="Rectangle 3">
            <a:extLst>
              <a:ext uri="{FF2B5EF4-FFF2-40B4-BE49-F238E27FC236}">
                <a16:creationId xmlns:a16="http://schemas.microsoft.com/office/drawing/2014/main" id="{C6E9C493-9C7D-45E1-8FBD-694B02461482}"/>
              </a:ext>
            </a:extLst>
          </p:cNvPr>
          <p:cNvSpPr>
            <a:spLocks noGrp="1" noChangeArrowheads="1"/>
          </p:cNvSpPr>
          <p:nvPr>
            <p:ph idx="1"/>
          </p:nvPr>
        </p:nvSpPr>
        <p:spPr>
          <a:xfrm>
            <a:off x="427512" y="1589314"/>
            <a:ext cx="8269184" cy="4495800"/>
          </a:xfrm>
        </p:spPr>
        <p:txBody>
          <a:bodyPr>
            <a:normAutofit fontScale="92500" lnSpcReduction="10000"/>
          </a:bodyPr>
          <a:lstStyle/>
          <a:p>
            <a:pPr>
              <a:defRPr/>
            </a:pPr>
            <a:r>
              <a:rPr lang="en-US" altLang="zh-TW" dirty="0"/>
              <a:t>In Asian cultures, individuals are inseparable from social groups and their needs are defined by these social groups</a:t>
            </a:r>
          </a:p>
          <a:p>
            <a:pPr>
              <a:defRPr/>
            </a:pPr>
            <a:r>
              <a:rPr lang="en-US" altLang="zh-TW" dirty="0"/>
              <a:t>Researchers suggested a modification of Maslow’s Western-oriented hierarchy by re-ranking and re-defining needs.</a:t>
            </a:r>
          </a:p>
          <a:p>
            <a:pPr>
              <a:defRPr/>
            </a:pPr>
            <a:r>
              <a:rPr lang="en-US" altLang="zh-TW" dirty="0"/>
              <a:t>For example, in the Chinese society, belonging to a social group may represent the most basic need while self-actualization will be defined through service to society</a:t>
            </a:r>
          </a:p>
        </p:txBody>
      </p:sp>
    </p:spTree>
    <p:extLst>
      <p:ext uri="{BB962C8B-B14F-4D97-AF65-F5344CB8AC3E}">
        <p14:creationId xmlns:p14="http://schemas.microsoft.com/office/powerpoint/2010/main" val="1598409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A0B6FA3-E2BE-49EA-893D-AE118EAA5059}"/>
              </a:ext>
            </a:extLst>
          </p:cNvPr>
          <p:cNvSpPr>
            <a:spLocks noGrp="1" noChangeArrowheads="1"/>
          </p:cNvSpPr>
          <p:nvPr>
            <p:ph type="title"/>
          </p:nvPr>
        </p:nvSpPr>
        <p:spPr/>
        <p:txBody>
          <a:bodyPr/>
          <a:lstStyle/>
          <a:p>
            <a:r>
              <a:rPr lang="en-US" altLang="zh-TW"/>
              <a:t>Collectivist Need Hierarchy</a:t>
            </a:r>
          </a:p>
        </p:txBody>
      </p:sp>
      <p:pic>
        <p:nvPicPr>
          <p:cNvPr id="26627" name="Content Placeholder 1" descr="Screen Clipping">
            <a:extLst>
              <a:ext uri="{FF2B5EF4-FFF2-40B4-BE49-F238E27FC236}">
                <a16:creationId xmlns:a16="http://schemas.microsoft.com/office/drawing/2014/main" id="{2C763C3F-631E-41C2-ABB8-26A55308A54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34961" y="1611357"/>
            <a:ext cx="7927147" cy="4353977"/>
          </a:xfrm>
        </p:spPr>
      </p:pic>
    </p:spTree>
    <p:extLst>
      <p:ext uri="{BB962C8B-B14F-4D97-AF65-F5344CB8AC3E}">
        <p14:creationId xmlns:p14="http://schemas.microsoft.com/office/powerpoint/2010/main" val="2946908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7092A1A-C9C5-44C4-9327-0A2A0C723BDE}"/>
              </a:ext>
            </a:extLst>
          </p:cNvPr>
          <p:cNvSpPr>
            <a:spLocks noGrp="1" noChangeArrowheads="1"/>
          </p:cNvSpPr>
          <p:nvPr>
            <p:ph type="title"/>
          </p:nvPr>
        </p:nvSpPr>
        <p:spPr>
          <a:xfrm>
            <a:off x="1941534" y="47501"/>
            <a:ext cx="7107464" cy="1009403"/>
          </a:xfrm>
        </p:spPr>
        <p:txBody>
          <a:bodyPr/>
          <a:lstStyle/>
          <a:p>
            <a:r>
              <a:rPr lang="en-US" altLang="zh-TW" dirty="0"/>
              <a:t>Needs across occupational groups:</a:t>
            </a:r>
            <a:br>
              <a:rPr lang="en-US" altLang="zh-TW" dirty="0"/>
            </a:br>
            <a:r>
              <a:rPr lang="en-US" altLang="zh-TW" dirty="0"/>
              <a:t>Hofstede’s cross-national study</a:t>
            </a:r>
          </a:p>
        </p:txBody>
      </p:sp>
      <p:pic>
        <p:nvPicPr>
          <p:cNvPr id="29699" name="Content Placeholder 1" descr="Screen Clipping">
            <a:extLst>
              <a:ext uri="{FF2B5EF4-FFF2-40B4-BE49-F238E27FC236}">
                <a16:creationId xmlns:a16="http://schemas.microsoft.com/office/drawing/2014/main" id="{085A9949-9688-48BB-9B45-5121EF3F74F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1567543"/>
            <a:ext cx="9140636" cy="4647520"/>
          </a:xfrm>
        </p:spPr>
      </p:pic>
    </p:spTree>
    <p:extLst>
      <p:ext uri="{BB962C8B-B14F-4D97-AF65-F5344CB8AC3E}">
        <p14:creationId xmlns:p14="http://schemas.microsoft.com/office/powerpoint/2010/main" val="2619634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8069A61-A12A-4DA5-A92B-72FDAB548983}"/>
              </a:ext>
            </a:extLst>
          </p:cNvPr>
          <p:cNvSpPr>
            <a:spLocks noGrp="1" noChangeArrowheads="1"/>
          </p:cNvSpPr>
          <p:nvPr>
            <p:ph type="title"/>
          </p:nvPr>
        </p:nvSpPr>
        <p:spPr>
          <a:xfrm>
            <a:off x="2244436" y="0"/>
            <a:ext cx="6137564" cy="1066800"/>
          </a:xfrm>
        </p:spPr>
        <p:txBody>
          <a:bodyPr/>
          <a:lstStyle/>
          <a:p>
            <a:r>
              <a:rPr lang="en-US" altLang="zh-TW" dirty="0"/>
              <a:t>Herzberg’s Two-Factor Theory of Motivation</a:t>
            </a:r>
          </a:p>
        </p:txBody>
      </p:sp>
      <p:sp>
        <p:nvSpPr>
          <p:cNvPr id="94211" name="Rectangle 3">
            <a:extLst>
              <a:ext uri="{FF2B5EF4-FFF2-40B4-BE49-F238E27FC236}">
                <a16:creationId xmlns:a16="http://schemas.microsoft.com/office/drawing/2014/main" id="{AE49E4A8-B01A-4C56-9253-D81680BA692E}"/>
              </a:ext>
            </a:extLst>
          </p:cNvPr>
          <p:cNvSpPr>
            <a:spLocks noGrp="1" noChangeArrowheads="1"/>
          </p:cNvSpPr>
          <p:nvPr>
            <p:ph idx="1"/>
          </p:nvPr>
        </p:nvSpPr>
        <p:spPr>
          <a:xfrm>
            <a:off x="308758" y="1446809"/>
            <a:ext cx="8340437" cy="4752109"/>
          </a:xfrm>
        </p:spPr>
        <p:txBody>
          <a:bodyPr>
            <a:normAutofit lnSpcReduction="10000"/>
          </a:bodyPr>
          <a:lstStyle/>
          <a:p>
            <a:pPr>
              <a:defRPr/>
            </a:pPr>
            <a:r>
              <a:rPr lang="en-US" altLang="zh-TW" dirty="0"/>
              <a:t>Herzberg makes a distinction between two types of factors that influence job satisfaction</a:t>
            </a:r>
          </a:p>
          <a:p>
            <a:pPr lvl="1">
              <a:defRPr/>
            </a:pPr>
            <a:r>
              <a:rPr lang="en-US" altLang="zh-TW" b="1" dirty="0"/>
              <a:t>Motivators: </a:t>
            </a:r>
            <a:r>
              <a:rPr lang="en-US" altLang="zh-TW" dirty="0"/>
              <a:t>Job-content factors such as achievement, recognition, responsibility, advancement, and the work itself. Only when motivators are present will there be satisfaction. </a:t>
            </a:r>
          </a:p>
          <a:p>
            <a:pPr lvl="1">
              <a:defRPr/>
            </a:pPr>
            <a:r>
              <a:rPr lang="en-US" altLang="zh-TW" b="1" dirty="0"/>
              <a:t>Hygiene Factors: </a:t>
            </a:r>
            <a:r>
              <a:rPr lang="en-US" altLang="zh-TW" dirty="0"/>
              <a:t>Job-context factors such as salary, interpersonal relations, technical supervision, working conditions, and company policies and administration. If hygiene factors are not taken care of there will be dissatisfaction.</a:t>
            </a:r>
          </a:p>
        </p:txBody>
      </p:sp>
    </p:spTree>
    <p:extLst>
      <p:ext uri="{BB962C8B-B14F-4D97-AF65-F5344CB8AC3E}">
        <p14:creationId xmlns:p14="http://schemas.microsoft.com/office/powerpoint/2010/main" val="992620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10CCE57C-612A-4944-B09D-81DAECE18C14}"/>
              </a:ext>
            </a:extLst>
          </p:cNvPr>
          <p:cNvSpPr>
            <a:spLocks noGrp="1" noChangeArrowheads="1"/>
          </p:cNvSpPr>
          <p:nvPr>
            <p:ph type="title"/>
          </p:nvPr>
        </p:nvSpPr>
        <p:spPr>
          <a:xfrm>
            <a:off x="2240479" y="35626"/>
            <a:ext cx="6248400" cy="1011718"/>
          </a:xfrm>
        </p:spPr>
        <p:txBody>
          <a:bodyPr/>
          <a:lstStyle/>
          <a:p>
            <a:r>
              <a:rPr lang="en-US" altLang="zh-TW" dirty="0"/>
              <a:t>Examples of Hygiene Factors and Motivators</a:t>
            </a:r>
          </a:p>
        </p:txBody>
      </p:sp>
      <p:pic>
        <p:nvPicPr>
          <p:cNvPr id="31747" name="Content Placeholder 1" descr="Screen Clipping">
            <a:extLst>
              <a:ext uri="{FF2B5EF4-FFF2-40B4-BE49-F238E27FC236}">
                <a16:creationId xmlns:a16="http://schemas.microsoft.com/office/drawing/2014/main" id="{B399D0E6-C7E7-4339-B7F5-87EAD94837A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94726" y="1567543"/>
            <a:ext cx="7154547" cy="4613002"/>
          </a:xfrm>
        </p:spPr>
      </p:pic>
      <p:sp>
        <p:nvSpPr>
          <p:cNvPr id="4" name="Text Box 4">
            <a:extLst>
              <a:ext uri="{FF2B5EF4-FFF2-40B4-BE49-F238E27FC236}">
                <a16:creationId xmlns:a16="http://schemas.microsoft.com/office/drawing/2014/main" id="{B63A13F4-9D82-4B89-BA66-A6FBE35CBBCC}"/>
              </a:ext>
            </a:extLst>
          </p:cNvPr>
          <p:cNvSpPr txBox="1">
            <a:spLocks noChangeArrowheads="1"/>
          </p:cNvSpPr>
          <p:nvPr/>
        </p:nvSpPr>
        <p:spPr bwMode="auto">
          <a:xfrm>
            <a:off x="3842606" y="6581001"/>
            <a:ext cx="3220244" cy="276999"/>
          </a:xfrm>
          <a:prstGeom prst="rect">
            <a:avLst/>
          </a:prstGeom>
          <a:noFill/>
          <a:ln w="9525">
            <a:noFill/>
            <a:miter lim="800000"/>
            <a:headEnd/>
            <a:tailEnd/>
          </a:ln>
        </p:spPr>
        <p:txBody>
          <a:bodyPr wrap="square">
            <a:spAutoFit/>
          </a:bodyPr>
          <a:lstStyle/>
          <a:p>
            <a:pPr>
              <a:spcBef>
                <a:spcPct val="50000"/>
              </a:spcBef>
            </a:pPr>
            <a:r>
              <a:rPr lang="en-US" sz="1200" dirty="0"/>
              <a:t>Source: Luthans &amp; </a:t>
            </a:r>
            <a:r>
              <a:rPr lang="en-US" sz="1200" dirty="0" err="1"/>
              <a:t>Doh</a:t>
            </a:r>
            <a:r>
              <a:rPr lang="en-US" sz="1200" dirty="0"/>
              <a:t> (2018)</a:t>
            </a:r>
          </a:p>
        </p:txBody>
      </p:sp>
    </p:spTree>
    <p:extLst>
      <p:ext uri="{BB962C8B-B14F-4D97-AF65-F5344CB8AC3E}">
        <p14:creationId xmlns:p14="http://schemas.microsoft.com/office/powerpoint/2010/main" val="2534434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2AA6C0C-8E68-4D95-9DCD-6C097A44FBEC}"/>
              </a:ext>
            </a:extLst>
          </p:cNvPr>
          <p:cNvSpPr>
            <a:spLocks noGrp="1" noChangeArrowheads="1"/>
          </p:cNvSpPr>
          <p:nvPr>
            <p:ph type="title"/>
          </p:nvPr>
        </p:nvSpPr>
        <p:spPr>
          <a:xfrm>
            <a:off x="2192977" y="95991"/>
            <a:ext cx="6248400" cy="1020289"/>
          </a:xfrm>
        </p:spPr>
        <p:txBody>
          <a:bodyPr/>
          <a:lstStyle/>
          <a:p>
            <a:r>
              <a:rPr lang="en-US" altLang="zh-TW" sz="3200" dirty="0"/>
              <a:t>Maslow’s Need Hierarchy vs. Herzberg’s Two Factor Theory</a:t>
            </a:r>
          </a:p>
        </p:txBody>
      </p:sp>
      <p:pic>
        <p:nvPicPr>
          <p:cNvPr id="32771" name="Content Placeholder 1" descr="Screen Clipping">
            <a:extLst>
              <a:ext uri="{FF2B5EF4-FFF2-40B4-BE49-F238E27FC236}">
                <a16:creationId xmlns:a16="http://schemas.microsoft.com/office/drawing/2014/main" id="{244FFBEA-F1CD-491C-A7AF-CDBACE22472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94554" y="1314767"/>
            <a:ext cx="8038807" cy="4952695"/>
          </a:xfrm>
        </p:spPr>
      </p:pic>
      <p:sp>
        <p:nvSpPr>
          <p:cNvPr id="4" name="Text Box 4">
            <a:extLst>
              <a:ext uri="{FF2B5EF4-FFF2-40B4-BE49-F238E27FC236}">
                <a16:creationId xmlns:a16="http://schemas.microsoft.com/office/drawing/2014/main" id="{4AB1522E-D0C8-4450-AB0B-2E65CE432E7F}"/>
              </a:ext>
            </a:extLst>
          </p:cNvPr>
          <p:cNvSpPr txBox="1">
            <a:spLocks noChangeArrowheads="1"/>
          </p:cNvSpPr>
          <p:nvPr/>
        </p:nvSpPr>
        <p:spPr bwMode="auto">
          <a:xfrm>
            <a:off x="3842606" y="6581001"/>
            <a:ext cx="3220244" cy="276999"/>
          </a:xfrm>
          <a:prstGeom prst="rect">
            <a:avLst/>
          </a:prstGeom>
          <a:noFill/>
          <a:ln w="9525">
            <a:noFill/>
            <a:miter lim="800000"/>
            <a:headEnd/>
            <a:tailEnd/>
          </a:ln>
        </p:spPr>
        <p:txBody>
          <a:bodyPr wrap="square">
            <a:spAutoFit/>
          </a:bodyPr>
          <a:lstStyle/>
          <a:p>
            <a:pPr>
              <a:spcBef>
                <a:spcPct val="50000"/>
              </a:spcBef>
            </a:pPr>
            <a:r>
              <a:rPr lang="en-US" sz="1200" dirty="0"/>
              <a:t>Source: Luthans &amp; </a:t>
            </a:r>
            <a:r>
              <a:rPr lang="en-US" sz="1200" dirty="0" err="1"/>
              <a:t>Doh</a:t>
            </a:r>
            <a:r>
              <a:rPr lang="en-US" sz="1200" dirty="0"/>
              <a:t> (2018)</a:t>
            </a:r>
          </a:p>
        </p:txBody>
      </p:sp>
    </p:spTree>
    <p:extLst>
      <p:ext uri="{BB962C8B-B14F-4D97-AF65-F5344CB8AC3E}">
        <p14:creationId xmlns:p14="http://schemas.microsoft.com/office/powerpoint/2010/main" val="364228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356262" y="1389413"/>
            <a:ext cx="8689354" cy="4928259"/>
          </a:xfrm>
        </p:spPr>
        <p:txBody>
          <a:bodyPr/>
          <a:lstStyle/>
          <a:p>
            <a:pPr>
              <a:spcBef>
                <a:spcPts val="0"/>
              </a:spcBef>
              <a:spcAft>
                <a:spcPts val="0"/>
              </a:spcAft>
            </a:pPr>
            <a:r>
              <a:rPr lang="en-CA" dirty="0"/>
              <a:t>Work centrality around the world</a:t>
            </a:r>
          </a:p>
          <a:p>
            <a:pPr>
              <a:spcBef>
                <a:spcPts val="0"/>
              </a:spcBef>
              <a:spcAft>
                <a:spcPts val="0"/>
              </a:spcAft>
            </a:pPr>
            <a:r>
              <a:rPr lang="en-US" altLang="zh-TW" dirty="0"/>
              <a:t>Content theories of motivation </a:t>
            </a:r>
          </a:p>
          <a:p>
            <a:pPr lvl="1">
              <a:spcBef>
                <a:spcPts val="0"/>
              </a:spcBef>
              <a:spcAft>
                <a:spcPts val="0"/>
              </a:spcAft>
            </a:pPr>
            <a:r>
              <a:rPr lang="en-US" altLang="zh-TW" dirty="0"/>
              <a:t>Maslow’s hierarchy-of-needs, Herzberg’s two factors, and McClelland’s achievement motivation</a:t>
            </a:r>
          </a:p>
          <a:p>
            <a:pPr>
              <a:spcBef>
                <a:spcPts val="0"/>
              </a:spcBef>
              <a:spcAft>
                <a:spcPts val="0"/>
              </a:spcAft>
            </a:pPr>
            <a:r>
              <a:rPr lang="en-CA" dirty="0"/>
              <a:t> Process theories of motivation</a:t>
            </a:r>
          </a:p>
          <a:p>
            <a:pPr lvl="1">
              <a:spcBef>
                <a:spcPts val="0"/>
              </a:spcBef>
              <a:spcAft>
                <a:spcPts val="0"/>
              </a:spcAft>
            </a:pPr>
            <a:r>
              <a:rPr lang="en-CA" dirty="0"/>
              <a:t>Equity theory, goal-setting theory, expectancy theory</a:t>
            </a:r>
          </a:p>
          <a:p>
            <a:pPr>
              <a:spcBef>
                <a:spcPts val="0"/>
              </a:spcBef>
              <a:spcAft>
                <a:spcPts val="0"/>
              </a:spcAft>
            </a:pPr>
            <a:r>
              <a:rPr lang="en-CA" dirty="0"/>
              <a:t>Cross-country differences in the motivating effect of various HRM practices</a:t>
            </a:r>
          </a:p>
          <a:p>
            <a:pPr lvl="1">
              <a:spcBef>
                <a:spcPts val="0"/>
              </a:spcBef>
              <a:spcAft>
                <a:spcPts val="0"/>
              </a:spcAft>
            </a:pPr>
            <a:r>
              <a:rPr lang="en-CA" dirty="0"/>
              <a:t>Job design &amp; reward systems</a:t>
            </a:r>
            <a:endParaRPr lang="en-US" dirty="0"/>
          </a:p>
        </p:txBody>
      </p:sp>
    </p:spTree>
    <p:extLst>
      <p:ext uri="{BB962C8B-B14F-4D97-AF65-F5344CB8AC3E}">
        <p14:creationId xmlns:p14="http://schemas.microsoft.com/office/powerpoint/2010/main" val="1341687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5E62BA6-8BDF-40FC-8CEE-E535BFCBDBE9}"/>
              </a:ext>
            </a:extLst>
          </p:cNvPr>
          <p:cNvSpPr>
            <a:spLocks noGrp="1" noChangeArrowheads="1"/>
          </p:cNvSpPr>
          <p:nvPr>
            <p:ph type="title"/>
          </p:nvPr>
        </p:nvSpPr>
        <p:spPr>
          <a:xfrm>
            <a:off x="2350325" y="0"/>
            <a:ext cx="6248400" cy="913411"/>
          </a:xfrm>
        </p:spPr>
        <p:txBody>
          <a:bodyPr/>
          <a:lstStyle/>
          <a:p>
            <a:r>
              <a:rPr lang="en-US" altLang="zh-TW" dirty="0"/>
              <a:t>Testing Herzberg’s Theory in the International Context</a:t>
            </a:r>
          </a:p>
        </p:txBody>
      </p:sp>
      <p:sp>
        <p:nvSpPr>
          <p:cNvPr id="97283" name="Rectangle 3">
            <a:extLst>
              <a:ext uri="{FF2B5EF4-FFF2-40B4-BE49-F238E27FC236}">
                <a16:creationId xmlns:a16="http://schemas.microsoft.com/office/drawing/2014/main" id="{8356252D-C6FD-4F53-B5A7-A9C69F462448}"/>
              </a:ext>
            </a:extLst>
          </p:cNvPr>
          <p:cNvSpPr>
            <a:spLocks noGrp="1" noChangeArrowheads="1"/>
          </p:cNvSpPr>
          <p:nvPr>
            <p:ph idx="1"/>
          </p:nvPr>
        </p:nvSpPr>
        <p:spPr>
          <a:xfrm>
            <a:off x="261257" y="1565563"/>
            <a:ext cx="8494816" cy="4495800"/>
          </a:xfrm>
        </p:spPr>
        <p:txBody>
          <a:bodyPr>
            <a:normAutofit fontScale="92500"/>
          </a:bodyPr>
          <a:lstStyle/>
          <a:p>
            <a:pPr>
              <a:defRPr/>
            </a:pPr>
            <a:r>
              <a:rPr lang="en-US" altLang="zh-TW" dirty="0"/>
              <a:t>A study in an Israeli kibbutz: </a:t>
            </a:r>
          </a:p>
          <a:p>
            <a:pPr lvl="1">
              <a:defRPr/>
            </a:pPr>
            <a:r>
              <a:rPr lang="en-US" altLang="zh-TW" dirty="0"/>
              <a:t>“Satisfactions arise from the nature of the work itself, while dissatisfactions have to do with the conditions surrounding the work.”</a:t>
            </a:r>
          </a:p>
          <a:p>
            <a:pPr>
              <a:defRPr/>
            </a:pPr>
            <a:r>
              <a:rPr lang="en-US" altLang="zh-TW" dirty="0"/>
              <a:t>A study conducted among 178 Greek managers: </a:t>
            </a:r>
          </a:p>
          <a:p>
            <a:pPr lvl="1">
              <a:defRPr/>
            </a:pPr>
            <a:r>
              <a:rPr lang="en-US" altLang="zh-TW" dirty="0"/>
              <a:t>Overall support of Herzberg’s theory</a:t>
            </a:r>
          </a:p>
          <a:p>
            <a:pPr>
              <a:defRPr/>
            </a:pPr>
            <a:r>
              <a:rPr lang="en-US" altLang="zh-TW" dirty="0"/>
              <a:t>A survey of 218 middle managers and 196 salaried employees in New Zealand</a:t>
            </a:r>
          </a:p>
          <a:p>
            <a:pPr lvl="1">
              <a:defRPr/>
            </a:pPr>
            <a:r>
              <a:rPr lang="en-US" altLang="zh-TW" dirty="0"/>
              <a:t>Support of Herzberg’s theory across occupational levels</a:t>
            </a:r>
          </a:p>
        </p:txBody>
      </p:sp>
    </p:spTree>
    <p:extLst>
      <p:ext uri="{BB962C8B-B14F-4D97-AF65-F5344CB8AC3E}">
        <p14:creationId xmlns:p14="http://schemas.microsoft.com/office/powerpoint/2010/main" val="3395779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C2493847-7202-4709-9043-83CB1150D441}"/>
              </a:ext>
            </a:extLst>
          </p:cNvPr>
          <p:cNvSpPr>
            <a:spLocks noGrp="1" noChangeArrowheads="1"/>
          </p:cNvSpPr>
          <p:nvPr>
            <p:ph type="title"/>
          </p:nvPr>
        </p:nvSpPr>
        <p:spPr>
          <a:xfrm>
            <a:off x="2133599" y="107866"/>
            <a:ext cx="6535387" cy="984663"/>
          </a:xfrm>
        </p:spPr>
        <p:txBody>
          <a:bodyPr/>
          <a:lstStyle/>
          <a:p>
            <a:r>
              <a:rPr lang="en-US" altLang="zh-TW" dirty="0"/>
              <a:t>Testing Herzberg’s Theory in </a:t>
            </a:r>
            <a:br>
              <a:rPr lang="en-US" altLang="zh-TW" dirty="0"/>
            </a:br>
            <a:r>
              <a:rPr lang="en-US" altLang="zh-TW" dirty="0"/>
              <a:t>a Developing Country (Zambia)</a:t>
            </a:r>
          </a:p>
        </p:txBody>
      </p:sp>
      <p:pic>
        <p:nvPicPr>
          <p:cNvPr id="34819" name="Content Placeholder 1" descr="Screen Clipping">
            <a:extLst>
              <a:ext uri="{FF2B5EF4-FFF2-40B4-BE49-F238E27FC236}">
                <a16:creationId xmlns:a16="http://schemas.microsoft.com/office/drawing/2014/main" id="{98BD597F-7F33-4D04-B4FB-685A861EC08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77208" y="1401288"/>
            <a:ext cx="7196691" cy="4875687"/>
          </a:xfrm>
        </p:spPr>
      </p:pic>
    </p:spTree>
    <p:extLst>
      <p:ext uri="{BB962C8B-B14F-4D97-AF65-F5344CB8AC3E}">
        <p14:creationId xmlns:p14="http://schemas.microsoft.com/office/powerpoint/2010/main" val="2567146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B6E4777-A23B-4E11-BDF0-4481ACA432DB}"/>
              </a:ext>
            </a:extLst>
          </p:cNvPr>
          <p:cNvSpPr>
            <a:spLocks noGrp="1" noChangeArrowheads="1"/>
          </p:cNvSpPr>
          <p:nvPr>
            <p:ph type="title"/>
          </p:nvPr>
        </p:nvSpPr>
        <p:spPr>
          <a:xfrm>
            <a:off x="2101910" y="0"/>
            <a:ext cx="6578951" cy="1009403"/>
          </a:xfrm>
        </p:spPr>
        <p:txBody>
          <a:bodyPr/>
          <a:lstStyle/>
          <a:p>
            <a:r>
              <a:rPr lang="en-US" altLang="zh-TW" dirty="0"/>
              <a:t>Herzberg, 1987: Impact of Hygiene Factors and Motivators</a:t>
            </a:r>
          </a:p>
        </p:txBody>
      </p:sp>
      <p:pic>
        <p:nvPicPr>
          <p:cNvPr id="35843" name="Content Placeholder 1" descr="Screen Clipping">
            <a:extLst>
              <a:ext uri="{FF2B5EF4-FFF2-40B4-BE49-F238E27FC236}">
                <a16:creationId xmlns:a16="http://schemas.microsoft.com/office/drawing/2014/main" id="{72F41803-4B3A-4F3D-A446-6397AF55ADC5}"/>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24348" y="1353786"/>
            <a:ext cx="7625963" cy="4951763"/>
          </a:xfrm>
        </p:spPr>
      </p:pic>
      <p:sp>
        <p:nvSpPr>
          <p:cNvPr id="4" name="TextBox 3">
            <a:extLst>
              <a:ext uri="{FF2B5EF4-FFF2-40B4-BE49-F238E27FC236}">
                <a16:creationId xmlns:a16="http://schemas.microsoft.com/office/drawing/2014/main" id="{7FB096C8-4E83-44D3-BA8A-49869ECBB81F}"/>
              </a:ext>
            </a:extLst>
          </p:cNvPr>
          <p:cNvSpPr txBox="1"/>
          <p:nvPr/>
        </p:nvSpPr>
        <p:spPr>
          <a:xfrm>
            <a:off x="7296150" y="6305550"/>
            <a:ext cx="793750" cy="276225"/>
          </a:xfrm>
          <a:prstGeom prst="rect">
            <a:avLst/>
          </a:prstGeom>
          <a:noFill/>
        </p:spPr>
        <p:txBody>
          <a:bodyPr wrap="none">
            <a:spAutoFit/>
          </a:bodyPr>
          <a:lstStyle/>
          <a:p>
            <a:pPr>
              <a:defRPr/>
            </a:pPr>
            <a:r>
              <a:rPr lang="en-US" sz="1200" i="1" dirty="0">
                <a:latin typeface="+mj-lt"/>
              </a:rPr>
              <a:t>continues</a:t>
            </a:r>
          </a:p>
        </p:txBody>
      </p:sp>
    </p:spTree>
    <p:extLst>
      <p:ext uri="{BB962C8B-B14F-4D97-AF65-F5344CB8AC3E}">
        <p14:creationId xmlns:p14="http://schemas.microsoft.com/office/powerpoint/2010/main" val="3764478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8F6F3C6-2EC5-498B-B4A5-787FFE8D0681}"/>
              </a:ext>
            </a:extLst>
          </p:cNvPr>
          <p:cNvSpPr>
            <a:spLocks noGrp="1" noChangeArrowheads="1"/>
          </p:cNvSpPr>
          <p:nvPr>
            <p:ph type="title"/>
          </p:nvPr>
        </p:nvSpPr>
        <p:spPr>
          <a:xfrm>
            <a:off x="2229633" y="106878"/>
            <a:ext cx="6152367" cy="959922"/>
          </a:xfrm>
        </p:spPr>
        <p:txBody>
          <a:bodyPr/>
          <a:lstStyle/>
          <a:p>
            <a:r>
              <a:rPr lang="en-US" altLang="zh-TW" sz="2800" dirty="0"/>
              <a:t>Hygiene factors - higher bar </a:t>
            </a:r>
            <a:br>
              <a:rPr lang="en-US" altLang="zh-TW" sz="2800" dirty="0"/>
            </a:br>
            <a:r>
              <a:rPr lang="en-US" altLang="zh-TW" sz="2800" dirty="0"/>
              <a:t>Motivators - lower bar</a:t>
            </a:r>
          </a:p>
        </p:txBody>
      </p:sp>
      <p:pic>
        <p:nvPicPr>
          <p:cNvPr id="36867" name="Content Placeholder 3" descr="Screen Clipping">
            <a:extLst>
              <a:ext uri="{FF2B5EF4-FFF2-40B4-BE49-F238E27FC236}">
                <a16:creationId xmlns:a16="http://schemas.microsoft.com/office/drawing/2014/main" id="{DB46E85C-587A-4D37-9399-52E3EA90D2C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72031" y="3115345"/>
            <a:ext cx="8342483" cy="3024198"/>
          </a:xfrm>
        </p:spPr>
      </p:pic>
      <p:pic>
        <p:nvPicPr>
          <p:cNvPr id="36868" name="Picture 4" descr="Screen Clipping">
            <a:extLst>
              <a:ext uri="{FF2B5EF4-FFF2-40B4-BE49-F238E27FC236}">
                <a16:creationId xmlns:a16="http://schemas.microsoft.com/office/drawing/2014/main" id="{B221DFF7-A287-493C-905A-B124A811D5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032" y="1399504"/>
            <a:ext cx="8171385" cy="1715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8405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7302157-AA7C-4332-AB0B-9E234DB8FE8D}"/>
              </a:ext>
            </a:extLst>
          </p:cNvPr>
          <p:cNvSpPr>
            <a:spLocks noGrp="1" noChangeArrowheads="1"/>
          </p:cNvSpPr>
          <p:nvPr>
            <p:ph type="title"/>
          </p:nvPr>
        </p:nvSpPr>
        <p:spPr>
          <a:xfrm>
            <a:off x="1914525" y="-1"/>
            <a:ext cx="6932592" cy="1033153"/>
          </a:xfrm>
        </p:spPr>
        <p:txBody>
          <a:bodyPr/>
          <a:lstStyle/>
          <a:p>
            <a:r>
              <a:rPr lang="en-US" altLang="zh-TW" dirty="0"/>
              <a:t>What is important for MBA students from different countries? </a:t>
            </a:r>
          </a:p>
        </p:txBody>
      </p:sp>
      <p:pic>
        <p:nvPicPr>
          <p:cNvPr id="37891" name="Content Placeholder 1" descr="Screen Clipping">
            <a:extLst>
              <a:ext uri="{FF2B5EF4-FFF2-40B4-BE49-F238E27FC236}">
                <a16:creationId xmlns:a16="http://schemas.microsoft.com/office/drawing/2014/main" id="{945AAE75-969A-428F-A7F9-DFBD0701FE3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54047" y="1223158"/>
            <a:ext cx="7172856" cy="5118265"/>
          </a:xfrm>
        </p:spPr>
      </p:pic>
    </p:spTree>
    <p:extLst>
      <p:ext uri="{BB962C8B-B14F-4D97-AF65-F5344CB8AC3E}">
        <p14:creationId xmlns:p14="http://schemas.microsoft.com/office/powerpoint/2010/main" val="1316826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662821AC-23A8-4C87-8F88-C23D41CF27C3}"/>
              </a:ext>
            </a:extLst>
          </p:cNvPr>
          <p:cNvSpPr>
            <a:spLocks noGrp="1" noChangeArrowheads="1"/>
          </p:cNvSpPr>
          <p:nvPr>
            <p:ph type="title"/>
          </p:nvPr>
        </p:nvSpPr>
        <p:spPr>
          <a:xfrm>
            <a:off x="2121724" y="87085"/>
            <a:ext cx="6464135" cy="981693"/>
          </a:xfrm>
        </p:spPr>
        <p:txBody>
          <a:bodyPr/>
          <a:lstStyle/>
          <a:p>
            <a:r>
              <a:rPr lang="en-US" altLang="zh-TW" dirty="0"/>
              <a:t>McClelland’s Achievement Motivation Theory</a:t>
            </a:r>
          </a:p>
        </p:txBody>
      </p:sp>
      <p:sp>
        <p:nvSpPr>
          <p:cNvPr id="102403" name="Rectangle 3">
            <a:extLst>
              <a:ext uri="{FF2B5EF4-FFF2-40B4-BE49-F238E27FC236}">
                <a16:creationId xmlns:a16="http://schemas.microsoft.com/office/drawing/2014/main" id="{424B5A25-56BD-4EDE-A1CF-66C52F28F1E2}"/>
              </a:ext>
            </a:extLst>
          </p:cNvPr>
          <p:cNvSpPr>
            <a:spLocks noGrp="1" noChangeArrowheads="1"/>
          </p:cNvSpPr>
          <p:nvPr>
            <p:ph idx="1"/>
          </p:nvPr>
        </p:nvSpPr>
        <p:spPr>
          <a:xfrm>
            <a:off x="486888" y="1589314"/>
            <a:ext cx="8221684" cy="4495800"/>
          </a:xfrm>
        </p:spPr>
        <p:txBody>
          <a:bodyPr>
            <a:normAutofit fontScale="92500"/>
          </a:bodyPr>
          <a:lstStyle/>
          <a:p>
            <a:pPr>
              <a:defRPr/>
            </a:pPr>
            <a:r>
              <a:rPr lang="en-US" altLang="zh-TW" dirty="0"/>
              <a:t>Some individuals have a strong motivation to get ahead, to attain success, and to reach objectives.</a:t>
            </a:r>
          </a:p>
          <a:p>
            <a:pPr>
              <a:defRPr/>
            </a:pPr>
            <a:r>
              <a:rPr lang="en-US" altLang="zh-TW" dirty="0"/>
              <a:t>High achievers</a:t>
            </a:r>
          </a:p>
          <a:p>
            <a:pPr lvl="1">
              <a:defRPr/>
            </a:pPr>
            <a:r>
              <a:rPr lang="en-US" altLang="zh-TW" dirty="0"/>
              <a:t>like situations in which they take personal responsibility for finding solutions to problems.</a:t>
            </a:r>
          </a:p>
          <a:p>
            <a:pPr lvl="1">
              <a:defRPr/>
            </a:pPr>
            <a:r>
              <a:rPr lang="en-US" altLang="zh-TW" dirty="0"/>
              <a:t>tend to be moderate risk-takers rather than high or low risk takers.</a:t>
            </a:r>
          </a:p>
          <a:p>
            <a:pPr lvl="1">
              <a:defRPr/>
            </a:pPr>
            <a:r>
              <a:rPr lang="en-US" altLang="zh-TW" dirty="0"/>
              <a:t>want concrete feedback on performance.</a:t>
            </a:r>
          </a:p>
          <a:p>
            <a:pPr lvl="1">
              <a:defRPr/>
            </a:pPr>
            <a:r>
              <a:rPr lang="en-US" altLang="zh-TW" dirty="0"/>
              <a:t>often tend to be loners rather than team players.</a:t>
            </a:r>
          </a:p>
        </p:txBody>
      </p:sp>
    </p:spTree>
    <p:extLst>
      <p:ext uri="{BB962C8B-B14F-4D97-AF65-F5344CB8AC3E}">
        <p14:creationId xmlns:p14="http://schemas.microsoft.com/office/powerpoint/2010/main" val="587375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0BB1D5B-C72E-4AEC-9890-77920500D585}"/>
              </a:ext>
            </a:extLst>
          </p:cNvPr>
          <p:cNvSpPr>
            <a:spLocks noGrp="1" noChangeArrowheads="1"/>
          </p:cNvSpPr>
          <p:nvPr>
            <p:ph type="title"/>
          </p:nvPr>
        </p:nvSpPr>
        <p:spPr>
          <a:xfrm>
            <a:off x="1864426" y="27708"/>
            <a:ext cx="7172695" cy="1029195"/>
          </a:xfrm>
        </p:spPr>
        <p:txBody>
          <a:bodyPr/>
          <a:lstStyle/>
          <a:p>
            <a:r>
              <a:rPr lang="en-US" altLang="zh-TW" dirty="0"/>
              <a:t>Achievement Motivation: Evidence from Different Countries</a:t>
            </a:r>
            <a:endParaRPr lang="en-US" altLang="zh-TW" sz="2800" dirty="0"/>
          </a:p>
        </p:txBody>
      </p:sp>
      <p:sp>
        <p:nvSpPr>
          <p:cNvPr id="104451" name="Rectangle 3">
            <a:extLst>
              <a:ext uri="{FF2B5EF4-FFF2-40B4-BE49-F238E27FC236}">
                <a16:creationId xmlns:a16="http://schemas.microsoft.com/office/drawing/2014/main" id="{1ECE6C8E-2986-4E6E-AFBE-A2A59F272EE3}"/>
              </a:ext>
            </a:extLst>
          </p:cNvPr>
          <p:cNvSpPr>
            <a:spLocks noGrp="1" noChangeArrowheads="1"/>
          </p:cNvSpPr>
          <p:nvPr>
            <p:ph idx="1"/>
          </p:nvPr>
        </p:nvSpPr>
        <p:spPr>
          <a:xfrm>
            <a:off x="332510" y="1472540"/>
            <a:ext cx="8550234" cy="4821382"/>
          </a:xfrm>
        </p:spPr>
        <p:txBody>
          <a:bodyPr>
            <a:normAutofit fontScale="85000" lnSpcReduction="10000"/>
          </a:bodyPr>
          <a:lstStyle/>
          <a:p>
            <a:pPr>
              <a:defRPr/>
            </a:pPr>
            <a:r>
              <a:rPr lang="en-US" altLang="zh-TW" dirty="0"/>
              <a:t>Average achievement scores for managers from different countries</a:t>
            </a:r>
          </a:p>
          <a:p>
            <a:pPr lvl="1">
              <a:defRPr/>
            </a:pPr>
            <a:r>
              <a:rPr lang="en-US" altLang="zh-TW" dirty="0"/>
              <a:t>U.S. - 6.74 </a:t>
            </a:r>
          </a:p>
          <a:p>
            <a:pPr lvl="1">
              <a:defRPr/>
            </a:pPr>
            <a:r>
              <a:rPr lang="en-US" altLang="zh-TW" dirty="0"/>
              <a:t>Poland - 6.58 </a:t>
            </a:r>
          </a:p>
          <a:p>
            <a:pPr lvl="1">
              <a:defRPr/>
            </a:pPr>
            <a:r>
              <a:rPr lang="en-US" altLang="zh-TW" dirty="0"/>
              <a:t>Czech Republic - 3.32</a:t>
            </a:r>
          </a:p>
          <a:p>
            <a:pPr>
              <a:defRPr/>
            </a:pPr>
            <a:r>
              <a:rPr lang="en-US" altLang="zh-TW" dirty="0"/>
              <a:t>Achievement motivation theory is less relevant in cultures where less value is attributed to individual achievements</a:t>
            </a:r>
          </a:p>
          <a:p>
            <a:pPr lvl="1">
              <a:defRPr/>
            </a:pPr>
            <a:r>
              <a:rPr lang="en-US" altLang="zh-TW" dirty="0"/>
              <a:t>Culture of many countries doesn’t support high achievement</a:t>
            </a:r>
          </a:p>
          <a:p>
            <a:pPr lvl="1">
              <a:defRPr/>
            </a:pPr>
            <a:r>
              <a:rPr lang="en-US" altLang="zh-TW" dirty="0"/>
              <a:t>Cultures rewarding entrepreneurial efforts (e.g., Anglo cultures) do support achievement motivation and their human resources should be managed accordingly</a:t>
            </a:r>
          </a:p>
        </p:txBody>
      </p:sp>
    </p:spTree>
    <p:extLst>
      <p:ext uri="{BB962C8B-B14F-4D97-AF65-F5344CB8AC3E}">
        <p14:creationId xmlns:p14="http://schemas.microsoft.com/office/powerpoint/2010/main" val="4222406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167F8646-9672-48F5-95BE-AE896E0BFCE6}"/>
              </a:ext>
            </a:extLst>
          </p:cNvPr>
          <p:cNvSpPr>
            <a:spLocks noGrp="1" noChangeArrowheads="1"/>
          </p:cNvSpPr>
          <p:nvPr>
            <p:ph type="title"/>
          </p:nvPr>
        </p:nvSpPr>
        <p:spPr>
          <a:xfrm>
            <a:off x="2199920" y="95991"/>
            <a:ext cx="6248400" cy="972787"/>
          </a:xfrm>
        </p:spPr>
        <p:txBody>
          <a:bodyPr/>
          <a:lstStyle/>
          <a:p>
            <a:r>
              <a:rPr lang="en-US" altLang="zh-TW" dirty="0"/>
              <a:t>Which cultures encourage high achievement motivation?</a:t>
            </a:r>
          </a:p>
        </p:txBody>
      </p:sp>
      <p:pic>
        <p:nvPicPr>
          <p:cNvPr id="41987" name="Content Placeholder 1" descr="Screen Clipping">
            <a:extLst>
              <a:ext uri="{FF2B5EF4-FFF2-40B4-BE49-F238E27FC236}">
                <a16:creationId xmlns:a16="http://schemas.microsoft.com/office/drawing/2014/main" id="{543EE10A-E0B3-4855-8A8E-22A3E67E8E5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843546" y="1306286"/>
            <a:ext cx="6182080" cy="4952009"/>
          </a:xfrm>
        </p:spPr>
      </p:pic>
    </p:spTree>
    <p:extLst>
      <p:ext uri="{BB962C8B-B14F-4D97-AF65-F5344CB8AC3E}">
        <p14:creationId xmlns:p14="http://schemas.microsoft.com/office/powerpoint/2010/main" val="1850744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7A35-488D-47C2-A391-E9C0CCEF1013}"/>
              </a:ext>
            </a:extLst>
          </p:cNvPr>
          <p:cNvSpPr>
            <a:spLocks noGrp="1"/>
          </p:cNvSpPr>
          <p:nvPr>
            <p:ph type="ctrTitle"/>
          </p:nvPr>
        </p:nvSpPr>
        <p:spPr>
          <a:xfrm>
            <a:off x="783771" y="1828800"/>
            <a:ext cx="7674429" cy="1771650"/>
          </a:xfrm>
        </p:spPr>
        <p:txBody>
          <a:bodyPr/>
          <a:lstStyle/>
          <a:p>
            <a:pPr algn="ctr"/>
            <a:r>
              <a:rPr lang="en-CA" sz="4000" dirty="0"/>
              <a:t>Process theories of motivation</a:t>
            </a:r>
            <a:br>
              <a:rPr lang="en-CA" dirty="0"/>
            </a:br>
            <a:br>
              <a:rPr lang="en-CA" dirty="0"/>
            </a:br>
            <a:endParaRPr lang="en-CA" dirty="0"/>
          </a:p>
        </p:txBody>
      </p:sp>
      <p:sp>
        <p:nvSpPr>
          <p:cNvPr id="3" name="Subtitle 2">
            <a:extLst>
              <a:ext uri="{FF2B5EF4-FFF2-40B4-BE49-F238E27FC236}">
                <a16:creationId xmlns:a16="http://schemas.microsoft.com/office/drawing/2014/main" id="{E54058AB-66E4-41C9-88F5-B397FEFF76AF}"/>
              </a:ext>
            </a:extLst>
          </p:cNvPr>
          <p:cNvSpPr>
            <a:spLocks noGrp="1"/>
          </p:cNvSpPr>
          <p:nvPr>
            <p:ph type="subTitle" idx="1"/>
          </p:nvPr>
        </p:nvSpPr>
        <p:spPr>
          <a:xfrm>
            <a:off x="2992583" y="3429000"/>
            <a:ext cx="3764478" cy="1752600"/>
          </a:xfrm>
        </p:spPr>
        <p:txBody>
          <a:bodyPr/>
          <a:lstStyle/>
          <a:p>
            <a:r>
              <a:rPr lang="en-CA" dirty="0"/>
              <a:t>1. Equity theory</a:t>
            </a:r>
          </a:p>
          <a:p>
            <a:r>
              <a:rPr lang="en-CA" dirty="0"/>
              <a:t>2. Goal-setting theory</a:t>
            </a:r>
          </a:p>
          <a:p>
            <a:r>
              <a:rPr lang="en-CA" dirty="0"/>
              <a:t>3. Expectancy theory</a:t>
            </a:r>
          </a:p>
        </p:txBody>
      </p:sp>
    </p:spTree>
    <p:extLst>
      <p:ext uri="{BB962C8B-B14F-4D97-AF65-F5344CB8AC3E}">
        <p14:creationId xmlns:p14="http://schemas.microsoft.com/office/powerpoint/2010/main" val="933867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AE8E7A8F-31B8-4764-A22F-546136F212CC}"/>
              </a:ext>
            </a:extLst>
          </p:cNvPr>
          <p:cNvSpPr>
            <a:spLocks noGrp="1" noChangeArrowheads="1"/>
          </p:cNvSpPr>
          <p:nvPr>
            <p:ph type="title"/>
          </p:nvPr>
        </p:nvSpPr>
        <p:spPr/>
        <p:txBody>
          <a:bodyPr/>
          <a:lstStyle/>
          <a:p>
            <a:r>
              <a:rPr lang="en-US" altLang="zh-TW" dirty="0"/>
              <a:t>Equity Theory</a:t>
            </a:r>
          </a:p>
        </p:txBody>
      </p:sp>
      <p:sp>
        <p:nvSpPr>
          <p:cNvPr id="107523" name="Rectangle 3">
            <a:extLst>
              <a:ext uri="{FF2B5EF4-FFF2-40B4-BE49-F238E27FC236}">
                <a16:creationId xmlns:a16="http://schemas.microsoft.com/office/drawing/2014/main" id="{5B12D016-A117-4EAC-9C5D-B47E4D38659B}"/>
              </a:ext>
            </a:extLst>
          </p:cNvPr>
          <p:cNvSpPr>
            <a:spLocks noGrp="1" noChangeArrowheads="1"/>
          </p:cNvSpPr>
          <p:nvPr>
            <p:ph idx="1"/>
          </p:nvPr>
        </p:nvSpPr>
        <p:spPr>
          <a:xfrm>
            <a:off x="700644" y="1494311"/>
            <a:ext cx="7681356" cy="4495800"/>
          </a:xfrm>
        </p:spPr>
        <p:txBody>
          <a:bodyPr>
            <a:normAutofit fontScale="85000" lnSpcReduction="20000"/>
          </a:bodyPr>
          <a:lstStyle/>
          <a:p>
            <a:pPr>
              <a:defRPr/>
            </a:pPr>
            <a:r>
              <a:rPr lang="en-US" altLang="zh-TW" dirty="0"/>
              <a:t>Equity theory focuses on how motivation is affected by people’s perception of whether they are treated fairly</a:t>
            </a:r>
          </a:p>
          <a:p>
            <a:pPr lvl="1">
              <a:defRPr/>
            </a:pPr>
            <a:r>
              <a:rPr lang="en-US" altLang="zh-TW" dirty="0"/>
              <a:t>When people perceive that they are treated equitably, this will have a positive effect on their job satisfaction</a:t>
            </a:r>
          </a:p>
          <a:p>
            <a:pPr lvl="1">
              <a:defRPr/>
            </a:pPr>
            <a:r>
              <a:rPr lang="en-US" altLang="zh-TW" dirty="0"/>
              <a:t>If people believe they aren’t being treated fairly (especially, relative to relevant others), they will be dissatisfied, leading to negative effects on job performance; they will attempt to restore equity.</a:t>
            </a:r>
          </a:p>
          <a:p>
            <a:pPr>
              <a:defRPr/>
            </a:pPr>
            <a:r>
              <a:rPr lang="en-US" altLang="zh-TW" dirty="0"/>
              <a:t>While there is a considerable support for this theory in the Western world, studies from other countries do not always support the equity theory predictions</a:t>
            </a:r>
          </a:p>
          <a:p>
            <a:pPr lvl="2">
              <a:defRPr/>
            </a:pPr>
            <a:endParaRPr lang="en-US" altLang="zh-TW" dirty="0"/>
          </a:p>
          <a:p>
            <a:pPr lvl="2">
              <a:defRPr/>
            </a:pPr>
            <a:endParaRPr lang="en-US" altLang="zh-TW" dirty="0"/>
          </a:p>
        </p:txBody>
      </p:sp>
    </p:spTree>
    <p:extLst>
      <p:ext uri="{BB962C8B-B14F-4D97-AF65-F5344CB8AC3E}">
        <p14:creationId xmlns:p14="http://schemas.microsoft.com/office/powerpoint/2010/main" val="2757875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49AA3546-0A14-4E40-B3D5-76E36C19F4EE}"/>
              </a:ext>
            </a:extLst>
          </p:cNvPr>
          <p:cNvSpPr>
            <a:spLocks noGrp="1" noChangeArrowheads="1"/>
          </p:cNvSpPr>
          <p:nvPr>
            <p:ph type="title"/>
          </p:nvPr>
        </p:nvSpPr>
        <p:spPr/>
        <p:txBody>
          <a:bodyPr/>
          <a:lstStyle/>
          <a:p>
            <a:r>
              <a:rPr lang="en-US" altLang="zh-TW" dirty="0"/>
              <a:t>Work Centrality</a:t>
            </a:r>
          </a:p>
        </p:txBody>
      </p:sp>
      <p:sp>
        <p:nvSpPr>
          <p:cNvPr id="119811" name="Rectangle 3">
            <a:extLst>
              <a:ext uri="{FF2B5EF4-FFF2-40B4-BE49-F238E27FC236}">
                <a16:creationId xmlns:a16="http://schemas.microsoft.com/office/drawing/2014/main" id="{0DF4DD20-6572-418A-A683-E07062968721}"/>
              </a:ext>
            </a:extLst>
          </p:cNvPr>
          <p:cNvSpPr>
            <a:spLocks noGrp="1" noChangeArrowheads="1"/>
          </p:cNvSpPr>
          <p:nvPr>
            <p:ph idx="1"/>
          </p:nvPr>
        </p:nvSpPr>
        <p:spPr>
          <a:xfrm>
            <a:off x="546265" y="1506187"/>
            <a:ext cx="7835735" cy="4495800"/>
          </a:xfrm>
        </p:spPr>
        <p:txBody>
          <a:bodyPr>
            <a:normAutofit fontScale="92500" lnSpcReduction="20000"/>
          </a:bodyPr>
          <a:lstStyle/>
          <a:p>
            <a:pPr>
              <a:defRPr/>
            </a:pPr>
            <a:r>
              <a:rPr lang="en-US" altLang="zh-TW" dirty="0"/>
              <a:t>Work centrality refers to the importance of work in an individual’s life relative to other areas of interest</a:t>
            </a:r>
          </a:p>
          <a:p>
            <a:pPr>
              <a:defRPr/>
            </a:pPr>
            <a:r>
              <a:rPr lang="en-US" altLang="zh-TW" dirty="0"/>
              <a:t>Countries differ in the perceived importance of work (as compared with other things in life)</a:t>
            </a:r>
          </a:p>
          <a:p>
            <a:pPr lvl="1">
              <a:defRPr/>
            </a:pPr>
            <a:r>
              <a:rPr lang="en-US" altLang="zh-TW" dirty="0"/>
              <a:t>Japan has the highest level of work centrality</a:t>
            </a:r>
          </a:p>
          <a:p>
            <a:pPr lvl="1">
              <a:defRPr/>
            </a:pPr>
            <a:r>
              <a:rPr lang="en-US" altLang="zh-TW" dirty="0"/>
              <a:t>Israel has the moderately high level</a:t>
            </a:r>
          </a:p>
          <a:p>
            <a:pPr lvl="1">
              <a:defRPr/>
            </a:pPr>
            <a:r>
              <a:rPr lang="en-US" altLang="zh-TW" dirty="0"/>
              <a:t>U.S. and Belgium have average levels</a:t>
            </a:r>
          </a:p>
          <a:p>
            <a:pPr lvl="1">
              <a:defRPr/>
            </a:pPr>
            <a:r>
              <a:rPr lang="en-US" altLang="zh-TW" dirty="0"/>
              <a:t>Germany and the Netherlands have moderately low levels</a:t>
            </a:r>
          </a:p>
          <a:p>
            <a:pPr lvl="1">
              <a:defRPr/>
            </a:pPr>
            <a:r>
              <a:rPr lang="en-US" altLang="zh-TW" dirty="0"/>
              <a:t>Britain has a low level</a:t>
            </a:r>
          </a:p>
        </p:txBody>
      </p:sp>
    </p:spTree>
    <p:extLst>
      <p:ext uri="{BB962C8B-B14F-4D97-AF65-F5344CB8AC3E}">
        <p14:creationId xmlns:p14="http://schemas.microsoft.com/office/powerpoint/2010/main" val="3789351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1E24F1F-0ABE-4938-95DD-808E9EE90770}"/>
              </a:ext>
            </a:extLst>
          </p:cNvPr>
          <p:cNvSpPr>
            <a:spLocks noGrp="1" noChangeArrowheads="1"/>
          </p:cNvSpPr>
          <p:nvPr>
            <p:ph type="title"/>
          </p:nvPr>
        </p:nvSpPr>
        <p:spPr>
          <a:xfrm>
            <a:off x="2489861" y="0"/>
            <a:ext cx="6248400" cy="996537"/>
          </a:xfrm>
        </p:spPr>
        <p:txBody>
          <a:bodyPr/>
          <a:lstStyle/>
          <a:p>
            <a:r>
              <a:rPr lang="en-US" altLang="zh-TW" dirty="0"/>
              <a:t>Cross-national differences in perceived equity</a:t>
            </a:r>
          </a:p>
        </p:txBody>
      </p:sp>
      <p:sp>
        <p:nvSpPr>
          <p:cNvPr id="108547" name="Rectangle 3">
            <a:extLst>
              <a:ext uri="{FF2B5EF4-FFF2-40B4-BE49-F238E27FC236}">
                <a16:creationId xmlns:a16="http://schemas.microsoft.com/office/drawing/2014/main" id="{E40A36B8-B1F4-49AB-9938-A902361A34B9}"/>
              </a:ext>
            </a:extLst>
          </p:cNvPr>
          <p:cNvSpPr>
            <a:spLocks noGrp="1" noChangeArrowheads="1"/>
          </p:cNvSpPr>
          <p:nvPr>
            <p:ph idx="1"/>
          </p:nvPr>
        </p:nvSpPr>
        <p:spPr>
          <a:xfrm>
            <a:off x="463138" y="1636816"/>
            <a:ext cx="8147462" cy="4495800"/>
          </a:xfrm>
        </p:spPr>
        <p:txBody>
          <a:bodyPr>
            <a:normAutofit/>
          </a:bodyPr>
          <a:lstStyle/>
          <a:p>
            <a:pPr>
              <a:defRPr/>
            </a:pPr>
            <a:r>
              <a:rPr lang="en-US" altLang="zh-TW" dirty="0"/>
              <a:t>Employees in Asia and Middle East often readily accept inequitable treatment in order to preserve group harmony</a:t>
            </a:r>
          </a:p>
          <a:p>
            <a:pPr>
              <a:defRPr/>
            </a:pPr>
            <a:r>
              <a:rPr lang="en-US" altLang="zh-TW" dirty="0"/>
              <a:t>In many Asian and Latin American countries, men and women often receive different pay for doing the same work, but due to years of cultural conditioning women may not feel that they are treated inequitably</a:t>
            </a:r>
          </a:p>
        </p:txBody>
      </p:sp>
    </p:spTree>
    <p:extLst>
      <p:ext uri="{BB962C8B-B14F-4D97-AF65-F5344CB8AC3E}">
        <p14:creationId xmlns:p14="http://schemas.microsoft.com/office/powerpoint/2010/main" val="2377414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4DD237DA-0490-41BC-A8B8-840568952B3E}"/>
              </a:ext>
            </a:extLst>
          </p:cNvPr>
          <p:cNvSpPr>
            <a:spLocks noGrp="1" noChangeArrowheads="1"/>
          </p:cNvSpPr>
          <p:nvPr>
            <p:ph type="title"/>
          </p:nvPr>
        </p:nvSpPr>
        <p:spPr>
          <a:xfrm>
            <a:off x="2362200" y="226621"/>
            <a:ext cx="6248400" cy="685800"/>
          </a:xfrm>
        </p:spPr>
        <p:txBody>
          <a:bodyPr/>
          <a:lstStyle/>
          <a:p>
            <a:r>
              <a:rPr lang="en-US" altLang="zh-TW" dirty="0"/>
              <a:t>Goal-Setting Theory</a:t>
            </a:r>
          </a:p>
        </p:txBody>
      </p:sp>
      <p:sp>
        <p:nvSpPr>
          <p:cNvPr id="109571" name="Rectangle 3">
            <a:extLst>
              <a:ext uri="{FF2B5EF4-FFF2-40B4-BE49-F238E27FC236}">
                <a16:creationId xmlns:a16="http://schemas.microsoft.com/office/drawing/2014/main" id="{CAC90A25-97B7-4F68-A9B3-8DFEC07C6A75}"/>
              </a:ext>
            </a:extLst>
          </p:cNvPr>
          <p:cNvSpPr>
            <a:spLocks noGrp="1" noChangeArrowheads="1"/>
          </p:cNvSpPr>
          <p:nvPr>
            <p:ph idx="1"/>
          </p:nvPr>
        </p:nvSpPr>
        <p:spPr>
          <a:xfrm>
            <a:off x="605642" y="1482437"/>
            <a:ext cx="8004958" cy="4495800"/>
          </a:xfrm>
        </p:spPr>
        <p:txBody>
          <a:bodyPr>
            <a:normAutofit fontScale="92500"/>
          </a:bodyPr>
          <a:lstStyle/>
          <a:p>
            <a:pPr>
              <a:defRPr/>
            </a:pPr>
            <a:r>
              <a:rPr lang="en-US" altLang="zh-TW" dirty="0"/>
              <a:t>Goal-setting theory focuses on how individuals set goals and respond to them and the overall impact of this process on motivation</a:t>
            </a:r>
          </a:p>
          <a:p>
            <a:pPr>
              <a:defRPr/>
            </a:pPr>
            <a:r>
              <a:rPr lang="en-US" altLang="zh-TW" dirty="0"/>
              <a:t>Specific areas given attention in this theory</a:t>
            </a:r>
          </a:p>
          <a:p>
            <a:pPr lvl="1">
              <a:defRPr/>
            </a:pPr>
            <a:r>
              <a:rPr lang="en-US" altLang="zh-TW" dirty="0"/>
              <a:t>Level of participation in goal setting</a:t>
            </a:r>
          </a:p>
          <a:p>
            <a:pPr lvl="1">
              <a:defRPr/>
            </a:pPr>
            <a:r>
              <a:rPr lang="en-US" altLang="zh-TW" dirty="0"/>
              <a:t>Goal difficulty</a:t>
            </a:r>
          </a:p>
          <a:p>
            <a:pPr lvl="1">
              <a:defRPr/>
            </a:pPr>
            <a:r>
              <a:rPr lang="en-US" altLang="zh-TW" dirty="0"/>
              <a:t>Goal specificity</a:t>
            </a:r>
          </a:p>
          <a:p>
            <a:pPr lvl="1">
              <a:defRPr/>
            </a:pPr>
            <a:r>
              <a:rPr lang="en-US" altLang="zh-TW" dirty="0"/>
              <a:t>Importance of achieving the goal</a:t>
            </a:r>
          </a:p>
          <a:p>
            <a:pPr lvl="1">
              <a:defRPr/>
            </a:pPr>
            <a:r>
              <a:rPr lang="en-US" altLang="zh-TW" dirty="0"/>
              <a:t>Timely feedback regarding progress toward goals</a:t>
            </a:r>
          </a:p>
        </p:txBody>
      </p:sp>
    </p:spTree>
    <p:extLst>
      <p:ext uri="{BB962C8B-B14F-4D97-AF65-F5344CB8AC3E}">
        <p14:creationId xmlns:p14="http://schemas.microsoft.com/office/powerpoint/2010/main" val="2726400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4F07227-CAB3-458A-A22C-B2FC67496B1E}"/>
              </a:ext>
            </a:extLst>
          </p:cNvPr>
          <p:cNvSpPr>
            <a:spLocks noGrp="1" noChangeArrowheads="1"/>
          </p:cNvSpPr>
          <p:nvPr>
            <p:ph type="title"/>
          </p:nvPr>
        </p:nvSpPr>
        <p:spPr/>
        <p:txBody>
          <a:bodyPr/>
          <a:lstStyle/>
          <a:p>
            <a:r>
              <a:rPr lang="en-US" altLang="zh-TW" dirty="0"/>
              <a:t>Goal-Setting Theory</a:t>
            </a:r>
          </a:p>
        </p:txBody>
      </p:sp>
      <p:sp>
        <p:nvSpPr>
          <p:cNvPr id="48131" name="Rectangle 3">
            <a:extLst>
              <a:ext uri="{FF2B5EF4-FFF2-40B4-BE49-F238E27FC236}">
                <a16:creationId xmlns:a16="http://schemas.microsoft.com/office/drawing/2014/main" id="{65DB08BE-70C1-4BFF-86B4-54377327C050}"/>
              </a:ext>
            </a:extLst>
          </p:cNvPr>
          <p:cNvSpPr>
            <a:spLocks noGrp="1" noChangeArrowheads="1"/>
          </p:cNvSpPr>
          <p:nvPr>
            <p:ph idx="1"/>
          </p:nvPr>
        </p:nvSpPr>
        <p:spPr>
          <a:xfrm>
            <a:off x="425532" y="1565563"/>
            <a:ext cx="8292935" cy="4495800"/>
          </a:xfrm>
        </p:spPr>
        <p:txBody>
          <a:bodyPr/>
          <a:lstStyle/>
          <a:p>
            <a:r>
              <a:rPr lang="en-US" altLang="zh-TW" dirty="0"/>
              <a:t>Employees perform well when </a:t>
            </a:r>
          </a:p>
          <a:p>
            <a:pPr lvl="1"/>
            <a:r>
              <a:rPr lang="en-US" altLang="zh-TW" dirty="0"/>
              <a:t>they are assigned challenging goals </a:t>
            </a:r>
          </a:p>
          <a:p>
            <a:pPr lvl="1"/>
            <a:r>
              <a:rPr lang="en-US" altLang="zh-TW" dirty="0"/>
              <a:t>they are assigned specific goals </a:t>
            </a:r>
          </a:p>
          <a:p>
            <a:pPr lvl="1"/>
            <a:r>
              <a:rPr lang="en-US" altLang="zh-TW" dirty="0"/>
              <a:t>they participate in the process of setting the goals</a:t>
            </a:r>
          </a:p>
          <a:p>
            <a:r>
              <a:rPr lang="en-US" altLang="zh-TW" dirty="0"/>
              <a:t>Most studies have been conducted in US; just a few have been carried out in other countries</a:t>
            </a:r>
          </a:p>
          <a:p>
            <a:endParaRPr lang="en-US" altLang="zh-TW" dirty="0"/>
          </a:p>
        </p:txBody>
      </p:sp>
    </p:spTree>
    <p:extLst>
      <p:ext uri="{BB962C8B-B14F-4D97-AF65-F5344CB8AC3E}">
        <p14:creationId xmlns:p14="http://schemas.microsoft.com/office/powerpoint/2010/main" val="989214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582939A-9B4E-4A30-8083-A44DEB95F6B7}"/>
              </a:ext>
            </a:extLst>
          </p:cNvPr>
          <p:cNvSpPr>
            <a:spLocks noGrp="1" noChangeArrowheads="1"/>
          </p:cNvSpPr>
          <p:nvPr>
            <p:ph type="title"/>
          </p:nvPr>
        </p:nvSpPr>
        <p:spPr>
          <a:xfrm>
            <a:off x="2121725" y="98961"/>
            <a:ext cx="6248400" cy="969818"/>
          </a:xfrm>
        </p:spPr>
        <p:txBody>
          <a:bodyPr/>
          <a:lstStyle/>
          <a:p>
            <a:r>
              <a:rPr lang="en-US" altLang="zh-TW" dirty="0"/>
              <a:t>Participation in goal-setting: Norway versus the U.S.</a:t>
            </a:r>
          </a:p>
        </p:txBody>
      </p:sp>
      <p:sp>
        <p:nvSpPr>
          <p:cNvPr id="111619" name="Rectangle 3">
            <a:extLst>
              <a:ext uri="{FF2B5EF4-FFF2-40B4-BE49-F238E27FC236}">
                <a16:creationId xmlns:a16="http://schemas.microsoft.com/office/drawing/2014/main" id="{A8C54628-B3CE-4ADF-9582-BDB361125738}"/>
              </a:ext>
            </a:extLst>
          </p:cNvPr>
          <p:cNvSpPr>
            <a:spLocks noGrp="1" noChangeArrowheads="1"/>
          </p:cNvSpPr>
          <p:nvPr>
            <p:ph idx="1"/>
          </p:nvPr>
        </p:nvSpPr>
        <p:spPr>
          <a:xfrm>
            <a:off x="260430" y="1577439"/>
            <a:ext cx="8646289" cy="4495800"/>
          </a:xfrm>
        </p:spPr>
        <p:txBody>
          <a:bodyPr>
            <a:normAutofit fontScale="92500"/>
          </a:bodyPr>
          <a:lstStyle/>
          <a:p>
            <a:pPr>
              <a:defRPr/>
            </a:pPr>
            <a:r>
              <a:rPr lang="en-US" altLang="zh-TW" dirty="0"/>
              <a:t>Norwegian employees shunned participation and preferred to have union representatives work with management to determine work goals</a:t>
            </a:r>
          </a:p>
          <a:p>
            <a:pPr>
              <a:defRPr/>
            </a:pPr>
            <a:r>
              <a:rPr lang="en-US" altLang="zh-TW" dirty="0"/>
              <a:t>Individual participation in goal setting was inconsistent with the prevailing Norwegian philosophy of participation through unions</a:t>
            </a:r>
          </a:p>
          <a:p>
            <a:pPr>
              <a:defRPr/>
            </a:pPr>
            <a:r>
              <a:rPr lang="en-US" altLang="zh-TW" dirty="0"/>
              <a:t>Participation in goal setting is motivational for employees in the U.S., but not valued by employees in Norway where it’s a task for union representatives</a:t>
            </a:r>
          </a:p>
        </p:txBody>
      </p:sp>
    </p:spTree>
    <p:extLst>
      <p:ext uri="{BB962C8B-B14F-4D97-AF65-F5344CB8AC3E}">
        <p14:creationId xmlns:p14="http://schemas.microsoft.com/office/powerpoint/2010/main" val="567923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44A21E96-700D-4C15-AB68-58346DCC5B3A}"/>
              </a:ext>
            </a:extLst>
          </p:cNvPr>
          <p:cNvSpPr>
            <a:spLocks noGrp="1" noChangeArrowheads="1"/>
          </p:cNvSpPr>
          <p:nvPr>
            <p:ph type="title"/>
          </p:nvPr>
        </p:nvSpPr>
        <p:spPr/>
        <p:txBody>
          <a:bodyPr/>
          <a:lstStyle/>
          <a:p>
            <a:r>
              <a:rPr lang="en-US" altLang="zh-TW" dirty="0"/>
              <a:t>Expectancy Theory</a:t>
            </a:r>
          </a:p>
        </p:txBody>
      </p:sp>
      <p:sp>
        <p:nvSpPr>
          <p:cNvPr id="50179" name="Rectangle 3">
            <a:extLst>
              <a:ext uri="{FF2B5EF4-FFF2-40B4-BE49-F238E27FC236}">
                <a16:creationId xmlns:a16="http://schemas.microsoft.com/office/drawing/2014/main" id="{5E62557F-A094-4687-A137-3DACAC1AD9F0}"/>
              </a:ext>
            </a:extLst>
          </p:cNvPr>
          <p:cNvSpPr>
            <a:spLocks noGrp="1" noChangeArrowheads="1"/>
          </p:cNvSpPr>
          <p:nvPr>
            <p:ph idx="1"/>
          </p:nvPr>
        </p:nvSpPr>
        <p:spPr>
          <a:xfrm>
            <a:off x="451262" y="1506187"/>
            <a:ext cx="8281060" cy="4495800"/>
          </a:xfrm>
        </p:spPr>
        <p:txBody>
          <a:bodyPr/>
          <a:lstStyle/>
          <a:p>
            <a:r>
              <a:rPr lang="en-US" altLang="zh-TW" dirty="0"/>
              <a:t>Expectancy theory postulates that motivation is influenced by a person’s belief that</a:t>
            </a:r>
          </a:p>
          <a:p>
            <a:pPr lvl="1"/>
            <a:r>
              <a:rPr lang="en-US" altLang="zh-TW" dirty="0"/>
              <a:t>Effort will lead to performance</a:t>
            </a:r>
          </a:p>
          <a:p>
            <a:pPr lvl="1"/>
            <a:r>
              <a:rPr lang="en-US" altLang="zh-TW" dirty="0"/>
              <a:t>Performance will lead to specific outcomes</a:t>
            </a:r>
          </a:p>
          <a:p>
            <a:pPr lvl="1"/>
            <a:r>
              <a:rPr lang="en-US" altLang="zh-TW" dirty="0"/>
              <a:t>Outcomes will be of value to the individual</a:t>
            </a:r>
          </a:p>
        </p:txBody>
      </p:sp>
    </p:spTree>
    <p:extLst>
      <p:ext uri="{BB962C8B-B14F-4D97-AF65-F5344CB8AC3E}">
        <p14:creationId xmlns:p14="http://schemas.microsoft.com/office/powerpoint/2010/main" val="1041902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3D25C73F-AB26-4500-8B40-1BA5F75304D1}"/>
              </a:ext>
            </a:extLst>
          </p:cNvPr>
          <p:cNvSpPr>
            <a:spLocks noGrp="1" noChangeArrowheads="1"/>
          </p:cNvSpPr>
          <p:nvPr>
            <p:ph type="title"/>
          </p:nvPr>
        </p:nvSpPr>
        <p:spPr>
          <a:xfrm>
            <a:off x="2133600" y="-1"/>
            <a:ext cx="6248400" cy="1033153"/>
          </a:xfrm>
        </p:spPr>
        <p:txBody>
          <a:bodyPr/>
          <a:lstStyle/>
          <a:p>
            <a:r>
              <a:rPr lang="en-US" altLang="zh-TW" dirty="0"/>
              <a:t>Testing the expectancy theory in the cross-national context</a:t>
            </a:r>
          </a:p>
        </p:txBody>
      </p:sp>
      <p:sp>
        <p:nvSpPr>
          <p:cNvPr id="51203" name="Rectangle 3">
            <a:extLst>
              <a:ext uri="{FF2B5EF4-FFF2-40B4-BE49-F238E27FC236}">
                <a16:creationId xmlns:a16="http://schemas.microsoft.com/office/drawing/2014/main" id="{F3F96295-5D88-4B72-A9C8-7DA91BBD19C3}"/>
              </a:ext>
            </a:extLst>
          </p:cNvPr>
          <p:cNvSpPr>
            <a:spLocks noGrp="1" noChangeArrowheads="1"/>
          </p:cNvSpPr>
          <p:nvPr>
            <p:ph idx="1"/>
          </p:nvPr>
        </p:nvSpPr>
        <p:spPr>
          <a:xfrm>
            <a:off x="332509" y="1506187"/>
            <a:ext cx="8621485" cy="4692732"/>
          </a:xfrm>
        </p:spPr>
        <p:txBody>
          <a:bodyPr/>
          <a:lstStyle/>
          <a:p>
            <a:r>
              <a:rPr lang="en-US" altLang="zh-TW" dirty="0"/>
              <a:t>Some researchers found support for the expectancy theory beyond Western countries (e.g., in Israel and Japan)</a:t>
            </a:r>
          </a:p>
          <a:p>
            <a:r>
              <a:rPr lang="en-US" altLang="zh-TW" dirty="0"/>
              <a:t>The expectancy theory is applicable when employees have considerable control over their work and its outcomes</a:t>
            </a:r>
          </a:p>
          <a:p>
            <a:r>
              <a:rPr lang="en-US" altLang="zh-TW" dirty="0"/>
              <a:t>In countries where people believe that what happens is beyond their control (external locus of control), the expectancy theory is less applicable</a:t>
            </a:r>
          </a:p>
          <a:p>
            <a:endParaRPr lang="en-US" altLang="zh-TW" dirty="0"/>
          </a:p>
        </p:txBody>
      </p:sp>
    </p:spTree>
    <p:extLst>
      <p:ext uri="{BB962C8B-B14F-4D97-AF65-F5344CB8AC3E}">
        <p14:creationId xmlns:p14="http://schemas.microsoft.com/office/powerpoint/2010/main" val="2614792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7A35-488D-47C2-A391-E9C0CCEF1013}"/>
              </a:ext>
            </a:extLst>
          </p:cNvPr>
          <p:cNvSpPr>
            <a:spLocks noGrp="1"/>
          </p:cNvSpPr>
          <p:nvPr>
            <p:ph type="ctrTitle"/>
          </p:nvPr>
        </p:nvSpPr>
        <p:spPr>
          <a:xfrm>
            <a:off x="819397" y="1765138"/>
            <a:ext cx="7674429" cy="1407799"/>
          </a:xfrm>
        </p:spPr>
        <p:txBody>
          <a:bodyPr/>
          <a:lstStyle/>
          <a:p>
            <a:pPr algn="ctr"/>
            <a:r>
              <a:rPr lang="en-CA" sz="3600" dirty="0"/>
              <a:t>Cross-country differences in the motivating effect of HRM practices</a:t>
            </a:r>
            <a:br>
              <a:rPr lang="en-CA" dirty="0"/>
            </a:br>
            <a:br>
              <a:rPr lang="en-CA" dirty="0"/>
            </a:br>
            <a:br>
              <a:rPr lang="en-CA" dirty="0"/>
            </a:br>
            <a:endParaRPr lang="en-CA" dirty="0"/>
          </a:p>
        </p:txBody>
      </p:sp>
      <p:sp>
        <p:nvSpPr>
          <p:cNvPr id="3" name="Subtitle 2">
            <a:extLst>
              <a:ext uri="{FF2B5EF4-FFF2-40B4-BE49-F238E27FC236}">
                <a16:creationId xmlns:a16="http://schemas.microsoft.com/office/drawing/2014/main" id="{E54058AB-66E4-41C9-88F5-B397FEFF76AF}"/>
              </a:ext>
            </a:extLst>
          </p:cNvPr>
          <p:cNvSpPr>
            <a:spLocks noGrp="1"/>
          </p:cNvSpPr>
          <p:nvPr>
            <p:ph type="subTitle" idx="1"/>
          </p:nvPr>
        </p:nvSpPr>
        <p:spPr>
          <a:xfrm>
            <a:off x="2147104" y="3429000"/>
            <a:ext cx="4982901" cy="1752600"/>
          </a:xfrm>
        </p:spPr>
        <p:txBody>
          <a:bodyPr/>
          <a:lstStyle/>
          <a:p>
            <a:pPr algn="ctr"/>
            <a:r>
              <a:rPr lang="en-CA" dirty="0"/>
              <a:t>Job design &amp; Reward systems</a:t>
            </a:r>
          </a:p>
        </p:txBody>
      </p:sp>
    </p:spTree>
    <p:extLst>
      <p:ext uri="{BB962C8B-B14F-4D97-AF65-F5344CB8AC3E}">
        <p14:creationId xmlns:p14="http://schemas.microsoft.com/office/powerpoint/2010/main" val="1061365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0CA518CE-A102-425C-85AD-7A7B9E8178BD}"/>
              </a:ext>
            </a:extLst>
          </p:cNvPr>
          <p:cNvSpPr>
            <a:spLocks noGrp="1" noChangeArrowheads="1"/>
          </p:cNvSpPr>
          <p:nvPr>
            <p:ph type="title"/>
          </p:nvPr>
        </p:nvSpPr>
        <p:spPr>
          <a:xfrm>
            <a:off x="2232560" y="237505"/>
            <a:ext cx="6149439" cy="532411"/>
          </a:xfrm>
        </p:spPr>
        <p:txBody>
          <a:bodyPr/>
          <a:lstStyle/>
          <a:p>
            <a:r>
              <a:rPr lang="en-US" altLang="zh-TW" dirty="0"/>
              <a:t>Job Design</a:t>
            </a:r>
          </a:p>
        </p:txBody>
      </p:sp>
      <p:sp>
        <p:nvSpPr>
          <p:cNvPr id="114691" name="Rectangle 3">
            <a:extLst>
              <a:ext uri="{FF2B5EF4-FFF2-40B4-BE49-F238E27FC236}">
                <a16:creationId xmlns:a16="http://schemas.microsoft.com/office/drawing/2014/main" id="{B2A40E10-63BC-4181-AA99-DEA4EA983B06}"/>
              </a:ext>
            </a:extLst>
          </p:cNvPr>
          <p:cNvSpPr>
            <a:spLocks noGrp="1" noChangeArrowheads="1"/>
          </p:cNvSpPr>
          <p:nvPr>
            <p:ph idx="1"/>
          </p:nvPr>
        </p:nvSpPr>
        <p:spPr>
          <a:xfrm>
            <a:off x="285008" y="1375558"/>
            <a:ext cx="8498774" cy="4704608"/>
          </a:xfrm>
        </p:spPr>
        <p:txBody>
          <a:bodyPr>
            <a:normAutofit fontScale="85000" lnSpcReduction="10000"/>
          </a:bodyPr>
          <a:lstStyle/>
          <a:p>
            <a:pPr>
              <a:defRPr/>
            </a:pPr>
            <a:r>
              <a:rPr lang="en-US" altLang="zh-TW" dirty="0"/>
              <a:t>Job design consists of a job’s content, the methods that are used on the job, and the way the job relates to other jobs in the organization</a:t>
            </a:r>
          </a:p>
          <a:p>
            <a:pPr>
              <a:defRPr/>
            </a:pPr>
            <a:r>
              <a:rPr lang="en-US" altLang="zh-TW" dirty="0"/>
              <a:t>Job design usually reflect the cultural values of the country</a:t>
            </a:r>
          </a:p>
          <a:p>
            <a:pPr lvl="1">
              <a:defRPr/>
            </a:pPr>
            <a:r>
              <a:rPr lang="en-US" altLang="zh-TW" dirty="0"/>
              <a:t>Assembly-line workers in Japan work at a rapid pace for hours and have little control over their work activities</a:t>
            </a:r>
          </a:p>
          <a:p>
            <a:pPr lvl="1">
              <a:defRPr/>
            </a:pPr>
            <a:r>
              <a:rPr lang="en-US" altLang="zh-TW" dirty="0"/>
              <a:t>Assembly-line workers in Sweden work at more relaxed pace and have a great deal of control over the work activities</a:t>
            </a:r>
          </a:p>
          <a:p>
            <a:pPr lvl="1">
              <a:defRPr/>
            </a:pPr>
            <a:r>
              <a:rPr lang="en-US" altLang="zh-TW" dirty="0"/>
              <a:t>U.S. assembly-line workers typically work somewhere in between―at a pace less demanding than Japan’s but more structured than Sweden’s</a:t>
            </a:r>
          </a:p>
        </p:txBody>
      </p:sp>
    </p:spTree>
    <p:extLst>
      <p:ext uri="{BB962C8B-B14F-4D97-AF65-F5344CB8AC3E}">
        <p14:creationId xmlns:p14="http://schemas.microsoft.com/office/powerpoint/2010/main" val="3419608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8C1F7A9F-3E93-4B7B-9F87-1F207B017967}"/>
              </a:ext>
            </a:extLst>
          </p:cNvPr>
          <p:cNvSpPr>
            <a:spLocks noGrp="1" noChangeArrowheads="1"/>
          </p:cNvSpPr>
          <p:nvPr>
            <p:ph type="title"/>
          </p:nvPr>
        </p:nvSpPr>
        <p:spPr>
          <a:xfrm>
            <a:off x="2204852" y="107867"/>
            <a:ext cx="6248400" cy="966849"/>
          </a:xfrm>
        </p:spPr>
        <p:txBody>
          <a:bodyPr/>
          <a:lstStyle/>
          <a:p>
            <a:r>
              <a:rPr lang="en-US" altLang="zh-TW" dirty="0"/>
              <a:t>Cultural dimensions may have implications for job design</a:t>
            </a:r>
          </a:p>
        </p:txBody>
      </p:sp>
      <p:pic>
        <p:nvPicPr>
          <p:cNvPr id="53251" name="Content Placeholder 1" descr="Screen Clipping">
            <a:extLst>
              <a:ext uri="{FF2B5EF4-FFF2-40B4-BE49-F238E27FC236}">
                <a16:creationId xmlns:a16="http://schemas.microsoft.com/office/drawing/2014/main" id="{56EB2DE6-01FD-445E-B281-7EF4A2F5074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92142" y="1490753"/>
            <a:ext cx="8784838" cy="4292530"/>
          </a:xfrm>
        </p:spPr>
      </p:pic>
    </p:spTree>
    <p:extLst>
      <p:ext uri="{BB962C8B-B14F-4D97-AF65-F5344CB8AC3E}">
        <p14:creationId xmlns:p14="http://schemas.microsoft.com/office/powerpoint/2010/main" val="12306959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E9CF18E-E0B0-464C-A153-044933310C94}"/>
              </a:ext>
            </a:extLst>
          </p:cNvPr>
          <p:cNvSpPr>
            <a:spLocks noGrp="1" noChangeArrowheads="1"/>
          </p:cNvSpPr>
          <p:nvPr>
            <p:ph type="title"/>
          </p:nvPr>
        </p:nvSpPr>
        <p:spPr>
          <a:xfrm>
            <a:off x="2228603" y="297873"/>
            <a:ext cx="6248400" cy="685800"/>
          </a:xfrm>
        </p:spPr>
        <p:txBody>
          <a:bodyPr/>
          <a:lstStyle/>
          <a:p>
            <a:r>
              <a:rPr lang="en-US" altLang="zh-TW" dirty="0"/>
              <a:t>Sociotechnical Job Designs</a:t>
            </a:r>
          </a:p>
        </p:txBody>
      </p:sp>
      <p:sp>
        <p:nvSpPr>
          <p:cNvPr id="117763" name="Rectangle 3">
            <a:extLst>
              <a:ext uri="{FF2B5EF4-FFF2-40B4-BE49-F238E27FC236}">
                <a16:creationId xmlns:a16="http://schemas.microsoft.com/office/drawing/2014/main" id="{56EA599B-1096-4982-BDE8-0674E3CCA793}"/>
              </a:ext>
            </a:extLst>
          </p:cNvPr>
          <p:cNvSpPr>
            <a:spLocks noGrp="1" noChangeArrowheads="1"/>
          </p:cNvSpPr>
          <p:nvPr>
            <p:ph idx="1"/>
          </p:nvPr>
        </p:nvSpPr>
        <p:spPr>
          <a:xfrm>
            <a:off x="356260" y="1446810"/>
            <a:ext cx="8349343" cy="4680858"/>
          </a:xfrm>
        </p:spPr>
        <p:txBody>
          <a:bodyPr>
            <a:normAutofit fontScale="92500" lnSpcReduction="10000"/>
          </a:bodyPr>
          <a:lstStyle/>
          <a:p>
            <a:pPr>
              <a:defRPr/>
            </a:pPr>
            <a:r>
              <a:rPr lang="en-US" altLang="zh-TW" dirty="0"/>
              <a:t>Sociotechnical job designs blend personnel and technology</a:t>
            </a:r>
          </a:p>
          <a:p>
            <a:pPr>
              <a:defRPr/>
            </a:pPr>
            <a:r>
              <a:rPr lang="en-US" altLang="zh-TW" dirty="0"/>
              <a:t>The objective of the sociotechnical job designs is to integrate new technology into the workplace so that workers accept and use it to increase overall productivity</a:t>
            </a:r>
          </a:p>
          <a:p>
            <a:pPr lvl="1">
              <a:defRPr/>
            </a:pPr>
            <a:r>
              <a:rPr lang="en-US" altLang="zh-TW" dirty="0"/>
              <a:t>New technology often requires that people learn new methods and sometimes requires to work faster</a:t>
            </a:r>
          </a:p>
          <a:p>
            <a:pPr lvl="1">
              <a:defRPr/>
            </a:pPr>
            <a:r>
              <a:rPr lang="en-US" altLang="zh-TW" dirty="0"/>
              <a:t>Teamwork with new technologies may enhance job satisfaction (e.g., multifunctional teams used by Volvo in Sweden and by General Foods in the U.S.)</a:t>
            </a:r>
          </a:p>
        </p:txBody>
      </p:sp>
    </p:spTree>
    <p:extLst>
      <p:ext uri="{BB962C8B-B14F-4D97-AF65-F5344CB8AC3E}">
        <p14:creationId xmlns:p14="http://schemas.microsoft.com/office/powerpoint/2010/main" val="2089879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31E0845-77E8-4397-9CDA-8F831D0AC568}"/>
              </a:ext>
            </a:extLst>
          </p:cNvPr>
          <p:cNvSpPr>
            <a:spLocks noGrp="1" noChangeArrowheads="1"/>
          </p:cNvSpPr>
          <p:nvPr>
            <p:ph type="title"/>
          </p:nvPr>
        </p:nvSpPr>
        <p:spPr/>
        <p:txBody>
          <a:bodyPr/>
          <a:lstStyle/>
          <a:p>
            <a:r>
              <a:rPr lang="en-US" altLang="zh-TW" dirty="0"/>
              <a:t>Value of Work</a:t>
            </a:r>
          </a:p>
        </p:txBody>
      </p:sp>
      <p:sp>
        <p:nvSpPr>
          <p:cNvPr id="120835" name="Rectangle 3">
            <a:extLst>
              <a:ext uri="{FF2B5EF4-FFF2-40B4-BE49-F238E27FC236}">
                <a16:creationId xmlns:a16="http://schemas.microsoft.com/office/drawing/2014/main" id="{65345A15-46D0-4A63-A196-6E1D84C0C975}"/>
              </a:ext>
            </a:extLst>
          </p:cNvPr>
          <p:cNvSpPr>
            <a:spLocks noGrp="1" noChangeArrowheads="1"/>
          </p:cNvSpPr>
          <p:nvPr>
            <p:ph idx="1"/>
          </p:nvPr>
        </p:nvSpPr>
        <p:spPr>
          <a:xfrm>
            <a:off x="308758" y="1650670"/>
            <a:ext cx="8530442" cy="3911930"/>
          </a:xfrm>
        </p:spPr>
        <p:txBody>
          <a:bodyPr>
            <a:normAutofit fontScale="92500"/>
          </a:bodyPr>
          <a:lstStyle/>
          <a:p>
            <a:pPr>
              <a:defRPr/>
            </a:pPr>
            <a:r>
              <a:rPr lang="en-US" altLang="zh-TW" dirty="0"/>
              <a:t>Work is an important part of people’s lives in the U.S. and Japan</a:t>
            </a:r>
          </a:p>
          <a:p>
            <a:pPr lvl="1">
              <a:defRPr/>
            </a:pPr>
            <a:r>
              <a:rPr lang="en-US" altLang="zh-TW" dirty="0"/>
              <a:t>Americans and Japanese work long hours </a:t>
            </a:r>
          </a:p>
          <a:p>
            <a:pPr lvl="1">
              <a:defRPr/>
            </a:pPr>
            <a:r>
              <a:rPr lang="en-US" altLang="zh-TW" dirty="0"/>
              <a:t>Most Japanese managers expect salaried employees to stay late at work (without extra pay); overtime has become a requirement of the job</a:t>
            </a:r>
          </a:p>
          <a:p>
            <a:pPr lvl="1">
              <a:defRPr/>
            </a:pPr>
            <a:r>
              <a:rPr lang="en-US" altLang="zh-TW" dirty="0"/>
              <a:t>Recent evidence exists that Japanese workers may do far less work in a business day than outsiders would expect</a:t>
            </a:r>
          </a:p>
        </p:txBody>
      </p:sp>
    </p:spTree>
    <p:extLst>
      <p:ext uri="{BB962C8B-B14F-4D97-AF65-F5344CB8AC3E}">
        <p14:creationId xmlns:p14="http://schemas.microsoft.com/office/powerpoint/2010/main" val="4265308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AA75139-1FE4-4852-BA82-A6AAD713DDDF}"/>
              </a:ext>
            </a:extLst>
          </p:cNvPr>
          <p:cNvSpPr>
            <a:spLocks noGrp="1" noChangeArrowheads="1"/>
          </p:cNvSpPr>
          <p:nvPr>
            <p:ph type="title"/>
          </p:nvPr>
        </p:nvSpPr>
        <p:spPr/>
        <p:txBody>
          <a:bodyPr/>
          <a:lstStyle/>
          <a:p>
            <a:r>
              <a:rPr lang="en-US" altLang="zh-TW" dirty="0"/>
              <a:t>Reward Systems</a:t>
            </a:r>
          </a:p>
        </p:txBody>
      </p:sp>
      <p:sp>
        <p:nvSpPr>
          <p:cNvPr id="123907" name="Rectangle 3">
            <a:extLst>
              <a:ext uri="{FF2B5EF4-FFF2-40B4-BE49-F238E27FC236}">
                <a16:creationId xmlns:a16="http://schemas.microsoft.com/office/drawing/2014/main" id="{4D70819D-F355-4FE4-BB88-FF4FD520E431}"/>
              </a:ext>
            </a:extLst>
          </p:cNvPr>
          <p:cNvSpPr>
            <a:spLocks noGrp="1" noChangeArrowheads="1"/>
          </p:cNvSpPr>
          <p:nvPr>
            <p:ph idx="1"/>
          </p:nvPr>
        </p:nvSpPr>
        <p:spPr>
          <a:xfrm>
            <a:off x="237506" y="1613065"/>
            <a:ext cx="8601694" cy="4495800"/>
          </a:xfrm>
        </p:spPr>
        <p:txBody>
          <a:bodyPr>
            <a:normAutofit fontScale="85000" lnSpcReduction="10000"/>
          </a:bodyPr>
          <a:lstStyle/>
          <a:p>
            <a:pPr>
              <a:defRPr/>
            </a:pPr>
            <a:r>
              <a:rPr lang="en-US" altLang="zh-TW" dirty="0"/>
              <a:t>Managers everywhere use rewards to motivate personnel</a:t>
            </a:r>
          </a:p>
          <a:p>
            <a:pPr lvl="1">
              <a:defRPr/>
            </a:pPr>
            <a:r>
              <a:rPr lang="en-US" altLang="zh-TW" dirty="0"/>
              <a:t>However, significant differences exist between reward systems that work best in one country and those that are most effective in another</a:t>
            </a:r>
          </a:p>
          <a:p>
            <a:pPr lvl="2">
              <a:defRPr/>
            </a:pPr>
            <a:r>
              <a:rPr lang="en-US" altLang="zh-TW" dirty="0"/>
              <a:t>E.g., employees in many Asian countries prefer group rewards to individual rewards</a:t>
            </a:r>
          </a:p>
          <a:p>
            <a:pPr lvl="1">
              <a:defRPr/>
            </a:pPr>
            <a:r>
              <a:rPr lang="en-US" altLang="zh-TW" dirty="0"/>
              <a:t>In some countries (e.g., U.S.) financial rewards (salary raises, bonuses, and stock options) are most important</a:t>
            </a:r>
          </a:p>
          <a:p>
            <a:pPr lvl="1">
              <a:defRPr/>
            </a:pPr>
            <a:r>
              <a:rPr lang="en-US" altLang="zh-TW" dirty="0"/>
              <a:t>In other countries, employees may put less value on monetary rewards and more value on non-financial rewards (social status and recognition in Asia, more pleasant work environment in France, time-off in Sweden, etc.)</a:t>
            </a:r>
          </a:p>
        </p:txBody>
      </p:sp>
    </p:spTree>
    <p:extLst>
      <p:ext uri="{BB962C8B-B14F-4D97-AF65-F5344CB8AC3E}">
        <p14:creationId xmlns:p14="http://schemas.microsoft.com/office/powerpoint/2010/main" val="28129347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874FDE04-F7C8-49C9-877A-EE2020907F84}"/>
              </a:ext>
            </a:extLst>
          </p:cNvPr>
          <p:cNvSpPr>
            <a:spLocks noGrp="1" noChangeArrowheads="1"/>
          </p:cNvSpPr>
          <p:nvPr>
            <p:ph type="title"/>
          </p:nvPr>
        </p:nvSpPr>
        <p:spPr>
          <a:xfrm>
            <a:off x="2157351" y="84116"/>
            <a:ext cx="6248400" cy="937162"/>
          </a:xfrm>
        </p:spPr>
        <p:txBody>
          <a:bodyPr/>
          <a:lstStyle/>
          <a:p>
            <a:r>
              <a:rPr lang="en-US" altLang="zh-TW" dirty="0"/>
              <a:t>Cross-national differences in perceived value of rewards</a:t>
            </a:r>
          </a:p>
        </p:txBody>
      </p:sp>
      <p:sp>
        <p:nvSpPr>
          <p:cNvPr id="137219" name="Rectangle 3">
            <a:extLst>
              <a:ext uri="{FF2B5EF4-FFF2-40B4-BE49-F238E27FC236}">
                <a16:creationId xmlns:a16="http://schemas.microsoft.com/office/drawing/2014/main" id="{F4287224-368D-4BC6-8CEC-0C69F2D43D20}"/>
              </a:ext>
            </a:extLst>
          </p:cNvPr>
          <p:cNvSpPr>
            <a:spLocks noGrp="1" noChangeArrowheads="1"/>
          </p:cNvSpPr>
          <p:nvPr>
            <p:ph idx="1"/>
          </p:nvPr>
        </p:nvSpPr>
        <p:spPr>
          <a:xfrm>
            <a:off x="463137" y="1351807"/>
            <a:ext cx="8387938" cy="5096493"/>
          </a:xfrm>
        </p:spPr>
        <p:txBody>
          <a:bodyPr>
            <a:normAutofit lnSpcReduction="10000"/>
          </a:bodyPr>
          <a:lstStyle/>
          <a:p>
            <a:pPr>
              <a:defRPr/>
            </a:pPr>
            <a:r>
              <a:rPr lang="en-US" altLang="zh-TW" dirty="0"/>
              <a:t>Sirota and Greenwood surveyed employees of a large electric equipment manufacturer with operations in 40 countries:</a:t>
            </a:r>
          </a:p>
          <a:p>
            <a:pPr lvl="1">
              <a:defRPr/>
            </a:pPr>
            <a:r>
              <a:rPr lang="en-US" altLang="zh-TW" dirty="0"/>
              <a:t>Employees in France and Italy highly valued job security, while Americans and British did not</a:t>
            </a:r>
          </a:p>
          <a:p>
            <a:pPr lvl="1">
              <a:defRPr/>
            </a:pPr>
            <a:r>
              <a:rPr lang="en-US" altLang="zh-TW" dirty="0"/>
              <a:t>Scandinavian employees put high value on personal freedom and autonomy, but not on “getting ahead”</a:t>
            </a:r>
          </a:p>
          <a:p>
            <a:pPr lvl="1">
              <a:defRPr/>
            </a:pPr>
            <a:r>
              <a:rPr lang="en-US" altLang="zh-TW" dirty="0"/>
              <a:t>German employees put high value on job security, fringe benefits, and “getting ahead”</a:t>
            </a:r>
          </a:p>
          <a:p>
            <a:pPr lvl="1">
              <a:defRPr/>
            </a:pPr>
            <a:r>
              <a:rPr lang="en-US" altLang="zh-TW" dirty="0"/>
              <a:t>Japanese highly valued good working conditions and a congenial work environment</a:t>
            </a:r>
          </a:p>
        </p:txBody>
      </p:sp>
    </p:spTree>
    <p:extLst>
      <p:ext uri="{BB962C8B-B14F-4D97-AF65-F5344CB8AC3E}">
        <p14:creationId xmlns:p14="http://schemas.microsoft.com/office/powerpoint/2010/main" val="4246511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267194" y="1475772"/>
            <a:ext cx="8609611" cy="4818150"/>
          </a:xfrm>
        </p:spPr>
        <p:txBody>
          <a:bodyPr/>
          <a:lstStyle/>
          <a:p>
            <a:pPr>
              <a:spcBef>
                <a:spcPts val="0"/>
              </a:spcBef>
              <a:spcAft>
                <a:spcPts val="0"/>
              </a:spcAft>
            </a:pPr>
            <a:r>
              <a:rPr lang="en-CA" dirty="0"/>
              <a:t>Work centrality around the world</a:t>
            </a:r>
          </a:p>
          <a:p>
            <a:pPr>
              <a:spcBef>
                <a:spcPts val="0"/>
              </a:spcBef>
              <a:spcAft>
                <a:spcPts val="0"/>
              </a:spcAft>
            </a:pPr>
            <a:r>
              <a:rPr lang="en-US" altLang="zh-TW" dirty="0"/>
              <a:t>Content theories of motivation </a:t>
            </a:r>
          </a:p>
          <a:p>
            <a:pPr lvl="1">
              <a:spcBef>
                <a:spcPts val="0"/>
              </a:spcBef>
              <a:spcAft>
                <a:spcPts val="0"/>
              </a:spcAft>
            </a:pPr>
            <a:r>
              <a:rPr lang="en-US" altLang="zh-TW" dirty="0"/>
              <a:t>Maslow’s hierarchy-of-needs, Herzberg’s two factors, and McClelland’s achievement motivation</a:t>
            </a:r>
          </a:p>
          <a:p>
            <a:pPr>
              <a:spcBef>
                <a:spcPts val="0"/>
              </a:spcBef>
              <a:spcAft>
                <a:spcPts val="0"/>
              </a:spcAft>
            </a:pPr>
            <a:r>
              <a:rPr lang="en-CA" dirty="0"/>
              <a:t> Process theories of motivation</a:t>
            </a:r>
          </a:p>
          <a:p>
            <a:pPr lvl="1">
              <a:spcBef>
                <a:spcPts val="0"/>
              </a:spcBef>
              <a:spcAft>
                <a:spcPts val="0"/>
              </a:spcAft>
            </a:pPr>
            <a:r>
              <a:rPr lang="en-CA" dirty="0"/>
              <a:t>Equity theory, goal-setting theory, expectancy theory</a:t>
            </a:r>
          </a:p>
          <a:p>
            <a:pPr>
              <a:spcBef>
                <a:spcPts val="0"/>
              </a:spcBef>
              <a:spcAft>
                <a:spcPts val="0"/>
              </a:spcAft>
            </a:pPr>
            <a:r>
              <a:rPr lang="en-CA" dirty="0"/>
              <a:t>Cross-country differences in the motivating effect of various HRM practices</a:t>
            </a:r>
          </a:p>
          <a:p>
            <a:pPr lvl="1">
              <a:spcBef>
                <a:spcPts val="0"/>
              </a:spcBef>
              <a:spcAft>
                <a:spcPts val="0"/>
              </a:spcAft>
            </a:pPr>
            <a:r>
              <a:rPr lang="en-CA" dirty="0"/>
              <a:t>Job design &amp; reward systems</a:t>
            </a:r>
            <a:endParaRPr lang="en-US" dirty="0"/>
          </a:p>
        </p:txBody>
      </p:sp>
    </p:spTree>
    <p:extLst>
      <p:ext uri="{BB962C8B-B14F-4D97-AF65-F5344CB8AC3E}">
        <p14:creationId xmlns:p14="http://schemas.microsoft.com/office/powerpoint/2010/main" val="809023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sz="3600" dirty="0"/>
              <a:t>Reminders</a:t>
            </a:r>
          </a:p>
        </p:txBody>
      </p:sp>
      <p:sp>
        <p:nvSpPr>
          <p:cNvPr id="175107" name="Rectangle 3"/>
          <p:cNvSpPr>
            <a:spLocks noGrp="1" noChangeArrowheads="1"/>
          </p:cNvSpPr>
          <p:nvPr>
            <p:ph idx="1"/>
          </p:nvPr>
        </p:nvSpPr>
        <p:spPr>
          <a:xfrm>
            <a:off x="128269" y="1421373"/>
            <a:ext cx="8887461" cy="4733447"/>
          </a:xfrm>
        </p:spPr>
        <p:txBody>
          <a:bodyPr/>
          <a:lstStyle/>
          <a:p>
            <a:r>
              <a:rPr lang="en-US" dirty="0"/>
              <a:t>No class this Friday, April 18</a:t>
            </a:r>
            <a:r>
              <a:rPr lang="en-US" baseline="30000" dirty="0"/>
              <a:t>th</a:t>
            </a:r>
            <a:endParaRPr lang="en-US" dirty="0"/>
          </a:p>
          <a:p>
            <a:pPr lvl="1"/>
            <a:r>
              <a:rPr lang="en-US" dirty="0"/>
              <a:t>Happy Easter / Boa Páscoa!</a:t>
            </a:r>
          </a:p>
          <a:p>
            <a:r>
              <a:rPr lang="en-US" dirty="0"/>
              <a:t>Next Tuesday, April 22</a:t>
            </a:r>
            <a:r>
              <a:rPr lang="en-US" baseline="30000" dirty="0"/>
              <a:t>nd</a:t>
            </a:r>
            <a:r>
              <a:rPr lang="en-US" dirty="0"/>
              <a:t>  </a:t>
            </a:r>
          </a:p>
          <a:p>
            <a:pPr lvl="1"/>
            <a:r>
              <a:rPr lang="en-US" dirty="0"/>
              <a:t>Discuss “LG Display Wroclaw” case</a:t>
            </a:r>
          </a:p>
          <a:p>
            <a:pPr lvl="1"/>
            <a:r>
              <a:rPr lang="en-US" dirty="0"/>
              <a:t>Students responsible for “LG Display Wroclaw” case submit individual assignments by 9:30 on Apr 22</a:t>
            </a:r>
            <a:r>
              <a:rPr lang="en-US" baseline="30000" dirty="0"/>
              <a:t>nd</a:t>
            </a:r>
            <a:r>
              <a:rPr lang="en-US" dirty="0"/>
              <a:t>  </a:t>
            </a:r>
            <a:endParaRPr lang="en-US" sz="1000" dirty="0"/>
          </a:p>
          <a:p>
            <a:r>
              <a:rPr lang="en-US" dirty="0"/>
              <a:t>No class on Friday, April 25</a:t>
            </a:r>
            <a:r>
              <a:rPr lang="en-US" baseline="30000" dirty="0"/>
              <a:t>th</a:t>
            </a:r>
            <a:r>
              <a:rPr lang="en-US" dirty="0"/>
              <a:t> (Dia da Liberdade)</a:t>
            </a:r>
          </a:p>
          <a:p>
            <a:r>
              <a:rPr lang="en-US" dirty="0"/>
              <a:t>On Tuesday, Apr 29</a:t>
            </a:r>
            <a:r>
              <a:rPr lang="en-US" baseline="30000" dirty="0"/>
              <a:t>th</a:t>
            </a:r>
            <a:r>
              <a:rPr lang="en-US" dirty="0"/>
              <a:t> will discuss</a:t>
            </a:r>
            <a:r>
              <a:rPr lang="en-CA" dirty="0"/>
              <a:t> corporate governance across countries</a:t>
            </a:r>
          </a:p>
        </p:txBody>
      </p:sp>
    </p:spTree>
    <p:extLst>
      <p:ext uri="{BB962C8B-B14F-4D97-AF65-F5344CB8AC3E}">
        <p14:creationId xmlns:p14="http://schemas.microsoft.com/office/powerpoint/2010/main" val="298390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6C82DDA7-E803-4A5B-A8A1-C7FC7BEF19F1}"/>
              </a:ext>
            </a:extLst>
          </p:cNvPr>
          <p:cNvSpPr>
            <a:spLocks noGrp="1" noChangeArrowheads="1"/>
          </p:cNvSpPr>
          <p:nvPr>
            <p:ph type="title"/>
          </p:nvPr>
        </p:nvSpPr>
        <p:spPr/>
        <p:txBody>
          <a:bodyPr/>
          <a:lstStyle/>
          <a:p>
            <a:r>
              <a:rPr lang="en-US" altLang="zh-TW" dirty="0"/>
              <a:t>Overwork problem in Japan</a:t>
            </a:r>
          </a:p>
        </p:txBody>
      </p:sp>
      <p:sp>
        <p:nvSpPr>
          <p:cNvPr id="121859" name="Rectangle 3">
            <a:extLst>
              <a:ext uri="{FF2B5EF4-FFF2-40B4-BE49-F238E27FC236}">
                <a16:creationId xmlns:a16="http://schemas.microsoft.com/office/drawing/2014/main" id="{9360D8EB-F492-4B50-B744-F0485A11A356}"/>
              </a:ext>
            </a:extLst>
          </p:cNvPr>
          <p:cNvSpPr>
            <a:spLocks noGrp="1" noChangeArrowheads="1"/>
          </p:cNvSpPr>
          <p:nvPr>
            <p:ph idx="1"/>
          </p:nvPr>
        </p:nvSpPr>
        <p:spPr>
          <a:xfrm>
            <a:off x="342405" y="1553688"/>
            <a:ext cx="8459190" cy="4495800"/>
          </a:xfrm>
        </p:spPr>
        <p:txBody>
          <a:bodyPr>
            <a:normAutofit fontScale="85000" lnSpcReduction="20000"/>
          </a:bodyPr>
          <a:lstStyle/>
          <a:p>
            <a:pPr>
              <a:defRPr/>
            </a:pPr>
            <a:r>
              <a:rPr lang="en-US" altLang="zh-TW" dirty="0"/>
              <a:t>Overwork may have serious negative impact on employees</a:t>
            </a:r>
          </a:p>
          <a:p>
            <a:pPr>
              <a:defRPr/>
            </a:pPr>
            <a:r>
              <a:rPr lang="en-US" altLang="zh-TW" dirty="0"/>
              <a:t>Many employees in Japan complain about chronic exhaustion, emotional stress, and abusive conditions at the workplace</a:t>
            </a:r>
          </a:p>
          <a:p>
            <a:pPr lvl="1">
              <a:defRPr/>
            </a:pPr>
            <a:r>
              <a:rPr lang="en-US" altLang="zh-TW" dirty="0"/>
              <a:t>In Japan, one-third of the working-age population suffers from chronic fatigue</a:t>
            </a:r>
          </a:p>
          <a:p>
            <a:pPr lvl="1">
              <a:defRPr/>
            </a:pPr>
            <a:r>
              <a:rPr lang="en-US" altLang="zh-TW" dirty="0"/>
              <a:t>Some employees complain about the pressure to consume alcohol with colleagues after work </a:t>
            </a:r>
          </a:p>
          <a:p>
            <a:pPr>
              <a:defRPr/>
            </a:pPr>
            <a:r>
              <a:rPr lang="en-US" altLang="zh-TW" dirty="0"/>
              <a:t>Karoshi, which means “overwork” or “job burnout” is now recognized as a serious social problem in Japan (</a:t>
            </a:r>
            <a:r>
              <a:rPr lang="en-US" altLang="zh-TW" sz="2400" dirty="0">
                <a:hlinkClick r:id="rId2"/>
              </a:rPr>
              <a:t>https://www.youtube.com/watch?v=9Y-YJEtxHeo</a:t>
            </a:r>
            <a:r>
              <a:rPr lang="en-US" altLang="zh-TW" dirty="0"/>
              <a:t>)</a:t>
            </a:r>
          </a:p>
        </p:txBody>
      </p:sp>
    </p:spTree>
    <p:extLst>
      <p:ext uri="{BB962C8B-B14F-4D97-AF65-F5344CB8AC3E}">
        <p14:creationId xmlns:p14="http://schemas.microsoft.com/office/powerpoint/2010/main" val="43654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41B8463-EABE-4D80-A5C5-A90EF6C95D16}"/>
              </a:ext>
            </a:extLst>
          </p:cNvPr>
          <p:cNvSpPr>
            <a:spLocks noGrp="1" noChangeArrowheads="1"/>
          </p:cNvSpPr>
          <p:nvPr>
            <p:ph type="title"/>
          </p:nvPr>
        </p:nvSpPr>
        <p:spPr/>
        <p:txBody>
          <a:bodyPr/>
          <a:lstStyle/>
          <a:p>
            <a:r>
              <a:rPr lang="en-US" altLang="zh-TW"/>
              <a:t>The Nature of Motivation</a:t>
            </a:r>
          </a:p>
        </p:txBody>
      </p:sp>
      <p:sp>
        <p:nvSpPr>
          <p:cNvPr id="81923" name="Rectangle 3">
            <a:extLst>
              <a:ext uri="{FF2B5EF4-FFF2-40B4-BE49-F238E27FC236}">
                <a16:creationId xmlns:a16="http://schemas.microsoft.com/office/drawing/2014/main" id="{D5BFA919-35C2-4B70-AF23-BEED9683795F}"/>
              </a:ext>
            </a:extLst>
          </p:cNvPr>
          <p:cNvSpPr>
            <a:spLocks noGrp="1" noChangeArrowheads="1"/>
          </p:cNvSpPr>
          <p:nvPr>
            <p:ph idx="1"/>
          </p:nvPr>
        </p:nvSpPr>
        <p:spPr>
          <a:xfrm>
            <a:off x="654132" y="1636815"/>
            <a:ext cx="7835735" cy="4495800"/>
          </a:xfrm>
        </p:spPr>
        <p:txBody>
          <a:bodyPr>
            <a:normAutofit fontScale="92500" lnSpcReduction="20000"/>
          </a:bodyPr>
          <a:lstStyle/>
          <a:p>
            <a:pPr>
              <a:defRPr/>
            </a:pPr>
            <a:r>
              <a:rPr lang="en-US" altLang="zh-TW" dirty="0"/>
              <a:t>“Motivation</a:t>
            </a:r>
            <a:r>
              <a:rPr lang="en-US" altLang="zh-TW" b="1" dirty="0"/>
              <a:t> </a:t>
            </a:r>
            <a:r>
              <a:rPr lang="en-US" altLang="zh-TW" dirty="0"/>
              <a:t>is a psychological process through which unsatisfied wants or needs lead to drives that are aimed at goals or incentives” </a:t>
            </a:r>
            <a:r>
              <a:rPr lang="en-US" dirty="0"/>
              <a:t>Luthans &amp; </a:t>
            </a:r>
            <a:r>
              <a:rPr lang="en-US" dirty="0" err="1"/>
              <a:t>Doh</a:t>
            </a:r>
            <a:r>
              <a:rPr lang="en-US" dirty="0"/>
              <a:t> </a:t>
            </a:r>
            <a:r>
              <a:rPr lang="en-US" altLang="zh-TW" dirty="0"/>
              <a:t>(2008: 434)</a:t>
            </a:r>
          </a:p>
          <a:p>
            <a:pPr>
              <a:defRPr/>
            </a:pPr>
            <a:r>
              <a:rPr lang="en-US" altLang="zh-TW" dirty="0"/>
              <a:t>The determinants of motivation can be</a:t>
            </a:r>
          </a:p>
          <a:p>
            <a:pPr lvl="1">
              <a:defRPr/>
            </a:pPr>
            <a:r>
              <a:rPr lang="en-US" altLang="zh-TW" dirty="0"/>
              <a:t>Intrinsic - an individual experiences fulfillment through carrying out an activity itself and helping others. </a:t>
            </a:r>
          </a:p>
          <a:p>
            <a:pPr lvl="1">
              <a:defRPr/>
            </a:pPr>
            <a:r>
              <a:rPr lang="en-US" altLang="zh-TW" dirty="0"/>
              <a:t>Extrinsic – incentives in the external environment (competition, compensation, etc.) are of great importance. </a:t>
            </a:r>
          </a:p>
          <a:p>
            <a:pPr>
              <a:defRPr/>
            </a:pPr>
            <a:endParaRPr lang="en-US" altLang="zh-TW" dirty="0"/>
          </a:p>
        </p:txBody>
      </p:sp>
    </p:spTree>
    <p:extLst>
      <p:ext uri="{BB962C8B-B14F-4D97-AF65-F5344CB8AC3E}">
        <p14:creationId xmlns:p14="http://schemas.microsoft.com/office/powerpoint/2010/main" val="7212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77B0-D811-4A3A-9539-DAB5FBBD803B}"/>
              </a:ext>
            </a:extLst>
          </p:cNvPr>
          <p:cNvSpPr>
            <a:spLocks noGrp="1"/>
          </p:cNvSpPr>
          <p:nvPr>
            <p:ph type="title"/>
          </p:nvPr>
        </p:nvSpPr>
        <p:spPr/>
        <p:txBody>
          <a:bodyPr/>
          <a:lstStyle/>
          <a:p>
            <a:r>
              <a:rPr lang="en-US" altLang="zh-TW" sz="3600" dirty="0"/>
              <a:t>The Basic Motivation Process</a:t>
            </a:r>
            <a:endParaRPr lang="en-CA" sz="3600" dirty="0"/>
          </a:p>
        </p:txBody>
      </p:sp>
      <p:sp>
        <p:nvSpPr>
          <p:cNvPr id="4" name="Content Placeholder 3">
            <a:extLst>
              <a:ext uri="{FF2B5EF4-FFF2-40B4-BE49-F238E27FC236}">
                <a16:creationId xmlns:a16="http://schemas.microsoft.com/office/drawing/2014/main" id="{379F8F74-B9A5-4D46-BB61-651077D234AC}"/>
              </a:ext>
            </a:extLst>
          </p:cNvPr>
          <p:cNvSpPr>
            <a:spLocks noGrp="1"/>
          </p:cNvSpPr>
          <p:nvPr>
            <p:ph sz="half" idx="2"/>
          </p:nvPr>
        </p:nvSpPr>
        <p:spPr>
          <a:xfrm>
            <a:off x="570016" y="3526971"/>
            <a:ext cx="8269184" cy="2492829"/>
          </a:xfrm>
        </p:spPr>
        <p:txBody>
          <a:bodyPr/>
          <a:lstStyle/>
          <a:p>
            <a:r>
              <a:rPr lang="en-US" altLang="zh-TW" sz="3200" dirty="0"/>
              <a:t>The motivation process is universal; all people are motivated to pursue goals they value</a:t>
            </a:r>
          </a:p>
          <a:p>
            <a:r>
              <a:rPr lang="en-US" altLang="zh-TW" sz="3200" dirty="0"/>
              <a:t>However, specific needs and goals can be different across cultures and countries </a:t>
            </a:r>
          </a:p>
          <a:p>
            <a:endParaRPr lang="en-CA" dirty="0"/>
          </a:p>
        </p:txBody>
      </p:sp>
      <p:pic>
        <p:nvPicPr>
          <p:cNvPr id="5" name="Content Placeholder 1" descr="Screen Clipping">
            <a:extLst>
              <a:ext uri="{FF2B5EF4-FFF2-40B4-BE49-F238E27FC236}">
                <a16:creationId xmlns:a16="http://schemas.microsoft.com/office/drawing/2014/main" id="{8C38C550-DAA5-4BCD-B0F0-97F98E9C13F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80290" y="1938048"/>
            <a:ext cx="7301710" cy="778433"/>
          </a:xfrm>
        </p:spPr>
      </p:pic>
    </p:spTree>
    <p:extLst>
      <p:ext uri="{BB962C8B-B14F-4D97-AF65-F5344CB8AC3E}">
        <p14:creationId xmlns:p14="http://schemas.microsoft.com/office/powerpoint/2010/main" val="4204321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51611D4-B685-4164-B50B-579179E0454A}"/>
              </a:ext>
            </a:extLst>
          </p:cNvPr>
          <p:cNvSpPr>
            <a:spLocks noGrp="1" noChangeArrowheads="1"/>
          </p:cNvSpPr>
          <p:nvPr>
            <p:ph type="title"/>
          </p:nvPr>
        </p:nvSpPr>
        <p:spPr>
          <a:xfrm>
            <a:off x="2315688" y="83127"/>
            <a:ext cx="6066312" cy="961902"/>
          </a:xfrm>
        </p:spPr>
        <p:txBody>
          <a:bodyPr/>
          <a:lstStyle/>
          <a:p>
            <a:r>
              <a:rPr lang="en-US" altLang="zh-TW" dirty="0"/>
              <a:t>Exploring Content and Process of Motivation</a:t>
            </a:r>
          </a:p>
        </p:txBody>
      </p:sp>
      <p:sp>
        <p:nvSpPr>
          <p:cNvPr id="83971" name="Rectangle 3">
            <a:extLst>
              <a:ext uri="{FF2B5EF4-FFF2-40B4-BE49-F238E27FC236}">
                <a16:creationId xmlns:a16="http://schemas.microsoft.com/office/drawing/2014/main" id="{479C2412-EC9E-4EEF-8803-31B5A11A0440}"/>
              </a:ext>
            </a:extLst>
          </p:cNvPr>
          <p:cNvSpPr>
            <a:spLocks noGrp="1" noChangeArrowheads="1"/>
          </p:cNvSpPr>
          <p:nvPr>
            <p:ph idx="1"/>
          </p:nvPr>
        </p:nvSpPr>
        <p:spPr>
          <a:xfrm>
            <a:off x="383969" y="1577439"/>
            <a:ext cx="8376062" cy="4495800"/>
          </a:xfrm>
        </p:spPr>
        <p:txBody>
          <a:bodyPr>
            <a:normAutofit/>
          </a:bodyPr>
          <a:lstStyle/>
          <a:p>
            <a:pPr>
              <a:defRPr/>
            </a:pPr>
            <a:r>
              <a:rPr lang="en-US" altLang="zh-TW" b="1" dirty="0"/>
              <a:t>Content Theories of Motivation</a:t>
            </a:r>
          </a:p>
          <a:p>
            <a:pPr lvl="1">
              <a:defRPr/>
            </a:pPr>
            <a:r>
              <a:rPr lang="en-US" altLang="zh-TW" dirty="0"/>
              <a:t>Explain work motivation in terms of </a:t>
            </a:r>
            <a:r>
              <a:rPr lang="en-US" altLang="zh-TW" u="sng" dirty="0"/>
              <a:t>what</a:t>
            </a:r>
            <a:r>
              <a:rPr lang="en-US" altLang="zh-TW" dirty="0"/>
              <a:t> arouses, energizes, or initiates employee behavior</a:t>
            </a:r>
          </a:p>
          <a:p>
            <a:pPr lvl="1">
              <a:defRPr/>
            </a:pPr>
            <a:r>
              <a:rPr lang="en-US" altLang="zh-TW" dirty="0"/>
              <a:t>The subject of most research in the field</a:t>
            </a:r>
          </a:p>
          <a:p>
            <a:pPr>
              <a:defRPr/>
            </a:pPr>
            <a:r>
              <a:rPr lang="en-US" altLang="zh-TW" b="1" dirty="0"/>
              <a:t>Process Theories of Motivation</a:t>
            </a:r>
          </a:p>
          <a:p>
            <a:pPr lvl="1">
              <a:defRPr/>
            </a:pPr>
            <a:r>
              <a:rPr lang="en-US" altLang="zh-TW" dirty="0"/>
              <a:t>Explain work motivation by </a:t>
            </a:r>
            <a:r>
              <a:rPr lang="en-US" altLang="zh-TW" u="sng" dirty="0"/>
              <a:t>how</a:t>
            </a:r>
            <a:r>
              <a:rPr lang="en-US" altLang="zh-TW" dirty="0"/>
              <a:t> employee behavior is initiated, redirected, and halted</a:t>
            </a:r>
          </a:p>
          <a:p>
            <a:pPr lvl="1">
              <a:defRPr/>
            </a:pPr>
            <a:r>
              <a:rPr lang="en-US" altLang="zh-TW" dirty="0"/>
              <a:t>More sophisticated and focused on individual behavior in specific settings</a:t>
            </a:r>
          </a:p>
        </p:txBody>
      </p:sp>
    </p:spTree>
    <p:extLst>
      <p:ext uri="{BB962C8B-B14F-4D97-AF65-F5344CB8AC3E}">
        <p14:creationId xmlns:p14="http://schemas.microsoft.com/office/powerpoint/2010/main" val="424913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86B7C-50B8-4849-804A-4CA6ADBA6F68}"/>
              </a:ext>
            </a:extLst>
          </p:cNvPr>
          <p:cNvSpPr>
            <a:spLocks noGrp="1"/>
          </p:cNvSpPr>
          <p:nvPr>
            <p:ph type="ctrTitle"/>
          </p:nvPr>
        </p:nvSpPr>
        <p:spPr>
          <a:xfrm>
            <a:off x="712519" y="1828800"/>
            <a:ext cx="7745681" cy="1771650"/>
          </a:xfrm>
        </p:spPr>
        <p:txBody>
          <a:bodyPr/>
          <a:lstStyle/>
          <a:p>
            <a:pPr algn="ctr"/>
            <a:r>
              <a:rPr lang="en-CA" sz="4000" dirty="0"/>
              <a:t>Content theories of motivation </a:t>
            </a:r>
            <a:br>
              <a:rPr lang="en-CA" sz="2000" dirty="0"/>
            </a:br>
            <a:endParaRPr lang="en-CA" sz="2000" dirty="0"/>
          </a:p>
        </p:txBody>
      </p:sp>
      <p:sp>
        <p:nvSpPr>
          <p:cNvPr id="3" name="Subtitle 2">
            <a:extLst>
              <a:ext uri="{FF2B5EF4-FFF2-40B4-BE49-F238E27FC236}">
                <a16:creationId xmlns:a16="http://schemas.microsoft.com/office/drawing/2014/main" id="{DD3C9EF8-49DA-4991-8E55-A76962DE535B}"/>
              </a:ext>
            </a:extLst>
          </p:cNvPr>
          <p:cNvSpPr>
            <a:spLocks noGrp="1"/>
          </p:cNvSpPr>
          <p:nvPr>
            <p:ph type="subTitle" idx="1"/>
          </p:nvPr>
        </p:nvSpPr>
        <p:spPr>
          <a:xfrm>
            <a:off x="1163782" y="3185556"/>
            <a:ext cx="6970815" cy="1752600"/>
          </a:xfrm>
        </p:spPr>
        <p:txBody>
          <a:bodyPr/>
          <a:lstStyle/>
          <a:p>
            <a:r>
              <a:rPr lang="en-CA" dirty="0"/>
              <a:t>1. Maslow’s hierarchy-of-needs</a:t>
            </a:r>
          </a:p>
          <a:p>
            <a:r>
              <a:rPr lang="en-CA" dirty="0"/>
              <a:t>2. Herzberg’s motivators and hygiene factors</a:t>
            </a:r>
          </a:p>
          <a:p>
            <a:r>
              <a:rPr lang="en-CA" dirty="0"/>
              <a:t>3. McClelland’s achievement motivation</a:t>
            </a:r>
          </a:p>
        </p:txBody>
      </p:sp>
    </p:spTree>
    <p:extLst>
      <p:ext uri="{BB962C8B-B14F-4D97-AF65-F5344CB8AC3E}">
        <p14:creationId xmlns:p14="http://schemas.microsoft.com/office/powerpoint/2010/main" val="32280939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9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6964</TotalTime>
  <Words>2137</Words>
  <Application>Microsoft Office PowerPoint</Application>
  <PresentationFormat>On-screen Show (4:3)</PresentationFormat>
  <Paragraphs>200</Paragraphs>
  <Slides>43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Calibri</vt:lpstr>
      <vt:lpstr>Playfair Display</vt:lpstr>
      <vt:lpstr>Tahoma</vt:lpstr>
      <vt:lpstr>Times New Roman</vt:lpstr>
      <vt:lpstr>Wingdings</vt:lpstr>
      <vt:lpstr>1_Default Design</vt:lpstr>
      <vt:lpstr>think-cell Slide</vt:lpstr>
      <vt:lpstr> 1227 International Management</vt:lpstr>
      <vt:lpstr>Agenda</vt:lpstr>
      <vt:lpstr>Work Centrality</vt:lpstr>
      <vt:lpstr>Value of Work</vt:lpstr>
      <vt:lpstr>Overwork problem in Japan</vt:lpstr>
      <vt:lpstr>The Nature of Motivation</vt:lpstr>
      <vt:lpstr>The Basic Motivation Process</vt:lpstr>
      <vt:lpstr>Exploring Content and Process of Motivation</vt:lpstr>
      <vt:lpstr>Content theories of motivation  </vt:lpstr>
      <vt:lpstr>Maslow’s “Hierarchy-of-Needs” Theory</vt:lpstr>
      <vt:lpstr>Maslow’s Need Hierarchy</vt:lpstr>
      <vt:lpstr>According to Maslow’s Theory</vt:lpstr>
      <vt:lpstr>Haire’s cross-national study about the hierarchy of needs</vt:lpstr>
      <vt:lpstr>Western bias of Maslow’s hierarchy?</vt:lpstr>
      <vt:lpstr>Collectivist Need Hierarchy</vt:lpstr>
      <vt:lpstr>Needs across occupational groups: Hofstede’s cross-national study</vt:lpstr>
      <vt:lpstr>Herzberg’s Two-Factor Theory of Motivation</vt:lpstr>
      <vt:lpstr>Examples of Hygiene Factors and Motivators</vt:lpstr>
      <vt:lpstr>Maslow’s Need Hierarchy vs. Herzberg’s Two Factor Theory</vt:lpstr>
      <vt:lpstr>Testing Herzberg’s Theory in the International Context</vt:lpstr>
      <vt:lpstr>Testing Herzberg’s Theory in  a Developing Country (Zambia)</vt:lpstr>
      <vt:lpstr>Herzberg, 1987: Impact of Hygiene Factors and Motivators</vt:lpstr>
      <vt:lpstr>Hygiene factors - higher bar  Motivators - lower bar</vt:lpstr>
      <vt:lpstr>What is important for MBA students from different countries? </vt:lpstr>
      <vt:lpstr>McClelland’s Achievement Motivation Theory</vt:lpstr>
      <vt:lpstr>Achievement Motivation: Evidence from Different Countries</vt:lpstr>
      <vt:lpstr>Which cultures encourage high achievement motivation?</vt:lpstr>
      <vt:lpstr>Process theories of motivation  </vt:lpstr>
      <vt:lpstr>Equity Theory</vt:lpstr>
      <vt:lpstr>Cross-national differences in perceived equity</vt:lpstr>
      <vt:lpstr>Goal-Setting Theory</vt:lpstr>
      <vt:lpstr>Goal-Setting Theory</vt:lpstr>
      <vt:lpstr>Participation in goal-setting: Norway versus the U.S.</vt:lpstr>
      <vt:lpstr>Expectancy Theory</vt:lpstr>
      <vt:lpstr>Testing the expectancy theory in the cross-national context</vt:lpstr>
      <vt:lpstr>Cross-country differences in the motivating effect of HRM practices   </vt:lpstr>
      <vt:lpstr>Job Design</vt:lpstr>
      <vt:lpstr>Cultural dimensions may have implications for job design</vt:lpstr>
      <vt:lpstr>Sociotechnical Job Designs</vt:lpstr>
      <vt:lpstr>Reward Systems</vt:lpstr>
      <vt:lpstr>Cross-national differences in perceived value of rewards</vt:lpstr>
      <vt:lpstr>Summary</vt:lpstr>
      <vt:lpstr>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dc:title>
  <dc:creator>IO</dc:creator>
  <cp:lastModifiedBy>Ilya Okhmatovskiy</cp:lastModifiedBy>
  <cp:revision>872</cp:revision>
  <dcterms:created xsi:type="dcterms:W3CDTF">2002-01-09T03:29:12Z</dcterms:created>
  <dcterms:modified xsi:type="dcterms:W3CDTF">2025-04-15T08:27:36Z</dcterms:modified>
</cp:coreProperties>
</file>