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48" r:id="rId2"/>
  </p:sldMasterIdLst>
  <p:notesMasterIdLst>
    <p:notesMasterId r:id="rId49"/>
  </p:notesMasterIdLst>
  <p:sldIdLst>
    <p:sldId id="259" r:id="rId3"/>
    <p:sldId id="312" r:id="rId4"/>
    <p:sldId id="393" r:id="rId5"/>
    <p:sldId id="384" r:id="rId6"/>
    <p:sldId id="385" r:id="rId7"/>
    <p:sldId id="389" r:id="rId8"/>
    <p:sldId id="327" r:id="rId9"/>
    <p:sldId id="398" r:id="rId10"/>
    <p:sldId id="328" r:id="rId11"/>
    <p:sldId id="331" r:id="rId12"/>
    <p:sldId id="329" r:id="rId13"/>
    <p:sldId id="332" r:id="rId14"/>
    <p:sldId id="335" r:id="rId15"/>
    <p:sldId id="336" r:id="rId16"/>
    <p:sldId id="334" r:id="rId17"/>
    <p:sldId id="399" r:id="rId18"/>
    <p:sldId id="337" r:id="rId19"/>
    <p:sldId id="339" r:id="rId20"/>
    <p:sldId id="340" r:id="rId21"/>
    <p:sldId id="341" r:id="rId22"/>
    <p:sldId id="369" r:id="rId23"/>
    <p:sldId id="356" r:id="rId24"/>
    <p:sldId id="396" r:id="rId25"/>
    <p:sldId id="395" r:id="rId26"/>
    <p:sldId id="370" r:id="rId27"/>
    <p:sldId id="371" r:id="rId28"/>
    <p:sldId id="372" r:id="rId29"/>
    <p:sldId id="373" r:id="rId30"/>
    <p:sldId id="374" r:id="rId31"/>
    <p:sldId id="375" r:id="rId32"/>
    <p:sldId id="376" r:id="rId33"/>
    <p:sldId id="378" r:id="rId34"/>
    <p:sldId id="379" r:id="rId35"/>
    <p:sldId id="381" r:id="rId36"/>
    <p:sldId id="354" r:id="rId37"/>
    <p:sldId id="382" r:id="rId38"/>
    <p:sldId id="383" r:id="rId39"/>
    <p:sldId id="346" r:id="rId40"/>
    <p:sldId id="355" r:id="rId41"/>
    <p:sldId id="388" r:id="rId42"/>
    <p:sldId id="387" r:id="rId43"/>
    <p:sldId id="390" r:id="rId44"/>
    <p:sldId id="391" r:id="rId45"/>
    <p:sldId id="392" r:id="rId46"/>
    <p:sldId id="323" r:id="rId47"/>
    <p:sldId id="284" r:id="rId4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spicer" initials="a" lastIdx="1" clrIdx="0">
    <p:extLst>
      <p:ext uri="{19B8F6BF-5375-455C-9EA6-DF929625EA0E}">
        <p15:presenceInfo xmlns:p15="http://schemas.microsoft.com/office/powerpoint/2012/main" userId="aspic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0000"/>
    <a:srgbClr val="CCCCFF"/>
    <a:srgbClr val="CC99FF"/>
    <a:srgbClr val="FFFF00"/>
    <a:srgbClr val="FF9933"/>
    <a:srgbClr val="FFCC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614" autoAdjust="0"/>
  </p:normalViewPr>
  <p:slideViewPr>
    <p:cSldViewPr snapToGrid="0">
      <p:cViewPr varScale="1">
        <p:scale>
          <a:sx n="61" d="100"/>
          <a:sy n="61" d="100"/>
        </p:scale>
        <p:origin x="1434" y="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6668"/>
    </p:cViewPr>
  </p:sorterViewPr>
  <p:gridSpacing cx="75895" cy="75895"/>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7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CA"/>
          </a:p>
        </p:txBody>
      </p:sp>
      <p:sp>
        <p:nvSpPr>
          <p:cNvPr id="147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CA"/>
          </a:p>
        </p:txBody>
      </p:sp>
      <p:sp>
        <p:nvSpPr>
          <p:cNvPr id="870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47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147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CA"/>
          </a:p>
        </p:txBody>
      </p:sp>
      <p:sp>
        <p:nvSpPr>
          <p:cNvPr id="147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FD14EF66-6187-4803-A160-6ED46E37652B}" type="slidenum">
              <a:rPr lang="en-CA"/>
              <a:pPr>
                <a:defRPr/>
              </a:pPr>
              <a:t>‹#›</a:t>
            </a:fld>
            <a:endParaRPr lang="en-CA"/>
          </a:p>
        </p:txBody>
      </p:sp>
    </p:spTree>
    <p:extLst>
      <p:ext uri="{BB962C8B-B14F-4D97-AF65-F5344CB8AC3E}">
        <p14:creationId xmlns:p14="http://schemas.microsoft.com/office/powerpoint/2010/main" val="3105556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p:spPr>
        <p:txBody>
          <a:bodyPr/>
          <a:lstStyle/>
          <a:p>
            <a:fld id="{43FB3193-F1C3-4CF1-98B6-4C99E9BC94C7}" type="slidenum">
              <a:rPr lang="en-US" smtClean="0"/>
              <a:pPr/>
              <a:t>4</a:t>
            </a:fld>
            <a:endParaRPr lang="en-US"/>
          </a:p>
        </p:txBody>
      </p:sp>
      <p:sp>
        <p:nvSpPr>
          <p:cNvPr id="285699" name="Rectangle 2"/>
          <p:cNvSpPr>
            <a:spLocks noGrp="1" noRot="1" noChangeAspect="1" noChangeArrowheads="1" noTextEdit="1"/>
          </p:cNvSpPr>
          <p:nvPr>
            <p:ph type="sldImg"/>
          </p:nvPr>
        </p:nvSpPr>
        <p:spPr>
          <a:ln/>
        </p:spPr>
      </p:sp>
      <p:sp>
        <p:nvSpPr>
          <p:cNvPr id="2857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111811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7"/>
          <p:cNvSpPr>
            <a:spLocks noGrp="1" noChangeArrowheads="1"/>
          </p:cNvSpPr>
          <p:nvPr>
            <p:ph type="sldNum" sz="quarter" idx="5"/>
          </p:nvPr>
        </p:nvSpPr>
        <p:spPr>
          <a:noFill/>
        </p:spPr>
        <p:txBody>
          <a:bodyPr/>
          <a:lstStyle/>
          <a:p>
            <a:fld id="{E4609BAF-2943-4E1D-A5A5-E41F447DBA76}" type="slidenum">
              <a:rPr lang="en-US" smtClean="0"/>
              <a:pPr/>
              <a:t>13</a:t>
            </a:fld>
            <a:endParaRPr lang="en-US"/>
          </a:p>
        </p:txBody>
      </p:sp>
      <p:sp>
        <p:nvSpPr>
          <p:cNvPr id="276483" name="Rectangle 2"/>
          <p:cNvSpPr>
            <a:spLocks noGrp="1" noRot="1" noChangeAspect="1" noChangeArrowheads="1" noTextEdit="1"/>
          </p:cNvSpPr>
          <p:nvPr>
            <p:ph type="sldImg"/>
          </p:nvPr>
        </p:nvSpPr>
        <p:spPr>
          <a:ln w="12700" cap="flat">
            <a:solidFill>
              <a:schemeClr val="tx1"/>
            </a:solidFill>
          </a:ln>
        </p:spPr>
      </p:sp>
      <p:sp>
        <p:nvSpPr>
          <p:cNvPr id="276484" name="Rectangle 3"/>
          <p:cNvSpPr>
            <a:spLocks noGrp="1" noChangeArrowheads="1"/>
          </p:cNvSpPr>
          <p:nvPr>
            <p:ph type="body" idx="1"/>
          </p:nvPr>
        </p:nvSpPr>
        <p:spPr>
          <a:noFill/>
          <a:ln/>
        </p:spPr>
        <p:txBody>
          <a:bodyPr lIns="90488" tIns="44450" rIns="90488" bIns="44450"/>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7"/>
          <p:cNvSpPr>
            <a:spLocks noGrp="1" noChangeArrowheads="1"/>
          </p:cNvSpPr>
          <p:nvPr>
            <p:ph type="sldNum" sz="quarter" idx="5"/>
          </p:nvPr>
        </p:nvSpPr>
        <p:spPr>
          <a:noFill/>
        </p:spPr>
        <p:txBody>
          <a:bodyPr/>
          <a:lstStyle/>
          <a:p>
            <a:fld id="{72953667-4614-40E4-B67C-BC93AD8802FE}" type="slidenum">
              <a:rPr lang="en-US" smtClean="0"/>
              <a:pPr/>
              <a:t>14</a:t>
            </a:fld>
            <a:endParaRPr lang="en-US"/>
          </a:p>
        </p:txBody>
      </p:sp>
      <p:sp>
        <p:nvSpPr>
          <p:cNvPr id="277507" name="Rectangle 2"/>
          <p:cNvSpPr>
            <a:spLocks noGrp="1" noRot="1" noChangeAspect="1" noChangeArrowheads="1" noTextEdit="1"/>
          </p:cNvSpPr>
          <p:nvPr>
            <p:ph type="sldImg"/>
          </p:nvPr>
        </p:nvSpPr>
        <p:spPr>
          <a:ln/>
        </p:spPr>
      </p:sp>
      <p:sp>
        <p:nvSpPr>
          <p:cNvPr id="277508"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7"/>
          <p:cNvSpPr>
            <a:spLocks noGrp="1" noChangeArrowheads="1"/>
          </p:cNvSpPr>
          <p:nvPr>
            <p:ph type="sldNum" sz="quarter" idx="5"/>
          </p:nvPr>
        </p:nvSpPr>
        <p:spPr>
          <a:noFill/>
        </p:spPr>
        <p:txBody>
          <a:bodyPr/>
          <a:lstStyle/>
          <a:p>
            <a:fld id="{72890217-722E-471E-8F72-B091CA4303F8}" type="slidenum">
              <a:rPr lang="en-US" smtClean="0"/>
              <a:pPr/>
              <a:t>15</a:t>
            </a:fld>
            <a:endParaRPr lang="en-US"/>
          </a:p>
        </p:txBody>
      </p:sp>
      <p:sp>
        <p:nvSpPr>
          <p:cNvPr id="251907" name="Rectangle 2"/>
          <p:cNvSpPr>
            <a:spLocks noGrp="1" noRot="1" noChangeAspect="1" noChangeArrowheads="1" noTextEdit="1"/>
          </p:cNvSpPr>
          <p:nvPr>
            <p:ph type="sldImg"/>
          </p:nvPr>
        </p:nvSpPr>
        <p:spPr>
          <a:ln/>
        </p:spPr>
      </p:sp>
      <p:sp>
        <p:nvSpPr>
          <p:cNvPr id="2519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97925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7"/>
          <p:cNvSpPr>
            <a:spLocks noGrp="1" noChangeArrowheads="1"/>
          </p:cNvSpPr>
          <p:nvPr>
            <p:ph type="sldNum" sz="quarter" idx="5"/>
          </p:nvPr>
        </p:nvSpPr>
        <p:spPr>
          <a:noFill/>
        </p:spPr>
        <p:txBody>
          <a:bodyPr/>
          <a:lstStyle/>
          <a:p>
            <a:fld id="{27D114BF-A159-427F-B40D-02161784183A}" type="slidenum">
              <a:rPr lang="en-US" smtClean="0"/>
              <a:pPr/>
              <a:t>17</a:t>
            </a:fld>
            <a:endParaRPr lang="en-US"/>
          </a:p>
        </p:txBody>
      </p:sp>
      <p:sp>
        <p:nvSpPr>
          <p:cNvPr id="279555" name="Rectangle 2"/>
          <p:cNvSpPr>
            <a:spLocks noGrp="1" noRot="1" noChangeAspect="1" noChangeArrowheads="1" noTextEdit="1"/>
          </p:cNvSpPr>
          <p:nvPr>
            <p:ph type="sldImg"/>
          </p:nvPr>
        </p:nvSpPr>
        <p:spPr>
          <a:ln w="12700" cap="flat">
            <a:solidFill>
              <a:schemeClr val="tx1"/>
            </a:solidFill>
          </a:ln>
        </p:spPr>
      </p:sp>
      <p:sp>
        <p:nvSpPr>
          <p:cNvPr id="279556" name="Rectangle 3"/>
          <p:cNvSpPr>
            <a:spLocks noGrp="1" noChangeArrowheads="1"/>
          </p:cNvSpPr>
          <p:nvPr>
            <p:ph type="body" idx="1"/>
          </p:nvPr>
        </p:nvSpPr>
        <p:spPr>
          <a:noFill/>
          <a:ln/>
        </p:spPr>
        <p:txBody>
          <a:bodyPr lIns="90488" tIns="44450" rIns="90488" bIns="44450"/>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p:spPr>
        <p:txBody>
          <a:bodyPr/>
          <a:lstStyle/>
          <a:p>
            <a:fld id="{D1ECEF97-4D81-4FF7-9559-68C02F86F30F}" type="slidenum">
              <a:rPr lang="en-US" smtClean="0"/>
              <a:pPr/>
              <a:t>18</a:t>
            </a:fld>
            <a:endParaRPr lang="en-US"/>
          </a:p>
        </p:txBody>
      </p:sp>
      <p:sp>
        <p:nvSpPr>
          <p:cNvPr id="282627" name="Rectangle 2"/>
          <p:cNvSpPr>
            <a:spLocks noGrp="1" noRot="1" noChangeAspect="1" noChangeArrowheads="1" noTextEdit="1"/>
          </p:cNvSpPr>
          <p:nvPr>
            <p:ph type="sldImg"/>
          </p:nvPr>
        </p:nvSpPr>
        <p:spPr>
          <a:ln/>
        </p:spPr>
      </p:sp>
      <p:sp>
        <p:nvSpPr>
          <p:cNvPr id="282628"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extLst>
      <p:ext uri="{BB962C8B-B14F-4D97-AF65-F5344CB8AC3E}">
        <p14:creationId xmlns:p14="http://schemas.microsoft.com/office/powerpoint/2010/main" val="32602091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p:spPr>
        <p:txBody>
          <a:bodyPr/>
          <a:lstStyle/>
          <a:p>
            <a:fld id="{DA3BDAF1-340E-4ADC-81D2-DD0FCD3D22AC}" type="slidenum">
              <a:rPr lang="en-US" smtClean="0"/>
              <a:pPr/>
              <a:t>19</a:t>
            </a:fld>
            <a:endParaRPr lang="en-US"/>
          </a:p>
        </p:txBody>
      </p:sp>
      <p:sp>
        <p:nvSpPr>
          <p:cNvPr id="283651" name="Rectangle 2"/>
          <p:cNvSpPr>
            <a:spLocks noGrp="1" noRot="1" noChangeAspect="1" noChangeArrowheads="1" noTextEdit="1"/>
          </p:cNvSpPr>
          <p:nvPr>
            <p:ph type="sldImg"/>
          </p:nvPr>
        </p:nvSpPr>
        <p:spPr>
          <a:ln/>
        </p:spPr>
      </p:sp>
      <p:sp>
        <p:nvSpPr>
          <p:cNvPr id="283652"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p:spPr>
        <p:txBody>
          <a:bodyPr/>
          <a:lstStyle/>
          <a:p>
            <a:fld id="{92EDCAC6-9001-4FF6-83F7-A22B12B82DB3}" type="slidenum">
              <a:rPr lang="en-US" smtClean="0"/>
              <a:pPr/>
              <a:t>20</a:t>
            </a:fld>
            <a:endParaRPr lang="en-US"/>
          </a:p>
        </p:txBody>
      </p:sp>
      <p:sp>
        <p:nvSpPr>
          <p:cNvPr id="284675" name="Rectangle 2"/>
          <p:cNvSpPr>
            <a:spLocks noGrp="1" noRot="1" noChangeAspect="1" noChangeArrowheads="1" noTextEdit="1"/>
          </p:cNvSpPr>
          <p:nvPr>
            <p:ph type="sldImg"/>
          </p:nvPr>
        </p:nvSpPr>
        <p:spPr>
          <a:ln w="12700" cap="flat">
            <a:solidFill>
              <a:schemeClr val="tx1"/>
            </a:solidFill>
          </a:ln>
        </p:spPr>
      </p:sp>
      <p:sp>
        <p:nvSpPr>
          <p:cNvPr id="284676" name="Rectangle 3"/>
          <p:cNvSpPr>
            <a:spLocks noGrp="1" noChangeArrowheads="1"/>
          </p:cNvSpPr>
          <p:nvPr>
            <p:ph type="body" idx="1"/>
          </p:nvPr>
        </p:nvSpPr>
        <p:spPr>
          <a:noFill/>
          <a:ln/>
        </p:spPr>
        <p:txBody>
          <a:bodyPr lIns="90488" tIns="44450" rIns="90488" bIns="44450"/>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Rectangle 7"/>
          <p:cNvSpPr>
            <a:spLocks noGrp="1" noChangeArrowheads="1"/>
          </p:cNvSpPr>
          <p:nvPr>
            <p:ph type="sldNum" sz="quarter" idx="5"/>
          </p:nvPr>
        </p:nvSpPr>
        <p:spPr>
          <a:noFill/>
        </p:spPr>
        <p:txBody>
          <a:bodyPr/>
          <a:lstStyle/>
          <a:p>
            <a:fld id="{BB6B155F-C922-40E2-8BC9-62A3D50DD839}" type="slidenum">
              <a:rPr lang="en-US" smtClean="0"/>
              <a:pPr/>
              <a:t>22</a:t>
            </a:fld>
            <a:endParaRPr lang="en-US"/>
          </a:p>
        </p:txBody>
      </p:sp>
      <p:sp>
        <p:nvSpPr>
          <p:cNvPr id="287747" name="Rectangle 2"/>
          <p:cNvSpPr>
            <a:spLocks noGrp="1" noRot="1" noChangeAspect="1" noChangeArrowheads="1" noTextEdit="1"/>
          </p:cNvSpPr>
          <p:nvPr>
            <p:ph type="sldImg"/>
          </p:nvPr>
        </p:nvSpPr>
        <p:spPr>
          <a:ln/>
        </p:spPr>
      </p:sp>
      <p:sp>
        <p:nvSpPr>
          <p:cNvPr id="287748"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extLst>
      <p:ext uri="{BB962C8B-B14F-4D97-AF65-F5344CB8AC3E}">
        <p14:creationId xmlns:p14="http://schemas.microsoft.com/office/powerpoint/2010/main" val="2968512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43000" y="685800"/>
            <a:ext cx="4572000" cy="3429000"/>
          </a:xfrm>
          <a:ln/>
        </p:spPr>
      </p:sp>
      <p:sp>
        <p:nvSpPr>
          <p:cNvPr id="35843" name="Notes Placeholder 2"/>
          <p:cNvSpPr>
            <a:spLocks noGrp="1"/>
          </p:cNvSpPr>
          <p:nvPr>
            <p:ph type="body" idx="1"/>
          </p:nvPr>
        </p:nvSpPr>
        <p:spPr>
          <a:noFill/>
          <a:ln/>
        </p:spPr>
        <p:txBody>
          <a:bodyPr/>
          <a:lstStyle/>
          <a:p>
            <a:endParaRPr lang="en-US"/>
          </a:p>
        </p:txBody>
      </p:sp>
      <p:sp>
        <p:nvSpPr>
          <p:cNvPr id="35844" name="Footer Placeholder 3"/>
          <p:cNvSpPr>
            <a:spLocks noGrp="1"/>
          </p:cNvSpPr>
          <p:nvPr>
            <p:ph type="ftr" sz="quarter" idx="4"/>
          </p:nvPr>
        </p:nvSpPr>
        <p:spPr>
          <a:noFill/>
        </p:spPr>
        <p:txBody>
          <a:bodyPr/>
          <a:lstStyle/>
          <a:p>
            <a:r>
              <a:rPr lang="en-US"/>
              <a:t>Gerald McDermott, The Wharton School</a:t>
            </a:r>
          </a:p>
        </p:txBody>
      </p:sp>
      <p:sp>
        <p:nvSpPr>
          <p:cNvPr id="35845" name="Slide Number Placeholder 4"/>
          <p:cNvSpPr>
            <a:spLocks noGrp="1"/>
          </p:cNvSpPr>
          <p:nvPr>
            <p:ph type="sldNum" sz="quarter" idx="5"/>
          </p:nvPr>
        </p:nvSpPr>
        <p:spPr>
          <a:noFill/>
        </p:spPr>
        <p:txBody>
          <a:bodyPr/>
          <a:lstStyle/>
          <a:p>
            <a:fld id="{D3EFBCF7-C5A8-438C-8740-D73D3C17AC08}" type="slidenum">
              <a:rPr lang="en-US" smtClean="0"/>
              <a:pPr/>
              <a:t>35</a:t>
            </a:fld>
            <a:endParaRPr lang="en-US"/>
          </a:p>
        </p:txBody>
      </p:sp>
    </p:spTree>
    <p:extLst>
      <p:ext uri="{BB962C8B-B14F-4D97-AF65-F5344CB8AC3E}">
        <p14:creationId xmlns:p14="http://schemas.microsoft.com/office/powerpoint/2010/main" val="6913960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9858F191-8573-4B84-98FE-95E94C9D8BFB}"/>
              </a:ext>
            </a:extLst>
          </p:cNvPr>
          <p:cNvSpPr>
            <a:spLocks noGrp="1" noChangeArrowheads="1"/>
          </p:cNvSpPr>
          <p:nvPr>
            <p:ph type="sldNum" sz="quarter" idx="5"/>
          </p:nvPr>
        </p:nvSpPr>
        <p:spPr>
          <a:ln/>
        </p:spPr>
        <p:txBody>
          <a:bodyPr/>
          <a:lstStyle/>
          <a:p>
            <a:fld id="{47888886-650A-4ACA-90CC-BB6A227B208A}" type="slidenum">
              <a:rPr lang="en-CA" altLang="en-US"/>
              <a:pPr/>
              <a:t>37</a:t>
            </a:fld>
            <a:endParaRPr lang="en-CA" altLang="en-US"/>
          </a:p>
        </p:txBody>
      </p:sp>
      <p:sp>
        <p:nvSpPr>
          <p:cNvPr id="406530" name="Rectangle 2">
            <a:extLst>
              <a:ext uri="{FF2B5EF4-FFF2-40B4-BE49-F238E27FC236}">
                <a16:creationId xmlns:a16="http://schemas.microsoft.com/office/drawing/2014/main" id="{7E818E61-5F29-4AE8-B6E5-7D277DA37E05}"/>
              </a:ext>
            </a:extLst>
          </p:cNvPr>
          <p:cNvSpPr>
            <a:spLocks noChangeArrowheads="1"/>
          </p:cNvSpPr>
          <p:nvPr/>
        </p:nvSpPr>
        <p:spPr bwMode="auto">
          <a:xfrm>
            <a:off x="3971925"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6531" name="Rectangle 3">
            <a:extLst>
              <a:ext uri="{FF2B5EF4-FFF2-40B4-BE49-F238E27FC236}">
                <a16:creationId xmlns:a16="http://schemas.microsoft.com/office/drawing/2014/main" id="{01D1F210-FB18-4E7F-811C-05D2F05CA768}"/>
              </a:ext>
            </a:extLst>
          </p:cNvPr>
          <p:cNvSpPr>
            <a:spLocks noChangeArrowheads="1"/>
          </p:cNvSpPr>
          <p:nvPr/>
        </p:nvSpPr>
        <p:spPr bwMode="auto">
          <a:xfrm>
            <a:off x="3971925"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412" tIns="0" rIns="19412" bIns="0" anchor="b"/>
          <a:lstStyle>
            <a:lvl1pPr defTabSz="931863">
              <a:defRPr>
                <a:solidFill>
                  <a:schemeClr val="tx1"/>
                </a:solidFill>
                <a:latin typeface="Arial" panose="020B0604020202020204" pitchFamily="34" charset="0"/>
              </a:defRPr>
            </a:lvl1pPr>
            <a:lvl2pPr marL="465138" defTabSz="931863">
              <a:defRPr>
                <a:solidFill>
                  <a:schemeClr val="tx1"/>
                </a:solidFill>
                <a:latin typeface="Arial" panose="020B0604020202020204" pitchFamily="34" charset="0"/>
              </a:defRPr>
            </a:lvl2pPr>
            <a:lvl3pPr marL="931863" defTabSz="931863">
              <a:defRPr>
                <a:solidFill>
                  <a:schemeClr val="tx1"/>
                </a:solidFill>
                <a:latin typeface="Arial" panose="020B0604020202020204" pitchFamily="34" charset="0"/>
              </a:defRPr>
            </a:lvl3pPr>
            <a:lvl4pPr marL="1397000" defTabSz="931863">
              <a:defRPr>
                <a:solidFill>
                  <a:schemeClr val="tx1"/>
                </a:solidFill>
                <a:latin typeface="Arial" panose="020B0604020202020204" pitchFamily="34" charset="0"/>
              </a:defRPr>
            </a:lvl4pPr>
            <a:lvl5pPr marL="1863725" defTabSz="931863">
              <a:defRPr>
                <a:solidFill>
                  <a:schemeClr val="tx1"/>
                </a:solidFill>
                <a:latin typeface="Arial" panose="020B0604020202020204" pitchFamily="34" charset="0"/>
              </a:defRPr>
            </a:lvl5pPr>
            <a:lvl6pPr marL="2320925" defTabSz="931863" fontAlgn="base">
              <a:spcBef>
                <a:spcPct val="0"/>
              </a:spcBef>
              <a:spcAft>
                <a:spcPct val="0"/>
              </a:spcAft>
              <a:defRPr>
                <a:solidFill>
                  <a:schemeClr val="tx1"/>
                </a:solidFill>
                <a:latin typeface="Arial" panose="020B0604020202020204" pitchFamily="34" charset="0"/>
              </a:defRPr>
            </a:lvl6pPr>
            <a:lvl7pPr marL="2778125" defTabSz="931863" fontAlgn="base">
              <a:spcBef>
                <a:spcPct val="0"/>
              </a:spcBef>
              <a:spcAft>
                <a:spcPct val="0"/>
              </a:spcAft>
              <a:defRPr>
                <a:solidFill>
                  <a:schemeClr val="tx1"/>
                </a:solidFill>
                <a:latin typeface="Arial" panose="020B0604020202020204" pitchFamily="34" charset="0"/>
              </a:defRPr>
            </a:lvl7pPr>
            <a:lvl8pPr marL="3235325" defTabSz="931863" fontAlgn="base">
              <a:spcBef>
                <a:spcPct val="0"/>
              </a:spcBef>
              <a:spcAft>
                <a:spcPct val="0"/>
              </a:spcAft>
              <a:defRPr>
                <a:solidFill>
                  <a:schemeClr val="tx1"/>
                </a:solidFill>
                <a:latin typeface="Arial" panose="020B0604020202020204" pitchFamily="34" charset="0"/>
              </a:defRPr>
            </a:lvl8pPr>
            <a:lvl9pPr marL="3692525" defTabSz="931863" fontAlgn="base">
              <a:spcBef>
                <a:spcPct val="0"/>
              </a:spcBef>
              <a:spcAft>
                <a:spcPct val="0"/>
              </a:spcAft>
              <a:defRPr>
                <a:solidFill>
                  <a:schemeClr val="tx1"/>
                </a:solidFill>
                <a:latin typeface="Arial" panose="020B0604020202020204" pitchFamily="34" charset="0"/>
              </a:defRPr>
            </a:lvl9pPr>
          </a:lstStyle>
          <a:p>
            <a:pPr algn="r" eaLnBrk="0" hangingPunct="0"/>
            <a:r>
              <a:rPr lang="en-US" altLang="en-US" sz="1000" i="1">
                <a:latin typeface="Times New Roman" panose="02020603050405020304" pitchFamily="18" charset="0"/>
              </a:rPr>
              <a:t>53</a:t>
            </a:r>
          </a:p>
        </p:txBody>
      </p:sp>
      <p:sp>
        <p:nvSpPr>
          <p:cNvPr id="406532" name="Rectangle 4">
            <a:extLst>
              <a:ext uri="{FF2B5EF4-FFF2-40B4-BE49-F238E27FC236}">
                <a16:creationId xmlns:a16="http://schemas.microsoft.com/office/drawing/2014/main" id="{FAD9F26A-E2BD-477C-8ED9-AC384A05F09B}"/>
              </a:ext>
            </a:extLst>
          </p:cNvPr>
          <p:cNvSpPr>
            <a:spLocks noChangeArrowheads="1"/>
          </p:cNvSpPr>
          <p:nvPr/>
        </p:nvSpPr>
        <p:spPr bwMode="auto">
          <a:xfrm>
            <a:off x="0" y="8831263"/>
            <a:ext cx="3038475"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6533" name="Rectangle 5">
            <a:extLst>
              <a:ext uri="{FF2B5EF4-FFF2-40B4-BE49-F238E27FC236}">
                <a16:creationId xmlns:a16="http://schemas.microsoft.com/office/drawing/2014/main" id="{A26B6589-1DDB-4649-882F-BD2CA2DBE1B7}"/>
              </a:ext>
            </a:extLst>
          </p:cNvPr>
          <p:cNvSpPr>
            <a:spLocks noChangeArrowheads="1"/>
          </p:cNvSpP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6534" name="Rectangle 6">
            <a:extLst>
              <a:ext uri="{FF2B5EF4-FFF2-40B4-BE49-F238E27FC236}">
                <a16:creationId xmlns:a16="http://schemas.microsoft.com/office/drawing/2014/main" id="{BB82B536-7002-4132-9AF4-8FADBDAFE8D9}"/>
              </a:ext>
            </a:extLst>
          </p:cNvPr>
          <p:cNvSpPr>
            <a:spLocks noGrp="1" noRot="1" noChangeAspect="1" noChangeArrowheads="1" noTextEdit="1"/>
          </p:cNvSpPr>
          <p:nvPr>
            <p:ph type="sldImg"/>
          </p:nvPr>
        </p:nvSpPr>
        <p:spPr>
          <a:xfrm>
            <a:off x="1190625" y="703263"/>
            <a:ext cx="4630738" cy="3473450"/>
          </a:xfrm>
          <a:ln w="12700" cap="flat">
            <a:solidFill>
              <a:schemeClr val="tx1"/>
            </a:solidFill>
          </a:ln>
          <a:extLst>
            <a:ext uri="{909E8E84-426E-40DD-AFC4-6F175D3DCCD1}">
              <a14:hiddenFill xmlns:a14="http://schemas.microsoft.com/office/drawing/2010/main">
                <a:noFill/>
              </a14:hiddenFill>
            </a:ext>
          </a:extLst>
        </p:spPr>
      </p:sp>
      <p:sp>
        <p:nvSpPr>
          <p:cNvPr id="406535" name="Rectangle 7">
            <a:extLst>
              <a:ext uri="{FF2B5EF4-FFF2-40B4-BE49-F238E27FC236}">
                <a16:creationId xmlns:a16="http://schemas.microsoft.com/office/drawing/2014/main" id="{3ECD9181-DDC5-4B18-A83C-3BF13B4A3AA8}"/>
              </a:ext>
            </a:extLst>
          </p:cNvPr>
          <p:cNvSpPr>
            <a:spLocks noGrp="1" noChangeArrowheads="1"/>
          </p:cNvSpPr>
          <p:nvPr>
            <p:ph type="body" idx="1"/>
          </p:nvPr>
        </p:nvSpPr>
        <p:spPr>
          <a:xfrm>
            <a:off x="935038" y="4416425"/>
            <a:ext cx="5140325" cy="4183063"/>
          </a:xfrm>
          <a:ln/>
          <a:extLst>
            <a:ext uri="{91240B29-F687-4F45-9708-019B960494DF}">
              <a14:hiddenLine xmlns:a14="http://schemas.microsoft.com/office/drawing/2010/main" w="12700">
                <a:solidFill>
                  <a:schemeClr val="tx1"/>
                </a:solidFill>
                <a:miter lim="800000"/>
                <a:headEnd/>
                <a:tailEnd/>
              </a14:hiddenLine>
            </a:ext>
          </a:extLst>
        </p:spPr>
        <p:txBody>
          <a:bodyPr lIns="92207" tIns="45295" rIns="92207" bIns="45295"/>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p:spPr>
        <p:txBody>
          <a:bodyPr/>
          <a:lstStyle/>
          <a:p>
            <a:fld id="{30E0D16B-0A55-46DA-8DC9-B9DE6F61CA0B}" type="slidenum">
              <a:rPr lang="en-US" smtClean="0"/>
              <a:pPr/>
              <a:t>5</a:t>
            </a:fld>
            <a:endParaRPr lang="en-US"/>
          </a:p>
        </p:txBody>
      </p:sp>
      <p:sp>
        <p:nvSpPr>
          <p:cNvPr id="286723" name="Rectangle 2"/>
          <p:cNvSpPr>
            <a:spLocks noGrp="1" noRot="1" noChangeAspect="1" noChangeArrowheads="1" noTextEdit="1"/>
          </p:cNvSpPr>
          <p:nvPr>
            <p:ph type="sldImg"/>
          </p:nvPr>
        </p:nvSpPr>
        <p:spPr>
          <a:ln/>
        </p:spPr>
      </p:sp>
      <p:sp>
        <p:nvSpPr>
          <p:cNvPr id="2867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203005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63CFCC73-EC0F-4AAD-969D-758739B6F499}" type="slidenum">
              <a:rPr lang="en-US" smtClean="0"/>
              <a:pPr>
                <a:defRPr/>
              </a:pPr>
              <a:t>38</a:t>
            </a:fld>
            <a:endParaRPr lang="en-US"/>
          </a:p>
        </p:txBody>
      </p:sp>
    </p:spTree>
    <p:extLst>
      <p:ext uri="{BB962C8B-B14F-4D97-AF65-F5344CB8AC3E}">
        <p14:creationId xmlns:p14="http://schemas.microsoft.com/office/powerpoint/2010/main" val="38429726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a:p>
        </p:txBody>
      </p:sp>
      <p:sp>
        <p:nvSpPr>
          <p:cNvPr id="54276" name="Slide Number Placeholder 3"/>
          <p:cNvSpPr>
            <a:spLocks noGrp="1"/>
          </p:cNvSpPr>
          <p:nvPr>
            <p:ph type="sldNum" sz="quarter" idx="5"/>
          </p:nvPr>
        </p:nvSpPr>
        <p:spPr>
          <a:noFill/>
        </p:spPr>
        <p:txBody>
          <a:bodyPr/>
          <a:lstStyle/>
          <a:p>
            <a:fld id="{DB9F3CDF-F5A9-49C8-92F1-BAAA4EA8D6C4}" type="slidenum">
              <a:rPr lang="en-US" smtClean="0"/>
              <a:pPr/>
              <a:t>39</a:t>
            </a:fld>
            <a:endParaRPr lang="en-US"/>
          </a:p>
        </p:txBody>
      </p:sp>
    </p:spTree>
    <p:extLst>
      <p:ext uri="{BB962C8B-B14F-4D97-AF65-F5344CB8AC3E}">
        <p14:creationId xmlns:p14="http://schemas.microsoft.com/office/powerpoint/2010/main" val="28903008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9AB763D1-7028-468A-80FF-207302CDEAF8}" type="slidenum">
              <a:rPr lang="en-US" smtClean="0"/>
              <a:pPr/>
              <a:t>40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extLst>
      <p:ext uri="{BB962C8B-B14F-4D97-AF65-F5344CB8AC3E}">
        <p14:creationId xmlns:p14="http://schemas.microsoft.com/office/powerpoint/2010/main" val="22834609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FC0CB088-3EBE-4BA4-9155-0CDBE67ADA68}" type="slidenum">
              <a:rPr lang="en-US" smtClean="0"/>
              <a:pPr/>
              <a:t>41</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99776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FD70CBC9-0565-496F-B686-E56B119CA8A6}" type="slidenum">
              <a:rPr lang="en-US" smtClean="0"/>
              <a:pPr/>
              <a:t>42</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730271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5ED7537C-BD84-4F78-9568-80D3BE77597C}" type="slidenum">
              <a:rPr lang="en-US" smtClean="0"/>
              <a:pPr/>
              <a:t>43</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265355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93DED2EB-747A-4D90-9269-6F853F50E1A5}" type="slidenum">
              <a:rPr lang="en-US" smtClean="0"/>
              <a:pPr/>
              <a:t>44</a:t>
            </a:fld>
            <a:endParaRPr lang="en-US"/>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31396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2F5037B9-0D1D-4982-B5AE-124D2E2145BF}" type="slidenum">
              <a:rPr lang="en-US" smtClean="0"/>
              <a:pPr/>
              <a:t>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05241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C497BCBF-09BA-441E-BF01-41843C8B6856}" type="slidenum">
              <a:rPr lang="en-US"/>
              <a:pPr/>
              <a:t>7</a:t>
            </a:fld>
            <a:endParaRPr lang="en-US"/>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extLst>
      <p:ext uri="{BB962C8B-B14F-4D97-AF65-F5344CB8AC3E}">
        <p14:creationId xmlns:p14="http://schemas.microsoft.com/office/powerpoint/2010/main" val="312977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7"/>
          <p:cNvSpPr>
            <a:spLocks noGrp="1" noChangeArrowheads="1"/>
          </p:cNvSpPr>
          <p:nvPr>
            <p:ph type="sldNum" sz="quarter" idx="5"/>
          </p:nvPr>
        </p:nvSpPr>
        <p:spPr>
          <a:noFill/>
        </p:spPr>
        <p:txBody>
          <a:bodyPr/>
          <a:lstStyle/>
          <a:p>
            <a:fld id="{3ADB32A3-922E-4EFD-B3CF-904F6296B4DA}" type="slidenum">
              <a:rPr lang="en-US" smtClean="0"/>
              <a:pPr/>
              <a:t>8</a:t>
            </a:fld>
            <a:endParaRPr lang="en-US"/>
          </a:p>
        </p:txBody>
      </p:sp>
      <p:sp>
        <p:nvSpPr>
          <p:cNvPr id="250883" name="Rectangle 2"/>
          <p:cNvSpPr>
            <a:spLocks noGrp="1" noRot="1" noChangeAspect="1" noChangeArrowheads="1" noTextEdit="1"/>
          </p:cNvSpPr>
          <p:nvPr>
            <p:ph type="sldImg"/>
          </p:nvPr>
        </p:nvSpPr>
        <p:spPr>
          <a:ln/>
        </p:spPr>
      </p:sp>
      <p:sp>
        <p:nvSpPr>
          <p:cNvPr id="2508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35831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7"/>
          <p:cNvSpPr>
            <a:spLocks noGrp="1" noChangeArrowheads="1"/>
          </p:cNvSpPr>
          <p:nvPr>
            <p:ph type="sldNum" sz="quarter" idx="5"/>
          </p:nvPr>
        </p:nvSpPr>
        <p:spPr>
          <a:noFill/>
        </p:spPr>
        <p:txBody>
          <a:bodyPr/>
          <a:lstStyle/>
          <a:p>
            <a:fld id="{58B59A2A-3194-4ECE-BCFB-F33DE20A4B95}" type="slidenum">
              <a:rPr lang="en-US" smtClean="0"/>
              <a:pPr/>
              <a:t>9</a:t>
            </a:fld>
            <a:endParaRPr lang="en-US"/>
          </a:p>
        </p:txBody>
      </p:sp>
      <p:sp>
        <p:nvSpPr>
          <p:cNvPr id="271363" name="Rectangle 2"/>
          <p:cNvSpPr>
            <a:spLocks noGrp="1" noRot="1" noChangeAspect="1" noChangeArrowheads="1" noTextEdit="1"/>
          </p:cNvSpPr>
          <p:nvPr>
            <p:ph type="sldImg"/>
          </p:nvPr>
        </p:nvSpPr>
        <p:spPr>
          <a:ln/>
        </p:spPr>
      </p:sp>
      <p:sp>
        <p:nvSpPr>
          <p:cNvPr id="271364" name="Rectangle 3"/>
          <p:cNvSpPr>
            <a:spLocks noGrp="1" noChangeArrowheads="1"/>
          </p:cNvSpPr>
          <p:nvPr>
            <p:ph type="body" idx="1"/>
          </p:nvPr>
        </p:nvSpPr>
        <p:spPr>
          <a:noFill/>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7"/>
          <p:cNvSpPr>
            <a:spLocks noGrp="1" noChangeArrowheads="1"/>
          </p:cNvSpPr>
          <p:nvPr>
            <p:ph type="sldNum" sz="quarter" idx="5"/>
          </p:nvPr>
        </p:nvSpPr>
        <p:spPr>
          <a:noFill/>
        </p:spPr>
        <p:txBody>
          <a:bodyPr/>
          <a:lstStyle/>
          <a:p>
            <a:fld id="{C6C2EDCE-F270-470D-8757-3201D7DB7ACA}" type="slidenum">
              <a:rPr lang="en-US" smtClean="0"/>
              <a:pPr/>
              <a:t>10</a:t>
            </a:fld>
            <a:endParaRPr lang="en-US"/>
          </a:p>
        </p:txBody>
      </p:sp>
      <p:sp>
        <p:nvSpPr>
          <p:cNvPr id="274435" name="Rectangle 2"/>
          <p:cNvSpPr>
            <a:spLocks noGrp="1" noRot="1" noChangeAspect="1" noChangeArrowheads="1" noTextEdit="1"/>
          </p:cNvSpPr>
          <p:nvPr>
            <p:ph type="sldImg"/>
          </p:nvPr>
        </p:nvSpPr>
        <p:spPr>
          <a:ln/>
        </p:spPr>
      </p:sp>
      <p:sp>
        <p:nvSpPr>
          <p:cNvPr id="274436"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7"/>
          <p:cNvSpPr>
            <a:spLocks noGrp="1" noChangeArrowheads="1"/>
          </p:cNvSpPr>
          <p:nvPr>
            <p:ph type="sldNum" sz="quarter" idx="5"/>
          </p:nvPr>
        </p:nvSpPr>
        <p:spPr>
          <a:noFill/>
        </p:spPr>
        <p:txBody>
          <a:bodyPr/>
          <a:lstStyle/>
          <a:p>
            <a:fld id="{5FEE2468-9D79-4059-9044-AA045B908AA5}" type="slidenum">
              <a:rPr lang="en-US" smtClean="0"/>
              <a:pPr/>
              <a:t>11</a:t>
            </a:fld>
            <a:endParaRPr lang="en-US"/>
          </a:p>
        </p:txBody>
      </p:sp>
      <p:sp>
        <p:nvSpPr>
          <p:cNvPr id="272387" name="Rectangle 2"/>
          <p:cNvSpPr>
            <a:spLocks noGrp="1" noRot="1" noChangeAspect="1" noChangeArrowheads="1" noTextEdit="1"/>
          </p:cNvSpPr>
          <p:nvPr>
            <p:ph type="sldImg"/>
          </p:nvPr>
        </p:nvSpPr>
        <p:spPr>
          <a:ln/>
        </p:spPr>
      </p:sp>
      <p:sp>
        <p:nvSpPr>
          <p:cNvPr id="272388" name="Rectangle 3"/>
          <p:cNvSpPr>
            <a:spLocks noGrp="1" noChangeArrowheads="1"/>
          </p:cNvSpPr>
          <p:nvPr>
            <p:ph type="body" idx="1"/>
          </p:nvPr>
        </p:nvSpPr>
        <p:spPr>
          <a:xfrm>
            <a:off x="685800" y="4343400"/>
            <a:ext cx="5486400" cy="4114800"/>
          </a:xfrm>
          <a:noFill/>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7"/>
          <p:cNvSpPr>
            <a:spLocks noGrp="1" noChangeArrowheads="1"/>
          </p:cNvSpPr>
          <p:nvPr>
            <p:ph type="sldNum" sz="quarter" idx="5"/>
          </p:nvPr>
        </p:nvSpPr>
        <p:spPr>
          <a:noFill/>
        </p:spPr>
        <p:txBody>
          <a:bodyPr/>
          <a:lstStyle/>
          <a:p>
            <a:fld id="{27A26474-394A-4EFA-A749-843DE6E5F1CD}" type="slidenum">
              <a:rPr lang="en-US" smtClean="0"/>
              <a:pPr/>
              <a:t>12</a:t>
            </a:fld>
            <a:endParaRPr lang="en-US"/>
          </a:p>
        </p:txBody>
      </p:sp>
      <p:sp>
        <p:nvSpPr>
          <p:cNvPr id="252931" name="Rectangle 2"/>
          <p:cNvSpPr>
            <a:spLocks noGrp="1" noRot="1" noChangeAspect="1" noChangeArrowheads="1" noTextEdit="1"/>
          </p:cNvSpPr>
          <p:nvPr>
            <p:ph type="sldImg"/>
          </p:nvPr>
        </p:nvSpPr>
        <p:spPr>
          <a:ln/>
        </p:spPr>
      </p:sp>
      <p:sp>
        <p:nvSpPr>
          <p:cNvPr id="2529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995949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2467" name="Rectangle 3"/>
          <p:cNvSpPr>
            <a:spLocks noGrp="1" noChangeArrowheads="1"/>
          </p:cNvSpPr>
          <p:nvPr>
            <p:ph type="ctrTitle"/>
          </p:nvPr>
        </p:nvSpPr>
        <p:spPr>
          <a:xfrm>
            <a:off x="2209800" y="1828800"/>
            <a:ext cx="6248400" cy="1771650"/>
          </a:xfrm>
          <a:prstGeom prst="rect">
            <a:avLst/>
          </a:prstGeom>
        </p:spPr>
        <p:txBody>
          <a:bodyPr/>
          <a:lstStyle>
            <a:lvl1pPr>
              <a:defRPr sz="4400"/>
            </a:lvl1pPr>
          </a:lstStyle>
          <a:p>
            <a:r>
              <a:rPr lang="en-US"/>
              <a:t>Click to edit Master title style</a:t>
            </a:r>
          </a:p>
        </p:txBody>
      </p:sp>
      <p:sp>
        <p:nvSpPr>
          <p:cNvPr id="62468" name="Rectangle 4"/>
          <p:cNvSpPr>
            <a:spLocks noGrp="1" noChangeArrowheads="1"/>
          </p:cNvSpPr>
          <p:nvPr>
            <p:ph type="subTitle" idx="1"/>
          </p:nvPr>
        </p:nvSpPr>
        <p:spPr>
          <a:xfrm>
            <a:off x="2209800" y="3886200"/>
            <a:ext cx="6248400" cy="1752600"/>
          </a:xfrm>
        </p:spPr>
        <p:txBody>
          <a:bodyPr/>
          <a:lstStyle>
            <a:lvl1pPr marL="0" indent="0">
              <a:buFont typeface="Wingdings" pitchFamily="2" charset="2"/>
              <a:buNone/>
              <a:defRPr sz="2800"/>
            </a:lvl1pPr>
          </a:lstStyle>
          <a:p>
            <a:r>
              <a:rPr lang="en-US"/>
              <a:t>Click to edit Master subtitle style</a:t>
            </a:r>
          </a:p>
        </p:txBody>
      </p:sp>
      <p:pic>
        <p:nvPicPr>
          <p:cNvPr id="8" name="Image" descr="Image">
            <a:extLst>
              <a:ext uri="{FF2B5EF4-FFF2-40B4-BE49-F238E27FC236}">
                <a16:creationId xmlns:a16="http://schemas.microsoft.com/office/drawing/2014/main" id="{0ACB44DF-B2B2-4862-8F0F-EDB39865D56E}"/>
              </a:ext>
            </a:extLst>
          </p:cNvPr>
          <p:cNvPicPr>
            <a:picLocks noChangeAspect="1"/>
          </p:cNvPicPr>
          <p:nvPr userDrawn="1"/>
        </p:nvPicPr>
        <p:blipFill>
          <a:blip r:embed="rId2"/>
          <a:stretch>
            <a:fillRect/>
          </a:stretch>
        </p:blipFill>
        <p:spPr>
          <a:xfrm>
            <a:off x="90535" y="593073"/>
            <a:ext cx="9053465" cy="285005"/>
          </a:xfrm>
          <a:prstGeom prst="rect">
            <a:avLst/>
          </a:prstGeom>
          <a:ln w="12700">
            <a:miter lim="400000"/>
          </a:ln>
        </p:spPr>
      </p:pic>
      <p:pic>
        <p:nvPicPr>
          <p:cNvPr id="10" name="Image" descr="Image">
            <a:extLst>
              <a:ext uri="{FF2B5EF4-FFF2-40B4-BE49-F238E27FC236}">
                <a16:creationId xmlns:a16="http://schemas.microsoft.com/office/drawing/2014/main" id="{DA5837CD-DBFF-4899-8C50-CB99579A4C9C}"/>
              </a:ext>
            </a:extLst>
          </p:cNvPr>
          <p:cNvPicPr>
            <a:picLocks noChangeAspect="1"/>
          </p:cNvPicPr>
          <p:nvPr userDrawn="1"/>
        </p:nvPicPr>
        <p:blipFill>
          <a:blip r:embed="rId3"/>
          <a:stretch>
            <a:fillRect/>
          </a:stretch>
        </p:blipFill>
        <p:spPr>
          <a:xfrm>
            <a:off x="0" y="6343262"/>
            <a:ext cx="9144000" cy="431722"/>
          </a:xfrm>
          <a:prstGeom prst="rect">
            <a:avLst/>
          </a:prstGeom>
          <a:ln w="12700">
            <a:miter lim="400000"/>
          </a:ln>
        </p:spPr>
      </p:pic>
    </p:spTree>
    <p:extLst>
      <p:ext uri="{BB962C8B-B14F-4D97-AF65-F5344CB8AC3E}">
        <p14:creationId xmlns:p14="http://schemas.microsoft.com/office/powerpoint/2010/main" val="4281593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0750" y="352425"/>
            <a:ext cx="6248400" cy="685800"/>
          </a:xfrm>
          <a:prstGeom prst="rect">
            <a:avLst/>
          </a:prstGeom>
        </p:spPr>
        <p:txBody>
          <a:bodyPr/>
          <a:lstStyle/>
          <a:p>
            <a:r>
              <a:rPr lang="en-US" dirty="0"/>
              <a:t>Click to edit Master title</a:t>
            </a:r>
          </a:p>
        </p:txBody>
      </p:sp>
      <p:sp>
        <p:nvSpPr>
          <p:cNvPr id="3" name="Vertical Text Placeholder 2"/>
          <p:cNvSpPr>
            <a:spLocks noGrp="1"/>
          </p:cNvSpPr>
          <p:nvPr>
            <p:ph type="body" orient="vert" idx="1"/>
          </p:nvPr>
        </p:nvSpPr>
        <p:spPr>
          <a:xfrm rot="16200000">
            <a:off x="3196393" y="994608"/>
            <a:ext cx="4580015"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92248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76200"/>
            <a:ext cx="1676400" cy="6477000"/>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133600" y="76200"/>
            <a:ext cx="48768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88572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484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9267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6F50-1C05-4353-B2E3-1AE9D2BE20B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BB6EF8-B6E1-404C-BA78-F959271E4E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7EC6BE-4B93-4D90-843C-A6FAF4C7C515}"/>
              </a:ext>
            </a:extLst>
          </p:cNvPr>
          <p:cNvSpPr>
            <a:spLocks noGrp="1"/>
          </p:cNvSpPr>
          <p:nvPr>
            <p:ph type="dt" sz="half" idx="10"/>
          </p:nvPr>
        </p:nvSpPr>
        <p:spPr/>
        <p:txBody>
          <a:bodyPr/>
          <a:lstStyle/>
          <a:p>
            <a:fld id="{090929D1-7F4E-4DD0-B910-E0AAF1737701}" type="datetimeFigureOut">
              <a:rPr lang="en-US" smtClean="0"/>
              <a:t>4/8/2025</a:t>
            </a:fld>
            <a:endParaRPr lang="en-US"/>
          </a:p>
        </p:txBody>
      </p:sp>
      <p:sp>
        <p:nvSpPr>
          <p:cNvPr id="5" name="Footer Placeholder 4">
            <a:extLst>
              <a:ext uri="{FF2B5EF4-FFF2-40B4-BE49-F238E27FC236}">
                <a16:creationId xmlns:a16="http://schemas.microsoft.com/office/drawing/2014/main" id="{55AEC951-1A6C-40B8-9D17-975DE5851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B6A3D-6BF5-464A-88BB-CFEAC18D0D4A}"/>
              </a:ext>
            </a:extLst>
          </p:cNvPr>
          <p:cNvSpPr>
            <a:spLocks noGrp="1"/>
          </p:cNvSpPr>
          <p:nvPr>
            <p:ph type="sldNum" sz="quarter" idx="12"/>
          </p:nvPr>
        </p:nvSpPr>
        <p:spPr/>
        <p:txBody>
          <a:bodyPr/>
          <a:lstStyle/>
          <a:p>
            <a:fld id="{9B848326-A31A-4B7E-9D6C-F7518874DF12}" type="slidenum">
              <a:rPr lang="en-US" smtClean="0"/>
              <a:t>‹#›</a:t>
            </a:fld>
            <a:endParaRPr lang="en-US"/>
          </a:p>
        </p:txBody>
      </p:sp>
    </p:spTree>
    <p:extLst>
      <p:ext uri="{BB962C8B-B14F-4D97-AF65-F5344CB8AC3E}">
        <p14:creationId xmlns:p14="http://schemas.microsoft.com/office/powerpoint/2010/main" val="4070691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26024846-DB74-489A-97F0-59214F459791}"/>
              </a:ext>
            </a:extLst>
          </p:cNvPr>
          <p:cNvGraphicFramePr>
            <a:graphicFrameLocks noChangeAspect="1"/>
          </p:cNvGraphicFramePr>
          <p:nvPr userDrawn="1">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4" name="Object 3" hidden="1">
                        <a:extLst>
                          <a:ext uri="{FF2B5EF4-FFF2-40B4-BE49-F238E27FC236}">
                            <a16:creationId xmlns:a16="http://schemas.microsoft.com/office/drawing/2014/main" id="{26024846-DB74-489A-97F0-59214F459791}"/>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a:xfrm>
            <a:off x="2133600" y="381000"/>
            <a:ext cx="6248400" cy="685800"/>
          </a:xfrm>
          <a:prstGeom prst="rect">
            <a:avLst/>
          </a:prstGeom>
        </p:spPr>
        <p:txBody>
          <a:bodyPr/>
          <a:lstStyle>
            <a:lvl1pPr>
              <a:defRPr sz="3600"/>
            </a:lvl1pPr>
          </a:lstStyle>
          <a:p>
            <a:r>
              <a:rPr lang="en-US" dirty="0"/>
              <a:t>Click to edit Master title</a:t>
            </a:r>
          </a:p>
        </p:txBody>
      </p:sp>
      <p:sp>
        <p:nvSpPr>
          <p:cNvPr id="3" name="Content Placeholder 2"/>
          <p:cNvSpPr>
            <a:spLocks noGrp="1"/>
          </p:cNvSpPr>
          <p:nvPr>
            <p:ph idx="1"/>
          </p:nvPr>
        </p:nvSpPr>
        <p:spPr>
          <a:xfrm>
            <a:off x="2133600" y="1066800"/>
            <a:ext cx="6705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48796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Image" descr="Image">
            <a:extLst>
              <a:ext uri="{FF2B5EF4-FFF2-40B4-BE49-F238E27FC236}">
                <a16:creationId xmlns:a16="http://schemas.microsoft.com/office/drawing/2014/main" id="{0CCB8747-54A8-4187-9FA6-D94E35F2AA9B}"/>
              </a:ext>
            </a:extLst>
          </p:cNvPr>
          <p:cNvPicPr>
            <a:picLocks noChangeAspect="1"/>
          </p:cNvPicPr>
          <p:nvPr userDrawn="1"/>
        </p:nvPicPr>
        <p:blipFill>
          <a:blip r:embed="rId2"/>
          <a:stretch>
            <a:fillRect/>
          </a:stretch>
        </p:blipFill>
        <p:spPr>
          <a:xfrm>
            <a:off x="128083" y="1476948"/>
            <a:ext cx="8939717" cy="4775838"/>
          </a:xfrm>
          <a:prstGeom prst="rect">
            <a:avLst/>
          </a:prstGeom>
          <a:ln w="12700">
            <a:miter lim="400000"/>
          </a:ln>
        </p:spPr>
      </p:pic>
      <p:sp>
        <p:nvSpPr>
          <p:cNvPr id="12" name="Title 11">
            <a:extLst>
              <a:ext uri="{FF2B5EF4-FFF2-40B4-BE49-F238E27FC236}">
                <a16:creationId xmlns:a16="http://schemas.microsoft.com/office/drawing/2014/main" id="{F9734722-B1B4-4573-99BD-05555EC0EEAC}"/>
              </a:ext>
            </a:extLst>
          </p:cNvPr>
          <p:cNvSpPr>
            <a:spLocks noGrp="1"/>
          </p:cNvSpPr>
          <p:nvPr>
            <p:ph type="title"/>
          </p:nvPr>
        </p:nvSpPr>
        <p:spPr>
          <a:xfrm>
            <a:off x="381000" y="3294223"/>
            <a:ext cx="7397531" cy="607346"/>
          </a:xfrm>
          <a:prstGeom prst="rect">
            <a:avLst/>
          </a:prstGeom>
        </p:spPr>
        <p:txBody>
          <a:bodyPr/>
          <a:lstStyle>
            <a:lvl1pPr>
              <a:defRPr b="1">
                <a:latin typeface="Playfair Display"/>
              </a:defRPr>
            </a:lvl1pPr>
          </a:lstStyle>
          <a:p>
            <a:r>
              <a:rPr lang="en-US" dirty="0"/>
              <a:t>Click to edit Master title style</a:t>
            </a:r>
            <a:endParaRPr lang="pt-BR" dirty="0"/>
          </a:p>
        </p:txBody>
      </p:sp>
      <p:sp>
        <p:nvSpPr>
          <p:cNvPr id="18" name="Content Placeholder 17">
            <a:extLst>
              <a:ext uri="{FF2B5EF4-FFF2-40B4-BE49-F238E27FC236}">
                <a16:creationId xmlns:a16="http://schemas.microsoft.com/office/drawing/2014/main" id="{D3989A50-C19D-4130-90D0-B38D3D8A2D7E}"/>
              </a:ext>
            </a:extLst>
          </p:cNvPr>
          <p:cNvSpPr>
            <a:spLocks noGrp="1"/>
          </p:cNvSpPr>
          <p:nvPr>
            <p:ph sz="quarter" idx="10"/>
          </p:nvPr>
        </p:nvSpPr>
        <p:spPr>
          <a:xfrm>
            <a:off x="381000" y="4191000"/>
            <a:ext cx="2971800" cy="381000"/>
          </a:xfrm>
        </p:spPr>
        <p:txBody>
          <a:bodyPr/>
          <a:lstStyle>
            <a:lvl1pPr marL="0" indent="0">
              <a:buNone/>
              <a:defRPr sz="1800">
                <a:latin typeface="Playfair Display"/>
              </a:defRPr>
            </a:lvl1pPr>
          </a:lstStyle>
          <a:p>
            <a:pPr lvl="0"/>
            <a:r>
              <a:rPr lang="en-US" dirty="0"/>
              <a:t>Edit Master text styles</a:t>
            </a:r>
            <a:endParaRPr lang="pt-BR" dirty="0"/>
          </a:p>
        </p:txBody>
      </p:sp>
    </p:spTree>
    <p:extLst>
      <p:ext uri="{BB962C8B-B14F-4D97-AF65-F5344CB8AC3E}">
        <p14:creationId xmlns:p14="http://schemas.microsoft.com/office/powerpoint/2010/main" val="2497870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352425"/>
            <a:ext cx="6248400" cy="685800"/>
          </a:xfrm>
          <a:prstGeom prst="rect">
            <a:avLst/>
          </a:prstGeom>
        </p:spPr>
        <p:txBody>
          <a:bodyPr/>
          <a:lstStyle/>
          <a:p>
            <a:r>
              <a:rPr lang="en-US" dirty="0"/>
              <a:t>Click to edit Master title</a:t>
            </a:r>
          </a:p>
        </p:txBody>
      </p:sp>
      <p:sp>
        <p:nvSpPr>
          <p:cNvPr id="3" name="Content Placeholder 2"/>
          <p:cNvSpPr>
            <a:spLocks noGrp="1"/>
          </p:cNvSpPr>
          <p:nvPr>
            <p:ph sz="half" idx="1"/>
          </p:nvPr>
        </p:nvSpPr>
        <p:spPr>
          <a:xfrm>
            <a:off x="2133600" y="1143000"/>
            <a:ext cx="3276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562600" y="1143000"/>
            <a:ext cx="32766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3517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6983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09800" y="295275"/>
            <a:ext cx="6248400" cy="609600"/>
          </a:xfrm>
          <a:prstGeom prst="rect">
            <a:avLst/>
          </a:prstGeom>
        </p:spPr>
        <p:txBody>
          <a:bodyPr/>
          <a:lstStyle/>
          <a:p>
            <a:r>
              <a:rPr lang="en-US" dirty="0"/>
              <a:t>Click to edit Master title</a:t>
            </a:r>
          </a:p>
        </p:txBody>
      </p:sp>
    </p:spTree>
    <p:extLst>
      <p:ext uri="{BB962C8B-B14F-4D97-AF65-F5344CB8AC3E}">
        <p14:creationId xmlns:p14="http://schemas.microsoft.com/office/powerpoint/2010/main" val="79692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2741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435100"/>
            <a:ext cx="5111750" cy="46910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072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1142999"/>
            <a:ext cx="5486400" cy="3584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07331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1.xml"/><Relationship Id="rId10" Type="http://schemas.openxmlformats.org/officeDocument/2006/relationships/slideLayout" Target="../slideLayouts/slideLayout10.xml"/><Relationship Id="rId19" Type="http://schemas.openxmlformats.org/officeDocument/2006/relationships/image" Target="../media/image3.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64FA82F9-25BB-4185-88FC-D943BBA003F8}"/>
              </a:ext>
            </a:extLst>
          </p:cNvPr>
          <p:cNvGraphicFramePr>
            <a:graphicFrameLocks noChangeAspect="1"/>
          </p:cNvGraphicFramePr>
          <p:nvPr userDrawn="1">
            <p:custDataLst>
              <p:tags r:id="rId15"/>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16" imgW="473" imgH="473" progId="TCLayout.ActiveDocument.1">
                  <p:embed/>
                </p:oleObj>
              </mc:Choice>
              <mc:Fallback>
                <p:oleObj name="think-cell Slide" r:id="rId16" imgW="473" imgH="473" progId="TCLayout.ActiveDocument.1">
                  <p:embed/>
                  <p:pic>
                    <p:nvPicPr>
                      <p:cNvPr id="2" name="Object 1" hidden="1">
                        <a:extLst>
                          <a:ext uri="{FF2B5EF4-FFF2-40B4-BE49-F238E27FC236}">
                            <a16:creationId xmlns:a16="http://schemas.microsoft.com/office/drawing/2014/main" id="{64FA82F9-25BB-4185-88FC-D943BBA003F8}"/>
                          </a:ext>
                        </a:extLst>
                      </p:cNvPr>
                      <p:cNvPicPr/>
                      <p:nvPr/>
                    </p:nvPicPr>
                    <p:blipFill>
                      <a:blip r:embed="rId17"/>
                      <a:stretch>
                        <a:fillRect/>
                      </a:stretch>
                    </p:blipFill>
                    <p:spPr>
                      <a:xfrm>
                        <a:off x="1588" y="1588"/>
                        <a:ext cx="1587" cy="1587"/>
                      </a:xfrm>
                      <a:prstGeom prst="rect">
                        <a:avLst/>
                      </a:prstGeom>
                    </p:spPr>
                  </p:pic>
                </p:oleObj>
              </mc:Fallback>
            </mc:AlternateContent>
          </a:graphicData>
        </a:graphic>
      </p:graphicFrame>
      <p:sp>
        <p:nvSpPr>
          <p:cNvPr id="1030" name="Rectangle 16"/>
          <p:cNvSpPr>
            <a:spLocks noGrp="1" noChangeArrowheads="1"/>
          </p:cNvSpPr>
          <p:nvPr>
            <p:ph type="body" idx="1"/>
          </p:nvPr>
        </p:nvSpPr>
        <p:spPr bwMode="auto">
          <a:xfrm>
            <a:off x="2133600" y="1219200"/>
            <a:ext cx="6705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pic>
        <p:nvPicPr>
          <p:cNvPr id="8" name="Image" descr="Image">
            <a:extLst>
              <a:ext uri="{FF2B5EF4-FFF2-40B4-BE49-F238E27FC236}">
                <a16:creationId xmlns:a16="http://schemas.microsoft.com/office/drawing/2014/main" id="{9B4C96A9-4111-45BF-929D-C9E53EA829A0}"/>
              </a:ext>
            </a:extLst>
          </p:cNvPr>
          <p:cNvPicPr>
            <a:picLocks noChangeAspect="1"/>
          </p:cNvPicPr>
          <p:nvPr userDrawn="1"/>
        </p:nvPicPr>
        <p:blipFill>
          <a:blip r:embed="rId18"/>
          <a:stretch>
            <a:fillRect/>
          </a:stretch>
        </p:blipFill>
        <p:spPr>
          <a:xfrm>
            <a:off x="90535" y="934195"/>
            <a:ext cx="9053465" cy="285005"/>
          </a:xfrm>
          <a:prstGeom prst="rect">
            <a:avLst/>
          </a:prstGeom>
          <a:ln w="12700">
            <a:miter lim="400000"/>
          </a:ln>
        </p:spPr>
      </p:pic>
      <p:pic>
        <p:nvPicPr>
          <p:cNvPr id="13" name="Image" descr="Image">
            <a:extLst>
              <a:ext uri="{FF2B5EF4-FFF2-40B4-BE49-F238E27FC236}">
                <a16:creationId xmlns:a16="http://schemas.microsoft.com/office/drawing/2014/main" id="{FD9D3BE8-762A-402B-B8EF-AD43DF701381}"/>
              </a:ext>
            </a:extLst>
          </p:cNvPr>
          <p:cNvPicPr>
            <a:picLocks noChangeAspect="1"/>
          </p:cNvPicPr>
          <p:nvPr userDrawn="1"/>
        </p:nvPicPr>
        <p:blipFill>
          <a:blip r:embed="rId19"/>
          <a:stretch>
            <a:fillRect/>
          </a:stretch>
        </p:blipFill>
        <p:spPr>
          <a:xfrm>
            <a:off x="0" y="6343262"/>
            <a:ext cx="9144000" cy="431722"/>
          </a:xfrm>
          <a:prstGeom prst="rect">
            <a:avLst/>
          </a:prstGeom>
          <a:ln w="12700">
            <a:miter lim="400000"/>
          </a:ln>
        </p:spPr>
      </p:pic>
    </p:spTree>
    <p:extLst>
      <p:ext uri="{BB962C8B-B14F-4D97-AF65-F5344CB8AC3E}">
        <p14:creationId xmlns:p14="http://schemas.microsoft.com/office/powerpoint/2010/main" val="1787906983"/>
      </p:ext>
    </p:extLst>
  </p:cSld>
  <p:clrMap bg1="lt1" tx1="dk1" bg2="lt2" tx2="dk2" accent1="accent1" accent2="accent2" accent3="accent3" accent4="accent4" accent5="accent5" accent6="accent6" hlink="hlink" folHlink="folHlink"/>
  <p:sldLayoutIdLst>
    <p:sldLayoutId id="2147483666" r:id="rId1"/>
    <p:sldLayoutId id="2147483681" r:id="rId2"/>
    <p:sldLayoutId id="2147483668" r:id="rId3"/>
    <p:sldLayoutId id="2147483669" r:id="rId4"/>
    <p:sldLayoutId id="2147483679"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txStyles>
    <p:titleStyle>
      <a:lvl1pPr algn="l" rtl="0" eaLnBrk="0" fontAlgn="base" hangingPunct="0">
        <a:lnSpc>
          <a:spcPct val="90000"/>
        </a:lnSpc>
        <a:spcBef>
          <a:spcPct val="0"/>
        </a:spcBef>
        <a:spcAft>
          <a:spcPct val="0"/>
        </a:spcAft>
        <a:defRPr sz="4000" b="1">
          <a:solidFill>
            <a:schemeClr val="tx1"/>
          </a:solidFill>
          <a:latin typeface="+mj-lt"/>
          <a:ea typeface="+mj-ea"/>
          <a:cs typeface="+mj-cs"/>
        </a:defRPr>
      </a:lvl1pPr>
      <a:lvl2pPr algn="l" rtl="0" eaLnBrk="0" fontAlgn="base" hangingPunct="0">
        <a:lnSpc>
          <a:spcPct val="90000"/>
        </a:lnSpc>
        <a:spcBef>
          <a:spcPct val="0"/>
        </a:spcBef>
        <a:spcAft>
          <a:spcPct val="0"/>
        </a:spcAft>
        <a:defRPr sz="4000" b="1">
          <a:solidFill>
            <a:schemeClr val="tx1"/>
          </a:solidFill>
          <a:latin typeface="Times New Roman" pitchFamily="18" charset="0"/>
        </a:defRPr>
      </a:lvl2pPr>
      <a:lvl3pPr algn="l" rtl="0" eaLnBrk="0" fontAlgn="base" hangingPunct="0">
        <a:lnSpc>
          <a:spcPct val="90000"/>
        </a:lnSpc>
        <a:spcBef>
          <a:spcPct val="0"/>
        </a:spcBef>
        <a:spcAft>
          <a:spcPct val="0"/>
        </a:spcAft>
        <a:defRPr sz="4000" b="1">
          <a:solidFill>
            <a:schemeClr val="tx1"/>
          </a:solidFill>
          <a:latin typeface="Times New Roman" pitchFamily="18" charset="0"/>
        </a:defRPr>
      </a:lvl3pPr>
      <a:lvl4pPr algn="l" rtl="0" eaLnBrk="0" fontAlgn="base" hangingPunct="0">
        <a:lnSpc>
          <a:spcPct val="90000"/>
        </a:lnSpc>
        <a:spcBef>
          <a:spcPct val="0"/>
        </a:spcBef>
        <a:spcAft>
          <a:spcPct val="0"/>
        </a:spcAft>
        <a:defRPr sz="4000" b="1">
          <a:solidFill>
            <a:schemeClr val="tx1"/>
          </a:solidFill>
          <a:latin typeface="Times New Roman" pitchFamily="18" charset="0"/>
        </a:defRPr>
      </a:lvl4pPr>
      <a:lvl5pPr algn="l" rtl="0" eaLnBrk="0" fontAlgn="base" hangingPunct="0">
        <a:lnSpc>
          <a:spcPct val="90000"/>
        </a:lnSpc>
        <a:spcBef>
          <a:spcPct val="0"/>
        </a:spcBef>
        <a:spcAft>
          <a:spcPct val="0"/>
        </a:spcAft>
        <a:defRPr sz="4000" b="1">
          <a:solidFill>
            <a:schemeClr val="tx1"/>
          </a:solidFill>
          <a:latin typeface="Times New Roman" pitchFamily="18" charset="0"/>
        </a:defRPr>
      </a:lvl5pPr>
      <a:lvl6pPr marL="457200" algn="l" rtl="0" fontAlgn="base">
        <a:lnSpc>
          <a:spcPct val="90000"/>
        </a:lnSpc>
        <a:spcBef>
          <a:spcPct val="0"/>
        </a:spcBef>
        <a:spcAft>
          <a:spcPct val="0"/>
        </a:spcAft>
        <a:defRPr sz="4000" b="1">
          <a:solidFill>
            <a:schemeClr val="tx1"/>
          </a:solidFill>
          <a:latin typeface="Times New Roman" pitchFamily="18" charset="0"/>
        </a:defRPr>
      </a:lvl6pPr>
      <a:lvl7pPr marL="914400" algn="l" rtl="0" fontAlgn="base">
        <a:lnSpc>
          <a:spcPct val="90000"/>
        </a:lnSpc>
        <a:spcBef>
          <a:spcPct val="0"/>
        </a:spcBef>
        <a:spcAft>
          <a:spcPct val="0"/>
        </a:spcAft>
        <a:defRPr sz="4000" b="1">
          <a:solidFill>
            <a:schemeClr val="tx1"/>
          </a:solidFill>
          <a:latin typeface="Times New Roman" pitchFamily="18" charset="0"/>
        </a:defRPr>
      </a:lvl7pPr>
      <a:lvl8pPr marL="1371600" algn="l" rtl="0" fontAlgn="base">
        <a:lnSpc>
          <a:spcPct val="90000"/>
        </a:lnSpc>
        <a:spcBef>
          <a:spcPct val="0"/>
        </a:spcBef>
        <a:spcAft>
          <a:spcPct val="0"/>
        </a:spcAft>
        <a:defRPr sz="4000" b="1">
          <a:solidFill>
            <a:schemeClr val="tx1"/>
          </a:solidFill>
          <a:latin typeface="Times New Roman" pitchFamily="18" charset="0"/>
        </a:defRPr>
      </a:lvl8pPr>
      <a:lvl9pPr marL="1828800" algn="l" rtl="0" fontAlgn="base">
        <a:lnSpc>
          <a:spcPct val="90000"/>
        </a:lnSpc>
        <a:spcBef>
          <a:spcPct val="0"/>
        </a:spcBef>
        <a:spcAft>
          <a:spcPct val="0"/>
        </a:spcAft>
        <a:defRPr sz="4000" b="1">
          <a:solidFill>
            <a:schemeClr val="tx1"/>
          </a:solidFill>
          <a:latin typeface="Times New Roman" pitchFamily="18" charset="0"/>
        </a:defRPr>
      </a:lvl9pPr>
    </p:titleStyle>
    <p:bodyStyle>
      <a:lvl1pPr marL="342900" indent="-342900" algn="l" rtl="0" eaLnBrk="0" fontAlgn="base" hangingPunct="0">
        <a:spcBef>
          <a:spcPct val="20000"/>
        </a:spcBef>
        <a:spcAft>
          <a:spcPct val="0"/>
        </a:spcAft>
        <a:buSzPct val="80000"/>
        <a:buFont typeface="Wingdings" pitchFamily="2" charset="2"/>
        <a:buChar char="v"/>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F4E0DD-1CF9-4D9E-AA0D-97CDA47E983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9E3C98-C0DA-4B06-AD54-3F1556A4EA7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0CFDA2-802F-4127-8FE7-424D3F706F80}"/>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90929D1-7F4E-4DD0-B910-E0AAF1737701}" type="datetimeFigureOut">
              <a:rPr lang="en-US" smtClean="0"/>
              <a:t>4/8/2025</a:t>
            </a:fld>
            <a:endParaRPr lang="en-US"/>
          </a:p>
        </p:txBody>
      </p:sp>
      <p:sp>
        <p:nvSpPr>
          <p:cNvPr id="5" name="Footer Placeholder 4">
            <a:extLst>
              <a:ext uri="{FF2B5EF4-FFF2-40B4-BE49-F238E27FC236}">
                <a16:creationId xmlns:a16="http://schemas.microsoft.com/office/drawing/2014/main" id="{1706B3ED-5880-4003-8324-437ED679A77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D8FA2D6-0C0E-47C1-B523-C888E4D28C2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848326-A31A-4B7E-9D6C-F7518874DF12}" type="slidenum">
              <a:rPr lang="en-US" smtClean="0"/>
              <a:t>‹#›</a:t>
            </a:fld>
            <a:endParaRPr lang="en-US"/>
          </a:p>
        </p:txBody>
      </p:sp>
    </p:spTree>
    <p:extLst>
      <p:ext uri="{BB962C8B-B14F-4D97-AF65-F5344CB8AC3E}">
        <p14:creationId xmlns:p14="http://schemas.microsoft.com/office/powerpoint/2010/main" val="1367970604"/>
      </p:ext>
    </p:extLst>
  </p:cSld>
  <p:clrMap bg1="lt1" tx1="dk1" bg2="lt2" tx2="dk2" accent1="accent1" accent2="accent2" accent3="accent3" accent4="accent4" accent5="accent5" accent6="accent6" hlink="hlink" folHlink="folHlink"/>
  <p:sldLayoutIdLst>
    <p:sldLayoutId id="214748365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2"/>
          <p:cNvSpPr txBox="1">
            <a:spLocks noChangeArrowheads="1"/>
          </p:cNvSpPr>
          <p:nvPr/>
        </p:nvSpPr>
        <p:spPr bwMode="auto">
          <a:xfrm>
            <a:off x="435429" y="1763486"/>
            <a:ext cx="8392885" cy="18560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lnSpc>
                <a:spcPct val="90000"/>
              </a:lnSpc>
              <a:spcBef>
                <a:spcPct val="0"/>
              </a:spcBef>
              <a:spcAft>
                <a:spcPct val="0"/>
              </a:spcAft>
              <a:defRPr sz="4000" b="1" cap="all">
                <a:solidFill>
                  <a:schemeClr val="tx1"/>
                </a:solidFill>
                <a:latin typeface="+mj-lt"/>
                <a:ea typeface="+mj-ea"/>
                <a:cs typeface="+mj-cs"/>
              </a:defRPr>
            </a:lvl1pPr>
            <a:lvl2pPr algn="l" rtl="0" eaLnBrk="0" fontAlgn="base" hangingPunct="0">
              <a:lnSpc>
                <a:spcPct val="90000"/>
              </a:lnSpc>
              <a:spcBef>
                <a:spcPct val="0"/>
              </a:spcBef>
              <a:spcAft>
                <a:spcPct val="0"/>
              </a:spcAft>
              <a:defRPr sz="4000" b="1">
                <a:solidFill>
                  <a:schemeClr val="tx1"/>
                </a:solidFill>
                <a:latin typeface="Times New Roman" pitchFamily="18" charset="0"/>
              </a:defRPr>
            </a:lvl2pPr>
            <a:lvl3pPr algn="l" rtl="0" eaLnBrk="0" fontAlgn="base" hangingPunct="0">
              <a:lnSpc>
                <a:spcPct val="90000"/>
              </a:lnSpc>
              <a:spcBef>
                <a:spcPct val="0"/>
              </a:spcBef>
              <a:spcAft>
                <a:spcPct val="0"/>
              </a:spcAft>
              <a:defRPr sz="4000" b="1">
                <a:solidFill>
                  <a:schemeClr val="tx1"/>
                </a:solidFill>
                <a:latin typeface="Times New Roman" pitchFamily="18" charset="0"/>
              </a:defRPr>
            </a:lvl3pPr>
            <a:lvl4pPr algn="l" rtl="0" eaLnBrk="0" fontAlgn="base" hangingPunct="0">
              <a:lnSpc>
                <a:spcPct val="90000"/>
              </a:lnSpc>
              <a:spcBef>
                <a:spcPct val="0"/>
              </a:spcBef>
              <a:spcAft>
                <a:spcPct val="0"/>
              </a:spcAft>
              <a:defRPr sz="4000" b="1">
                <a:solidFill>
                  <a:schemeClr val="tx1"/>
                </a:solidFill>
                <a:latin typeface="Times New Roman" pitchFamily="18" charset="0"/>
              </a:defRPr>
            </a:lvl4pPr>
            <a:lvl5pPr algn="l" rtl="0" eaLnBrk="0" fontAlgn="base" hangingPunct="0">
              <a:lnSpc>
                <a:spcPct val="90000"/>
              </a:lnSpc>
              <a:spcBef>
                <a:spcPct val="0"/>
              </a:spcBef>
              <a:spcAft>
                <a:spcPct val="0"/>
              </a:spcAft>
              <a:defRPr sz="4000" b="1">
                <a:solidFill>
                  <a:schemeClr val="tx1"/>
                </a:solidFill>
                <a:latin typeface="Times New Roman" pitchFamily="18" charset="0"/>
              </a:defRPr>
            </a:lvl5pPr>
            <a:lvl6pPr marL="457200" algn="l" rtl="0" fontAlgn="base">
              <a:lnSpc>
                <a:spcPct val="90000"/>
              </a:lnSpc>
              <a:spcBef>
                <a:spcPct val="0"/>
              </a:spcBef>
              <a:spcAft>
                <a:spcPct val="0"/>
              </a:spcAft>
              <a:defRPr sz="4000" b="1">
                <a:solidFill>
                  <a:schemeClr val="tx1"/>
                </a:solidFill>
                <a:latin typeface="Times New Roman" pitchFamily="18" charset="0"/>
              </a:defRPr>
            </a:lvl6pPr>
            <a:lvl7pPr marL="914400" algn="l" rtl="0" fontAlgn="base">
              <a:lnSpc>
                <a:spcPct val="90000"/>
              </a:lnSpc>
              <a:spcBef>
                <a:spcPct val="0"/>
              </a:spcBef>
              <a:spcAft>
                <a:spcPct val="0"/>
              </a:spcAft>
              <a:defRPr sz="4000" b="1">
                <a:solidFill>
                  <a:schemeClr val="tx1"/>
                </a:solidFill>
                <a:latin typeface="Times New Roman" pitchFamily="18" charset="0"/>
              </a:defRPr>
            </a:lvl7pPr>
            <a:lvl8pPr marL="1371600" algn="l" rtl="0" fontAlgn="base">
              <a:lnSpc>
                <a:spcPct val="90000"/>
              </a:lnSpc>
              <a:spcBef>
                <a:spcPct val="0"/>
              </a:spcBef>
              <a:spcAft>
                <a:spcPct val="0"/>
              </a:spcAft>
              <a:defRPr sz="4000" b="1">
                <a:solidFill>
                  <a:schemeClr val="tx1"/>
                </a:solidFill>
                <a:latin typeface="Times New Roman" pitchFamily="18" charset="0"/>
              </a:defRPr>
            </a:lvl8pPr>
            <a:lvl9pPr marL="1828800" algn="l" rtl="0" fontAlgn="base">
              <a:lnSpc>
                <a:spcPct val="90000"/>
              </a:lnSpc>
              <a:spcBef>
                <a:spcPct val="0"/>
              </a:spcBef>
              <a:spcAft>
                <a:spcPct val="0"/>
              </a:spcAft>
              <a:defRPr sz="4000" b="1">
                <a:solidFill>
                  <a:schemeClr val="tx1"/>
                </a:solidFill>
                <a:latin typeface="Times New Roman" pitchFamily="18" charset="0"/>
              </a:defRPr>
            </a:lvl9pPr>
          </a:lstStyle>
          <a:p>
            <a:pPr algn="ctr" eaLnBrk="1" hangingPunct="1"/>
            <a:endParaRPr lang="en-US" kern="0" cap="none" dirty="0"/>
          </a:p>
          <a:p>
            <a:pPr algn="ctr" eaLnBrk="1" hangingPunct="1">
              <a:spcAft>
                <a:spcPts val="1200"/>
              </a:spcAft>
            </a:pPr>
            <a:r>
              <a:rPr lang="en-US" sz="3300" kern="0" cap="none" dirty="0"/>
              <a:t>Executing International Strategies</a:t>
            </a:r>
          </a:p>
        </p:txBody>
      </p:sp>
      <p:sp>
        <p:nvSpPr>
          <p:cNvPr id="5" name="Rectangle 3"/>
          <p:cNvSpPr>
            <a:spLocks noGrp="1" noChangeArrowheads="1"/>
          </p:cNvSpPr>
          <p:nvPr>
            <p:ph type="title"/>
          </p:nvPr>
        </p:nvSpPr>
        <p:spPr>
          <a:xfrm>
            <a:off x="2373086" y="3682959"/>
            <a:ext cx="4702628" cy="1143000"/>
          </a:xfrm>
        </p:spPr>
        <p:txBody>
          <a:bodyPr/>
          <a:lstStyle/>
          <a:p>
            <a:pPr algn="ctr" eaLnBrk="1" hangingPunct="1"/>
            <a:br>
              <a:rPr lang="en-US" sz="2400" cap="none" dirty="0"/>
            </a:br>
            <a:r>
              <a:rPr lang="en-US" sz="2400" cap="none" dirty="0"/>
              <a:t>1227 International Management</a:t>
            </a:r>
          </a:p>
        </p:txBody>
      </p:sp>
      <p:sp>
        <p:nvSpPr>
          <p:cNvPr id="7" name="Rectangle 13">
            <a:extLst>
              <a:ext uri="{FF2B5EF4-FFF2-40B4-BE49-F238E27FC236}">
                <a16:creationId xmlns:a16="http://schemas.microsoft.com/office/drawing/2014/main" id="{BF91A193-FCA0-4D95-9B7A-445D32DC9AFC}"/>
              </a:ext>
            </a:extLst>
          </p:cNvPr>
          <p:cNvSpPr txBox="1">
            <a:spLocks noChangeArrowheads="1"/>
          </p:cNvSpPr>
          <p:nvPr/>
        </p:nvSpPr>
        <p:spPr bwMode="auto">
          <a:xfrm>
            <a:off x="990600" y="5290457"/>
            <a:ext cx="2275114" cy="598714"/>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marL="0" indent="0" algn="l" rtl="0" eaLnBrk="0" fontAlgn="base" hangingPunct="0">
              <a:spcBef>
                <a:spcPct val="20000"/>
              </a:spcBef>
              <a:spcAft>
                <a:spcPct val="0"/>
              </a:spcAft>
              <a:buSzPct val="80000"/>
              <a:buFont typeface="Wingdings" pitchFamily="2" charset="2"/>
              <a:buNone/>
              <a:defRPr sz="2000">
                <a:solidFill>
                  <a:schemeClr val="tx1"/>
                </a:solidFill>
                <a:latin typeface="+mn-lt"/>
                <a:ea typeface="+mn-ea"/>
                <a:cs typeface="+mn-cs"/>
              </a:defRPr>
            </a:lvl1pPr>
            <a:lvl2pPr marL="457200" indent="0" algn="l" rtl="0" eaLnBrk="0" fontAlgn="base" hangingPunct="0">
              <a:spcBef>
                <a:spcPct val="20000"/>
              </a:spcBef>
              <a:spcAft>
                <a:spcPct val="0"/>
              </a:spcAft>
              <a:buNone/>
              <a:defRPr sz="1800">
                <a:solidFill>
                  <a:schemeClr val="tx1"/>
                </a:solidFill>
                <a:latin typeface="+mn-lt"/>
              </a:defRPr>
            </a:lvl2pPr>
            <a:lvl3pPr marL="914400" indent="0" algn="l" rtl="0" eaLnBrk="0" fontAlgn="base" hangingPunct="0">
              <a:spcBef>
                <a:spcPct val="20000"/>
              </a:spcBef>
              <a:spcAft>
                <a:spcPct val="0"/>
              </a:spcAft>
              <a:buNone/>
              <a:defRPr sz="1600">
                <a:solidFill>
                  <a:schemeClr val="tx1"/>
                </a:solidFill>
                <a:latin typeface="+mn-lt"/>
              </a:defRPr>
            </a:lvl3pPr>
            <a:lvl4pPr marL="1371600" indent="0" algn="l" rtl="0" eaLnBrk="0" fontAlgn="base" hangingPunct="0">
              <a:spcBef>
                <a:spcPct val="20000"/>
              </a:spcBef>
              <a:spcAft>
                <a:spcPct val="0"/>
              </a:spcAft>
              <a:buNone/>
              <a:defRPr sz="1400">
                <a:solidFill>
                  <a:schemeClr val="tx1"/>
                </a:solidFill>
                <a:latin typeface="+mn-lt"/>
              </a:defRPr>
            </a:lvl4pPr>
            <a:lvl5pPr marL="1828800" indent="0" algn="l" rtl="0" eaLnBrk="0" fontAlgn="base" hangingPunct="0">
              <a:spcBef>
                <a:spcPct val="20000"/>
              </a:spcBef>
              <a:spcAft>
                <a:spcPct val="0"/>
              </a:spcAft>
              <a:buNone/>
              <a:defRPr sz="1400">
                <a:solidFill>
                  <a:schemeClr val="tx1"/>
                </a:solidFill>
                <a:latin typeface="+mn-lt"/>
              </a:defRPr>
            </a:lvl5pPr>
            <a:lvl6pPr marL="2286000" indent="0" algn="l" rtl="0" fontAlgn="base">
              <a:spcBef>
                <a:spcPct val="20000"/>
              </a:spcBef>
              <a:spcAft>
                <a:spcPct val="0"/>
              </a:spcAft>
              <a:buNone/>
              <a:defRPr sz="1400">
                <a:solidFill>
                  <a:schemeClr val="tx1"/>
                </a:solidFill>
                <a:latin typeface="+mn-lt"/>
              </a:defRPr>
            </a:lvl6pPr>
            <a:lvl7pPr marL="2743200" indent="0" algn="l" rtl="0" fontAlgn="base">
              <a:spcBef>
                <a:spcPct val="20000"/>
              </a:spcBef>
              <a:spcAft>
                <a:spcPct val="0"/>
              </a:spcAft>
              <a:buNone/>
              <a:defRPr sz="1400">
                <a:solidFill>
                  <a:schemeClr val="tx1"/>
                </a:solidFill>
                <a:latin typeface="+mn-lt"/>
              </a:defRPr>
            </a:lvl7pPr>
            <a:lvl8pPr marL="3200400" indent="0" algn="l" rtl="0" fontAlgn="base">
              <a:spcBef>
                <a:spcPct val="20000"/>
              </a:spcBef>
              <a:spcAft>
                <a:spcPct val="0"/>
              </a:spcAft>
              <a:buNone/>
              <a:defRPr sz="1400">
                <a:solidFill>
                  <a:schemeClr val="tx1"/>
                </a:solidFill>
                <a:latin typeface="+mn-lt"/>
              </a:defRPr>
            </a:lvl8pPr>
            <a:lvl9pPr marL="3657600" indent="0" algn="l" rtl="0" fontAlgn="base">
              <a:spcBef>
                <a:spcPct val="20000"/>
              </a:spcBef>
              <a:spcAft>
                <a:spcPct val="0"/>
              </a:spcAft>
              <a:buNone/>
              <a:defRPr sz="1400">
                <a:solidFill>
                  <a:schemeClr val="tx1"/>
                </a:solidFill>
                <a:latin typeface="+mn-lt"/>
              </a:defRPr>
            </a:lvl9pPr>
          </a:lstStyle>
          <a:p>
            <a:pPr algn="ctr" eaLnBrk="1" hangingPunct="1"/>
            <a:endParaRPr lang="en-US" sz="800" kern="0" dirty="0"/>
          </a:p>
          <a:p>
            <a:pPr algn="ctr" eaLnBrk="1" hangingPunct="1"/>
            <a:endParaRPr lang="en-US" sz="800" kern="0" dirty="0"/>
          </a:p>
          <a:p>
            <a:pPr algn="ctr" eaLnBrk="1" hangingPunct="1"/>
            <a:endParaRPr lang="en-US" sz="800" kern="0" dirty="0"/>
          </a:p>
          <a:p>
            <a:pPr algn="ctr" eaLnBrk="1" hangingPunct="1"/>
            <a:endParaRPr lang="en-US" sz="800" kern="0" dirty="0"/>
          </a:p>
          <a:p>
            <a:pPr eaLnBrk="1" hangingPunct="1"/>
            <a:r>
              <a:rPr lang="en-US" sz="1200" kern="0" dirty="0"/>
              <a:t>© Ilya Okhmatovskiy </a:t>
            </a:r>
          </a:p>
          <a:p>
            <a:pPr eaLnBrk="1" hangingPunct="1"/>
            <a:r>
              <a:rPr lang="en-US" sz="1200" kern="0" dirty="0"/>
              <a:t>© Andrew Spicer </a:t>
            </a:r>
            <a:endParaRPr lang="en-US" sz="800" kern="0" dirty="0"/>
          </a:p>
        </p:txBody>
      </p:sp>
    </p:spTree>
    <p:extLst>
      <p:ext uri="{BB962C8B-B14F-4D97-AF65-F5344CB8AC3E}">
        <p14:creationId xmlns:p14="http://schemas.microsoft.com/office/powerpoint/2010/main" val="2883003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2252354" y="95992"/>
            <a:ext cx="6248400" cy="996537"/>
          </a:xfrm>
        </p:spPr>
        <p:txBody>
          <a:bodyPr/>
          <a:lstStyle/>
          <a:p>
            <a:pPr eaLnBrk="1" hangingPunct="1"/>
            <a:r>
              <a:rPr lang="en-US" dirty="0"/>
              <a:t>Example: Walmart’s International Division</a:t>
            </a:r>
          </a:p>
        </p:txBody>
      </p:sp>
      <p:sp>
        <p:nvSpPr>
          <p:cNvPr id="126979" name="Rectangle 3"/>
          <p:cNvSpPr>
            <a:spLocks noGrp="1" noChangeArrowheads="1"/>
          </p:cNvSpPr>
          <p:nvPr>
            <p:ph type="body" idx="1"/>
          </p:nvPr>
        </p:nvSpPr>
        <p:spPr>
          <a:xfrm>
            <a:off x="261257" y="1425039"/>
            <a:ext cx="8585860" cy="4419600"/>
          </a:xfrm>
        </p:spPr>
        <p:txBody>
          <a:bodyPr/>
          <a:lstStyle/>
          <a:p>
            <a:pPr eaLnBrk="1" hangingPunct="1"/>
            <a:r>
              <a:rPr lang="en-US" sz="2800" dirty="0"/>
              <a:t>In the 1990s, Walmart managed operations outside of the US through International Division (ID)</a:t>
            </a:r>
          </a:p>
          <a:p>
            <a:pPr lvl="1" eaLnBrk="1" hangingPunct="1"/>
            <a:r>
              <a:rPr lang="en-US" sz="2400" dirty="0"/>
              <a:t>three main foreign regions: Europe, Asia, and Americas </a:t>
            </a:r>
          </a:p>
          <a:p>
            <a:pPr lvl="1" eaLnBrk="1" hangingPunct="1"/>
            <a:r>
              <a:rPr lang="en-US" sz="2400" dirty="0"/>
              <a:t>The head of each region reported to the head of ID</a:t>
            </a:r>
          </a:p>
          <a:p>
            <a:pPr lvl="1" eaLnBrk="1" hangingPunct="1"/>
            <a:r>
              <a:rPr lang="en-US" sz="2400" dirty="0"/>
              <a:t>The head of ID reported to Walmart’s CEO </a:t>
            </a:r>
          </a:p>
          <a:p>
            <a:pPr eaLnBrk="1" hangingPunct="1"/>
            <a:r>
              <a:rPr lang="en-US" sz="2800" dirty="0"/>
              <a:t>Where do you think procurement should be located – within global headquarters or local subsidiaries? </a:t>
            </a:r>
          </a:p>
          <a:p>
            <a:pPr eaLnBrk="1" hangingPunct="1"/>
            <a:r>
              <a:rPr lang="en-US" sz="2800" dirty="0"/>
              <a:t>Where to make strategic decisions about store operations in UK or Mexico?</a:t>
            </a:r>
            <a:r>
              <a:rPr lang="en-US" sz="2400" dirty="0"/>
              <a:t> </a:t>
            </a:r>
          </a:p>
          <a:p>
            <a:pPr eaLnBrk="1" hangingPunct="1">
              <a:buFont typeface="Wingdings" pitchFamily="2" charset="2"/>
              <a:buNone/>
            </a:pPr>
            <a:r>
              <a:rPr lang="en-US" dirty="0"/>
              <a:t> </a:t>
            </a:r>
          </a:p>
        </p:txBody>
      </p:sp>
    </p:spTree>
    <p:extLst>
      <p:ext uri="{BB962C8B-B14F-4D97-AF65-F5344CB8AC3E}">
        <p14:creationId xmlns:p14="http://schemas.microsoft.com/office/powerpoint/2010/main" val="1636467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p:cNvSpPr>
          <p:nvPr/>
        </p:nvSpPr>
        <p:spPr bwMode="auto">
          <a:xfrm>
            <a:off x="2030680" y="182562"/>
            <a:ext cx="6935190" cy="689758"/>
          </a:xfrm>
          <a:prstGeom prst="rect">
            <a:avLst/>
          </a:prstGeom>
          <a:noFill/>
          <a:ln w="9525">
            <a:noFill/>
            <a:miter lim="800000"/>
            <a:headEnd/>
            <a:tailEnd/>
          </a:ln>
        </p:spPr>
        <p:txBody>
          <a:bodyPr anchor="ctr"/>
          <a:lstStyle/>
          <a:p>
            <a:pPr eaLnBrk="1" hangingPunct="1"/>
            <a:r>
              <a:rPr lang="en-US" sz="3200" b="1" dirty="0">
                <a:solidFill>
                  <a:schemeClr val="tx2"/>
                </a:solidFill>
              </a:rPr>
              <a:t>International Division Mentality</a:t>
            </a:r>
          </a:p>
        </p:txBody>
      </p:sp>
      <p:pic>
        <p:nvPicPr>
          <p:cNvPr id="124931" name="Picture 3"/>
          <p:cNvPicPr>
            <a:picLocks noChangeAspect="1" noChangeArrowheads="1"/>
          </p:cNvPicPr>
          <p:nvPr/>
        </p:nvPicPr>
        <p:blipFill>
          <a:blip r:embed="rId3" cstate="print"/>
          <a:srcRect/>
          <a:stretch>
            <a:fillRect/>
          </a:stretch>
        </p:blipFill>
        <p:spPr bwMode="auto">
          <a:xfrm>
            <a:off x="304800" y="1905000"/>
            <a:ext cx="8229600" cy="4098925"/>
          </a:xfrm>
          <a:prstGeom prst="rect">
            <a:avLst/>
          </a:prstGeom>
          <a:noFill/>
          <a:ln w="9525">
            <a:noFill/>
            <a:miter lim="800000"/>
            <a:headEnd/>
            <a:tailEnd/>
          </a:ln>
        </p:spPr>
      </p:pic>
      <p:sp>
        <p:nvSpPr>
          <p:cNvPr id="124932" name="Text Box 5"/>
          <p:cNvSpPr txBox="1">
            <a:spLocks noChangeArrowheads="1"/>
          </p:cNvSpPr>
          <p:nvPr/>
        </p:nvSpPr>
        <p:spPr bwMode="auto">
          <a:xfrm>
            <a:off x="3263900" y="6538119"/>
            <a:ext cx="2616200" cy="274638"/>
          </a:xfrm>
          <a:prstGeom prst="rect">
            <a:avLst/>
          </a:prstGeom>
          <a:noFill/>
          <a:ln w="9525">
            <a:noFill/>
            <a:miter lim="800000"/>
            <a:headEnd/>
            <a:tailEnd/>
          </a:ln>
        </p:spPr>
        <p:txBody>
          <a:bodyPr wrap="none">
            <a:spAutoFit/>
          </a:bodyPr>
          <a:lstStyle/>
          <a:p>
            <a:r>
              <a:rPr lang="en-US" sz="1200" dirty="0"/>
              <a:t>Source: Bartlett and Ghoshal (1989)</a:t>
            </a:r>
          </a:p>
        </p:txBody>
      </p:sp>
    </p:spTree>
    <p:extLst>
      <p:ext uri="{BB962C8B-B14F-4D97-AF65-F5344CB8AC3E}">
        <p14:creationId xmlns:p14="http://schemas.microsoft.com/office/powerpoint/2010/main" val="184460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093205" y="266698"/>
            <a:ext cx="5735603" cy="685801"/>
          </a:xfrm>
        </p:spPr>
        <p:txBody>
          <a:bodyPr/>
          <a:lstStyle/>
          <a:p>
            <a:pPr eaLnBrk="1" hangingPunct="1"/>
            <a:r>
              <a:rPr lang="en-US" dirty="0"/>
              <a:t>Multidomestic Localization</a:t>
            </a:r>
          </a:p>
        </p:txBody>
      </p:sp>
      <p:sp>
        <p:nvSpPr>
          <p:cNvPr id="105475" name="Rectangle 3"/>
          <p:cNvSpPr>
            <a:spLocks noGrp="1" noChangeArrowheads="1"/>
          </p:cNvSpPr>
          <p:nvPr>
            <p:ph type="body" idx="1"/>
          </p:nvPr>
        </p:nvSpPr>
        <p:spPr>
          <a:xfrm>
            <a:off x="381000" y="1981200"/>
            <a:ext cx="8763000" cy="4648200"/>
          </a:xfrm>
        </p:spPr>
        <p:txBody>
          <a:bodyPr/>
          <a:lstStyle/>
          <a:p>
            <a:pPr eaLnBrk="1" hangingPunct="1">
              <a:buFont typeface="Wingdings" pitchFamily="2" charset="2"/>
              <a:buNone/>
            </a:pPr>
            <a:r>
              <a:rPr lang="en-US"/>
              <a:t> </a:t>
            </a:r>
          </a:p>
        </p:txBody>
      </p:sp>
      <p:sp>
        <p:nvSpPr>
          <p:cNvPr id="105476" name="Text Box 4"/>
          <p:cNvSpPr txBox="1">
            <a:spLocks noChangeArrowheads="1"/>
          </p:cNvSpPr>
          <p:nvPr/>
        </p:nvSpPr>
        <p:spPr bwMode="auto">
          <a:xfrm>
            <a:off x="974725" y="3089275"/>
            <a:ext cx="184150" cy="457200"/>
          </a:xfrm>
          <a:prstGeom prst="rect">
            <a:avLst/>
          </a:prstGeom>
          <a:noFill/>
          <a:ln w="9525">
            <a:noFill/>
            <a:miter lim="800000"/>
            <a:headEnd/>
            <a:tailEnd/>
          </a:ln>
        </p:spPr>
        <p:txBody>
          <a:bodyPr wrap="none">
            <a:spAutoFit/>
          </a:bodyPr>
          <a:lstStyle/>
          <a:p>
            <a:pPr eaLnBrk="1" hangingPunct="1"/>
            <a:endParaRPr lang="en-US" sz="2400">
              <a:latin typeface="Times New Roman" pitchFamily="18" charset="0"/>
            </a:endParaRPr>
          </a:p>
        </p:txBody>
      </p:sp>
      <p:sp>
        <p:nvSpPr>
          <p:cNvPr id="105477" name="Text Box 5"/>
          <p:cNvSpPr txBox="1">
            <a:spLocks noChangeArrowheads="1"/>
          </p:cNvSpPr>
          <p:nvPr/>
        </p:nvSpPr>
        <p:spPr bwMode="auto">
          <a:xfrm>
            <a:off x="0" y="5638800"/>
            <a:ext cx="1600200" cy="366713"/>
          </a:xfrm>
          <a:prstGeom prst="rect">
            <a:avLst/>
          </a:prstGeom>
          <a:noFill/>
          <a:ln w="9525">
            <a:noFill/>
            <a:miter lim="800000"/>
            <a:headEnd/>
            <a:tailEnd/>
          </a:ln>
        </p:spPr>
        <p:txBody>
          <a:bodyPr>
            <a:spAutoFit/>
          </a:bodyPr>
          <a:lstStyle/>
          <a:p>
            <a:pPr eaLnBrk="1" hangingPunct="1"/>
            <a:r>
              <a:rPr lang="en-US">
                <a:latin typeface="Times New Roman" pitchFamily="18" charset="0"/>
              </a:rPr>
              <a:t>Home Country</a:t>
            </a:r>
          </a:p>
        </p:txBody>
      </p:sp>
      <p:sp>
        <p:nvSpPr>
          <p:cNvPr id="105478" name="Text Box 6"/>
          <p:cNvSpPr txBox="1">
            <a:spLocks noChangeArrowheads="1"/>
          </p:cNvSpPr>
          <p:nvPr/>
        </p:nvSpPr>
        <p:spPr bwMode="auto">
          <a:xfrm>
            <a:off x="0" y="4495800"/>
            <a:ext cx="1104900" cy="366713"/>
          </a:xfrm>
          <a:prstGeom prst="rect">
            <a:avLst/>
          </a:prstGeom>
          <a:noFill/>
          <a:ln w="9525">
            <a:noFill/>
            <a:miter lim="800000"/>
            <a:headEnd/>
            <a:tailEnd/>
          </a:ln>
        </p:spPr>
        <p:txBody>
          <a:bodyPr wrap="none">
            <a:spAutoFit/>
          </a:bodyPr>
          <a:lstStyle/>
          <a:p>
            <a:pPr eaLnBrk="1" hangingPunct="1"/>
            <a:r>
              <a:rPr lang="en-US">
                <a:latin typeface="Times New Roman" pitchFamily="18" charset="0"/>
              </a:rPr>
              <a:t>Country 1</a:t>
            </a:r>
          </a:p>
        </p:txBody>
      </p:sp>
      <p:sp>
        <p:nvSpPr>
          <p:cNvPr id="105479" name="Text Box 7"/>
          <p:cNvSpPr txBox="1">
            <a:spLocks noChangeArrowheads="1"/>
          </p:cNvSpPr>
          <p:nvPr/>
        </p:nvSpPr>
        <p:spPr bwMode="auto">
          <a:xfrm>
            <a:off x="0" y="3505200"/>
            <a:ext cx="1104900" cy="366713"/>
          </a:xfrm>
          <a:prstGeom prst="rect">
            <a:avLst/>
          </a:prstGeom>
          <a:noFill/>
          <a:ln w="9525">
            <a:noFill/>
            <a:miter lim="800000"/>
            <a:headEnd/>
            <a:tailEnd/>
          </a:ln>
        </p:spPr>
        <p:txBody>
          <a:bodyPr wrap="none">
            <a:spAutoFit/>
          </a:bodyPr>
          <a:lstStyle/>
          <a:p>
            <a:pPr eaLnBrk="1" hangingPunct="1"/>
            <a:r>
              <a:rPr lang="en-US">
                <a:latin typeface="Times New Roman" pitchFamily="18" charset="0"/>
              </a:rPr>
              <a:t>Country 2</a:t>
            </a:r>
          </a:p>
        </p:txBody>
      </p:sp>
      <p:graphicFrame>
        <p:nvGraphicFramePr>
          <p:cNvPr id="836616" name="Group 8"/>
          <p:cNvGraphicFramePr>
            <a:graphicFrameLocks noGrp="1"/>
          </p:cNvGraphicFramePr>
          <p:nvPr/>
        </p:nvGraphicFramePr>
        <p:xfrm>
          <a:off x="1524000" y="2057400"/>
          <a:ext cx="7467600" cy="4191001"/>
        </p:xfrm>
        <a:graphic>
          <a:graphicData uri="http://schemas.openxmlformats.org/drawingml/2006/table">
            <a:tbl>
              <a:tblPr/>
              <a:tblGrid>
                <a:gridCol w="750888">
                  <a:extLst>
                    <a:ext uri="{9D8B030D-6E8A-4147-A177-3AD203B41FA5}">
                      <a16:colId xmlns:a16="http://schemas.microsoft.com/office/drawing/2014/main" val="20000"/>
                    </a:ext>
                  </a:extLst>
                </a:gridCol>
                <a:gridCol w="925512">
                  <a:extLst>
                    <a:ext uri="{9D8B030D-6E8A-4147-A177-3AD203B41FA5}">
                      <a16:colId xmlns:a16="http://schemas.microsoft.com/office/drawing/2014/main" val="20001"/>
                    </a:ext>
                  </a:extLst>
                </a:gridCol>
                <a:gridCol w="601663">
                  <a:extLst>
                    <a:ext uri="{9D8B030D-6E8A-4147-A177-3AD203B41FA5}">
                      <a16:colId xmlns:a16="http://schemas.microsoft.com/office/drawing/2014/main" val="20002"/>
                    </a:ext>
                  </a:extLst>
                </a:gridCol>
                <a:gridCol w="750887">
                  <a:extLst>
                    <a:ext uri="{9D8B030D-6E8A-4147-A177-3AD203B41FA5}">
                      <a16:colId xmlns:a16="http://schemas.microsoft.com/office/drawing/2014/main" val="20003"/>
                    </a:ext>
                  </a:extLst>
                </a:gridCol>
                <a:gridCol w="750888">
                  <a:extLst>
                    <a:ext uri="{9D8B030D-6E8A-4147-A177-3AD203B41FA5}">
                      <a16:colId xmlns:a16="http://schemas.microsoft.com/office/drawing/2014/main" val="20004"/>
                    </a:ext>
                  </a:extLst>
                </a:gridCol>
                <a:gridCol w="977900">
                  <a:extLst>
                    <a:ext uri="{9D8B030D-6E8A-4147-A177-3AD203B41FA5}">
                      <a16:colId xmlns:a16="http://schemas.microsoft.com/office/drawing/2014/main" val="20005"/>
                    </a:ext>
                  </a:extLst>
                </a:gridCol>
                <a:gridCol w="957262">
                  <a:extLst>
                    <a:ext uri="{9D8B030D-6E8A-4147-A177-3AD203B41FA5}">
                      <a16:colId xmlns:a16="http://schemas.microsoft.com/office/drawing/2014/main" val="20006"/>
                    </a:ext>
                  </a:extLst>
                </a:gridCol>
                <a:gridCol w="1752600">
                  <a:extLst>
                    <a:ext uri="{9D8B030D-6E8A-4147-A177-3AD203B41FA5}">
                      <a16:colId xmlns:a16="http://schemas.microsoft.com/office/drawing/2014/main" val="20007"/>
                    </a:ext>
                  </a:extLst>
                </a:gridCol>
              </a:tblGrid>
              <a:tr h="11239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R&amp;D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Design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Manufacturing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(1)      (2)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Distri.</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 &amp;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39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Final Product 2</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(Country 2)</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Final Product 1</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(Country 1)</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Final Product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(Home Country)</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5523" name="Line 60"/>
          <p:cNvSpPr>
            <a:spLocks noChangeShapeType="1"/>
          </p:cNvSpPr>
          <p:nvPr/>
        </p:nvSpPr>
        <p:spPr bwMode="auto">
          <a:xfrm flipV="1">
            <a:off x="1905000" y="4876800"/>
            <a:ext cx="685800" cy="762000"/>
          </a:xfrm>
          <a:prstGeom prst="line">
            <a:avLst/>
          </a:prstGeom>
          <a:noFill/>
          <a:ln w="9525">
            <a:solidFill>
              <a:schemeClr val="tx1"/>
            </a:solidFill>
            <a:round/>
            <a:headEnd/>
            <a:tailEnd type="triangle" w="med" len="med"/>
          </a:ln>
        </p:spPr>
        <p:txBody>
          <a:bodyPr/>
          <a:lstStyle/>
          <a:p>
            <a:endParaRPr lang="en-US"/>
          </a:p>
        </p:txBody>
      </p:sp>
      <p:sp>
        <p:nvSpPr>
          <p:cNvPr id="105524" name="Line 61"/>
          <p:cNvSpPr>
            <a:spLocks noChangeShapeType="1"/>
          </p:cNvSpPr>
          <p:nvPr/>
        </p:nvSpPr>
        <p:spPr bwMode="auto">
          <a:xfrm flipV="1">
            <a:off x="1828800" y="3810000"/>
            <a:ext cx="914400" cy="1600200"/>
          </a:xfrm>
          <a:prstGeom prst="line">
            <a:avLst/>
          </a:prstGeom>
          <a:noFill/>
          <a:ln w="9525">
            <a:solidFill>
              <a:schemeClr val="tx1"/>
            </a:solidFill>
            <a:round/>
            <a:headEnd/>
            <a:tailEnd type="triangle" w="med" len="med"/>
          </a:ln>
        </p:spPr>
        <p:txBody>
          <a:bodyPr/>
          <a:lstStyle/>
          <a:p>
            <a:endParaRPr lang="en-US"/>
          </a:p>
        </p:txBody>
      </p:sp>
      <p:sp>
        <p:nvSpPr>
          <p:cNvPr id="105525" name="Line 62"/>
          <p:cNvSpPr>
            <a:spLocks noChangeShapeType="1"/>
          </p:cNvSpPr>
          <p:nvPr/>
        </p:nvSpPr>
        <p:spPr bwMode="auto">
          <a:xfrm>
            <a:off x="2895600" y="3886200"/>
            <a:ext cx="3810000" cy="0"/>
          </a:xfrm>
          <a:prstGeom prst="line">
            <a:avLst/>
          </a:prstGeom>
          <a:noFill/>
          <a:ln w="9525">
            <a:solidFill>
              <a:schemeClr val="tx1"/>
            </a:solidFill>
            <a:round/>
            <a:headEnd/>
            <a:tailEnd type="triangle" w="med" len="med"/>
          </a:ln>
        </p:spPr>
        <p:txBody>
          <a:bodyPr/>
          <a:lstStyle/>
          <a:p>
            <a:endParaRPr lang="en-US"/>
          </a:p>
        </p:txBody>
      </p:sp>
      <p:sp>
        <p:nvSpPr>
          <p:cNvPr id="105526" name="Line 63"/>
          <p:cNvSpPr>
            <a:spLocks noChangeShapeType="1"/>
          </p:cNvSpPr>
          <p:nvPr/>
        </p:nvSpPr>
        <p:spPr bwMode="auto">
          <a:xfrm>
            <a:off x="2895600" y="4724400"/>
            <a:ext cx="3810000" cy="0"/>
          </a:xfrm>
          <a:prstGeom prst="line">
            <a:avLst/>
          </a:prstGeom>
          <a:noFill/>
          <a:ln w="9525">
            <a:solidFill>
              <a:schemeClr val="tx1"/>
            </a:solidFill>
            <a:round/>
            <a:headEnd/>
            <a:tailEnd type="triangle" w="med" len="med"/>
          </a:ln>
        </p:spPr>
        <p:txBody>
          <a:bodyPr/>
          <a:lstStyle/>
          <a:p>
            <a:endParaRPr lang="en-US"/>
          </a:p>
        </p:txBody>
      </p:sp>
      <p:sp>
        <p:nvSpPr>
          <p:cNvPr id="105527" name="Line 64"/>
          <p:cNvSpPr>
            <a:spLocks noChangeShapeType="1"/>
          </p:cNvSpPr>
          <p:nvPr/>
        </p:nvSpPr>
        <p:spPr bwMode="auto">
          <a:xfrm>
            <a:off x="1905000" y="5867400"/>
            <a:ext cx="4800600" cy="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2316780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776350" y="269174"/>
            <a:ext cx="7213270" cy="657099"/>
          </a:xfrm>
          <a:noFill/>
        </p:spPr>
        <p:txBody>
          <a:bodyPr lIns="90488" tIns="44450" rIns="90488" bIns="44450" anchor="ctr"/>
          <a:lstStyle/>
          <a:p>
            <a:pPr eaLnBrk="1" hangingPunct="1"/>
            <a:r>
              <a:rPr lang="en-US" sz="3600" dirty="0"/>
              <a:t>Worldwide Area Division Structure</a:t>
            </a:r>
          </a:p>
        </p:txBody>
      </p:sp>
      <p:sp>
        <p:nvSpPr>
          <p:cNvPr id="439299" name="Rectangle 3"/>
          <p:cNvSpPr>
            <a:spLocks noChangeArrowheads="1"/>
          </p:cNvSpPr>
          <p:nvPr/>
        </p:nvSpPr>
        <p:spPr bwMode="auto">
          <a:xfrm>
            <a:off x="3581400" y="3581400"/>
            <a:ext cx="2057400" cy="762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European</a:t>
            </a:r>
          </a:p>
          <a:p>
            <a:pPr algn="ctr">
              <a:defRPr/>
            </a:pPr>
            <a:r>
              <a:rPr lang="en-US" sz="2000">
                <a:latin typeface="Comic Sans MS" pitchFamily="66" charset="0"/>
              </a:rPr>
              <a:t>area</a:t>
            </a:r>
          </a:p>
        </p:txBody>
      </p:sp>
      <p:sp>
        <p:nvSpPr>
          <p:cNvPr id="439300" name="Rectangle 4"/>
          <p:cNvSpPr>
            <a:spLocks noChangeArrowheads="1"/>
          </p:cNvSpPr>
          <p:nvPr/>
        </p:nvSpPr>
        <p:spPr bwMode="auto">
          <a:xfrm>
            <a:off x="4724400" y="4648200"/>
            <a:ext cx="1968500" cy="8382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Middle East /</a:t>
            </a:r>
          </a:p>
          <a:p>
            <a:pPr algn="ctr">
              <a:defRPr/>
            </a:pPr>
            <a:r>
              <a:rPr lang="en-US" sz="2000">
                <a:latin typeface="Comic Sans MS" pitchFamily="66" charset="0"/>
              </a:rPr>
              <a:t>Africa area</a:t>
            </a:r>
          </a:p>
        </p:txBody>
      </p:sp>
      <p:sp>
        <p:nvSpPr>
          <p:cNvPr id="439301" name="Rectangle 5"/>
          <p:cNvSpPr>
            <a:spLocks noChangeArrowheads="1"/>
          </p:cNvSpPr>
          <p:nvPr/>
        </p:nvSpPr>
        <p:spPr bwMode="auto">
          <a:xfrm>
            <a:off x="7010400" y="4502150"/>
            <a:ext cx="1752600" cy="7556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Far East </a:t>
            </a:r>
          </a:p>
          <a:p>
            <a:pPr algn="ctr">
              <a:defRPr/>
            </a:pPr>
            <a:r>
              <a:rPr lang="en-US" sz="2000">
                <a:latin typeface="Comic Sans MS" pitchFamily="66" charset="0"/>
              </a:rPr>
              <a:t>area</a:t>
            </a:r>
          </a:p>
        </p:txBody>
      </p:sp>
      <p:sp>
        <p:nvSpPr>
          <p:cNvPr id="439302" name="Rectangle 6"/>
          <p:cNvSpPr>
            <a:spLocks noChangeArrowheads="1"/>
          </p:cNvSpPr>
          <p:nvPr/>
        </p:nvSpPr>
        <p:spPr bwMode="auto">
          <a:xfrm>
            <a:off x="3505200" y="2286000"/>
            <a:ext cx="2171700" cy="7556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Headquarters</a:t>
            </a:r>
          </a:p>
        </p:txBody>
      </p:sp>
      <p:sp>
        <p:nvSpPr>
          <p:cNvPr id="129031" name="Line 7"/>
          <p:cNvSpPr>
            <a:spLocks noChangeShapeType="1"/>
          </p:cNvSpPr>
          <p:nvPr/>
        </p:nvSpPr>
        <p:spPr bwMode="auto">
          <a:xfrm flipV="1">
            <a:off x="2895600" y="3429000"/>
            <a:ext cx="0" cy="1295400"/>
          </a:xfrm>
          <a:prstGeom prst="line">
            <a:avLst/>
          </a:prstGeom>
          <a:noFill/>
          <a:ln w="25400">
            <a:solidFill>
              <a:srgbClr val="FFFF00"/>
            </a:solidFill>
            <a:round/>
            <a:headEnd/>
            <a:tailEnd/>
          </a:ln>
        </p:spPr>
        <p:txBody>
          <a:bodyPr wrap="none" anchor="ctr"/>
          <a:lstStyle/>
          <a:p>
            <a:endParaRPr lang="en-US"/>
          </a:p>
        </p:txBody>
      </p:sp>
      <p:sp>
        <p:nvSpPr>
          <p:cNvPr id="129032" name="Line 8"/>
          <p:cNvSpPr>
            <a:spLocks noChangeShapeType="1"/>
          </p:cNvSpPr>
          <p:nvPr/>
        </p:nvSpPr>
        <p:spPr bwMode="auto">
          <a:xfrm flipV="1">
            <a:off x="6324600" y="3429000"/>
            <a:ext cx="0" cy="1219200"/>
          </a:xfrm>
          <a:prstGeom prst="line">
            <a:avLst/>
          </a:prstGeom>
          <a:noFill/>
          <a:ln w="25400">
            <a:solidFill>
              <a:srgbClr val="FFFF00"/>
            </a:solidFill>
            <a:round/>
            <a:headEnd/>
            <a:tailEnd/>
          </a:ln>
        </p:spPr>
        <p:txBody>
          <a:bodyPr wrap="none" anchor="ctr"/>
          <a:lstStyle/>
          <a:p>
            <a:endParaRPr lang="en-US"/>
          </a:p>
        </p:txBody>
      </p:sp>
      <p:sp>
        <p:nvSpPr>
          <p:cNvPr id="129033" name="Line 9"/>
          <p:cNvSpPr>
            <a:spLocks noChangeShapeType="1"/>
          </p:cNvSpPr>
          <p:nvPr/>
        </p:nvSpPr>
        <p:spPr bwMode="auto">
          <a:xfrm flipV="1">
            <a:off x="7848600" y="3429000"/>
            <a:ext cx="0" cy="1066800"/>
          </a:xfrm>
          <a:prstGeom prst="line">
            <a:avLst/>
          </a:prstGeom>
          <a:noFill/>
          <a:ln w="25400">
            <a:solidFill>
              <a:srgbClr val="FFFF00"/>
            </a:solidFill>
            <a:round/>
            <a:headEnd/>
            <a:tailEnd/>
          </a:ln>
        </p:spPr>
        <p:txBody>
          <a:bodyPr wrap="none" anchor="ctr"/>
          <a:lstStyle/>
          <a:p>
            <a:endParaRPr lang="en-US"/>
          </a:p>
        </p:txBody>
      </p:sp>
      <p:sp>
        <p:nvSpPr>
          <p:cNvPr id="129034" name="Line 10"/>
          <p:cNvSpPr>
            <a:spLocks noChangeShapeType="1"/>
          </p:cNvSpPr>
          <p:nvPr/>
        </p:nvSpPr>
        <p:spPr bwMode="auto">
          <a:xfrm>
            <a:off x="914400" y="3429000"/>
            <a:ext cx="6934200" cy="0"/>
          </a:xfrm>
          <a:prstGeom prst="line">
            <a:avLst/>
          </a:prstGeom>
          <a:noFill/>
          <a:ln w="25400">
            <a:solidFill>
              <a:srgbClr val="FFFF00"/>
            </a:solidFill>
            <a:round/>
            <a:headEnd/>
            <a:tailEnd/>
          </a:ln>
        </p:spPr>
        <p:txBody>
          <a:bodyPr wrap="none" anchor="ctr"/>
          <a:lstStyle/>
          <a:p>
            <a:endParaRPr lang="en-US"/>
          </a:p>
        </p:txBody>
      </p:sp>
      <p:sp>
        <p:nvSpPr>
          <p:cNvPr id="129035" name="Rectangle 11"/>
          <p:cNvSpPr>
            <a:spLocks noChangeArrowheads="1"/>
          </p:cNvSpPr>
          <p:nvPr/>
        </p:nvSpPr>
        <p:spPr bwMode="auto">
          <a:xfrm>
            <a:off x="304800" y="5181600"/>
            <a:ext cx="180975" cy="363538"/>
          </a:xfrm>
          <a:prstGeom prst="rect">
            <a:avLst/>
          </a:prstGeom>
          <a:noFill/>
          <a:ln w="12700">
            <a:noFill/>
            <a:miter lim="800000"/>
            <a:headEnd/>
            <a:tailEnd/>
          </a:ln>
        </p:spPr>
        <p:txBody>
          <a:bodyPr wrap="none" lIns="90488" tIns="44450" rIns="90488" bIns="44450">
            <a:spAutoFit/>
          </a:bodyPr>
          <a:lstStyle/>
          <a:p>
            <a:endParaRPr lang="en-US" i="1">
              <a:solidFill>
                <a:schemeClr val="bg1"/>
              </a:solidFill>
              <a:latin typeface="Times New Roman" pitchFamily="18" charset="0"/>
            </a:endParaRPr>
          </a:p>
        </p:txBody>
      </p:sp>
      <p:sp>
        <p:nvSpPr>
          <p:cNvPr id="439308" name="Rectangle 12"/>
          <p:cNvSpPr>
            <a:spLocks noChangeArrowheads="1"/>
          </p:cNvSpPr>
          <p:nvPr/>
        </p:nvSpPr>
        <p:spPr bwMode="auto">
          <a:xfrm>
            <a:off x="146050" y="3676650"/>
            <a:ext cx="2139950" cy="74295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North American</a:t>
            </a:r>
          </a:p>
          <a:p>
            <a:pPr algn="ctr">
              <a:defRPr/>
            </a:pPr>
            <a:r>
              <a:rPr lang="en-US" sz="2000">
                <a:latin typeface="Comic Sans MS" pitchFamily="66" charset="0"/>
              </a:rPr>
              <a:t>area</a:t>
            </a:r>
          </a:p>
        </p:txBody>
      </p:sp>
      <p:sp>
        <p:nvSpPr>
          <p:cNvPr id="129037" name="Line 13"/>
          <p:cNvSpPr>
            <a:spLocks noChangeShapeType="1"/>
          </p:cNvSpPr>
          <p:nvPr/>
        </p:nvSpPr>
        <p:spPr bwMode="auto">
          <a:xfrm flipV="1">
            <a:off x="914400" y="3429000"/>
            <a:ext cx="0" cy="228600"/>
          </a:xfrm>
          <a:prstGeom prst="line">
            <a:avLst/>
          </a:prstGeom>
          <a:noFill/>
          <a:ln w="25400">
            <a:solidFill>
              <a:srgbClr val="FFFF00"/>
            </a:solidFill>
            <a:round/>
            <a:headEnd/>
            <a:tailEnd/>
          </a:ln>
        </p:spPr>
        <p:txBody>
          <a:bodyPr wrap="none" anchor="ctr"/>
          <a:lstStyle/>
          <a:p>
            <a:endParaRPr lang="en-US"/>
          </a:p>
        </p:txBody>
      </p:sp>
      <p:sp>
        <p:nvSpPr>
          <p:cNvPr id="439310" name="Rectangle 14"/>
          <p:cNvSpPr>
            <a:spLocks noChangeArrowheads="1"/>
          </p:cNvSpPr>
          <p:nvPr/>
        </p:nvSpPr>
        <p:spPr bwMode="auto">
          <a:xfrm>
            <a:off x="1905000" y="4648200"/>
            <a:ext cx="1987550" cy="7620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latin typeface="Comic Sans MS" pitchFamily="66" charset="0"/>
              </a:rPr>
              <a:t>Latin American</a:t>
            </a:r>
          </a:p>
          <a:p>
            <a:pPr algn="ctr">
              <a:defRPr/>
            </a:pPr>
            <a:r>
              <a:rPr lang="en-US" sz="2000">
                <a:latin typeface="Comic Sans MS" pitchFamily="66" charset="0"/>
              </a:rPr>
              <a:t>area</a:t>
            </a:r>
          </a:p>
        </p:txBody>
      </p:sp>
      <p:sp>
        <p:nvSpPr>
          <p:cNvPr id="129039" name="Line 15"/>
          <p:cNvSpPr>
            <a:spLocks noChangeShapeType="1"/>
          </p:cNvSpPr>
          <p:nvPr/>
        </p:nvSpPr>
        <p:spPr bwMode="auto">
          <a:xfrm>
            <a:off x="4648200" y="3048000"/>
            <a:ext cx="0" cy="533400"/>
          </a:xfrm>
          <a:prstGeom prst="line">
            <a:avLst/>
          </a:prstGeom>
          <a:noFill/>
          <a:ln w="28575">
            <a:solidFill>
              <a:srgbClr val="FFFF00"/>
            </a:solidFill>
            <a:round/>
            <a:headEnd/>
            <a:tailEnd/>
          </a:ln>
        </p:spPr>
        <p:txBody>
          <a:bodyPr wrap="none" anchor="ctr"/>
          <a:lstStyle/>
          <a:p>
            <a:endParaRPr lang="en-US"/>
          </a:p>
        </p:txBody>
      </p:sp>
    </p:spTree>
    <p:extLst>
      <p:ext uri="{BB962C8B-B14F-4D97-AF65-F5344CB8AC3E}">
        <p14:creationId xmlns:p14="http://schemas.microsoft.com/office/powerpoint/2010/main" val="1000687194"/>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2007920" y="366712"/>
            <a:ext cx="6945086" cy="609600"/>
          </a:xfrm>
          <a:noFill/>
        </p:spPr>
        <p:txBody>
          <a:bodyPr/>
          <a:lstStyle/>
          <a:p>
            <a:pPr eaLnBrk="1" hangingPunct="1"/>
            <a:r>
              <a:rPr lang="en-US" dirty="0"/>
              <a:t>Local (Multidomestic) Mindset</a:t>
            </a:r>
          </a:p>
        </p:txBody>
      </p:sp>
      <p:pic>
        <p:nvPicPr>
          <p:cNvPr id="130051" name="Picture 3"/>
          <p:cNvPicPr>
            <a:picLocks noChangeAspect="1" noChangeArrowheads="1"/>
          </p:cNvPicPr>
          <p:nvPr/>
        </p:nvPicPr>
        <p:blipFill>
          <a:blip r:embed="rId3" cstate="print"/>
          <a:srcRect/>
          <a:stretch>
            <a:fillRect/>
          </a:stretch>
        </p:blipFill>
        <p:spPr bwMode="auto">
          <a:xfrm>
            <a:off x="533400" y="1905000"/>
            <a:ext cx="8229600" cy="4281488"/>
          </a:xfrm>
          <a:prstGeom prst="rect">
            <a:avLst/>
          </a:prstGeom>
          <a:noFill/>
          <a:ln w="9525">
            <a:noFill/>
            <a:miter lim="800000"/>
            <a:headEnd/>
            <a:tailEnd/>
          </a:ln>
        </p:spPr>
      </p:pic>
      <p:sp>
        <p:nvSpPr>
          <p:cNvPr id="130052" name="Text Box 4"/>
          <p:cNvSpPr txBox="1">
            <a:spLocks noChangeArrowheads="1"/>
          </p:cNvSpPr>
          <p:nvPr/>
        </p:nvSpPr>
        <p:spPr bwMode="auto">
          <a:xfrm>
            <a:off x="3619995" y="6583362"/>
            <a:ext cx="2616200" cy="274638"/>
          </a:xfrm>
          <a:prstGeom prst="rect">
            <a:avLst/>
          </a:prstGeom>
          <a:noFill/>
          <a:ln w="9525">
            <a:noFill/>
            <a:miter lim="800000"/>
            <a:headEnd/>
            <a:tailEnd/>
          </a:ln>
        </p:spPr>
        <p:txBody>
          <a:bodyPr wrap="none">
            <a:spAutoFit/>
          </a:bodyPr>
          <a:lstStyle/>
          <a:p>
            <a:r>
              <a:rPr lang="en-US" sz="1200" dirty="0"/>
              <a:t>Source: Bartlett and Ghoshal (1989)</a:t>
            </a:r>
          </a:p>
        </p:txBody>
      </p:sp>
    </p:spTree>
    <p:extLst>
      <p:ext uri="{BB962C8B-B14F-4D97-AF65-F5344CB8AC3E}">
        <p14:creationId xmlns:p14="http://schemas.microsoft.com/office/powerpoint/2010/main" val="3830994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148289" y="312501"/>
            <a:ext cx="6477918" cy="623887"/>
          </a:xfrm>
        </p:spPr>
        <p:txBody>
          <a:bodyPr/>
          <a:lstStyle/>
          <a:p>
            <a:pPr eaLnBrk="1" hangingPunct="1"/>
            <a:r>
              <a:rPr lang="en-US" dirty="0"/>
              <a:t>Global Standardization</a:t>
            </a:r>
          </a:p>
        </p:txBody>
      </p:sp>
      <p:sp>
        <p:nvSpPr>
          <p:cNvPr id="104451" name="Rectangle 3"/>
          <p:cNvSpPr>
            <a:spLocks noGrp="1" noChangeArrowheads="1"/>
          </p:cNvSpPr>
          <p:nvPr>
            <p:ph type="body" idx="1"/>
          </p:nvPr>
        </p:nvSpPr>
        <p:spPr>
          <a:xfrm>
            <a:off x="381000" y="1981200"/>
            <a:ext cx="8763000" cy="4648200"/>
          </a:xfrm>
        </p:spPr>
        <p:txBody>
          <a:bodyPr/>
          <a:lstStyle/>
          <a:p>
            <a:pPr eaLnBrk="1" hangingPunct="1">
              <a:buFont typeface="Wingdings" pitchFamily="2" charset="2"/>
              <a:buNone/>
            </a:pPr>
            <a:r>
              <a:rPr lang="en-US"/>
              <a:t>.</a:t>
            </a:r>
          </a:p>
        </p:txBody>
      </p:sp>
      <p:sp>
        <p:nvSpPr>
          <p:cNvPr id="104452" name="Text Box 4"/>
          <p:cNvSpPr txBox="1">
            <a:spLocks noChangeArrowheads="1"/>
          </p:cNvSpPr>
          <p:nvPr/>
        </p:nvSpPr>
        <p:spPr bwMode="auto">
          <a:xfrm>
            <a:off x="974725" y="3089275"/>
            <a:ext cx="184150" cy="457200"/>
          </a:xfrm>
          <a:prstGeom prst="rect">
            <a:avLst/>
          </a:prstGeom>
          <a:noFill/>
          <a:ln w="9525">
            <a:noFill/>
            <a:miter lim="800000"/>
            <a:headEnd/>
            <a:tailEnd/>
          </a:ln>
        </p:spPr>
        <p:txBody>
          <a:bodyPr wrap="none">
            <a:spAutoFit/>
          </a:bodyPr>
          <a:lstStyle/>
          <a:p>
            <a:pPr eaLnBrk="1" hangingPunct="1"/>
            <a:endParaRPr lang="en-US" sz="2400">
              <a:latin typeface="Times New Roman" pitchFamily="18" charset="0"/>
            </a:endParaRPr>
          </a:p>
        </p:txBody>
      </p:sp>
      <p:sp>
        <p:nvSpPr>
          <p:cNvPr id="104453" name="Text Box 5"/>
          <p:cNvSpPr txBox="1">
            <a:spLocks noChangeArrowheads="1"/>
          </p:cNvSpPr>
          <p:nvPr/>
        </p:nvSpPr>
        <p:spPr bwMode="auto">
          <a:xfrm>
            <a:off x="0" y="5638800"/>
            <a:ext cx="1600200" cy="366713"/>
          </a:xfrm>
          <a:prstGeom prst="rect">
            <a:avLst/>
          </a:prstGeom>
          <a:noFill/>
          <a:ln w="9525">
            <a:noFill/>
            <a:miter lim="800000"/>
            <a:headEnd/>
            <a:tailEnd/>
          </a:ln>
        </p:spPr>
        <p:txBody>
          <a:bodyPr>
            <a:spAutoFit/>
          </a:bodyPr>
          <a:lstStyle/>
          <a:p>
            <a:pPr eaLnBrk="1" hangingPunct="1"/>
            <a:r>
              <a:rPr lang="en-US">
                <a:latin typeface="Times New Roman" pitchFamily="18" charset="0"/>
              </a:rPr>
              <a:t>Home Country</a:t>
            </a:r>
          </a:p>
        </p:txBody>
      </p:sp>
      <p:sp>
        <p:nvSpPr>
          <p:cNvPr id="104454" name="Text Box 6"/>
          <p:cNvSpPr txBox="1">
            <a:spLocks noChangeArrowheads="1"/>
          </p:cNvSpPr>
          <p:nvPr/>
        </p:nvSpPr>
        <p:spPr bwMode="auto">
          <a:xfrm>
            <a:off x="0" y="4495800"/>
            <a:ext cx="1104900" cy="366713"/>
          </a:xfrm>
          <a:prstGeom prst="rect">
            <a:avLst/>
          </a:prstGeom>
          <a:noFill/>
          <a:ln w="9525">
            <a:noFill/>
            <a:miter lim="800000"/>
            <a:headEnd/>
            <a:tailEnd/>
          </a:ln>
        </p:spPr>
        <p:txBody>
          <a:bodyPr wrap="none">
            <a:spAutoFit/>
          </a:bodyPr>
          <a:lstStyle/>
          <a:p>
            <a:pPr eaLnBrk="1" hangingPunct="1"/>
            <a:r>
              <a:rPr lang="en-US">
                <a:latin typeface="Times New Roman" pitchFamily="18" charset="0"/>
              </a:rPr>
              <a:t>Country 1</a:t>
            </a:r>
          </a:p>
        </p:txBody>
      </p:sp>
      <p:sp>
        <p:nvSpPr>
          <p:cNvPr id="104455" name="Text Box 7"/>
          <p:cNvSpPr txBox="1">
            <a:spLocks noChangeArrowheads="1"/>
          </p:cNvSpPr>
          <p:nvPr/>
        </p:nvSpPr>
        <p:spPr bwMode="auto">
          <a:xfrm>
            <a:off x="0" y="3657600"/>
            <a:ext cx="1206500" cy="396875"/>
          </a:xfrm>
          <a:prstGeom prst="rect">
            <a:avLst/>
          </a:prstGeom>
          <a:noFill/>
          <a:ln w="9525">
            <a:noFill/>
            <a:miter lim="800000"/>
            <a:headEnd/>
            <a:tailEnd/>
          </a:ln>
        </p:spPr>
        <p:txBody>
          <a:bodyPr wrap="none">
            <a:spAutoFit/>
          </a:bodyPr>
          <a:lstStyle/>
          <a:p>
            <a:pPr eaLnBrk="1" hangingPunct="1"/>
            <a:r>
              <a:rPr lang="en-US" sz="2000">
                <a:latin typeface="Times New Roman" pitchFamily="18" charset="0"/>
              </a:rPr>
              <a:t>Country 2</a:t>
            </a:r>
          </a:p>
        </p:txBody>
      </p:sp>
      <p:graphicFrame>
        <p:nvGraphicFramePr>
          <p:cNvPr id="834568" name="Group 8"/>
          <p:cNvGraphicFramePr>
            <a:graphicFrameLocks noGrp="1"/>
          </p:cNvGraphicFramePr>
          <p:nvPr>
            <p:extLst>
              <p:ext uri="{D42A27DB-BD31-4B8C-83A1-F6EECF244321}">
                <p14:modId xmlns:p14="http://schemas.microsoft.com/office/powerpoint/2010/main" val="3827044163"/>
              </p:ext>
            </p:extLst>
          </p:nvPr>
        </p:nvGraphicFramePr>
        <p:xfrm>
          <a:off x="1524000" y="2133600"/>
          <a:ext cx="5715000" cy="4191001"/>
        </p:xfrm>
        <a:graphic>
          <a:graphicData uri="http://schemas.openxmlformats.org/drawingml/2006/table">
            <a:tbl>
              <a:tblPr/>
              <a:tblGrid>
                <a:gridCol w="661060">
                  <a:extLst>
                    <a:ext uri="{9D8B030D-6E8A-4147-A177-3AD203B41FA5}">
                      <a16:colId xmlns:a16="http://schemas.microsoft.com/office/drawing/2014/main" val="20000"/>
                    </a:ext>
                  </a:extLst>
                </a:gridCol>
                <a:gridCol w="947078">
                  <a:extLst>
                    <a:ext uri="{9D8B030D-6E8A-4147-A177-3AD203B41FA5}">
                      <a16:colId xmlns:a16="http://schemas.microsoft.com/office/drawing/2014/main" val="20001"/>
                    </a:ext>
                  </a:extLst>
                </a:gridCol>
                <a:gridCol w="677862">
                  <a:extLst>
                    <a:ext uri="{9D8B030D-6E8A-4147-A177-3AD203B41FA5}">
                      <a16:colId xmlns:a16="http://schemas.microsoft.com/office/drawing/2014/main" val="20002"/>
                    </a:ext>
                  </a:extLst>
                </a:gridCol>
                <a:gridCol w="754063">
                  <a:extLst>
                    <a:ext uri="{9D8B030D-6E8A-4147-A177-3AD203B41FA5}">
                      <a16:colId xmlns:a16="http://schemas.microsoft.com/office/drawing/2014/main" val="20003"/>
                    </a:ext>
                  </a:extLst>
                </a:gridCol>
                <a:gridCol w="754062">
                  <a:extLst>
                    <a:ext uri="{9D8B030D-6E8A-4147-A177-3AD203B41FA5}">
                      <a16:colId xmlns:a16="http://schemas.microsoft.com/office/drawing/2014/main" val="20004"/>
                    </a:ext>
                  </a:extLst>
                </a:gridCol>
                <a:gridCol w="981075">
                  <a:extLst>
                    <a:ext uri="{9D8B030D-6E8A-4147-A177-3AD203B41FA5}">
                      <a16:colId xmlns:a16="http://schemas.microsoft.com/office/drawing/2014/main" val="20005"/>
                    </a:ext>
                  </a:extLst>
                </a:gridCol>
                <a:gridCol w="939800">
                  <a:extLst>
                    <a:ext uri="{9D8B030D-6E8A-4147-A177-3AD203B41FA5}">
                      <a16:colId xmlns:a16="http://schemas.microsoft.com/office/drawing/2014/main" val="20006"/>
                    </a:ext>
                  </a:extLst>
                </a:gridCol>
              </a:tblGrid>
              <a:tr h="11239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R&amp;D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Design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Manufacturing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(1)       (2)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Distr. &amp;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39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2"/>
                  </a:ext>
                </a:extLst>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3"/>
                  </a:ext>
                </a:extLst>
              </a:tr>
            </a:tbl>
          </a:graphicData>
        </a:graphic>
      </p:graphicFrame>
      <p:sp>
        <p:nvSpPr>
          <p:cNvPr id="104495" name="Line 52"/>
          <p:cNvSpPr>
            <a:spLocks noChangeShapeType="1"/>
          </p:cNvSpPr>
          <p:nvPr/>
        </p:nvSpPr>
        <p:spPr bwMode="auto">
          <a:xfrm>
            <a:off x="7391400" y="3276600"/>
            <a:ext cx="609600" cy="1066800"/>
          </a:xfrm>
          <a:prstGeom prst="line">
            <a:avLst/>
          </a:prstGeom>
          <a:noFill/>
          <a:ln w="9525">
            <a:solidFill>
              <a:schemeClr val="tx1"/>
            </a:solidFill>
            <a:round/>
            <a:headEnd/>
            <a:tailEnd type="triangle" w="med" len="med"/>
          </a:ln>
        </p:spPr>
        <p:txBody>
          <a:bodyPr/>
          <a:lstStyle/>
          <a:p>
            <a:endParaRPr lang="en-US"/>
          </a:p>
        </p:txBody>
      </p:sp>
      <p:sp>
        <p:nvSpPr>
          <p:cNvPr id="104496" name="Line 53"/>
          <p:cNvSpPr>
            <a:spLocks noChangeShapeType="1"/>
          </p:cNvSpPr>
          <p:nvPr/>
        </p:nvSpPr>
        <p:spPr bwMode="auto">
          <a:xfrm flipV="1">
            <a:off x="7315200" y="5029200"/>
            <a:ext cx="762000" cy="1219200"/>
          </a:xfrm>
          <a:prstGeom prst="line">
            <a:avLst/>
          </a:prstGeom>
          <a:noFill/>
          <a:ln w="9525">
            <a:solidFill>
              <a:schemeClr val="tx1"/>
            </a:solidFill>
            <a:round/>
            <a:headEnd/>
            <a:tailEnd type="triangle" w="med" len="med"/>
          </a:ln>
        </p:spPr>
        <p:txBody>
          <a:bodyPr/>
          <a:lstStyle/>
          <a:p>
            <a:endParaRPr lang="en-US"/>
          </a:p>
        </p:txBody>
      </p:sp>
      <p:sp>
        <p:nvSpPr>
          <p:cNvPr id="104497" name="Text Box 54"/>
          <p:cNvSpPr txBox="1">
            <a:spLocks noChangeArrowheads="1"/>
          </p:cNvSpPr>
          <p:nvPr/>
        </p:nvSpPr>
        <p:spPr bwMode="auto">
          <a:xfrm>
            <a:off x="7543800" y="4419600"/>
            <a:ext cx="1600200" cy="641350"/>
          </a:xfrm>
          <a:prstGeom prst="rect">
            <a:avLst/>
          </a:prstGeom>
          <a:noFill/>
          <a:ln w="9525">
            <a:noFill/>
            <a:miter lim="800000"/>
            <a:headEnd/>
            <a:tailEnd/>
          </a:ln>
        </p:spPr>
        <p:txBody>
          <a:bodyPr>
            <a:spAutoFit/>
          </a:bodyPr>
          <a:lstStyle/>
          <a:p>
            <a:pPr eaLnBrk="1" hangingPunct="1"/>
            <a:r>
              <a:rPr lang="en-US">
                <a:latin typeface="Times New Roman" pitchFamily="18" charset="0"/>
              </a:rPr>
              <a:t>Final Product (Global)</a:t>
            </a:r>
          </a:p>
        </p:txBody>
      </p:sp>
      <p:sp>
        <p:nvSpPr>
          <p:cNvPr id="104498" name="Text Box 55"/>
          <p:cNvSpPr txBox="1">
            <a:spLocks noChangeArrowheads="1"/>
          </p:cNvSpPr>
          <p:nvPr/>
        </p:nvSpPr>
        <p:spPr bwMode="auto">
          <a:xfrm>
            <a:off x="1812925" y="5375275"/>
            <a:ext cx="184150" cy="457200"/>
          </a:xfrm>
          <a:prstGeom prst="rect">
            <a:avLst/>
          </a:prstGeom>
          <a:noFill/>
          <a:ln w="9525">
            <a:noFill/>
            <a:miter lim="800000"/>
            <a:headEnd/>
            <a:tailEnd/>
          </a:ln>
        </p:spPr>
        <p:txBody>
          <a:bodyPr wrap="none">
            <a:spAutoFit/>
          </a:bodyPr>
          <a:lstStyle/>
          <a:p>
            <a:pPr eaLnBrk="1" hangingPunct="1"/>
            <a:endParaRPr lang="en-US" sz="2400">
              <a:latin typeface="Times New Roman" pitchFamily="18" charset="0"/>
            </a:endParaRPr>
          </a:p>
        </p:txBody>
      </p:sp>
      <p:sp>
        <p:nvSpPr>
          <p:cNvPr id="104499" name="Line 56"/>
          <p:cNvSpPr>
            <a:spLocks noChangeShapeType="1"/>
          </p:cNvSpPr>
          <p:nvPr/>
        </p:nvSpPr>
        <p:spPr bwMode="auto">
          <a:xfrm flipV="1">
            <a:off x="1981200" y="3962400"/>
            <a:ext cx="609600" cy="1676400"/>
          </a:xfrm>
          <a:prstGeom prst="line">
            <a:avLst/>
          </a:prstGeom>
          <a:noFill/>
          <a:ln w="9525">
            <a:solidFill>
              <a:schemeClr val="tx1"/>
            </a:solidFill>
            <a:round/>
            <a:headEnd/>
            <a:tailEnd type="triangle" w="med" len="med"/>
          </a:ln>
        </p:spPr>
        <p:txBody>
          <a:bodyPr/>
          <a:lstStyle/>
          <a:p>
            <a:endParaRPr lang="en-US"/>
          </a:p>
        </p:txBody>
      </p:sp>
      <p:sp>
        <p:nvSpPr>
          <p:cNvPr id="104500" name="Line 57"/>
          <p:cNvSpPr>
            <a:spLocks noChangeShapeType="1"/>
          </p:cNvSpPr>
          <p:nvPr/>
        </p:nvSpPr>
        <p:spPr bwMode="auto">
          <a:xfrm>
            <a:off x="2895600" y="3962400"/>
            <a:ext cx="533400" cy="914400"/>
          </a:xfrm>
          <a:prstGeom prst="line">
            <a:avLst/>
          </a:prstGeom>
          <a:noFill/>
          <a:ln w="9525">
            <a:solidFill>
              <a:schemeClr val="tx1"/>
            </a:solidFill>
            <a:round/>
            <a:headEnd/>
            <a:tailEnd type="triangle" w="med" len="med"/>
          </a:ln>
        </p:spPr>
        <p:txBody>
          <a:bodyPr/>
          <a:lstStyle/>
          <a:p>
            <a:endParaRPr lang="en-US"/>
          </a:p>
        </p:txBody>
      </p:sp>
      <p:sp>
        <p:nvSpPr>
          <p:cNvPr id="104501" name="Line 58"/>
          <p:cNvSpPr>
            <a:spLocks noChangeShapeType="1"/>
          </p:cNvSpPr>
          <p:nvPr/>
        </p:nvSpPr>
        <p:spPr bwMode="auto">
          <a:xfrm flipV="1">
            <a:off x="3581400" y="3886200"/>
            <a:ext cx="609600" cy="762000"/>
          </a:xfrm>
          <a:prstGeom prst="line">
            <a:avLst/>
          </a:prstGeom>
          <a:noFill/>
          <a:ln w="9525">
            <a:solidFill>
              <a:schemeClr val="tx1"/>
            </a:solidFill>
            <a:round/>
            <a:headEnd/>
            <a:tailEnd type="triangle" w="med" len="med"/>
          </a:ln>
        </p:spPr>
        <p:txBody>
          <a:bodyPr/>
          <a:lstStyle/>
          <a:p>
            <a:endParaRPr lang="en-US"/>
          </a:p>
        </p:txBody>
      </p:sp>
      <p:sp>
        <p:nvSpPr>
          <p:cNvPr id="104502" name="Line 59"/>
          <p:cNvSpPr>
            <a:spLocks noChangeShapeType="1"/>
          </p:cNvSpPr>
          <p:nvPr/>
        </p:nvSpPr>
        <p:spPr bwMode="auto">
          <a:xfrm>
            <a:off x="4419600" y="4038600"/>
            <a:ext cx="533400" cy="914400"/>
          </a:xfrm>
          <a:prstGeom prst="line">
            <a:avLst/>
          </a:prstGeom>
          <a:noFill/>
          <a:ln w="9525">
            <a:solidFill>
              <a:schemeClr val="tx1"/>
            </a:solidFill>
            <a:round/>
            <a:headEnd/>
            <a:tailEnd type="triangle" w="med" len="med"/>
          </a:ln>
        </p:spPr>
        <p:txBody>
          <a:bodyPr/>
          <a:lstStyle/>
          <a:p>
            <a:endParaRPr lang="en-US"/>
          </a:p>
        </p:txBody>
      </p:sp>
      <p:sp>
        <p:nvSpPr>
          <p:cNvPr id="104503" name="Line 60"/>
          <p:cNvSpPr>
            <a:spLocks noChangeShapeType="1"/>
          </p:cNvSpPr>
          <p:nvPr/>
        </p:nvSpPr>
        <p:spPr bwMode="auto">
          <a:xfrm>
            <a:off x="5181600" y="5181600"/>
            <a:ext cx="533400" cy="685800"/>
          </a:xfrm>
          <a:prstGeom prst="line">
            <a:avLst/>
          </a:prstGeom>
          <a:noFill/>
          <a:ln w="9525">
            <a:solidFill>
              <a:schemeClr val="tx1"/>
            </a:solidFill>
            <a:round/>
            <a:headEnd/>
            <a:tailEnd type="triangle" w="med" len="med"/>
          </a:ln>
        </p:spPr>
        <p:txBody>
          <a:bodyPr/>
          <a:lstStyle/>
          <a:p>
            <a:endParaRPr lang="en-US"/>
          </a:p>
        </p:txBody>
      </p:sp>
      <p:sp>
        <p:nvSpPr>
          <p:cNvPr id="104504" name="Line 61"/>
          <p:cNvSpPr>
            <a:spLocks noChangeShapeType="1"/>
          </p:cNvSpPr>
          <p:nvPr/>
        </p:nvSpPr>
        <p:spPr bwMode="auto">
          <a:xfrm flipV="1">
            <a:off x="5715000" y="4038600"/>
            <a:ext cx="762000" cy="1447800"/>
          </a:xfrm>
          <a:prstGeom prst="line">
            <a:avLst/>
          </a:prstGeom>
          <a:noFill/>
          <a:ln w="9525">
            <a:solidFill>
              <a:schemeClr val="tx1"/>
            </a:solidFill>
            <a:round/>
            <a:headEnd/>
            <a:tailEnd type="triangle" w="med" len="med"/>
          </a:ln>
        </p:spPr>
        <p:txBody>
          <a:bodyPr/>
          <a:lstStyle/>
          <a:p>
            <a:endParaRPr lang="en-US"/>
          </a:p>
        </p:txBody>
      </p:sp>
      <p:sp>
        <p:nvSpPr>
          <p:cNvPr id="104505" name="Line 62"/>
          <p:cNvSpPr>
            <a:spLocks noChangeShapeType="1"/>
          </p:cNvSpPr>
          <p:nvPr/>
        </p:nvSpPr>
        <p:spPr bwMode="auto">
          <a:xfrm flipV="1">
            <a:off x="5867400" y="4953000"/>
            <a:ext cx="762000" cy="762000"/>
          </a:xfrm>
          <a:prstGeom prst="line">
            <a:avLst/>
          </a:prstGeom>
          <a:noFill/>
          <a:ln w="9525">
            <a:solidFill>
              <a:schemeClr val="tx1"/>
            </a:solidFill>
            <a:round/>
            <a:headEnd/>
            <a:tailEnd type="triangle" w="med" len="med"/>
          </a:ln>
        </p:spPr>
        <p:txBody>
          <a:bodyPr/>
          <a:lstStyle/>
          <a:p>
            <a:endParaRPr lang="en-US"/>
          </a:p>
        </p:txBody>
      </p:sp>
      <p:sp>
        <p:nvSpPr>
          <p:cNvPr id="104506" name="Line 63"/>
          <p:cNvSpPr>
            <a:spLocks noChangeShapeType="1"/>
          </p:cNvSpPr>
          <p:nvPr/>
        </p:nvSpPr>
        <p:spPr bwMode="auto">
          <a:xfrm>
            <a:off x="5943600" y="5867400"/>
            <a:ext cx="762000" cy="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4099826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43359-4C4C-4CE3-922D-6AD927D7A7A3}"/>
              </a:ext>
            </a:extLst>
          </p:cNvPr>
          <p:cNvSpPr>
            <a:spLocks noGrp="1"/>
          </p:cNvSpPr>
          <p:nvPr>
            <p:ph type="title"/>
          </p:nvPr>
        </p:nvSpPr>
        <p:spPr>
          <a:xfrm>
            <a:off x="1677242" y="166175"/>
            <a:ext cx="5617750" cy="778537"/>
          </a:xfrm>
        </p:spPr>
        <p:txBody>
          <a:bodyPr>
            <a:normAutofit/>
          </a:bodyPr>
          <a:lstStyle/>
          <a:p>
            <a:pPr algn="ctr"/>
            <a:r>
              <a:rPr lang="en-US" dirty="0"/>
              <a:t>Experience curve</a:t>
            </a:r>
          </a:p>
        </p:txBody>
      </p:sp>
      <p:pic>
        <p:nvPicPr>
          <p:cNvPr id="5" name="Content Placeholder 4" descr="A picture containing shape&#10;&#10;Description automatically generated">
            <a:extLst>
              <a:ext uri="{FF2B5EF4-FFF2-40B4-BE49-F238E27FC236}">
                <a16:creationId xmlns:a16="http://schemas.microsoft.com/office/drawing/2014/main" id="{3FCB750B-02A7-47E7-96A2-CE4BA5D64C0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6997" y="1033775"/>
            <a:ext cx="8152433" cy="5576386"/>
          </a:xfrm>
        </p:spPr>
      </p:pic>
    </p:spTree>
    <p:extLst>
      <p:ext uri="{BB962C8B-B14F-4D97-AF65-F5344CB8AC3E}">
        <p14:creationId xmlns:p14="http://schemas.microsoft.com/office/powerpoint/2010/main" val="3488623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762001" y="239817"/>
            <a:ext cx="8251367" cy="602190"/>
          </a:xfrm>
          <a:noFill/>
        </p:spPr>
        <p:txBody>
          <a:bodyPr lIns="90488" tIns="44450" rIns="90488" bIns="44450" anchor="ctr"/>
          <a:lstStyle/>
          <a:p>
            <a:pPr eaLnBrk="1" hangingPunct="1"/>
            <a:r>
              <a:rPr lang="en-US" sz="3600" dirty="0"/>
              <a:t>A Worldwide Product Division Structure</a:t>
            </a:r>
          </a:p>
        </p:txBody>
      </p:sp>
      <p:sp>
        <p:nvSpPr>
          <p:cNvPr id="445443" name="Rectangle 3"/>
          <p:cNvSpPr>
            <a:spLocks noChangeArrowheads="1"/>
          </p:cNvSpPr>
          <p:nvPr/>
        </p:nvSpPr>
        <p:spPr bwMode="auto">
          <a:xfrm>
            <a:off x="1143000" y="2743200"/>
            <a:ext cx="1676400" cy="13589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a:latin typeface="Comic Sans MS" pitchFamily="66" charset="0"/>
              </a:rPr>
              <a:t>Worldwide</a:t>
            </a:r>
          </a:p>
          <a:p>
            <a:pPr algn="ctr">
              <a:defRPr/>
            </a:pPr>
            <a:r>
              <a:rPr lang="en-US">
                <a:latin typeface="Comic Sans MS" pitchFamily="66" charset="0"/>
              </a:rPr>
              <a:t>product group</a:t>
            </a:r>
          </a:p>
          <a:p>
            <a:pPr algn="ctr">
              <a:defRPr/>
            </a:pPr>
            <a:r>
              <a:rPr lang="en-US">
                <a:latin typeface="Comic Sans MS" pitchFamily="66" charset="0"/>
              </a:rPr>
              <a:t>or division A</a:t>
            </a:r>
          </a:p>
        </p:txBody>
      </p:sp>
      <p:sp>
        <p:nvSpPr>
          <p:cNvPr id="445444" name="Rectangle 4"/>
          <p:cNvSpPr>
            <a:spLocks noChangeArrowheads="1"/>
          </p:cNvSpPr>
          <p:nvPr/>
        </p:nvSpPr>
        <p:spPr bwMode="auto">
          <a:xfrm>
            <a:off x="6400800" y="2743200"/>
            <a:ext cx="1816100" cy="13716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a:latin typeface="Comic Sans MS" pitchFamily="66" charset="0"/>
              </a:rPr>
              <a:t>Worldwide </a:t>
            </a:r>
          </a:p>
          <a:p>
            <a:pPr algn="ctr">
              <a:defRPr/>
            </a:pPr>
            <a:r>
              <a:rPr lang="en-US">
                <a:latin typeface="Comic Sans MS" pitchFamily="66" charset="0"/>
              </a:rPr>
              <a:t>product group </a:t>
            </a:r>
          </a:p>
          <a:p>
            <a:pPr algn="ctr">
              <a:defRPr/>
            </a:pPr>
            <a:r>
              <a:rPr lang="en-US">
                <a:latin typeface="Comic Sans MS" pitchFamily="66" charset="0"/>
              </a:rPr>
              <a:t>or division C</a:t>
            </a:r>
          </a:p>
        </p:txBody>
      </p:sp>
      <p:sp>
        <p:nvSpPr>
          <p:cNvPr id="132101" name="Line 5"/>
          <p:cNvSpPr>
            <a:spLocks noChangeShapeType="1"/>
          </p:cNvSpPr>
          <p:nvPr/>
        </p:nvSpPr>
        <p:spPr bwMode="auto">
          <a:xfrm flipV="1">
            <a:off x="1905000" y="2438400"/>
            <a:ext cx="0" cy="277813"/>
          </a:xfrm>
          <a:prstGeom prst="line">
            <a:avLst/>
          </a:prstGeom>
          <a:noFill/>
          <a:ln w="25400">
            <a:solidFill>
              <a:srgbClr val="FFFF00"/>
            </a:solidFill>
            <a:round/>
            <a:headEnd/>
            <a:tailEnd/>
          </a:ln>
        </p:spPr>
        <p:txBody>
          <a:bodyPr wrap="none" anchor="ctr"/>
          <a:lstStyle/>
          <a:p>
            <a:endParaRPr lang="en-US"/>
          </a:p>
        </p:txBody>
      </p:sp>
      <p:sp>
        <p:nvSpPr>
          <p:cNvPr id="132102" name="Line 6"/>
          <p:cNvSpPr>
            <a:spLocks noChangeShapeType="1"/>
          </p:cNvSpPr>
          <p:nvPr/>
        </p:nvSpPr>
        <p:spPr bwMode="auto">
          <a:xfrm flipV="1">
            <a:off x="7315200" y="2438400"/>
            <a:ext cx="0" cy="277813"/>
          </a:xfrm>
          <a:prstGeom prst="line">
            <a:avLst/>
          </a:prstGeom>
          <a:noFill/>
          <a:ln w="25400">
            <a:solidFill>
              <a:srgbClr val="FFFF00"/>
            </a:solidFill>
            <a:round/>
            <a:headEnd/>
            <a:tailEnd/>
          </a:ln>
        </p:spPr>
        <p:txBody>
          <a:bodyPr wrap="none" anchor="ctr"/>
          <a:lstStyle/>
          <a:p>
            <a:endParaRPr lang="en-US"/>
          </a:p>
        </p:txBody>
      </p:sp>
      <p:sp>
        <p:nvSpPr>
          <p:cNvPr id="132103" name="Line 7"/>
          <p:cNvSpPr>
            <a:spLocks noChangeShapeType="1"/>
          </p:cNvSpPr>
          <p:nvPr/>
        </p:nvSpPr>
        <p:spPr bwMode="auto">
          <a:xfrm>
            <a:off x="1905000" y="2438400"/>
            <a:ext cx="5434013" cy="0"/>
          </a:xfrm>
          <a:prstGeom prst="line">
            <a:avLst/>
          </a:prstGeom>
          <a:noFill/>
          <a:ln w="25400">
            <a:solidFill>
              <a:srgbClr val="FFFF00"/>
            </a:solidFill>
            <a:round/>
            <a:headEnd/>
            <a:tailEnd/>
          </a:ln>
        </p:spPr>
        <p:txBody>
          <a:bodyPr wrap="none" anchor="ctr"/>
          <a:lstStyle/>
          <a:p>
            <a:endParaRPr lang="en-US"/>
          </a:p>
        </p:txBody>
      </p:sp>
      <p:sp>
        <p:nvSpPr>
          <p:cNvPr id="132104" name="Line 8"/>
          <p:cNvSpPr>
            <a:spLocks noChangeShapeType="1"/>
          </p:cNvSpPr>
          <p:nvPr/>
        </p:nvSpPr>
        <p:spPr bwMode="auto">
          <a:xfrm flipV="1">
            <a:off x="4495800" y="2209800"/>
            <a:ext cx="0" cy="506413"/>
          </a:xfrm>
          <a:prstGeom prst="line">
            <a:avLst/>
          </a:prstGeom>
          <a:noFill/>
          <a:ln w="25400">
            <a:solidFill>
              <a:srgbClr val="FFFF00"/>
            </a:solidFill>
            <a:round/>
            <a:headEnd/>
            <a:tailEnd/>
          </a:ln>
        </p:spPr>
        <p:txBody>
          <a:bodyPr wrap="none" anchor="ctr"/>
          <a:lstStyle/>
          <a:p>
            <a:endParaRPr lang="en-US"/>
          </a:p>
        </p:txBody>
      </p:sp>
      <p:sp>
        <p:nvSpPr>
          <p:cNvPr id="445449" name="Rectangle 9"/>
          <p:cNvSpPr>
            <a:spLocks noChangeArrowheads="1"/>
          </p:cNvSpPr>
          <p:nvPr/>
        </p:nvSpPr>
        <p:spPr bwMode="auto">
          <a:xfrm>
            <a:off x="3505200" y="1644651"/>
            <a:ext cx="2133600" cy="5207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400" dirty="0">
                <a:latin typeface="Comic Sans MS" pitchFamily="66" charset="0"/>
              </a:rPr>
              <a:t>Headquarters</a:t>
            </a:r>
          </a:p>
        </p:txBody>
      </p:sp>
      <p:sp>
        <p:nvSpPr>
          <p:cNvPr id="445450" name="Rectangle 10"/>
          <p:cNvSpPr>
            <a:spLocks noChangeArrowheads="1"/>
          </p:cNvSpPr>
          <p:nvPr/>
        </p:nvSpPr>
        <p:spPr bwMode="auto">
          <a:xfrm>
            <a:off x="3733800" y="2743200"/>
            <a:ext cx="1752600" cy="13589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a:latin typeface="Comic Sans MS" pitchFamily="66" charset="0"/>
              </a:rPr>
              <a:t>Worldwide </a:t>
            </a:r>
          </a:p>
          <a:p>
            <a:pPr algn="ctr">
              <a:defRPr/>
            </a:pPr>
            <a:r>
              <a:rPr lang="en-US">
                <a:latin typeface="Comic Sans MS" pitchFamily="66" charset="0"/>
              </a:rPr>
              <a:t>product group </a:t>
            </a:r>
          </a:p>
          <a:p>
            <a:pPr algn="ctr">
              <a:defRPr/>
            </a:pPr>
            <a:r>
              <a:rPr lang="en-US">
                <a:latin typeface="Comic Sans MS" pitchFamily="66" charset="0"/>
              </a:rPr>
              <a:t>or division B</a:t>
            </a:r>
          </a:p>
        </p:txBody>
      </p:sp>
      <p:sp>
        <p:nvSpPr>
          <p:cNvPr id="445451" name="Rectangle 11"/>
          <p:cNvSpPr>
            <a:spLocks noChangeArrowheads="1"/>
          </p:cNvSpPr>
          <p:nvPr/>
        </p:nvSpPr>
        <p:spPr bwMode="auto">
          <a:xfrm>
            <a:off x="1752600" y="4572000"/>
            <a:ext cx="1511300" cy="1049338"/>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a:latin typeface="Comic Sans MS" pitchFamily="66" charset="0"/>
              </a:rPr>
              <a:t>Area 1</a:t>
            </a:r>
          </a:p>
          <a:p>
            <a:pPr algn="ctr">
              <a:defRPr/>
            </a:pPr>
            <a:endParaRPr lang="en-US">
              <a:latin typeface="Comic Sans MS" pitchFamily="66" charset="0"/>
            </a:endParaRPr>
          </a:p>
          <a:p>
            <a:pPr algn="ctr">
              <a:defRPr/>
            </a:pPr>
            <a:r>
              <a:rPr lang="en-US">
                <a:latin typeface="Comic Sans MS" pitchFamily="66" charset="0"/>
              </a:rPr>
              <a:t>(domestic)</a:t>
            </a:r>
          </a:p>
        </p:txBody>
      </p:sp>
      <p:sp>
        <p:nvSpPr>
          <p:cNvPr id="445452" name="Rectangle 12"/>
          <p:cNvSpPr>
            <a:spLocks noChangeArrowheads="1"/>
          </p:cNvSpPr>
          <p:nvPr/>
        </p:nvSpPr>
        <p:spPr bwMode="auto">
          <a:xfrm>
            <a:off x="5257800" y="4572000"/>
            <a:ext cx="1547813" cy="1049338"/>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a:latin typeface="Comic Sans MS" pitchFamily="66" charset="0"/>
              </a:rPr>
              <a:t>Area 2</a:t>
            </a:r>
          </a:p>
          <a:p>
            <a:pPr algn="ctr">
              <a:defRPr/>
            </a:pPr>
            <a:endParaRPr lang="en-US">
              <a:latin typeface="Comic Sans MS" pitchFamily="66" charset="0"/>
            </a:endParaRPr>
          </a:p>
          <a:p>
            <a:pPr algn="ctr">
              <a:defRPr/>
            </a:pPr>
            <a:r>
              <a:rPr lang="en-US">
                <a:latin typeface="Comic Sans MS" pitchFamily="66" charset="0"/>
              </a:rPr>
              <a:t>(international)</a:t>
            </a:r>
          </a:p>
        </p:txBody>
      </p:sp>
      <p:sp>
        <p:nvSpPr>
          <p:cNvPr id="132111" name="Rectangle 31"/>
          <p:cNvSpPr>
            <a:spLocks noChangeArrowheads="1"/>
          </p:cNvSpPr>
          <p:nvPr/>
        </p:nvSpPr>
        <p:spPr bwMode="auto">
          <a:xfrm>
            <a:off x="5253037" y="5722937"/>
            <a:ext cx="2055813" cy="406400"/>
          </a:xfrm>
          <a:prstGeom prst="rect">
            <a:avLst/>
          </a:prstGeom>
          <a:noFill/>
          <a:ln w="12700">
            <a:solidFill>
              <a:srgbClr val="FFFF00"/>
            </a:solidFill>
            <a:miter lim="800000"/>
            <a:headEnd/>
            <a:tailEnd/>
          </a:ln>
        </p:spPr>
        <p:txBody>
          <a:bodyPr wrap="none" lIns="90488" tIns="44450" rIns="90488" bIns="44450">
            <a:spAutoFit/>
          </a:bodyPr>
          <a:lstStyle/>
          <a:p>
            <a:r>
              <a:rPr lang="en-US" sz="2000" dirty="0">
                <a:solidFill>
                  <a:srgbClr val="00B050"/>
                </a:solidFill>
                <a:latin typeface="Comic Sans MS" pitchFamily="66" charset="0"/>
              </a:rPr>
              <a:t>Functional units</a:t>
            </a:r>
            <a:endParaRPr lang="en-US" sz="2000" dirty="0">
              <a:solidFill>
                <a:srgbClr val="00B050"/>
              </a:solidFill>
              <a:latin typeface="Times New Roman" pitchFamily="18" charset="0"/>
            </a:endParaRPr>
          </a:p>
        </p:txBody>
      </p:sp>
      <p:sp>
        <p:nvSpPr>
          <p:cNvPr id="132112" name="Line 32"/>
          <p:cNvSpPr>
            <a:spLocks noChangeShapeType="1"/>
          </p:cNvSpPr>
          <p:nvPr/>
        </p:nvSpPr>
        <p:spPr bwMode="auto">
          <a:xfrm flipV="1">
            <a:off x="2514600" y="4267200"/>
            <a:ext cx="0" cy="304800"/>
          </a:xfrm>
          <a:prstGeom prst="line">
            <a:avLst/>
          </a:prstGeom>
          <a:noFill/>
          <a:ln w="25400">
            <a:solidFill>
              <a:srgbClr val="FFFF00"/>
            </a:solidFill>
            <a:round/>
            <a:headEnd/>
            <a:tailEnd/>
          </a:ln>
        </p:spPr>
        <p:txBody>
          <a:bodyPr wrap="none" anchor="ctr"/>
          <a:lstStyle/>
          <a:p>
            <a:endParaRPr lang="en-US"/>
          </a:p>
        </p:txBody>
      </p:sp>
      <p:sp>
        <p:nvSpPr>
          <p:cNvPr id="132113" name="Line 33"/>
          <p:cNvSpPr>
            <a:spLocks noChangeShapeType="1"/>
          </p:cNvSpPr>
          <p:nvPr/>
        </p:nvSpPr>
        <p:spPr bwMode="auto">
          <a:xfrm flipV="1">
            <a:off x="2514600" y="4267200"/>
            <a:ext cx="3505200" cy="0"/>
          </a:xfrm>
          <a:prstGeom prst="line">
            <a:avLst/>
          </a:prstGeom>
          <a:noFill/>
          <a:ln w="25400">
            <a:solidFill>
              <a:srgbClr val="FFFF00"/>
            </a:solidFill>
            <a:round/>
            <a:headEnd/>
            <a:tailEnd/>
          </a:ln>
        </p:spPr>
        <p:txBody>
          <a:bodyPr wrap="none" anchor="ctr"/>
          <a:lstStyle/>
          <a:p>
            <a:endParaRPr lang="en-US"/>
          </a:p>
        </p:txBody>
      </p:sp>
      <p:sp>
        <p:nvSpPr>
          <p:cNvPr id="132114" name="Line 34"/>
          <p:cNvSpPr>
            <a:spLocks noChangeShapeType="1"/>
          </p:cNvSpPr>
          <p:nvPr/>
        </p:nvSpPr>
        <p:spPr bwMode="auto">
          <a:xfrm flipH="1" flipV="1">
            <a:off x="6019800" y="4267200"/>
            <a:ext cx="0" cy="304800"/>
          </a:xfrm>
          <a:prstGeom prst="line">
            <a:avLst/>
          </a:prstGeom>
          <a:noFill/>
          <a:ln w="25400">
            <a:solidFill>
              <a:srgbClr val="FFFF00"/>
            </a:solidFill>
            <a:round/>
            <a:headEnd/>
            <a:tailEnd/>
          </a:ln>
        </p:spPr>
        <p:txBody>
          <a:bodyPr wrap="none" anchor="ctr"/>
          <a:lstStyle/>
          <a:p>
            <a:endParaRPr lang="en-US"/>
          </a:p>
        </p:txBody>
      </p:sp>
      <p:sp>
        <p:nvSpPr>
          <p:cNvPr id="132115" name="Line 35"/>
          <p:cNvSpPr>
            <a:spLocks noChangeShapeType="1"/>
          </p:cNvSpPr>
          <p:nvPr/>
        </p:nvSpPr>
        <p:spPr bwMode="auto">
          <a:xfrm flipV="1">
            <a:off x="4419600" y="4114800"/>
            <a:ext cx="0" cy="188913"/>
          </a:xfrm>
          <a:prstGeom prst="line">
            <a:avLst/>
          </a:prstGeom>
          <a:noFill/>
          <a:ln w="25400">
            <a:solidFill>
              <a:srgbClr val="FFFF00"/>
            </a:solidFill>
            <a:round/>
            <a:headEnd/>
            <a:tailEnd/>
          </a:ln>
        </p:spPr>
        <p:txBody>
          <a:bodyPr wrap="none" anchor="ctr"/>
          <a:lstStyle/>
          <a:p>
            <a:endParaRPr lang="en-US"/>
          </a:p>
        </p:txBody>
      </p:sp>
      <p:sp>
        <p:nvSpPr>
          <p:cNvPr id="132116" name="Text Box 36"/>
          <p:cNvSpPr txBox="1">
            <a:spLocks noChangeArrowheads="1"/>
          </p:cNvSpPr>
          <p:nvPr/>
        </p:nvSpPr>
        <p:spPr bwMode="auto">
          <a:xfrm>
            <a:off x="7086600" y="4572000"/>
            <a:ext cx="1524000" cy="396875"/>
          </a:xfrm>
          <a:prstGeom prst="rect">
            <a:avLst/>
          </a:prstGeom>
          <a:noFill/>
          <a:ln w="9525">
            <a:noFill/>
            <a:miter lim="800000"/>
            <a:headEnd/>
            <a:tailEnd/>
          </a:ln>
        </p:spPr>
        <p:txBody>
          <a:bodyPr>
            <a:spAutoFit/>
          </a:bodyPr>
          <a:lstStyle/>
          <a:p>
            <a:pPr>
              <a:spcBef>
                <a:spcPct val="50000"/>
              </a:spcBef>
            </a:pPr>
            <a:endParaRPr lang="en-US" sz="2000" i="1">
              <a:solidFill>
                <a:schemeClr val="bg1"/>
              </a:solidFill>
              <a:latin typeface="Times New Roman" pitchFamily="18" charset="0"/>
            </a:endParaRPr>
          </a:p>
        </p:txBody>
      </p:sp>
      <p:sp>
        <p:nvSpPr>
          <p:cNvPr id="38" name="Rectangle 31">
            <a:extLst>
              <a:ext uri="{FF2B5EF4-FFF2-40B4-BE49-F238E27FC236}">
                <a16:creationId xmlns:a16="http://schemas.microsoft.com/office/drawing/2014/main" id="{4B418A3A-CC72-4766-8309-85E4861D5B43}"/>
              </a:ext>
            </a:extLst>
          </p:cNvPr>
          <p:cNvSpPr>
            <a:spLocks noChangeArrowheads="1"/>
          </p:cNvSpPr>
          <p:nvPr/>
        </p:nvSpPr>
        <p:spPr bwMode="auto">
          <a:xfrm>
            <a:off x="1480343" y="5722937"/>
            <a:ext cx="2055813" cy="406400"/>
          </a:xfrm>
          <a:prstGeom prst="rect">
            <a:avLst/>
          </a:prstGeom>
          <a:noFill/>
          <a:ln w="12700">
            <a:solidFill>
              <a:srgbClr val="FFFF00"/>
            </a:solidFill>
            <a:miter lim="800000"/>
            <a:headEnd/>
            <a:tailEnd/>
          </a:ln>
        </p:spPr>
        <p:txBody>
          <a:bodyPr wrap="none" lIns="90488" tIns="44450" rIns="90488" bIns="44450">
            <a:spAutoFit/>
          </a:bodyPr>
          <a:lstStyle/>
          <a:p>
            <a:r>
              <a:rPr lang="en-US" sz="2000" dirty="0">
                <a:solidFill>
                  <a:srgbClr val="00B050"/>
                </a:solidFill>
                <a:latin typeface="Comic Sans MS" pitchFamily="66" charset="0"/>
              </a:rPr>
              <a:t>Functional units</a:t>
            </a:r>
            <a:endParaRPr lang="en-US" sz="2000" dirty="0">
              <a:solidFill>
                <a:srgbClr val="00B050"/>
              </a:solidFill>
              <a:latin typeface="Times New Roman" pitchFamily="18" charset="0"/>
            </a:endParaRPr>
          </a:p>
        </p:txBody>
      </p:sp>
    </p:spTree>
    <p:extLst>
      <p:ext uri="{BB962C8B-B14F-4D97-AF65-F5344CB8AC3E}">
        <p14:creationId xmlns:p14="http://schemas.microsoft.com/office/powerpoint/2010/main" val="340120979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1888177" y="104383"/>
            <a:ext cx="7137070" cy="990600"/>
          </a:xfrm>
          <a:prstGeom prst="rect">
            <a:avLst/>
          </a:prstGeom>
          <a:noFill/>
          <a:ln w="9525">
            <a:noFill/>
            <a:miter lim="800000"/>
            <a:headEnd/>
            <a:tailEnd/>
          </a:ln>
        </p:spPr>
        <p:txBody>
          <a:bodyPr anchor="ctr"/>
          <a:lstStyle/>
          <a:p>
            <a:pPr eaLnBrk="1" hangingPunct="1"/>
            <a:r>
              <a:rPr lang="en-US" sz="3600" b="1" dirty="0">
                <a:solidFill>
                  <a:schemeClr val="tx2"/>
                </a:solidFill>
              </a:rPr>
              <a:t>Global Organization Mentality</a:t>
            </a:r>
          </a:p>
        </p:txBody>
      </p:sp>
      <p:pic>
        <p:nvPicPr>
          <p:cNvPr id="135171" name="Picture 3"/>
          <p:cNvPicPr>
            <a:picLocks noChangeAspect="1" noChangeArrowheads="1"/>
          </p:cNvPicPr>
          <p:nvPr/>
        </p:nvPicPr>
        <p:blipFill>
          <a:blip r:embed="rId3" cstate="print"/>
          <a:srcRect/>
          <a:stretch>
            <a:fillRect/>
          </a:stretch>
        </p:blipFill>
        <p:spPr bwMode="auto">
          <a:xfrm>
            <a:off x="0" y="1676400"/>
            <a:ext cx="9144000" cy="4495800"/>
          </a:xfrm>
          <a:prstGeom prst="rect">
            <a:avLst/>
          </a:prstGeom>
          <a:noFill/>
          <a:ln w="9525">
            <a:noFill/>
            <a:miter lim="800000"/>
            <a:headEnd/>
            <a:tailEnd/>
          </a:ln>
        </p:spPr>
      </p:pic>
      <p:sp>
        <p:nvSpPr>
          <p:cNvPr id="135172" name="Text Box 4"/>
          <p:cNvSpPr txBox="1">
            <a:spLocks noChangeArrowheads="1"/>
          </p:cNvSpPr>
          <p:nvPr/>
        </p:nvSpPr>
        <p:spPr bwMode="auto">
          <a:xfrm>
            <a:off x="3515097" y="6583362"/>
            <a:ext cx="2616200" cy="274638"/>
          </a:xfrm>
          <a:prstGeom prst="rect">
            <a:avLst/>
          </a:prstGeom>
          <a:noFill/>
          <a:ln w="9525">
            <a:noFill/>
            <a:miter lim="800000"/>
            <a:headEnd/>
            <a:tailEnd/>
          </a:ln>
        </p:spPr>
        <p:txBody>
          <a:bodyPr wrap="none">
            <a:spAutoFit/>
          </a:bodyPr>
          <a:lstStyle/>
          <a:p>
            <a:r>
              <a:rPr lang="en-US" sz="1200"/>
              <a:t>Source: Bartlett and Ghoshal (1989)</a:t>
            </a:r>
          </a:p>
        </p:txBody>
      </p:sp>
    </p:spTree>
    <p:extLst>
      <p:ext uri="{BB962C8B-B14F-4D97-AF65-F5344CB8AC3E}">
        <p14:creationId xmlns:p14="http://schemas.microsoft.com/office/powerpoint/2010/main" val="1330382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a:xfrm>
            <a:off x="2370117" y="228600"/>
            <a:ext cx="4766953" cy="590797"/>
          </a:xfrm>
        </p:spPr>
        <p:txBody>
          <a:bodyPr/>
          <a:lstStyle/>
          <a:p>
            <a:pPr eaLnBrk="1" hangingPunct="1"/>
            <a:r>
              <a:rPr lang="en-US" dirty="0"/>
              <a:t>Transnational Strategy</a:t>
            </a:r>
          </a:p>
        </p:txBody>
      </p:sp>
      <p:sp>
        <p:nvSpPr>
          <p:cNvPr id="136195" name="Rectangle 3"/>
          <p:cNvSpPr>
            <a:spLocks noGrp="1" noChangeArrowheads="1"/>
          </p:cNvSpPr>
          <p:nvPr>
            <p:ph type="body" idx="1"/>
          </p:nvPr>
        </p:nvSpPr>
        <p:spPr>
          <a:xfrm>
            <a:off x="381000" y="1981200"/>
            <a:ext cx="8763000" cy="4648200"/>
          </a:xfrm>
        </p:spPr>
        <p:txBody>
          <a:bodyPr/>
          <a:lstStyle/>
          <a:p>
            <a:pPr eaLnBrk="1" hangingPunct="1">
              <a:buFont typeface="Wingdings" pitchFamily="2" charset="2"/>
              <a:buNone/>
            </a:pPr>
            <a:r>
              <a:rPr lang="en-US" dirty="0"/>
              <a:t> </a:t>
            </a:r>
          </a:p>
        </p:txBody>
      </p:sp>
      <p:sp>
        <p:nvSpPr>
          <p:cNvPr id="136196" name="Text Box 4"/>
          <p:cNvSpPr txBox="1">
            <a:spLocks noChangeArrowheads="1"/>
          </p:cNvSpPr>
          <p:nvPr/>
        </p:nvSpPr>
        <p:spPr bwMode="auto">
          <a:xfrm>
            <a:off x="974725" y="3089275"/>
            <a:ext cx="184150" cy="457200"/>
          </a:xfrm>
          <a:prstGeom prst="rect">
            <a:avLst/>
          </a:prstGeom>
          <a:noFill/>
          <a:ln w="9525">
            <a:noFill/>
            <a:miter lim="800000"/>
            <a:headEnd/>
            <a:tailEnd/>
          </a:ln>
        </p:spPr>
        <p:txBody>
          <a:bodyPr wrap="none">
            <a:spAutoFit/>
          </a:bodyPr>
          <a:lstStyle/>
          <a:p>
            <a:pPr eaLnBrk="1" hangingPunct="1"/>
            <a:endParaRPr lang="en-US" sz="2400">
              <a:latin typeface="Times New Roman" pitchFamily="18" charset="0"/>
            </a:endParaRPr>
          </a:p>
        </p:txBody>
      </p:sp>
      <p:sp>
        <p:nvSpPr>
          <p:cNvPr id="136197" name="Text Box 5"/>
          <p:cNvSpPr txBox="1">
            <a:spLocks noChangeArrowheads="1"/>
          </p:cNvSpPr>
          <p:nvPr/>
        </p:nvSpPr>
        <p:spPr bwMode="auto">
          <a:xfrm>
            <a:off x="0" y="5638800"/>
            <a:ext cx="1600200" cy="366713"/>
          </a:xfrm>
          <a:prstGeom prst="rect">
            <a:avLst/>
          </a:prstGeom>
          <a:noFill/>
          <a:ln w="9525">
            <a:noFill/>
            <a:miter lim="800000"/>
            <a:headEnd/>
            <a:tailEnd/>
          </a:ln>
        </p:spPr>
        <p:txBody>
          <a:bodyPr>
            <a:spAutoFit/>
          </a:bodyPr>
          <a:lstStyle/>
          <a:p>
            <a:pPr eaLnBrk="1" hangingPunct="1"/>
            <a:r>
              <a:rPr lang="en-US">
                <a:latin typeface="Times New Roman" pitchFamily="18" charset="0"/>
              </a:rPr>
              <a:t>Home Country</a:t>
            </a:r>
          </a:p>
        </p:txBody>
      </p:sp>
      <p:sp>
        <p:nvSpPr>
          <p:cNvPr id="136198" name="Text Box 6"/>
          <p:cNvSpPr txBox="1">
            <a:spLocks noChangeArrowheads="1"/>
          </p:cNvSpPr>
          <p:nvPr/>
        </p:nvSpPr>
        <p:spPr bwMode="auto">
          <a:xfrm>
            <a:off x="0" y="4495800"/>
            <a:ext cx="1104900" cy="366713"/>
          </a:xfrm>
          <a:prstGeom prst="rect">
            <a:avLst/>
          </a:prstGeom>
          <a:noFill/>
          <a:ln w="9525">
            <a:noFill/>
            <a:miter lim="800000"/>
            <a:headEnd/>
            <a:tailEnd/>
          </a:ln>
        </p:spPr>
        <p:txBody>
          <a:bodyPr wrap="none">
            <a:spAutoFit/>
          </a:bodyPr>
          <a:lstStyle/>
          <a:p>
            <a:pPr eaLnBrk="1" hangingPunct="1"/>
            <a:r>
              <a:rPr lang="en-US" dirty="0">
                <a:latin typeface="Times New Roman" pitchFamily="18" charset="0"/>
              </a:rPr>
              <a:t>Country 1</a:t>
            </a:r>
          </a:p>
        </p:txBody>
      </p:sp>
      <p:sp>
        <p:nvSpPr>
          <p:cNvPr id="136199" name="Text Box 7"/>
          <p:cNvSpPr txBox="1">
            <a:spLocks noChangeArrowheads="1"/>
          </p:cNvSpPr>
          <p:nvPr/>
        </p:nvSpPr>
        <p:spPr bwMode="auto">
          <a:xfrm>
            <a:off x="0" y="3657600"/>
            <a:ext cx="1114408" cy="369332"/>
          </a:xfrm>
          <a:prstGeom prst="rect">
            <a:avLst/>
          </a:prstGeom>
          <a:noFill/>
          <a:ln w="9525">
            <a:noFill/>
            <a:miter lim="800000"/>
            <a:headEnd/>
            <a:tailEnd/>
          </a:ln>
        </p:spPr>
        <p:txBody>
          <a:bodyPr wrap="none">
            <a:spAutoFit/>
          </a:bodyPr>
          <a:lstStyle/>
          <a:p>
            <a:pPr eaLnBrk="1" hangingPunct="1"/>
            <a:r>
              <a:rPr lang="en-US" dirty="0">
                <a:latin typeface="Times New Roman" pitchFamily="18" charset="0"/>
              </a:rPr>
              <a:t>Country 2</a:t>
            </a:r>
          </a:p>
        </p:txBody>
      </p:sp>
      <p:graphicFrame>
        <p:nvGraphicFramePr>
          <p:cNvPr id="451592" name="Group 8"/>
          <p:cNvGraphicFramePr>
            <a:graphicFrameLocks noGrp="1"/>
          </p:cNvGraphicFramePr>
          <p:nvPr>
            <p:extLst>
              <p:ext uri="{D42A27DB-BD31-4B8C-83A1-F6EECF244321}">
                <p14:modId xmlns:p14="http://schemas.microsoft.com/office/powerpoint/2010/main" val="1433786755"/>
              </p:ext>
            </p:extLst>
          </p:nvPr>
        </p:nvGraphicFramePr>
        <p:xfrm>
          <a:off x="1524000" y="2057400"/>
          <a:ext cx="7467600" cy="4191001"/>
        </p:xfrm>
        <a:graphic>
          <a:graphicData uri="http://schemas.openxmlformats.org/drawingml/2006/table">
            <a:tbl>
              <a:tblPr/>
              <a:tblGrid>
                <a:gridCol w="672935">
                  <a:extLst>
                    <a:ext uri="{9D8B030D-6E8A-4147-A177-3AD203B41FA5}">
                      <a16:colId xmlns:a16="http://schemas.microsoft.com/office/drawing/2014/main" val="20000"/>
                    </a:ext>
                  </a:extLst>
                </a:gridCol>
                <a:gridCol w="928853">
                  <a:extLst>
                    <a:ext uri="{9D8B030D-6E8A-4147-A177-3AD203B41FA5}">
                      <a16:colId xmlns:a16="http://schemas.microsoft.com/office/drawing/2014/main" val="20001"/>
                    </a:ext>
                  </a:extLst>
                </a:gridCol>
                <a:gridCol w="676275">
                  <a:extLst>
                    <a:ext uri="{9D8B030D-6E8A-4147-A177-3AD203B41FA5}">
                      <a16:colId xmlns:a16="http://schemas.microsoft.com/office/drawing/2014/main" val="20002"/>
                    </a:ext>
                  </a:extLst>
                </a:gridCol>
                <a:gridCol w="750887">
                  <a:extLst>
                    <a:ext uri="{9D8B030D-6E8A-4147-A177-3AD203B41FA5}">
                      <a16:colId xmlns:a16="http://schemas.microsoft.com/office/drawing/2014/main" val="20003"/>
                    </a:ext>
                  </a:extLst>
                </a:gridCol>
                <a:gridCol w="862198">
                  <a:extLst>
                    <a:ext uri="{9D8B030D-6E8A-4147-A177-3AD203B41FA5}">
                      <a16:colId xmlns:a16="http://schemas.microsoft.com/office/drawing/2014/main" val="20004"/>
                    </a:ext>
                  </a:extLst>
                </a:gridCol>
                <a:gridCol w="783771">
                  <a:extLst>
                    <a:ext uri="{9D8B030D-6E8A-4147-A177-3AD203B41FA5}">
                      <a16:colId xmlns:a16="http://schemas.microsoft.com/office/drawing/2014/main" val="20005"/>
                    </a:ext>
                  </a:extLst>
                </a:gridCol>
                <a:gridCol w="985652">
                  <a:extLst>
                    <a:ext uri="{9D8B030D-6E8A-4147-A177-3AD203B41FA5}">
                      <a16:colId xmlns:a16="http://schemas.microsoft.com/office/drawing/2014/main" val="20006"/>
                    </a:ext>
                  </a:extLst>
                </a:gridCol>
                <a:gridCol w="1807029">
                  <a:extLst>
                    <a:ext uri="{9D8B030D-6E8A-4147-A177-3AD203B41FA5}">
                      <a16:colId xmlns:a16="http://schemas.microsoft.com/office/drawing/2014/main" val="20007"/>
                    </a:ext>
                  </a:extLst>
                </a:gridCol>
              </a:tblGrid>
              <a:tr h="11239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R&amp;D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Design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Manufacturing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(1)         (2)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err="1">
                          <a:ln>
                            <a:noFill/>
                          </a:ln>
                          <a:solidFill>
                            <a:schemeClr val="tx1"/>
                          </a:solidFill>
                          <a:effectLst/>
                          <a:latin typeface="Tahoma" pitchFamily="34" charset="0"/>
                        </a:rPr>
                        <a:t>Distrib</a:t>
                      </a:r>
                      <a:r>
                        <a:rPr kumimoji="0" lang="en-US" sz="1800" b="0" i="0" u="none" strike="noStrike" cap="none" normalizeH="0" baseline="0" dirty="0">
                          <a:ln>
                            <a:noFill/>
                          </a:ln>
                          <a:solidFill>
                            <a:schemeClr val="tx1"/>
                          </a:solidFill>
                          <a:effectLst/>
                          <a:latin typeface="Tahoma" pitchFamily="34" charset="0"/>
                        </a:rPr>
                        <a:t>. &amp;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1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39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Final Product 2</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(Country 2)</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Final Product 1</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(Country 1)</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a:ln>
                            <a:noFill/>
                          </a:ln>
                          <a:solidFill>
                            <a:schemeClr val="tx1"/>
                          </a:solidFill>
                          <a:effectLst/>
                          <a:latin typeface="Tahoma" pitchFamily="34" charset="0"/>
                        </a:rPr>
                        <a:t>Final Product</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a:ln>
                            <a:noFill/>
                          </a:ln>
                          <a:solidFill>
                            <a:schemeClr val="tx1"/>
                          </a:solidFill>
                          <a:effectLst/>
                          <a:latin typeface="Tahoma" pitchFamily="34" charset="0"/>
                        </a:rPr>
                        <a:t>(Home Country)</a:t>
                      </a: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2511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449580" y="1470908"/>
            <a:ext cx="8244840" cy="4728012"/>
          </a:xfrm>
        </p:spPr>
        <p:txBody>
          <a:bodyPr/>
          <a:lstStyle/>
          <a:p>
            <a:pPr>
              <a:spcBef>
                <a:spcPts val="0"/>
              </a:spcBef>
              <a:spcAft>
                <a:spcPts val="1200"/>
              </a:spcAft>
            </a:pPr>
            <a:r>
              <a:rPr lang="en-CA" dirty="0"/>
              <a:t>MNCs dealing with the tension between global and local orientations</a:t>
            </a:r>
          </a:p>
          <a:p>
            <a:pPr>
              <a:spcBef>
                <a:spcPts val="0"/>
              </a:spcBef>
              <a:spcAft>
                <a:spcPts val="1200"/>
              </a:spcAft>
            </a:pPr>
            <a:r>
              <a:rPr lang="en-CA" dirty="0"/>
              <a:t>Global standardization, multidomestic localization, and transnational strategies</a:t>
            </a:r>
          </a:p>
          <a:p>
            <a:pPr>
              <a:spcBef>
                <a:spcPts val="0"/>
              </a:spcBef>
              <a:spcAft>
                <a:spcPts val="1200"/>
              </a:spcAft>
            </a:pPr>
            <a:r>
              <a:rPr lang="en-CA" dirty="0"/>
              <a:t>Organizational structures adopted by MNCs</a:t>
            </a:r>
          </a:p>
          <a:p>
            <a:pPr>
              <a:spcBef>
                <a:spcPts val="0"/>
              </a:spcBef>
              <a:spcAft>
                <a:spcPts val="1200"/>
              </a:spcAft>
            </a:pPr>
            <a:r>
              <a:rPr lang="en-CA" dirty="0"/>
              <a:t>Philips vs. Matsushita (Panasonic)</a:t>
            </a:r>
          </a:p>
          <a:p>
            <a:pPr>
              <a:spcBef>
                <a:spcPts val="0"/>
              </a:spcBef>
              <a:spcAft>
                <a:spcPts val="1200"/>
              </a:spcAft>
            </a:pPr>
            <a:r>
              <a:rPr lang="en-CA" dirty="0"/>
              <a:t>Balancing between global and local orientation</a:t>
            </a:r>
          </a:p>
          <a:p>
            <a:pPr>
              <a:spcBef>
                <a:spcPts val="0"/>
              </a:spcBef>
              <a:spcAft>
                <a:spcPts val="1200"/>
              </a:spcAft>
            </a:pPr>
            <a:endParaRPr lang="en-CA" dirty="0"/>
          </a:p>
          <a:p>
            <a:pPr>
              <a:spcBef>
                <a:spcPts val="0"/>
              </a:spcBef>
            </a:pPr>
            <a:endParaRPr lang="en-CA" dirty="0"/>
          </a:p>
          <a:p>
            <a:pPr>
              <a:spcBef>
                <a:spcPts val="0"/>
              </a:spcBef>
            </a:pPr>
            <a:endParaRPr lang="en-US" dirty="0"/>
          </a:p>
        </p:txBody>
      </p:sp>
    </p:spTree>
    <p:extLst>
      <p:ext uri="{BB962C8B-B14F-4D97-AF65-F5344CB8AC3E}">
        <p14:creationId xmlns:p14="http://schemas.microsoft.com/office/powerpoint/2010/main" val="13416873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2342902" y="126207"/>
            <a:ext cx="6134595" cy="838200"/>
          </a:xfrm>
          <a:noFill/>
        </p:spPr>
        <p:txBody>
          <a:bodyPr lIns="90488" tIns="44450" rIns="90488" bIns="44450" anchor="ctr"/>
          <a:lstStyle/>
          <a:p>
            <a:pPr eaLnBrk="1" hangingPunct="1"/>
            <a:r>
              <a:rPr lang="en-US" dirty="0"/>
              <a:t>A Global Matrix Structure</a:t>
            </a:r>
          </a:p>
        </p:txBody>
      </p:sp>
      <p:sp>
        <p:nvSpPr>
          <p:cNvPr id="453635" name="Rectangle 3"/>
          <p:cNvSpPr>
            <a:spLocks noChangeArrowheads="1"/>
          </p:cNvSpPr>
          <p:nvPr/>
        </p:nvSpPr>
        <p:spPr bwMode="auto">
          <a:xfrm>
            <a:off x="1295400" y="1676400"/>
            <a:ext cx="1828800" cy="6858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Headquarters</a:t>
            </a:r>
          </a:p>
        </p:txBody>
      </p:sp>
      <p:sp>
        <p:nvSpPr>
          <p:cNvPr id="453636" name="Rectangle 4"/>
          <p:cNvSpPr>
            <a:spLocks noChangeArrowheads="1"/>
          </p:cNvSpPr>
          <p:nvPr/>
        </p:nvSpPr>
        <p:spPr bwMode="auto">
          <a:xfrm>
            <a:off x="3124200" y="27432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Area 1</a:t>
            </a:r>
          </a:p>
        </p:txBody>
      </p:sp>
      <p:sp>
        <p:nvSpPr>
          <p:cNvPr id="453637" name="Rectangle 5"/>
          <p:cNvSpPr>
            <a:spLocks noChangeArrowheads="1"/>
          </p:cNvSpPr>
          <p:nvPr/>
        </p:nvSpPr>
        <p:spPr bwMode="auto">
          <a:xfrm>
            <a:off x="4800600" y="27432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Area 2</a:t>
            </a:r>
          </a:p>
        </p:txBody>
      </p:sp>
      <p:sp>
        <p:nvSpPr>
          <p:cNvPr id="453638" name="Rectangle 6"/>
          <p:cNvSpPr>
            <a:spLocks noChangeArrowheads="1"/>
          </p:cNvSpPr>
          <p:nvPr/>
        </p:nvSpPr>
        <p:spPr bwMode="auto">
          <a:xfrm>
            <a:off x="6400800" y="27432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Area 3</a:t>
            </a:r>
          </a:p>
        </p:txBody>
      </p:sp>
      <p:sp>
        <p:nvSpPr>
          <p:cNvPr id="453639" name="Rectangle 7"/>
          <p:cNvSpPr>
            <a:spLocks noChangeArrowheads="1"/>
          </p:cNvSpPr>
          <p:nvPr/>
        </p:nvSpPr>
        <p:spPr bwMode="auto">
          <a:xfrm>
            <a:off x="1219200" y="35814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Product </a:t>
            </a:r>
          </a:p>
          <a:p>
            <a:pPr algn="ctr">
              <a:defRPr/>
            </a:pPr>
            <a:r>
              <a:rPr lang="en-US" sz="2000">
                <a:effectLst>
                  <a:outerShdw blurRad="38100" dist="38100" dir="2700000" algn="tl">
                    <a:srgbClr val="C0C0C0"/>
                  </a:outerShdw>
                </a:effectLst>
                <a:latin typeface="Comic Sans MS" pitchFamily="66" charset="0"/>
              </a:rPr>
              <a:t>division A</a:t>
            </a:r>
          </a:p>
        </p:txBody>
      </p:sp>
      <p:sp>
        <p:nvSpPr>
          <p:cNvPr id="453640" name="Rectangle 8"/>
          <p:cNvSpPr>
            <a:spLocks noChangeArrowheads="1"/>
          </p:cNvSpPr>
          <p:nvPr/>
        </p:nvSpPr>
        <p:spPr bwMode="auto">
          <a:xfrm>
            <a:off x="1219200" y="44196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Product </a:t>
            </a:r>
          </a:p>
          <a:p>
            <a:pPr algn="ctr">
              <a:defRPr/>
            </a:pPr>
            <a:r>
              <a:rPr lang="en-US" sz="2000">
                <a:effectLst>
                  <a:outerShdw blurRad="38100" dist="38100" dir="2700000" algn="tl">
                    <a:srgbClr val="C0C0C0"/>
                  </a:outerShdw>
                </a:effectLst>
                <a:latin typeface="Comic Sans MS" pitchFamily="66" charset="0"/>
              </a:rPr>
              <a:t>division B</a:t>
            </a:r>
          </a:p>
        </p:txBody>
      </p:sp>
      <p:sp>
        <p:nvSpPr>
          <p:cNvPr id="453641" name="Rectangle 9"/>
          <p:cNvSpPr>
            <a:spLocks noChangeArrowheads="1"/>
          </p:cNvSpPr>
          <p:nvPr/>
        </p:nvSpPr>
        <p:spPr bwMode="auto">
          <a:xfrm>
            <a:off x="1219200" y="5257800"/>
            <a:ext cx="1511300" cy="673100"/>
          </a:xfrm>
          <a:prstGeom prst="rect">
            <a:avLst/>
          </a:prstGeom>
          <a:gradFill rotWithShape="0">
            <a:gsLst>
              <a:gs pos="0">
                <a:schemeClr val="bg1">
                  <a:gamma/>
                  <a:shade val="46275"/>
                  <a:invGamma/>
                </a:schemeClr>
              </a:gs>
              <a:gs pos="50000">
                <a:schemeClr val="bg1"/>
              </a:gs>
              <a:gs pos="100000">
                <a:schemeClr val="bg1">
                  <a:gamma/>
                  <a:shade val="46275"/>
                  <a:invGamma/>
                </a:schemeClr>
              </a:gs>
            </a:gsLst>
            <a:lin ang="5400000" scaled="1"/>
          </a:gradFill>
          <a:ln w="38100">
            <a:solidFill>
              <a:srgbClr val="00CC00"/>
            </a:solidFill>
            <a:miter lim="800000"/>
            <a:headEnd/>
            <a:tailEnd/>
          </a:ln>
          <a:effectLst/>
        </p:spPr>
        <p:txBody>
          <a:bodyPr wrap="none" lIns="90488" tIns="44450" rIns="90488" bIns="44450" anchor="ctr"/>
          <a:lstStyle/>
          <a:p>
            <a:pPr algn="ctr">
              <a:defRPr/>
            </a:pPr>
            <a:r>
              <a:rPr lang="en-US" sz="2000">
                <a:effectLst>
                  <a:outerShdw blurRad="38100" dist="38100" dir="2700000" algn="tl">
                    <a:srgbClr val="C0C0C0"/>
                  </a:outerShdw>
                </a:effectLst>
                <a:latin typeface="Comic Sans MS" pitchFamily="66" charset="0"/>
              </a:rPr>
              <a:t>Product </a:t>
            </a:r>
          </a:p>
          <a:p>
            <a:pPr algn="ctr">
              <a:defRPr/>
            </a:pPr>
            <a:r>
              <a:rPr lang="en-US" sz="2000">
                <a:effectLst>
                  <a:outerShdw blurRad="38100" dist="38100" dir="2700000" algn="tl">
                    <a:srgbClr val="C0C0C0"/>
                  </a:outerShdw>
                </a:effectLst>
                <a:latin typeface="Comic Sans MS" pitchFamily="66" charset="0"/>
              </a:rPr>
              <a:t>division C</a:t>
            </a:r>
          </a:p>
        </p:txBody>
      </p:sp>
      <p:sp>
        <p:nvSpPr>
          <p:cNvPr id="137226" name="Line 10"/>
          <p:cNvSpPr>
            <a:spLocks noChangeShapeType="1"/>
          </p:cNvSpPr>
          <p:nvPr/>
        </p:nvSpPr>
        <p:spPr bwMode="auto">
          <a:xfrm>
            <a:off x="3886200" y="2514600"/>
            <a:ext cx="0" cy="176213"/>
          </a:xfrm>
          <a:prstGeom prst="line">
            <a:avLst/>
          </a:prstGeom>
          <a:noFill/>
          <a:ln w="25400">
            <a:solidFill>
              <a:srgbClr val="FFFF00"/>
            </a:solidFill>
            <a:round/>
            <a:headEnd/>
            <a:tailEnd/>
          </a:ln>
        </p:spPr>
        <p:txBody>
          <a:bodyPr wrap="none" anchor="ctr"/>
          <a:lstStyle/>
          <a:p>
            <a:endParaRPr lang="en-US"/>
          </a:p>
        </p:txBody>
      </p:sp>
      <p:sp>
        <p:nvSpPr>
          <p:cNvPr id="137227" name="Line 11"/>
          <p:cNvSpPr>
            <a:spLocks noChangeShapeType="1"/>
          </p:cNvSpPr>
          <p:nvPr/>
        </p:nvSpPr>
        <p:spPr bwMode="auto">
          <a:xfrm>
            <a:off x="5486400" y="1981200"/>
            <a:ext cx="0" cy="709613"/>
          </a:xfrm>
          <a:prstGeom prst="line">
            <a:avLst/>
          </a:prstGeom>
          <a:noFill/>
          <a:ln w="25400">
            <a:solidFill>
              <a:srgbClr val="FFFF00"/>
            </a:solidFill>
            <a:round/>
            <a:headEnd/>
            <a:tailEnd/>
          </a:ln>
        </p:spPr>
        <p:txBody>
          <a:bodyPr wrap="none" anchor="ctr"/>
          <a:lstStyle/>
          <a:p>
            <a:endParaRPr lang="en-US"/>
          </a:p>
        </p:txBody>
      </p:sp>
      <p:sp>
        <p:nvSpPr>
          <p:cNvPr id="137228" name="Line 12"/>
          <p:cNvSpPr>
            <a:spLocks noChangeShapeType="1"/>
          </p:cNvSpPr>
          <p:nvPr/>
        </p:nvSpPr>
        <p:spPr bwMode="auto">
          <a:xfrm>
            <a:off x="7239000" y="2514600"/>
            <a:ext cx="0" cy="176213"/>
          </a:xfrm>
          <a:prstGeom prst="line">
            <a:avLst/>
          </a:prstGeom>
          <a:noFill/>
          <a:ln w="25400">
            <a:solidFill>
              <a:srgbClr val="FFFF00"/>
            </a:solidFill>
            <a:round/>
            <a:headEnd/>
            <a:tailEnd/>
          </a:ln>
        </p:spPr>
        <p:txBody>
          <a:bodyPr wrap="none" anchor="ctr"/>
          <a:lstStyle/>
          <a:p>
            <a:endParaRPr lang="en-US"/>
          </a:p>
        </p:txBody>
      </p:sp>
      <p:sp>
        <p:nvSpPr>
          <p:cNvPr id="137229" name="Line 13"/>
          <p:cNvSpPr>
            <a:spLocks noChangeShapeType="1"/>
          </p:cNvSpPr>
          <p:nvPr/>
        </p:nvSpPr>
        <p:spPr bwMode="auto">
          <a:xfrm>
            <a:off x="3886200" y="2514600"/>
            <a:ext cx="3352800" cy="0"/>
          </a:xfrm>
          <a:prstGeom prst="line">
            <a:avLst/>
          </a:prstGeom>
          <a:noFill/>
          <a:ln w="25400">
            <a:solidFill>
              <a:srgbClr val="FFFF00"/>
            </a:solidFill>
            <a:round/>
            <a:headEnd/>
            <a:tailEnd/>
          </a:ln>
        </p:spPr>
        <p:txBody>
          <a:bodyPr wrap="none" anchor="ctr"/>
          <a:lstStyle/>
          <a:p>
            <a:endParaRPr lang="en-US"/>
          </a:p>
        </p:txBody>
      </p:sp>
      <p:sp>
        <p:nvSpPr>
          <p:cNvPr id="137230" name="Line 14"/>
          <p:cNvSpPr>
            <a:spLocks noChangeShapeType="1"/>
          </p:cNvSpPr>
          <p:nvPr/>
        </p:nvSpPr>
        <p:spPr bwMode="auto">
          <a:xfrm>
            <a:off x="3810000" y="3429000"/>
            <a:ext cx="0" cy="2209800"/>
          </a:xfrm>
          <a:prstGeom prst="line">
            <a:avLst/>
          </a:prstGeom>
          <a:noFill/>
          <a:ln w="25400">
            <a:solidFill>
              <a:srgbClr val="FFFF00"/>
            </a:solidFill>
            <a:round/>
            <a:headEnd/>
            <a:tailEnd/>
          </a:ln>
        </p:spPr>
        <p:txBody>
          <a:bodyPr wrap="none" anchor="ctr"/>
          <a:lstStyle/>
          <a:p>
            <a:endParaRPr lang="en-US"/>
          </a:p>
        </p:txBody>
      </p:sp>
      <p:sp>
        <p:nvSpPr>
          <p:cNvPr id="137231" name="Line 15"/>
          <p:cNvSpPr>
            <a:spLocks noChangeShapeType="1"/>
          </p:cNvSpPr>
          <p:nvPr/>
        </p:nvSpPr>
        <p:spPr bwMode="auto">
          <a:xfrm>
            <a:off x="5562600" y="3429000"/>
            <a:ext cx="0" cy="1624013"/>
          </a:xfrm>
          <a:prstGeom prst="line">
            <a:avLst/>
          </a:prstGeom>
          <a:noFill/>
          <a:ln w="25400">
            <a:solidFill>
              <a:srgbClr val="FFFF00"/>
            </a:solidFill>
            <a:round/>
            <a:headEnd/>
            <a:tailEnd/>
          </a:ln>
        </p:spPr>
        <p:txBody>
          <a:bodyPr wrap="none" anchor="ctr"/>
          <a:lstStyle/>
          <a:p>
            <a:endParaRPr lang="en-US"/>
          </a:p>
        </p:txBody>
      </p:sp>
      <p:sp>
        <p:nvSpPr>
          <p:cNvPr id="137232" name="Line 16"/>
          <p:cNvSpPr>
            <a:spLocks noChangeShapeType="1"/>
          </p:cNvSpPr>
          <p:nvPr/>
        </p:nvSpPr>
        <p:spPr bwMode="auto">
          <a:xfrm>
            <a:off x="7239000" y="3429000"/>
            <a:ext cx="0" cy="2209800"/>
          </a:xfrm>
          <a:prstGeom prst="line">
            <a:avLst/>
          </a:prstGeom>
          <a:noFill/>
          <a:ln w="25400">
            <a:solidFill>
              <a:srgbClr val="FFFF00"/>
            </a:solidFill>
            <a:round/>
            <a:headEnd/>
            <a:tailEnd/>
          </a:ln>
        </p:spPr>
        <p:txBody>
          <a:bodyPr wrap="none" anchor="ctr"/>
          <a:lstStyle/>
          <a:p>
            <a:endParaRPr lang="en-US"/>
          </a:p>
        </p:txBody>
      </p:sp>
      <p:sp>
        <p:nvSpPr>
          <p:cNvPr id="137233" name="Line 17"/>
          <p:cNvSpPr>
            <a:spLocks noChangeShapeType="1"/>
          </p:cNvSpPr>
          <p:nvPr/>
        </p:nvSpPr>
        <p:spPr bwMode="auto">
          <a:xfrm>
            <a:off x="2819400" y="3962400"/>
            <a:ext cx="5205413" cy="0"/>
          </a:xfrm>
          <a:prstGeom prst="line">
            <a:avLst/>
          </a:prstGeom>
          <a:noFill/>
          <a:ln w="25400">
            <a:solidFill>
              <a:srgbClr val="FFFF00"/>
            </a:solidFill>
            <a:round/>
            <a:headEnd/>
            <a:tailEnd/>
          </a:ln>
        </p:spPr>
        <p:txBody>
          <a:bodyPr wrap="none" anchor="ctr"/>
          <a:lstStyle/>
          <a:p>
            <a:endParaRPr lang="en-US"/>
          </a:p>
        </p:txBody>
      </p:sp>
      <p:sp>
        <p:nvSpPr>
          <p:cNvPr id="137234" name="Line 18"/>
          <p:cNvSpPr>
            <a:spLocks noChangeShapeType="1"/>
          </p:cNvSpPr>
          <p:nvPr/>
        </p:nvSpPr>
        <p:spPr bwMode="auto">
          <a:xfrm>
            <a:off x="2819400" y="4800600"/>
            <a:ext cx="5205413" cy="0"/>
          </a:xfrm>
          <a:prstGeom prst="line">
            <a:avLst/>
          </a:prstGeom>
          <a:noFill/>
          <a:ln w="25400">
            <a:solidFill>
              <a:srgbClr val="FFFF00"/>
            </a:solidFill>
            <a:round/>
            <a:headEnd/>
            <a:tailEnd/>
          </a:ln>
        </p:spPr>
        <p:txBody>
          <a:bodyPr wrap="none" anchor="ctr"/>
          <a:lstStyle/>
          <a:p>
            <a:endParaRPr lang="en-US"/>
          </a:p>
        </p:txBody>
      </p:sp>
      <p:sp>
        <p:nvSpPr>
          <p:cNvPr id="137235" name="Line 19"/>
          <p:cNvSpPr>
            <a:spLocks noChangeShapeType="1"/>
          </p:cNvSpPr>
          <p:nvPr/>
        </p:nvSpPr>
        <p:spPr bwMode="auto">
          <a:xfrm>
            <a:off x="2819400" y="5638800"/>
            <a:ext cx="5205413" cy="0"/>
          </a:xfrm>
          <a:prstGeom prst="line">
            <a:avLst/>
          </a:prstGeom>
          <a:noFill/>
          <a:ln w="25400">
            <a:solidFill>
              <a:srgbClr val="FFFF00"/>
            </a:solidFill>
            <a:round/>
            <a:headEnd/>
            <a:tailEnd/>
          </a:ln>
        </p:spPr>
        <p:txBody>
          <a:bodyPr wrap="none" anchor="ctr"/>
          <a:lstStyle/>
          <a:p>
            <a:endParaRPr lang="en-US"/>
          </a:p>
        </p:txBody>
      </p:sp>
      <p:sp>
        <p:nvSpPr>
          <p:cNvPr id="137236" name="Line 20"/>
          <p:cNvSpPr>
            <a:spLocks noChangeShapeType="1"/>
          </p:cNvSpPr>
          <p:nvPr/>
        </p:nvSpPr>
        <p:spPr bwMode="auto">
          <a:xfrm>
            <a:off x="914400" y="1981200"/>
            <a:ext cx="328613" cy="0"/>
          </a:xfrm>
          <a:prstGeom prst="line">
            <a:avLst/>
          </a:prstGeom>
          <a:noFill/>
          <a:ln w="25400">
            <a:solidFill>
              <a:srgbClr val="FFFF00"/>
            </a:solidFill>
            <a:round/>
            <a:headEnd/>
            <a:tailEnd/>
          </a:ln>
        </p:spPr>
        <p:txBody>
          <a:bodyPr wrap="none" anchor="ctr"/>
          <a:lstStyle/>
          <a:p>
            <a:endParaRPr lang="en-US"/>
          </a:p>
        </p:txBody>
      </p:sp>
      <p:sp>
        <p:nvSpPr>
          <p:cNvPr id="137237" name="Line 21"/>
          <p:cNvSpPr>
            <a:spLocks noChangeShapeType="1"/>
          </p:cNvSpPr>
          <p:nvPr/>
        </p:nvSpPr>
        <p:spPr bwMode="auto">
          <a:xfrm>
            <a:off x="914400" y="3886200"/>
            <a:ext cx="328613" cy="0"/>
          </a:xfrm>
          <a:prstGeom prst="line">
            <a:avLst/>
          </a:prstGeom>
          <a:noFill/>
          <a:ln w="25400">
            <a:solidFill>
              <a:srgbClr val="FFFF00"/>
            </a:solidFill>
            <a:round/>
            <a:headEnd/>
            <a:tailEnd/>
          </a:ln>
        </p:spPr>
        <p:txBody>
          <a:bodyPr wrap="none" anchor="ctr"/>
          <a:lstStyle/>
          <a:p>
            <a:endParaRPr lang="en-US"/>
          </a:p>
        </p:txBody>
      </p:sp>
      <p:sp>
        <p:nvSpPr>
          <p:cNvPr id="137238" name="Line 22"/>
          <p:cNvSpPr>
            <a:spLocks noChangeShapeType="1"/>
          </p:cNvSpPr>
          <p:nvPr/>
        </p:nvSpPr>
        <p:spPr bwMode="auto">
          <a:xfrm>
            <a:off x="914400" y="4724400"/>
            <a:ext cx="328613" cy="0"/>
          </a:xfrm>
          <a:prstGeom prst="line">
            <a:avLst/>
          </a:prstGeom>
          <a:noFill/>
          <a:ln w="25400">
            <a:solidFill>
              <a:srgbClr val="FFFF00"/>
            </a:solidFill>
            <a:round/>
            <a:headEnd/>
            <a:tailEnd/>
          </a:ln>
        </p:spPr>
        <p:txBody>
          <a:bodyPr wrap="none" anchor="ctr"/>
          <a:lstStyle/>
          <a:p>
            <a:endParaRPr lang="en-US"/>
          </a:p>
        </p:txBody>
      </p:sp>
      <p:sp>
        <p:nvSpPr>
          <p:cNvPr id="137239" name="Line 23"/>
          <p:cNvSpPr>
            <a:spLocks noChangeShapeType="1"/>
          </p:cNvSpPr>
          <p:nvPr/>
        </p:nvSpPr>
        <p:spPr bwMode="auto">
          <a:xfrm>
            <a:off x="914400" y="5562600"/>
            <a:ext cx="328613" cy="0"/>
          </a:xfrm>
          <a:prstGeom prst="line">
            <a:avLst/>
          </a:prstGeom>
          <a:noFill/>
          <a:ln w="25400">
            <a:solidFill>
              <a:srgbClr val="FFFF00"/>
            </a:solidFill>
            <a:round/>
            <a:headEnd/>
            <a:tailEnd/>
          </a:ln>
        </p:spPr>
        <p:txBody>
          <a:bodyPr wrap="none" anchor="ctr"/>
          <a:lstStyle/>
          <a:p>
            <a:endParaRPr lang="en-US"/>
          </a:p>
        </p:txBody>
      </p:sp>
      <p:sp>
        <p:nvSpPr>
          <p:cNvPr id="137240" name="Line 24"/>
          <p:cNvSpPr>
            <a:spLocks noChangeShapeType="1"/>
          </p:cNvSpPr>
          <p:nvPr/>
        </p:nvSpPr>
        <p:spPr bwMode="auto">
          <a:xfrm>
            <a:off x="914400" y="1981200"/>
            <a:ext cx="0" cy="3581400"/>
          </a:xfrm>
          <a:prstGeom prst="line">
            <a:avLst/>
          </a:prstGeom>
          <a:noFill/>
          <a:ln w="25400">
            <a:solidFill>
              <a:srgbClr val="FFFF00"/>
            </a:solidFill>
            <a:round/>
            <a:headEnd/>
            <a:tailEnd/>
          </a:ln>
        </p:spPr>
        <p:txBody>
          <a:bodyPr wrap="none" anchor="ctr"/>
          <a:lstStyle/>
          <a:p>
            <a:endParaRPr lang="en-US"/>
          </a:p>
        </p:txBody>
      </p:sp>
      <p:sp>
        <p:nvSpPr>
          <p:cNvPr id="137241" name="Line 25"/>
          <p:cNvSpPr>
            <a:spLocks noChangeShapeType="1"/>
          </p:cNvSpPr>
          <p:nvPr/>
        </p:nvSpPr>
        <p:spPr bwMode="auto">
          <a:xfrm>
            <a:off x="3124200" y="1981200"/>
            <a:ext cx="2386013" cy="0"/>
          </a:xfrm>
          <a:prstGeom prst="line">
            <a:avLst/>
          </a:prstGeom>
          <a:noFill/>
          <a:ln w="25400">
            <a:solidFill>
              <a:srgbClr val="FFFF00"/>
            </a:solidFill>
            <a:round/>
            <a:headEnd/>
            <a:tailEnd/>
          </a:ln>
        </p:spPr>
        <p:txBody>
          <a:bodyPr wrap="none" anchor="ctr"/>
          <a:lstStyle/>
          <a:p>
            <a:endParaRPr lang="en-US"/>
          </a:p>
        </p:txBody>
      </p:sp>
      <p:sp>
        <p:nvSpPr>
          <p:cNvPr id="137242" name="Oval 26"/>
          <p:cNvSpPr>
            <a:spLocks noChangeArrowheads="1"/>
          </p:cNvSpPr>
          <p:nvPr/>
        </p:nvSpPr>
        <p:spPr bwMode="auto">
          <a:xfrm>
            <a:off x="5486400" y="4724400"/>
            <a:ext cx="152400" cy="152400"/>
          </a:xfrm>
          <a:prstGeom prst="ellipse">
            <a:avLst/>
          </a:prstGeom>
          <a:solidFill>
            <a:srgbClr val="FF6600"/>
          </a:solidFill>
          <a:ln w="12700">
            <a:solidFill>
              <a:schemeClr val="bg1"/>
            </a:solidFill>
            <a:round/>
            <a:headEnd/>
            <a:tailEnd/>
          </a:ln>
        </p:spPr>
        <p:txBody>
          <a:bodyPr wrap="none" anchor="ctr"/>
          <a:lstStyle/>
          <a:p>
            <a:endParaRPr lang="en-US"/>
          </a:p>
        </p:txBody>
      </p:sp>
      <p:sp>
        <p:nvSpPr>
          <p:cNvPr id="137243" name="Rectangle 27"/>
          <p:cNvSpPr>
            <a:spLocks noChangeArrowheads="1"/>
          </p:cNvSpPr>
          <p:nvPr/>
        </p:nvSpPr>
        <p:spPr bwMode="auto">
          <a:xfrm>
            <a:off x="3581400" y="4724400"/>
            <a:ext cx="1676400" cy="1066800"/>
          </a:xfrm>
          <a:prstGeom prst="rect">
            <a:avLst/>
          </a:prstGeom>
          <a:solidFill>
            <a:schemeClr val="tx2"/>
          </a:solidFill>
          <a:ln w="12700">
            <a:noFill/>
            <a:miter lim="800000"/>
            <a:headEnd/>
            <a:tailEnd/>
          </a:ln>
        </p:spPr>
        <p:txBody>
          <a:bodyPr lIns="90488" tIns="44450" rIns="90488" bIns="44450">
            <a:spAutoFit/>
          </a:bodyPr>
          <a:lstStyle/>
          <a:p>
            <a:r>
              <a:rPr lang="en-US" sz="1600" b="1">
                <a:solidFill>
                  <a:schemeClr val="bg1"/>
                </a:solidFill>
                <a:latin typeface="Comic Sans MS" pitchFamily="66" charset="0"/>
              </a:rPr>
              <a:t>Manager here</a:t>
            </a:r>
          </a:p>
          <a:p>
            <a:r>
              <a:rPr lang="en-US" sz="1600" b="1">
                <a:solidFill>
                  <a:schemeClr val="bg1"/>
                </a:solidFill>
                <a:latin typeface="Comic Sans MS" pitchFamily="66" charset="0"/>
              </a:rPr>
              <a:t>belongs to division B</a:t>
            </a:r>
          </a:p>
          <a:p>
            <a:r>
              <a:rPr lang="en-US" sz="1600" b="1">
                <a:solidFill>
                  <a:schemeClr val="bg1"/>
                </a:solidFill>
                <a:latin typeface="Comic Sans MS" pitchFamily="66" charset="0"/>
              </a:rPr>
              <a:t>and area 2</a:t>
            </a:r>
          </a:p>
        </p:txBody>
      </p:sp>
      <p:sp>
        <p:nvSpPr>
          <p:cNvPr id="137244" name="Line 28"/>
          <p:cNvSpPr>
            <a:spLocks noChangeShapeType="1"/>
          </p:cNvSpPr>
          <p:nvPr/>
        </p:nvSpPr>
        <p:spPr bwMode="auto">
          <a:xfrm>
            <a:off x="5562600" y="5029200"/>
            <a:ext cx="0" cy="633413"/>
          </a:xfrm>
          <a:prstGeom prst="line">
            <a:avLst/>
          </a:prstGeom>
          <a:noFill/>
          <a:ln w="25400">
            <a:solidFill>
              <a:schemeClr val="bg1"/>
            </a:solidFill>
            <a:round/>
            <a:headEnd/>
            <a:tailEnd/>
          </a:ln>
        </p:spPr>
        <p:txBody>
          <a:bodyPr wrap="none" anchor="ctr"/>
          <a:lstStyle/>
          <a:p>
            <a:endParaRPr lang="en-US"/>
          </a:p>
        </p:txBody>
      </p:sp>
      <p:sp>
        <p:nvSpPr>
          <p:cNvPr id="137245" name="Line 29"/>
          <p:cNvSpPr>
            <a:spLocks noChangeShapeType="1"/>
          </p:cNvSpPr>
          <p:nvPr/>
        </p:nvSpPr>
        <p:spPr bwMode="auto">
          <a:xfrm flipH="1">
            <a:off x="5105400" y="4953000"/>
            <a:ext cx="304800" cy="381000"/>
          </a:xfrm>
          <a:prstGeom prst="line">
            <a:avLst/>
          </a:prstGeom>
          <a:noFill/>
          <a:ln w="38100">
            <a:solidFill>
              <a:schemeClr val="bg1"/>
            </a:solidFill>
            <a:round/>
            <a:headEnd type="arrow" w="med" len="med"/>
            <a:tailEnd/>
          </a:ln>
        </p:spPr>
        <p:txBody>
          <a:bodyPr wrap="none" anchor="ctr"/>
          <a:lstStyle/>
          <a:p>
            <a:endParaRPr lang="en-US"/>
          </a:p>
        </p:txBody>
      </p:sp>
      <p:sp>
        <p:nvSpPr>
          <p:cNvPr id="137246" name="Text Box 30"/>
          <p:cNvSpPr txBox="1">
            <a:spLocks noChangeArrowheads="1"/>
          </p:cNvSpPr>
          <p:nvPr/>
        </p:nvSpPr>
        <p:spPr bwMode="auto">
          <a:xfrm>
            <a:off x="7543800" y="6172200"/>
            <a:ext cx="1295400" cy="457200"/>
          </a:xfrm>
          <a:prstGeom prst="rect">
            <a:avLst/>
          </a:prstGeom>
          <a:noFill/>
          <a:ln w="9525">
            <a:noFill/>
            <a:miter lim="800000"/>
            <a:headEnd/>
            <a:tailEnd/>
          </a:ln>
        </p:spPr>
        <p:txBody>
          <a:bodyPr>
            <a:spAutoFit/>
          </a:bodyPr>
          <a:lstStyle/>
          <a:p>
            <a:pPr>
              <a:spcBef>
                <a:spcPct val="50000"/>
              </a:spcBef>
            </a:pPr>
            <a:endParaRPr lang="en-US" sz="2400">
              <a:solidFill>
                <a:schemeClr val="bg1"/>
              </a:solidFill>
              <a:latin typeface="Times New Roman" pitchFamily="18" charset="0"/>
            </a:endParaRPr>
          </a:p>
        </p:txBody>
      </p:sp>
    </p:spTree>
    <p:extLst>
      <p:ext uri="{BB962C8B-B14F-4D97-AF65-F5344CB8AC3E}">
        <p14:creationId xmlns:p14="http://schemas.microsoft.com/office/powerpoint/2010/main" val="253385689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E29B8-EFFF-45A3-8BA1-D66FA96573E5}"/>
              </a:ext>
            </a:extLst>
          </p:cNvPr>
          <p:cNvSpPr>
            <a:spLocks noGrp="1"/>
          </p:cNvSpPr>
          <p:nvPr>
            <p:ph type="title"/>
          </p:nvPr>
        </p:nvSpPr>
        <p:spPr>
          <a:xfrm>
            <a:off x="2493819" y="62006"/>
            <a:ext cx="5486400" cy="938151"/>
          </a:xfrm>
        </p:spPr>
        <p:txBody>
          <a:bodyPr/>
          <a:lstStyle/>
          <a:p>
            <a:r>
              <a:rPr lang="en-CA" dirty="0"/>
              <a:t>Hybrid Structure for Transnational Strategy</a:t>
            </a:r>
          </a:p>
        </p:txBody>
      </p:sp>
      <p:pic>
        <p:nvPicPr>
          <p:cNvPr id="5" name="Content Placeholder 4" descr="A screenshot of a cell phone&#10;&#10;Description automatically generated">
            <a:extLst>
              <a:ext uri="{FF2B5EF4-FFF2-40B4-BE49-F238E27FC236}">
                <a16:creationId xmlns:a16="http://schemas.microsoft.com/office/drawing/2014/main" id="{B00A26ED-B671-4B49-9959-60220761AD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6788" y="1208921"/>
            <a:ext cx="6895956" cy="5177373"/>
          </a:xfrm>
        </p:spPr>
      </p:pic>
    </p:spTree>
    <p:extLst>
      <p:ext uri="{BB962C8B-B14F-4D97-AF65-F5344CB8AC3E}">
        <p14:creationId xmlns:p14="http://schemas.microsoft.com/office/powerpoint/2010/main" val="1544769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2488705" y="268288"/>
            <a:ext cx="5106390" cy="685800"/>
          </a:xfrm>
        </p:spPr>
        <p:txBody>
          <a:bodyPr/>
          <a:lstStyle/>
          <a:p>
            <a:pPr eaLnBrk="1" hangingPunct="1"/>
            <a:r>
              <a:rPr lang="en-US" dirty="0"/>
              <a:t>Transnational Mentality</a:t>
            </a:r>
          </a:p>
        </p:txBody>
      </p:sp>
      <p:pic>
        <p:nvPicPr>
          <p:cNvPr id="140291" name="Picture 3"/>
          <p:cNvPicPr>
            <a:picLocks noChangeAspect="1" noChangeArrowheads="1"/>
          </p:cNvPicPr>
          <p:nvPr/>
        </p:nvPicPr>
        <p:blipFill>
          <a:blip r:embed="rId3" cstate="print"/>
          <a:srcRect/>
          <a:stretch>
            <a:fillRect/>
          </a:stretch>
        </p:blipFill>
        <p:spPr bwMode="auto">
          <a:xfrm>
            <a:off x="0" y="1527175"/>
            <a:ext cx="9144000" cy="4721225"/>
          </a:xfrm>
          <a:prstGeom prst="rect">
            <a:avLst/>
          </a:prstGeom>
          <a:noFill/>
          <a:ln w="9525">
            <a:noFill/>
            <a:miter lim="800000"/>
            <a:headEnd/>
            <a:tailEnd/>
          </a:ln>
        </p:spPr>
      </p:pic>
      <p:sp>
        <p:nvSpPr>
          <p:cNvPr id="140292" name="Text Box 4"/>
          <p:cNvSpPr txBox="1">
            <a:spLocks noChangeArrowheads="1"/>
          </p:cNvSpPr>
          <p:nvPr/>
        </p:nvSpPr>
        <p:spPr bwMode="auto">
          <a:xfrm>
            <a:off x="3567545" y="6546849"/>
            <a:ext cx="2616200" cy="274638"/>
          </a:xfrm>
          <a:prstGeom prst="rect">
            <a:avLst/>
          </a:prstGeom>
          <a:noFill/>
          <a:ln w="9525">
            <a:noFill/>
            <a:miter lim="800000"/>
            <a:headEnd/>
            <a:tailEnd/>
          </a:ln>
        </p:spPr>
        <p:txBody>
          <a:bodyPr wrap="none">
            <a:spAutoFit/>
          </a:bodyPr>
          <a:lstStyle/>
          <a:p>
            <a:r>
              <a:rPr lang="en-US" sz="1200"/>
              <a:t>Source: Bartlett and Ghoshal (1989)</a:t>
            </a:r>
          </a:p>
        </p:txBody>
      </p:sp>
    </p:spTree>
    <p:extLst>
      <p:ext uri="{BB962C8B-B14F-4D97-AF65-F5344CB8AC3E}">
        <p14:creationId xmlns:p14="http://schemas.microsoft.com/office/powerpoint/2010/main" val="2406060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9226" y="114299"/>
            <a:ext cx="6248400" cy="966356"/>
          </a:xfrm>
        </p:spPr>
        <p:txBody>
          <a:bodyPr/>
          <a:lstStyle/>
          <a:p>
            <a:r>
              <a:rPr lang="en-US" dirty="0"/>
              <a:t>Multinational Strategy and Industry Conditions</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5300" y="1638796"/>
            <a:ext cx="8153400" cy="4572000"/>
          </a:xfrm>
        </p:spPr>
      </p:pic>
      <p:sp>
        <p:nvSpPr>
          <p:cNvPr id="5" name="TextBox 4"/>
          <p:cNvSpPr txBox="1"/>
          <p:nvPr/>
        </p:nvSpPr>
        <p:spPr>
          <a:xfrm>
            <a:off x="3733800" y="6567102"/>
            <a:ext cx="1672381" cy="276999"/>
          </a:xfrm>
          <a:prstGeom prst="rect">
            <a:avLst/>
          </a:prstGeom>
          <a:noFill/>
        </p:spPr>
        <p:txBody>
          <a:bodyPr wrap="none" rtlCol="0">
            <a:spAutoFit/>
          </a:bodyPr>
          <a:lstStyle/>
          <a:p>
            <a:r>
              <a:rPr lang="en-US" sz="1200" dirty="0"/>
              <a:t>Source: Grant (2015) </a:t>
            </a:r>
          </a:p>
        </p:txBody>
      </p:sp>
    </p:spTree>
    <p:extLst>
      <p:ext uri="{BB962C8B-B14F-4D97-AF65-F5344CB8AC3E}">
        <p14:creationId xmlns:p14="http://schemas.microsoft.com/office/powerpoint/2010/main" val="30017407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887FC-53D0-4874-88DB-44AE39BEBD7D}"/>
              </a:ext>
            </a:extLst>
          </p:cNvPr>
          <p:cNvSpPr>
            <a:spLocks noGrp="1"/>
          </p:cNvSpPr>
          <p:nvPr>
            <p:ph type="ctrTitle"/>
          </p:nvPr>
        </p:nvSpPr>
        <p:spPr>
          <a:xfrm>
            <a:off x="676894" y="1204231"/>
            <a:ext cx="7781306" cy="1771650"/>
          </a:xfrm>
        </p:spPr>
        <p:txBody>
          <a:bodyPr/>
          <a:lstStyle/>
          <a:p>
            <a:pPr algn="ctr"/>
            <a:r>
              <a:rPr lang="en-CA" dirty="0"/>
              <a:t>Philips versus </a:t>
            </a:r>
            <a:br>
              <a:rPr lang="en-CA" dirty="0"/>
            </a:br>
            <a:r>
              <a:rPr lang="en-CA" dirty="0"/>
              <a:t>Matsushita (Panasonic)</a:t>
            </a:r>
          </a:p>
        </p:txBody>
      </p:sp>
      <p:sp>
        <p:nvSpPr>
          <p:cNvPr id="3" name="Subtitle 2">
            <a:extLst>
              <a:ext uri="{FF2B5EF4-FFF2-40B4-BE49-F238E27FC236}">
                <a16:creationId xmlns:a16="http://schemas.microsoft.com/office/drawing/2014/main" id="{AADC4654-9C22-45BA-8545-A3528968B899}"/>
              </a:ext>
            </a:extLst>
          </p:cNvPr>
          <p:cNvSpPr>
            <a:spLocks noGrp="1"/>
          </p:cNvSpPr>
          <p:nvPr>
            <p:ph type="subTitle" idx="1"/>
          </p:nvPr>
        </p:nvSpPr>
        <p:spPr>
          <a:xfrm>
            <a:off x="853712" y="2742698"/>
            <a:ext cx="7781306" cy="606733"/>
          </a:xfrm>
        </p:spPr>
        <p:txBody>
          <a:bodyPr/>
          <a:lstStyle/>
          <a:p>
            <a:pPr algn="ctr"/>
            <a:r>
              <a:rPr lang="en-CA" dirty="0"/>
              <a:t>How do they manage multinational operations?</a:t>
            </a:r>
          </a:p>
        </p:txBody>
      </p:sp>
      <p:pic>
        <p:nvPicPr>
          <p:cNvPr id="4" name="Content Placeholder 5" descr="A picture containing text, sky, outdoor, building&#10;&#10;Description automatically generated">
            <a:extLst>
              <a:ext uri="{FF2B5EF4-FFF2-40B4-BE49-F238E27FC236}">
                <a16:creationId xmlns:a16="http://schemas.microsoft.com/office/drawing/2014/main" id="{EA5254F5-61AC-46E6-ADD7-54D2616302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46470" y="3617186"/>
            <a:ext cx="4486309" cy="2344096"/>
          </a:xfrm>
          <a:prstGeom prst="rect">
            <a:avLst/>
          </a:prstGeom>
          <a:noFill/>
          <a:ln w="9525">
            <a:noFill/>
            <a:miter lim="800000"/>
            <a:headEnd/>
            <a:tailEnd/>
          </a:ln>
        </p:spPr>
      </p:pic>
      <p:pic>
        <p:nvPicPr>
          <p:cNvPr id="5" name="Content Placeholder 7" descr="A picture containing text, building, scoreboard&#10;&#10;Description automatically generated">
            <a:extLst>
              <a:ext uri="{FF2B5EF4-FFF2-40B4-BE49-F238E27FC236}">
                <a16:creationId xmlns:a16="http://schemas.microsoft.com/office/drawing/2014/main" id="{FDF90E5D-A312-4476-ABE9-A8380E4FC9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30247" y="3617186"/>
            <a:ext cx="4167283" cy="2344096"/>
          </a:xfrm>
          <a:prstGeom prst="rect">
            <a:avLst/>
          </a:prstGeom>
        </p:spPr>
      </p:pic>
    </p:spTree>
    <p:extLst>
      <p:ext uri="{BB962C8B-B14F-4D97-AF65-F5344CB8AC3E}">
        <p14:creationId xmlns:p14="http://schemas.microsoft.com/office/powerpoint/2010/main" val="3218777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a:extLst>
              <a:ext uri="{FF2B5EF4-FFF2-40B4-BE49-F238E27FC236}">
                <a16:creationId xmlns:a16="http://schemas.microsoft.com/office/drawing/2014/main" id="{7D754648-0219-4415-8ED4-ECE79637FBB5}"/>
              </a:ext>
            </a:extLst>
          </p:cNvPr>
          <p:cNvSpPr>
            <a:spLocks noGrp="1" noChangeArrowheads="1"/>
          </p:cNvSpPr>
          <p:nvPr>
            <p:ph type="title"/>
          </p:nvPr>
        </p:nvSpPr>
        <p:spPr/>
        <p:txBody>
          <a:bodyPr/>
          <a:lstStyle/>
          <a:p>
            <a:r>
              <a:rPr lang="en-US" altLang="en-US"/>
              <a:t>Philips’ roots</a:t>
            </a:r>
          </a:p>
        </p:txBody>
      </p:sp>
      <p:sp>
        <p:nvSpPr>
          <p:cNvPr id="384003" name="Rectangle 3">
            <a:extLst>
              <a:ext uri="{FF2B5EF4-FFF2-40B4-BE49-F238E27FC236}">
                <a16:creationId xmlns:a16="http://schemas.microsoft.com/office/drawing/2014/main" id="{0E437A41-197B-45D6-9B29-54C95990FBE5}"/>
              </a:ext>
            </a:extLst>
          </p:cNvPr>
          <p:cNvSpPr>
            <a:spLocks noGrp="1" noChangeArrowheads="1"/>
          </p:cNvSpPr>
          <p:nvPr>
            <p:ph type="body" idx="1"/>
          </p:nvPr>
        </p:nvSpPr>
        <p:spPr>
          <a:xfrm>
            <a:off x="277091" y="1518062"/>
            <a:ext cx="8589818" cy="4495800"/>
          </a:xfrm>
        </p:spPr>
        <p:txBody>
          <a:bodyPr/>
          <a:lstStyle/>
          <a:p>
            <a:r>
              <a:rPr lang="en-US" altLang="en-US" sz="2800" dirty="0"/>
              <a:t>Founded in 1892  (Eindhoven, Holland)</a:t>
            </a:r>
          </a:p>
          <a:p>
            <a:r>
              <a:rPr lang="en-US" altLang="en-US" sz="2800" dirty="0"/>
              <a:t>Combined technological expertise of Gerard Philips and commercial expertise of Anton Philips</a:t>
            </a:r>
          </a:p>
          <a:p>
            <a:r>
              <a:rPr lang="en-US" altLang="en-US" sz="2800" dirty="0"/>
              <a:t>Product diversification</a:t>
            </a:r>
          </a:p>
          <a:p>
            <a:pPr lvl="1"/>
            <a:r>
              <a:rPr lang="en-US" altLang="en-US" sz="2400" dirty="0"/>
              <a:t>from light bulbs to radios, TVs, audio- and videotapes </a:t>
            </a:r>
          </a:p>
          <a:p>
            <a:r>
              <a:rPr lang="en-US" altLang="en-US" sz="2800" dirty="0"/>
              <a:t>International expansion</a:t>
            </a:r>
          </a:p>
          <a:p>
            <a:pPr lvl="1"/>
            <a:r>
              <a:rPr lang="en-US" altLang="en-US" sz="2400" dirty="0"/>
              <a:t>Before WW II created marketing companies in many European countries, Australia, Brazil, &amp; China</a:t>
            </a:r>
          </a:p>
          <a:p>
            <a:pPr lvl="1"/>
            <a:r>
              <a:rPr lang="en-US" altLang="en-US" sz="2400" dirty="0"/>
              <a:t>During WW II North American division of Philips assumed the role of the coordinating center</a:t>
            </a:r>
          </a:p>
          <a:p>
            <a:pPr lvl="1"/>
            <a:endParaRPr lang="en-US" altLang="en-US" dirty="0"/>
          </a:p>
        </p:txBody>
      </p:sp>
    </p:spTree>
    <p:extLst>
      <p:ext uri="{BB962C8B-B14F-4D97-AF65-F5344CB8AC3E}">
        <p14:creationId xmlns:p14="http://schemas.microsoft.com/office/powerpoint/2010/main" val="1162684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a:extLst>
              <a:ext uri="{FF2B5EF4-FFF2-40B4-BE49-F238E27FC236}">
                <a16:creationId xmlns:a16="http://schemas.microsoft.com/office/drawing/2014/main" id="{F9187EF1-FF73-4C10-8864-3D6EAD6EC83C}"/>
              </a:ext>
            </a:extLst>
          </p:cNvPr>
          <p:cNvSpPr>
            <a:spLocks noGrp="1" noChangeArrowheads="1"/>
          </p:cNvSpPr>
          <p:nvPr>
            <p:ph type="title"/>
          </p:nvPr>
        </p:nvSpPr>
        <p:spPr/>
        <p:txBody>
          <a:bodyPr/>
          <a:lstStyle/>
          <a:p>
            <a:r>
              <a:rPr lang="en-US" altLang="en-US"/>
              <a:t>Philips’ traditional strengths</a:t>
            </a:r>
          </a:p>
        </p:txBody>
      </p:sp>
      <p:sp>
        <p:nvSpPr>
          <p:cNvPr id="385027" name="Rectangle 3">
            <a:extLst>
              <a:ext uri="{FF2B5EF4-FFF2-40B4-BE49-F238E27FC236}">
                <a16:creationId xmlns:a16="http://schemas.microsoft.com/office/drawing/2014/main" id="{5683C69F-6823-47AB-B770-0987DA857BCF}"/>
              </a:ext>
            </a:extLst>
          </p:cNvPr>
          <p:cNvSpPr>
            <a:spLocks noGrp="1" noChangeArrowheads="1"/>
          </p:cNvSpPr>
          <p:nvPr>
            <p:ph type="body" idx="1"/>
          </p:nvPr>
        </p:nvSpPr>
        <p:spPr>
          <a:xfrm>
            <a:off x="225631" y="1423059"/>
            <a:ext cx="8506691" cy="4858987"/>
          </a:xfrm>
        </p:spPr>
        <p:txBody>
          <a:bodyPr/>
          <a:lstStyle/>
          <a:p>
            <a:r>
              <a:rPr lang="en-CA" altLang="en-US" sz="2800" dirty="0"/>
              <a:t>A commitment to technological innovation that allowed the organization to retain its leading edge of product and production innovation.</a:t>
            </a:r>
          </a:p>
          <a:p>
            <a:r>
              <a:rPr lang="en-CA" altLang="en-US" sz="2800" dirty="0"/>
              <a:t>Strong, independent R&amp;D laboratories. </a:t>
            </a:r>
          </a:p>
          <a:p>
            <a:r>
              <a:rPr lang="en-CA" altLang="en-US" sz="2800" dirty="0"/>
              <a:t>Created strong entrepreneurial culture through its localization strategy and organizational design</a:t>
            </a:r>
          </a:p>
          <a:p>
            <a:r>
              <a:rPr lang="en-US" altLang="en-US" sz="2800" dirty="0"/>
              <a:t>Responsiveness to the needs of national markets</a:t>
            </a:r>
          </a:p>
          <a:p>
            <a:pPr lvl="1"/>
            <a:r>
              <a:rPr lang="en-US" altLang="en-US" sz="2400" dirty="0"/>
              <a:t>Knowledge of the markets, strong marketing skills</a:t>
            </a:r>
          </a:p>
          <a:p>
            <a:pPr lvl="1"/>
            <a:r>
              <a:rPr lang="en-US" altLang="en-US" sz="2400" dirty="0"/>
              <a:t>Customized product offerings to satisfy local preferences of consumers</a:t>
            </a:r>
          </a:p>
        </p:txBody>
      </p:sp>
    </p:spTree>
    <p:extLst>
      <p:ext uri="{BB962C8B-B14F-4D97-AF65-F5344CB8AC3E}">
        <p14:creationId xmlns:p14="http://schemas.microsoft.com/office/powerpoint/2010/main" val="26935921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a:extLst>
              <a:ext uri="{FF2B5EF4-FFF2-40B4-BE49-F238E27FC236}">
                <a16:creationId xmlns:a16="http://schemas.microsoft.com/office/drawing/2014/main" id="{3B818E6C-BAD0-4E4E-9748-5E30BBAB65F9}"/>
              </a:ext>
            </a:extLst>
          </p:cNvPr>
          <p:cNvSpPr>
            <a:spLocks noGrp="1" noChangeArrowheads="1"/>
          </p:cNvSpPr>
          <p:nvPr>
            <p:ph type="title"/>
          </p:nvPr>
        </p:nvSpPr>
        <p:spPr/>
        <p:txBody>
          <a:bodyPr/>
          <a:lstStyle/>
          <a:p>
            <a:r>
              <a:rPr lang="en-US" altLang="en-US"/>
              <a:t>Org. structure &amp; management</a:t>
            </a:r>
          </a:p>
        </p:txBody>
      </p:sp>
      <p:sp>
        <p:nvSpPr>
          <p:cNvPr id="386051" name="Rectangle 3">
            <a:extLst>
              <a:ext uri="{FF2B5EF4-FFF2-40B4-BE49-F238E27FC236}">
                <a16:creationId xmlns:a16="http://schemas.microsoft.com/office/drawing/2014/main" id="{CA27E22D-88F0-4C59-9842-714B50D6534F}"/>
              </a:ext>
            </a:extLst>
          </p:cNvPr>
          <p:cNvSpPr>
            <a:spLocks noGrp="1" noChangeArrowheads="1"/>
          </p:cNvSpPr>
          <p:nvPr>
            <p:ph type="body" idx="1"/>
          </p:nvPr>
        </p:nvSpPr>
        <p:spPr>
          <a:xfrm>
            <a:off x="271153" y="1458686"/>
            <a:ext cx="8601694" cy="4495800"/>
          </a:xfrm>
        </p:spPr>
        <p:txBody>
          <a:bodyPr/>
          <a:lstStyle/>
          <a:p>
            <a:r>
              <a:rPr lang="en-US" altLang="en-US" sz="2800" dirty="0"/>
              <a:t>National organizations (NOs) in Philips are responsible for administrative, financial, and legal matters</a:t>
            </a:r>
          </a:p>
          <a:p>
            <a:pPr lvl="1"/>
            <a:r>
              <a:rPr lang="en-CA" altLang="en-US" sz="2400" dirty="0"/>
              <a:t>Local control over key assets, resources</a:t>
            </a:r>
          </a:p>
          <a:p>
            <a:pPr lvl="1"/>
            <a:r>
              <a:rPr lang="en-CA" altLang="en-US" sz="2400" dirty="0"/>
              <a:t>Knowledge of local markets, consumer markets</a:t>
            </a:r>
          </a:p>
          <a:p>
            <a:pPr lvl="1"/>
            <a:r>
              <a:rPr lang="en-CA" altLang="en-US" sz="2400" dirty="0"/>
              <a:t>Profit responsibility</a:t>
            </a:r>
          </a:p>
          <a:p>
            <a:pPr lvl="1"/>
            <a:r>
              <a:rPr lang="en-CA" altLang="en-US" sz="2400" dirty="0"/>
              <a:t>Career advancement opportunities</a:t>
            </a:r>
          </a:p>
          <a:p>
            <a:pPr lvl="1"/>
            <a:r>
              <a:rPr lang="en-CA" altLang="en-US" sz="2400" dirty="0"/>
              <a:t>Most board members are NO managers</a:t>
            </a:r>
          </a:p>
          <a:p>
            <a:pPr lvl="1"/>
            <a:r>
              <a:rPr lang="en-CA" altLang="en-US" sz="2400" dirty="0"/>
              <a:t>Best people became NO managers</a:t>
            </a:r>
          </a:p>
          <a:p>
            <a:pPr marL="457200" lvl="1" indent="0">
              <a:buNone/>
            </a:pPr>
            <a:endParaRPr lang="en-US" altLang="en-US" sz="2000" dirty="0"/>
          </a:p>
        </p:txBody>
      </p:sp>
    </p:spTree>
    <p:extLst>
      <p:ext uri="{BB962C8B-B14F-4D97-AF65-F5344CB8AC3E}">
        <p14:creationId xmlns:p14="http://schemas.microsoft.com/office/powerpoint/2010/main" val="1509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a:extLst>
              <a:ext uri="{FF2B5EF4-FFF2-40B4-BE49-F238E27FC236}">
                <a16:creationId xmlns:a16="http://schemas.microsoft.com/office/drawing/2014/main" id="{EBFF753C-8F43-469F-B0C7-BF648D92FD75}"/>
              </a:ext>
            </a:extLst>
          </p:cNvPr>
          <p:cNvSpPr>
            <a:spLocks noGrp="1" noChangeArrowheads="1"/>
          </p:cNvSpPr>
          <p:nvPr>
            <p:ph type="title"/>
          </p:nvPr>
        </p:nvSpPr>
        <p:spPr/>
        <p:txBody>
          <a:bodyPr/>
          <a:lstStyle/>
          <a:p>
            <a:r>
              <a:rPr lang="en-US" altLang="en-US" dirty="0"/>
              <a:t>Matsushita (Panasonic) roots</a:t>
            </a:r>
          </a:p>
        </p:txBody>
      </p:sp>
      <p:sp>
        <p:nvSpPr>
          <p:cNvPr id="387075" name="Rectangle 3">
            <a:extLst>
              <a:ext uri="{FF2B5EF4-FFF2-40B4-BE49-F238E27FC236}">
                <a16:creationId xmlns:a16="http://schemas.microsoft.com/office/drawing/2014/main" id="{252CCBD1-983C-4C02-992B-0124548F2BFD}"/>
              </a:ext>
            </a:extLst>
          </p:cNvPr>
          <p:cNvSpPr>
            <a:spLocks noGrp="1" noChangeArrowheads="1"/>
          </p:cNvSpPr>
          <p:nvPr>
            <p:ph type="body" idx="1"/>
          </p:nvPr>
        </p:nvSpPr>
        <p:spPr>
          <a:xfrm>
            <a:off x="261257" y="1425039"/>
            <a:ext cx="8621486" cy="4933208"/>
          </a:xfrm>
        </p:spPr>
        <p:txBody>
          <a:bodyPr/>
          <a:lstStyle/>
          <a:p>
            <a:r>
              <a:rPr lang="en-US" altLang="en-US" sz="2800" dirty="0"/>
              <a:t>Founded in 1918 by </a:t>
            </a:r>
            <a:r>
              <a:rPr lang="en-US" altLang="en-US" sz="2800" dirty="0" err="1"/>
              <a:t>Konosuke</a:t>
            </a:r>
            <a:r>
              <a:rPr lang="en-US" altLang="en-US" sz="2800" dirty="0"/>
              <a:t> Matsushita</a:t>
            </a:r>
          </a:p>
          <a:p>
            <a:r>
              <a:rPr lang="en-US" altLang="en-US" sz="2800" dirty="0"/>
              <a:t>Rapid growth after WWII</a:t>
            </a:r>
          </a:p>
          <a:p>
            <a:pPr lvl="1"/>
            <a:r>
              <a:rPr lang="en-US" altLang="en-US" sz="2400" dirty="0"/>
              <a:t>1950s – began high volume export operations</a:t>
            </a:r>
          </a:p>
          <a:p>
            <a:pPr lvl="1"/>
            <a:r>
              <a:rPr lang="en-US" altLang="en-US" sz="2400" dirty="0"/>
              <a:t>1960s – opened plants in Asia and Latin America</a:t>
            </a:r>
          </a:p>
          <a:p>
            <a:pPr lvl="1"/>
            <a:r>
              <a:rPr lang="en-US" altLang="en-US" sz="2400" dirty="0"/>
              <a:t>1970s – opened plants in Europe and North America</a:t>
            </a:r>
          </a:p>
          <a:p>
            <a:r>
              <a:rPr lang="en-CA" altLang="en-US" sz="2800" dirty="0"/>
              <a:t>Built massive centralized manufacturing capability</a:t>
            </a:r>
          </a:p>
          <a:p>
            <a:r>
              <a:rPr lang="en-CA" altLang="en-US" sz="2800" dirty="0"/>
              <a:t>Assets and resources controlled by strong product divisions located in Osaka</a:t>
            </a:r>
          </a:p>
        </p:txBody>
      </p:sp>
    </p:spTree>
    <p:extLst>
      <p:ext uri="{BB962C8B-B14F-4D97-AF65-F5344CB8AC3E}">
        <p14:creationId xmlns:p14="http://schemas.microsoft.com/office/powerpoint/2010/main" val="8293519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a:extLst>
              <a:ext uri="{FF2B5EF4-FFF2-40B4-BE49-F238E27FC236}">
                <a16:creationId xmlns:a16="http://schemas.microsoft.com/office/drawing/2014/main" id="{42F10DE9-CA8E-4985-BC53-B54D0CD0BC26}"/>
              </a:ext>
            </a:extLst>
          </p:cNvPr>
          <p:cNvSpPr>
            <a:spLocks noGrp="1" noChangeArrowheads="1"/>
          </p:cNvSpPr>
          <p:nvPr>
            <p:ph type="title"/>
          </p:nvPr>
        </p:nvSpPr>
        <p:spPr>
          <a:xfrm>
            <a:off x="2018806" y="225631"/>
            <a:ext cx="7022275" cy="712519"/>
          </a:xfrm>
        </p:spPr>
        <p:txBody>
          <a:bodyPr/>
          <a:lstStyle/>
          <a:p>
            <a:r>
              <a:rPr lang="en-US" altLang="en-US" dirty="0"/>
              <a:t>Matsushita’s traditional strengths</a:t>
            </a:r>
          </a:p>
        </p:txBody>
      </p:sp>
      <p:sp>
        <p:nvSpPr>
          <p:cNvPr id="388099" name="Rectangle 3">
            <a:extLst>
              <a:ext uri="{FF2B5EF4-FFF2-40B4-BE49-F238E27FC236}">
                <a16:creationId xmlns:a16="http://schemas.microsoft.com/office/drawing/2014/main" id="{7C73FDCF-E98D-44D2-8FFC-03F869443B32}"/>
              </a:ext>
            </a:extLst>
          </p:cNvPr>
          <p:cNvSpPr>
            <a:spLocks noGrp="1" noChangeArrowheads="1"/>
          </p:cNvSpPr>
          <p:nvPr>
            <p:ph type="body" idx="1"/>
          </p:nvPr>
        </p:nvSpPr>
        <p:spPr>
          <a:xfrm>
            <a:off x="247402" y="1299853"/>
            <a:ext cx="8649195" cy="4495800"/>
          </a:xfrm>
        </p:spPr>
        <p:txBody>
          <a:bodyPr/>
          <a:lstStyle/>
          <a:p>
            <a:r>
              <a:rPr lang="en-CA" altLang="en-US" sz="2800" dirty="0"/>
              <a:t>Created a strategy of developing relatively standardized products and producing them at massive scale</a:t>
            </a:r>
          </a:p>
          <a:p>
            <a:r>
              <a:rPr lang="en-CA" altLang="en-US" sz="2800" dirty="0"/>
              <a:t>Core competence in low-cost manufacturing </a:t>
            </a:r>
          </a:p>
          <a:p>
            <a:r>
              <a:rPr lang="en-CA" altLang="en-US" sz="2800" dirty="0"/>
              <a:t>Fast-to-market innovations</a:t>
            </a:r>
          </a:p>
          <a:p>
            <a:pPr lvl="1"/>
            <a:r>
              <a:rPr lang="en-US" altLang="en-US" sz="2400" dirty="0"/>
              <a:t>Bring new technologies to market faster than competitors required the ability to coordinate R&amp;D, manufacturing, and marketing within product divisions</a:t>
            </a:r>
          </a:p>
          <a:p>
            <a:pPr lvl="1"/>
            <a:r>
              <a:rPr lang="en-US" altLang="en-US" sz="2400" dirty="0"/>
              <a:t>“</a:t>
            </a:r>
            <a:r>
              <a:rPr lang="en-US" altLang="en-US" sz="2400" dirty="0" err="1"/>
              <a:t>Manishita</a:t>
            </a:r>
            <a:r>
              <a:rPr lang="en-US" altLang="en-US" sz="2400" dirty="0"/>
              <a:t>” (copycat)</a:t>
            </a:r>
          </a:p>
          <a:p>
            <a:r>
              <a:rPr lang="en-US" altLang="en-US" sz="2800" dirty="0"/>
              <a:t>Own 25,000 retail outlets in Japan</a:t>
            </a:r>
          </a:p>
          <a:p>
            <a:r>
              <a:rPr lang="en-US" altLang="en-US" sz="2800" dirty="0"/>
              <a:t>Strong brands </a:t>
            </a:r>
          </a:p>
          <a:p>
            <a:pPr lvl="1"/>
            <a:r>
              <a:rPr lang="en-US" altLang="en-US" sz="2400" dirty="0"/>
              <a:t>Panasonic, National</a:t>
            </a:r>
          </a:p>
        </p:txBody>
      </p:sp>
    </p:spTree>
    <p:extLst>
      <p:ext uri="{BB962C8B-B14F-4D97-AF65-F5344CB8AC3E}">
        <p14:creationId xmlns:p14="http://schemas.microsoft.com/office/powerpoint/2010/main" val="224733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E6E8-D4D9-4A80-8671-A0A79FF7CA47}"/>
              </a:ext>
            </a:extLst>
          </p:cNvPr>
          <p:cNvSpPr>
            <a:spLocks noGrp="1"/>
          </p:cNvSpPr>
          <p:nvPr>
            <p:ph type="ctrTitle"/>
          </p:nvPr>
        </p:nvSpPr>
        <p:spPr>
          <a:xfrm>
            <a:off x="546265" y="1828800"/>
            <a:ext cx="7911935" cy="1771650"/>
          </a:xfrm>
        </p:spPr>
        <p:txBody>
          <a:bodyPr/>
          <a:lstStyle/>
          <a:p>
            <a:pPr algn="ctr"/>
            <a:r>
              <a:rPr lang="en-CA" dirty="0"/>
              <a:t>How can MNCs deal with the tension between global and local orientations?</a:t>
            </a:r>
          </a:p>
        </p:txBody>
      </p:sp>
    </p:spTree>
    <p:extLst>
      <p:ext uri="{BB962C8B-B14F-4D97-AF65-F5344CB8AC3E}">
        <p14:creationId xmlns:p14="http://schemas.microsoft.com/office/powerpoint/2010/main" val="15327026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a:extLst>
              <a:ext uri="{FF2B5EF4-FFF2-40B4-BE49-F238E27FC236}">
                <a16:creationId xmlns:a16="http://schemas.microsoft.com/office/drawing/2014/main" id="{C4FC2DD7-20EA-4D0D-9806-728727E02E35}"/>
              </a:ext>
            </a:extLst>
          </p:cNvPr>
          <p:cNvSpPr>
            <a:spLocks noGrp="1" noChangeArrowheads="1"/>
          </p:cNvSpPr>
          <p:nvPr>
            <p:ph type="title"/>
          </p:nvPr>
        </p:nvSpPr>
        <p:spPr/>
        <p:txBody>
          <a:bodyPr/>
          <a:lstStyle/>
          <a:p>
            <a:r>
              <a:rPr lang="en-US" altLang="en-US"/>
              <a:t>Org. structure &amp; management</a:t>
            </a:r>
          </a:p>
        </p:txBody>
      </p:sp>
      <p:sp>
        <p:nvSpPr>
          <p:cNvPr id="389123" name="Rectangle 3">
            <a:extLst>
              <a:ext uri="{FF2B5EF4-FFF2-40B4-BE49-F238E27FC236}">
                <a16:creationId xmlns:a16="http://schemas.microsoft.com/office/drawing/2014/main" id="{CDB92C0D-49C7-47BE-A94B-ADF76D6FCE16}"/>
              </a:ext>
            </a:extLst>
          </p:cNvPr>
          <p:cNvSpPr>
            <a:spLocks noGrp="1" noChangeArrowheads="1"/>
          </p:cNvSpPr>
          <p:nvPr>
            <p:ph type="body" idx="1"/>
          </p:nvPr>
        </p:nvSpPr>
        <p:spPr>
          <a:xfrm>
            <a:off x="253340" y="1494312"/>
            <a:ext cx="8637319" cy="4495800"/>
          </a:xfrm>
        </p:spPr>
        <p:txBody>
          <a:bodyPr/>
          <a:lstStyle/>
          <a:p>
            <a:r>
              <a:rPr lang="en-CA" altLang="en-US" sz="2800" dirty="0"/>
              <a:t>Administrative control at Matsushita was achieved through the total dependence of the overseas subsidiaries on the parent company for finance</a:t>
            </a:r>
          </a:p>
          <a:p>
            <a:r>
              <a:rPr lang="en-CA" altLang="en-US" sz="2800" dirty="0"/>
              <a:t>Strong centralized control over operations</a:t>
            </a:r>
          </a:p>
          <a:p>
            <a:pPr lvl="1"/>
            <a:r>
              <a:rPr lang="en-US" altLang="en-US" sz="2400" dirty="0"/>
              <a:t>Expatriates are often appointed to work at subsidiaries as general managers, accountants, technical managers</a:t>
            </a:r>
          </a:p>
          <a:p>
            <a:r>
              <a:rPr lang="en-CA" altLang="en-US" sz="2800" dirty="0"/>
              <a:t>Cost advantages through global economies of scale </a:t>
            </a:r>
          </a:p>
          <a:p>
            <a:r>
              <a:rPr lang="en-US" altLang="en-US" sz="2800" dirty="0"/>
              <a:t>Close ties between Osaka and foreign subsidiaries</a:t>
            </a:r>
          </a:p>
          <a:p>
            <a:pPr lvl="1"/>
            <a:r>
              <a:rPr lang="en-US" altLang="en-US" sz="2400" dirty="0"/>
              <a:t>Managers of subsidiaries regularly visit HQ while representatives of HQ often visit subsidiaries</a:t>
            </a:r>
          </a:p>
          <a:p>
            <a:endParaRPr lang="en-US" altLang="en-US" dirty="0"/>
          </a:p>
        </p:txBody>
      </p:sp>
    </p:spTree>
    <p:extLst>
      <p:ext uri="{BB962C8B-B14F-4D97-AF65-F5344CB8AC3E}">
        <p14:creationId xmlns:p14="http://schemas.microsoft.com/office/powerpoint/2010/main" val="4224711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a:extLst>
              <a:ext uri="{FF2B5EF4-FFF2-40B4-BE49-F238E27FC236}">
                <a16:creationId xmlns:a16="http://schemas.microsoft.com/office/drawing/2014/main" id="{2060BDFE-6F4D-459E-B81A-AD91A4A69E3E}"/>
              </a:ext>
            </a:extLst>
          </p:cNvPr>
          <p:cNvSpPr>
            <a:spLocks noGrp="1" noChangeArrowheads="1"/>
          </p:cNvSpPr>
          <p:nvPr>
            <p:ph type="title"/>
          </p:nvPr>
        </p:nvSpPr>
        <p:spPr/>
        <p:txBody>
          <a:bodyPr/>
          <a:lstStyle/>
          <a:p>
            <a:r>
              <a:rPr lang="en-US" altLang="en-US"/>
              <a:t>Problems at Philips</a:t>
            </a:r>
          </a:p>
        </p:txBody>
      </p:sp>
      <p:sp>
        <p:nvSpPr>
          <p:cNvPr id="390147" name="Rectangle 3">
            <a:extLst>
              <a:ext uri="{FF2B5EF4-FFF2-40B4-BE49-F238E27FC236}">
                <a16:creationId xmlns:a16="http://schemas.microsoft.com/office/drawing/2014/main" id="{2555240E-2224-47EB-AC63-4038C1C614BF}"/>
              </a:ext>
            </a:extLst>
          </p:cNvPr>
          <p:cNvSpPr>
            <a:spLocks noGrp="1" noChangeArrowheads="1"/>
          </p:cNvSpPr>
          <p:nvPr>
            <p:ph type="body" idx="1"/>
          </p:nvPr>
        </p:nvSpPr>
        <p:spPr>
          <a:xfrm>
            <a:off x="372093" y="1458686"/>
            <a:ext cx="8399813" cy="4495800"/>
          </a:xfrm>
        </p:spPr>
        <p:txBody>
          <a:bodyPr/>
          <a:lstStyle/>
          <a:p>
            <a:r>
              <a:rPr lang="en-US" altLang="en-US" sz="2800" dirty="0"/>
              <a:t>Product divisions lack power needed to integrate development, manufacturing, and marketing of products across different national markets</a:t>
            </a:r>
          </a:p>
          <a:p>
            <a:pPr lvl="1"/>
            <a:r>
              <a:rPr lang="en-US" altLang="en-US" sz="2400" dirty="0"/>
              <a:t>Fragmented value chain – from R&amp;D to sales</a:t>
            </a:r>
          </a:p>
          <a:p>
            <a:pPr lvl="1"/>
            <a:r>
              <a:rPr lang="en-US" altLang="en-US" sz="2400" dirty="0"/>
              <a:t>Design of new products with little considerations of market needs or production constraints</a:t>
            </a:r>
          </a:p>
          <a:p>
            <a:pPr lvl="1"/>
            <a:r>
              <a:rPr lang="en-US" altLang="en-US" sz="2400" dirty="0"/>
              <a:t>High costs of operations</a:t>
            </a:r>
          </a:p>
          <a:p>
            <a:pPr lvl="1"/>
            <a:r>
              <a:rPr lang="en-US" altLang="en-US" sz="2400" dirty="0"/>
              <a:t>Inability to bring innovations to market fast</a:t>
            </a:r>
          </a:p>
          <a:p>
            <a:pPr lvl="1"/>
            <a:endParaRPr lang="en-US" altLang="en-US" dirty="0"/>
          </a:p>
          <a:p>
            <a:endParaRPr lang="en-US" altLang="en-US" dirty="0"/>
          </a:p>
        </p:txBody>
      </p:sp>
    </p:spTree>
    <p:extLst>
      <p:ext uri="{BB962C8B-B14F-4D97-AF65-F5344CB8AC3E}">
        <p14:creationId xmlns:p14="http://schemas.microsoft.com/office/powerpoint/2010/main" val="20741222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Rectangle 2">
            <a:extLst>
              <a:ext uri="{FF2B5EF4-FFF2-40B4-BE49-F238E27FC236}">
                <a16:creationId xmlns:a16="http://schemas.microsoft.com/office/drawing/2014/main" id="{83CD2417-682B-4D17-9424-438297B0CA04}"/>
              </a:ext>
            </a:extLst>
          </p:cNvPr>
          <p:cNvSpPr>
            <a:spLocks noGrp="1" noChangeArrowheads="1"/>
          </p:cNvSpPr>
          <p:nvPr>
            <p:ph type="title"/>
          </p:nvPr>
        </p:nvSpPr>
        <p:spPr/>
        <p:txBody>
          <a:bodyPr/>
          <a:lstStyle/>
          <a:p>
            <a:r>
              <a:rPr lang="en-US" altLang="en-US"/>
              <a:t>Why is it difficult to change?</a:t>
            </a:r>
          </a:p>
        </p:txBody>
      </p:sp>
      <p:sp>
        <p:nvSpPr>
          <p:cNvPr id="392195" name="Rectangle 3">
            <a:extLst>
              <a:ext uri="{FF2B5EF4-FFF2-40B4-BE49-F238E27FC236}">
                <a16:creationId xmlns:a16="http://schemas.microsoft.com/office/drawing/2014/main" id="{296556FA-4EBA-47E7-A916-C77A9F8E5880}"/>
              </a:ext>
            </a:extLst>
          </p:cNvPr>
          <p:cNvSpPr>
            <a:spLocks noGrp="1" noChangeArrowheads="1"/>
          </p:cNvSpPr>
          <p:nvPr>
            <p:ph type="body" idx="1"/>
          </p:nvPr>
        </p:nvSpPr>
        <p:spPr>
          <a:xfrm>
            <a:off x="199901" y="1601189"/>
            <a:ext cx="8744197" cy="4495800"/>
          </a:xfrm>
        </p:spPr>
        <p:txBody>
          <a:bodyPr/>
          <a:lstStyle/>
          <a:p>
            <a:r>
              <a:rPr lang="en-US" altLang="en-US" sz="2800" dirty="0"/>
              <a:t>National organizations in Philips have a lot of power </a:t>
            </a:r>
          </a:p>
          <a:p>
            <a:pPr lvl="1"/>
            <a:r>
              <a:rPr lang="en-US" altLang="en-US" sz="2400" dirty="0"/>
              <a:t>Control over key assets</a:t>
            </a:r>
          </a:p>
          <a:p>
            <a:pPr lvl="1"/>
            <a:r>
              <a:rPr lang="en-US" altLang="en-US" sz="2400" dirty="0"/>
              <a:t>Traditional career path – most executives came from national organizations</a:t>
            </a:r>
          </a:p>
          <a:p>
            <a:pPr lvl="1"/>
            <a:r>
              <a:rPr lang="en-US" altLang="en-US" sz="2400" dirty="0"/>
              <a:t>Generate profits - sources of funds for the rest of Philips</a:t>
            </a:r>
          </a:p>
          <a:p>
            <a:r>
              <a:rPr lang="en-US" altLang="en-US" sz="2800" dirty="0"/>
              <a:t>Re-organization damages traditional strengths associated with autonomy of R&amp;D labs and national organizations</a:t>
            </a:r>
          </a:p>
          <a:p>
            <a:pPr lvl="1"/>
            <a:r>
              <a:rPr lang="en-US" altLang="en-US" sz="2400" dirty="0"/>
              <a:t>Ability to generate revolutionary innovations</a:t>
            </a:r>
          </a:p>
          <a:p>
            <a:pPr lvl="1"/>
            <a:r>
              <a:rPr lang="en-US" altLang="en-US" sz="2400" dirty="0"/>
              <a:t>Responsiveness to conditions of local markets</a:t>
            </a:r>
          </a:p>
        </p:txBody>
      </p:sp>
    </p:spTree>
    <p:extLst>
      <p:ext uri="{BB962C8B-B14F-4D97-AF65-F5344CB8AC3E}">
        <p14:creationId xmlns:p14="http://schemas.microsoft.com/office/powerpoint/2010/main" val="30297987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a:extLst>
              <a:ext uri="{FF2B5EF4-FFF2-40B4-BE49-F238E27FC236}">
                <a16:creationId xmlns:a16="http://schemas.microsoft.com/office/drawing/2014/main" id="{54299DBA-A753-4AFA-8269-0E6664C8DCFE}"/>
              </a:ext>
            </a:extLst>
          </p:cNvPr>
          <p:cNvSpPr>
            <a:spLocks noGrp="1" noChangeArrowheads="1"/>
          </p:cNvSpPr>
          <p:nvPr>
            <p:ph type="title"/>
          </p:nvPr>
        </p:nvSpPr>
        <p:spPr/>
        <p:txBody>
          <a:bodyPr/>
          <a:lstStyle/>
          <a:p>
            <a:r>
              <a:rPr lang="en-US" altLang="en-US"/>
              <a:t>Problems at Matsushita</a:t>
            </a:r>
          </a:p>
        </p:txBody>
      </p:sp>
      <p:sp>
        <p:nvSpPr>
          <p:cNvPr id="393219" name="Rectangle 3">
            <a:extLst>
              <a:ext uri="{FF2B5EF4-FFF2-40B4-BE49-F238E27FC236}">
                <a16:creationId xmlns:a16="http://schemas.microsoft.com/office/drawing/2014/main" id="{126D20B5-F2DA-4968-A243-7E9791062695}"/>
              </a:ext>
            </a:extLst>
          </p:cNvPr>
          <p:cNvSpPr>
            <a:spLocks noGrp="1" noChangeArrowheads="1"/>
          </p:cNvSpPr>
          <p:nvPr>
            <p:ph type="body" idx="1"/>
          </p:nvPr>
        </p:nvSpPr>
        <p:spPr>
          <a:xfrm>
            <a:off x="312717" y="1375559"/>
            <a:ext cx="8518566" cy="4763984"/>
          </a:xfrm>
        </p:spPr>
        <p:txBody>
          <a:bodyPr/>
          <a:lstStyle/>
          <a:p>
            <a:r>
              <a:rPr lang="en-US" altLang="en-US" sz="2800" dirty="0"/>
              <a:t>Very close control by headquarters stamps out entrepreneurial initiatives</a:t>
            </a:r>
          </a:p>
          <a:p>
            <a:pPr lvl="1"/>
            <a:r>
              <a:rPr lang="en-US" altLang="en-US" sz="2400" dirty="0"/>
              <a:t>Shortage of innovations</a:t>
            </a:r>
          </a:p>
          <a:p>
            <a:r>
              <a:rPr lang="en-US" altLang="en-US" sz="2800" dirty="0"/>
              <a:t>Lack of flexibility and responsiveness to national market differences</a:t>
            </a:r>
          </a:p>
          <a:p>
            <a:r>
              <a:rPr lang="en-US" altLang="en-US" sz="2800" dirty="0"/>
              <a:t>Negative effect of centralized production in Japan</a:t>
            </a:r>
          </a:p>
          <a:p>
            <a:pPr lvl="1"/>
            <a:r>
              <a:rPr lang="en-US" altLang="en-US" sz="2400" dirty="0"/>
              <a:t>Growing labor costs</a:t>
            </a:r>
          </a:p>
          <a:p>
            <a:pPr lvl="1"/>
            <a:r>
              <a:rPr lang="en-US" altLang="en-US" sz="2400" dirty="0"/>
              <a:t>Strong yen</a:t>
            </a:r>
          </a:p>
          <a:p>
            <a:r>
              <a:rPr lang="en-US" altLang="en-US" sz="2800" dirty="0"/>
              <a:t>Protectionist governments favor companies that build plants over those that export</a:t>
            </a:r>
          </a:p>
        </p:txBody>
      </p:sp>
    </p:spTree>
    <p:extLst>
      <p:ext uri="{BB962C8B-B14F-4D97-AF65-F5344CB8AC3E}">
        <p14:creationId xmlns:p14="http://schemas.microsoft.com/office/powerpoint/2010/main" val="2060621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a:extLst>
              <a:ext uri="{FF2B5EF4-FFF2-40B4-BE49-F238E27FC236}">
                <a16:creationId xmlns:a16="http://schemas.microsoft.com/office/drawing/2014/main" id="{377442DD-2328-45B6-90CF-1994C20104BA}"/>
              </a:ext>
            </a:extLst>
          </p:cNvPr>
          <p:cNvSpPr>
            <a:spLocks noGrp="1" noChangeArrowheads="1"/>
          </p:cNvSpPr>
          <p:nvPr>
            <p:ph type="title"/>
          </p:nvPr>
        </p:nvSpPr>
        <p:spPr/>
        <p:txBody>
          <a:bodyPr/>
          <a:lstStyle/>
          <a:p>
            <a:r>
              <a:rPr lang="en-US" altLang="en-US"/>
              <a:t>Why is it difficult to change?</a:t>
            </a:r>
          </a:p>
        </p:txBody>
      </p:sp>
      <p:sp>
        <p:nvSpPr>
          <p:cNvPr id="395267" name="Rectangle 3">
            <a:extLst>
              <a:ext uri="{FF2B5EF4-FFF2-40B4-BE49-F238E27FC236}">
                <a16:creationId xmlns:a16="http://schemas.microsoft.com/office/drawing/2014/main" id="{31974B68-3F91-4A76-BC34-089D72934C8B}"/>
              </a:ext>
            </a:extLst>
          </p:cNvPr>
          <p:cNvSpPr>
            <a:spLocks noGrp="1" noChangeArrowheads="1"/>
          </p:cNvSpPr>
          <p:nvPr>
            <p:ph type="body" idx="1"/>
          </p:nvPr>
        </p:nvSpPr>
        <p:spPr>
          <a:xfrm>
            <a:off x="356260" y="1660566"/>
            <a:ext cx="8423563" cy="4495800"/>
          </a:xfrm>
        </p:spPr>
        <p:txBody>
          <a:bodyPr/>
          <a:lstStyle/>
          <a:p>
            <a:r>
              <a:rPr lang="en-US" altLang="en-US" sz="2800" dirty="0"/>
              <a:t>Matsushita’s reluctance to relax control over national subsidiaries</a:t>
            </a:r>
          </a:p>
          <a:p>
            <a:r>
              <a:rPr lang="en-US" altLang="en-US" sz="2800" dirty="0"/>
              <a:t>Hard to make employees innovative and entrepreneurial overnight</a:t>
            </a:r>
          </a:p>
          <a:p>
            <a:r>
              <a:rPr lang="en-US" altLang="en-US" sz="2800" dirty="0"/>
              <a:t>If new subsidiaries are created through acquisitions, many creative employees tend to leave (e.g. Motorola’s TV business in U.S.)</a:t>
            </a:r>
          </a:p>
        </p:txBody>
      </p:sp>
    </p:spTree>
    <p:extLst>
      <p:ext uri="{BB962C8B-B14F-4D97-AF65-F5344CB8AC3E}">
        <p14:creationId xmlns:p14="http://schemas.microsoft.com/office/powerpoint/2010/main" val="38699504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026722" y="0"/>
            <a:ext cx="6248400" cy="1066800"/>
          </a:xfrm>
        </p:spPr>
        <p:txBody>
          <a:bodyPr/>
          <a:lstStyle/>
          <a:p>
            <a:pPr eaLnBrk="1" hangingPunct="1"/>
            <a:r>
              <a:rPr lang="en-US" dirty="0"/>
              <a:t>Does each company want to become like the other?</a:t>
            </a:r>
          </a:p>
        </p:txBody>
      </p:sp>
      <p:sp>
        <p:nvSpPr>
          <p:cNvPr id="13315" name="Rectangle 3"/>
          <p:cNvSpPr>
            <a:spLocks noGrp="1" noChangeArrowheads="1"/>
          </p:cNvSpPr>
          <p:nvPr>
            <p:ph idx="1"/>
          </p:nvPr>
        </p:nvSpPr>
        <p:spPr>
          <a:xfrm>
            <a:off x="319459" y="1708068"/>
            <a:ext cx="8209808" cy="4495800"/>
          </a:xfrm>
        </p:spPr>
        <p:txBody>
          <a:bodyPr/>
          <a:lstStyle/>
          <a:p>
            <a:pPr eaLnBrk="1" hangingPunct="1">
              <a:lnSpc>
                <a:spcPct val="90000"/>
              </a:lnSpc>
            </a:pPr>
            <a:r>
              <a:rPr lang="en-US" sz="2400" dirty="0"/>
              <a:t>Matsushita’s executive: “I would like to see Matsushita develop a kind of innovation and entrepreneurship which has long characterized the success of Philips.  They are very good at adapting central products and strategies to meet local needs.  Moreover, they have been able to use the technical and other resources available in the host country to create new products and new businesses.”</a:t>
            </a:r>
          </a:p>
          <a:p>
            <a:pPr eaLnBrk="1" hangingPunct="1">
              <a:lnSpc>
                <a:spcPct val="90000"/>
              </a:lnSpc>
              <a:buFontTx/>
              <a:buNone/>
            </a:pPr>
            <a:endParaRPr lang="en-US" sz="800" dirty="0"/>
          </a:p>
          <a:p>
            <a:pPr eaLnBrk="1" hangingPunct="1">
              <a:lnSpc>
                <a:spcPct val="90000"/>
              </a:lnSpc>
            </a:pPr>
            <a:r>
              <a:rPr lang="en-US" sz="2400" dirty="0"/>
              <a:t>Philips’ executive: “The Japanese have taught us the value of pursuing a global strategy with standard products.  They had tremendous cost advantages in being able to supply the world market from factories at home.  We were trying to compete on a country-by-country basis with all the additional costs associated with fragmented operations.”</a:t>
            </a:r>
          </a:p>
          <a:p>
            <a:pPr eaLnBrk="1" hangingPunct="1">
              <a:lnSpc>
                <a:spcPct val="90000"/>
              </a:lnSpc>
            </a:pPr>
            <a:endParaRPr lang="en-US" sz="2500" dirty="0"/>
          </a:p>
          <a:p>
            <a:pPr eaLnBrk="1" hangingPunct="1">
              <a:lnSpc>
                <a:spcPct val="90000"/>
              </a:lnSpc>
            </a:pPr>
            <a:endParaRPr lang="en-US" sz="2800" dirty="0"/>
          </a:p>
        </p:txBody>
      </p:sp>
      <p:sp>
        <p:nvSpPr>
          <p:cNvPr id="13316" name="AutoShape 5" descr="13881"/>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en-US"/>
          </a:p>
        </p:txBody>
      </p:sp>
    </p:spTree>
    <p:extLst>
      <p:ext uri="{BB962C8B-B14F-4D97-AF65-F5344CB8AC3E}">
        <p14:creationId xmlns:p14="http://schemas.microsoft.com/office/powerpoint/2010/main" val="19486382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Rectangle 2">
            <a:extLst>
              <a:ext uri="{FF2B5EF4-FFF2-40B4-BE49-F238E27FC236}">
                <a16:creationId xmlns:a16="http://schemas.microsoft.com/office/drawing/2014/main" id="{6CE2997B-6FD7-4B5D-8525-C5CB49329098}"/>
              </a:ext>
            </a:extLst>
          </p:cNvPr>
          <p:cNvSpPr>
            <a:spLocks noGrp="1" noChangeArrowheads="1"/>
          </p:cNvSpPr>
          <p:nvPr>
            <p:ph type="title"/>
          </p:nvPr>
        </p:nvSpPr>
        <p:spPr>
          <a:xfrm>
            <a:off x="1949532" y="83127"/>
            <a:ext cx="7194468" cy="948047"/>
          </a:xfrm>
        </p:spPr>
        <p:txBody>
          <a:bodyPr/>
          <a:lstStyle/>
          <a:p>
            <a:r>
              <a:rPr lang="en-US" altLang="en-US" dirty="0"/>
              <a:t>Moving toward </a:t>
            </a:r>
            <a:br>
              <a:rPr lang="en-US" altLang="en-US" dirty="0"/>
            </a:br>
            <a:r>
              <a:rPr lang="en-US" altLang="en-US" dirty="0"/>
              <a:t>transnational strategy?</a:t>
            </a:r>
          </a:p>
        </p:txBody>
      </p:sp>
      <p:sp>
        <p:nvSpPr>
          <p:cNvPr id="409603" name="Rectangle 3">
            <a:extLst>
              <a:ext uri="{FF2B5EF4-FFF2-40B4-BE49-F238E27FC236}">
                <a16:creationId xmlns:a16="http://schemas.microsoft.com/office/drawing/2014/main" id="{B1D5EB5D-6A41-46A7-87A1-CA577FB99D84}"/>
              </a:ext>
            </a:extLst>
          </p:cNvPr>
          <p:cNvSpPr>
            <a:spLocks noGrp="1" noChangeArrowheads="1"/>
          </p:cNvSpPr>
          <p:nvPr>
            <p:ph type="body" idx="1"/>
          </p:nvPr>
        </p:nvSpPr>
        <p:spPr>
          <a:xfrm>
            <a:off x="332509" y="1613065"/>
            <a:ext cx="8506691" cy="4495800"/>
          </a:xfrm>
        </p:spPr>
        <p:txBody>
          <a:bodyPr/>
          <a:lstStyle/>
          <a:p>
            <a:r>
              <a:rPr lang="en-US" altLang="en-US" dirty="0"/>
              <a:t>Trying to develop transnational strategies</a:t>
            </a:r>
          </a:p>
          <a:p>
            <a:pPr lvl="1"/>
            <a:r>
              <a:rPr lang="en-US" altLang="en-US" dirty="0"/>
              <a:t>Building global scale efficiency without losing local responsiveness (Philips)</a:t>
            </a:r>
          </a:p>
          <a:p>
            <a:pPr lvl="1"/>
            <a:r>
              <a:rPr lang="en-US" altLang="en-US"/>
              <a:t>Developing local </a:t>
            </a:r>
            <a:r>
              <a:rPr lang="en-US" altLang="en-US" dirty="0"/>
              <a:t>responsiveness while retaining global efficiencies (Matsushita)</a:t>
            </a:r>
          </a:p>
          <a:p>
            <a:endParaRPr lang="en-US" altLang="en-US" dirty="0"/>
          </a:p>
        </p:txBody>
      </p:sp>
    </p:spTree>
    <p:extLst>
      <p:ext uri="{BB962C8B-B14F-4D97-AF65-F5344CB8AC3E}">
        <p14:creationId xmlns:p14="http://schemas.microsoft.com/office/powerpoint/2010/main" val="2355659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a:extLst>
              <a:ext uri="{FF2B5EF4-FFF2-40B4-BE49-F238E27FC236}">
                <a16:creationId xmlns:a16="http://schemas.microsoft.com/office/drawing/2014/main" id="{502BD302-C58A-4198-94DC-0002D06378AD}"/>
              </a:ext>
            </a:extLst>
          </p:cNvPr>
          <p:cNvSpPr>
            <a:spLocks noChangeArrowheads="1"/>
          </p:cNvSpPr>
          <p:nvPr/>
        </p:nvSpPr>
        <p:spPr bwMode="auto">
          <a:xfrm>
            <a:off x="2240779" y="37956"/>
            <a:ext cx="6547304" cy="1074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S" sz="3200" b="1" dirty="0">
                <a:effectLst>
                  <a:outerShdw blurRad="38100" dist="38100" dir="2700000" algn="tl">
                    <a:srgbClr val="C0C0C0"/>
                  </a:outerShdw>
                </a:effectLst>
              </a:rPr>
              <a:t>Combining global integration with local responsiveness</a:t>
            </a:r>
          </a:p>
        </p:txBody>
      </p:sp>
      <p:grpSp>
        <p:nvGrpSpPr>
          <p:cNvPr id="405507" name="Group 3">
            <a:extLst>
              <a:ext uri="{FF2B5EF4-FFF2-40B4-BE49-F238E27FC236}">
                <a16:creationId xmlns:a16="http://schemas.microsoft.com/office/drawing/2014/main" id="{8640354D-FA69-49E4-A44A-5AD7A85DE21A}"/>
              </a:ext>
            </a:extLst>
          </p:cNvPr>
          <p:cNvGrpSpPr>
            <a:grpSpLocks/>
          </p:cNvGrpSpPr>
          <p:nvPr/>
        </p:nvGrpSpPr>
        <p:grpSpPr bwMode="auto">
          <a:xfrm>
            <a:off x="605642" y="1353787"/>
            <a:ext cx="8182098" cy="4880758"/>
            <a:chOff x="400" y="928"/>
            <a:chExt cx="5104" cy="3333"/>
          </a:xfrm>
        </p:grpSpPr>
        <p:sp>
          <p:nvSpPr>
            <p:cNvPr id="405508" name="AutoShape 4">
              <a:extLst>
                <a:ext uri="{FF2B5EF4-FFF2-40B4-BE49-F238E27FC236}">
                  <a16:creationId xmlns:a16="http://schemas.microsoft.com/office/drawing/2014/main" id="{FC6E3B64-5438-41A7-B654-6FF38EBC30DD}"/>
                </a:ext>
              </a:extLst>
            </p:cNvPr>
            <p:cNvSpPr>
              <a:spLocks noChangeArrowheads="1"/>
            </p:cNvSpPr>
            <p:nvPr/>
          </p:nvSpPr>
          <p:spPr bwMode="auto">
            <a:xfrm>
              <a:off x="400" y="928"/>
              <a:ext cx="5104" cy="3328"/>
            </a:xfrm>
            <a:prstGeom prst="roundRect">
              <a:avLst>
                <a:gd name="adj" fmla="val 12477"/>
              </a:avLst>
            </a:prstGeom>
            <a:noFill/>
            <a:ln w="50800">
              <a:solidFill>
                <a:schemeClr val="bg2"/>
              </a:solidFill>
              <a:round/>
              <a:headEnd/>
              <a:tailEnd/>
            </a:ln>
            <a:effectLst>
              <a:outerShdw dist="35921" dir="2700000" algn="ctr" rotWithShape="0">
                <a:schemeClr val="bg2"/>
              </a:outerShdw>
            </a:effectLst>
            <a:extLst>
              <a:ext uri="{909E8E84-426E-40DD-AFC4-6F175D3DCCD1}">
                <a14:hiddenFill xmlns:a14="http://schemas.microsoft.com/office/drawing/2010/main">
                  <a:solidFill>
                    <a:schemeClr val="tx2"/>
                  </a:solidFill>
                </a14:hiddenFill>
              </a:ext>
            </a:extLst>
          </p:spPr>
          <p:txBody>
            <a:bodyPr wrap="none" anchor="ctr"/>
            <a:lstStyle/>
            <a:p>
              <a:endParaRPr lang="en-CA"/>
            </a:p>
          </p:txBody>
        </p:sp>
        <p:sp>
          <p:nvSpPr>
            <p:cNvPr id="405509" name="Rectangle 5">
              <a:extLst>
                <a:ext uri="{FF2B5EF4-FFF2-40B4-BE49-F238E27FC236}">
                  <a16:creationId xmlns:a16="http://schemas.microsoft.com/office/drawing/2014/main" id="{68DF455C-9E57-4BC8-9D72-32ED50F1FC75}"/>
                </a:ext>
              </a:extLst>
            </p:cNvPr>
            <p:cNvSpPr>
              <a:spLocks noChangeArrowheads="1"/>
            </p:cNvSpPr>
            <p:nvPr/>
          </p:nvSpPr>
          <p:spPr bwMode="auto">
            <a:xfrm>
              <a:off x="1895" y="1108"/>
              <a:ext cx="2824" cy="2632"/>
            </a:xfrm>
            <a:prstGeom prst="rect">
              <a:avLst/>
            </a:prstGeom>
            <a:noFill/>
            <a:ln w="50800">
              <a:solidFill>
                <a:schemeClr val="bg2"/>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5510" name="Rectangle 6">
              <a:extLst>
                <a:ext uri="{FF2B5EF4-FFF2-40B4-BE49-F238E27FC236}">
                  <a16:creationId xmlns:a16="http://schemas.microsoft.com/office/drawing/2014/main" id="{BB3A3872-370E-4EA4-A085-07BD746CCF3D}"/>
                </a:ext>
              </a:extLst>
            </p:cNvPr>
            <p:cNvSpPr>
              <a:spLocks noChangeArrowheads="1"/>
            </p:cNvSpPr>
            <p:nvPr/>
          </p:nvSpPr>
          <p:spPr bwMode="auto">
            <a:xfrm>
              <a:off x="435" y="2072"/>
              <a:ext cx="1292" cy="7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eaLnBrk="0" hangingPunct="0"/>
              <a:r>
                <a:rPr lang="en-US" altLang="en-US" sz="2400" b="1">
                  <a:effectLst>
                    <a:outerShdw blurRad="38100" dist="38100" dir="2700000" algn="tl">
                      <a:srgbClr val="C0C0C0"/>
                    </a:outerShdw>
                  </a:effectLst>
                  <a:latin typeface="Times New Roman" panose="02020603050405020304" pitchFamily="18" charset="0"/>
                </a:rPr>
                <a:t>Need for Global Integration</a:t>
              </a:r>
            </a:p>
          </p:txBody>
        </p:sp>
        <p:sp>
          <p:nvSpPr>
            <p:cNvPr id="405511" name="Rectangle 7">
              <a:extLst>
                <a:ext uri="{FF2B5EF4-FFF2-40B4-BE49-F238E27FC236}">
                  <a16:creationId xmlns:a16="http://schemas.microsoft.com/office/drawing/2014/main" id="{EB705585-7839-44FE-90A9-61EFA253D1FA}"/>
                </a:ext>
              </a:extLst>
            </p:cNvPr>
            <p:cNvSpPr>
              <a:spLocks noChangeArrowheads="1"/>
            </p:cNvSpPr>
            <p:nvPr/>
          </p:nvSpPr>
          <p:spPr bwMode="auto">
            <a:xfrm>
              <a:off x="1682" y="3975"/>
              <a:ext cx="3303" cy="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2400" b="1">
                  <a:effectLst>
                    <a:outerShdw blurRad="38100" dist="38100" dir="2700000" algn="tl">
                      <a:srgbClr val="C0C0C0"/>
                    </a:outerShdw>
                  </a:effectLst>
                  <a:latin typeface="Times New Roman" panose="02020603050405020304" pitchFamily="18" charset="0"/>
                </a:rPr>
                <a:t>Need for Local Market Responsiveness</a:t>
              </a:r>
            </a:p>
          </p:txBody>
        </p:sp>
        <p:sp>
          <p:nvSpPr>
            <p:cNvPr id="405512" name="Rectangle 8">
              <a:extLst>
                <a:ext uri="{FF2B5EF4-FFF2-40B4-BE49-F238E27FC236}">
                  <a16:creationId xmlns:a16="http://schemas.microsoft.com/office/drawing/2014/main" id="{80CDF200-E1E6-49D3-A6A3-B6C8B4CE78AC}"/>
                </a:ext>
              </a:extLst>
            </p:cNvPr>
            <p:cNvSpPr>
              <a:spLocks noChangeArrowheads="1"/>
            </p:cNvSpPr>
            <p:nvPr/>
          </p:nvSpPr>
          <p:spPr bwMode="auto">
            <a:xfrm>
              <a:off x="1420" y="3574"/>
              <a:ext cx="37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latin typeface="Arial" panose="020B0604020202020204" pitchFamily="34" charset="0"/>
                </a:rPr>
                <a:t>Low</a:t>
              </a:r>
            </a:p>
          </p:txBody>
        </p:sp>
        <p:sp>
          <p:nvSpPr>
            <p:cNvPr id="405513" name="Rectangle 9">
              <a:extLst>
                <a:ext uri="{FF2B5EF4-FFF2-40B4-BE49-F238E27FC236}">
                  <a16:creationId xmlns:a16="http://schemas.microsoft.com/office/drawing/2014/main" id="{6CFF3941-795F-465E-83CA-A0B32C5CB479}"/>
                </a:ext>
              </a:extLst>
            </p:cNvPr>
            <p:cNvSpPr>
              <a:spLocks noChangeArrowheads="1"/>
            </p:cNvSpPr>
            <p:nvPr/>
          </p:nvSpPr>
          <p:spPr bwMode="auto">
            <a:xfrm>
              <a:off x="1408" y="1043"/>
              <a:ext cx="39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latin typeface="Arial" panose="020B0604020202020204" pitchFamily="34" charset="0"/>
                </a:rPr>
                <a:t>High</a:t>
              </a:r>
            </a:p>
          </p:txBody>
        </p:sp>
        <p:sp>
          <p:nvSpPr>
            <p:cNvPr id="405514" name="Rectangle 10">
              <a:extLst>
                <a:ext uri="{FF2B5EF4-FFF2-40B4-BE49-F238E27FC236}">
                  <a16:creationId xmlns:a16="http://schemas.microsoft.com/office/drawing/2014/main" id="{1964F920-A58E-480A-B46D-F0DA9DE1D489}"/>
                </a:ext>
              </a:extLst>
            </p:cNvPr>
            <p:cNvSpPr>
              <a:spLocks noChangeArrowheads="1"/>
            </p:cNvSpPr>
            <p:nvPr/>
          </p:nvSpPr>
          <p:spPr bwMode="auto">
            <a:xfrm>
              <a:off x="1804" y="3790"/>
              <a:ext cx="37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latin typeface="Arial" panose="020B0604020202020204" pitchFamily="34" charset="0"/>
                </a:rPr>
                <a:t>Low</a:t>
              </a:r>
            </a:p>
          </p:txBody>
        </p:sp>
        <p:sp>
          <p:nvSpPr>
            <p:cNvPr id="405515" name="Rectangle 11">
              <a:extLst>
                <a:ext uri="{FF2B5EF4-FFF2-40B4-BE49-F238E27FC236}">
                  <a16:creationId xmlns:a16="http://schemas.microsoft.com/office/drawing/2014/main" id="{83B3589B-5635-4ACC-976E-CDD95D0123F5}"/>
                </a:ext>
              </a:extLst>
            </p:cNvPr>
            <p:cNvSpPr>
              <a:spLocks noChangeArrowheads="1"/>
            </p:cNvSpPr>
            <p:nvPr/>
          </p:nvSpPr>
          <p:spPr bwMode="auto">
            <a:xfrm>
              <a:off x="4659" y="3790"/>
              <a:ext cx="39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S" sz="1600" b="1">
                  <a:latin typeface="Arial" panose="020B0604020202020204" pitchFamily="34" charset="0"/>
                </a:rPr>
                <a:t>High</a:t>
              </a:r>
            </a:p>
          </p:txBody>
        </p:sp>
      </p:grpSp>
      <p:sp>
        <p:nvSpPr>
          <p:cNvPr id="405516" name="Oval 12">
            <a:extLst>
              <a:ext uri="{FF2B5EF4-FFF2-40B4-BE49-F238E27FC236}">
                <a16:creationId xmlns:a16="http://schemas.microsoft.com/office/drawing/2014/main" id="{4F7DDC1E-397F-4CD4-ABF0-95562284B84B}"/>
              </a:ext>
            </a:extLst>
          </p:cNvPr>
          <p:cNvSpPr>
            <a:spLocks noChangeArrowheads="1"/>
          </p:cNvSpPr>
          <p:nvPr/>
        </p:nvSpPr>
        <p:spPr bwMode="auto">
          <a:xfrm>
            <a:off x="5719763" y="3925888"/>
            <a:ext cx="1752600" cy="1695450"/>
          </a:xfrm>
          <a:prstGeom prst="ellipse">
            <a:avLst/>
          </a:prstGeom>
          <a:solidFill>
            <a:schemeClr val="accent2"/>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5517" name="Text Box 13">
            <a:extLst>
              <a:ext uri="{FF2B5EF4-FFF2-40B4-BE49-F238E27FC236}">
                <a16:creationId xmlns:a16="http://schemas.microsoft.com/office/drawing/2014/main" id="{084FED04-2F51-4AFF-A720-501C1377AABD}"/>
              </a:ext>
            </a:extLst>
          </p:cNvPr>
          <p:cNvSpPr txBox="1">
            <a:spLocks noChangeArrowheads="1"/>
          </p:cNvSpPr>
          <p:nvPr/>
        </p:nvSpPr>
        <p:spPr bwMode="auto">
          <a:xfrm>
            <a:off x="5918200" y="4344988"/>
            <a:ext cx="13858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b="1">
                <a:effectLst>
                  <a:outerShdw blurRad="38100" dist="38100" dir="2700000" algn="tl">
                    <a:srgbClr val="C0C0C0"/>
                  </a:outerShdw>
                </a:effectLst>
                <a:latin typeface="Times New Roman" panose="02020603050405020304" pitchFamily="18" charset="0"/>
              </a:rPr>
              <a:t>Multi-</a:t>
            </a:r>
          </a:p>
          <a:p>
            <a:pPr algn="ctr" eaLnBrk="0" hangingPunct="0"/>
            <a:r>
              <a:rPr lang="en-US" altLang="en-US" sz="2400" b="1">
                <a:effectLst>
                  <a:outerShdw blurRad="38100" dist="38100" dir="2700000" algn="tl">
                    <a:srgbClr val="C0C0C0"/>
                  </a:outerShdw>
                </a:effectLst>
                <a:latin typeface="Times New Roman" panose="02020603050405020304" pitchFamily="18" charset="0"/>
              </a:rPr>
              <a:t>Domestic</a:t>
            </a:r>
          </a:p>
        </p:txBody>
      </p:sp>
      <p:sp>
        <p:nvSpPr>
          <p:cNvPr id="405518" name="Oval 14">
            <a:extLst>
              <a:ext uri="{FF2B5EF4-FFF2-40B4-BE49-F238E27FC236}">
                <a16:creationId xmlns:a16="http://schemas.microsoft.com/office/drawing/2014/main" id="{C712633A-8379-4B27-82A7-282AB6175508}"/>
              </a:ext>
            </a:extLst>
          </p:cNvPr>
          <p:cNvSpPr>
            <a:spLocks noChangeArrowheads="1"/>
          </p:cNvSpPr>
          <p:nvPr/>
        </p:nvSpPr>
        <p:spPr bwMode="auto">
          <a:xfrm>
            <a:off x="3017838" y="1473200"/>
            <a:ext cx="1752600" cy="1695450"/>
          </a:xfrm>
          <a:prstGeom prst="ellipse">
            <a:avLst/>
          </a:prstGeom>
          <a:solidFill>
            <a:srgbClr val="99FF33"/>
          </a:soli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Arial" panose="020B0604020202020204" pitchFamily="34" charset="0"/>
            </a:endParaRPr>
          </a:p>
        </p:txBody>
      </p:sp>
      <p:sp>
        <p:nvSpPr>
          <p:cNvPr id="405519" name="Text Box 15">
            <a:extLst>
              <a:ext uri="{FF2B5EF4-FFF2-40B4-BE49-F238E27FC236}">
                <a16:creationId xmlns:a16="http://schemas.microsoft.com/office/drawing/2014/main" id="{94FE0561-4475-4B46-BE41-7838E68C1157}"/>
              </a:ext>
            </a:extLst>
          </p:cNvPr>
          <p:cNvSpPr txBox="1">
            <a:spLocks noChangeArrowheads="1"/>
          </p:cNvSpPr>
          <p:nvPr/>
        </p:nvSpPr>
        <p:spPr bwMode="auto">
          <a:xfrm>
            <a:off x="3251200" y="1906588"/>
            <a:ext cx="128428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400" b="1">
                <a:effectLst>
                  <a:outerShdw blurRad="38100" dist="38100" dir="2700000" algn="tl">
                    <a:srgbClr val="C0C0C0"/>
                  </a:outerShdw>
                </a:effectLst>
                <a:latin typeface="Times New Roman" panose="02020603050405020304" pitchFamily="18" charset="0"/>
              </a:rPr>
              <a:t>Global</a:t>
            </a:r>
          </a:p>
          <a:p>
            <a:pPr algn="ctr" eaLnBrk="0" hangingPunct="0"/>
            <a:r>
              <a:rPr lang="en-US" altLang="en-US" sz="2400" b="1">
                <a:effectLst>
                  <a:outerShdw blurRad="38100" dist="38100" dir="2700000" algn="tl">
                    <a:srgbClr val="C0C0C0"/>
                  </a:outerShdw>
                </a:effectLst>
                <a:latin typeface="Times New Roman" panose="02020603050405020304" pitchFamily="18" charset="0"/>
              </a:rPr>
              <a:t>Strategy</a:t>
            </a:r>
          </a:p>
        </p:txBody>
      </p:sp>
      <p:sp>
        <p:nvSpPr>
          <p:cNvPr id="405520" name="Oval 16">
            <a:extLst>
              <a:ext uri="{FF2B5EF4-FFF2-40B4-BE49-F238E27FC236}">
                <a16:creationId xmlns:a16="http://schemas.microsoft.com/office/drawing/2014/main" id="{E041272D-6F73-4C90-9BAE-D5BCD4C29C27}"/>
              </a:ext>
            </a:extLst>
          </p:cNvPr>
          <p:cNvSpPr>
            <a:spLocks noChangeArrowheads="1"/>
          </p:cNvSpPr>
          <p:nvPr/>
        </p:nvSpPr>
        <p:spPr bwMode="auto">
          <a:xfrm>
            <a:off x="5702300" y="1487488"/>
            <a:ext cx="1752600" cy="1695450"/>
          </a:xfrm>
          <a:prstGeom prst="ellipse">
            <a:avLst/>
          </a:prstGeom>
          <a:gradFill rotWithShape="0">
            <a:gsLst>
              <a:gs pos="0">
                <a:srgbClr val="DC0081"/>
              </a:gs>
              <a:gs pos="100000">
                <a:srgbClr val="DC0081">
                  <a:gamma/>
                  <a:tint val="89804"/>
                  <a:invGamma/>
                </a:srgbClr>
              </a:gs>
            </a:gsLst>
            <a:lin ang="18900000" scaled="1"/>
          </a:gradFill>
          <a:ln>
            <a:noFill/>
          </a:ln>
          <a:effectLst/>
          <a:extLst>
            <a:ext uri="{91240B29-F687-4F45-9708-019B960494DF}">
              <a14:hiddenLine xmlns:a14="http://schemas.microsoft.com/office/drawing/2010/main" w="12700">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405521" name="Text Box 17">
            <a:extLst>
              <a:ext uri="{FF2B5EF4-FFF2-40B4-BE49-F238E27FC236}">
                <a16:creationId xmlns:a16="http://schemas.microsoft.com/office/drawing/2014/main" id="{B027274C-9026-4464-8D92-34D40587C3C1}"/>
              </a:ext>
            </a:extLst>
          </p:cNvPr>
          <p:cNvSpPr txBox="1">
            <a:spLocks noChangeArrowheads="1"/>
          </p:cNvSpPr>
          <p:nvPr/>
        </p:nvSpPr>
        <p:spPr bwMode="auto">
          <a:xfrm>
            <a:off x="5994400" y="1906588"/>
            <a:ext cx="12509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sz="2400" b="1">
                <a:effectLst>
                  <a:outerShdw blurRad="38100" dist="38100" dir="2700000" algn="tl">
                    <a:srgbClr val="C0C0C0"/>
                  </a:outerShdw>
                </a:effectLst>
                <a:latin typeface="Times New Roman" panose="02020603050405020304" pitchFamily="18" charset="0"/>
              </a:rPr>
              <a:t>Trans-</a:t>
            </a:r>
          </a:p>
          <a:p>
            <a:pPr eaLnBrk="0" hangingPunct="0"/>
            <a:r>
              <a:rPr lang="en-US" altLang="en-US" sz="2400" b="1">
                <a:effectLst>
                  <a:outerShdw blurRad="38100" dist="38100" dir="2700000" algn="tl">
                    <a:srgbClr val="C0C0C0"/>
                  </a:outerShdw>
                </a:effectLst>
                <a:latin typeface="Times New Roman" panose="02020603050405020304" pitchFamily="18" charset="0"/>
              </a:rPr>
              <a:t>national</a:t>
            </a:r>
          </a:p>
        </p:txBody>
      </p:sp>
    </p:spTree>
    <p:extLst>
      <p:ext uri="{BB962C8B-B14F-4D97-AF65-F5344CB8AC3E}">
        <p14:creationId xmlns:p14="http://schemas.microsoft.com/office/powerpoint/2010/main" val="3070321142"/>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05520"/>
                                        </p:tgtEl>
                                        <p:attrNameLst>
                                          <p:attrName>style.visibility</p:attrName>
                                        </p:attrNameLst>
                                      </p:cBhvr>
                                      <p:to>
                                        <p:strVal val="visible"/>
                                      </p:to>
                                    </p:set>
                                    <p:animEffect transition="in" filter="dissolve">
                                      <p:cBhvr>
                                        <p:cTn id="7" dur="500"/>
                                        <p:tgtEl>
                                          <p:spTgt spid="405520"/>
                                        </p:tgtEl>
                                      </p:cBhvr>
                                    </p:animEffect>
                                  </p:childTnLst>
                                </p:cTn>
                              </p:par>
                            </p:childTnLst>
                          </p:cTn>
                        </p:par>
                        <p:par>
                          <p:cTn id="8" fill="hold" nodeType="afterGroup">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405521"/>
                                        </p:tgtEl>
                                        <p:attrNameLst>
                                          <p:attrName>style.visibility</p:attrName>
                                        </p:attrNameLst>
                                      </p:cBhvr>
                                      <p:to>
                                        <p:strVal val="visible"/>
                                      </p:to>
                                    </p:set>
                                    <p:animEffect transition="in" filter="barn(outVertical)">
                                      <p:cBhvr>
                                        <p:cTn id="11" dur="500"/>
                                        <p:tgtEl>
                                          <p:spTgt spid="4055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5521"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416" y="285997"/>
            <a:ext cx="6897584" cy="685800"/>
          </a:xfrm>
        </p:spPr>
        <p:txBody>
          <a:bodyPr/>
          <a:lstStyle/>
          <a:p>
            <a:r>
              <a:rPr lang="en-US" dirty="0"/>
              <a:t>Philips vs. Matsushita: Summary</a:t>
            </a:r>
          </a:p>
        </p:txBody>
      </p:sp>
      <p:sp>
        <p:nvSpPr>
          <p:cNvPr id="3" name="Content Placeholder 2"/>
          <p:cNvSpPr>
            <a:spLocks noGrp="1"/>
          </p:cNvSpPr>
          <p:nvPr>
            <p:ph idx="1"/>
          </p:nvPr>
        </p:nvSpPr>
        <p:spPr>
          <a:xfrm>
            <a:off x="372093" y="1601189"/>
            <a:ext cx="8399813" cy="4495800"/>
          </a:xfrm>
        </p:spPr>
        <p:txBody>
          <a:bodyPr/>
          <a:lstStyle/>
          <a:p>
            <a:r>
              <a:rPr lang="en-US" sz="2600" dirty="0"/>
              <a:t>The classic example of the close relationship between a company’s capabilities and its organizational structure</a:t>
            </a:r>
          </a:p>
          <a:p>
            <a:pPr lvl="1"/>
            <a:r>
              <a:rPr lang="en-US" sz="2200" dirty="0"/>
              <a:t>Philip’s localized strategy and Matsushita’s global strategy become embedded in very distinct organizational structures.</a:t>
            </a:r>
          </a:p>
          <a:p>
            <a:r>
              <a:rPr lang="en-US" sz="2600" dirty="0"/>
              <a:t>Over the long run, the organizational designs become quite difficult to change, demonstrating the power of history and “administrative heritage” in explaining why firms have difficulties in adapting quickly to new circumstances</a:t>
            </a:r>
          </a:p>
        </p:txBody>
      </p:sp>
    </p:spTree>
    <p:extLst>
      <p:ext uri="{BB962C8B-B14F-4D97-AF65-F5344CB8AC3E}">
        <p14:creationId xmlns:p14="http://schemas.microsoft.com/office/powerpoint/2010/main" val="23843311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2133600" y="381000"/>
            <a:ext cx="6705600" cy="685800"/>
          </a:xfrm>
        </p:spPr>
        <p:txBody>
          <a:bodyPr/>
          <a:lstStyle/>
          <a:p>
            <a:pPr eaLnBrk="1" hangingPunct="1"/>
            <a:r>
              <a:rPr lang="en-US" dirty="0"/>
              <a:t>Philips vs. Matsushita: Summary</a:t>
            </a:r>
          </a:p>
        </p:txBody>
      </p:sp>
      <p:sp>
        <p:nvSpPr>
          <p:cNvPr id="3" name="Content Placeholder 2"/>
          <p:cNvSpPr>
            <a:spLocks noGrp="1"/>
          </p:cNvSpPr>
          <p:nvPr>
            <p:ph idx="1"/>
          </p:nvPr>
        </p:nvSpPr>
        <p:spPr>
          <a:xfrm>
            <a:off x="533400" y="1662546"/>
            <a:ext cx="8305800" cy="4343400"/>
          </a:xfrm>
        </p:spPr>
        <p:txBody>
          <a:bodyPr>
            <a:normAutofit/>
          </a:bodyPr>
          <a:lstStyle/>
          <a:p>
            <a:pPr eaLnBrk="1" hangingPunct="1">
              <a:defRPr/>
            </a:pPr>
            <a:r>
              <a:rPr lang="en-US" sz="2800" dirty="0"/>
              <a:t>Firms usually organize their multinational activities to match their underlying strategy</a:t>
            </a:r>
          </a:p>
          <a:p>
            <a:pPr lvl="1" eaLnBrk="1" hangingPunct="1">
              <a:defRPr/>
            </a:pPr>
            <a:r>
              <a:rPr lang="en-US" sz="2400" dirty="0"/>
              <a:t>Philips – National Organization (NO) to match their entrepreneurial, multi-domestic strategy</a:t>
            </a:r>
          </a:p>
          <a:p>
            <a:pPr lvl="1" eaLnBrk="1" hangingPunct="1">
              <a:defRPr/>
            </a:pPr>
            <a:r>
              <a:rPr lang="en-US" sz="2400" dirty="0" err="1"/>
              <a:t>Matshushita</a:t>
            </a:r>
            <a:r>
              <a:rPr lang="en-US" sz="2400" dirty="0"/>
              <a:t> – Centralized organization to match their global standardization strategy</a:t>
            </a:r>
          </a:p>
          <a:p>
            <a:pPr eaLnBrk="1" hangingPunct="1">
              <a:defRPr/>
            </a:pPr>
            <a:r>
              <a:rPr lang="en-US" sz="2800" dirty="0"/>
              <a:t>Matching strategy and structure often locks company into strategic positions that are difficult to change over time</a:t>
            </a:r>
          </a:p>
        </p:txBody>
      </p:sp>
    </p:spTree>
    <p:extLst>
      <p:ext uri="{BB962C8B-B14F-4D97-AF65-F5344CB8AC3E}">
        <p14:creationId xmlns:p14="http://schemas.microsoft.com/office/powerpoint/2010/main" val="390836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2368138" y="296883"/>
            <a:ext cx="3795156" cy="619125"/>
          </a:xfrm>
        </p:spPr>
        <p:txBody>
          <a:bodyPr/>
          <a:lstStyle/>
          <a:p>
            <a:pPr eaLnBrk="1" hangingPunct="1"/>
            <a:r>
              <a:rPr lang="en-US" dirty="0"/>
              <a:t>Thinking Globally</a:t>
            </a:r>
          </a:p>
        </p:txBody>
      </p:sp>
      <p:sp>
        <p:nvSpPr>
          <p:cNvPr id="138243" name="Rectangle 3"/>
          <p:cNvSpPr>
            <a:spLocks noGrp="1" noChangeArrowheads="1"/>
          </p:cNvSpPr>
          <p:nvPr>
            <p:ph type="body" idx="1"/>
          </p:nvPr>
        </p:nvSpPr>
        <p:spPr>
          <a:xfrm>
            <a:off x="457200" y="1508166"/>
            <a:ext cx="8229600" cy="4472504"/>
          </a:xfrm>
        </p:spPr>
        <p:txBody>
          <a:bodyPr/>
          <a:lstStyle/>
          <a:p>
            <a:pPr eaLnBrk="1" hangingPunct="1">
              <a:lnSpc>
                <a:spcPct val="90000"/>
              </a:lnSpc>
            </a:pPr>
            <a:r>
              <a:rPr lang="en-US" sz="2800" i="1" dirty="0"/>
              <a:t>The Product Division Manager: </a:t>
            </a:r>
            <a:r>
              <a:rPr lang="en-US" sz="2800" dirty="0"/>
              <a:t>“Global business or product-division managers have one overriding responsibility: to further the company’s global-scale efficiency and competitiveness. This task requires not only the perspective to recognize opportunities and risks across national and functional boundaries but also the skill to coordinate activities and link capabilities across these barriers. The global business manager’s overall goal is to capture the full benefit of integrated world-wide operations.” </a:t>
            </a:r>
          </a:p>
          <a:p>
            <a:pPr eaLnBrk="1" hangingPunct="1">
              <a:lnSpc>
                <a:spcPct val="90000"/>
              </a:lnSpc>
              <a:buFont typeface="Wingdings" pitchFamily="2" charset="2"/>
              <a:buNone/>
            </a:pPr>
            <a:r>
              <a:rPr lang="en-US" sz="1800" b="1" dirty="0"/>
              <a:t>-- </a:t>
            </a:r>
            <a:r>
              <a:rPr lang="en-US" sz="1800" dirty="0"/>
              <a:t>Bartlett and </a:t>
            </a:r>
            <a:r>
              <a:rPr lang="en-US" sz="1800" dirty="0" err="1"/>
              <a:t>Ghoshal</a:t>
            </a:r>
            <a:r>
              <a:rPr lang="en-US" sz="1800" dirty="0"/>
              <a:t>, </a:t>
            </a:r>
            <a:r>
              <a:rPr lang="en-US" sz="1800" i="1" dirty="0">
                <a:cs typeface="Times New Roman" pitchFamily="18" charset="0"/>
              </a:rPr>
              <a:t>Harvard Business Review</a:t>
            </a:r>
            <a:r>
              <a:rPr lang="en-US" sz="1800" dirty="0">
                <a:cs typeface="Times New Roman" pitchFamily="18" charset="0"/>
              </a:rPr>
              <a:t>, September-October 1992</a:t>
            </a:r>
          </a:p>
        </p:txBody>
      </p:sp>
    </p:spTree>
    <p:extLst>
      <p:ext uri="{BB962C8B-B14F-4D97-AF65-F5344CB8AC3E}">
        <p14:creationId xmlns:p14="http://schemas.microsoft.com/office/powerpoint/2010/main" val="4742777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idx="4294967295"/>
          </p:nvPr>
        </p:nvSpPr>
        <p:spPr>
          <a:xfrm>
            <a:off x="1818696" y="228600"/>
            <a:ext cx="6583469" cy="733425"/>
          </a:xfrm>
        </p:spPr>
        <p:txBody>
          <a:bodyPr anchor="ctr"/>
          <a:lstStyle/>
          <a:p>
            <a:pPr eaLnBrk="1" hangingPunct="1"/>
            <a:r>
              <a:rPr lang="en-US" sz="3200" dirty="0"/>
              <a:t>Organizing for global-local balance</a:t>
            </a:r>
          </a:p>
        </p:txBody>
      </p:sp>
      <p:sp>
        <p:nvSpPr>
          <p:cNvPr id="22531" name="Content Placeholder 2"/>
          <p:cNvSpPr>
            <a:spLocks noGrp="1"/>
          </p:cNvSpPr>
          <p:nvPr>
            <p:ph idx="4294967295"/>
          </p:nvPr>
        </p:nvSpPr>
        <p:spPr>
          <a:xfrm>
            <a:off x="452063" y="1602768"/>
            <a:ext cx="8387137" cy="4493231"/>
          </a:xfrm>
        </p:spPr>
        <p:txBody>
          <a:bodyPr/>
          <a:lstStyle/>
          <a:p>
            <a:pPr eaLnBrk="1" hangingPunct="1">
              <a:lnSpc>
                <a:spcPct val="80000"/>
              </a:lnSpc>
            </a:pPr>
            <a:r>
              <a:rPr lang="en-US" sz="2800" dirty="0"/>
              <a:t>There is no perfect organization scheme for abolishing the globalization-localization tradeoff</a:t>
            </a:r>
          </a:p>
          <a:p>
            <a:pPr eaLnBrk="1" hangingPunct="1">
              <a:lnSpc>
                <a:spcPct val="80000"/>
              </a:lnSpc>
            </a:pPr>
            <a:r>
              <a:rPr lang="en-US" sz="2800" dirty="0"/>
              <a:t>Optimism about new approaches to problems of complex organizations should be tempered with the realization that all-purpose formal organization structure is unlikely</a:t>
            </a:r>
          </a:p>
          <a:p>
            <a:pPr eaLnBrk="1" hangingPunct="1">
              <a:lnSpc>
                <a:spcPct val="80000"/>
              </a:lnSpc>
            </a:pPr>
            <a:r>
              <a:rPr lang="en-US" sz="2800" dirty="0"/>
              <a:t>Informal organizational initiatives – culture, cross-country teams and projects, frequent traveling and interactions – are important in coping with inherent problems of creating a global-local balance. </a:t>
            </a:r>
          </a:p>
        </p:txBody>
      </p:sp>
      <p:sp>
        <p:nvSpPr>
          <p:cNvPr id="22532" name="TextBox 3"/>
          <p:cNvSpPr txBox="1">
            <a:spLocks noChangeArrowheads="1"/>
          </p:cNvSpPr>
          <p:nvPr/>
        </p:nvSpPr>
        <p:spPr bwMode="auto">
          <a:xfrm>
            <a:off x="2667000" y="6353175"/>
            <a:ext cx="4038600" cy="276225"/>
          </a:xfrm>
          <a:prstGeom prst="rect">
            <a:avLst/>
          </a:prstGeom>
          <a:noFill/>
          <a:ln w="9525">
            <a:noFill/>
            <a:miter lim="800000"/>
            <a:headEnd/>
            <a:tailEnd/>
          </a:ln>
        </p:spPr>
        <p:txBody>
          <a:bodyPr>
            <a:spAutoFit/>
          </a:bodyPr>
          <a:lstStyle/>
          <a:p>
            <a:pPr eaLnBrk="1" hangingPunct="1"/>
            <a:r>
              <a:rPr lang="en-US" sz="1200">
                <a:latin typeface="Arial" charset="0"/>
              </a:rPr>
              <a:t>Source: Ghemawat (Redefining Global Strategy, 2007)</a:t>
            </a:r>
          </a:p>
        </p:txBody>
      </p:sp>
    </p:spTree>
    <p:extLst>
      <p:ext uri="{BB962C8B-B14F-4D97-AF65-F5344CB8AC3E}">
        <p14:creationId xmlns:p14="http://schemas.microsoft.com/office/powerpoint/2010/main" val="26552021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095928" y="416103"/>
            <a:ext cx="6750121" cy="528452"/>
          </a:xfrm>
        </p:spPr>
        <p:txBody>
          <a:bodyPr/>
          <a:lstStyle/>
          <a:p>
            <a:pPr eaLnBrk="1" hangingPunct="1"/>
            <a:r>
              <a:rPr lang="en-US" dirty="0"/>
              <a:t>Using both global and local logics</a:t>
            </a:r>
          </a:p>
        </p:txBody>
      </p:sp>
      <p:sp>
        <p:nvSpPr>
          <p:cNvPr id="20483" name="Rectangle 3"/>
          <p:cNvSpPr>
            <a:spLocks noGrp="1" noChangeArrowheads="1"/>
          </p:cNvSpPr>
          <p:nvPr>
            <p:ph type="body" idx="1"/>
          </p:nvPr>
        </p:nvSpPr>
        <p:spPr>
          <a:xfrm>
            <a:off x="685800" y="1529137"/>
            <a:ext cx="7772400" cy="4495800"/>
          </a:xfrm>
        </p:spPr>
        <p:txBody>
          <a:bodyPr/>
          <a:lstStyle/>
          <a:p>
            <a:pPr eaLnBrk="1" hangingPunct="1">
              <a:lnSpc>
                <a:spcPct val="90000"/>
              </a:lnSpc>
            </a:pPr>
            <a:r>
              <a:rPr lang="en-US" sz="2800" dirty="0"/>
              <a:t>Formal rules and charts cannot answer the question of when to think globally and when to think locally</a:t>
            </a:r>
          </a:p>
          <a:p>
            <a:pPr eaLnBrk="1" hangingPunct="1">
              <a:lnSpc>
                <a:spcPct val="90000"/>
              </a:lnSpc>
            </a:pPr>
            <a:r>
              <a:rPr lang="en-US" sz="2800" dirty="0"/>
              <a:t>Firms must rely on culture and socialization to create common values and beliefs within the organization</a:t>
            </a:r>
          </a:p>
          <a:p>
            <a:pPr eaLnBrk="1" hangingPunct="1">
              <a:lnSpc>
                <a:spcPct val="90000"/>
              </a:lnSpc>
            </a:pPr>
            <a:r>
              <a:rPr lang="en-US" sz="2800" dirty="0"/>
              <a:t>Similarly, successful international management requires an understanding of both local and global logics to make appropriate decisions that respond to the needs of specific situations</a:t>
            </a:r>
          </a:p>
        </p:txBody>
      </p:sp>
    </p:spTree>
    <p:extLst>
      <p:ext uri="{BB962C8B-B14F-4D97-AF65-F5344CB8AC3E}">
        <p14:creationId xmlns:p14="http://schemas.microsoft.com/office/powerpoint/2010/main" val="33447499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type="body" idx="1"/>
          </p:nvPr>
        </p:nvSpPr>
        <p:spPr>
          <a:xfrm>
            <a:off x="762000" y="2057400"/>
            <a:ext cx="7772400" cy="4114800"/>
          </a:xfrm>
        </p:spPr>
        <p:txBody>
          <a:bodyPr/>
          <a:lstStyle/>
          <a:p>
            <a:pPr eaLnBrk="1" hangingPunct="1"/>
            <a:r>
              <a:rPr lang="en-US"/>
              <a:t>“The test of a first-rate intelligence is the ability to hold two conflicting ideas in mind at the same time, and still retain the ability to function.”</a:t>
            </a:r>
          </a:p>
          <a:p>
            <a:pPr lvl="1" eaLnBrk="1" hangingPunct="1"/>
            <a:r>
              <a:rPr lang="en-US"/>
              <a:t>F. Scott Fitzgerald</a:t>
            </a:r>
          </a:p>
        </p:txBody>
      </p:sp>
    </p:spTree>
    <p:extLst>
      <p:ext uri="{BB962C8B-B14F-4D97-AF65-F5344CB8AC3E}">
        <p14:creationId xmlns:p14="http://schemas.microsoft.com/office/powerpoint/2010/main" val="10064161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893869" y="125001"/>
            <a:ext cx="6945331" cy="912689"/>
          </a:xfrm>
        </p:spPr>
        <p:txBody>
          <a:bodyPr/>
          <a:lstStyle/>
          <a:p>
            <a:pPr eaLnBrk="1" hangingPunct="1"/>
            <a:r>
              <a:rPr lang="en-US" sz="3200" dirty="0"/>
              <a:t>“Local Memoirs of a Global Manager” </a:t>
            </a:r>
            <a:br>
              <a:rPr lang="en-US" sz="3200" dirty="0"/>
            </a:br>
            <a:r>
              <a:rPr lang="en-US" sz="3200" dirty="0"/>
              <a:t>by Gurcharan Das</a:t>
            </a:r>
          </a:p>
        </p:txBody>
      </p:sp>
      <p:sp>
        <p:nvSpPr>
          <p:cNvPr id="25603" name="Rectangle 3"/>
          <p:cNvSpPr>
            <a:spLocks noGrp="1" noChangeArrowheads="1"/>
          </p:cNvSpPr>
          <p:nvPr>
            <p:ph type="body" idx="1"/>
          </p:nvPr>
        </p:nvSpPr>
        <p:spPr>
          <a:xfrm>
            <a:off x="304800" y="1752600"/>
            <a:ext cx="8534400" cy="4800600"/>
          </a:xfrm>
        </p:spPr>
        <p:txBody>
          <a:bodyPr/>
          <a:lstStyle/>
          <a:p>
            <a:pPr eaLnBrk="1" hangingPunct="1">
              <a:lnSpc>
                <a:spcPct val="90000"/>
              </a:lnSpc>
            </a:pPr>
            <a:r>
              <a:rPr lang="en-US" sz="2400" dirty="0"/>
              <a:t>“The most important lesson was this: to learn to tap into the roots of diversity in a world where global standardization plays an increasingly useful role.  … The fact is that truths in this world are unique, individual and highly parochial. They say all politics is local. So is all business. But this doesn’t keep either from being global. … Globalization does not mean imposing homogeneous solutions in a pluralistic world. It means having a global vision and strategy, but it also means cultivating roots and individual identities. It means nourishing local insights, but it also means reemploying communicable ideas in new geographies around the world.” </a:t>
            </a:r>
          </a:p>
        </p:txBody>
      </p:sp>
    </p:spTree>
    <p:extLst>
      <p:ext uri="{BB962C8B-B14F-4D97-AF65-F5344CB8AC3E}">
        <p14:creationId xmlns:p14="http://schemas.microsoft.com/office/powerpoint/2010/main" val="2864938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z="3200" b="1" dirty="0"/>
              <a:t>Conclusion</a:t>
            </a:r>
          </a:p>
        </p:txBody>
      </p:sp>
      <p:sp>
        <p:nvSpPr>
          <p:cNvPr id="10243" name="Rectangle 3"/>
          <p:cNvSpPr>
            <a:spLocks noGrp="1" noChangeArrowheads="1"/>
          </p:cNvSpPr>
          <p:nvPr>
            <p:ph type="body" idx="1"/>
          </p:nvPr>
        </p:nvSpPr>
        <p:spPr>
          <a:xfrm>
            <a:off x="762000" y="1520575"/>
            <a:ext cx="7543800" cy="4582273"/>
          </a:xfrm>
        </p:spPr>
        <p:txBody>
          <a:bodyPr/>
          <a:lstStyle/>
          <a:p>
            <a:pPr eaLnBrk="1" hangingPunct="1">
              <a:lnSpc>
                <a:spcPct val="90000"/>
              </a:lnSpc>
            </a:pPr>
            <a:r>
              <a:rPr lang="en-US" sz="2800" dirty="0"/>
              <a:t>Executing strategies at MNCs is to large extent about balancing needs for global integration and local responsiveness</a:t>
            </a:r>
          </a:p>
          <a:p>
            <a:pPr eaLnBrk="1" hangingPunct="1">
              <a:lnSpc>
                <a:spcPct val="90000"/>
              </a:lnSpc>
            </a:pPr>
            <a:r>
              <a:rPr lang="en-US" sz="2800" dirty="0"/>
              <a:t>The MNC is defined by the tradeoff between fragmenting pressures to respond to differences in local environments while pursuing the gains from integration across borders</a:t>
            </a:r>
          </a:p>
          <a:p>
            <a:pPr eaLnBrk="1" hangingPunct="1">
              <a:lnSpc>
                <a:spcPct val="90000"/>
              </a:lnSpc>
            </a:pPr>
            <a:r>
              <a:rPr lang="en-US" sz="2800" dirty="0"/>
              <a:t>Managing this tension between global integration and local responsiveness is the main challenge in sustaining competitive advantage in a multinational context</a:t>
            </a:r>
          </a:p>
          <a:p>
            <a:pPr marL="0" indent="0" eaLnBrk="1" hangingPunct="1">
              <a:lnSpc>
                <a:spcPct val="90000"/>
              </a:lnSpc>
              <a:buNone/>
            </a:pPr>
            <a:endParaRPr lang="en-US" sz="2400" dirty="0"/>
          </a:p>
          <a:p>
            <a:pPr eaLnBrk="1" hangingPunct="1">
              <a:lnSpc>
                <a:spcPct val="90000"/>
              </a:lnSpc>
            </a:pPr>
            <a:endParaRPr lang="en-US" sz="2400" dirty="0"/>
          </a:p>
        </p:txBody>
      </p:sp>
    </p:spTree>
    <p:extLst>
      <p:ext uri="{BB962C8B-B14F-4D97-AF65-F5344CB8AC3E}">
        <p14:creationId xmlns:p14="http://schemas.microsoft.com/office/powerpoint/2010/main" val="25221990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449580" y="1554034"/>
            <a:ext cx="8244840" cy="4561758"/>
          </a:xfrm>
        </p:spPr>
        <p:txBody>
          <a:bodyPr/>
          <a:lstStyle/>
          <a:p>
            <a:pPr>
              <a:spcBef>
                <a:spcPts val="0"/>
              </a:spcBef>
              <a:spcAft>
                <a:spcPts val="1200"/>
              </a:spcAft>
            </a:pPr>
            <a:r>
              <a:rPr lang="en-CA" dirty="0"/>
              <a:t>MNCs dealing with the tension between global and local orientations</a:t>
            </a:r>
          </a:p>
          <a:p>
            <a:pPr>
              <a:spcBef>
                <a:spcPts val="0"/>
              </a:spcBef>
              <a:spcAft>
                <a:spcPts val="1200"/>
              </a:spcAft>
            </a:pPr>
            <a:r>
              <a:rPr lang="en-CA" dirty="0"/>
              <a:t>Global standardization, multidomestic localization, and transnational strategies</a:t>
            </a:r>
          </a:p>
          <a:p>
            <a:pPr>
              <a:spcBef>
                <a:spcPts val="0"/>
              </a:spcBef>
              <a:spcAft>
                <a:spcPts val="1200"/>
              </a:spcAft>
            </a:pPr>
            <a:r>
              <a:rPr lang="en-CA" dirty="0"/>
              <a:t>Organizational structures adopted by MNCs</a:t>
            </a:r>
          </a:p>
          <a:p>
            <a:pPr>
              <a:spcBef>
                <a:spcPts val="0"/>
              </a:spcBef>
              <a:spcAft>
                <a:spcPts val="1200"/>
              </a:spcAft>
            </a:pPr>
            <a:r>
              <a:rPr lang="en-CA" dirty="0"/>
              <a:t>Philips vs. Matsushita (Panasonic)</a:t>
            </a:r>
          </a:p>
          <a:p>
            <a:pPr>
              <a:spcBef>
                <a:spcPts val="0"/>
              </a:spcBef>
              <a:spcAft>
                <a:spcPts val="1200"/>
              </a:spcAft>
            </a:pPr>
            <a:r>
              <a:rPr lang="en-CA" dirty="0"/>
              <a:t>Balancing between global and local orientation</a:t>
            </a:r>
          </a:p>
        </p:txBody>
      </p:sp>
    </p:spTree>
    <p:extLst>
      <p:ext uri="{BB962C8B-B14F-4D97-AF65-F5344CB8AC3E}">
        <p14:creationId xmlns:p14="http://schemas.microsoft.com/office/powerpoint/2010/main" val="80902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sz="3600" dirty="0"/>
              <a:t>Reminders</a:t>
            </a:r>
          </a:p>
        </p:txBody>
      </p:sp>
      <p:sp>
        <p:nvSpPr>
          <p:cNvPr id="175107" name="Rectangle 3"/>
          <p:cNvSpPr>
            <a:spLocks noGrp="1" noChangeArrowheads="1"/>
          </p:cNvSpPr>
          <p:nvPr>
            <p:ph idx="1"/>
          </p:nvPr>
        </p:nvSpPr>
        <p:spPr>
          <a:xfrm>
            <a:off x="244929" y="1387390"/>
            <a:ext cx="8654142" cy="4688774"/>
          </a:xfrm>
        </p:spPr>
        <p:txBody>
          <a:bodyPr/>
          <a:lstStyle/>
          <a:p>
            <a:r>
              <a:rPr lang="en-US" dirty="0"/>
              <a:t>This Friday, April 11</a:t>
            </a:r>
            <a:r>
              <a:rPr lang="en-US" baseline="30000" dirty="0"/>
              <a:t>th</a:t>
            </a:r>
            <a:r>
              <a:rPr lang="en-US" dirty="0"/>
              <a:t>  </a:t>
            </a:r>
          </a:p>
          <a:p>
            <a:pPr lvl="1"/>
            <a:r>
              <a:rPr lang="en-US" dirty="0"/>
              <a:t>Will discuss “Emirates Airline” case</a:t>
            </a:r>
          </a:p>
          <a:p>
            <a:pPr lvl="1"/>
            <a:r>
              <a:rPr lang="en-US" dirty="0"/>
              <a:t>Students responsible for “Emirates Airline” case submit individual assignments by 9:30 on Apr 11</a:t>
            </a:r>
            <a:r>
              <a:rPr lang="en-US" baseline="30000" dirty="0"/>
              <a:t>th</a:t>
            </a:r>
            <a:r>
              <a:rPr lang="en-US" dirty="0"/>
              <a:t> </a:t>
            </a:r>
            <a:endParaRPr lang="en-US" sz="1000" dirty="0"/>
          </a:p>
          <a:p>
            <a:r>
              <a:rPr lang="en-US" dirty="0"/>
              <a:t>Next Tuesday, April 15</a:t>
            </a:r>
            <a:r>
              <a:rPr lang="en-US" baseline="30000" dirty="0"/>
              <a:t>th</a:t>
            </a:r>
            <a:r>
              <a:rPr lang="en-US" dirty="0"/>
              <a:t> </a:t>
            </a:r>
          </a:p>
          <a:p>
            <a:pPr lvl="1"/>
            <a:r>
              <a:rPr lang="en-CA" dirty="0"/>
              <a:t>Lecture topic: “Work motivation and HRM across countries”</a:t>
            </a:r>
          </a:p>
          <a:p>
            <a:pPr lvl="1"/>
            <a:r>
              <a:rPr lang="en-CA" dirty="0"/>
              <a:t>PA presentation by a group responsible for this topic</a:t>
            </a:r>
            <a:endParaRPr lang="en-US" dirty="0"/>
          </a:p>
        </p:txBody>
      </p:sp>
    </p:spTree>
    <p:extLst>
      <p:ext uri="{BB962C8B-B14F-4D97-AF65-F5344CB8AC3E}">
        <p14:creationId xmlns:p14="http://schemas.microsoft.com/office/powerpoint/2010/main" val="298390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2286000" y="304800"/>
            <a:ext cx="3744097" cy="563562"/>
          </a:xfrm>
        </p:spPr>
        <p:txBody>
          <a:bodyPr/>
          <a:lstStyle/>
          <a:p>
            <a:pPr eaLnBrk="1" hangingPunct="1"/>
            <a:r>
              <a:rPr lang="en-US" dirty="0"/>
              <a:t>Thinking Locally</a:t>
            </a:r>
          </a:p>
        </p:txBody>
      </p:sp>
      <p:sp>
        <p:nvSpPr>
          <p:cNvPr id="139267" name="Rectangle 3"/>
          <p:cNvSpPr>
            <a:spLocks noGrp="1" noChangeArrowheads="1"/>
          </p:cNvSpPr>
          <p:nvPr>
            <p:ph type="body" idx="1"/>
          </p:nvPr>
        </p:nvSpPr>
        <p:spPr>
          <a:xfrm>
            <a:off x="556054" y="1497227"/>
            <a:ext cx="8167816" cy="4648200"/>
          </a:xfrm>
        </p:spPr>
        <p:txBody>
          <a:bodyPr/>
          <a:lstStyle/>
          <a:p>
            <a:pPr eaLnBrk="1" hangingPunct="1"/>
            <a:r>
              <a:rPr lang="en-US" sz="2800" i="1" dirty="0"/>
              <a:t>The Area Manager: </a:t>
            </a:r>
            <a:r>
              <a:rPr lang="en-US" sz="2800" dirty="0"/>
              <a:t>“The national subsidiary manager’s [main task] is to be sensitive and responsive to the local market. Country managers play the pivotal role not only in meeting local customer needs but also in satisfying the host government’s requirements and defending their company’s market positions against local and external competitors.”</a:t>
            </a:r>
          </a:p>
          <a:p>
            <a:pPr lvl="1" eaLnBrk="1" hangingPunct="1"/>
            <a:r>
              <a:rPr lang="en-US" sz="1600" dirty="0"/>
              <a:t>Bartlett and </a:t>
            </a:r>
            <a:r>
              <a:rPr lang="en-US" sz="1600" dirty="0" err="1"/>
              <a:t>Ghoshal</a:t>
            </a:r>
            <a:r>
              <a:rPr lang="en-US" sz="1600" dirty="0"/>
              <a:t>, </a:t>
            </a:r>
            <a:r>
              <a:rPr lang="en-US" sz="1600" i="1" dirty="0">
                <a:cs typeface="Times New Roman" pitchFamily="18" charset="0"/>
              </a:rPr>
              <a:t>Harvard Business Review</a:t>
            </a:r>
            <a:r>
              <a:rPr lang="en-US" sz="1600" dirty="0">
                <a:cs typeface="Times New Roman" pitchFamily="18" charset="0"/>
              </a:rPr>
              <a:t>, September-October 1992</a:t>
            </a:r>
            <a:r>
              <a:rPr lang="en-US" sz="1600" dirty="0"/>
              <a:t> </a:t>
            </a:r>
          </a:p>
        </p:txBody>
      </p:sp>
    </p:spTree>
    <p:extLst>
      <p:ext uri="{BB962C8B-B14F-4D97-AF65-F5344CB8AC3E}">
        <p14:creationId xmlns:p14="http://schemas.microsoft.com/office/powerpoint/2010/main" val="2684335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58687" y="277401"/>
            <a:ext cx="8557976" cy="534257"/>
          </a:xfrm>
        </p:spPr>
        <p:txBody>
          <a:bodyPr/>
          <a:lstStyle/>
          <a:p>
            <a:pPr eaLnBrk="1" hangingPunct="1"/>
            <a:r>
              <a:rPr lang="en-US" dirty="0"/>
              <a:t>Tension between global and local mindsets</a:t>
            </a:r>
          </a:p>
        </p:txBody>
      </p:sp>
      <p:sp>
        <p:nvSpPr>
          <p:cNvPr id="23555" name="Rectangle 3"/>
          <p:cNvSpPr>
            <a:spLocks noGrp="1" noChangeArrowheads="1"/>
          </p:cNvSpPr>
          <p:nvPr>
            <p:ph type="body" idx="1"/>
          </p:nvPr>
        </p:nvSpPr>
        <p:spPr>
          <a:xfrm>
            <a:off x="609600" y="1556951"/>
            <a:ext cx="7772400" cy="4661979"/>
          </a:xfrm>
        </p:spPr>
        <p:txBody>
          <a:bodyPr/>
          <a:lstStyle/>
          <a:p>
            <a:pPr eaLnBrk="1" hangingPunct="1"/>
            <a:r>
              <a:rPr lang="en-US" dirty="0"/>
              <a:t>International managers need to analyze the world as a global market (global mindset)</a:t>
            </a:r>
          </a:p>
          <a:p>
            <a:pPr eaLnBrk="1" hangingPunct="1"/>
            <a:r>
              <a:rPr lang="en-US" dirty="0"/>
              <a:t>… and to understand national differences (local mindset)</a:t>
            </a:r>
          </a:p>
          <a:p>
            <a:pPr eaLnBrk="1" hangingPunct="1"/>
            <a:r>
              <a:rPr lang="en-US" dirty="0"/>
              <a:t>It is the tensions between global and local forces that is at the heart of multinational management</a:t>
            </a:r>
          </a:p>
          <a:p>
            <a:pPr lvl="1" eaLnBrk="1" hangingPunct="1"/>
            <a:r>
              <a:rPr lang="en-US" dirty="0"/>
              <a:t>When is it critical to adapt to local conditions and when not? </a:t>
            </a:r>
          </a:p>
        </p:txBody>
      </p:sp>
    </p:spTree>
    <p:extLst>
      <p:ext uri="{BB962C8B-B14F-4D97-AF65-F5344CB8AC3E}">
        <p14:creationId xmlns:p14="http://schemas.microsoft.com/office/powerpoint/2010/main" val="2681130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en-US"/>
              <a:t> </a:t>
            </a:r>
          </a:p>
        </p:txBody>
      </p:sp>
      <p:grpSp>
        <p:nvGrpSpPr>
          <p:cNvPr id="2" name="Group 3"/>
          <p:cNvGrpSpPr>
            <a:grpSpLocks/>
          </p:cNvGrpSpPr>
          <p:nvPr/>
        </p:nvGrpSpPr>
        <p:grpSpPr bwMode="auto">
          <a:xfrm>
            <a:off x="3276600" y="1828800"/>
            <a:ext cx="3886200" cy="3124200"/>
            <a:chOff x="1488" y="1872"/>
            <a:chExt cx="3036" cy="2112"/>
          </a:xfrm>
        </p:grpSpPr>
        <p:sp>
          <p:nvSpPr>
            <p:cNvPr id="32790" name="Rectangle 4"/>
            <p:cNvSpPr>
              <a:spLocks noChangeArrowheads="1"/>
            </p:cNvSpPr>
            <p:nvPr/>
          </p:nvSpPr>
          <p:spPr bwMode="auto">
            <a:xfrm>
              <a:off x="2926" y="2951"/>
              <a:ext cx="1598" cy="1033"/>
            </a:xfrm>
            <a:prstGeom prst="rect">
              <a:avLst/>
            </a:prstGeom>
            <a:solidFill>
              <a:srgbClr val="FFFFFF"/>
            </a:solidFill>
            <a:ln w="38100">
              <a:solidFill>
                <a:schemeClr val="tx1"/>
              </a:solidFill>
              <a:miter lim="800000"/>
              <a:headEnd/>
              <a:tailEnd/>
            </a:ln>
          </p:spPr>
          <p:txBody>
            <a:bodyPr/>
            <a:lstStyle/>
            <a:p>
              <a:pPr algn="ctr" eaLnBrk="1" hangingPunct="1"/>
              <a:endParaRPr lang="en-US" sz="2000" dirty="0">
                <a:solidFill>
                  <a:schemeClr val="tx2"/>
                </a:solidFill>
                <a:latin typeface="Times New Roman" pitchFamily="18" charset="0"/>
              </a:endParaRPr>
            </a:p>
            <a:p>
              <a:pPr algn="ctr" eaLnBrk="1" hangingPunct="1"/>
              <a:r>
                <a:rPr lang="en-US" sz="2000" b="1" dirty="0">
                  <a:solidFill>
                    <a:schemeClr val="tx2"/>
                  </a:solidFill>
                  <a:latin typeface="Times New Roman" pitchFamily="18" charset="0"/>
                </a:rPr>
                <a:t>Multidomestic Localization</a:t>
              </a:r>
            </a:p>
          </p:txBody>
        </p:sp>
        <p:sp>
          <p:nvSpPr>
            <p:cNvPr id="32791" name="Rectangle 5"/>
            <p:cNvSpPr>
              <a:spLocks noChangeArrowheads="1"/>
            </p:cNvSpPr>
            <p:nvPr/>
          </p:nvSpPr>
          <p:spPr bwMode="auto">
            <a:xfrm>
              <a:off x="1488" y="2951"/>
              <a:ext cx="1438" cy="1033"/>
            </a:xfrm>
            <a:prstGeom prst="rect">
              <a:avLst/>
            </a:prstGeom>
            <a:solidFill>
              <a:srgbClr val="FFFFFF"/>
            </a:solidFill>
            <a:ln w="38100">
              <a:solidFill>
                <a:schemeClr val="tx1"/>
              </a:solidFill>
              <a:miter lim="800000"/>
              <a:headEnd/>
              <a:tailEnd/>
            </a:ln>
          </p:spPr>
          <p:txBody>
            <a:bodyPr/>
            <a:lstStyle/>
            <a:p>
              <a:pPr algn="ctr" eaLnBrk="1" hangingPunct="1"/>
              <a:endParaRPr lang="en-US" sz="2000" b="1" dirty="0">
                <a:solidFill>
                  <a:schemeClr val="tx2"/>
                </a:solidFill>
                <a:latin typeface="Times New Roman" pitchFamily="18" charset="0"/>
              </a:endParaRPr>
            </a:p>
            <a:p>
              <a:pPr algn="ctr" eaLnBrk="1" hangingPunct="1"/>
              <a:r>
                <a:rPr lang="en-US" sz="2000" b="1" dirty="0">
                  <a:solidFill>
                    <a:schemeClr val="tx2"/>
                  </a:solidFill>
                  <a:latin typeface="Times New Roman" pitchFamily="18" charset="0"/>
                </a:rPr>
                <a:t>Home Replication</a:t>
              </a:r>
              <a:endParaRPr lang="en-US" sz="2000" dirty="0">
                <a:solidFill>
                  <a:schemeClr val="tx2"/>
                </a:solidFill>
                <a:latin typeface="Times New Roman" pitchFamily="18" charset="0"/>
              </a:endParaRPr>
            </a:p>
            <a:p>
              <a:pPr algn="ctr" eaLnBrk="1" hangingPunct="1"/>
              <a:endParaRPr lang="en-US" sz="2000" dirty="0">
                <a:solidFill>
                  <a:schemeClr val="tx2"/>
                </a:solidFill>
                <a:latin typeface="Times New Roman" pitchFamily="18" charset="0"/>
              </a:endParaRPr>
            </a:p>
            <a:p>
              <a:pPr algn="ctr" eaLnBrk="1" hangingPunct="1"/>
              <a:endParaRPr lang="en-US" sz="3600" dirty="0">
                <a:solidFill>
                  <a:schemeClr val="tx2"/>
                </a:solidFill>
                <a:latin typeface="Times New Roman" pitchFamily="18" charset="0"/>
              </a:endParaRPr>
            </a:p>
          </p:txBody>
        </p:sp>
        <p:sp>
          <p:nvSpPr>
            <p:cNvPr id="32792" name="Rectangle 6"/>
            <p:cNvSpPr>
              <a:spLocks noChangeArrowheads="1"/>
            </p:cNvSpPr>
            <p:nvPr/>
          </p:nvSpPr>
          <p:spPr bwMode="auto">
            <a:xfrm>
              <a:off x="2926" y="1872"/>
              <a:ext cx="1598" cy="1079"/>
            </a:xfrm>
            <a:prstGeom prst="rect">
              <a:avLst/>
            </a:prstGeom>
            <a:solidFill>
              <a:srgbClr val="FFFFFF"/>
            </a:solidFill>
            <a:ln w="38100">
              <a:solidFill>
                <a:schemeClr val="tx1"/>
              </a:solidFill>
              <a:miter lim="800000"/>
              <a:headEnd/>
              <a:tailEnd/>
            </a:ln>
          </p:spPr>
          <p:txBody>
            <a:bodyPr/>
            <a:lstStyle/>
            <a:p>
              <a:pPr algn="ctr" eaLnBrk="1" hangingPunct="1"/>
              <a:endParaRPr lang="en-US" sz="2000">
                <a:solidFill>
                  <a:schemeClr val="tx2"/>
                </a:solidFill>
                <a:latin typeface="Times New Roman" pitchFamily="18" charset="0"/>
              </a:endParaRPr>
            </a:p>
            <a:p>
              <a:pPr algn="ctr" eaLnBrk="1" hangingPunct="1"/>
              <a:endParaRPr lang="en-US" sz="2000">
                <a:solidFill>
                  <a:schemeClr val="tx2"/>
                </a:solidFill>
                <a:latin typeface="Times New Roman" pitchFamily="18" charset="0"/>
              </a:endParaRPr>
            </a:p>
            <a:p>
              <a:pPr algn="ctr" eaLnBrk="1" hangingPunct="1"/>
              <a:r>
                <a:rPr lang="en-US" sz="2000" b="1">
                  <a:solidFill>
                    <a:schemeClr val="tx2"/>
                  </a:solidFill>
                  <a:latin typeface="Times New Roman" pitchFamily="18" charset="0"/>
                </a:rPr>
                <a:t>Transnational</a:t>
              </a:r>
            </a:p>
          </p:txBody>
        </p:sp>
        <p:sp>
          <p:nvSpPr>
            <p:cNvPr id="32793" name="Rectangle 7"/>
            <p:cNvSpPr>
              <a:spLocks noChangeArrowheads="1"/>
            </p:cNvSpPr>
            <p:nvPr/>
          </p:nvSpPr>
          <p:spPr bwMode="auto">
            <a:xfrm>
              <a:off x="1488" y="1872"/>
              <a:ext cx="1438" cy="1079"/>
            </a:xfrm>
            <a:prstGeom prst="rect">
              <a:avLst/>
            </a:prstGeom>
            <a:solidFill>
              <a:srgbClr val="FFFFFF"/>
            </a:solidFill>
            <a:ln w="38100">
              <a:solidFill>
                <a:schemeClr val="tx1"/>
              </a:solidFill>
              <a:miter lim="800000"/>
              <a:headEnd/>
              <a:tailEnd/>
            </a:ln>
          </p:spPr>
          <p:txBody>
            <a:bodyPr/>
            <a:lstStyle/>
            <a:p>
              <a:pPr algn="ctr" eaLnBrk="1" hangingPunct="1"/>
              <a:endParaRPr lang="en-US" b="1" dirty="0">
                <a:solidFill>
                  <a:schemeClr val="tx2"/>
                </a:solidFill>
                <a:latin typeface="Times New Roman" pitchFamily="18" charset="0"/>
              </a:endParaRPr>
            </a:p>
            <a:p>
              <a:pPr algn="ctr" eaLnBrk="1" hangingPunct="1"/>
              <a:r>
                <a:rPr lang="en-US" b="1" dirty="0">
                  <a:solidFill>
                    <a:schemeClr val="tx2"/>
                  </a:solidFill>
                  <a:latin typeface="Times New Roman" pitchFamily="18" charset="0"/>
                </a:rPr>
                <a:t>Global Standardization </a:t>
              </a:r>
            </a:p>
          </p:txBody>
        </p:sp>
        <p:sp>
          <p:nvSpPr>
            <p:cNvPr id="32794" name="Line 8"/>
            <p:cNvSpPr>
              <a:spLocks noChangeShapeType="1"/>
            </p:cNvSpPr>
            <p:nvPr/>
          </p:nvSpPr>
          <p:spPr bwMode="auto">
            <a:xfrm>
              <a:off x="1488" y="1872"/>
              <a:ext cx="3036" cy="0"/>
            </a:xfrm>
            <a:prstGeom prst="line">
              <a:avLst/>
            </a:prstGeom>
            <a:noFill/>
            <a:ln w="38100" cap="sq">
              <a:solidFill>
                <a:schemeClr val="tx1"/>
              </a:solidFill>
              <a:round/>
              <a:headEnd/>
              <a:tailEnd/>
            </a:ln>
          </p:spPr>
          <p:txBody>
            <a:bodyPr/>
            <a:lstStyle/>
            <a:p>
              <a:endParaRPr lang="en-US">
                <a:solidFill>
                  <a:schemeClr val="tx2"/>
                </a:solidFill>
              </a:endParaRPr>
            </a:p>
          </p:txBody>
        </p:sp>
        <p:sp>
          <p:nvSpPr>
            <p:cNvPr id="32795" name="Line 9"/>
            <p:cNvSpPr>
              <a:spLocks noChangeShapeType="1"/>
            </p:cNvSpPr>
            <p:nvPr/>
          </p:nvSpPr>
          <p:spPr bwMode="auto">
            <a:xfrm>
              <a:off x="1488" y="2951"/>
              <a:ext cx="3036" cy="0"/>
            </a:xfrm>
            <a:prstGeom prst="line">
              <a:avLst/>
            </a:prstGeom>
            <a:noFill/>
            <a:ln w="38100">
              <a:solidFill>
                <a:schemeClr val="tx1"/>
              </a:solidFill>
              <a:round/>
              <a:headEnd/>
              <a:tailEnd/>
            </a:ln>
          </p:spPr>
          <p:txBody>
            <a:bodyPr/>
            <a:lstStyle/>
            <a:p>
              <a:endParaRPr lang="en-US">
                <a:solidFill>
                  <a:schemeClr val="tx2"/>
                </a:solidFill>
              </a:endParaRPr>
            </a:p>
          </p:txBody>
        </p:sp>
        <p:sp>
          <p:nvSpPr>
            <p:cNvPr id="32796" name="Line 10"/>
            <p:cNvSpPr>
              <a:spLocks noChangeShapeType="1"/>
            </p:cNvSpPr>
            <p:nvPr/>
          </p:nvSpPr>
          <p:spPr bwMode="auto">
            <a:xfrm>
              <a:off x="1488" y="3984"/>
              <a:ext cx="3036" cy="0"/>
            </a:xfrm>
            <a:prstGeom prst="line">
              <a:avLst/>
            </a:prstGeom>
            <a:noFill/>
            <a:ln w="38100" cap="sq">
              <a:solidFill>
                <a:schemeClr val="tx1"/>
              </a:solidFill>
              <a:round/>
              <a:headEnd/>
              <a:tailEnd/>
            </a:ln>
          </p:spPr>
          <p:txBody>
            <a:bodyPr/>
            <a:lstStyle/>
            <a:p>
              <a:endParaRPr lang="en-US">
                <a:solidFill>
                  <a:schemeClr val="tx2"/>
                </a:solidFill>
              </a:endParaRPr>
            </a:p>
          </p:txBody>
        </p:sp>
        <p:sp>
          <p:nvSpPr>
            <p:cNvPr id="32797" name="Line 11"/>
            <p:cNvSpPr>
              <a:spLocks noChangeShapeType="1"/>
            </p:cNvSpPr>
            <p:nvPr/>
          </p:nvSpPr>
          <p:spPr bwMode="auto">
            <a:xfrm>
              <a:off x="1488" y="1872"/>
              <a:ext cx="0" cy="2112"/>
            </a:xfrm>
            <a:prstGeom prst="line">
              <a:avLst/>
            </a:prstGeom>
            <a:noFill/>
            <a:ln w="38100" cap="sq">
              <a:solidFill>
                <a:schemeClr val="tx1"/>
              </a:solidFill>
              <a:round/>
              <a:headEnd/>
              <a:tailEnd/>
            </a:ln>
          </p:spPr>
          <p:txBody>
            <a:bodyPr/>
            <a:lstStyle/>
            <a:p>
              <a:endParaRPr lang="en-US">
                <a:solidFill>
                  <a:schemeClr val="tx2"/>
                </a:solidFill>
              </a:endParaRPr>
            </a:p>
          </p:txBody>
        </p:sp>
        <p:sp>
          <p:nvSpPr>
            <p:cNvPr id="32798" name="Line 12"/>
            <p:cNvSpPr>
              <a:spLocks noChangeShapeType="1"/>
            </p:cNvSpPr>
            <p:nvPr/>
          </p:nvSpPr>
          <p:spPr bwMode="auto">
            <a:xfrm>
              <a:off x="2926" y="1872"/>
              <a:ext cx="0" cy="2112"/>
            </a:xfrm>
            <a:prstGeom prst="line">
              <a:avLst/>
            </a:prstGeom>
            <a:noFill/>
            <a:ln w="38100">
              <a:solidFill>
                <a:schemeClr val="tx1"/>
              </a:solidFill>
              <a:round/>
              <a:headEnd/>
              <a:tailEnd/>
            </a:ln>
          </p:spPr>
          <p:txBody>
            <a:bodyPr/>
            <a:lstStyle/>
            <a:p>
              <a:endParaRPr lang="en-US">
                <a:solidFill>
                  <a:schemeClr val="tx2"/>
                </a:solidFill>
              </a:endParaRPr>
            </a:p>
          </p:txBody>
        </p:sp>
        <p:sp>
          <p:nvSpPr>
            <p:cNvPr id="32799" name="Line 13"/>
            <p:cNvSpPr>
              <a:spLocks noChangeShapeType="1"/>
            </p:cNvSpPr>
            <p:nvPr/>
          </p:nvSpPr>
          <p:spPr bwMode="auto">
            <a:xfrm>
              <a:off x="4524" y="1872"/>
              <a:ext cx="0" cy="2112"/>
            </a:xfrm>
            <a:prstGeom prst="line">
              <a:avLst/>
            </a:prstGeom>
            <a:noFill/>
            <a:ln w="38100" cap="sq">
              <a:solidFill>
                <a:schemeClr val="tx1"/>
              </a:solidFill>
              <a:round/>
              <a:headEnd/>
              <a:tailEnd/>
            </a:ln>
          </p:spPr>
          <p:txBody>
            <a:bodyPr/>
            <a:lstStyle/>
            <a:p>
              <a:endParaRPr lang="en-US">
                <a:solidFill>
                  <a:schemeClr val="tx2"/>
                </a:solidFill>
              </a:endParaRPr>
            </a:p>
          </p:txBody>
        </p:sp>
      </p:grpSp>
      <p:sp>
        <p:nvSpPr>
          <p:cNvPr id="32772" name="Text Box 14"/>
          <p:cNvSpPr txBox="1">
            <a:spLocks noChangeArrowheads="1"/>
          </p:cNvSpPr>
          <p:nvPr/>
        </p:nvSpPr>
        <p:spPr bwMode="auto">
          <a:xfrm>
            <a:off x="2819400" y="1676400"/>
            <a:ext cx="473075" cy="457200"/>
          </a:xfrm>
          <a:prstGeom prst="rect">
            <a:avLst/>
          </a:prstGeom>
          <a:noFill/>
          <a:ln w="9525">
            <a:noFill/>
            <a:miter lim="800000"/>
            <a:headEnd/>
            <a:tailEnd/>
          </a:ln>
        </p:spPr>
        <p:txBody>
          <a:bodyPr>
            <a:spAutoFit/>
          </a:bodyPr>
          <a:lstStyle/>
          <a:p>
            <a:endParaRPr lang="en-US" sz="2400">
              <a:solidFill>
                <a:schemeClr val="tx2"/>
              </a:solidFill>
              <a:latin typeface="Times New Roman" pitchFamily="18" charset="0"/>
            </a:endParaRPr>
          </a:p>
        </p:txBody>
      </p:sp>
      <p:sp>
        <p:nvSpPr>
          <p:cNvPr id="32773" name="Text Box 15"/>
          <p:cNvSpPr txBox="1">
            <a:spLocks noChangeArrowheads="1"/>
          </p:cNvSpPr>
          <p:nvPr/>
        </p:nvSpPr>
        <p:spPr bwMode="auto">
          <a:xfrm>
            <a:off x="1828800" y="5284857"/>
            <a:ext cx="1371600" cy="707886"/>
          </a:xfrm>
          <a:prstGeom prst="rect">
            <a:avLst/>
          </a:prstGeom>
          <a:noFill/>
          <a:ln w="9525">
            <a:noFill/>
            <a:miter lim="800000"/>
            <a:headEnd/>
            <a:tailEnd/>
          </a:ln>
        </p:spPr>
        <p:txBody>
          <a:bodyPr>
            <a:spAutoFit/>
          </a:bodyPr>
          <a:lstStyle/>
          <a:p>
            <a:r>
              <a:rPr lang="en-US" sz="2000" b="1" dirty="0">
                <a:solidFill>
                  <a:schemeClr val="tx2"/>
                </a:solidFill>
                <a:latin typeface="Times New Roman" pitchFamily="18" charset="0"/>
              </a:rPr>
              <a:t>Domestic</a:t>
            </a:r>
          </a:p>
          <a:p>
            <a:r>
              <a:rPr lang="en-US" sz="2000" b="1" dirty="0">
                <a:solidFill>
                  <a:schemeClr val="tx2"/>
                </a:solidFill>
                <a:latin typeface="Times New Roman" pitchFamily="18" charset="0"/>
              </a:rPr>
              <a:t>Company</a:t>
            </a:r>
            <a:endParaRPr lang="en-US" sz="2400" dirty="0">
              <a:solidFill>
                <a:schemeClr val="tx2"/>
              </a:solidFill>
              <a:latin typeface="Times New Roman" pitchFamily="18" charset="0"/>
            </a:endParaRPr>
          </a:p>
        </p:txBody>
      </p:sp>
      <p:sp>
        <p:nvSpPr>
          <p:cNvPr id="32774" name="Text Box 16"/>
          <p:cNvSpPr txBox="1">
            <a:spLocks noChangeArrowheads="1"/>
          </p:cNvSpPr>
          <p:nvPr/>
        </p:nvSpPr>
        <p:spPr bwMode="auto">
          <a:xfrm flipH="1">
            <a:off x="7589838" y="282575"/>
            <a:ext cx="563562" cy="457200"/>
          </a:xfrm>
          <a:prstGeom prst="rect">
            <a:avLst/>
          </a:prstGeom>
          <a:noFill/>
          <a:ln w="9525">
            <a:noFill/>
            <a:miter lim="800000"/>
            <a:headEnd/>
            <a:tailEnd/>
          </a:ln>
        </p:spPr>
        <p:txBody>
          <a:bodyPr>
            <a:spAutoFit/>
          </a:bodyPr>
          <a:lstStyle/>
          <a:p>
            <a:endParaRPr lang="en-US" sz="2400">
              <a:solidFill>
                <a:schemeClr val="tx2"/>
              </a:solidFill>
              <a:latin typeface="Times New Roman" pitchFamily="18" charset="0"/>
            </a:endParaRPr>
          </a:p>
        </p:txBody>
      </p:sp>
      <p:sp>
        <p:nvSpPr>
          <p:cNvPr id="32775" name="Text Box 17"/>
          <p:cNvSpPr txBox="1">
            <a:spLocks noChangeArrowheads="1"/>
          </p:cNvSpPr>
          <p:nvPr/>
        </p:nvSpPr>
        <p:spPr bwMode="auto">
          <a:xfrm>
            <a:off x="3733800" y="5638800"/>
            <a:ext cx="3048000" cy="1077218"/>
          </a:xfrm>
          <a:prstGeom prst="rect">
            <a:avLst/>
          </a:prstGeom>
          <a:noFill/>
          <a:ln w="9525">
            <a:noFill/>
            <a:miter lim="800000"/>
            <a:headEnd/>
            <a:tailEnd/>
          </a:ln>
        </p:spPr>
        <p:txBody>
          <a:bodyPr>
            <a:spAutoFit/>
          </a:bodyPr>
          <a:lstStyle/>
          <a:p>
            <a:pPr algn="ctr"/>
            <a:r>
              <a:rPr lang="en-US" sz="2000" b="1" dirty="0">
                <a:solidFill>
                  <a:schemeClr val="tx2"/>
                </a:solidFill>
                <a:latin typeface="Times New Roman" pitchFamily="18" charset="0"/>
              </a:rPr>
              <a:t>Degree of Product Adaptation</a:t>
            </a:r>
            <a:endParaRPr lang="en-US" sz="2000" dirty="0">
              <a:solidFill>
                <a:schemeClr val="tx2"/>
              </a:solidFill>
              <a:latin typeface="Times New Roman" pitchFamily="18" charset="0"/>
            </a:endParaRPr>
          </a:p>
          <a:p>
            <a:endParaRPr lang="en-US" sz="2400" dirty="0">
              <a:solidFill>
                <a:schemeClr val="tx2"/>
              </a:solidFill>
              <a:latin typeface="Times New Roman" pitchFamily="18" charset="0"/>
            </a:endParaRPr>
          </a:p>
        </p:txBody>
      </p:sp>
      <p:sp>
        <p:nvSpPr>
          <p:cNvPr id="32776" name="Text Box 18"/>
          <p:cNvSpPr txBox="1">
            <a:spLocks noChangeArrowheads="1"/>
          </p:cNvSpPr>
          <p:nvPr/>
        </p:nvSpPr>
        <p:spPr bwMode="auto">
          <a:xfrm>
            <a:off x="669925" y="1489075"/>
            <a:ext cx="184150" cy="457200"/>
          </a:xfrm>
          <a:prstGeom prst="rect">
            <a:avLst/>
          </a:prstGeom>
          <a:noFill/>
          <a:ln w="9525">
            <a:noFill/>
            <a:miter lim="800000"/>
            <a:headEnd/>
            <a:tailEnd/>
          </a:ln>
        </p:spPr>
        <p:txBody>
          <a:bodyPr wrap="none">
            <a:spAutoFit/>
          </a:bodyPr>
          <a:lstStyle/>
          <a:p>
            <a:endParaRPr lang="en-US" sz="2400">
              <a:solidFill>
                <a:schemeClr val="tx2"/>
              </a:solidFill>
              <a:latin typeface="Times New Roman" pitchFamily="18" charset="0"/>
            </a:endParaRPr>
          </a:p>
        </p:txBody>
      </p:sp>
      <p:sp>
        <p:nvSpPr>
          <p:cNvPr id="32777" name="Text Box 19"/>
          <p:cNvSpPr txBox="1">
            <a:spLocks noChangeArrowheads="1"/>
          </p:cNvSpPr>
          <p:nvPr/>
        </p:nvSpPr>
        <p:spPr bwMode="auto">
          <a:xfrm rot="19532">
            <a:off x="152400" y="2971800"/>
            <a:ext cx="2517775" cy="701675"/>
          </a:xfrm>
          <a:prstGeom prst="rect">
            <a:avLst/>
          </a:prstGeom>
          <a:noFill/>
          <a:ln w="9525">
            <a:noFill/>
            <a:miter lim="800000"/>
            <a:headEnd/>
            <a:tailEnd/>
          </a:ln>
        </p:spPr>
        <p:txBody>
          <a:bodyPr>
            <a:spAutoFit/>
          </a:bodyPr>
          <a:lstStyle/>
          <a:p>
            <a:pPr algn="ctr"/>
            <a:r>
              <a:rPr lang="en-US" sz="2000" b="1" dirty="0">
                <a:solidFill>
                  <a:schemeClr val="tx2"/>
                </a:solidFill>
                <a:latin typeface="Times New Roman" pitchFamily="18" charset="0"/>
              </a:rPr>
              <a:t>Degree of Production Integration</a:t>
            </a:r>
          </a:p>
        </p:txBody>
      </p:sp>
      <p:sp>
        <p:nvSpPr>
          <p:cNvPr id="32778" name="Text Box 20"/>
          <p:cNvSpPr txBox="1">
            <a:spLocks noChangeArrowheads="1"/>
          </p:cNvSpPr>
          <p:nvPr/>
        </p:nvSpPr>
        <p:spPr bwMode="auto">
          <a:xfrm>
            <a:off x="3794125" y="5043488"/>
            <a:ext cx="665163" cy="396875"/>
          </a:xfrm>
          <a:prstGeom prst="rect">
            <a:avLst/>
          </a:prstGeom>
          <a:noFill/>
          <a:ln w="9525">
            <a:noFill/>
            <a:miter lim="800000"/>
            <a:headEnd/>
            <a:tailEnd/>
          </a:ln>
        </p:spPr>
        <p:txBody>
          <a:bodyPr wrap="none">
            <a:spAutoFit/>
          </a:bodyPr>
          <a:lstStyle/>
          <a:p>
            <a:r>
              <a:rPr lang="en-US" sz="2000" b="1">
                <a:solidFill>
                  <a:schemeClr val="tx2"/>
                </a:solidFill>
                <a:latin typeface="Times New Roman" pitchFamily="18" charset="0"/>
              </a:rPr>
              <a:t>Low</a:t>
            </a:r>
            <a:endParaRPr lang="en-US" sz="2400">
              <a:solidFill>
                <a:schemeClr val="tx2"/>
              </a:solidFill>
              <a:latin typeface="Times New Roman" pitchFamily="18" charset="0"/>
            </a:endParaRPr>
          </a:p>
        </p:txBody>
      </p:sp>
      <p:sp>
        <p:nvSpPr>
          <p:cNvPr id="32779" name="Text Box 21"/>
          <p:cNvSpPr txBox="1">
            <a:spLocks noChangeArrowheads="1"/>
          </p:cNvSpPr>
          <p:nvPr/>
        </p:nvSpPr>
        <p:spPr bwMode="auto">
          <a:xfrm>
            <a:off x="5943600" y="5029200"/>
            <a:ext cx="719138" cy="396875"/>
          </a:xfrm>
          <a:prstGeom prst="rect">
            <a:avLst/>
          </a:prstGeom>
          <a:noFill/>
          <a:ln w="9525">
            <a:noFill/>
            <a:miter lim="800000"/>
            <a:headEnd/>
            <a:tailEnd/>
          </a:ln>
        </p:spPr>
        <p:txBody>
          <a:bodyPr wrap="none">
            <a:spAutoFit/>
          </a:bodyPr>
          <a:lstStyle/>
          <a:p>
            <a:r>
              <a:rPr lang="en-US" sz="2000" b="1">
                <a:solidFill>
                  <a:schemeClr val="tx2"/>
                </a:solidFill>
                <a:latin typeface="Times New Roman" pitchFamily="18" charset="0"/>
              </a:rPr>
              <a:t>High</a:t>
            </a:r>
            <a:endParaRPr lang="en-US" sz="2000">
              <a:solidFill>
                <a:schemeClr val="tx2"/>
              </a:solidFill>
              <a:latin typeface="Times New Roman" pitchFamily="18" charset="0"/>
            </a:endParaRPr>
          </a:p>
        </p:txBody>
      </p:sp>
      <p:sp>
        <p:nvSpPr>
          <p:cNvPr id="32780" name="Text Box 22"/>
          <p:cNvSpPr txBox="1">
            <a:spLocks noChangeArrowheads="1"/>
          </p:cNvSpPr>
          <p:nvPr/>
        </p:nvSpPr>
        <p:spPr bwMode="auto">
          <a:xfrm rot="-5354941">
            <a:off x="2532857" y="3907631"/>
            <a:ext cx="665162" cy="396875"/>
          </a:xfrm>
          <a:prstGeom prst="rect">
            <a:avLst/>
          </a:prstGeom>
          <a:noFill/>
          <a:ln w="9525">
            <a:noFill/>
            <a:miter lim="800000"/>
            <a:headEnd/>
            <a:tailEnd/>
          </a:ln>
        </p:spPr>
        <p:txBody>
          <a:bodyPr>
            <a:spAutoFit/>
          </a:bodyPr>
          <a:lstStyle/>
          <a:p>
            <a:r>
              <a:rPr lang="en-US" sz="2000" b="1">
                <a:solidFill>
                  <a:schemeClr val="tx2"/>
                </a:solidFill>
                <a:latin typeface="Times New Roman" pitchFamily="18" charset="0"/>
              </a:rPr>
              <a:t>Low</a:t>
            </a:r>
            <a:endParaRPr lang="en-US" sz="2400">
              <a:solidFill>
                <a:schemeClr val="tx2"/>
              </a:solidFill>
              <a:latin typeface="Times New Roman" pitchFamily="18" charset="0"/>
            </a:endParaRPr>
          </a:p>
        </p:txBody>
      </p:sp>
      <p:sp>
        <p:nvSpPr>
          <p:cNvPr id="32781" name="Text Box 23"/>
          <p:cNvSpPr txBox="1">
            <a:spLocks noChangeArrowheads="1"/>
          </p:cNvSpPr>
          <p:nvPr/>
        </p:nvSpPr>
        <p:spPr bwMode="auto">
          <a:xfrm rot="-5367538">
            <a:off x="2429669" y="2370931"/>
            <a:ext cx="719138" cy="396875"/>
          </a:xfrm>
          <a:prstGeom prst="rect">
            <a:avLst/>
          </a:prstGeom>
          <a:noFill/>
          <a:ln w="9525">
            <a:noFill/>
            <a:miter lim="800000"/>
            <a:headEnd/>
            <a:tailEnd/>
          </a:ln>
        </p:spPr>
        <p:txBody>
          <a:bodyPr>
            <a:spAutoFit/>
          </a:bodyPr>
          <a:lstStyle/>
          <a:p>
            <a:r>
              <a:rPr lang="en-US" sz="2000" b="1">
                <a:solidFill>
                  <a:schemeClr val="tx2"/>
                </a:solidFill>
                <a:latin typeface="Times New Roman" pitchFamily="18" charset="0"/>
              </a:rPr>
              <a:t>High</a:t>
            </a:r>
            <a:endParaRPr lang="en-US" sz="2400">
              <a:solidFill>
                <a:schemeClr val="tx2"/>
              </a:solidFill>
              <a:latin typeface="Times New Roman" pitchFamily="18" charset="0"/>
            </a:endParaRPr>
          </a:p>
        </p:txBody>
      </p:sp>
      <p:sp>
        <p:nvSpPr>
          <p:cNvPr id="32782" name="Text Box 24"/>
          <p:cNvSpPr txBox="1">
            <a:spLocks noChangeArrowheads="1"/>
          </p:cNvSpPr>
          <p:nvPr/>
        </p:nvSpPr>
        <p:spPr bwMode="auto">
          <a:xfrm>
            <a:off x="5699125" y="3622675"/>
            <a:ext cx="184731" cy="830997"/>
          </a:xfrm>
          <a:prstGeom prst="rect">
            <a:avLst/>
          </a:prstGeom>
          <a:noFill/>
          <a:ln w="9525">
            <a:noFill/>
            <a:miter lim="800000"/>
            <a:headEnd/>
            <a:tailEnd/>
          </a:ln>
        </p:spPr>
        <p:txBody>
          <a:bodyPr wrap="none">
            <a:spAutoFit/>
          </a:bodyPr>
          <a:lstStyle/>
          <a:p>
            <a:endParaRPr lang="en-US" sz="2400">
              <a:solidFill>
                <a:schemeClr val="tx2"/>
              </a:solidFill>
              <a:latin typeface="Times New Roman" pitchFamily="18" charset="0"/>
            </a:endParaRPr>
          </a:p>
          <a:p>
            <a:endParaRPr lang="en-US" sz="2400">
              <a:solidFill>
                <a:schemeClr val="tx2"/>
              </a:solidFill>
              <a:latin typeface="Times New Roman" pitchFamily="18" charset="0"/>
            </a:endParaRPr>
          </a:p>
        </p:txBody>
      </p:sp>
      <p:sp>
        <p:nvSpPr>
          <p:cNvPr id="32783" name="Text Box 25"/>
          <p:cNvSpPr txBox="1">
            <a:spLocks noChangeArrowheads="1"/>
          </p:cNvSpPr>
          <p:nvPr/>
        </p:nvSpPr>
        <p:spPr bwMode="auto">
          <a:xfrm>
            <a:off x="7680325" y="5375275"/>
            <a:ext cx="184150" cy="457200"/>
          </a:xfrm>
          <a:prstGeom prst="rect">
            <a:avLst/>
          </a:prstGeom>
          <a:noFill/>
          <a:ln w="9525">
            <a:noFill/>
            <a:miter lim="800000"/>
            <a:headEnd/>
            <a:tailEnd/>
          </a:ln>
        </p:spPr>
        <p:txBody>
          <a:bodyPr wrap="none">
            <a:spAutoFit/>
          </a:bodyPr>
          <a:lstStyle/>
          <a:p>
            <a:pPr eaLnBrk="1" hangingPunct="1"/>
            <a:endParaRPr lang="en-US" sz="2400">
              <a:solidFill>
                <a:schemeClr val="tx2"/>
              </a:solidFill>
              <a:latin typeface="Times New Roman" pitchFamily="18" charset="0"/>
            </a:endParaRPr>
          </a:p>
        </p:txBody>
      </p:sp>
      <p:sp>
        <p:nvSpPr>
          <p:cNvPr id="32786" name="Rectangle 28"/>
          <p:cNvSpPr>
            <a:spLocks noChangeArrowheads="1"/>
          </p:cNvSpPr>
          <p:nvPr/>
        </p:nvSpPr>
        <p:spPr bwMode="auto">
          <a:xfrm>
            <a:off x="1752600" y="4953000"/>
            <a:ext cx="1524000" cy="1600200"/>
          </a:xfrm>
          <a:prstGeom prst="rect">
            <a:avLst/>
          </a:prstGeom>
          <a:noFill/>
          <a:ln w="38100">
            <a:solidFill>
              <a:schemeClr val="tx1"/>
            </a:solidFill>
            <a:miter lim="800000"/>
            <a:headEnd/>
            <a:tailEnd/>
          </a:ln>
        </p:spPr>
        <p:txBody>
          <a:bodyPr wrap="none" anchor="ctr"/>
          <a:lstStyle/>
          <a:p>
            <a:endParaRPr lang="en-US">
              <a:solidFill>
                <a:schemeClr val="tx2"/>
              </a:solidFill>
            </a:endParaRPr>
          </a:p>
        </p:txBody>
      </p:sp>
      <p:sp>
        <p:nvSpPr>
          <p:cNvPr id="32789" name="Text Box 31"/>
          <p:cNvSpPr txBox="1">
            <a:spLocks noChangeArrowheads="1"/>
          </p:cNvSpPr>
          <p:nvPr/>
        </p:nvSpPr>
        <p:spPr bwMode="auto">
          <a:xfrm>
            <a:off x="1299368" y="207139"/>
            <a:ext cx="6473032" cy="523220"/>
          </a:xfrm>
          <a:prstGeom prst="rect">
            <a:avLst/>
          </a:prstGeom>
          <a:noFill/>
          <a:ln w="9525">
            <a:noFill/>
            <a:miter lim="800000"/>
            <a:headEnd/>
            <a:tailEnd/>
          </a:ln>
        </p:spPr>
        <p:txBody>
          <a:bodyPr wrap="square">
            <a:spAutoFit/>
          </a:bodyPr>
          <a:lstStyle/>
          <a:p>
            <a:pPr algn="ctr" eaLnBrk="1" hangingPunct="1"/>
            <a:r>
              <a:rPr lang="en-US" sz="2800" b="1" dirty="0">
                <a:solidFill>
                  <a:schemeClr val="tx2"/>
                </a:solidFill>
                <a:latin typeface="Times New Roman" pitchFamily="18" charset="0"/>
              </a:rPr>
              <a:t>Integration/Adaptation Framework</a:t>
            </a:r>
          </a:p>
        </p:txBody>
      </p:sp>
    </p:spTree>
    <p:extLst>
      <p:ext uri="{BB962C8B-B14F-4D97-AF65-F5344CB8AC3E}">
        <p14:creationId xmlns:p14="http://schemas.microsoft.com/office/powerpoint/2010/main" val="63481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225634" y="295894"/>
            <a:ext cx="5552704" cy="685800"/>
          </a:xfrm>
        </p:spPr>
        <p:txBody>
          <a:bodyPr/>
          <a:lstStyle/>
          <a:p>
            <a:pPr eaLnBrk="1" hangingPunct="1"/>
            <a:r>
              <a:rPr lang="en-US" dirty="0"/>
              <a:t>Home Replication Strategy</a:t>
            </a:r>
          </a:p>
        </p:txBody>
      </p:sp>
      <p:sp>
        <p:nvSpPr>
          <p:cNvPr id="103427" name="Rectangle 3"/>
          <p:cNvSpPr>
            <a:spLocks noGrp="1" noChangeArrowheads="1"/>
          </p:cNvSpPr>
          <p:nvPr>
            <p:ph type="body" idx="1"/>
          </p:nvPr>
        </p:nvSpPr>
        <p:spPr>
          <a:xfrm>
            <a:off x="381000" y="1981200"/>
            <a:ext cx="8763000" cy="4648200"/>
          </a:xfrm>
        </p:spPr>
        <p:txBody>
          <a:bodyPr/>
          <a:lstStyle/>
          <a:p>
            <a:pPr eaLnBrk="1" hangingPunct="1">
              <a:buFont typeface="Wingdings" pitchFamily="2" charset="2"/>
              <a:buNone/>
            </a:pPr>
            <a:r>
              <a:rPr lang="en-US"/>
              <a:t> </a:t>
            </a:r>
          </a:p>
        </p:txBody>
      </p:sp>
      <p:sp>
        <p:nvSpPr>
          <p:cNvPr id="103428" name="Text Box 4"/>
          <p:cNvSpPr txBox="1">
            <a:spLocks noChangeArrowheads="1"/>
          </p:cNvSpPr>
          <p:nvPr/>
        </p:nvSpPr>
        <p:spPr bwMode="auto">
          <a:xfrm>
            <a:off x="974725" y="3089275"/>
            <a:ext cx="184150" cy="457200"/>
          </a:xfrm>
          <a:prstGeom prst="rect">
            <a:avLst/>
          </a:prstGeom>
          <a:noFill/>
          <a:ln w="9525">
            <a:noFill/>
            <a:miter lim="800000"/>
            <a:headEnd/>
            <a:tailEnd/>
          </a:ln>
        </p:spPr>
        <p:txBody>
          <a:bodyPr wrap="none">
            <a:spAutoFit/>
          </a:bodyPr>
          <a:lstStyle/>
          <a:p>
            <a:pPr eaLnBrk="1" hangingPunct="1"/>
            <a:endParaRPr lang="en-US" sz="2400">
              <a:latin typeface="Times New Roman" pitchFamily="18" charset="0"/>
            </a:endParaRPr>
          </a:p>
        </p:txBody>
      </p:sp>
      <p:sp>
        <p:nvSpPr>
          <p:cNvPr id="103429" name="Text Box 5"/>
          <p:cNvSpPr txBox="1">
            <a:spLocks noChangeArrowheads="1"/>
          </p:cNvSpPr>
          <p:nvPr/>
        </p:nvSpPr>
        <p:spPr bwMode="auto">
          <a:xfrm>
            <a:off x="0" y="5638800"/>
            <a:ext cx="1600200" cy="366713"/>
          </a:xfrm>
          <a:prstGeom prst="rect">
            <a:avLst/>
          </a:prstGeom>
          <a:noFill/>
          <a:ln w="9525">
            <a:noFill/>
            <a:miter lim="800000"/>
            <a:headEnd/>
            <a:tailEnd/>
          </a:ln>
        </p:spPr>
        <p:txBody>
          <a:bodyPr>
            <a:spAutoFit/>
          </a:bodyPr>
          <a:lstStyle/>
          <a:p>
            <a:pPr eaLnBrk="1" hangingPunct="1"/>
            <a:r>
              <a:rPr lang="en-US">
                <a:latin typeface="Times New Roman" pitchFamily="18" charset="0"/>
              </a:rPr>
              <a:t>Home Country</a:t>
            </a:r>
          </a:p>
        </p:txBody>
      </p:sp>
      <p:sp>
        <p:nvSpPr>
          <p:cNvPr id="103430" name="Text Box 6"/>
          <p:cNvSpPr txBox="1">
            <a:spLocks noChangeArrowheads="1"/>
          </p:cNvSpPr>
          <p:nvPr/>
        </p:nvSpPr>
        <p:spPr bwMode="auto">
          <a:xfrm>
            <a:off x="0" y="4495800"/>
            <a:ext cx="1104900" cy="366713"/>
          </a:xfrm>
          <a:prstGeom prst="rect">
            <a:avLst/>
          </a:prstGeom>
          <a:noFill/>
          <a:ln w="9525">
            <a:noFill/>
            <a:miter lim="800000"/>
            <a:headEnd/>
            <a:tailEnd/>
          </a:ln>
        </p:spPr>
        <p:txBody>
          <a:bodyPr wrap="none">
            <a:spAutoFit/>
          </a:bodyPr>
          <a:lstStyle/>
          <a:p>
            <a:pPr eaLnBrk="1" hangingPunct="1"/>
            <a:r>
              <a:rPr lang="en-US">
                <a:latin typeface="Times New Roman" pitchFamily="18" charset="0"/>
              </a:rPr>
              <a:t>Country 1</a:t>
            </a:r>
          </a:p>
        </p:txBody>
      </p:sp>
      <p:sp>
        <p:nvSpPr>
          <p:cNvPr id="103431" name="Text Box 7"/>
          <p:cNvSpPr txBox="1">
            <a:spLocks noChangeArrowheads="1"/>
          </p:cNvSpPr>
          <p:nvPr/>
        </p:nvSpPr>
        <p:spPr bwMode="auto">
          <a:xfrm>
            <a:off x="0" y="3581400"/>
            <a:ext cx="1104900" cy="366713"/>
          </a:xfrm>
          <a:prstGeom prst="rect">
            <a:avLst/>
          </a:prstGeom>
          <a:noFill/>
          <a:ln w="9525">
            <a:noFill/>
            <a:miter lim="800000"/>
            <a:headEnd/>
            <a:tailEnd/>
          </a:ln>
        </p:spPr>
        <p:txBody>
          <a:bodyPr wrap="none">
            <a:spAutoFit/>
          </a:bodyPr>
          <a:lstStyle/>
          <a:p>
            <a:pPr eaLnBrk="1" hangingPunct="1"/>
            <a:r>
              <a:rPr lang="en-US">
                <a:latin typeface="Times New Roman" pitchFamily="18" charset="0"/>
              </a:rPr>
              <a:t>Country 2</a:t>
            </a:r>
          </a:p>
        </p:txBody>
      </p:sp>
      <p:graphicFrame>
        <p:nvGraphicFramePr>
          <p:cNvPr id="832520" name="Group 8"/>
          <p:cNvGraphicFramePr>
            <a:graphicFrameLocks noGrp="1"/>
          </p:cNvGraphicFramePr>
          <p:nvPr>
            <p:extLst>
              <p:ext uri="{D42A27DB-BD31-4B8C-83A1-F6EECF244321}">
                <p14:modId xmlns:p14="http://schemas.microsoft.com/office/powerpoint/2010/main" val="973768389"/>
              </p:ext>
            </p:extLst>
          </p:nvPr>
        </p:nvGraphicFramePr>
        <p:xfrm>
          <a:off x="1524000" y="2133600"/>
          <a:ext cx="5715000" cy="4191001"/>
        </p:xfrm>
        <a:graphic>
          <a:graphicData uri="http://schemas.openxmlformats.org/drawingml/2006/table">
            <a:tbl>
              <a:tblPr/>
              <a:tblGrid>
                <a:gridCol w="754063">
                  <a:extLst>
                    <a:ext uri="{9D8B030D-6E8A-4147-A177-3AD203B41FA5}">
                      <a16:colId xmlns:a16="http://schemas.microsoft.com/office/drawing/2014/main" val="20000"/>
                    </a:ext>
                  </a:extLst>
                </a:gridCol>
                <a:gridCol w="978845">
                  <a:extLst>
                    <a:ext uri="{9D8B030D-6E8A-4147-A177-3AD203B41FA5}">
                      <a16:colId xmlns:a16="http://schemas.microsoft.com/office/drawing/2014/main" val="20001"/>
                    </a:ext>
                  </a:extLst>
                </a:gridCol>
                <a:gridCol w="729465">
                  <a:extLst>
                    <a:ext uri="{9D8B030D-6E8A-4147-A177-3AD203B41FA5}">
                      <a16:colId xmlns:a16="http://schemas.microsoft.com/office/drawing/2014/main" val="20002"/>
                    </a:ext>
                  </a:extLst>
                </a:gridCol>
                <a:gridCol w="577690">
                  <a:extLst>
                    <a:ext uri="{9D8B030D-6E8A-4147-A177-3AD203B41FA5}">
                      <a16:colId xmlns:a16="http://schemas.microsoft.com/office/drawing/2014/main" val="20003"/>
                    </a:ext>
                  </a:extLst>
                </a:gridCol>
                <a:gridCol w="754062">
                  <a:extLst>
                    <a:ext uri="{9D8B030D-6E8A-4147-A177-3AD203B41FA5}">
                      <a16:colId xmlns:a16="http://schemas.microsoft.com/office/drawing/2014/main" val="20004"/>
                    </a:ext>
                  </a:extLst>
                </a:gridCol>
                <a:gridCol w="981075">
                  <a:extLst>
                    <a:ext uri="{9D8B030D-6E8A-4147-A177-3AD203B41FA5}">
                      <a16:colId xmlns:a16="http://schemas.microsoft.com/office/drawing/2014/main" val="20005"/>
                    </a:ext>
                  </a:extLst>
                </a:gridCol>
                <a:gridCol w="939800">
                  <a:extLst>
                    <a:ext uri="{9D8B030D-6E8A-4147-A177-3AD203B41FA5}">
                      <a16:colId xmlns:a16="http://schemas.microsoft.com/office/drawing/2014/main" val="20006"/>
                    </a:ext>
                  </a:extLst>
                </a:gridCol>
              </a:tblGrid>
              <a:tr h="11239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a:ln>
                            <a:noFill/>
                          </a:ln>
                          <a:solidFill>
                            <a:schemeClr val="tx1"/>
                          </a:solidFill>
                          <a:effectLst/>
                          <a:latin typeface="Tahoma" pitchFamily="34" charset="0"/>
                        </a:rPr>
                        <a:t>R&amp;D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Design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a:ln>
                            <a:noFill/>
                          </a:ln>
                          <a:solidFill>
                            <a:schemeClr val="tx1"/>
                          </a:solidFill>
                          <a:effectLst/>
                          <a:latin typeface="Tahoma" pitchFamily="34" charset="0"/>
                        </a:rPr>
                        <a:t>Manufacturing</a:t>
                      </a:r>
                    </a:p>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dirty="0">
                          <a:ln>
                            <a:noFill/>
                          </a:ln>
                          <a:solidFill>
                            <a:schemeClr val="tx1"/>
                          </a:solidFill>
                          <a:effectLst/>
                          <a:latin typeface="Tahoma" pitchFamily="34" charset="0"/>
                        </a:rPr>
                        <a:t>(1)       (2)      (3)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Sales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r>
                        <a:rPr kumimoji="0" lang="en-US" sz="1800" b="0" i="0" u="none" strike="noStrike" cap="none" normalizeH="0" baseline="0">
                          <a:ln>
                            <a:noFill/>
                          </a:ln>
                          <a:solidFill>
                            <a:schemeClr val="tx1"/>
                          </a:solidFill>
                          <a:effectLst/>
                          <a:latin typeface="Tahoma" pitchFamily="34" charset="0"/>
                        </a:rPr>
                        <a:t>Distr. &amp; Service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3938">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highlight>
                          <a:srgbClr val="00FF00"/>
                        </a:highligh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1"/>
                  </a:ext>
                </a:extLst>
              </a:tr>
              <a:tr h="1020763">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2"/>
                  </a:ext>
                </a:extLst>
              </a:tr>
              <a:tr h="10223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itchFamily="2" charset="2"/>
                        <a:buNone/>
                        <a:tabLst/>
                      </a:pPr>
                      <a:endParaRPr kumimoji="0" lang="en-US" sz="2800" b="0" i="0" u="none" strike="noStrike" cap="none" normalizeH="0" baseline="0" dirty="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3"/>
                  </a:ext>
                </a:extLst>
              </a:tr>
            </a:tbl>
          </a:graphicData>
        </a:graphic>
      </p:graphicFrame>
      <p:sp>
        <p:nvSpPr>
          <p:cNvPr id="103471" name="Line 52"/>
          <p:cNvSpPr>
            <a:spLocks noChangeShapeType="1"/>
          </p:cNvSpPr>
          <p:nvPr/>
        </p:nvSpPr>
        <p:spPr bwMode="auto">
          <a:xfrm>
            <a:off x="7391400" y="3276600"/>
            <a:ext cx="609600" cy="1066800"/>
          </a:xfrm>
          <a:prstGeom prst="line">
            <a:avLst/>
          </a:prstGeom>
          <a:noFill/>
          <a:ln w="9525">
            <a:solidFill>
              <a:schemeClr val="tx1"/>
            </a:solidFill>
            <a:round/>
            <a:headEnd/>
            <a:tailEnd type="triangle" w="med" len="med"/>
          </a:ln>
        </p:spPr>
        <p:txBody>
          <a:bodyPr/>
          <a:lstStyle/>
          <a:p>
            <a:endParaRPr lang="en-US"/>
          </a:p>
        </p:txBody>
      </p:sp>
      <p:sp>
        <p:nvSpPr>
          <p:cNvPr id="103472" name="Line 53"/>
          <p:cNvSpPr>
            <a:spLocks noChangeShapeType="1"/>
          </p:cNvSpPr>
          <p:nvPr/>
        </p:nvSpPr>
        <p:spPr bwMode="auto">
          <a:xfrm flipV="1">
            <a:off x="7315200" y="5029200"/>
            <a:ext cx="762000" cy="1219200"/>
          </a:xfrm>
          <a:prstGeom prst="line">
            <a:avLst/>
          </a:prstGeom>
          <a:noFill/>
          <a:ln w="9525">
            <a:solidFill>
              <a:schemeClr val="tx1"/>
            </a:solidFill>
            <a:round/>
            <a:headEnd/>
            <a:tailEnd type="triangle" w="med" len="med"/>
          </a:ln>
        </p:spPr>
        <p:txBody>
          <a:bodyPr/>
          <a:lstStyle/>
          <a:p>
            <a:endParaRPr lang="en-US"/>
          </a:p>
        </p:txBody>
      </p:sp>
      <p:sp>
        <p:nvSpPr>
          <p:cNvPr id="103473" name="Text Box 54"/>
          <p:cNvSpPr txBox="1">
            <a:spLocks noChangeArrowheads="1"/>
          </p:cNvSpPr>
          <p:nvPr/>
        </p:nvSpPr>
        <p:spPr bwMode="auto">
          <a:xfrm>
            <a:off x="7543800" y="4419600"/>
            <a:ext cx="1600200" cy="641350"/>
          </a:xfrm>
          <a:prstGeom prst="rect">
            <a:avLst/>
          </a:prstGeom>
          <a:noFill/>
          <a:ln w="9525">
            <a:noFill/>
            <a:miter lim="800000"/>
            <a:headEnd/>
            <a:tailEnd/>
          </a:ln>
        </p:spPr>
        <p:txBody>
          <a:bodyPr>
            <a:spAutoFit/>
          </a:bodyPr>
          <a:lstStyle/>
          <a:p>
            <a:pPr eaLnBrk="1" hangingPunct="1"/>
            <a:r>
              <a:rPr lang="en-US">
                <a:latin typeface="Times New Roman" pitchFamily="18" charset="0"/>
              </a:rPr>
              <a:t>Final Product (Global)</a:t>
            </a:r>
          </a:p>
        </p:txBody>
      </p:sp>
      <p:sp>
        <p:nvSpPr>
          <p:cNvPr id="2" name="Line 62">
            <a:extLst>
              <a:ext uri="{FF2B5EF4-FFF2-40B4-BE49-F238E27FC236}">
                <a16:creationId xmlns:a16="http://schemas.microsoft.com/office/drawing/2014/main" id="{1536B837-72E3-46EE-B97E-1E52B686E8D0}"/>
              </a:ext>
            </a:extLst>
          </p:cNvPr>
          <p:cNvSpPr>
            <a:spLocks noChangeShapeType="1"/>
          </p:cNvSpPr>
          <p:nvPr/>
        </p:nvSpPr>
        <p:spPr bwMode="auto">
          <a:xfrm>
            <a:off x="2671948" y="3812537"/>
            <a:ext cx="3942608" cy="23194"/>
          </a:xfrm>
          <a:prstGeom prst="line">
            <a:avLst/>
          </a:prstGeom>
          <a:noFill/>
          <a:ln w="9525">
            <a:solidFill>
              <a:schemeClr val="tx1"/>
            </a:solidFill>
            <a:round/>
            <a:headEnd/>
            <a:tailEnd type="triangle" w="med" len="med"/>
          </a:ln>
        </p:spPr>
        <p:txBody>
          <a:bodyPr/>
          <a:lstStyle/>
          <a:p>
            <a:endParaRPr lang="en-US"/>
          </a:p>
        </p:txBody>
      </p:sp>
      <p:sp>
        <p:nvSpPr>
          <p:cNvPr id="3" name="Line 62">
            <a:extLst>
              <a:ext uri="{FF2B5EF4-FFF2-40B4-BE49-F238E27FC236}">
                <a16:creationId xmlns:a16="http://schemas.microsoft.com/office/drawing/2014/main" id="{06BA7111-686C-4F35-A083-F12B7BAC8F2E}"/>
              </a:ext>
            </a:extLst>
          </p:cNvPr>
          <p:cNvSpPr>
            <a:spLocks noChangeShapeType="1"/>
          </p:cNvSpPr>
          <p:nvPr/>
        </p:nvSpPr>
        <p:spPr bwMode="auto">
          <a:xfrm>
            <a:off x="2671948" y="4862511"/>
            <a:ext cx="4156364" cy="23194"/>
          </a:xfrm>
          <a:prstGeom prst="line">
            <a:avLst/>
          </a:prstGeom>
          <a:noFill/>
          <a:ln w="9525">
            <a:solidFill>
              <a:schemeClr val="tx1"/>
            </a:solidFill>
            <a:round/>
            <a:headEnd/>
            <a:tailEnd type="triangle" w="med" len="med"/>
          </a:ln>
        </p:spPr>
        <p:txBody>
          <a:bodyPr/>
          <a:lstStyle/>
          <a:p>
            <a:endParaRPr lang="en-US"/>
          </a:p>
        </p:txBody>
      </p:sp>
      <p:sp>
        <p:nvSpPr>
          <p:cNvPr id="4" name="Line 62">
            <a:extLst>
              <a:ext uri="{FF2B5EF4-FFF2-40B4-BE49-F238E27FC236}">
                <a16:creationId xmlns:a16="http://schemas.microsoft.com/office/drawing/2014/main" id="{AB9B2E7F-2592-4FFE-8CC3-FBDEDBEDC3BC}"/>
              </a:ext>
            </a:extLst>
          </p:cNvPr>
          <p:cNvSpPr>
            <a:spLocks noChangeShapeType="1"/>
          </p:cNvSpPr>
          <p:nvPr/>
        </p:nvSpPr>
        <p:spPr bwMode="auto">
          <a:xfrm flipV="1">
            <a:off x="2019300" y="5807027"/>
            <a:ext cx="4809012" cy="4"/>
          </a:xfrm>
          <a:prstGeom prst="line">
            <a:avLst/>
          </a:prstGeom>
          <a:noFill/>
          <a:ln w="9525">
            <a:solidFill>
              <a:schemeClr val="tx1"/>
            </a:solidFill>
            <a:round/>
            <a:headEnd/>
            <a:tailEnd type="triangle" w="med" len="med"/>
          </a:ln>
        </p:spPr>
        <p:txBody>
          <a:bodyPr/>
          <a:lstStyle/>
          <a:p>
            <a:endParaRPr lang="en-US"/>
          </a:p>
        </p:txBody>
      </p:sp>
      <p:sp>
        <p:nvSpPr>
          <p:cNvPr id="5" name="Line 61">
            <a:extLst>
              <a:ext uri="{FF2B5EF4-FFF2-40B4-BE49-F238E27FC236}">
                <a16:creationId xmlns:a16="http://schemas.microsoft.com/office/drawing/2014/main" id="{85F9CCFB-893F-4CBF-9B75-8542821DACCC}"/>
              </a:ext>
            </a:extLst>
          </p:cNvPr>
          <p:cNvSpPr>
            <a:spLocks noChangeShapeType="1"/>
          </p:cNvSpPr>
          <p:nvPr/>
        </p:nvSpPr>
        <p:spPr bwMode="auto">
          <a:xfrm flipV="1">
            <a:off x="1828800" y="3810000"/>
            <a:ext cx="914400" cy="1600200"/>
          </a:xfrm>
          <a:prstGeom prst="line">
            <a:avLst/>
          </a:prstGeom>
          <a:noFill/>
          <a:ln w="9525">
            <a:solidFill>
              <a:schemeClr val="tx1"/>
            </a:solidFill>
            <a:round/>
            <a:headEnd/>
            <a:tailEnd type="triangle" w="med" len="med"/>
          </a:ln>
        </p:spPr>
        <p:txBody>
          <a:bodyPr/>
          <a:lstStyle/>
          <a:p>
            <a:endParaRPr lang="en-US"/>
          </a:p>
        </p:txBody>
      </p:sp>
      <p:sp>
        <p:nvSpPr>
          <p:cNvPr id="6" name="Line 60">
            <a:extLst>
              <a:ext uri="{FF2B5EF4-FFF2-40B4-BE49-F238E27FC236}">
                <a16:creationId xmlns:a16="http://schemas.microsoft.com/office/drawing/2014/main" id="{77B4C08B-32DC-49EF-92EA-9F2DF50459D3}"/>
              </a:ext>
            </a:extLst>
          </p:cNvPr>
          <p:cNvSpPr>
            <a:spLocks noChangeShapeType="1"/>
          </p:cNvSpPr>
          <p:nvPr/>
        </p:nvSpPr>
        <p:spPr bwMode="auto">
          <a:xfrm flipV="1">
            <a:off x="1905000" y="4876800"/>
            <a:ext cx="685800" cy="762000"/>
          </a:xfrm>
          <a:prstGeom prst="line">
            <a:avLst/>
          </a:prstGeom>
          <a:noFill/>
          <a:ln w="9525">
            <a:solidFill>
              <a:schemeClr val="tx1"/>
            </a:solidFill>
            <a:round/>
            <a:headEnd/>
            <a:tailEnd type="triangle" w="med" len="med"/>
          </a:ln>
        </p:spPr>
        <p:txBody>
          <a:bodyPr/>
          <a:lstStyle/>
          <a:p>
            <a:endParaRPr lang="en-US"/>
          </a:p>
        </p:txBody>
      </p:sp>
    </p:spTree>
    <p:extLst>
      <p:ext uri="{BB962C8B-B14F-4D97-AF65-F5344CB8AC3E}">
        <p14:creationId xmlns:p14="http://schemas.microsoft.com/office/powerpoint/2010/main" val="402388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2332039" y="269875"/>
            <a:ext cx="6530974" cy="679442"/>
          </a:xfrm>
        </p:spPr>
        <p:txBody>
          <a:bodyPr lIns="103236" tIns="51618" rIns="103236" bIns="51618" anchor="t"/>
          <a:lstStyle/>
          <a:p>
            <a:pPr eaLnBrk="1" hangingPunct="1"/>
            <a:r>
              <a:rPr lang="en-US" dirty="0"/>
              <a:t>International Division Structure</a:t>
            </a:r>
          </a:p>
        </p:txBody>
      </p:sp>
      <p:sp>
        <p:nvSpPr>
          <p:cNvPr id="123907" name="Text Box 3"/>
          <p:cNvSpPr txBox="1">
            <a:spLocks noChangeArrowheads="1"/>
          </p:cNvSpPr>
          <p:nvPr/>
        </p:nvSpPr>
        <p:spPr bwMode="auto">
          <a:xfrm>
            <a:off x="-3175" y="276225"/>
            <a:ext cx="811213" cy="366713"/>
          </a:xfrm>
          <a:prstGeom prst="rect">
            <a:avLst/>
          </a:prstGeom>
          <a:noFill/>
          <a:ln w="9525">
            <a:noFill/>
            <a:miter lim="800000"/>
            <a:headEnd/>
            <a:tailEnd/>
          </a:ln>
        </p:spPr>
        <p:txBody>
          <a:bodyPr lIns="91435" tIns="45718" rIns="91435" bIns="45718">
            <a:spAutoFit/>
          </a:bodyPr>
          <a:lstStyle/>
          <a:p>
            <a:pPr>
              <a:spcBef>
                <a:spcPct val="50000"/>
              </a:spcBef>
            </a:pPr>
            <a:endParaRPr lang="en-US">
              <a:solidFill>
                <a:schemeClr val="bg1"/>
              </a:solidFill>
              <a:latin typeface="Arial" charset="0"/>
            </a:endParaRPr>
          </a:p>
        </p:txBody>
      </p:sp>
      <p:sp>
        <p:nvSpPr>
          <p:cNvPr id="431109" name="Rectangle 5"/>
          <p:cNvSpPr>
            <a:spLocks noChangeArrowheads="1"/>
          </p:cNvSpPr>
          <p:nvPr/>
        </p:nvSpPr>
        <p:spPr bwMode="auto">
          <a:xfrm>
            <a:off x="4924425" y="3276600"/>
            <a:ext cx="3963988" cy="541338"/>
          </a:xfrm>
          <a:prstGeom prst="rect">
            <a:avLst/>
          </a:prstGeom>
          <a:solidFill>
            <a:srgbClr val="66FF33"/>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b="1">
                <a:latin typeface="Arial" charset="0"/>
              </a:rPr>
              <a:t>International</a:t>
            </a:r>
          </a:p>
        </p:txBody>
      </p:sp>
      <p:sp>
        <p:nvSpPr>
          <p:cNvPr id="431110" name="Rectangle 6"/>
          <p:cNvSpPr>
            <a:spLocks noChangeArrowheads="1"/>
          </p:cNvSpPr>
          <p:nvPr/>
        </p:nvSpPr>
        <p:spPr bwMode="auto">
          <a:xfrm>
            <a:off x="7999413" y="4376738"/>
            <a:ext cx="863600" cy="539750"/>
          </a:xfrm>
          <a:prstGeom prst="rect">
            <a:avLst/>
          </a:prstGeom>
          <a:solidFill>
            <a:srgbClr val="FF9933"/>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a:latin typeface="Arial" charset="0"/>
              </a:rPr>
              <a:t>Latin</a:t>
            </a:r>
          </a:p>
          <a:p>
            <a:pPr algn="ctr" defTabSz="1031875">
              <a:defRPr/>
            </a:pPr>
            <a:r>
              <a:rPr lang="en-US" sz="1400" b="1">
                <a:latin typeface="Arial" charset="0"/>
              </a:rPr>
              <a:t>America</a:t>
            </a:r>
          </a:p>
        </p:txBody>
      </p:sp>
      <p:sp>
        <p:nvSpPr>
          <p:cNvPr id="431111" name="Rectangle 7"/>
          <p:cNvSpPr>
            <a:spLocks noChangeArrowheads="1"/>
          </p:cNvSpPr>
          <p:nvPr/>
        </p:nvSpPr>
        <p:spPr bwMode="auto">
          <a:xfrm>
            <a:off x="6975475" y="4376738"/>
            <a:ext cx="865188" cy="539750"/>
          </a:xfrm>
          <a:prstGeom prst="rect">
            <a:avLst/>
          </a:prstGeom>
          <a:solidFill>
            <a:srgbClr val="FF9933"/>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a:latin typeface="Arial" charset="0"/>
              </a:rPr>
              <a:t>Asia</a:t>
            </a:r>
          </a:p>
        </p:txBody>
      </p:sp>
      <p:sp>
        <p:nvSpPr>
          <p:cNvPr id="431112" name="Rectangle 8"/>
          <p:cNvSpPr>
            <a:spLocks noChangeArrowheads="1"/>
          </p:cNvSpPr>
          <p:nvPr/>
        </p:nvSpPr>
        <p:spPr bwMode="auto">
          <a:xfrm>
            <a:off x="5953125" y="4376738"/>
            <a:ext cx="863600" cy="539750"/>
          </a:xfrm>
          <a:prstGeom prst="rect">
            <a:avLst/>
          </a:prstGeom>
          <a:solidFill>
            <a:srgbClr val="FF9933"/>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a:latin typeface="Arial" charset="0"/>
              </a:rPr>
              <a:t>Africa</a:t>
            </a:r>
          </a:p>
        </p:txBody>
      </p:sp>
      <p:sp>
        <p:nvSpPr>
          <p:cNvPr id="431113" name="Rectangle 9"/>
          <p:cNvSpPr>
            <a:spLocks noChangeArrowheads="1"/>
          </p:cNvSpPr>
          <p:nvPr/>
        </p:nvSpPr>
        <p:spPr bwMode="auto">
          <a:xfrm>
            <a:off x="4930775" y="4376738"/>
            <a:ext cx="863600" cy="539750"/>
          </a:xfrm>
          <a:prstGeom prst="rect">
            <a:avLst/>
          </a:prstGeom>
          <a:solidFill>
            <a:srgbClr val="FF9933"/>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a:latin typeface="Arial" charset="0"/>
              </a:rPr>
              <a:t>Europe</a:t>
            </a:r>
          </a:p>
        </p:txBody>
      </p:sp>
      <p:sp>
        <p:nvSpPr>
          <p:cNvPr id="431114" name="Rectangle 10"/>
          <p:cNvSpPr>
            <a:spLocks noChangeArrowheads="1"/>
          </p:cNvSpPr>
          <p:nvPr/>
        </p:nvSpPr>
        <p:spPr bwMode="auto">
          <a:xfrm>
            <a:off x="3702050" y="3276600"/>
            <a:ext cx="865188" cy="541338"/>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dirty="0">
                <a:latin typeface="Arial" charset="0"/>
              </a:rPr>
              <a:t>Domestic</a:t>
            </a:r>
          </a:p>
          <a:p>
            <a:pPr algn="ctr" defTabSz="1031875">
              <a:defRPr/>
            </a:pPr>
            <a:r>
              <a:rPr lang="en-US" sz="1400" b="1" dirty="0">
                <a:latin typeface="Arial" charset="0"/>
              </a:rPr>
              <a:t>Division C</a:t>
            </a:r>
          </a:p>
        </p:txBody>
      </p:sp>
      <p:sp>
        <p:nvSpPr>
          <p:cNvPr id="431115" name="Rectangle 11"/>
          <p:cNvSpPr>
            <a:spLocks noChangeArrowheads="1"/>
          </p:cNvSpPr>
          <p:nvPr/>
        </p:nvSpPr>
        <p:spPr bwMode="auto">
          <a:xfrm>
            <a:off x="2332038" y="3276600"/>
            <a:ext cx="863600" cy="541338"/>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dirty="0">
                <a:latin typeface="Arial" charset="0"/>
              </a:rPr>
              <a:t>Domestic</a:t>
            </a:r>
          </a:p>
          <a:p>
            <a:pPr algn="ctr" defTabSz="1031875">
              <a:defRPr/>
            </a:pPr>
            <a:r>
              <a:rPr lang="en-US" sz="1400" b="1" dirty="0">
                <a:latin typeface="Arial" charset="0"/>
              </a:rPr>
              <a:t>Division B</a:t>
            </a:r>
          </a:p>
        </p:txBody>
      </p:sp>
      <p:sp>
        <p:nvSpPr>
          <p:cNvPr id="431116" name="Rectangle 12"/>
          <p:cNvSpPr>
            <a:spLocks noChangeArrowheads="1"/>
          </p:cNvSpPr>
          <p:nvPr/>
        </p:nvSpPr>
        <p:spPr bwMode="auto">
          <a:xfrm>
            <a:off x="963613" y="3276600"/>
            <a:ext cx="863600" cy="541338"/>
          </a:xfrm>
          <a:prstGeom prst="rect">
            <a:avLst/>
          </a:prstGeom>
          <a:solidFill>
            <a:schemeClr val="hlink"/>
          </a:solidFill>
          <a:ln w="9525">
            <a:solidFill>
              <a:schemeClr val="tx1"/>
            </a:solid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sz="1400" b="1" dirty="0">
                <a:latin typeface="Arial" charset="0"/>
              </a:rPr>
              <a:t>Domestic</a:t>
            </a:r>
          </a:p>
          <a:p>
            <a:pPr algn="ctr" defTabSz="1031875">
              <a:defRPr/>
            </a:pPr>
            <a:r>
              <a:rPr lang="en-US" sz="1400" b="1" dirty="0">
                <a:latin typeface="Arial" charset="0"/>
              </a:rPr>
              <a:t>Division A</a:t>
            </a:r>
          </a:p>
        </p:txBody>
      </p:sp>
      <p:sp>
        <p:nvSpPr>
          <p:cNvPr id="431117" name="Rectangle 13"/>
          <p:cNvSpPr>
            <a:spLocks noChangeArrowheads="1"/>
          </p:cNvSpPr>
          <p:nvPr/>
        </p:nvSpPr>
        <p:spPr bwMode="auto">
          <a:xfrm>
            <a:off x="2790825" y="1916113"/>
            <a:ext cx="1654175" cy="679450"/>
          </a:xfrm>
          <a:prstGeom prst="rect">
            <a:avLst/>
          </a:prstGeom>
          <a:solidFill>
            <a:srgbClr val="FF0000"/>
          </a:solidFill>
          <a:ln w="9525">
            <a:noFill/>
            <a:miter lim="800000"/>
            <a:headEnd/>
            <a:tailEnd/>
          </a:ln>
          <a:effectLst>
            <a:outerShdw dist="35921" dir="2700000" algn="ctr" rotWithShape="0">
              <a:schemeClr val="bg2"/>
            </a:outerShdw>
          </a:effectLst>
        </p:spPr>
        <p:txBody>
          <a:bodyPr wrap="none" lIns="103236" tIns="51618" rIns="103236" bIns="51618" anchor="ctr"/>
          <a:lstStyle/>
          <a:p>
            <a:pPr algn="ctr" defTabSz="1031875">
              <a:defRPr/>
            </a:pPr>
            <a:r>
              <a:rPr lang="en-US" b="1">
                <a:solidFill>
                  <a:schemeClr val="bg1"/>
                </a:solidFill>
                <a:latin typeface="Arial" charset="0"/>
              </a:rPr>
              <a:t>CEO</a:t>
            </a:r>
          </a:p>
        </p:txBody>
      </p:sp>
      <p:sp>
        <p:nvSpPr>
          <p:cNvPr id="123918" name="Line 14"/>
          <p:cNvSpPr>
            <a:spLocks noChangeShapeType="1"/>
          </p:cNvSpPr>
          <p:nvPr/>
        </p:nvSpPr>
        <p:spPr bwMode="auto">
          <a:xfrm flipV="1">
            <a:off x="1385888" y="3057525"/>
            <a:ext cx="0" cy="219075"/>
          </a:xfrm>
          <a:prstGeom prst="line">
            <a:avLst/>
          </a:prstGeom>
          <a:noFill/>
          <a:ln w="9525">
            <a:solidFill>
              <a:schemeClr val="tx1"/>
            </a:solidFill>
            <a:round/>
            <a:headEnd/>
            <a:tailEnd/>
          </a:ln>
        </p:spPr>
        <p:txBody>
          <a:bodyPr wrap="none" anchor="ctr"/>
          <a:lstStyle/>
          <a:p>
            <a:endParaRPr lang="en-US"/>
          </a:p>
        </p:txBody>
      </p:sp>
      <p:sp>
        <p:nvSpPr>
          <p:cNvPr id="123919" name="Line 15"/>
          <p:cNvSpPr>
            <a:spLocks noChangeShapeType="1"/>
          </p:cNvSpPr>
          <p:nvPr/>
        </p:nvSpPr>
        <p:spPr bwMode="auto">
          <a:xfrm flipV="1">
            <a:off x="2747963" y="3057525"/>
            <a:ext cx="0" cy="219075"/>
          </a:xfrm>
          <a:prstGeom prst="line">
            <a:avLst/>
          </a:prstGeom>
          <a:noFill/>
          <a:ln w="9525">
            <a:solidFill>
              <a:schemeClr val="tx1"/>
            </a:solidFill>
            <a:round/>
            <a:headEnd/>
            <a:tailEnd/>
          </a:ln>
        </p:spPr>
        <p:txBody>
          <a:bodyPr wrap="none" anchor="ctr"/>
          <a:lstStyle/>
          <a:p>
            <a:endParaRPr lang="en-US"/>
          </a:p>
        </p:txBody>
      </p:sp>
      <p:sp>
        <p:nvSpPr>
          <p:cNvPr id="123920" name="Line 16"/>
          <p:cNvSpPr>
            <a:spLocks noChangeShapeType="1"/>
          </p:cNvSpPr>
          <p:nvPr/>
        </p:nvSpPr>
        <p:spPr bwMode="auto">
          <a:xfrm flipV="1">
            <a:off x="4110038" y="3057525"/>
            <a:ext cx="0" cy="219075"/>
          </a:xfrm>
          <a:prstGeom prst="line">
            <a:avLst/>
          </a:prstGeom>
          <a:noFill/>
          <a:ln w="9525">
            <a:solidFill>
              <a:schemeClr val="tx1"/>
            </a:solidFill>
            <a:round/>
            <a:headEnd/>
            <a:tailEnd/>
          </a:ln>
        </p:spPr>
        <p:txBody>
          <a:bodyPr wrap="none" anchor="ctr"/>
          <a:lstStyle/>
          <a:p>
            <a:endParaRPr lang="en-US"/>
          </a:p>
        </p:txBody>
      </p:sp>
      <p:sp>
        <p:nvSpPr>
          <p:cNvPr id="123921" name="Line 17"/>
          <p:cNvSpPr>
            <a:spLocks noChangeShapeType="1"/>
          </p:cNvSpPr>
          <p:nvPr/>
        </p:nvSpPr>
        <p:spPr bwMode="auto">
          <a:xfrm flipV="1">
            <a:off x="6877050" y="3052763"/>
            <a:ext cx="0" cy="220662"/>
          </a:xfrm>
          <a:prstGeom prst="line">
            <a:avLst/>
          </a:prstGeom>
          <a:noFill/>
          <a:ln w="9525">
            <a:solidFill>
              <a:schemeClr val="tx1"/>
            </a:solidFill>
            <a:round/>
            <a:headEnd/>
            <a:tailEnd/>
          </a:ln>
        </p:spPr>
        <p:txBody>
          <a:bodyPr wrap="none" anchor="ctr"/>
          <a:lstStyle/>
          <a:p>
            <a:endParaRPr lang="en-US"/>
          </a:p>
        </p:txBody>
      </p:sp>
      <p:sp>
        <p:nvSpPr>
          <p:cNvPr id="123922" name="Line 18"/>
          <p:cNvSpPr>
            <a:spLocks noChangeShapeType="1"/>
          </p:cNvSpPr>
          <p:nvPr/>
        </p:nvSpPr>
        <p:spPr bwMode="auto">
          <a:xfrm>
            <a:off x="1385888" y="3076575"/>
            <a:ext cx="5484812" cy="0"/>
          </a:xfrm>
          <a:prstGeom prst="line">
            <a:avLst/>
          </a:prstGeom>
          <a:noFill/>
          <a:ln w="9525">
            <a:solidFill>
              <a:schemeClr val="tx1"/>
            </a:solidFill>
            <a:round/>
            <a:headEnd/>
            <a:tailEnd/>
          </a:ln>
        </p:spPr>
        <p:txBody>
          <a:bodyPr wrap="none" anchor="ctr"/>
          <a:lstStyle/>
          <a:p>
            <a:endParaRPr lang="en-US"/>
          </a:p>
        </p:txBody>
      </p:sp>
      <p:sp>
        <p:nvSpPr>
          <p:cNvPr id="123923" name="Line 19"/>
          <p:cNvSpPr>
            <a:spLocks noChangeShapeType="1"/>
          </p:cNvSpPr>
          <p:nvPr/>
        </p:nvSpPr>
        <p:spPr bwMode="auto">
          <a:xfrm>
            <a:off x="3598863" y="2597150"/>
            <a:ext cx="0" cy="479425"/>
          </a:xfrm>
          <a:prstGeom prst="line">
            <a:avLst/>
          </a:prstGeom>
          <a:noFill/>
          <a:ln w="9525">
            <a:solidFill>
              <a:schemeClr val="tx1"/>
            </a:solidFill>
            <a:round/>
            <a:headEnd/>
            <a:tailEnd/>
          </a:ln>
        </p:spPr>
        <p:txBody>
          <a:bodyPr wrap="none" anchor="ctr"/>
          <a:lstStyle/>
          <a:p>
            <a:endParaRPr lang="en-US"/>
          </a:p>
        </p:txBody>
      </p:sp>
      <p:sp>
        <p:nvSpPr>
          <p:cNvPr id="123924" name="Line 20"/>
          <p:cNvSpPr>
            <a:spLocks noChangeShapeType="1"/>
          </p:cNvSpPr>
          <p:nvPr/>
        </p:nvSpPr>
        <p:spPr bwMode="auto">
          <a:xfrm flipV="1">
            <a:off x="5368925" y="3817938"/>
            <a:ext cx="0" cy="558800"/>
          </a:xfrm>
          <a:prstGeom prst="line">
            <a:avLst/>
          </a:prstGeom>
          <a:noFill/>
          <a:ln w="9525">
            <a:solidFill>
              <a:schemeClr val="tx1"/>
            </a:solidFill>
            <a:round/>
            <a:headEnd/>
            <a:tailEnd/>
          </a:ln>
        </p:spPr>
        <p:txBody>
          <a:bodyPr wrap="none" anchor="ctr"/>
          <a:lstStyle/>
          <a:p>
            <a:endParaRPr lang="en-US"/>
          </a:p>
        </p:txBody>
      </p:sp>
      <p:sp>
        <p:nvSpPr>
          <p:cNvPr id="123925" name="Line 21"/>
          <p:cNvSpPr>
            <a:spLocks noChangeShapeType="1"/>
          </p:cNvSpPr>
          <p:nvPr/>
        </p:nvSpPr>
        <p:spPr bwMode="auto">
          <a:xfrm flipV="1">
            <a:off x="6365875" y="3794125"/>
            <a:ext cx="0" cy="558800"/>
          </a:xfrm>
          <a:prstGeom prst="line">
            <a:avLst/>
          </a:prstGeom>
          <a:noFill/>
          <a:ln w="9525">
            <a:solidFill>
              <a:schemeClr val="tx1"/>
            </a:solidFill>
            <a:round/>
            <a:headEnd/>
            <a:tailEnd/>
          </a:ln>
        </p:spPr>
        <p:txBody>
          <a:bodyPr wrap="none" anchor="ctr"/>
          <a:lstStyle/>
          <a:p>
            <a:endParaRPr lang="en-US"/>
          </a:p>
        </p:txBody>
      </p:sp>
      <p:sp>
        <p:nvSpPr>
          <p:cNvPr id="123926" name="Line 22"/>
          <p:cNvSpPr>
            <a:spLocks noChangeShapeType="1"/>
          </p:cNvSpPr>
          <p:nvPr/>
        </p:nvSpPr>
        <p:spPr bwMode="auto">
          <a:xfrm flipV="1">
            <a:off x="7400925" y="3810000"/>
            <a:ext cx="0" cy="558800"/>
          </a:xfrm>
          <a:prstGeom prst="line">
            <a:avLst/>
          </a:prstGeom>
          <a:noFill/>
          <a:ln w="9525">
            <a:solidFill>
              <a:schemeClr val="tx1"/>
            </a:solidFill>
            <a:round/>
            <a:headEnd/>
            <a:tailEnd/>
          </a:ln>
        </p:spPr>
        <p:txBody>
          <a:bodyPr wrap="none" anchor="ctr"/>
          <a:lstStyle/>
          <a:p>
            <a:endParaRPr lang="en-US"/>
          </a:p>
        </p:txBody>
      </p:sp>
      <p:sp>
        <p:nvSpPr>
          <p:cNvPr id="123927" name="Line 23"/>
          <p:cNvSpPr>
            <a:spLocks noChangeShapeType="1"/>
          </p:cNvSpPr>
          <p:nvPr/>
        </p:nvSpPr>
        <p:spPr bwMode="auto">
          <a:xfrm flipV="1">
            <a:off x="8416925" y="3825875"/>
            <a:ext cx="0" cy="558800"/>
          </a:xfrm>
          <a:prstGeom prst="line">
            <a:avLst/>
          </a:prstGeom>
          <a:noFill/>
          <a:ln w="9525">
            <a:solidFill>
              <a:schemeClr val="tx1"/>
            </a:solidFill>
            <a:round/>
            <a:headEnd/>
            <a:tailEnd/>
          </a:ln>
        </p:spPr>
        <p:txBody>
          <a:bodyPr wrap="none" anchor="ctr"/>
          <a:lstStyle/>
          <a:p>
            <a:endParaRPr lang="en-US"/>
          </a:p>
        </p:txBody>
      </p:sp>
    </p:spTree>
    <p:extLst>
      <p:ext uri="{BB962C8B-B14F-4D97-AF65-F5344CB8AC3E}">
        <p14:creationId xmlns:p14="http://schemas.microsoft.com/office/powerpoint/2010/main" val="2441087891"/>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9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99"/>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6685</TotalTime>
  <Words>2157</Words>
  <Application>Microsoft Office PowerPoint</Application>
  <PresentationFormat>On-screen Show (4:3)</PresentationFormat>
  <Paragraphs>348</Paragraphs>
  <Slides>46</Slides>
  <Notes>26</Notes>
  <HiddenSlides>0</HiddenSlides>
  <MMClips>0</MMClips>
  <ScaleCrop>false</ScaleCrop>
  <HeadingPairs>
    <vt:vector size="8" baseType="variant">
      <vt:variant>
        <vt:lpstr>Fonts Used</vt:lpstr>
      </vt:variant>
      <vt:variant>
        <vt:i4>8</vt:i4>
      </vt:variant>
      <vt:variant>
        <vt:lpstr>Theme</vt:lpstr>
      </vt:variant>
      <vt:variant>
        <vt:i4>2</vt:i4>
      </vt:variant>
      <vt:variant>
        <vt:lpstr>Embedded OLE Servers</vt:lpstr>
      </vt:variant>
      <vt:variant>
        <vt:i4>1</vt:i4>
      </vt:variant>
      <vt:variant>
        <vt:lpstr>Slide Titles</vt:lpstr>
      </vt:variant>
      <vt:variant>
        <vt:i4>46</vt:i4>
      </vt:variant>
    </vt:vector>
  </HeadingPairs>
  <TitlesOfParts>
    <vt:vector size="57" baseType="lpstr">
      <vt:lpstr>Arial</vt:lpstr>
      <vt:lpstr>Calibri</vt:lpstr>
      <vt:lpstr>Calibri Light</vt:lpstr>
      <vt:lpstr>Comic Sans MS</vt:lpstr>
      <vt:lpstr>Playfair Display</vt:lpstr>
      <vt:lpstr>Tahoma</vt:lpstr>
      <vt:lpstr>Times New Roman</vt:lpstr>
      <vt:lpstr>Wingdings</vt:lpstr>
      <vt:lpstr>1_Default Design</vt:lpstr>
      <vt:lpstr>Office Theme</vt:lpstr>
      <vt:lpstr>think-cell Slide</vt:lpstr>
      <vt:lpstr> 1227 International Management</vt:lpstr>
      <vt:lpstr>Agenda</vt:lpstr>
      <vt:lpstr>How can MNCs deal with the tension between global and local orientations?</vt:lpstr>
      <vt:lpstr>Thinking Globally</vt:lpstr>
      <vt:lpstr>Thinking Locally</vt:lpstr>
      <vt:lpstr>Tension between global and local mindsets</vt:lpstr>
      <vt:lpstr> </vt:lpstr>
      <vt:lpstr>Home Replication Strategy</vt:lpstr>
      <vt:lpstr>International Division Structure</vt:lpstr>
      <vt:lpstr>Example: Walmart’s International Division</vt:lpstr>
      <vt:lpstr>PowerPoint Presentation</vt:lpstr>
      <vt:lpstr>Multidomestic Localization</vt:lpstr>
      <vt:lpstr>Worldwide Area Division Structure</vt:lpstr>
      <vt:lpstr>Local (Multidomestic) Mindset</vt:lpstr>
      <vt:lpstr>Global Standardization</vt:lpstr>
      <vt:lpstr>Experience curve</vt:lpstr>
      <vt:lpstr>A Worldwide Product Division Structure</vt:lpstr>
      <vt:lpstr>PowerPoint Presentation</vt:lpstr>
      <vt:lpstr>Transnational Strategy</vt:lpstr>
      <vt:lpstr>A Global Matrix Structure</vt:lpstr>
      <vt:lpstr>Hybrid Structure for Transnational Strategy</vt:lpstr>
      <vt:lpstr>Transnational Mentality</vt:lpstr>
      <vt:lpstr>Multinational Strategy and Industry Conditions</vt:lpstr>
      <vt:lpstr>Philips versus  Matsushita (Panasonic)</vt:lpstr>
      <vt:lpstr>Philips’ roots</vt:lpstr>
      <vt:lpstr>Philips’ traditional strengths</vt:lpstr>
      <vt:lpstr>Org. structure &amp; management</vt:lpstr>
      <vt:lpstr>Matsushita (Panasonic) roots</vt:lpstr>
      <vt:lpstr>Matsushita’s traditional strengths</vt:lpstr>
      <vt:lpstr>Org. structure &amp; management</vt:lpstr>
      <vt:lpstr>Problems at Philips</vt:lpstr>
      <vt:lpstr>Why is it difficult to change?</vt:lpstr>
      <vt:lpstr>Problems at Matsushita</vt:lpstr>
      <vt:lpstr>Why is it difficult to change?</vt:lpstr>
      <vt:lpstr>Does each company want to become like the other?</vt:lpstr>
      <vt:lpstr>Moving toward  transnational strategy?</vt:lpstr>
      <vt:lpstr>PowerPoint Presentation</vt:lpstr>
      <vt:lpstr>Philips vs. Matsushita: Summary</vt:lpstr>
      <vt:lpstr>Philips vs. Matsushita: Summary</vt:lpstr>
      <vt:lpstr>Organizing for global-local balance</vt:lpstr>
      <vt:lpstr>Using both global and local logics</vt:lpstr>
      <vt:lpstr>PowerPoint Presentation</vt:lpstr>
      <vt:lpstr>“Local Memoirs of a Global Manager”  by Gurcharan Das</vt:lpstr>
      <vt:lpstr>Conclusion</vt:lpstr>
      <vt:lpstr>Summary</vt:lpstr>
      <vt:lpstr>Reminders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dc:title>
  <dc:creator>IO</dc:creator>
  <cp:lastModifiedBy>Ilya Okhmatovskiy</cp:lastModifiedBy>
  <cp:revision>846</cp:revision>
  <dcterms:created xsi:type="dcterms:W3CDTF">2002-01-09T03:29:12Z</dcterms:created>
  <dcterms:modified xsi:type="dcterms:W3CDTF">2025-04-08T10:12:35Z</dcterms:modified>
</cp:coreProperties>
</file>