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48"/>
  </p:notesMasterIdLst>
  <p:sldIdLst>
    <p:sldId id="259" r:id="rId2"/>
    <p:sldId id="312" r:id="rId3"/>
    <p:sldId id="433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313" r:id="rId12"/>
    <p:sldId id="402" r:id="rId13"/>
    <p:sldId id="403" r:id="rId14"/>
    <p:sldId id="404" r:id="rId15"/>
    <p:sldId id="431" r:id="rId16"/>
    <p:sldId id="405" r:id="rId17"/>
    <p:sldId id="314" r:id="rId18"/>
    <p:sldId id="444" r:id="rId19"/>
    <p:sldId id="408" r:id="rId20"/>
    <p:sldId id="315" r:id="rId21"/>
    <p:sldId id="410" r:id="rId22"/>
    <p:sldId id="415" r:id="rId23"/>
    <p:sldId id="317" r:id="rId24"/>
    <p:sldId id="413" r:id="rId25"/>
    <p:sldId id="416" r:id="rId26"/>
    <p:sldId id="373" r:id="rId27"/>
    <p:sldId id="374" r:id="rId28"/>
    <p:sldId id="443" r:id="rId29"/>
    <p:sldId id="316" r:id="rId30"/>
    <p:sldId id="418" r:id="rId31"/>
    <p:sldId id="319" r:id="rId32"/>
    <p:sldId id="320" r:id="rId33"/>
    <p:sldId id="321" r:id="rId34"/>
    <p:sldId id="318" r:id="rId35"/>
    <p:sldId id="420" r:id="rId36"/>
    <p:sldId id="421" r:id="rId37"/>
    <p:sldId id="422" r:id="rId38"/>
    <p:sldId id="423" r:id="rId39"/>
    <p:sldId id="442" r:id="rId40"/>
    <p:sldId id="441" r:id="rId41"/>
    <p:sldId id="425" r:id="rId42"/>
    <p:sldId id="366" r:id="rId43"/>
    <p:sldId id="367" r:id="rId44"/>
    <p:sldId id="322" r:id="rId45"/>
    <p:sldId id="432" r:id="rId46"/>
    <p:sldId id="28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picer" initials="a" lastIdx="1" clrIdx="0">
    <p:extLst>
      <p:ext uri="{19B8F6BF-5375-455C-9EA6-DF929625EA0E}">
        <p15:presenceInfo xmlns:p15="http://schemas.microsoft.com/office/powerpoint/2012/main" userId="aspi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0000"/>
    <a:srgbClr val="CCCCFF"/>
    <a:srgbClr val="CC99FF"/>
    <a:srgbClr val="FFFF00"/>
    <a:srgbClr val="FF9933"/>
    <a:srgbClr val="FFCC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48" autoAdjust="0"/>
  </p:normalViewPr>
  <p:slideViewPr>
    <p:cSldViewPr snapToGrid="0">
      <p:cViewPr varScale="1">
        <p:scale>
          <a:sx n="53" d="100"/>
          <a:sy n="53" d="100"/>
        </p:scale>
        <p:origin x="1664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668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D14EF66-6187-4803-A160-6ED46E37652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556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1252538"/>
            <a:ext cx="4514850" cy="3386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3D7DA-2C91-4748-82CD-BBE607601F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84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DF239-E985-42A8-8F5B-88459D83DE5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63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DF239-E985-42A8-8F5B-88459D83DE5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93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14EF66-6187-4803-A160-6ED46E37652B}" type="slidenum">
              <a:rPr lang="en-CA" smtClean="0"/>
              <a:pPr>
                <a:defRPr/>
              </a:pPr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938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2E901-C2C7-4282-8507-421D64783544}" type="slidenum">
              <a:rPr lang="en-CA"/>
              <a:pPr/>
              <a:t>11</a:t>
            </a:fld>
            <a:endParaRPr lang="en-CA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6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2726A-9AC9-4690-B88F-E3828321F3FE}" type="slidenum">
              <a:rPr lang="en-CA"/>
              <a:pPr/>
              <a:t>17</a:t>
            </a:fld>
            <a:endParaRPr lang="en-CA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8D810-D4EE-43C3-A78A-F539824350F7}" type="slidenum">
              <a:rPr lang="en-CA"/>
              <a:pPr/>
              <a:t>20</a:t>
            </a:fld>
            <a:endParaRPr lang="en-CA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1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51005-690C-4518-9A31-632A9A9B29A2}" type="slidenum">
              <a:rPr lang="en-CA"/>
              <a:pPr/>
              <a:t>23</a:t>
            </a:fld>
            <a:endParaRPr lang="en-CA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70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DF239-E985-42A8-8F5B-88459D83DE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16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DF239-E985-42A8-8F5B-88459D83DE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67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FD48C-B37A-4E54-9B6C-28CAB0D78946}" type="slidenum">
              <a:rPr lang="en-CA"/>
              <a:pPr/>
              <a:t>29</a:t>
            </a:fld>
            <a:endParaRPr lang="en-CA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96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A5F73-FBDB-4E73-9889-D7C2E177ABF5}" type="slidenum">
              <a:rPr lang="en-CA"/>
              <a:pPr/>
              <a:t>34</a:t>
            </a:fld>
            <a:endParaRPr lang="en-CA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1828800"/>
            <a:ext cx="6248400" cy="177165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886200"/>
            <a:ext cx="6248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0ACB44DF-B2B2-4862-8F0F-EDB39865D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535" y="593073"/>
            <a:ext cx="9053465" cy="285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DA5837CD-DBFF-4899-8C50-CB99579A4C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3262"/>
            <a:ext cx="9144000" cy="4317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159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0" y="352425"/>
            <a:ext cx="6248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196393" y="994608"/>
            <a:ext cx="4580015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24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76200"/>
            <a:ext cx="1676400" cy="6477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76200"/>
            <a:ext cx="4876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85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26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6024846-DB74-489A-97F0-59214F4597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6024846-DB74-489A-97F0-59214F4597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6248400" cy="6858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6705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79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0CCB8747-54A8-4187-9FA6-D94E35F2A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083" y="1476948"/>
            <a:ext cx="8939717" cy="477583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F9734722-B1B4-4573-99BD-05555EC0E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94223"/>
            <a:ext cx="7397531" cy="607346"/>
          </a:xfrm>
          <a:prstGeom prst="rect">
            <a:avLst/>
          </a:prstGeom>
        </p:spPr>
        <p:txBody>
          <a:bodyPr/>
          <a:lstStyle>
            <a:lvl1pPr>
              <a:defRPr b="1">
                <a:latin typeface="Playfair Display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3989A50-C19D-4130-90D0-B38D3D8A2D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4191000"/>
            <a:ext cx="2971800" cy="381000"/>
          </a:xfrm>
        </p:spPr>
        <p:txBody>
          <a:bodyPr/>
          <a:lstStyle>
            <a:lvl1pPr marL="0" indent="0">
              <a:buNone/>
              <a:defRPr sz="1800">
                <a:latin typeface="Playfair Display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787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52425"/>
            <a:ext cx="6248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143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143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1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698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95275"/>
            <a:ext cx="62484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79692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74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72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33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4FA82F9-25BB-4185-88FC-D943BBA003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4FA82F9-25BB-4185-88FC-D943BBA003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219200"/>
            <a:ext cx="6705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9B4C96A9-4111-45BF-929D-C9E53EA829A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0535" y="934195"/>
            <a:ext cx="9053465" cy="285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FD9D3BE8-762A-402B-B8EF-AD43DF70138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343262"/>
            <a:ext cx="9144000" cy="4317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790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1" r:id="rId2"/>
    <p:sldLayoutId id="2147483668" r:id="rId3"/>
    <p:sldLayoutId id="2147483669" r:id="rId4"/>
    <p:sldLayoutId id="214748367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7HIV2VhEXY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uters.com/article/us-suzuki-volkswagen-idUSTRE76H0BW2011071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435429" y="1763486"/>
            <a:ext cx="8392885" cy="185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kern="0" cap="none" dirty="0"/>
          </a:p>
          <a:p>
            <a:pPr algn="ctr" eaLnBrk="1" hangingPunct="1">
              <a:spcAft>
                <a:spcPts val="1200"/>
              </a:spcAft>
            </a:pPr>
            <a:r>
              <a:rPr lang="en-US" sz="3300" kern="0" cap="none" dirty="0"/>
              <a:t>Entering foreign markets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373086" y="3682959"/>
            <a:ext cx="4702628" cy="1143000"/>
          </a:xfrm>
        </p:spPr>
        <p:txBody>
          <a:bodyPr/>
          <a:lstStyle/>
          <a:p>
            <a:pPr algn="ctr" eaLnBrk="1" hangingPunct="1"/>
            <a:br>
              <a:rPr lang="en-US" sz="2400" cap="none" dirty="0"/>
            </a:br>
            <a:r>
              <a:rPr lang="en-US" sz="2400" cap="none" dirty="0"/>
              <a:t>1227 International Management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F91A193-FCA0-4D95-9B7A-445D32DC9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5290457"/>
            <a:ext cx="2607623" cy="59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/>
            <a:endParaRPr lang="en-US" sz="800" kern="0" dirty="0"/>
          </a:p>
          <a:p>
            <a:pPr algn="ctr" eaLnBrk="1" hangingPunct="1"/>
            <a:endParaRPr lang="en-US" sz="800" kern="0" dirty="0"/>
          </a:p>
          <a:p>
            <a:pPr algn="ctr" eaLnBrk="1" hangingPunct="1"/>
            <a:endParaRPr lang="en-US" sz="800" kern="0" dirty="0"/>
          </a:p>
          <a:p>
            <a:pPr algn="ctr" eaLnBrk="1" hangingPunct="1"/>
            <a:endParaRPr lang="en-US" sz="800" kern="0" dirty="0"/>
          </a:p>
          <a:p>
            <a:pPr eaLnBrk="1" hangingPunct="1"/>
            <a:r>
              <a:rPr lang="en-US" sz="1400" kern="0" dirty="0"/>
              <a:t>© Ilya Okhmatovskiy </a:t>
            </a:r>
          </a:p>
          <a:p>
            <a:pPr eaLnBrk="1" hangingPunct="1"/>
            <a:r>
              <a:rPr lang="en-US" sz="1400" kern="0" dirty="0"/>
              <a:t>© Youtha Cuypers</a:t>
            </a:r>
          </a:p>
        </p:txBody>
      </p:sp>
    </p:spTree>
    <p:extLst>
      <p:ext uri="{BB962C8B-B14F-4D97-AF65-F5344CB8AC3E}">
        <p14:creationId xmlns:p14="http://schemas.microsoft.com/office/powerpoint/2010/main" val="288300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4ADB-0ECD-4854-8E6C-77CBD2AA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0"/>
            <a:ext cx="6707579" cy="985652"/>
          </a:xfrm>
        </p:spPr>
        <p:txBody>
          <a:bodyPr/>
          <a:lstStyle/>
          <a:p>
            <a:r>
              <a:rPr lang="en-CA" dirty="0"/>
              <a:t>Do all firms internationalize as predicted by the Uppsala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079B0-F883-4307-B355-EFB937E77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518063"/>
            <a:ext cx="8257310" cy="4495800"/>
          </a:xfrm>
        </p:spPr>
        <p:txBody>
          <a:bodyPr/>
          <a:lstStyle/>
          <a:p>
            <a:r>
              <a:rPr lang="en-CA" dirty="0"/>
              <a:t>Psychic distance affects all firms but its effect can be alleviated if firms build “bridges”</a:t>
            </a:r>
          </a:p>
          <a:p>
            <a:pPr lvl="1"/>
            <a:r>
              <a:rPr lang="en-CA" dirty="0"/>
              <a:t>For example, an Indian company may begin international expansion by entering the US market</a:t>
            </a:r>
          </a:p>
          <a:p>
            <a:pPr lvl="1"/>
            <a:r>
              <a:rPr lang="en-CA" dirty="0"/>
              <a:t>The high psychic distance between India and the US can be “bridged” if the Indian company targets mostly Indian consumers who live in the US</a:t>
            </a:r>
          </a:p>
          <a:p>
            <a:r>
              <a:rPr lang="en-CA" dirty="0"/>
              <a:t>“Born global” firms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695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enter foreign markets?</a:t>
            </a:r>
            <a:endParaRPr lang="en-US" dirty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8368"/>
            <a:ext cx="8534400" cy="5029200"/>
          </a:xfrm>
        </p:spPr>
        <p:txBody>
          <a:bodyPr/>
          <a:lstStyle/>
          <a:p>
            <a:r>
              <a:rPr lang="en-US" dirty="0"/>
              <a:t>Exporting</a:t>
            </a:r>
          </a:p>
          <a:p>
            <a:pPr lvl="4"/>
            <a:endParaRPr lang="en-US" dirty="0"/>
          </a:p>
          <a:p>
            <a:r>
              <a:rPr lang="en-US" dirty="0"/>
              <a:t>Licensing &amp; franchising</a:t>
            </a:r>
          </a:p>
          <a:p>
            <a:pPr lvl="4"/>
            <a:endParaRPr lang="en-US" dirty="0"/>
          </a:p>
          <a:p>
            <a:r>
              <a:rPr lang="en-US" dirty="0"/>
              <a:t>Wholly-owned subsidiaries (greenfield investments)</a:t>
            </a:r>
          </a:p>
          <a:p>
            <a:pPr marL="1828800" lvl="4" indent="0">
              <a:buNone/>
            </a:pPr>
            <a:endParaRPr lang="en-US" dirty="0"/>
          </a:p>
          <a:p>
            <a:r>
              <a:rPr lang="en-US" dirty="0"/>
              <a:t>Mergers and acquisitions</a:t>
            </a:r>
          </a:p>
          <a:p>
            <a:endParaRPr lang="en-US" sz="2000" dirty="0"/>
          </a:p>
          <a:p>
            <a:r>
              <a:rPr lang="en-US" dirty="0"/>
              <a:t>Strategic alliances and joint ventures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5B7C-2106-4410-927B-106420B3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676" y="253339"/>
            <a:ext cx="7137070" cy="685801"/>
          </a:xfrm>
        </p:spPr>
        <p:txBody>
          <a:bodyPr/>
          <a:lstStyle/>
          <a:p>
            <a:r>
              <a:rPr lang="en-US" dirty="0">
                <a:cs typeface="Arial" pitchFamily="34" charset="0"/>
              </a:rPr>
              <a:t>Determinants of entry mode choice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F3FE5-90BD-4E53-8E55-9C3EAA6E7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67" y="1577439"/>
            <a:ext cx="8471065" cy="4495800"/>
          </a:xfrm>
        </p:spPr>
        <p:txBody>
          <a:bodyPr/>
          <a:lstStyle/>
          <a:p>
            <a:r>
              <a:rPr lang="en-US" altLang="en-US" sz="2800" b="1" dirty="0">
                <a:cs typeface="Arial" panose="020B0604020202020204" pitchFamily="34" charset="0"/>
              </a:rPr>
              <a:t>Goals and objectives </a:t>
            </a:r>
            <a:r>
              <a:rPr lang="en-US" altLang="en-US" sz="2800" dirty="0">
                <a:cs typeface="Arial" panose="020B0604020202020204" pitchFamily="34" charset="0"/>
              </a:rPr>
              <a:t>of the firm, such as desired profitability, market share, or competitive positioning</a:t>
            </a:r>
          </a:p>
          <a:p>
            <a:endParaRPr lang="en-US" altLang="en-US" sz="1100" dirty="0">
              <a:cs typeface="Arial" panose="020B0604020202020204" pitchFamily="34" charset="0"/>
            </a:endParaRPr>
          </a:p>
          <a:p>
            <a:r>
              <a:rPr lang="en-US" altLang="en-US" sz="2800" dirty="0">
                <a:cs typeface="Arial" panose="020B0604020202020204" pitchFamily="34" charset="0"/>
              </a:rPr>
              <a:t>Degree of </a:t>
            </a:r>
            <a:r>
              <a:rPr lang="en-US" altLang="en-US" sz="2800" b="1" dirty="0">
                <a:cs typeface="Arial" panose="020B0604020202020204" pitchFamily="34" charset="0"/>
              </a:rPr>
              <a:t>control </a:t>
            </a:r>
            <a:r>
              <a:rPr lang="en-US" altLang="en-US" sz="2800" dirty="0">
                <a:cs typeface="Arial" panose="020B0604020202020204" pitchFamily="34" charset="0"/>
              </a:rPr>
              <a:t>desired regarding decisions, operations, and assets involved in a venture</a:t>
            </a:r>
          </a:p>
          <a:p>
            <a:endParaRPr lang="en-US" altLang="en-US" sz="1100" dirty="0">
              <a:cs typeface="Arial" panose="020B0604020202020204" pitchFamily="34" charset="0"/>
            </a:endParaRPr>
          </a:p>
          <a:p>
            <a:r>
              <a:rPr lang="en-US" altLang="en-US" sz="2800" dirty="0">
                <a:cs typeface="Arial" panose="020B0604020202020204" pitchFamily="34" charset="0"/>
              </a:rPr>
              <a:t>The firm’s financial, organizational, and technological </a:t>
            </a:r>
            <a:r>
              <a:rPr lang="en-US" altLang="en-US" sz="2800" b="1" dirty="0">
                <a:cs typeface="Arial" panose="020B0604020202020204" pitchFamily="34" charset="0"/>
              </a:rPr>
              <a:t>resources and capabilities </a:t>
            </a:r>
            <a:r>
              <a:rPr lang="en-US" altLang="en-US" sz="2800" dirty="0">
                <a:cs typeface="Arial" panose="020B0604020202020204" pitchFamily="34" charset="0"/>
              </a:rPr>
              <a:t>(strengths and weaknesses)</a:t>
            </a:r>
          </a:p>
          <a:p>
            <a:endParaRPr lang="en-US" altLang="en-US" sz="1100" dirty="0">
              <a:cs typeface="Arial" panose="020B0604020202020204" pitchFamily="34" charset="0"/>
            </a:endParaRPr>
          </a:p>
          <a:p>
            <a:r>
              <a:rPr lang="en-US" altLang="en-US" sz="2800" dirty="0">
                <a:cs typeface="Arial" panose="020B0604020202020204" pitchFamily="34" charset="0"/>
              </a:rPr>
              <a:t>The types of </a:t>
            </a:r>
            <a:r>
              <a:rPr lang="en-US" altLang="en-US" sz="2800" b="1" dirty="0">
                <a:cs typeface="Arial" panose="020B0604020202020204" pitchFamily="34" charset="0"/>
              </a:rPr>
              <a:t>risk </a:t>
            </a:r>
            <a:r>
              <a:rPr lang="en-US" altLang="en-US" sz="2800" dirty="0">
                <a:cs typeface="Arial" panose="020B0604020202020204" pitchFamily="34" charset="0"/>
              </a:rPr>
              <a:t>inherent in each proposed foreign venture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9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E7346-40FF-4BA9-B279-DA1E45F5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949" y="262247"/>
            <a:ext cx="7152902" cy="685800"/>
          </a:xfrm>
        </p:spPr>
        <p:txBody>
          <a:bodyPr/>
          <a:lstStyle/>
          <a:p>
            <a:r>
              <a:rPr lang="en-US" dirty="0">
                <a:cs typeface="Arial" pitchFamily="34" charset="0"/>
              </a:rPr>
              <a:t>Determinants of entry mode choice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243E9-58E8-4868-9BD1-7C3316298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8" y="1458685"/>
            <a:ext cx="8577943" cy="4495800"/>
          </a:xfrm>
        </p:spPr>
        <p:txBody>
          <a:bodyPr/>
          <a:lstStyle/>
          <a:p>
            <a:r>
              <a:rPr lang="en-US" altLang="en-US" sz="2800" b="1" dirty="0"/>
              <a:t>Conditions in the target country</a:t>
            </a:r>
            <a:r>
              <a:rPr lang="en-US" altLang="en-US" sz="2800" dirty="0"/>
              <a:t>, such as legal, cultural, and economic circumstances, as well as  distribution and transportation systems</a:t>
            </a:r>
          </a:p>
          <a:p>
            <a:endParaRPr lang="en-US" altLang="en-US" sz="2800" dirty="0"/>
          </a:p>
          <a:p>
            <a:r>
              <a:rPr lang="en-US" altLang="en-US" sz="2800" dirty="0"/>
              <a:t>Nature and extent of </a:t>
            </a:r>
            <a:r>
              <a:rPr lang="en-US" altLang="en-US" sz="2800" b="1" dirty="0"/>
              <a:t>competition </a:t>
            </a:r>
            <a:r>
              <a:rPr lang="en-US" altLang="en-US" sz="2800" dirty="0"/>
              <a:t>from existing rivals and from firms that may enter the market later</a:t>
            </a:r>
          </a:p>
          <a:p>
            <a:endParaRPr lang="en-US" altLang="en-US" sz="2800" dirty="0"/>
          </a:p>
          <a:p>
            <a:r>
              <a:rPr lang="en-US" altLang="en-US" sz="2800" dirty="0"/>
              <a:t>Availability and capabilities of </a:t>
            </a:r>
            <a:r>
              <a:rPr lang="en-US" altLang="en-US" sz="2800" b="1" dirty="0"/>
              <a:t>partners </a:t>
            </a:r>
            <a:r>
              <a:rPr lang="en-US" altLang="en-US" sz="2800" dirty="0"/>
              <a:t>in the market</a:t>
            </a:r>
          </a:p>
        </p:txBody>
      </p:sp>
    </p:spTree>
    <p:extLst>
      <p:ext uri="{BB962C8B-B14F-4D97-AF65-F5344CB8AC3E}">
        <p14:creationId xmlns:p14="http://schemas.microsoft.com/office/powerpoint/2010/main" val="2071885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01E1-B585-4D7E-B6E8-F592A755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048" y="238496"/>
            <a:ext cx="7065819" cy="675904"/>
          </a:xfrm>
        </p:spPr>
        <p:txBody>
          <a:bodyPr/>
          <a:lstStyle/>
          <a:p>
            <a:r>
              <a:rPr lang="en-US" dirty="0">
                <a:cs typeface="Arial" pitchFamily="34" charset="0"/>
              </a:rPr>
              <a:t>Determinants of entry mode choice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BF4A1-69AE-407A-B5D4-8B6B3756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12" y="1624940"/>
            <a:ext cx="8277101" cy="4495800"/>
          </a:xfrm>
        </p:spPr>
        <p:txBody>
          <a:bodyPr/>
          <a:lstStyle/>
          <a:p>
            <a:r>
              <a:rPr lang="en-US" altLang="en-US" sz="2800" dirty="0"/>
              <a:t>The </a:t>
            </a:r>
            <a:r>
              <a:rPr lang="en-US" altLang="en-US" sz="2800" b="1" dirty="0"/>
              <a:t>value-adding activities </a:t>
            </a:r>
            <a:r>
              <a:rPr lang="en-US" altLang="en-US" sz="2800" dirty="0"/>
              <a:t>the firm is willing to perform itself in the market and the activities it will delegate to local partners</a:t>
            </a:r>
          </a:p>
          <a:p>
            <a:endParaRPr lang="en-US" altLang="en-US" sz="2800" dirty="0"/>
          </a:p>
          <a:p>
            <a:r>
              <a:rPr lang="en-US" altLang="en-US" sz="2800" dirty="0"/>
              <a:t>Long-term </a:t>
            </a:r>
            <a:r>
              <a:rPr lang="en-US" altLang="en-US" sz="2800" b="1" dirty="0"/>
              <a:t>strategic importance </a:t>
            </a:r>
            <a:r>
              <a:rPr lang="en-US" altLang="en-US" sz="2800" dirty="0"/>
              <a:t>of the market</a:t>
            </a:r>
          </a:p>
          <a:p>
            <a:endParaRPr lang="en-US" altLang="en-US" sz="2800" dirty="0"/>
          </a:p>
          <a:p>
            <a:r>
              <a:rPr lang="en-US" altLang="en-US" sz="2800" b="1" dirty="0"/>
              <a:t>Characteristics of the product or service</a:t>
            </a:r>
          </a:p>
        </p:txBody>
      </p:sp>
    </p:spTree>
    <p:extLst>
      <p:ext uri="{BB962C8B-B14F-4D97-AF65-F5344CB8AC3E}">
        <p14:creationId xmlns:p14="http://schemas.microsoft.com/office/powerpoint/2010/main" val="262610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94F4F-8A65-4CE1-B9B8-3F60C847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195" y="4950"/>
            <a:ext cx="6278088" cy="922316"/>
          </a:xfrm>
        </p:spPr>
        <p:txBody>
          <a:bodyPr/>
          <a:lstStyle/>
          <a:p>
            <a:r>
              <a:rPr lang="en-CA" dirty="0"/>
              <a:t>Entry mode choice is affected by prior entry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ECD1B-3D24-40E6-91EC-186E142FB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16" y="1434934"/>
            <a:ext cx="8602683" cy="4863598"/>
          </a:xfrm>
        </p:spPr>
        <p:txBody>
          <a:bodyPr/>
          <a:lstStyle/>
          <a:p>
            <a:r>
              <a:rPr lang="en-US" dirty="0"/>
              <a:t>Learning from experience: </a:t>
            </a:r>
          </a:p>
          <a:p>
            <a:pPr lvl="1"/>
            <a:r>
              <a:rPr lang="en-US" dirty="0"/>
              <a:t>Prior expansions may lead to learning and change how subsequent entry modes are chosen</a:t>
            </a:r>
          </a:p>
          <a:p>
            <a:pPr lvl="1"/>
            <a:r>
              <a:rPr lang="en-US" dirty="0"/>
              <a:t>Firm experience, experience of other firms, and experience of top management can all be a source of learning</a:t>
            </a:r>
          </a:p>
          <a:p>
            <a:r>
              <a:rPr lang="en-US" dirty="0"/>
              <a:t>However, due to path dependence, firms tend to rely on the entry modes used before, even if they are not optimal given the conditions of the expansion and the firm’s resources</a:t>
            </a:r>
          </a:p>
        </p:txBody>
      </p:sp>
    </p:spTree>
    <p:extLst>
      <p:ext uri="{BB962C8B-B14F-4D97-AF65-F5344CB8AC3E}">
        <p14:creationId xmlns:p14="http://schemas.microsoft.com/office/powerpoint/2010/main" val="392550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D765-E65E-495B-B493-02F7D9336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D9F9C-E416-452D-9A06-4C949E4DA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06" y="1541813"/>
            <a:ext cx="8364187" cy="4495800"/>
          </a:xfrm>
        </p:spPr>
        <p:txBody>
          <a:bodyPr/>
          <a:lstStyle/>
          <a:p>
            <a:r>
              <a:rPr lang="en-US" altLang="en-US" sz="2800" dirty="0">
                <a:cs typeface="Arial" panose="020B0604020202020204" pitchFamily="34" charset="0"/>
              </a:rPr>
              <a:t>Producing products or services in one country and selling / distributing them to customers in other countries. </a:t>
            </a:r>
          </a:p>
          <a:p>
            <a:pPr lvl="1"/>
            <a:r>
              <a:rPr lang="en-US" altLang="en-US" sz="2400" dirty="0">
                <a:cs typeface="Arial" panose="020B0604020202020204" pitchFamily="34" charset="0"/>
              </a:rPr>
              <a:t>Home-based international operations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Usually the firm’s first foreign entry strategy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Low risk, low cost, and flexible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Export channels:</a:t>
            </a:r>
          </a:p>
          <a:p>
            <a:pPr marL="685800" lvl="1" indent="-342900"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Independent distributor / agent</a:t>
            </a:r>
          </a:p>
          <a:p>
            <a:pPr marL="685800" lvl="1" indent="-342900"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Firm’s own distributor abroad </a:t>
            </a:r>
          </a:p>
        </p:txBody>
      </p:sp>
    </p:spTree>
    <p:extLst>
      <p:ext uri="{BB962C8B-B14F-4D97-AF65-F5344CB8AC3E}">
        <p14:creationId xmlns:p14="http://schemas.microsoft.com/office/powerpoint/2010/main" val="177517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629400" cy="762000"/>
          </a:xfrm>
        </p:spPr>
        <p:txBody>
          <a:bodyPr/>
          <a:lstStyle/>
          <a:p>
            <a:r>
              <a:rPr lang="en-US"/>
              <a:t>Exporting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419102"/>
            <a:ext cx="8305800" cy="4791694"/>
          </a:xfrm>
        </p:spPr>
        <p:txBody>
          <a:bodyPr/>
          <a:lstStyle/>
          <a:p>
            <a:r>
              <a:rPr lang="en-US" sz="2800" dirty="0"/>
              <a:t>Advantages</a:t>
            </a:r>
          </a:p>
          <a:p>
            <a:pPr lvl="1"/>
            <a:r>
              <a:rPr lang="en-US" sz="2400" dirty="0"/>
              <a:t>No need to establish foreign operations</a:t>
            </a:r>
          </a:p>
          <a:p>
            <a:pPr lvl="1"/>
            <a:r>
              <a:rPr lang="en-US" sz="2400" dirty="0"/>
              <a:t>Do not transfer competencies to foreign firms</a:t>
            </a:r>
          </a:p>
          <a:p>
            <a:pPr lvl="1"/>
            <a:r>
              <a:rPr lang="en-US" sz="2400" dirty="0"/>
              <a:t>Easy to control operations</a:t>
            </a:r>
          </a:p>
          <a:p>
            <a:r>
              <a:rPr lang="en-US" sz="2800" dirty="0"/>
              <a:t>Disadvantages</a:t>
            </a:r>
          </a:p>
          <a:p>
            <a:pPr lvl="1"/>
            <a:r>
              <a:rPr lang="en-US" sz="2400" dirty="0"/>
              <a:t>Costs (transportation, tariff)</a:t>
            </a:r>
          </a:p>
          <a:p>
            <a:pPr lvl="1"/>
            <a:r>
              <a:rPr lang="en-US" sz="2400" dirty="0"/>
              <a:t>Limited learning opportunities</a:t>
            </a:r>
          </a:p>
          <a:p>
            <a:pPr lvl="1"/>
            <a:r>
              <a:rPr lang="en-US" sz="2400" dirty="0"/>
              <a:t>Less responsive to local demands</a:t>
            </a:r>
          </a:p>
          <a:p>
            <a:r>
              <a:rPr lang="en-US" sz="2800" dirty="0"/>
              <a:t>Examples</a:t>
            </a:r>
          </a:p>
          <a:p>
            <a:pPr lvl="1"/>
            <a:r>
              <a:rPr lang="en-US" sz="2400" dirty="0"/>
              <a:t>Microsoft software, Disney’s movies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7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9BF6-1C4D-EB1F-6F67-2798BF30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2" y="296779"/>
            <a:ext cx="8265694" cy="685800"/>
          </a:xfrm>
        </p:spPr>
        <p:txBody>
          <a:bodyPr/>
          <a:lstStyle/>
          <a:p>
            <a:r>
              <a:rPr lang="en-US" dirty="0"/>
              <a:t>Boeing’s factory complex in Everett, WA </a:t>
            </a:r>
          </a:p>
        </p:txBody>
      </p:sp>
      <p:pic>
        <p:nvPicPr>
          <p:cNvPr id="5" name="Content Placeholder 4" descr="Aerial view of a large building with a body of water in the background&#10;&#10;AI-generated content may be incorrect.">
            <a:extLst>
              <a:ext uri="{FF2B5EF4-FFF2-40B4-BE49-F238E27FC236}">
                <a16:creationId xmlns:a16="http://schemas.microsoft.com/office/drawing/2014/main" id="{BC41F62A-74A8-0D3A-D3F0-B9A8937AD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7" y="1266422"/>
            <a:ext cx="9152787" cy="5591578"/>
          </a:xfrm>
        </p:spPr>
      </p:pic>
    </p:spTree>
    <p:extLst>
      <p:ext uri="{BB962C8B-B14F-4D97-AF65-F5344CB8AC3E}">
        <p14:creationId xmlns:p14="http://schemas.microsoft.com/office/powerpoint/2010/main" val="1362976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03F4-F5A1-4A2B-871D-C565BB6D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Licensing / Franchising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4EA2A-D755-4801-BC8E-99E81BD6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18" y="1304305"/>
            <a:ext cx="8194964" cy="4977741"/>
          </a:xfrm>
        </p:spPr>
        <p:txBody>
          <a:bodyPr/>
          <a:lstStyle/>
          <a:p>
            <a:r>
              <a:rPr lang="en-US" altLang="en-US" sz="2800" dirty="0">
                <a:cs typeface="Arial" panose="020B0604020202020204" pitchFamily="34" charset="0"/>
              </a:rPr>
              <a:t>Governed by a </a:t>
            </a:r>
            <a:r>
              <a:rPr lang="en-US" altLang="en-US" sz="2800" i="1" dirty="0">
                <a:cs typeface="Arial" panose="020B0604020202020204" pitchFamily="34" charset="0"/>
              </a:rPr>
              <a:t>contract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that provides the focal firm a moderate level of control over the foreign partner. Control reflects the ability of the firm to influence the decisions, operations, and strategic resources of a foreign venture.</a:t>
            </a:r>
          </a:p>
          <a:p>
            <a:r>
              <a:rPr lang="en-US" altLang="en-US" sz="2800" dirty="0">
                <a:cs typeface="Arial" panose="020B0604020202020204" pitchFamily="34" charset="0"/>
              </a:rPr>
              <a:t>Typically involve exchange of </a:t>
            </a:r>
            <a:r>
              <a:rPr lang="en-US" altLang="en-US" sz="2800" i="1" dirty="0">
                <a:cs typeface="Arial" panose="020B0604020202020204" pitchFamily="34" charset="0"/>
              </a:rPr>
              <a:t>intangibles</a:t>
            </a:r>
            <a:r>
              <a:rPr lang="en-US" altLang="en-US" sz="2800" dirty="0">
                <a:cs typeface="Arial" panose="020B0604020202020204" pitchFamily="34" charset="0"/>
              </a:rPr>
              <a:t> (trademarks, intellectual property, know-how, etc.) and </a:t>
            </a:r>
            <a:r>
              <a:rPr lang="en-US" altLang="en-US" sz="2800" i="1" dirty="0">
                <a:cs typeface="Arial" panose="020B0604020202020204" pitchFamily="34" charset="0"/>
              </a:rPr>
              <a:t>services </a:t>
            </a:r>
            <a:r>
              <a:rPr lang="en-US" altLang="en-US" sz="2800" dirty="0">
                <a:cs typeface="Arial" panose="020B0604020202020204" pitchFamily="34" charset="0"/>
              </a:rPr>
              <a:t>(e.g., technical assistance). </a:t>
            </a:r>
          </a:p>
        </p:txBody>
      </p:sp>
    </p:spTree>
    <p:extLst>
      <p:ext uri="{BB962C8B-B14F-4D97-AF65-F5344CB8AC3E}">
        <p14:creationId xmlns:p14="http://schemas.microsoft.com/office/powerpoint/2010/main" val="277388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34" y="1648325"/>
            <a:ext cx="8943584" cy="463372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3600" dirty="0"/>
              <a:t>Which foreign markets should the company enter first?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3600" dirty="0"/>
              <a:t>How to enter foreign markets (entry modes)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Exporting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Licensing &amp; franchising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Wholly-owned subsidiaries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Mergers and acquisitions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Strategic alliances and joint ventures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87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629400" cy="762000"/>
          </a:xfrm>
        </p:spPr>
        <p:txBody>
          <a:bodyPr/>
          <a:lstStyle/>
          <a:p>
            <a:r>
              <a:rPr lang="en-US" dirty="0"/>
              <a:t>Licensing / Franchising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105400"/>
          </a:xfrm>
        </p:spPr>
        <p:txBody>
          <a:bodyPr/>
          <a:lstStyle/>
          <a:p>
            <a:r>
              <a:rPr lang="en-US" sz="2800" dirty="0"/>
              <a:t>Advantages</a:t>
            </a:r>
          </a:p>
          <a:p>
            <a:pPr lvl="1"/>
            <a:r>
              <a:rPr lang="en-US" sz="2400" dirty="0"/>
              <a:t>Low-risk &amp; low-cost global expansion strategy</a:t>
            </a:r>
          </a:p>
          <a:p>
            <a:pPr lvl="1"/>
            <a:r>
              <a:rPr lang="en-US" sz="2400" dirty="0"/>
              <a:t>Fast expansion</a:t>
            </a:r>
          </a:p>
          <a:p>
            <a:pPr lvl="1"/>
            <a:r>
              <a:rPr lang="en-US" sz="2400" dirty="0"/>
              <a:t>When a target market is not of strategic interest</a:t>
            </a:r>
          </a:p>
          <a:p>
            <a:r>
              <a:rPr lang="en-US" sz="2800" dirty="0"/>
              <a:t>Disadvantages</a:t>
            </a:r>
          </a:p>
          <a:p>
            <a:pPr lvl="1"/>
            <a:r>
              <a:rPr lang="en-US" sz="2400" dirty="0"/>
              <a:t>Limited control over licensee’s operations</a:t>
            </a:r>
          </a:p>
          <a:p>
            <a:pPr lvl="1"/>
            <a:r>
              <a:rPr lang="en-US" sz="2400" dirty="0"/>
              <a:t>Lower profit</a:t>
            </a:r>
          </a:p>
          <a:p>
            <a:pPr lvl="1"/>
            <a:r>
              <a:rPr lang="en-US" sz="2400" dirty="0"/>
              <a:t>Transfer of competencies (e.g., technology)</a:t>
            </a:r>
          </a:p>
          <a:p>
            <a:pPr lvl="1"/>
            <a:r>
              <a:rPr lang="en-US" sz="2400" dirty="0"/>
              <a:t>Create potential competitors in other markets</a:t>
            </a:r>
          </a:p>
          <a:p>
            <a:r>
              <a:rPr lang="en-US" sz="2800" dirty="0"/>
              <a:t>Examples</a:t>
            </a:r>
          </a:p>
          <a:p>
            <a:pPr lvl="1"/>
            <a:r>
              <a:rPr lang="en-US" sz="2400" dirty="0"/>
              <a:t>Lego  - licensing; McDonalds, Marriott - franchising</a:t>
            </a:r>
          </a:p>
        </p:txBody>
      </p:sp>
    </p:spTree>
    <p:extLst>
      <p:ext uri="{BB962C8B-B14F-4D97-AF65-F5344CB8AC3E}">
        <p14:creationId xmlns:p14="http://schemas.microsoft.com/office/powerpoint/2010/main" val="212892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70B51-589F-4A5B-A6C3-10191103C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Foreign direct investment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9CC6-9283-4676-B0CF-9944C1C65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93" y="1387434"/>
            <a:ext cx="8399813" cy="4870862"/>
          </a:xfrm>
        </p:spPr>
        <p:txBody>
          <a:bodyPr/>
          <a:lstStyle/>
          <a:p>
            <a:r>
              <a:rPr lang="en-US" altLang="en-US" sz="2800" dirty="0">
                <a:cs typeface="Arial" panose="020B0604020202020204" pitchFamily="34" charset="0"/>
              </a:rPr>
              <a:t>In contrast to home-based international operations (exporting &amp; licensing), </a:t>
            </a:r>
            <a:r>
              <a:rPr lang="en-US" altLang="en-US" sz="2800" i="1" dirty="0">
                <a:cs typeface="Arial" panose="020B0604020202020204" pitchFamily="34" charset="0"/>
              </a:rPr>
              <a:t>foreign direct investment </a:t>
            </a:r>
            <a:r>
              <a:rPr lang="en-US" altLang="en-US" sz="2800" dirty="0">
                <a:cs typeface="Arial" panose="020B0604020202020204" pitchFamily="34" charset="0"/>
              </a:rPr>
              <a:t>(FDI) involves establishing a presence in the foreign market by investing capital in property located abroad</a:t>
            </a:r>
          </a:p>
          <a:p>
            <a:r>
              <a:rPr lang="en-US" altLang="en-US" sz="2800" dirty="0">
                <a:cs typeface="Arial" panose="020B0604020202020204" pitchFamily="34" charset="0"/>
              </a:rPr>
              <a:t>FDI entails substantial risk and resource commitment</a:t>
            </a:r>
          </a:p>
          <a:p>
            <a:pPr lvl="1"/>
            <a:r>
              <a:rPr lang="en-US" altLang="en-US" sz="2400" dirty="0">
                <a:cs typeface="Arial" panose="020B0604020202020204" pitchFamily="34" charset="0"/>
              </a:rPr>
              <a:t>Investors have to deal directly with specific social and cultural conditions in the host market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sz="2800" dirty="0">
                <a:cs typeface="Arial" panose="020B0604020202020204" pitchFamily="34" charset="0"/>
              </a:rPr>
              <a:t>FDI can be done through</a:t>
            </a:r>
          </a:p>
          <a:p>
            <a:pPr lvl="1"/>
            <a:r>
              <a:rPr lang="en-US" altLang="en-US" sz="2250" dirty="0">
                <a:cs typeface="Arial" panose="020B0604020202020204" pitchFamily="34" charset="0"/>
              </a:rPr>
              <a:t>Wholly-owned subsidiary (greenfield investments) </a:t>
            </a:r>
          </a:p>
          <a:p>
            <a:pPr lvl="1"/>
            <a:r>
              <a:rPr lang="en-US" altLang="en-US" sz="2250" dirty="0">
                <a:cs typeface="Arial" panose="020B0604020202020204" pitchFamily="34" charset="0"/>
              </a:rPr>
              <a:t>Acquisitions</a:t>
            </a:r>
          </a:p>
          <a:p>
            <a:pPr lvl="1"/>
            <a:r>
              <a:rPr lang="en-US" altLang="en-US" sz="2250" dirty="0">
                <a:cs typeface="Arial" panose="020B0604020202020204" pitchFamily="34" charset="0"/>
              </a:rPr>
              <a:t>Equity-based collaborative ventures with foreign partners</a:t>
            </a:r>
          </a:p>
        </p:txBody>
      </p:sp>
    </p:spTree>
    <p:extLst>
      <p:ext uri="{BB962C8B-B14F-4D97-AF65-F5344CB8AC3E}">
        <p14:creationId xmlns:p14="http://schemas.microsoft.com/office/powerpoint/2010/main" val="2941171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098AB-13C0-4995-BE57-00E6E031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369" y="261257"/>
            <a:ext cx="6885709" cy="641268"/>
          </a:xfrm>
        </p:spPr>
        <p:txBody>
          <a:bodyPr/>
          <a:lstStyle/>
          <a:p>
            <a:r>
              <a:rPr lang="en-US" dirty="0"/>
              <a:t>Wholly owned subsidiary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7416C-E56F-44B8-9D80-D152894BB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34" y="1591294"/>
            <a:ext cx="8518566" cy="4560124"/>
          </a:xfrm>
        </p:spPr>
        <p:txBody>
          <a:bodyPr/>
          <a:lstStyle/>
          <a:p>
            <a:r>
              <a:rPr lang="en-US" dirty="0"/>
              <a:t>Also known as “greenfield investments”</a:t>
            </a:r>
          </a:p>
          <a:p>
            <a:r>
              <a:rPr lang="en-US" dirty="0"/>
              <a:t>A firm sets up presence abroad - alone and from scratch</a:t>
            </a:r>
          </a:p>
          <a:p>
            <a:r>
              <a:rPr lang="en-US" dirty="0"/>
              <a:t>Local knowledge and understanding of the market will have to come from within the firm or by hiring locals </a:t>
            </a:r>
          </a:p>
          <a:p>
            <a:r>
              <a:rPr lang="en-US" dirty="0"/>
              <a:t>Takes time and substantial resources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130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6765925" cy="558800"/>
          </a:xfrm>
        </p:spPr>
        <p:txBody>
          <a:bodyPr/>
          <a:lstStyle/>
          <a:p>
            <a:r>
              <a:rPr lang="en-US" dirty="0"/>
              <a:t>Wholly owned subsidiary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129" y="1376548"/>
            <a:ext cx="8775865" cy="49173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High level of control over the subsidiary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High profit potential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Internal transfer of competencies and proprietary knowledge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High risk and capital investments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Market access may be difficult (e.g., need to establish distribution channels)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Lack of local knowledge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Host government may not allow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Toyota North America, Philips USA</a:t>
            </a:r>
          </a:p>
        </p:txBody>
      </p:sp>
    </p:spTree>
    <p:extLst>
      <p:ext uri="{BB962C8B-B14F-4D97-AF65-F5344CB8AC3E}">
        <p14:creationId xmlns:p14="http://schemas.microsoft.com/office/powerpoint/2010/main" val="231815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652D-7CC2-4B9C-8D41-A770D49E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9" y="381000"/>
            <a:ext cx="6697683" cy="685800"/>
          </a:xfrm>
        </p:spPr>
        <p:txBody>
          <a:bodyPr/>
          <a:lstStyle/>
          <a:p>
            <a:r>
              <a:rPr lang="en-CA" dirty="0"/>
              <a:t>Mergers &amp; Acquisitions (M&amp;As)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8960C-A08E-4E72-8B66-684600A3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1494312"/>
            <a:ext cx="8423564" cy="4495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</a:pPr>
            <a:r>
              <a:rPr lang="en-GB" altLang="en-US" sz="2800" b="1" dirty="0">
                <a:ea typeface="Tahoma" panose="020B0604030504040204" pitchFamily="34" charset="0"/>
                <a:cs typeface="Tahoma" panose="020B0604030504040204" pitchFamily="34" charset="0"/>
              </a:rPr>
              <a:t>Mergers</a:t>
            </a:r>
            <a:r>
              <a:rPr lang="en-GB" altLang="en-US" sz="2800" dirty="0">
                <a:ea typeface="Tahoma" panose="020B0604030504040204" pitchFamily="34" charset="0"/>
                <a:cs typeface="Tahoma" panose="020B0604030504040204" pitchFamily="34" charset="0"/>
              </a:rPr>
              <a:t>: assets of two previously separate firms are combined to establish a new legal entity </a:t>
            </a:r>
            <a:r>
              <a:rPr lang="en-GB" altLang="en-US" sz="2800" dirty="0"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 “merger of equals”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GB" altLang="en-US" sz="2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GB" altLang="en-US" sz="2800" b="1" dirty="0">
                <a:ea typeface="Tahoma" panose="020B0604030504040204" pitchFamily="34" charset="0"/>
                <a:cs typeface="Tahoma" panose="020B0604030504040204" pitchFamily="34" charset="0"/>
              </a:rPr>
              <a:t>Acquisitions:</a:t>
            </a:r>
            <a:r>
              <a:rPr lang="en-GB" altLang="en-US" sz="2800" dirty="0">
                <a:ea typeface="Tahoma" panose="020B0604030504040204" pitchFamily="34" charset="0"/>
                <a:cs typeface="Tahoma" panose="020B0604030504040204" pitchFamily="34" charset="0"/>
              </a:rPr>
              <a:t> assets of the acquired company are absorbed by the acquirer and the target company disappears as a legal entity</a:t>
            </a:r>
          </a:p>
          <a:p>
            <a:pPr>
              <a:spcBef>
                <a:spcPct val="0"/>
              </a:spcBef>
              <a:buClrTx/>
              <a:buSzTx/>
            </a:pPr>
            <a:endParaRPr lang="en-GB" altLang="en-US" sz="2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GB" altLang="en-US" sz="2800" dirty="0">
                <a:ea typeface="Tahoma" panose="020B0604030504040204" pitchFamily="34" charset="0"/>
                <a:cs typeface="Tahoma" panose="020B0604030504040204" pitchFamily="34" charset="0"/>
              </a:rPr>
              <a:t>Real “mergers” are rare! Usually there is a clearly dominant party</a:t>
            </a:r>
            <a:endParaRPr lang="en-US" altLang="en-US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22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44F5-05C1-4021-9100-0A9EAC13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068" y="224590"/>
            <a:ext cx="8015037" cy="685800"/>
          </a:xfrm>
        </p:spPr>
        <p:txBody>
          <a:bodyPr/>
          <a:lstStyle/>
          <a:p>
            <a:r>
              <a:rPr lang="en-CA" dirty="0"/>
              <a:t>M&amp;As in the beer industry (2000-2013)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E150BE5B-527E-4FBF-B449-B08E8196A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04" y="1066800"/>
            <a:ext cx="4391225" cy="5791200"/>
          </a:xfrm>
        </p:spPr>
      </p:pic>
    </p:spTree>
    <p:extLst>
      <p:ext uri="{BB962C8B-B14F-4D97-AF65-F5344CB8AC3E}">
        <p14:creationId xmlns:p14="http://schemas.microsoft.com/office/powerpoint/2010/main" val="1435748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48A9A36-C411-4B59-937B-66FB3C2DE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5" y="0"/>
            <a:ext cx="7760109" cy="6858000"/>
          </a:xfrm>
        </p:spPr>
      </p:pic>
    </p:spTree>
    <p:extLst>
      <p:ext uri="{BB962C8B-B14F-4D97-AF65-F5344CB8AC3E}">
        <p14:creationId xmlns:p14="http://schemas.microsoft.com/office/powerpoint/2010/main" val="1609912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47D6-E082-4897-BAE3-7FAFB672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379" y="344384"/>
            <a:ext cx="7761620" cy="688769"/>
          </a:xfrm>
        </p:spPr>
        <p:txBody>
          <a:bodyPr/>
          <a:lstStyle/>
          <a:p>
            <a:r>
              <a:rPr lang="en-US" dirty="0"/>
              <a:t>Then AB </a:t>
            </a:r>
            <a:r>
              <a:rPr lang="en-US" dirty="0" err="1"/>
              <a:t>Inbev</a:t>
            </a:r>
            <a:r>
              <a:rPr lang="en-US" dirty="0"/>
              <a:t> acquired SABMiller…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C4CCB3-5185-4A51-A872-72AE730A9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57" y="2820373"/>
            <a:ext cx="5677143" cy="347354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FD5470-AE8F-4C5A-B1DC-D2680DD34464}"/>
              </a:ext>
            </a:extLst>
          </p:cNvPr>
          <p:cNvSpPr txBox="1"/>
          <p:nvPr/>
        </p:nvSpPr>
        <p:spPr>
          <a:xfrm>
            <a:off x="206828" y="1613561"/>
            <a:ext cx="4080164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4"/>
              </a:rPr>
              <a:t>AB </a:t>
            </a:r>
            <a:r>
              <a:rPr lang="en-US" sz="1800" dirty="0" err="1">
                <a:hlinkClick r:id="rId4"/>
              </a:rPr>
              <a:t>Inbev</a:t>
            </a:r>
            <a:r>
              <a:rPr lang="en-US" sz="1800" dirty="0">
                <a:hlinkClick r:id="rId4"/>
              </a:rPr>
              <a:t> acquired SAB Miller in 2015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Combined company produces approx. 1/3 of beer in the world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8173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A254-5D11-FE1C-5A47-2D654DC9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CE557367-9215-8302-68BF-82873FB23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"/>
            <a:ext cx="9144000" cy="67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65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070" y="86096"/>
            <a:ext cx="6163294" cy="970808"/>
          </a:xfrm>
        </p:spPr>
        <p:txBody>
          <a:bodyPr/>
          <a:lstStyle/>
          <a:p>
            <a:r>
              <a:rPr lang="en-US" dirty="0"/>
              <a:t>Foreign market entry </a:t>
            </a:r>
            <a:br>
              <a:rPr lang="en-US" dirty="0"/>
            </a:br>
            <a:r>
              <a:rPr lang="en-US" dirty="0"/>
              <a:t>through acquisition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Allows rapid global expansion opportunity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Start foreign operations with a substantial market share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Does not intensify competition by adding production capacity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Could be expensive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Complex regulation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Difficult to obtain information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Cultural differences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Walmart &amp; </a:t>
            </a:r>
            <a:r>
              <a:rPr lang="en-US" sz="2400" dirty="0" err="1"/>
              <a:t>Woolco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65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850B-F567-4CD5-B486-DE877DFAA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013" y="1828800"/>
            <a:ext cx="8265226" cy="1771650"/>
          </a:xfrm>
        </p:spPr>
        <p:txBody>
          <a:bodyPr/>
          <a:lstStyle/>
          <a:p>
            <a:pPr algn="ctr"/>
            <a:r>
              <a:rPr lang="en-CA" dirty="0"/>
              <a:t>Which foreign markets should the company enter first?</a:t>
            </a:r>
          </a:p>
        </p:txBody>
      </p:sp>
    </p:spTree>
    <p:extLst>
      <p:ext uri="{BB962C8B-B14F-4D97-AF65-F5344CB8AC3E}">
        <p14:creationId xmlns:p14="http://schemas.microsoft.com/office/powerpoint/2010/main" val="3813162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E6F8-EC8B-4A9D-A1F8-FEEC9A187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642" y="1828800"/>
            <a:ext cx="7852558" cy="1771650"/>
          </a:xfrm>
        </p:spPr>
        <p:txBody>
          <a:bodyPr/>
          <a:lstStyle/>
          <a:p>
            <a:pPr algn="ctr"/>
            <a:r>
              <a:rPr lang="en-CA" dirty="0"/>
              <a:t>Strategic alliances </a:t>
            </a:r>
            <a:br>
              <a:rPr lang="en-CA" dirty="0"/>
            </a:br>
            <a:r>
              <a:rPr lang="en-CA" dirty="0"/>
              <a:t>and joint ventures</a:t>
            </a:r>
          </a:p>
        </p:txBody>
      </p:sp>
    </p:spTree>
    <p:extLst>
      <p:ext uri="{BB962C8B-B14F-4D97-AF65-F5344CB8AC3E}">
        <p14:creationId xmlns:p14="http://schemas.microsoft.com/office/powerpoint/2010/main" val="4218314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Non-equity strategic alliances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280" y="1434934"/>
            <a:ext cx="8435439" cy="4728359"/>
          </a:xfrm>
        </p:spPr>
        <p:txBody>
          <a:bodyPr/>
          <a:lstStyle/>
          <a:p>
            <a:r>
              <a:rPr lang="en-US" dirty="0"/>
              <a:t>Cooperation between firms is managed directly through contracts, without equity holdings or a new firm being created</a:t>
            </a:r>
          </a:p>
          <a:p>
            <a:pPr lvl="1"/>
            <a:r>
              <a:rPr lang="en-US" dirty="0"/>
              <a:t>Supply / distribution agreements</a:t>
            </a:r>
          </a:p>
          <a:p>
            <a:pPr lvl="1"/>
            <a:r>
              <a:rPr lang="en-US" dirty="0"/>
              <a:t>Joint R&amp;D, marketing, etc. agreements</a:t>
            </a:r>
          </a:p>
          <a:p>
            <a:r>
              <a:rPr lang="en-US" dirty="0"/>
              <a:t>Detailed contracts are necessary, but even detailed contracts leave some room for uncertainty</a:t>
            </a:r>
          </a:p>
        </p:txBody>
      </p:sp>
    </p:spTree>
    <p:extLst>
      <p:ext uri="{BB962C8B-B14F-4D97-AF65-F5344CB8AC3E}">
        <p14:creationId xmlns:p14="http://schemas.microsoft.com/office/powerpoint/2010/main" val="257694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strategic alliances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3969" y="1529938"/>
            <a:ext cx="8376062" cy="4495800"/>
          </a:xfrm>
        </p:spPr>
        <p:txBody>
          <a:bodyPr/>
          <a:lstStyle/>
          <a:p>
            <a:r>
              <a:rPr lang="en-US" dirty="0"/>
              <a:t>Cooperative contracts are supplemented by equity investments by one partner in the other partner (sometimes these are reciprocal investments)</a:t>
            </a:r>
          </a:p>
          <a:p>
            <a:endParaRPr lang="en-US" dirty="0"/>
          </a:p>
          <a:p>
            <a:r>
              <a:rPr lang="en-US" dirty="0"/>
              <a:t>Why do firms invest in their alliance partners?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44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Joint Ventures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639" y="1553688"/>
            <a:ext cx="8340436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Cooperating firms invest in a new firm and share its profits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Choosing partners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Do they indeed have valuable skills and resources that they claim?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Working with partners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Do they contribute valuable skills and resources they promised to contribute?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Who is more dependent on success of the joint project?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Terminating joint projects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Who will learn faster?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41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629400" cy="762000"/>
          </a:xfrm>
        </p:spPr>
        <p:txBody>
          <a:bodyPr/>
          <a:lstStyle/>
          <a:p>
            <a:r>
              <a:rPr lang="en-US"/>
              <a:t>Strategic Alliances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876800"/>
          </a:xfrm>
        </p:spPr>
        <p:txBody>
          <a:bodyPr/>
          <a:lstStyle/>
          <a:p>
            <a:r>
              <a:rPr lang="en-US" sz="2800" dirty="0"/>
              <a:t>Advantages</a:t>
            </a:r>
          </a:p>
          <a:p>
            <a:pPr lvl="1"/>
            <a:r>
              <a:rPr lang="en-US" sz="2400" dirty="0"/>
              <a:t>Share risks and resource requirements</a:t>
            </a:r>
          </a:p>
          <a:p>
            <a:pPr lvl="1"/>
            <a:r>
              <a:rPr lang="en-US" sz="2400" dirty="0"/>
              <a:t>Opportunity to learn from partner(s)</a:t>
            </a:r>
          </a:p>
          <a:p>
            <a:pPr lvl="1"/>
            <a:r>
              <a:rPr lang="en-US" sz="2400" dirty="0"/>
              <a:t>Partner’s complementary assets and skills (e.g., technology know-how and marketing skills)</a:t>
            </a:r>
          </a:p>
          <a:p>
            <a:pPr lvl="1"/>
            <a:r>
              <a:rPr lang="en-US" sz="2400" dirty="0"/>
              <a:t>Often favored by host governments</a:t>
            </a:r>
          </a:p>
          <a:p>
            <a:r>
              <a:rPr lang="en-US" sz="2800" dirty="0"/>
              <a:t>Disadvantages</a:t>
            </a:r>
          </a:p>
          <a:p>
            <a:pPr lvl="1"/>
            <a:r>
              <a:rPr lang="en-US" sz="2400" dirty="0"/>
              <a:t>Transfer of competencies to a potential competitor</a:t>
            </a:r>
          </a:p>
          <a:p>
            <a:pPr lvl="1"/>
            <a:r>
              <a:rPr lang="en-US" sz="2400" dirty="0"/>
              <a:t>Difficult coordination (e.g., different culture, conflicting goals between partners)</a:t>
            </a:r>
          </a:p>
          <a:p>
            <a:r>
              <a:rPr lang="en-US" sz="2800" dirty="0"/>
              <a:t>Examples: </a:t>
            </a:r>
            <a:r>
              <a:rPr lang="en-US" sz="2400" dirty="0"/>
              <a:t>Renault - Nissan, Cisco - Wipro</a:t>
            </a:r>
          </a:p>
        </p:txBody>
      </p:sp>
    </p:spTree>
    <p:extLst>
      <p:ext uri="{BB962C8B-B14F-4D97-AF65-F5344CB8AC3E}">
        <p14:creationId xmlns:p14="http://schemas.microsoft.com/office/powerpoint/2010/main" val="40078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D2C54-18F1-4DF1-BBB8-F480C5C1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Renault-Nissan Alliance</a:t>
            </a:r>
            <a:endParaRPr lang="en-CA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362A001-6912-4965-BEAB-79CBB3265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6" y="2731452"/>
            <a:ext cx="8532434" cy="1484288"/>
          </a:xfrm>
        </p:spPr>
      </p:pic>
    </p:spTree>
    <p:extLst>
      <p:ext uri="{BB962C8B-B14F-4D97-AF65-F5344CB8AC3E}">
        <p14:creationId xmlns:p14="http://schemas.microsoft.com/office/powerpoint/2010/main" val="990213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A37CDB1-5C63-4302-991D-F376BBC93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" y="1887681"/>
            <a:ext cx="9071846" cy="43587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8E1CD7A-D593-4435-80A8-0306D0867A07}"/>
              </a:ext>
            </a:extLst>
          </p:cNvPr>
          <p:cNvSpPr txBox="1">
            <a:spLocks/>
          </p:cNvSpPr>
          <p:nvPr/>
        </p:nvSpPr>
        <p:spPr>
          <a:xfrm>
            <a:off x="2133600" y="381000"/>
            <a:ext cx="62484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/>
              <a:t>Renault-Nissan Alliance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1464816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E24B4C-9DBC-4BA7-98A8-D7FF3FF9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81000"/>
            <a:ext cx="6248400" cy="685800"/>
          </a:xfrm>
        </p:spPr>
        <p:txBody>
          <a:bodyPr/>
          <a:lstStyle/>
          <a:p>
            <a:r>
              <a:rPr lang="en-CA" dirty="0"/>
              <a:t>Automotive industry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EC46FC-9CE7-4C53-9F24-74BCA3391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23" y="1288038"/>
            <a:ext cx="4177945" cy="5077135"/>
          </a:xfrm>
        </p:spPr>
      </p:pic>
    </p:spTree>
    <p:extLst>
      <p:ext uri="{BB962C8B-B14F-4D97-AF65-F5344CB8AC3E}">
        <p14:creationId xmlns:p14="http://schemas.microsoft.com/office/powerpoint/2010/main" val="1735962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EF97-F80C-4917-8FAF-1628A341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Renault-Nissan Alliance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EE4189-B08F-4D2A-8FAC-5BA6EEBD4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65" y="1199408"/>
            <a:ext cx="5857231" cy="491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3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A65C-D67E-4919-8050-CEB75C5A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11" y="284848"/>
            <a:ext cx="8351134" cy="685800"/>
          </a:xfrm>
        </p:spPr>
        <p:txBody>
          <a:bodyPr/>
          <a:lstStyle/>
          <a:p>
            <a:r>
              <a:rPr lang="en-CA" dirty="0"/>
              <a:t>Will Renault-Nissan alliance survive?</a:t>
            </a:r>
            <a:endParaRPr lang="en-US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E1CCFBA7-F7FE-4179-9441-C4117BF4B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463"/>
            <a:ext cx="6343813" cy="3798690"/>
          </a:xfrm>
          <a:prstGeom prst="rect">
            <a:avLst/>
          </a:prstGeom>
        </p:spPr>
      </p:pic>
      <p:pic>
        <p:nvPicPr>
          <p:cNvPr id="8" name="Content Placeholder 7" descr="A picture containing person, person, outdoor, suit&#10;&#10;Description automatically generated">
            <a:extLst>
              <a:ext uri="{FF2B5EF4-FFF2-40B4-BE49-F238E27FC236}">
                <a16:creationId xmlns:a16="http://schemas.microsoft.com/office/drawing/2014/main" id="{5E55D935-A62D-4C5F-B924-DE6522913A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19" y="4213185"/>
            <a:ext cx="3588226" cy="2017067"/>
          </a:xfrm>
        </p:spPr>
      </p:pic>
    </p:spTree>
    <p:extLst>
      <p:ext uri="{BB962C8B-B14F-4D97-AF65-F5344CB8AC3E}">
        <p14:creationId xmlns:p14="http://schemas.microsoft.com/office/powerpoint/2010/main" val="10749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A75A-A5A6-44D9-8370-DAC90DB0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Choosing foreign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57348-E753-4239-8542-243343272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553688"/>
            <a:ext cx="8218714" cy="4495800"/>
          </a:xfrm>
        </p:spPr>
        <p:txBody>
          <a:bodyPr/>
          <a:lstStyle/>
          <a:p>
            <a:r>
              <a:rPr lang="en-CA" dirty="0"/>
              <a:t>“Rational optimization” approach</a:t>
            </a:r>
          </a:p>
          <a:p>
            <a:pPr lvl="1"/>
            <a:r>
              <a:rPr lang="en-CA" dirty="0"/>
              <a:t>Going after the market with the most appealing characteristics </a:t>
            </a:r>
          </a:p>
          <a:p>
            <a:r>
              <a:rPr lang="en-CA" dirty="0"/>
              <a:t>“Learning-by-doing” approach </a:t>
            </a:r>
          </a:p>
          <a:p>
            <a:pPr lvl="1"/>
            <a:r>
              <a:rPr lang="en-CA" dirty="0"/>
              <a:t>Uppsala model</a:t>
            </a:r>
          </a:p>
        </p:txBody>
      </p:sp>
    </p:spTree>
    <p:extLst>
      <p:ext uri="{BB962C8B-B14F-4D97-AF65-F5344CB8AC3E}">
        <p14:creationId xmlns:p14="http://schemas.microsoft.com/office/powerpoint/2010/main" val="3382117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F90A-9086-4677-97C3-4A117762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67" y="246346"/>
            <a:ext cx="7427933" cy="685800"/>
          </a:xfrm>
        </p:spPr>
        <p:txBody>
          <a:bodyPr/>
          <a:lstStyle/>
          <a:p>
            <a:r>
              <a:rPr lang="en-CA" dirty="0"/>
              <a:t>Ghosn broke the bail and fled Japan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DAABC-182F-4EA8-8023-6F220D510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31" y="1252604"/>
            <a:ext cx="8375737" cy="5060514"/>
          </a:xfrm>
        </p:spPr>
        <p:txBody>
          <a:bodyPr/>
          <a:lstStyle/>
          <a:p>
            <a:pPr marL="0" indent="0">
              <a:buNone/>
            </a:pPr>
            <a:r>
              <a:rPr lang="en-CA" sz="2800" dirty="0"/>
              <a:t>“With help from an American private-security contractor, Ghosn fled from Japan to Lebanon on 30 December 2019, breaking his bail conditions. On 2 January 2020, Interpol issued a red notice to Lebanon seeking Ghosn's arrest.”</a:t>
            </a:r>
          </a:p>
          <a:p>
            <a:pPr marL="0" indent="0">
              <a:buNone/>
            </a:pPr>
            <a:r>
              <a:rPr lang="en-CA" sz="2800" dirty="0"/>
              <a:t>Following the arrest of Carlos Ghosn, press analysts have questioned the alliance's long-term existence. However, because the companies' recent business strategies are interdependent, attempts to restructure the alliance could be counter-productive…</a:t>
            </a:r>
          </a:p>
          <a:p>
            <a:pPr marL="0" indent="0">
              <a:buNone/>
            </a:pPr>
            <a:r>
              <a:rPr lang="en-CA" sz="2400" i="1" dirty="0"/>
              <a:t>Source: </a:t>
            </a:r>
            <a:r>
              <a:rPr lang="en-CA" sz="2400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4286837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256C-7BF9-43C8-87A6-4C351DF9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do many alliances fail?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4D89E-64B9-4FA4-A899-6AA9DA39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69" y="1363682"/>
            <a:ext cx="8376062" cy="4894613"/>
          </a:xfrm>
        </p:spPr>
        <p:txBody>
          <a:bodyPr/>
          <a:lstStyle/>
          <a:p>
            <a:r>
              <a:rPr lang="en-US" sz="2800" dirty="0"/>
              <a:t>Incompatibility</a:t>
            </a:r>
          </a:p>
          <a:p>
            <a:r>
              <a:rPr lang="en-US" sz="2800" dirty="0"/>
              <a:t>Incongruent goals</a:t>
            </a:r>
          </a:p>
          <a:p>
            <a:r>
              <a:rPr lang="en-US" sz="2800" dirty="0"/>
              <a:t>Opportunistic behavior (e.g. after making alliance-specific investments, becoming too dependent on the partner). </a:t>
            </a:r>
          </a:p>
          <a:p>
            <a:r>
              <a:rPr lang="en-US" sz="2800" dirty="0"/>
              <a:t>Inability to adapt to changing conditions</a:t>
            </a:r>
          </a:p>
          <a:p>
            <a:r>
              <a:rPr lang="en-US" sz="2800" dirty="0"/>
              <a:t>Culture clash</a:t>
            </a:r>
          </a:p>
          <a:p>
            <a:r>
              <a:rPr lang="en-US" sz="2800" dirty="0"/>
              <a:t>Partner not making promised resources available</a:t>
            </a:r>
          </a:p>
          <a:p>
            <a:r>
              <a:rPr lang="en-US" sz="2800" dirty="0"/>
              <a:t>Inadequate management of the alliance, unclear division of responsibilities, etc.</a:t>
            </a:r>
          </a:p>
        </p:txBody>
      </p:sp>
    </p:spTree>
    <p:extLst>
      <p:ext uri="{BB962C8B-B14F-4D97-AF65-F5344CB8AC3E}">
        <p14:creationId xmlns:p14="http://schemas.microsoft.com/office/powerpoint/2010/main" val="3030537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7C54-B85A-4398-A190-5CECC092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551" y="381000"/>
            <a:ext cx="6529449" cy="685800"/>
          </a:xfrm>
        </p:spPr>
        <p:txBody>
          <a:bodyPr/>
          <a:lstStyle/>
          <a:p>
            <a:r>
              <a:rPr lang="en-US" dirty="0"/>
              <a:t>Failed alliance: Suzuki and VW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E8563-20D1-49D8-8A83-5027FC8A8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38" y="1413164"/>
            <a:ext cx="8352312" cy="48332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Formed partnership in 2009 (VW bought a 19.9% stake in Suzuki) to work together on fuel efficient cars, and for VW to gain access to the Indian market for small cars (where Suzuki had a leading position)</a:t>
            </a:r>
          </a:p>
          <a:p>
            <a:r>
              <a:rPr lang="en-US" dirty="0"/>
              <a:t>In 2011 Suzuki accused VW of not making promised technology available and VW had issues with Suzuki buying diesel engines from Fiat</a:t>
            </a:r>
          </a:p>
          <a:p>
            <a:r>
              <a:rPr lang="en-US" dirty="0"/>
              <a:t>VW insisted that they needed to increase their stake in Suzuki to 33% to facilitate effective technology transfer</a:t>
            </a:r>
          </a:p>
          <a:p>
            <a:r>
              <a:rPr lang="en-US" dirty="0"/>
              <a:t>Suzuki perceived this as an attempt to diminish its autonomy and eventually take over the firms</a:t>
            </a:r>
          </a:p>
          <a:p>
            <a:r>
              <a:rPr lang="en-US" dirty="0"/>
              <a:t>Suzuki wanted to buy back VW’s share</a:t>
            </a:r>
          </a:p>
          <a:p>
            <a:r>
              <a:rPr lang="en-US" dirty="0"/>
              <a:t>Dispute finally settled in 2015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EE906-9307-42D9-A9BE-B3E448EDFB35}"/>
              </a:ext>
            </a:extLst>
          </p:cNvPr>
          <p:cNvSpPr txBox="1"/>
          <p:nvPr/>
        </p:nvSpPr>
        <p:spPr>
          <a:xfrm>
            <a:off x="2369710" y="6581001"/>
            <a:ext cx="6445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https://www.reuters.com/article/us-suzuki-volkswagen-idUSTRE76H0BW20110718</a:t>
            </a:r>
            <a:r>
              <a:rPr lang="en-US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88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02EA-3CEE-4280-BF1C-61ACD133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808" y="273133"/>
            <a:ext cx="6458197" cy="623454"/>
          </a:xfrm>
        </p:spPr>
        <p:txBody>
          <a:bodyPr/>
          <a:lstStyle/>
          <a:p>
            <a:r>
              <a:rPr lang="en-US" dirty="0"/>
              <a:t>Examples of successful alliances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066C95-1E23-4954-81A6-EC89D63AF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4" y="1318161"/>
            <a:ext cx="8783792" cy="4785756"/>
          </a:xfrm>
        </p:spPr>
      </p:pic>
    </p:spTree>
    <p:extLst>
      <p:ext uri="{BB962C8B-B14F-4D97-AF65-F5344CB8AC3E}">
        <p14:creationId xmlns:p14="http://schemas.microsoft.com/office/powerpoint/2010/main" val="2916736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4038600" y="4459288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300348" y="274638"/>
            <a:ext cx="7610104" cy="685800"/>
          </a:xfrm>
        </p:spPr>
        <p:txBody>
          <a:bodyPr/>
          <a:lstStyle/>
          <a:p>
            <a:r>
              <a:rPr lang="en-US" dirty="0"/>
              <a:t>Portfolio of alliances: General Motors</a:t>
            </a:r>
            <a:endParaRPr lang="ru-RU" dirty="0"/>
          </a:p>
        </p:txBody>
      </p:sp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1066800" cy="314325"/>
          </a:xfrm>
          <a:prstGeom prst="rect">
            <a:avLst/>
          </a:prstGeom>
          <a:solidFill>
            <a:srgbClr val="FFFFCC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AVTOVAZ</a:t>
            </a:r>
            <a:endParaRPr lang="ru-RU" sz="1400" b="1">
              <a:latin typeface="Arial" charset="0"/>
            </a:endParaRPr>
          </a:p>
        </p:txBody>
      </p:sp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685800" y="2524125"/>
            <a:ext cx="914400" cy="314325"/>
          </a:xfrm>
          <a:prstGeom prst="rect">
            <a:avLst/>
          </a:prstGeom>
          <a:solidFill>
            <a:srgbClr val="FFFFCC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SUZUKI</a:t>
            </a:r>
            <a:endParaRPr lang="ru-RU" sz="1400" b="1">
              <a:latin typeface="Arial" charset="0"/>
            </a:endParaRPr>
          </a:p>
        </p:txBody>
      </p:sp>
      <p:sp>
        <p:nvSpPr>
          <p:cNvPr id="436230" name="Text Box 6"/>
          <p:cNvSpPr txBox="1">
            <a:spLocks noChangeArrowheads="1"/>
          </p:cNvSpPr>
          <p:nvPr/>
        </p:nvSpPr>
        <p:spPr bwMode="auto">
          <a:xfrm>
            <a:off x="685800" y="4048125"/>
            <a:ext cx="914400" cy="314325"/>
          </a:xfrm>
          <a:prstGeom prst="rect">
            <a:avLst/>
          </a:prstGeom>
          <a:solidFill>
            <a:srgbClr val="FFFFCC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ISUZU</a:t>
            </a:r>
            <a:endParaRPr lang="ru-RU" sz="1400" b="1">
              <a:latin typeface="Arial" charset="0"/>
            </a:endParaRPr>
          </a:p>
        </p:txBody>
      </p:sp>
      <p:sp>
        <p:nvSpPr>
          <p:cNvPr id="436231" name="Text Box 7"/>
          <p:cNvSpPr txBox="1">
            <a:spLocks noChangeArrowheads="1"/>
          </p:cNvSpPr>
          <p:nvPr/>
        </p:nvSpPr>
        <p:spPr bwMode="auto">
          <a:xfrm>
            <a:off x="1219200" y="5572125"/>
            <a:ext cx="1066800" cy="314325"/>
          </a:xfrm>
          <a:prstGeom prst="rect">
            <a:avLst/>
          </a:prstGeom>
          <a:solidFill>
            <a:srgbClr val="FFFFCC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TOYOTA</a:t>
            </a:r>
            <a:endParaRPr lang="ru-RU" sz="1400" b="1">
              <a:latin typeface="Arial" charset="0"/>
            </a:endParaRPr>
          </a:p>
        </p:txBody>
      </p:sp>
      <p:sp>
        <p:nvSpPr>
          <p:cNvPr id="436232" name="Text Box 8"/>
          <p:cNvSpPr txBox="1">
            <a:spLocks noChangeArrowheads="1"/>
          </p:cNvSpPr>
          <p:nvPr/>
        </p:nvSpPr>
        <p:spPr bwMode="auto">
          <a:xfrm>
            <a:off x="4191000" y="1905000"/>
            <a:ext cx="914400" cy="314325"/>
          </a:xfrm>
          <a:prstGeom prst="rect">
            <a:avLst/>
          </a:prstGeom>
          <a:solidFill>
            <a:srgbClr val="FFFFCC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SAAB</a:t>
            </a:r>
            <a:endParaRPr lang="ru-RU" sz="1400" b="1">
              <a:latin typeface="Arial" charset="0"/>
            </a:endParaRPr>
          </a:p>
        </p:txBody>
      </p:sp>
      <p:sp>
        <p:nvSpPr>
          <p:cNvPr id="436233" name="Text Box 9"/>
          <p:cNvSpPr txBox="1">
            <a:spLocks noChangeArrowheads="1"/>
          </p:cNvSpPr>
          <p:nvPr/>
        </p:nvSpPr>
        <p:spPr bwMode="auto">
          <a:xfrm>
            <a:off x="7162800" y="1971675"/>
            <a:ext cx="762000" cy="314325"/>
          </a:xfrm>
          <a:prstGeom prst="rect">
            <a:avLst/>
          </a:prstGeom>
          <a:solidFill>
            <a:srgbClr val="FFFFCC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FIAT</a:t>
            </a:r>
            <a:endParaRPr lang="ru-RU" sz="1400" b="1">
              <a:latin typeface="Arial" charset="0"/>
            </a:endParaRPr>
          </a:p>
        </p:txBody>
      </p:sp>
      <p:sp>
        <p:nvSpPr>
          <p:cNvPr id="436234" name="Text Box 10"/>
          <p:cNvSpPr txBox="1">
            <a:spLocks noChangeArrowheads="1"/>
          </p:cNvSpPr>
          <p:nvPr/>
        </p:nvSpPr>
        <p:spPr bwMode="auto">
          <a:xfrm>
            <a:off x="7924800" y="3429000"/>
            <a:ext cx="762000" cy="314325"/>
          </a:xfrm>
          <a:prstGeom prst="rect">
            <a:avLst/>
          </a:prstGeom>
          <a:solidFill>
            <a:srgbClr val="FFFFCC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FUJI</a:t>
            </a:r>
            <a:endParaRPr lang="ru-RU" sz="1400" b="1">
              <a:latin typeface="Arial" charset="0"/>
            </a:endParaRPr>
          </a:p>
        </p:txBody>
      </p:sp>
      <p:sp>
        <p:nvSpPr>
          <p:cNvPr id="436235" name="Text Box 11"/>
          <p:cNvSpPr txBox="1">
            <a:spLocks noChangeArrowheads="1"/>
          </p:cNvSpPr>
          <p:nvPr/>
        </p:nvSpPr>
        <p:spPr bwMode="auto">
          <a:xfrm>
            <a:off x="7924800" y="4791075"/>
            <a:ext cx="762000" cy="314325"/>
          </a:xfrm>
          <a:prstGeom prst="rect">
            <a:avLst/>
          </a:prstGeom>
          <a:solidFill>
            <a:srgbClr val="FFFFCC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SAIC</a:t>
            </a:r>
            <a:endParaRPr lang="ru-RU" sz="1400" b="1">
              <a:latin typeface="Arial" charset="0"/>
            </a:endParaRPr>
          </a:p>
        </p:txBody>
      </p:sp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6629400" y="6162675"/>
            <a:ext cx="1066800" cy="314325"/>
          </a:xfrm>
          <a:prstGeom prst="rect">
            <a:avLst/>
          </a:prstGeom>
          <a:solidFill>
            <a:srgbClr val="FFFFCC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DAEWOO</a:t>
            </a:r>
            <a:endParaRPr lang="ru-RU" sz="1400" b="1">
              <a:latin typeface="Arial" charset="0"/>
            </a:endParaRPr>
          </a:p>
        </p:txBody>
      </p:sp>
      <p:sp>
        <p:nvSpPr>
          <p:cNvPr id="436237" name="Text Box 13"/>
          <p:cNvSpPr txBox="1">
            <a:spLocks noChangeArrowheads="1"/>
          </p:cNvSpPr>
          <p:nvPr/>
        </p:nvSpPr>
        <p:spPr bwMode="auto">
          <a:xfrm>
            <a:off x="2362200" y="5724525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50% owned</a:t>
            </a:r>
            <a:endParaRPr lang="ru-RU" sz="1600">
              <a:latin typeface="Times New Roman" charset="0"/>
            </a:endParaRPr>
          </a:p>
        </p:txBody>
      </p:sp>
      <p:cxnSp>
        <p:nvCxnSpPr>
          <p:cNvPr id="436238" name="AutoShape 14"/>
          <p:cNvCxnSpPr>
            <a:cxnSpLocks noChangeShapeType="1"/>
            <a:stCxn id="436231" idx="3"/>
            <a:endCxn id="436254" idx="1"/>
          </p:cNvCxnSpPr>
          <p:nvPr/>
        </p:nvCxnSpPr>
        <p:spPr bwMode="auto">
          <a:xfrm>
            <a:off x="2286000" y="5729288"/>
            <a:ext cx="1828800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436239" name="AutoShape 15"/>
          <p:cNvCxnSpPr>
            <a:cxnSpLocks noChangeShapeType="1"/>
            <a:stCxn id="436251" idx="3"/>
            <a:endCxn id="436254" idx="0"/>
          </p:cNvCxnSpPr>
          <p:nvPr/>
        </p:nvCxnSpPr>
        <p:spPr bwMode="auto">
          <a:xfrm>
            <a:off x="5029200" y="3590925"/>
            <a:ext cx="0" cy="17748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436240" name="AutoShape 16"/>
          <p:cNvCxnSpPr>
            <a:cxnSpLocks noChangeShapeType="1"/>
            <a:stCxn id="436251" idx="1"/>
            <a:endCxn id="436226" idx="0"/>
          </p:cNvCxnSpPr>
          <p:nvPr/>
        </p:nvCxnSpPr>
        <p:spPr bwMode="auto">
          <a:xfrm>
            <a:off x="4267200" y="3590925"/>
            <a:ext cx="0" cy="868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436241" name="AutoShape 17"/>
          <p:cNvCxnSpPr>
            <a:cxnSpLocks noChangeShapeType="1"/>
            <a:stCxn id="436252" idx="0"/>
            <a:endCxn id="436232" idx="2"/>
          </p:cNvCxnSpPr>
          <p:nvPr/>
        </p:nvCxnSpPr>
        <p:spPr bwMode="auto">
          <a:xfrm flipV="1">
            <a:off x="4648200" y="2219325"/>
            <a:ext cx="0" cy="1209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436242" name="AutoShape 18"/>
          <p:cNvCxnSpPr>
            <a:cxnSpLocks noChangeShapeType="1"/>
            <a:stCxn id="436251" idx="3"/>
            <a:endCxn id="436236" idx="0"/>
          </p:cNvCxnSpPr>
          <p:nvPr/>
        </p:nvCxnSpPr>
        <p:spPr bwMode="auto">
          <a:xfrm>
            <a:off x="5029200" y="3590925"/>
            <a:ext cx="2133600" cy="25717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436243" name="AutoShape 19"/>
          <p:cNvCxnSpPr>
            <a:cxnSpLocks noChangeShapeType="1"/>
            <a:stCxn id="436251" idx="3"/>
            <a:endCxn id="436234" idx="1"/>
          </p:cNvCxnSpPr>
          <p:nvPr/>
        </p:nvCxnSpPr>
        <p:spPr bwMode="auto">
          <a:xfrm flipV="1">
            <a:off x="5029200" y="3586163"/>
            <a:ext cx="2895600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436244" name="AutoShape 20"/>
          <p:cNvCxnSpPr>
            <a:cxnSpLocks noChangeShapeType="1"/>
            <a:stCxn id="436251" idx="3"/>
            <a:endCxn id="436235" idx="1"/>
          </p:cNvCxnSpPr>
          <p:nvPr/>
        </p:nvCxnSpPr>
        <p:spPr bwMode="auto">
          <a:xfrm>
            <a:off x="5029200" y="3590925"/>
            <a:ext cx="2895600" cy="13573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436245" name="AutoShape 21"/>
          <p:cNvCxnSpPr>
            <a:cxnSpLocks noChangeShapeType="1"/>
            <a:stCxn id="436251" idx="1"/>
            <a:endCxn id="436228" idx="3"/>
          </p:cNvCxnSpPr>
          <p:nvPr/>
        </p:nvCxnSpPr>
        <p:spPr bwMode="auto">
          <a:xfrm flipH="1" flipV="1">
            <a:off x="1752600" y="2062163"/>
            <a:ext cx="2514600" cy="15287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436246" name="AutoShape 22"/>
          <p:cNvCxnSpPr>
            <a:cxnSpLocks noChangeShapeType="1"/>
            <a:stCxn id="436251" idx="1"/>
            <a:endCxn id="436229" idx="3"/>
          </p:cNvCxnSpPr>
          <p:nvPr/>
        </p:nvCxnSpPr>
        <p:spPr bwMode="auto">
          <a:xfrm flipH="1" flipV="1">
            <a:off x="1600200" y="2681288"/>
            <a:ext cx="2667000" cy="9096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436247" name="AutoShape 23"/>
          <p:cNvCxnSpPr>
            <a:cxnSpLocks noChangeShapeType="1"/>
            <a:stCxn id="436251" idx="3"/>
            <a:endCxn id="436233" idx="1"/>
          </p:cNvCxnSpPr>
          <p:nvPr/>
        </p:nvCxnSpPr>
        <p:spPr bwMode="auto">
          <a:xfrm flipV="1">
            <a:off x="5029200" y="2128838"/>
            <a:ext cx="2133600" cy="14620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436248" name="AutoShape 24"/>
          <p:cNvCxnSpPr>
            <a:cxnSpLocks noChangeShapeType="1"/>
            <a:stCxn id="436251" idx="1"/>
            <a:endCxn id="436230" idx="3"/>
          </p:cNvCxnSpPr>
          <p:nvPr/>
        </p:nvCxnSpPr>
        <p:spPr bwMode="auto">
          <a:xfrm flipH="1">
            <a:off x="1600200" y="3590925"/>
            <a:ext cx="2667000" cy="614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</p:cxnSp>
      <p:cxnSp>
        <p:nvCxnSpPr>
          <p:cNvPr id="436249" name="AutoShape 25"/>
          <p:cNvCxnSpPr>
            <a:cxnSpLocks noChangeShapeType="1"/>
            <a:stCxn id="436230" idx="2"/>
            <a:endCxn id="436257" idx="1"/>
          </p:cNvCxnSpPr>
          <p:nvPr/>
        </p:nvCxnSpPr>
        <p:spPr bwMode="auto">
          <a:xfrm rot="16200000" flipH="1">
            <a:off x="2067718" y="3437732"/>
            <a:ext cx="360363" cy="2209800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436250" name="Group 26"/>
          <p:cNvGrpSpPr>
            <a:grpSpLocks/>
          </p:cNvGrpSpPr>
          <p:nvPr/>
        </p:nvGrpSpPr>
        <p:grpSpPr bwMode="auto">
          <a:xfrm>
            <a:off x="4114800" y="3429000"/>
            <a:ext cx="1066800" cy="314325"/>
            <a:chOff x="2544" y="2202"/>
            <a:chExt cx="672" cy="198"/>
          </a:xfrm>
        </p:grpSpPr>
        <p:sp>
          <p:nvSpPr>
            <p:cNvPr id="436251" name="Rectangle 27"/>
            <p:cNvSpPr>
              <a:spLocks noChangeArrowheads="1"/>
            </p:cNvSpPr>
            <p:nvPr/>
          </p:nvSpPr>
          <p:spPr bwMode="auto">
            <a:xfrm>
              <a:off x="2640" y="220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52" name="Text Box 28"/>
            <p:cNvSpPr txBox="1">
              <a:spLocks noChangeArrowheads="1"/>
            </p:cNvSpPr>
            <p:nvPr/>
          </p:nvSpPr>
          <p:spPr bwMode="auto">
            <a:xfrm>
              <a:off x="2544" y="2202"/>
              <a:ext cx="672" cy="19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GM</a:t>
              </a:r>
              <a:endParaRPr lang="ru-RU" sz="1400" b="1">
                <a:latin typeface="Arial" charset="0"/>
              </a:endParaRPr>
            </a:p>
          </p:txBody>
        </p:sp>
      </p:grpSp>
      <p:grpSp>
        <p:nvGrpSpPr>
          <p:cNvPr id="436253" name="Group 29"/>
          <p:cNvGrpSpPr>
            <a:grpSpLocks/>
          </p:cNvGrpSpPr>
          <p:nvPr/>
        </p:nvGrpSpPr>
        <p:grpSpPr bwMode="auto">
          <a:xfrm>
            <a:off x="4114800" y="5365750"/>
            <a:ext cx="1828800" cy="1014413"/>
            <a:chOff x="2448" y="3422"/>
            <a:chExt cx="1152" cy="639"/>
          </a:xfrm>
        </p:grpSpPr>
        <p:sp>
          <p:nvSpPr>
            <p:cNvPr id="436254" name="Text Box 30"/>
            <p:cNvSpPr txBox="1">
              <a:spLocks noChangeArrowheads="1"/>
            </p:cNvSpPr>
            <p:nvPr/>
          </p:nvSpPr>
          <p:spPr bwMode="auto">
            <a:xfrm>
              <a:off x="2448" y="3422"/>
              <a:ext cx="1152" cy="46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New United Motor Manufacturing Inc. (NUMMI)</a:t>
              </a:r>
              <a:endParaRPr lang="ru-RU" sz="1400" b="1">
                <a:latin typeface="Arial" charset="0"/>
              </a:endParaRPr>
            </a:p>
          </p:txBody>
        </p:sp>
        <p:sp>
          <p:nvSpPr>
            <p:cNvPr id="436255" name="Text Box 31"/>
            <p:cNvSpPr txBox="1">
              <a:spLocks noChangeArrowheads="1"/>
            </p:cNvSpPr>
            <p:nvPr/>
          </p:nvSpPr>
          <p:spPr bwMode="auto">
            <a:xfrm>
              <a:off x="2544" y="3888"/>
              <a:ext cx="9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(Makes cars in US)</a:t>
              </a:r>
              <a:endParaRPr lang="ru-RU" sz="1200">
                <a:latin typeface="Arial" charset="0"/>
              </a:endParaRPr>
            </a:p>
          </p:txBody>
        </p:sp>
      </p:grpSp>
      <p:grpSp>
        <p:nvGrpSpPr>
          <p:cNvPr id="436256" name="Group 32"/>
          <p:cNvGrpSpPr>
            <a:grpSpLocks/>
          </p:cNvGrpSpPr>
          <p:nvPr/>
        </p:nvGrpSpPr>
        <p:grpSpPr bwMode="auto">
          <a:xfrm>
            <a:off x="3276600" y="4459288"/>
            <a:ext cx="1524000" cy="808037"/>
            <a:chOff x="1536" y="2688"/>
            <a:chExt cx="960" cy="509"/>
          </a:xfrm>
        </p:grpSpPr>
        <p:sp>
          <p:nvSpPr>
            <p:cNvPr id="436257" name="Text Box 33"/>
            <p:cNvSpPr txBox="1">
              <a:spLocks noChangeArrowheads="1"/>
            </p:cNvSpPr>
            <p:nvPr/>
          </p:nvSpPr>
          <p:spPr bwMode="auto">
            <a:xfrm>
              <a:off x="1584" y="2688"/>
              <a:ext cx="816" cy="33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IBC Vehicles Ltd (UK)</a:t>
              </a:r>
              <a:endParaRPr lang="ru-RU" sz="1400" b="1">
                <a:latin typeface="Arial" charset="0"/>
              </a:endParaRPr>
            </a:p>
          </p:txBody>
        </p:sp>
        <p:sp>
          <p:nvSpPr>
            <p:cNvPr id="436258" name="Text Box 34"/>
            <p:cNvSpPr txBox="1">
              <a:spLocks noChangeArrowheads="1"/>
            </p:cNvSpPr>
            <p:nvPr/>
          </p:nvSpPr>
          <p:spPr bwMode="auto">
            <a:xfrm>
              <a:off x="1536" y="3024"/>
              <a:ext cx="9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(Makes vans in UK)</a:t>
              </a:r>
              <a:endParaRPr lang="ru-RU" sz="1200">
                <a:latin typeface="Arial" charset="0"/>
              </a:endParaRPr>
            </a:p>
          </p:txBody>
        </p:sp>
      </p:grpSp>
      <p:sp>
        <p:nvSpPr>
          <p:cNvPr id="436259" name="Text Box 35"/>
          <p:cNvSpPr txBox="1">
            <a:spLocks noChangeArrowheads="1"/>
          </p:cNvSpPr>
          <p:nvPr/>
        </p:nvSpPr>
        <p:spPr bwMode="auto">
          <a:xfrm>
            <a:off x="5029200" y="4610100"/>
            <a:ext cx="838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50% owned</a:t>
            </a:r>
            <a:endParaRPr lang="ru-RU" sz="1600">
              <a:latin typeface="Times New Roman" charset="0"/>
            </a:endParaRPr>
          </a:p>
        </p:txBody>
      </p:sp>
      <p:sp>
        <p:nvSpPr>
          <p:cNvPr id="436260" name="Text Box 36"/>
          <p:cNvSpPr txBox="1">
            <a:spLocks noChangeArrowheads="1"/>
          </p:cNvSpPr>
          <p:nvPr/>
        </p:nvSpPr>
        <p:spPr bwMode="auto">
          <a:xfrm>
            <a:off x="3810000" y="2371725"/>
            <a:ext cx="838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50% owned</a:t>
            </a:r>
            <a:endParaRPr lang="ru-RU" sz="1600">
              <a:latin typeface="Times New Roman" charset="0"/>
            </a:endParaRPr>
          </a:p>
        </p:txBody>
      </p:sp>
      <p:sp>
        <p:nvSpPr>
          <p:cNvPr id="436261" name="Text Box 37"/>
          <p:cNvSpPr txBox="1">
            <a:spLocks noChangeArrowheads="1"/>
          </p:cNvSpPr>
          <p:nvPr/>
        </p:nvSpPr>
        <p:spPr bwMode="auto">
          <a:xfrm>
            <a:off x="1371600" y="4702175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40% investment</a:t>
            </a:r>
            <a:endParaRPr lang="ru-RU" sz="1600">
              <a:latin typeface="Times New Roman" charset="0"/>
            </a:endParaRPr>
          </a:p>
        </p:txBody>
      </p:sp>
      <p:sp>
        <p:nvSpPr>
          <p:cNvPr id="436262" name="Text Box 38"/>
          <p:cNvSpPr txBox="1">
            <a:spLocks noChangeArrowheads="1"/>
          </p:cNvSpPr>
          <p:nvPr/>
        </p:nvSpPr>
        <p:spPr bwMode="auto">
          <a:xfrm>
            <a:off x="4267200" y="3819525"/>
            <a:ext cx="838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60% owned</a:t>
            </a:r>
            <a:endParaRPr lang="ru-RU" sz="1600">
              <a:latin typeface="Times New Roman" charset="0"/>
            </a:endParaRPr>
          </a:p>
        </p:txBody>
      </p:sp>
      <p:sp>
        <p:nvSpPr>
          <p:cNvPr id="436263" name="Text Box 39"/>
          <p:cNvSpPr txBox="1">
            <a:spLocks noChangeArrowheads="1"/>
          </p:cNvSpPr>
          <p:nvPr/>
        </p:nvSpPr>
        <p:spPr bwMode="auto">
          <a:xfrm rot="1868914">
            <a:off x="1752600" y="2447925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Times New Roman" charset="0"/>
              </a:rPr>
              <a:t>Russian JV to produce cars</a:t>
            </a:r>
            <a:endParaRPr lang="ru-RU" sz="1600" dirty="0">
              <a:latin typeface="Times New Roman" charset="0"/>
            </a:endParaRPr>
          </a:p>
        </p:txBody>
      </p:sp>
      <p:sp>
        <p:nvSpPr>
          <p:cNvPr id="436264" name="Text Box 40"/>
          <p:cNvSpPr txBox="1">
            <a:spLocks noChangeArrowheads="1"/>
          </p:cNvSpPr>
          <p:nvPr/>
        </p:nvSpPr>
        <p:spPr bwMode="auto">
          <a:xfrm rot="1074520">
            <a:off x="1447800" y="3025775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10% owned; co-production</a:t>
            </a:r>
            <a:endParaRPr lang="ru-RU" sz="1600">
              <a:latin typeface="Times New Roman" charset="0"/>
            </a:endParaRPr>
          </a:p>
        </p:txBody>
      </p:sp>
      <p:sp>
        <p:nvSpPr>
          <p:cNvPr id="436265" name="Text Box 41"/>
          <p:cNvSpPr txBox="1">
            <a:spLocks noChangeArrowheads="1"/>
          </p:cNvSpPr>
          <p:nvPr/>
        </p:nvSpPr>
        <p:spPr bwMode="auto">
          <a:xfrm rot="1491880">
            <a:off x="5562600" y="408305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JV to produce cars in China</a:t>
            </a:r>
            <a:endParaRPr lang="ru-RU" sz="1600">
              <a:latin typeface="Times New Roman" charset="0"/>
            </a:endParaRPr>
          </a:p>
        </p:txBody>
      </p:sp>
      <p:sp>
        <p:nvSpPr>
          <p:cNvPr id="436266" name="Text Box 42"/>
          <p:cNvSpPr txBox="1">
            <a:spLocks noChangeArrowheads="1"/>
          </p:cNvSpPr>
          <p:nvPr/>
        </p:nvSpPr>
        <p:spPr bwMode="auto">
          <a:xfrm rot="-850023">
            <a:off x="1600200" y="3863975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Times New Roman" charset="0"/>
              </a:rPr>
              <a:t>49% owned; co-production</a:t>
            </a:r>
            <a:endParaRPr lang="ru-RU" sz="1600" dirty="0">
              <a:latin typeface="Times New Roman" charset="0"/>
            </a:endParaRPr>
          </a:p>
        </p:txBody>
      </p:sp>
      <p:sp>
        <p:nvSpPr>
          <p:cNvPr id="436267" name="Text Box 43"/>
          <p:cNvSpPr txBox="1">
            <a:spLocks noChangeArrowheads="1"/>
          </p:cNvSpPr>
          <p:nvPr/>
        </p:nvSpPr>
        <p:spPr bwMode="auto">
          <a:xfrm>
            <a:off x="5334000" y="3254375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20% owned; joint production</a:t>
            </a:r>
            <a:endParaRPr lang="ru-RU" sz="1600">
              <a:latin typeface="Times New Roman" charset="0"/>
            </a:endParaRPr>
          </a:p>
        </p:txBody>
      </p:sp>
      <p:sp>
        <p:nvSpPr>
          <p:cNvPr id="436268" name="Text Box 44"/>
          <p:cNvSpPr txBox="1">
            <a:spLocks noChangeArrowheads="1"/>
          </p:cNvSpPr>
          <p:nvPr/>
        </p:nvSpPr>
        <p:spPr bwMode="auto">
          <a:xfrm rot="3014997">
            <a:off x="5346700" y="4864100"/>
            <a:ext cx="2590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>
                <a:latin typeface="Times New Roman" charset="0"/>
              </a:rPr>
              <a:t>50.9% owned; technical 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latin typeface="Times New Roman" charset="0"/>
              </a:rPr>
              <a:t>and production collaboration</a:t>
            </a:r>
            <a:endParaRPr lang="ru-RU" sz="1600">
              <a:latin typeface="Times New Roman" charset="0"/>
            </a:endParaRPr>
          </a:p>
        </p:txBody>
      </p:sp>
      <p:sp>
        <p:nvSpPr>
          <p:cNvPr id="436269" name="Text Box 45"/>
          <p:cNvSpPr txBox="1">
            <a:spLocks noChangeArrowheads="1"/>
          </p:cNvSpPr>
          <p:nvPr/>
        </p:nvSpPr>
        <p:spPr bwMode="auto">
          <a:xfrm rot="-2070913">
            <a:off x="4495800" y="2286000"/>
            <a:ext cx="25908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latin typeface="Times New Roman" charset="0"/>
              </a:rPr>
              <a:t>20% owned (2000-5); collaboration on technology and components</a:t>
            </a:r>
            <a:endParaRPr lang="ru-RU" sz="1600">
              <a:latin typeface="Times New Roman" charset="0"/>
            </a:endParaRPr>
          </a:p>
        </p:txBody>
      </p:sp>
      <p:sp>
        <p:nvSpPr>
          <p:cNvPr id="436270" name="Text Box 46"/>
          <p:cNvSpPr txBox="1">
            <a:spLocks noChangeArrowheads="1"/>
          </p:cNvSpPr>
          <p:nvPr/>
        </p:nvSpPr>
        <p:spPr bwMode="auto">
          <a:xfrm>
            <a:off x="2952750" y="6565700"/>
            <a:ext cx="1714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latin typeface="Times New Roman" charset="0"/>
                <a:sym typeface="Symbol" pitchFamily="18" charset="2"/>
              </a:rPr>
              <a:t>Source: </a:t>
            </a:r>
            <a:r>
              <a:rPr lang="en-US" sz="1200" i="1" dirty="0">
                <a:latin typeface="Times New Roman" charset="0"/>
              </a:rPr>
              <a:t>Grant (2008</a:t>
            </a:r>
            <a:r>
              <a:rPr lang="en-US" sz="1400" i="1" dirty="0">
                <a:latin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0748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82" y="1364029"/>
            <a:ext cx="8943584" cy="491801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3600" dirty="0"/>
              <a:t>Which foreign markets should the company enter first?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3600" dirty="0"/>
              <a:t>How to enter foreign markets (entry modes)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Exporting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Licensing &amp; franchising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Wholly-owned subsidiaries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Mergers and acquisitions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Strategic alliances and joint ventures</a:t>
            </a:r>
          </a:p>
        </p:txBody>
      </p:sp>
    </p:spTree>
    <p:extLst>
      <p:ext uri="{BB962C8B-B14F-4D97-AF65-F5344CB8AC3E}">
        <p14:creationId xmlns:p14="http://schemas.microsoft.com/office/powerpoint/2010/main" val="80902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Reminders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244929" y="1533896"/>
            <a:ext cx="8654142" cy="4700649"/>
          </a:xfrm>
        </p:spPr>
        <p:txBody>
          <a:bodyPr/>
          <a:lstStyle/>
          <a:p>
            <a:r>
              <a:rPr lang="en-US" dirty="0"/>
              <a:t>This Friday, April 4</a:t>
            </a:r>
            <a:r>
              <a:rPr lang="en-US" baseline="30000" dirty="0"/>
              <a:t>th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Will discuss “Walmart” case</a:t>
            </a:r>
          </a:p>
          <a:p>
            <a:pPr lvl="1"/>
            <a:r>
              <a:rPr lang="en-US" dirty="0"/>
              <a:t>Students responsible for “Walmart” case submit individual assignments by 9:30 on April 4</a:t>
            </a:r>
            <a:r>
              <a:rPr lang="en-US" baseline="30000" dirty="0"/>
              <a:t>th</a:t>
            </a:r>
            <a:r>
              <a:rPr lang="en-US" dirty="0"/>
              <a:t>   </a:t>
            </a:r>
            <a:endParaRPr lang="en-US" sz="1000" dirty="0"/>
          </a:p>
          <a:p>
            <a:endParaRPr lang="en-US" dirty="0"/>
          </a:p>
          <a:p>
            <a:r>
              <a:rPr lang="en-US" dirty="0"/>
              <a:t>Next Tuesday, April 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Lecture on “Executing global strategies”</a:t>
            </a:r>
          </a:p>
          <a:p>
            <a:pPr lvl="1"/>
            <a:r>
              <a:rPr lang="en-US" dirty="0"/>
              <a:t>PA presentation by groups responsible for this topic</a:t>
            </a:r>
          </a:p>
        </p:txBody>
      </p:sp>
    </p:spTree>
    <p:extLst>
      <p:ext uri="{BB962C8B-B14F-4D97-AF65-F5344CB8AC3E}">
        <p14:creationId xmlns:p14="http://schemas.microsoft.com/office/powerpoint/2010/main" val="298390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atkearney.com/documents/10192/5797358/FG-Connected-Risks%E2%80%94Investing-in-a-Divergent-World-11.png/91671582-afbf-463a-8cba-6eadd917f730?t=14297307530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77" y="150686"/>
            <a:ext cx="7198519" cy="606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6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3885A-65D5-47B2-A440-44AEF394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79" y="381000"/>
            <a:ext cx="6753102" cy="685800"/>
          </a:xfrm>
        </p:spPr>
        <p:txBody>
          <a:bodyPr/>
          <a:lstStyle/>
          <a:p>
            <a:r>
              <a:rPr lang="en-CA" dirty="0"/>
              <a:t>Uppsala model: Psychic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9E580-8DBA-4D0E-8FE4-E3F198A64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1" y="1287978"/>
            <a:ext cx="8510650" cy="4649683"/>
          </a:xfrm>
        </p:spPr>
        <p:txBody>
          <a:bodyPr/>
          <a:lstStyle/>
          <a:p>
            <a:pPr marL="411498">
              <a:defRPr/>
            </a:pPr>
            <a:r>
              <a:rPr lang="en-GB" sz="2800" dirty="0"/>
              <a:t>Introduced by Jan </a:t>
            </a:r>
            <a:r>
              <a:rPr lang="en-GB" sz="2800" dirty="0" err="1"/>
              <a:t>Johanson</a:t>
            </a:r>
            <a:r>
              <a:rPr lang="en-GB" sz="2800" dirty="0"/>
              <a:t> (Uppsala University, Sweden) and his colleagues</a:t>
            </a:r>
          </a:p>
          <a:p>
            <a:pPr marL="811548" lvl="1">
              <a:defRPr/>
            </a:pPr>
            <a:r>
              <a:rPr lang="en-GB" sz="2400" dirty="0" err="1"/>
              <a:t>Johanson</a:t>
            </a:r>
            <a:r>
              <a:rPr lang="en-GB" sz="2400" dirty="0"/>
              <a:t> and </a:t>
            </a:r>
            <a:r>
              <a:rPr lang="en-GB" sz="2400" dirty="0" err="1"/>
              <a:t>Vahlne</a:t>
            </a:r>
            <a:r>
              <a:rPr lang="en-GB" sz="2400" dirty="0"/>
              <a:t> (1977); </a:t>
            </a:r>
            <a:r>
              <a:rPr lang="en-GB" sz="2400" dirty="0" err="1"/>
              <a:t>Vahlne</a:t>
            </a:r>
            <a:r>
              <a:rPr lang="en-GB" sz="2400" dirty="0"/>
              <a:t> and </a:t>
            </a:r>
            <a:r>
              <a:rPr lang="en-GB" sz="2400" dirty="0" err="1"/>
              <a:t>Johanson</a:t>
            </a:r>
            <a:r>
              <a:rPr lang="en-GB" sz="2400" dirty="0"/>
              <a:t> (2017)</a:t>
            </a:r>
            <a:endParaRPr lang="en-US" sz="2400" i="1" dirty="0"/>
          </a:p>
          <a:p>
            <a:pPr marL="411498">
              <a:defRPr/>
            </a:pPr>
            <a:r>
              <a:rPr lang="en-US" sz="2800" dirty="0"/>
              <a:t>Foreign target markets are selected primarily according to  their </a:t>
            </a:r>
            <a:r>
              <a:rPr lang="en-US" sz="2800" i="1" dirty="0"/>
              <a:t>proximity</a:t>
            </a:r>
            <a:r>
              <a:rPr lang="en-US" sz="2800" dirty="0"/>
              <a:t> in terms of </a:t>
            </a:r>
            <a:r>
              <a:rPr lang="en-US" sz="2800" i="1" dirty="0"/>
              <a:t>“psychic distance” </a:t>
            </a:r>
          </a:p>
          <a:p>
            <a:pPr marL="411498">
              <a:defRPr/>
            </a:pPr>
            <a:r>
              <a:rPr lang="en-US" sz="2800" dirty="0"/>
              <a:t>Psychic distance reflects </a:t>
            </a:r>
            <a:r>
              <a:rPr lang="en-GB" sz="2800" dirty="0"/>
              <a:t>differences in language, culture, political systems, level of education, or level of industrial development, etc. </a:t>
            </a:r>
          </a:p>
          <a:p>
            <a:pPr marL="411498">
              <a:defRPr/>
            </a:pPr>
            <a:r>
              <a:rPr lang="en-US" sz="2800" dirty="0"/>
              <a:t>Psychic distance makes it difficult to understand foreign environment </a:t>
            </a:r>
          </a:p>
        </p:txBody>
      </p:sp>
    </p:spTree>
    <p:extLst>
      <p:ext uri="{BB962C8B-B14F-4D97-AF65-F5344CB8AC3E}">
        <p14:creationId xmlns:p14="http://schemas.microsoft.com/office/powerpoint/2010/main" val="303189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E1A31-F914-4E61-B7B9-B3DFDD96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6" y="0"/>
            <a:ext cx="7503226" cy="1017319"/>
          </a:xfrm>
        </p:spPr>
        <p:txBody>
          <a:bodyPr/>
          <a:lstStyle/>
          <a:p>
            <a:r>
              <a:rPr lang="en-CA" dirty="0"/>
              <a:t>Firms begin internationalization by entering proximate foreign markets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62B68-37BE-4FEA-99D1-2A9D9E607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17" y="1636815"/>
            <a:ext cx="8518566" cy="4495800"/>
          </a:xfrm>
        </p:spPr>
        <p:txBody>
          <a:bodyPr/>
          <a:lstStyle/>
          <a:p>
            <a:r>
              <a:rPr lang="en-US" altLang="en-US" sz="2800" dirty="0">
                <a:cs typeface="Arial" panose="020B0604020202020204" pitchFamily="34" charset="0"/>
              </a:rPr>
              <a:t>According to the Uppsala model, companies start investing in one or few neighboring countries rather than in a variety of countries simultaneously</a:t>
            </a:r>
          </a:p>
          <a:p>
            <a:r>
              <a:rPr lang="en-US" altLang="en-US" sz="2800" dirty="0">
                <a:cs typeface="Arial" panose="020B0604020202020204" pitchFamily="34" charset="0"/>
              </a:rPr>
              <a:t>Investment in a foreign country is carried out cautiously, </a:t>
            </a:r>
            <a:r>
              <a:rPr lang="en-GB" altLang="en-US" sz="2800" dirty="0">
                <a:cs typeface="Arial" panose="020B0604020202020204" pitchFamily="34" charset="0"/>
              </a:rPr>
              <a:t>gradu</a:t>
            </a:r>
            <a:r>
              <a:rPr lang="en-GB" altLang="zh-CN" sz="2800" dirty="0">
                <a:cs typeface="Arial" panose="020B0604020202020204" pitchFamily="34" charset="0"/>
              </a:rPr>
              <a:t>ally, and according to managers’ learning progress</a:t>
            </a:r>
          </a:p>
          <a:p>
            <a:r>
              <a:rPr lang="en-GB" altLang="en-US" sz="2800" dirty="0">
                <a:cs typeface="Arial" panose="020B0604020202020204" pitchFamily="34" charset="0"/>
              </a:rPr>
              <a:t>Subsequently, the c</a:t>
            </a:r>
            <a:r>
              <a:rPr lang="en-GB" altLang="zh-CN" sz="2800" dirty="0">
                <a:cs typeface="Arial" panose="020B0604020202020204" pitchFamily="34" charset="0"/>
              </a:rPr>
              <a:t>ompany is expected to follow a sequence from low to high commitment and to enter new markets with successively greater psychic distance </a:t>
            </a:r>
            <a:endParaRPr lang="en-US" altLang="zh-CN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7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D137B-9CC7-46A3-ABC1-AC4B2099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538" y="39337"/>
            <a:ext cx="5971309" cy="883227"/>
          </a:xfrm>
        </p:spPr>
        <p:txBody>
          <a:bodyPr/>
          <a:lstStyle/>
          <a:p>
            <a:r>
              <a:rPr lang="en-CA" dirty="0"/>
              <a:t>Internationalization process</a:t>
            </a:r>
            <a:br>
              <a:rPr lang="en-CA" dirty="0"/>
            </a:br>
            <a:r>
              <a:rPr lang="en-CA" sz="2800" dirty="0"/>
              <a:t>(</a:t>
            </a:r>
            <a:r>
              <a:rPr lang="en-CA" sz="2800" dirty="0" err="1"/>
              <a:t>Johanson</a:t>
            </a:r>
            <a:r>
              <a:rPr lang="en-CA" sz="2800" dirty="0"/>
              <a:t> &amp; </a:t>
            </a:r>
            <a:r>
              <a:rPr lang="en-CA" sz="2800" dirty="0" err="1"/>
              <a:t>Vahlne</a:t>
            </a:r>
            <a:r>
              <a:rPr lang="en-CA" sz="2800" dirty="0"/>
              <a:t>, 1977)</a:t>
            </a:r>
          </a:p>
        </p:txBody>
      </p:sp>
      <p:pic>
        <p:nvPicPr>
          <p:cNvPr id="5" name="Content Placeholder 4" descr="Johanson &amp; Vahlne (1977)">
            <a:extLst>
              <a:ext uri="{FF2B5EF4-FFF2-40B4-BE49-F238E27FC236}">
                <a16:creationId xmlns:a16="http://schemas.microsoft.com/office/drawing/2014/main" id="{7F347594-AFB8-4DBE-8205-2A585E059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09" y="1280061"/>
            <a:ext cx="6795984" cy="5096988"/>
          </a:xfrm>
        </p:spPr>
      </p:pic>
    </p:spTree>
    <p:extLst>
      <p:ext uri="{BB962C8B-B14F-4D97-AF65-F5344CB8AC3E}">
        <p14:creationId xmlns:p14="http://schemas.microsoft.com/office/powerpoint/2010/main" val="347511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F086C61-A59E-48DE-8A22-87D6ADFEC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5628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040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6699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6779</TotalTime>
  <Words>1831</Words>
  <Application>Microsoft Office PowerPoint</Application>
  <PresentationFormat>On-screen Show (4:3)</PresentationFormat>
  <Paragraphs>269</Paragraphs>
  <Slides>46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Playfair Display</vt:lpstr>
      <vt:lpstr>Tahoma</vt:lpstr>
      <vt:lpstr>Times New Roman</vt:lpstr>
      <vt:lpstr>Wingdings</vt:lpstr>
      <vt:lpstr>1_Default Design</vt:lpstr>
      <vt:lpstr>think-cell Slide</vt:lpstr>
      <vt:lpstr> 1227 International Management</vt:lpstr>
      <vt:lpstr>Agenda</vt:lpstr>
      <vt:lpstr>Which foreign markets should the company enter first?</vt:lpstr>
      <vt:lpstr>Choosing foreign markets</vt:lpstr>
      <vt:lpstr>PowerPoint Presentation</vt:lpstr>
      <vt:lpstr>Uppsala model: Psychic distance</vt:lpstr>
      <vt:lpstr>Firms begin internationalization by entering proximate foreign markets </vt:lpstr>
      <vt:lpstr>Internationalization process (Johanson &amp; Vahlne, 1977)</vt:lpstr>
      <vt:lpstr>PowerPoint Presentation</vt:lpstr>
      <vt:lpstr>Do all firms internationalize as predicted by the Uppsala model?</vt:lpstr>
      <vt:lpstr>How to enter foreign markets?</vt:lpstr>
      <vt:lpstr>Determinants of entry mode choice</vt:lpstr>
      <vt:lpstr>Determinants of entry mode choice</vt:lpstr>
      <vt:lpstr>Determinants of entry mode choice</vt:lpstr>
      <vt:lpstr>Entry mode choice is affected by prior entry experiences</vt:lpstr>
      <vt:lpstr>Exporting</vt:lpstr>
      <vt:lpstr>Exporting</vt:lpstr>
      <vt:lpstr>Boeing’s factory complex in Everett, WA </vt:lpstr>
      <vt:lpstr>Licensing / Franchising</vt:lpstr>
      <vt:lpstr>Licensing / Franchising</vt:lpstr>
      <vt:lpstr>Foreign direct investment</vt:lpstr>
      <vt:lpstr>Wholly owned subsidiary </vt:lpstr>
      <vt:lpstr>Wholly owned subsidiary</vt:lpstr>
      <vt:lpstr>Mergers &amp; Acquisitions (M&amp;As)</vt:lpstr>
      <vt:lpstr>M&amp;As in the beer industry (2000-2013)</vt:lpstr>
      <vt:lpstr>PowerPoint Presentation</vt:lpstr>
      <vt:lpstr>Then AB Inbev acquired SABMiller…</vt:lpstr>
      <vt:lpstr>PowerPoint Presentation</vt:lpstr>
      <vt:lpstr>Foreign market entry  through acquisition</vt:lpstr>
      <vt:lpstr>Strategic alliances  and joint ventures</vt:lpstr>
      <vt:lpstr>Non-equity strategic alliances</vt:lpstr>
      <vt:lpstr>Equity strategic alliances</vt:lpstr>
      <vt:lpstr>Joint Ventures</vt:lpstr>
      <vt:lpstr>Strategic Alliances</vt:lpstr>
      <vt:lpstr>Renault-Nissan Alliance</vt:lpstr>
      <vt:lpstr>PowerPoint Presentation</vt:lpstr>
      <vt:lpstr>Automotive industry</vt:lpstr>
      <vt:lpstr>Renault-Nissan Alliance</vt:lpstr>
      <vt:lpstr>Will Renault-Nissan alliance survive?</vt:lpstr>
      <vt:lpstr>Ghosn broke the bail and fled Japan</vt:lpstr>
      <vt:lpstr>Why do many alliances fail?</vt:lpstr>
      <vt:lpstr>Failed alliance: Suzuki and VW</vt:lpstr>
      <vt:lpstr>Examples of successful alliances</vt:lpstr>
      <vt:lpstr>Portfolio of alliances: General Motors</vt:lpstr>
      <vt:lpstr>Summary</vt:lpstr>
      <vt:lpstr>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</dc:title>
  <dc:creator>IO</dc:creator>
  <cp:lastModifiedBy>Ilya Okhmatovskiy</cp:lastModifiedBy>
  <cp:revision>851</cp:revision>
  <dcterms:created xsi:type="dcterms:W3CDTF">2002-01-09T03:29:12Z</dcterms:created>
  <dcterms:modified xsi:type="dcterms:W3CDTF">2025-04-01T10:47:50Z</dcterms:modified>
</cp:coreProperties>
</file>