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4"/>
  </p:notesMasterIdLst>
  <p:sldIdLst>
    <p:sldId id="259" r:id="rId2"/>
    <p:sldId id="471" r:id="rId3"/>
    <p:sldId id="380" r:id="rId4"/>
    <p:sldId id="365" r:id="rId5"/>
    <p:sldId id="381" r:id="rId6"/>
    <p:sldId id="382" r:id="rId7"/>
    <p:sldId id="412" r:id="rId8"/>
    <p:sldId id="495" r:id="rId9"/>
    <p:sldId id="481" r:id="rId10"/>
    <p:sldId id="491" r:id="rId11"/>
    <p:sldId id="487" r:id="rId12"/>
    <p:sldId id="486" r:id="rId13"/>
    <p:sldId id="489" r:id="rId14"/>
    <p:sldId id="493" r:id="rId15"/>
    <p:sldId id="492" r:id="rId16"/>
    <p:sldId id="496" r:id="rId17"/>
    <p:sldId id="417" r:id="rId18"/>
    <p:sldId id="414" r:id="rId19"/>
    <p:sldId id="415" r:id="rId20"/>
    <p:sldId id="378" r:id="rId21"/>
    <p:sldId id="416" r:id="rId22"/>
    <p:sldId id="419" r:id="rId23"/>
    <p:sldId id="383" r:id="rId24"/>
    <p:sldId id="384" r:id="rId25"/>
    <p:sldId id="386" r:id="rId26"/>
    <p:sldId id="482" r:id="rId27"/>
    <p:sldId id="484" r:id="rId28"/>
    <p:sldId id="452" r:id="rId29"/>
    <p:sldId id="453" r:id="rId30"/>
    <p:sldId id="454" r:id="rId31"/>
    <p:sldId id="490" r:id="rId32"/>
    <p:sldId id="470" r:id="rId33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picer" initials="a" lastIdx="1" clrIdx="0">
    <p:extLst>
      <p:ext uri="{19B8F6BF-5375-455C-9EA6-DF929625EA0E}">
        <p15:presenceInfo xmlns:p15="http://schemas.microsoft.com/office/powerpoint/2012/main" userId="aspi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0000"/>
    <a:srgbClr val="CCCCFF"/>
    <a:srgbClr val="CC99FF"/>
    <a:srgbClr val="FFFF00"/>
    <a:srgbClr val="FF9933"/>
    <a:srgbClr val="FFCC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84" autoAdjust="0"/>
  </p:normalViewPr>
  <p:slideViewPr>
    <p:cSldViewPr snapToGrid="0">
      <p:cViewPr varScale="1">
        <p:scale>
          <a:sx n="56" d="100"/>
          <a:sy n="56" d="100"/>
        </p:scale>
        <p:origin x="1574" y="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668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D14EF66-6187-4803-A160-6ED46E37652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5556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080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BA8D7-6F36-49DB-A6FE-8FDB14AEF62B}" type="slidenum">
              <a:rPr lang="en-US"/>
              <a:pPr/>
              <a:t>19</a:t>
            </a:fld>
            <a:endParaRPr lang="en-US"/>
          </a:p>
        </p:txBody>
      </p:sp>
      <p:sp>
        <p:nvSpPr>
          <p:cNvPr id="110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33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95D7FD-70DF-4CA6-96AB-336BCB6C6F80}" type="slidenum">
              <a:rPr lang="en-US"/>
              <a:pPr/>
              <a:t>20</a:t>
            </a:fld>
            <a:endParaRPr lang="en-US"/>
          </a:p>
        </p:txBody>
      </p:sp>
      <p:sp>
        <p:nvSpPr>
          <p:cNvPr id="111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4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D2A86-4905-4788-A650-EB011982092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1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1252538"/>
            <a:ext cx="4514850" cy="3386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3D7DA-2C91-4748-82CD-BBE607601F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84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1252538"/>
            <a:ext cx="4514850" cy="3386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3D7DA-2C91-4748-82CD-BBE607601FB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37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1413" y="1252538"/>
            <a:ext cx="4514850" cy="3386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3D7DA-2C91-4748-82CD-BBE607601F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74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463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945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23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4018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901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9342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67E0EA-2117-41A9-A520-5AE4573E6B11}" type="slidenum">
              <a:rPr lang="en-US"/>
              <a:pPr/>
              <a:t>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3"/>
            <a:ext cx="4984962" cy="44669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23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770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085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0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8293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14EF66-6187-4803-A160-6ED46E37652B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590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B72885-6C92-43FD-A56F-67E7A986213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47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1828800"/>
            <a:ext cx="6248400" cy="177165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3886200"/>
            <a:ext cx="6248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ACB44DF-B2B2-4862-8F0F-EDB39865D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35" y="593073"/>
            <a:ext cx="9053465" cy="28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DA5837CD-DBFF-4899-8C50-CB99579A4C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43262"/>
            <a:ext cx="9144000" cy="4317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159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0" y="352425"/>
            <a:ext cx="62484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196393" y="994608"/>
            <a:ext cx="4580015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224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76200"/>
            <a:ext cx="1676400" cy="6477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76200"/>
            <a:ext cx="48768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85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926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6024846-DB74-489A-97F0-59214F4597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6024846-DB74-489A-97F0-59214F4597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81000"/>
            <a:ext cx="6248400" cy="6858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066800"/>
            <a:ext cx="6705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79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CCB8747-54A8-4187-9FA6-D94E35F2A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083" y="1476948"/>
            <a:ext cx="8939717" cy="477583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9734722-B1B4-4573-99BD-05555EC0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94223"/>
            <a:ext cx="7397531" cy="607346"/>
          </a:xfrm>
          <a:prstGeom prst="rect">
            <a:avLst/>
          </a:prstGeom>
        </p:spPr>
        <p:txBody>
          <a:bodyPr/>
          <a:lstStyle>
            <a:lvl1pPr>
              <a:defRPr b="1">
                <a:latin typeface="Playfair Display"/>
              </a:defRPr>
            </a:lvl1pPr>
          </a:lstStyle>
          <a:p>
            <a:r>
              <a:rPr lang="en-US" dirty="0"/>
              <a:t>Click to edit Master title style</a:t>
            </a:r>
            <a:endParaRPr lang="pt-BR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3989A50-C19D-4130-90D0-B38D3D8A2D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1000" y="4191000"/>
            <a:ext cx="2971800" cy="381000"/>
          </a:xfrm>
        </p:spPr>
        <p:txBody>
          <a:bodyPr/>
          <a:lstStyle>
            <a:lvl1pPr marL="0" indent="0">
              <a:buNone/>
              <a:defRPr sz="1800">
                <a:latin typeface="Playfair Display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787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52425"/>
            <a:ext cx="6248400" cy="685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1143000"/>
            <a:ext cx="3276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143000"/>
            <a:ext cx="3276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51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98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95275"/>
            <a:ext cx="6248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79692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741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72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33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4FA82F9-25BB-4185-88FC-D943BBA00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73" imgH="473" progId="TCLayout.ActiveDocument.1">
                  <p:embed/>
                </p:oleObj>
              </mc:Choice>
              <mc:Fallback>
                <p:oleObj name="think-cell Slide" r:id="rId16" imgW="473" imgH="47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4FA82F9-25BB-4185-88FC-D943BBA00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1219200"/>
            <a:ext cx="6705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B4C96A9-4111-45BF-929D-C9E53EA829A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0535" y="934195"/>
            <a:ext cx="9053465" cy="28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FD9D3BE8-762A-402B-B8EF-AD43DF7013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6343262"/>
            <a:ext cx="9144000" cy="4317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790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1" r:id="rId2"/>
    <p:sldLayoutId id="2147483668" r:id="rId3"/>
    <p:sldLayoutId id="2147483669" r:id="rId4"/>
    <p:sldLayoutId id="2147483679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 txBox="1">
            <a:spLocks noChangeArrowheads="1"/>
          </p:cNvSpPr>
          <p:nvPr/>
        </p:nvSpPr>
        <p:spPr bwMode="auto">
          <a:xfrm>
            <a:off x="435429" y="1763486"/>
            <a:ext cx="8392885" cy="185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kern="0" cap="none" dirty="0"/>
          </a:p>
          <a:p>
            <a:pPr algn="ctr" eaLnBrk="1" hangingPunct="1">
              <a:spcAft>
                <a:spcPts val="1200"/>
              </a:spcAft>
            </a:pPr>
            <a:r>
              <a:rPr lang="en-US" sz="3300" kern="0" cap="none" dirty="0"/>
              <a:t>Global distribution of value chain activities</a:t>
            </a:r>
          </a:p>
          <a:p>
            <a:pPr algn="ctr" eaLnBrk="1" hangingPunct="1">
              <a:spcAft>
                <a:spcPts val="1200"/>
              </a:spcAft>
            </a:pPr>
            <a:endParaRPr lang="en-US" sz="3300" kern="0" cap="none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2373086" y="3682959"/>
            <a:ext cx="4702628" cy="1143000"/>
          </a:xfrm>
        </p:spPr>
        <p:txBody>
          <a:bodyPr/>
          <a:lstStyle/>
          <a:p>
            <a:pPr algn="ctr" eaLnBrk="1" hangingPunct="1"/>
            <a:br>
              <a:rPr lang="en-US" sz="2400" cap="none" dirty="0"/>
            </a:br>
            <a:r>
              <a:rPr lang="en-US" sz="2400" cap="none" dirty="0"/>
              <a:t>1227 International Management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E419B05-66DD-4F30-9CF4-0D612EAF1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90457"/>
            <a:ext cx="2371666" cy="59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/>
            <a:endParaRPr lang="en-US" sz="800" kern="0" dirty="0"/>
          </a:p>
          <a:p>
            <a:pPr algn="ctr" eaLnBrk="1" hangingPunct="1"/>
            <a:endParaRPr lang="en-US" sz="800" kern="0" dirty="0"/>
          </a:p>
          <a:p>
            <a:pPr algn="ctr" eaLnBrk="1" hangingPunct="1"/>
            <a:endParaRPr lang="en-US" sz="800" kern="0" dirty="0"/>
          </a:p>
          <a:p>
            <a:pPr algn="ctr" eaLnBrk="1" hangingPunct="1"/>
            <a:endParaRPr lang="en-US" sz="800" kern="0" dirty="0"/>
          </a:p>
          <a:p>
            <a:pPr eaLnBrk="1" hangingPunct="1"/>
            <a:r>
              <a:rPr lang="en-US" sz="1200" kern="0" dirty="0"/>
              <a:t>© Ilya Okhmatovskiy</a:t>
            </a:r>
          </a:p>
          <a:p>
            <a:pPr eaLnBrk="1" hangingPunct="1"/>
            <a:r>
              <a:rPr lang="en-US" sz="1200" kern="0" dirty="0"/>
              <a:t>© Andrew Spicer</a:t>
            </a:r>
            <a:endParaRPr lang="en-US" sz="800" kern="0" dirty="0"/>
          </a:p>
        </p:txBody>
      </p:sp>
    </p:spTree>
    <p:extLst>
      <p:ext uri="{BB962C8B-B14F-4D97-AF65-F5344CB8AC3E}">
        <p14:creationId xmlns:p14="http://schemas.microsoft.com/office/powerpoint/2010/main" val="288300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7CFF-57D9-BB8A-600C-A1F7A4D2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907" y="191347"/>
            <a:ext cx="7684347" cy="685800"/>
          </a:xfrm>
        </p:spPr>
        <p:txBody>
          <a:bodyPr/>
          <a:lstStyle/>
          <a:p>
            <a:r>
              <a:rPr lang="en-US" dirty="0"/>
              <a:t>Impact of COVID-19 on delivery costs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45B104A-271D-8432-A519-05720E5D5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337732"/>
            <a:ext cx="7048797" cy="5237257"/>
          </a:xfrm>
        </p:spPr>
      </p:pic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36327-DFEA-4E66-94A5-E1128BD72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453" y="-1"/>
            <a:ext cx="7972216" cy="1070187"/>
          </a:xfrm>
        </p:spPr>
        <p:txBody>
          <a:bodyPr/>
          <a:lstStyle/>
          <a:p>
            <a:r>
              <a:rPr lang="en-US" dirty="0"/>
              <a:t>Supply chains disrupted by the military conflict between Russia and Ukraine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E95A5C-C0AF-49D5-8317-C3CFACDE0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51" y="1252952"/>
            <a:ext cx="4158828" cy="52697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392AC-668D-46E0-85F7-12B3EE7B8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18353"/>
            <a:ext cx="4402668" cy="530437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F23B833-3AE8-4753-BF73-7838CAB55573}"/>
              </a:ext>
            </a:extLst>
          </p:cNvPr>
          <p:cNvSpPr txBox="1">
            <a:spLocks/>
          </p:cNvSpPr>
          <p:nvPr/>
        </p:nvSpPr>
        <p:spPr>
          <a:xfrm>
            <a:off x="3686175" y="6670892"/>
            <a:ext cx="1771649" cy="1512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dirty="0"/>
              <a:t>Source: Financial Times (2022)</a:t>
            </a:r>
          </a:p>
        </p:txBody>
      </p:sp>
    </p:spTree>
    <p:extLst>
      <p:ext uri="{BB962C8B-B14F-4D97-AF65-F5344CB8AC3E}">
        <p14:creationId xmlns:p14="http://schemas.microsoft.com/office/powerpoint/2010/main" val="11438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7486E-A550-4052-8E24-AB622901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227" y="49106"/>
            <a:ext cx="8134773" cy="980441"/>
          </a:xfrm>
        </p:spPr>
        <p:txBody>
          <a:bodyPr/>
          <a:lstStyle/>
          <a:p>
            <a:r>
              <a:rPr lang="en-US" dirty="0"/>
              <a:t>Assembly plants suspend operations as supply of components is interrupted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5CB33B-7769-434F-A1D1-5350DFAA3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42" y="1418901"/>
            <a:ext cx="4052100" cy="4495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30B403-D089-40D5-86EC-D521BA83E56C}"/>
              </a:ext>
            </a:extLst>
          </p:cNvPr>
          <p:cNvSpPr txBox="1">
            <a:spLocks/>
          </p:cNvSpPr>
          <p:nvPr/>
        </p:nvSpPr>
        <p:spPr>
          <a:xfrm>
            <a:off x="582443" y="6114403"/>
            <a:ext cx="1771649" cy="1512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dirty="0"/>
              <a:t>Source: Financial Times (2022)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A54F36E-1207-47C1-9B8B-CE2D2005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72000" y="1418901"/>
            <a:ext cx="42148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49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253679-3E9C-4EDF-9A6F-4D7985088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7314" y="1435100"/>
            <a:ext cx="3847222" cy="469106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71E4F-F39A-416F-9A94-89F34E69E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0" y="1612054"/>
            <a:ext cx="3237653" cy="3870643"/>
          </a:xfrm>
        </p:spPr>
        <p:txBody>
          <a:bodyPr/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risks of relying on authoritarian states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“After Lithuania angered Beijing by recognising a de facto Taiwanese consulate, German auto suppliers Continental and Hella suddenly found products made at their Lithuanian sites were being held up at Chinese ports.” (FT, 16 March 2022)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E49F0A-7444-4F69-96CE-942F6136A52D}"/>
              </a:ext>
            </a:extLst>
          </p:cNvPr>
          <p:cNvSpPr txBox="1">
            <a:spLocks/>
          </p:cNvSpPr>
          <p:nvPr/>
        </p:nvSpPr>
        <p:spPr>
          <a:xfrm>
            <a:off x="887308" y="0"/>
            <a:ext cx="8029786" cy="115654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Exposure to political risks in other regions of the world: VW in China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331F0C-A381-4301-8FF3-A8F77586B658}"/>
              </a:ext>
            </a:extLst>
          </p:cNvPr>
          <p:cNvSpPr txBox="1">
            <a:spLocks/>
          </p:cNvSpPr>
          <p:nvPr/>
        </p:nvSpPr>
        <p:spPr>
          <a:xfrm>
            <a:off x="582443" y="6114403"/>
            <a:ext cx="1771649" cy="15120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dirty="0"/>
              <a:t>Source: Financial Times (2022)</a:t>
            </a:r>
          </a:p>
        </p:txBody>
      </p:sp>
    </p:spTree>
    <p:extLst>
      <p:ext uri="{BB962C8B-B14F-4D97-AF65-F5344CB8AC3E}">
        <p14:creationId xmlns:p14="http://schemas.microsoft.com/office/powerpoint/2010/main" val="2891233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D701-EF96-FE56-AFDB-CFB2F6FF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431" y="249589"/>
            <a:ext cx="8459569" cy="685800"/>
          </a:xfrm>
        </p:spPr>
        <p:txBody>
          <a:bodyPr/>
          <a:lstStyle/>
          <a:p>
            <a:r>
              <a:rPr lang="en-US" dirty="0"/>
              <a:t>Where semiconductors are manufactured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A5FBE319-719B-1CED-B5D3-2CF0E81C3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1286833"/>
            <a:ext cx="7470987" cy="5083491"/>
          </a:xfrm>
        </p:spPr>
      </p:pic>
    </p:spTree>
    <p:extLst>
      <p:ext uri="{BB962C8B-B14F-4D97-AF65-F5344CB8AC3E}">
        <p14:creationId xmlns:p14="http://schemas.microsoft.com/office/powerpoint/2010/main" val="1069924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84D6A-79F3-54A6-0AD6-15AC0429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254" y="57947"/>
            <a:ext cx="6248400" cy="1069995"/>
          </a:xfrm>
        </p:spPr>
        <p:txBody>
          <a:bodyPr/>
          <a:lstStyle/>
          <a:p>
            <a:r>
              <a:rPr lang="en-US" dirty="0"/>
              <a:t>Supply chain – what is needed for producing semiconductors 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8D272CAD-1499-36C5-6BC7-1616615AA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6" y="1309656"/>
            <a:ext cx="7028888" cy="5252842"/>
          </a:xfrm>
        </p:spPr>
      </p:pic>
    </p:spTree>
    <p:extLst>
      <p:ext uri="{BB962C8B-B14F-4D97-AF65-F5344CB8AC3E}">
        <p14:creationId xmlns:p14="http://schemas.microsoft.com/office/powerpoint/2010/main" val="953459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C254F-8075-74D2-4346-980544E3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95275"/>
            <a:ext cx="8780511" cy="609600"/>
          </a:xfrm>
        </p:spPr>
        <p:txBody>
          <a:bodyPr/>
          <a:lstStyle/>
          <a:p>
            <a:pPr algn="ctr"/>
            <a:r>
              <a:rPr lang="en-US" sz="3600" dirty="0"/>
              <a:t>Tariff wars disrupting global value chains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50E6E-6CD0-975C-1E91-5F13B6A27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53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84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AF9DD-E914-4A58-B0C5-E91F2E8C1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642" y="1828800"/>
            <a:ext cx="7852558" cy="1771650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Designing value chains to exploit sources of competitive advantages</a:t>
            </a:r>
            <a:br>
              <a:rPr lang="en-US" sz="3600" dirty="0"/>
            </a:b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1678019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6104" y="309748"/>
            <a:ext cx="6248400" cy="569026"/>
          </a:xfrm>
        </p:spPr>
        <p:txBody>
          <a:bodyPr/>
          <a:lstStyle/>
          <a:p>
            <a:r>
              <a:rPr lang="en-US" b="1" dirty="0"/>
              <a:t>Competitive Advantage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530" y="1826821"/>
            <a:ext cx="8482940" cy="4495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Prolonged benefit gained from developing and implementing unique value-adding strategy that is not simultaneously (or shortly thereafter) imitated by current or potential rivals </a:t>
            </a:r>
          </a:p>
          <a:p>
            <a:r>
              <a:rPr lang="en-US" dirty="0"/>
              <a:t>A firm possesses a sustainable competitive advantage when it consistently earns higher profits than other firms in its industry.</a:t>
            </a:r>
          </a:p>
          <a:p>
            <a:r>
              <a:rPr lang="en-US" dirty="0"/>
              <a:t> Key questions:</a:t>
            </a:r>
          </a:p>
          <a:p>
            <a:pPr lvl="1"/>
            <a:r>
              <a:rPr lang="en-US" dirty="0"/>
              <a:t>How can firms consistently earn above-normal profits? </a:t>
            </a:r>
          </a:p>
          <a:p>
            <a:pPr lvl="1"/>
            <a:r>
              <a:rPr lang="en-US" dirty="0"/>
              <a:t>Why don’t other firms simply imitate successful firms to push down profit levels?</a:t>
            </a:r>
          </a:p>
          <a:p>
            <a:pPr lvl="1"/>
            <a:r>
              <a:rPr lang="en-US" dirty="0"/>
              <a:t>How do you develop strategies to create and sustain competitive advantage? </a:t>
            </a:r>
          </a:p>
        </p:txBody>
      </p:sp>
    </p:spTree>
    <p:extLst>
      <p:ext uri="{BB962C8B-B14F-4D97-AF65-F5344CB8AC3E}">
        <p14:creationId xmlns:p14="http://schemas.microsoft.com/office/powerpoint/2010/main" val="893058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5858" y="308758"/>
            <a:ext cx="7091579" cy="688769"/>
          </a:xfrm>
        </p:spPr>
        <p:txBody>
          <a:bodyPr/>
          <a:lstStyle/>
          <a:p>
            <a:r>
              <a:rPr lang="en-US" b="1" dirty="0"/>
              <a:t>Sources of Competitive Advantage</a:t>
            </a:r>
          </a:p>
        </p:txBody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1246" y="1713378"/>
            <a:ext cx="7841508" cy="437352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Option A: Spending less money than competitors to develop, produce, and sell your product or service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Option B: Developing and offering products or services with unique characteristics valued by your customers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Need to find </a:t>
            </a:r>
            <a:r>
              <a:rPr lang="en-US" sz="2800" u="sng" dirty="0"/>
              <a:t>sources</a:t>
            </a:r>
            <a:r>
              <a:rPr lang="en-US" sz="2800" dirty="0"/>
              <a:t> of competitive advantage that would be difficult for competitors to imitate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Value chain helps identify activities that can provide the firm with competitive advantages</a:t>
            </a:r>
          </a:p>
        </p:txBody>
      </p:sp>
    </p:spTree>
    <p:extLst>
      <p:ext uri="{BB962C8B-B14F-4D97-AF65-F5344CB8AC3E}">
        <p14:creationId xmlns:p14="http://schemas.microsoft.com/office/powerpoint/2010/main" val="2788952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170" y="1628629"/>
            <a:ext cx="8149188" cy="460746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Global value chains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Rise of global value chains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Disruptions and resilience of global value chains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Designing value chains to exploit sources of competitive advantages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Where to perform value chain activities?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Criteria for choosing countries most suitable for performing various value chain activities</a:t>
            </a:r>
          </a:p>
        </p:txBody>
      </p:sp>
    </p:spTree>
    <p:extLst>
      <p:ext uri="{BB962C8B-B14F-4D97-AF65-F5344CB8AC3E}">
        <p14:creationId xmlns:p14="http://schemas.microsoft.com/office/powerpoint/2010/main" val="3651380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1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2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7174" y="0"/>
            <a:ext cx="7151107" cy="1212850"/>
          </a:xfrm>
          <a:noFill/>
          <a:ln/>
        </p:spPr>
        <p:txBody>
          <a:bodyPr lIns="90488" tIns="44450" rIns="90488" bIns="44450" anchor="ctr"/>
          <a:lstStyle/>
          <a:p>
            <a:r>
              <a:rPr lang="en-US" dirty="0"/>
              <a:t>Value Chain Analysis to Identify Sources of Competitive Advantage</a:t>
            </a:r>
          </a:p>
        </p:txBody>
      </p:sp>
      <p:sp>
        <p:nvSpPr>
          <p:cNvPr id="1110021" name="AutoShape 5"/>
          <p:cNvSpPr>
            <a:spLocks noChangeArrowheads="1"/>
          </p:cNvSpPr>
          <p:nvPr/>
        </p:nvSpPr>
        <p:spPr bwMode="auto">
          <a:xfrm>
            <a:off x="330200" y="2997200"/>
            <a:ext cx="8712200" cy="2692400"/>
          </a:xfrm>
          <a:prstGeom prst="homePlate">
            <a:avLst>
              <a:gd name="adj" fmla="val 107862"/>
            </a:avLst>
          </a:prstGeom>
          <a:solidFill>
            <a:schemeClr val="accent1"/>
          </a:solidFill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22" name="Rectangle 6"/>
          <p:cNvSpPr>
            <a:spLocks noChangeArrowheads="1"/>
          </p:cNvSpPr>
          <p:nvPr/>
        </p:nvSpPr>
        <p:spPr bwMode="auto">
          <a:xfrm>
            <a:off x="366713" y="2058988"/>
            <a:ext cx="76168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>
              <a:spcBef>
                <a:spcPct val="50000"/>
              </a:spcBef>
            </a:pPr>
            <a:endParaRPr lang="en-US" sz="1600">
              <a:latin typeface="Arial" charset="0"/>
            </a:endParaRPr>
          </a:p>
          <a:p>
            <a:pPr defTabSz="762000">
              <a:spcBef>
                <a:spcPct val="50000"/>
              </a:spcBef>
            </a:pPr>
            <a:endParaRPr lang="en-US" sz="1600">
              <a:latin typeface="Arial" charset="0"/>
            </a:endParaRPr>
          </a:p>
          <a:p>
            <a:pPr defTabSz="762000">
              <a:spcBef>
                <a:spcPct val="50000"/>
              </a:spcBef>
            </a:pPr>
            <a:endParaRPr lang="en-US" sz="1600">
              <a:latin typeface="Arial" charset="0"/>
            </a:endParaRPr>
          </a:p>
          <a:p>
            <a:pPr defTabSz="762000">
              <a:spcBef>
                <a:spcPct val="50000"/>
              </a:spcBef>
            </a:pPr>
            <a:r>
              <a:rPr lang="en-US" sz="1600">
                <a:latin typeface="Arial" charset="0"/>
              </a:rPr>
              <a:t>FIRM INFRASTRUCTURE</a:t>
            </a:r>
          </a:p>
          <a:p>
            <a:pPr defTabSz="762000">
              <a:spcBef>
                <a:spcPct val="50000"/>
              </a:spcBef>
            </a:pPr>
            <a:r>
              <a:rPr lang="en-US" sz="1600">
                <a:latin typeface="Arial" charset="0"/>
              </a:rPr>
              <a:t>HUMAN RESOURCE MANAGEMENT</a:t>
            </a:r>
          </a:p>
          <a:p>
            <a:pPr defTabSz="762000">
              <a:spcBef>
                <a:spcPct val="50000"/>
              </a:spcBef>
            </a:pPr>
            <a:r>
              <a:rPr lang="en-US" sz="1600">
                <a:latin typeface="Arial" charset="0"/>
              </a:rPr>
              <a:t>TECHNOLOGY DEVELOPMENT</a:t>
            </a:r>
          </a:p>
          <a:p>
            <a:pPr defTabSz="762000">
              <a:spcBef>
                <a:spcPct val="50000"/>
              </a:spcBef>
            </a:pPr>
            <a:endParaRPr lang="en-US" sz="1600">
              <a:latin typeface="Arial" charset="0"/>
            </a:endParaRPr>
          </a:p>
          <a:p>
            <a:pPr defTabSz="762000">
              <a:spcBef>
                <a:spcPct val="50000"/>
              </a:spcBef>
            </a:pPr>
            <a:r>
              <a:rPr lang="en-US" sz="1600">
                <a:latin typeface="Arial" charset="0"/>
              </a:rPr>
              <a:t>INBOUND       OPERATIONS      OUTBOUND     MARKETING	SERVICE</a:t>
            </a:r>
          </a:p>
          <a:p>
            <a:pPr defTabSz="762000">
              <a:spcBef>
                <a:spcPct val="50000"/>
              </a:spcBef>
            </a:pPr>
            <a:r>
              <a:rPr lang="en-US" sz="1600">
                <a:latin typeface="Arial" charset="0"/>
              </a:rPr>
              <a:t>LOGISTICS			LOGISTICS        &amp; SALES</a:t>
            </a:r>
          </a:p>
        </p:txBody>
      </p:sp>
      <p:sp>
        <p:nvSpPr>
          <p:cNvPr id="1110023" name="Line 7"/>
          <p:cNvSpPr>
            <a:spLocks noChangeShapeType="1"/>
          </p:cNvSpPr>
          <p:nvPr/>
        </p:nvSpPr>
        <p:spPr bwMode="auto">
          <a:xfrm>
            <a:off x="392113" y="3505200"/>
            <a:ext cx="6764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24" name="Line 8"/>
          <p:cNvSpPr>
            <a:spLocks noChangeShapeType="1"/>
          </p:cNvSpPr>
          <p:nvPr/>
        </p:nvSpPr>
        <p:spPr bwMode="auto">
          <a:xfrm>
            <a:off x="315913" y="3810000"/>
            <a:ext cx="752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25" name="Line 9"/>
          <p:cNvSpPr>
            <a:spLocks noChangeShapeType="1"/>
          </p:cNvSpPr>
          <p:nvPr/>
        </p:nvSpPr>
        <p:spPr bwMode="auto">
          <a:xfrm>
            <a:off x="334963" y="4191000"/>
            <a:ext cx="8250237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26" name="Rectangle 10"/>
          <p:cNvSpPr>
            <a:spLocks noChangeArrowheads="1"/>
          </p:cNvSpPr>
          <p:nvPr/>
        </p:nvSpPr>
        <p:spPr bwMode="auto">
          <a:xfrm>
            <a:off x="604838" y="1976438"/>
            <a:ext cx="1838325" cy="739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MIS that supports fast response capabilities</a:t>
            </a:r>
            <a:endParaRPr lang="en-US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10027" name="Rectangle 11"/>
          <p:cNvSpPr>
            <a:spLocks noChangeArrowheads="1"/>
          </p:cNvSpPr>
          <p:nvPr/>
        </p:nvSpPr>
        <p:spPr bwMode="auto">
          <a:xfrm>
            <a:off x="3271838" y="1976438"/>
            <a:ext cx="1838325" cy="739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Training to support customer service excellence</a:t>
            </a:r>
          </a:p>
        </p:txBody>
      </p:sp>
      <p:sp>
        <p:nvSpPr>
          <p:cNvPr id="1110028" name="Rectangle 12"/>
          <p:cNvSpPr>
            <a:spLocks noChangeArrowheads="1"/>
          </p:cNvSpPr>
          <p:nvPr/>
        </p:nvSpPr>
        <p:spPr bwMode="auto">
          <a:xfrm>
            <a:off x="6253163" y="2052638"/>
            <a:ext cx="2286000" cy="739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Unique product features. Fast new product development</a:t>
            </a:r>
          </a:p>
        </p:txBody>
      </p:sp>
      <p:sp>
        <p:nvSpPr>
          <p:cNvPr id="1110029" name="Line 13"/>
          <p:cNvSpPr>
            <a:spLocks noChangeShapeType="1"/>
          </p:cNvSpPr>
          <p:nvPr/>
        </p:nvSpPr>
        <p:spPr bwMode="auto">
          <a:xfrm>
            <a:off x="1447800" y="2754313"/>
            <a:ext cx="0" cy="3635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30" name="Line 14"/>
          <p:cNvSpPr>
            <a:spLocks noChangeShapeType="1"/>
          </p:cNvSpPr>
          <p:nvPr/>
        </p:nvSpPr>
        <p:spPr bwMode="auto">
          <a:xfrm>
            <a:off x="4887913" y="2754313"/>
            <a:ext cx="1277937" cy="8969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31" name="Line 15"/>
          <p:cNvSpPr>
            <a:spLocks noChangeShapeType="1"/>
          </p:cNvSpPr>
          <p:nvPr/>
        </p:nvSpPr>
        <p:spPr bwMode="auto">
          <a:xfrm>
            <a:off x="7467600" y="2830513"/>
            <a:ext cx="0" cy="12017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32" name="Rectangle 16"/>
          <p:cNvSpPr>
            <a:spLocks noChangeArrowheads="1"/>
          </p:cNvSpPr>
          <p:nvPr/>
        </p:nvSpPr>
        <p:spPr bwMode="auto">
          <a:xfrm>
            <a:off x="157163" y="6015038"/>
            <a:ext cx="1438275" cy="739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Quality of components &amp; materials</a:t>
            </a:r>
          </a:p>
        </p:txBody>
      </p:sp>
      <p:sp>
        <p:nvSpPr>
          <p:cNvPr id="1110033" name="Line 17"/>
          <p:cNvSpPr>
            <a:spLocks noChangeShapeType="1"/>
          </p:cNvSpPr>
          <p:nvPr/>
        </p:nvSpPr>
        <p:spPr bwMode="auto">
          <a:xfrm>
            <a:off x="1676400" y="4202113"/>
            <a:ext cx="0" cy="1506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34" name="Line 18"/>
          <p:cNvSpPr>
            <a:spLocks noChangeShapeType="1"/>
          </p:cNvSpPr>
          <p:nvPr/>
        </p:nvSpPr>
        <p:spPr bwMode="auto">
          <a:xfrm>
            <a:off x="3276600" y="4202113"/>
            <a:ext cx="0" cy="1506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35" name="Line 19"/>
          <p:cNvSpPr>
            <a:spLocks noChangeShapeType="1"/>
          </p:cNvSpPr>
          <p:nvPr/>
        </p:nvSpPr>
        <p:spPr bwMode="auto">
          <a:xfrm>
            <a:off x="4724400" y="4202113"/>
            <a:ext cx="0" cy="15065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36" name="Line 20"/>
          <p:cNvSpPr>
            <a:spLocks noChangeShapeType="1"/>
          </p:cNvSpPr>
          <p:nvPr/>
        </p:nvSpPr>
        <p:spPr bwMode="auto">
          <a:xfrm>
            <a:off x="6248400" y="4202113"/>
            <a:ext cx="0" cy="1430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37" name="Rectangle 21"/>
          <p:cNvSpPr>
            <a:spLocks noChangeArrowheads="1"/>
          </p:cNvSpPr>
          <p:nvPr/>
        </p:nvSpPr>
        <p:spPr bwMode="auto">
          <a:xfrm>
            <a:off x="1681163" y="6015038"/>
            <a:ext cx="1362075" cy="739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Defect free products. Wide variety</a:t>
            </a:r>
          </a:p>
        </p:txBody>
      </p:sp>
      <p:sp>
        <p:nvSpPr>
          <p:cNvPr id="1110038" name="Rectangle 22"/>
          <p:cNvSpPr>
            <a:spLocks noChangeArrowheads="1"/>
          </p:cNvSpPr>
          <p:nvPr/>
        </p:nvSpPr>
        <p:spPr bwMode="auto">
          <a:xfrm>
            <a:off x="3128963" y="6015038"/>
            <a:ext cx="1438275" cy="739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Fast delivery. Efficient order processing</a:t>
            </a:r>
          </a:p>
        </p:txBody>
      </p:sp>
      <p:sp>
        <p:nvSpPr>
          <p:cNvPr id="1110039" name="Rectangle 23"/>
          <p:cNvSpPr>
            <a:spLocks noChangeArrowheads="1"/>
          </p:cNvSpPr>
          <p:nvPr/>
        </p:nvSpPr>
        <p:spPr bwMode="auto">
          <a:xfrm>
            <a:off x="4729163" y="6091238"/>
            <a:ext cx="1514475" cy="5270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Building brand reputation</a:t>
            </a:r>
          </a:p>
        </p:txBody>
      </p:sp>
      <p:sp>
        <p:nvSpPr>
          <p:cNvPr id="1110040" name="Rectangle 24"/>
          <p:cNvSpPr>
            <a:spLocks noChangeArrowheads="1"/>
          </p:cNvSpPr>
          <p:nvPr/>
        </p:nvSpPr>
        <p:spPr bwMode="auto">
          <a:xfrm>
            <a:off x="7234238" y="5405438"/>
            <a:ext cx="1838325" cy="9525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defTabSz="762000">
              <a:spcBef>
                <a:spcPct val="50000"/>
              </a:spcBef>
            </a:pPr>
            <a:r>
              <a:rPr lang="en-US" sz="1400">
                <a:latin typeface="Arial" charset="0"/>
              </a:rPr>
              <a:t>Customer technical support. Consumer credit. Availability of spares</a:t>
            </a:r>
          </a:p>
        </p:txBody>
      </p:sp>
      <p:sp>
        <p:nvSpPr>
          <p:cNvPr id="1110041" name="Line 25"/>
          <p:cNvSpPr>
            <a:spLocks noChangeShapeType="1"/>
          </p:cNvSpPr>
          <p:nvPr/>
        </p:nvSpPr>
        <p:spPr bwMode="auto">
          <a:xfrm>
            <a:off x="914400" y="5726113"/>
            <a:ext cx="0" cy="2873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42" name="Line 26"/>
          <p:cNvSpPr>
            <a:spLocks noChangeShapeType="1"/>
          </p:cNvSpPr>
          <p:nvPr/>
        </p:nvSpPr>
        <p:spPr bwMode="auto">
          <a:xfrm>
            <a:off x="2438400" y="5726113"/>
            <a:ext cx="0" cy="2873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43" name="Line 27"/>
          <p:cNvSpPr>
            <a:spLocks noChangeShapeType="1"/>
          </p:cNvSpPr>
          <p:nvPr/>
        </p:nvSpPr>
        <p:spPr bwMode="auto">
          <a:xfrm>
            <a:off x="3886200" y="5726113"/>
            <a:ext cx="0" cy="2873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44" name="Line 28"/>
          <p:cNvSpPr>
            <a:spLocks noChangeShapeType="1"/>
          </p:cNvSpPr>
          <p:nvPr/>
        </p:nvSpPr>
        <p:spPr bwMode="auto">
          <a:xfrm>
            <a:off x="5486400" y="5726113"/>
            <a:ext cx="0" cy="3635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0045" name="Line 29"/>
          <p:cNvSpPr>
            <a:spLocks noChangeShapeType="1"/>
          </p:cNvSpPr>
          <p:nvPr/>
        </p:nvSpPr>
        <p:spPr bwMode="auto">
          <a:xfrm>
            <a:off x="8153400" y="4811713"/>
            <a:ext cx="0" cy="592137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7768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8745" y="11113"/>
            <a:ext cx="7042068" cy="1143000"/>
          </a:xfrm>
        </p:spPr>
        <p:txBody>
          <a:bodyPr/>
          <a:lstStyle/>
          <a:p>
            <a:pPr eaLnBrk="1" hangingPunct="1"/>
            <a:r>
              <a:rPr lang="en-US" b="1" dirty="0"/>
              <a:t>How Should a Company Configure its Production System?</a:t>
            </a:r>
            <a:r>
              <a:rPr lang="en-US" sz="2400" b="1" dirty="0"/>
              <a:t> </a:t>
            </a:r>
            <a:endParaRPr lang="en-US" sz="3600" b="1" dirty="0"/>
          </a:p>
        </p:txBody>
      </p:sp>
      <p:sp>
        <p:nvSpPr>
          <p:cNvPr id="94212" name="AutoShape 4"/>
          <p:cNvSpPr>
            <a:spLocks noChangeArrowheads="1"/>
          </p:cNvSpPr>
          <p:nvPr/>
        </p:nvSpPr>
        <p:spPr bwMode="auto">
          <a:xfrm>
            <a:off x="1689100" y="2590800"/>
            <a:ext cx="1816100" cy="749300"/>
          </a:xfrm>
          <a:prstGeom prst="homePlate">
            <a:avLst>
              <a:gd name="adj" fmla="val 80791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AutoShape 5"/>
          <p:cNvSpPr>
            <a:spLocks noChangeArrowheads="1"/>
          </p:cNvSpPr>
          <p:nvPr/>
        </p:nvSpPr>
        <p:spPr bwMode="auto">
          <a:xfrm>
            <a:off x="6642100" y="2590800"/>
            <a:ext cx="1511300" cy="749300"/>
          </a:xfrm>
          <a:prstGeom prst="homePlate">
            <a:avLst>
              <a:gd name="adj" fmla="val 67232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AutoShape 6"/>
          <p:cNvSpPr>
            <a:spLocks noChangeArrowheads="1"/>
          </p:cNvSpPr>
          <p:nvPr/>
        </p:nvSpPr>
        <p:spPr bwMode="auto">
          <a:xfrm>
            <a:off x="241300" y="2590800"/>
            <a:ext cx="1435100" cy="749300"/>
          </a:xfrm>
          <a:prstGeom prst="homePlate">
            <a:avLst>
              <a:gd name="adj" fmla="val 63842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AutoShape 7"/>
          <p:cNvSpPr>
            <a:spLocks noChangeArrowheads="1"/>
          </p:cNvSpPr>
          <p:nvPr/>
        </p:nvSpPr>
        <p:spPr bwMode="auto">
          <a:xfrm>
            <a:off x="8166100" y="2590800"/>
            <a:ext cx="977900" cy="749300"/>
          </a:xfrm>
          <a:prstGeom prst="homePlate">
            <a:avLst>
              <a:gd name="adj" fmla="val 43503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AutoShape 8"/>
          <p:cNvSpPr>
            <a:spLocks noChangeArrowheads="1"/>
          </p:cNvSpPr>
          <p:nvPr/>
        </p:nvSpPr>
        <p:spPr bwMode="auto">
          <a:xfrm>
            <a:off x="3517900" y="2590800"/>
            <a:ext cx="1816100" cy="749300"/>
          </a:xfrm>
          <a:prstGeom prst="homePlate">
            <a:avLst>
              <a:gd name="adj" fmla="val 80791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AutoShape 9"/>
          <p:cNvSpPr>
            <a:spLocks noChangeArrowheads="1"/>
          </p:cNvSpPr>
          <p:nvPr/>
        </p:nvSpPr>
        <p:spPr bwMode="auto">
          <a:xfrm>
            <a:off x="5346700" y="2590800"/>
            <a:ext cx="1282700" cy="749300"/>
          </a:xfrm>
          <a:prstGeom prst="homePlate">
            <a:avLst>
              <a:gd name="adj" fmla="val 57062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Rectangle 10"/>
          <p:cNvSpPr>
            <a:spLocks noChangeArrowheads="1"/>
          </p:cNvSpPr>
          <p:nvPr/>
        </p:nvSpPr>
        <p:spPr bwMode="auto">
          <a:xfrm>
            <a:off x="220663" y="2836863"/>
            <a:ext cx="14351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400" b="1">
                <a:latin typeface="Arial" charset="0"/>
                <a:ea typeface="ＭＳ Ｐゴシック" pitchFamily="34" charset="-128"/>
              </a:rPr>
              <a:t>TECHNOLOGY</a:t>
            </a: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1668463" y="2836863"/>
            <a:ext cx="17922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400" b="1">
                <a:latin typeface="Arial" charset="0"/>
                <a:ea typeface="ＭＳ Ｐゴシック" pitchFamily="34" charset="-128"/>
              </a:rPr>
              <a:t>PRODUCT DESIGN</a:t>
            </a:r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3497263" y="2836863"/>
            <a:ext cx="176053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400" b="1">
                <a:latin typeface="Arial" charset="0"/>
                <a:ea typeface="ＭＳ Ｐゴシック" pitchFamily="34" charset="-128"/>
              </a:rPr>
              <a:t>MANUFACTURING</a:t>
            </a:r>
          </a:p>
        </p:txBody>
      </p:sp>
      <p:sp>
        <p:nvSpPr>
          <p:cNvPr id="94221" name="Rectangle 13"/>
          <p:cNvSpPr>
            <a:spLocks noChangeArrowheads="1"/>
          </p:cNvSpPr>
          <p:nvPr/>
        </p:nvSpPr>
        <p:spPr bwMode="auto">
          <a:xfrm>
            <a:off x="5326063" y="2836863"/>
            <a:ext cx="12573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400" b="1">
                <a:latin typeface="Arial" charset="0"/>
                <a:ea typeface="ＭＳ Ｐゴシック" pitchFamily="34" charset="-128"/>
              </a:rPr>
              <a:t>MARKETING</a:t>
            </a: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6621463" y="2836863"/>
            <a:ext cx="14446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400" b="1">
                <a:latin typeface="Arial" charset="0"/>
                <a:ea typeface="ＭＳ Ｐゴシック" pitchFamily="34" charset="-128"/>
              </a:rPr>
              <a:t>DISTRIBUTION</a:t>
            </a:r>
          </a:p>
        </p:txBody>
      </p:sp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8145463" y="2836863"/>
            <a:ext cx="96361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400" b="1">
                <a:latin typeface="Arial" charset="0"/>
                <a:ea typeface="ＭＳ Ｐゴシック" pitchFamily="34" charset="-128"/>
              </a:rPr>
              <a:t>SERVICE</a:t>
            </a:r>
          </a:p>
        </p:txBody>
      </p:sp>
      <p:sp>
        <p:nvSpPr>
          <p:cNvPr id="94224" name="Rectangle 16"/>
          <p:cNvSpPr>
            <a:spLocks noChangeArrowheads="1"/>
          </p:cNvSpPr>
          <p:nvPr/>
        </p:nvSpPr>
        <p:spPr bwMode="auto">
          <a:xfrm>
            <a:off x="2581275" y="2606675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Rectangle 17"/>
          <p:cNvSpPr>
            <a:spLocks noChangeArrowheads="1"/>
          </p:cNvSpPr>
          <p:nvPr/>
        </p:nvSpPr>
        <p:spPr bwMode="auto">
          <a:xfrm>
            <a:off x="2733675" y="2759075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Rectangle 18"/>
          <p:cNvSpPr>
            <a:spLocks noChangeArrowheads="1"/>
          </p:cNvSpPr>
          <p:nvPr/>
        </p:nvSpPr>
        <p:spPr bwMode="auto">
          <a:xfrm>
            <a:off x="2886075" y="2911475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Text Box 19"/>
          <p:cNvSpPr txBox="1">
            <a:spLocks noChangeArrowheads="1"/>
          </p:cNvSpPr>
          <p:nvPr/>
        </p:nvSpPr>
        <p:spPr bwMode="auto">
          <a:xfrm>
            <a:off x="593725" y="3698875"/>
            <a:ext cx="84470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dirty="0">
                <a:latin typeface="Times New Roman" pitchFamily="18" charset="0"/>
                <a:ea typeface="ＭＳ Ｐゴシック" pitchFamily="34" charset="-128"/>
              </a:rPr>
              <a:t>1. What advantages do I have by distributing my production processes around multiple countries? Can I achieve cost benefits through economies of scale by concentrating all my production in a single country? </a:t>
            </a:r>
          </a:p>
          <a:p>
            <a:r>
              <a:rPr lang="en-US" sz="2200" dirty="0">
                <a:latin typeface="Times New Roman" pitchFamily="18" charset="0"/>
                <a:ea typeface="ＭＳ Ｐゴシック" pitchFamily="34" charset="-128"/>
              </a:rPr>
              <a:t>2. Can I achieve cost benefits by producing my product in countries </a:t>
            </a:r>
          </a:p>
          <a:p>
            <a:r>
              <a:rPr lang="en-US" sz="2200" dirty="0">
                <a:latin typeface="Times New Roman" pitchFamily="18" charset="0"/>
                <a:ea typeface="ＭＳ Ｐゴシック" pitchFamily="34" charset="-128"/>
              </a:rPr>
              <a:t>with lower wages? Can I increase value added by producing in countries with unique resources and capabilities?</a:t>
            </a:r>
          </a:p>
        </p:txBody>
      </p:sp>
    </p:spTree>
    <p:extLst>
      <p:ext uri="{BB962C8B-B14F-4D97-AF65-F5344CB8AC3E}">
        <p14:creationId xmlns:p14="http://schemas.microsoft.com/office/powerpoint/2010/main" val="3322917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28DF2-BE82-4E9F-B34E-C607168C0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018" y="1828800"/>
            <a:ext cx="7793182" cy="1771650"/>
          </a:xfrm>
        </p:spPr>
        <p:txBody>
          <a:bodyPr/>
          <a:lstStyle/>
          <a:p>
            <a:pPr algn="ctr"/>
            <a:r>
              <a:rPr lang="en-CA" sz="4000" dirty="0"/>
              <a:t>Where the activities should be performed?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60392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atkearney.com/documents/10192/5797358/FG-Connected-Risks%E2%80%94Investing-in-a-Divergent-World-11.png/91671582-afbf-463a-8cba-6eadd917f730?t=1429730753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77" y="150686"/>
            <a:ext cx="7198519" cy="60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26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FD854B8-C63A-5EBD-DF5B-B0E68B6A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843"/>
            <a:ext cx="9144000" cy="57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67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tkearney.com/documents/10192/7094247/FG-On-the-Eve-of-Disruption-1.png/ce92a35b-d58b-40ed-8272-99f6117776b1?t=14521909581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t="153" r="476" b="60021"/>
          <a:stretch/>
        </p:blipFill>
        <p:spPr bwMode="auto">
          <a:xfrm>
            <a:off x="0" y="217698"/>
            <a:ext cx="9153135" cy="564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533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0681" y="381000"/>
            <a:ext cx="6767758" cy="545275"/>
          </a:xfrm>
        </p:spPr>
        <p:txBody>
          <a:bodyPr/>
          <a:lstStyle/>
          <a:p>
            <a:r>
              <a:rPr lang="en-US" dirty="0"/>
              <a:t>Big Tech Competition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1524000"/>
            <a:ext cx="8288988" cy="4611687"/>
          </a:xfrm>
        </p:spPr>
      </p:pic>
    </p:spTree>
    <p:extLst>
      <p:ext uri="{BB962C8B-B14F-4D97-AF65-F5344CB8AC3E}">
        <p14:creationId xmlns:p14="http://schemas.microsoft.com/office/powerpoint/2010/main" val="1659343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-1"/>
            <a:ext cx="6248400" cy="1009403"/>
          </a:xfrm>
        </p:spPr>
        <p:txBody>
          <a:bodyPr/>
          <a:lstStyle/>
          <a:p>
            <a:r>
              <a:rPr lang="en-US" dirty="0"/>
              <a:t>Failure of Western Digital Platform Companies in China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570"/>
            <a:ext cx="9116723" cy="4857030"/>
          </a:xfrm>
        </p:spPr>
      </p:pic>
      <p:sp>
        <p:nvSpPr>
          <p:cNvPr id="6" name="TextBox 5"/>
          <p:cNvSpPr txBox="1"/>
          <p:nvPr/>
        </p:nvSpPr>
        <p:spPr>
          <a:xfrm>
            <a:off x="2133600" y="6578931"/>
            <a:ext cx="6506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Li. 2019. Why Have All Western Internet Firms (WIFs) Failed in China?</a:t>
            </a:r>
          </a:p>
        </p:txBody>
      </p:sp>
    </p:spTree>
    <p:extLst>
      <p:ext uri="{BB962C8B-B14F-4D97-AF65-F5344CB8AC3E}">
        <p14:creationId xmlns:p14="http://schemas.microsoft.com/office/powerpoint/2010/main" val="2131966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5C26F-F995-4FD4-8D9E-5550A797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49382"/>
            <a:ext cx="6248400" cy="724394"/>
          </a:xfrm>
        </p:spPr>
        <p:txBody>
          <a:bodyPr/>
          <a:lstStyle/>
          <a:p>
            <a:r>
              <a:rPr lang="en-US" dirty="0"/>
              <a:t>Home Country Advantages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60735-5F6D-4606-8BD3-FF976C323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05" y="1425039"/>
            <a:ext cx="8459190" cy="4500748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Home country: environment in which companies are born and learn how to compete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Michael Porter “The Competitive Advantage of Nations” (1990):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Each nation established a playing field for its industries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This (partially) determines the resources firms can rely on or develop and the ensuing firm advantages.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Can explain the dominance in certain industries by firms from specific countries.</a:t>
            </a:r>
          </a:p>
        </p:txBody>
      </p:sp>
    </p:spTree>
    <p:extLst>
      <p:ext uri="{BB962C8B-B14F-4D97-AF65-F5344CB8AC3E}">
        <p14:creationId xmlns:p14="http://schemas.microsoft.com/office/powerpoint/2010/main" val="323898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5EFD7-08D7-43C8-95B7-23057CB1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979" y="321623"/>
            <a:ext cx="6248400" cy="685800"/>
          </a:xfrm>
        </p:spPr>
        <p:txBody>
          <a:bodyPr/>
          <a:lstStyle/>
          <a:p>
            <a:r>
              <a:rPr lang="en-US" dirty="0"/>
              <a:t>Porter’s Diamond Model</a:t>
            </a:r>
            <a:endParaRPr lang="en-CA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89F3C94-4B28-49A0-905A-5BA7E71D5D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3318" y="1862447"/>
            <a:ext cx="544360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432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6248400" cy="1066800"/>
          </a:xfrm>
        </p:spPr>
        <p:txBody>
          <a:bodyPr/>
          <a:lstStyle/>
          <a:p>
            <a:r>
              <a:rPr lang="en-US" dirty="0"/>
              <a:t>Where and how do you produce and sell products?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77" y="1782288"/>
            <a:ext cx="48006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19400"/>
            <a:ext cx="1981200" cy="22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2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DDFE-2EF8-4FDC-A783-7D109F99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0"/>
            <a:ext cx="6705600" cy="1066800"/>
          </a:xfrm>
        </p:spPr>
        <p:txBody>
          <a:bodyPr/>
          <a:lstStyle/>
          <a:p>
            <a:r>
              <a:rPr lang="en-CA" dirty="0"/>
              <a:t>Determinants of the competitive advantage of 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EFC50-06C3-4E72-941A-9DD4B3B40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624940"/>
            <a:ext cx="8395855" cy="4495800"/>
          </a:xfrm>
        </p:spPr>
        <p:txBody>
          <a:bodyPr/>
          <a:lstStyle/>
          <a:p>
            <a:pPr marL="723900" algn="just">
              <a:spcBef>
                <a:spcPts val="0"/>
              </a:spcBef>
            </a:pPr>
            <a:r>
              <a:rPr lang="en-US" sz="2400" dirty="0"/>
              <a:t>Factor conditions: </a:t>
            </a:r>
          </a:p>
          <a:p>
            <a:pPr marL="963912" lvl="1" indent="-342900" algn="just">
              <a:spcBef>
                <a:spcPts val="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100" dirty="0"/>
              <a:t>Natural resources and created factor conditions (skilled </a:t>
            </a:r>
            <a:r>
              <a:rPr lang="en-US" sz="2100" dirty="0" err="1"/>
              <a:t>labour</a:t>
            </a:r>
            <a:r>
              <a:rPr lang="en-US" sz="2100" dirty="0"/>
              <a:t>, scientific knowledge and infrastructure)</a:t>
            </a:r>
          </a:p>
          <a:p>
            <a:pPr marL="723900" algn="just">
              <a:spcBef>
                <a:spcPts val="0"/>
              </a:spcBef>
            </a:pPr>
            <a:r>
              <a:rPr lang="en-US" sz="2400" dirty="0"/>
              <a:t>Demand conditions: </a:t>
            </a:r>
          </a:p>
          <a:p>
            <a:pPr marL="963912" lvl="1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size and sophistication of domestic demand</a:t>
            </a:r>
          </a:p>
          <a:p>
            <a:pPr marL="723900" algn="just">
              <a:spcBef>
                <a:spcPts val="0"/>
              </a:spcBef>
            </a:pPr>
            <a:r>
              <a:rPr lang="en-US" sz="2400" dirty="0"/>
              <a:t>Related and supporting industries: </a:t>
            </a:r>
          </a:p>
          <a:p>
            <a:pPr marL="963912" lvl="1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High quality, internationally competitive suppliers and supporting industries</a:t>
            </a:r>
          </a:p>
          <a:p>
            <a:pPr marL="723900" algn="just">
              <a:spcBef>
                <a:spcPts val="0"/>
              </a:spcBef>
            </a:pPr>
            <a:r>
              <a:rPr lang="en-US" sz="2400" dirty="0"/>
              <a:t>Firm strategy, industry structure, and rivalry: </a:t>
            </a:r>
          </a:p>
          <a:p>
            <a:pPr marL="963912" lvl="1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100" dirty="0"/>
              <a:t>highly competitive domestic industry is preparing firms for facing foreign competitors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9354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" y="1503680"/>
            <a:ext cx="8244840" cy="481076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Global value chains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Rise of global value chains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Disruptions and resilience of global value chains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Designing value chains to exploit sources of competitive advantages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Where to perform value chain activities?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CA" dirty="0"/>
              <a:t>Criteria for choosing countries most suitable for performing various value chain activities</a:t>
            </a:r>
          </a:p>
        </p:txBody>
      </p:sp>
    </p:spTree>
    <p:extLst>
      <p:ext uri="{BB962C8B-B14F-4D97-AF65-F5344CB8AC3E}">
        <p14:creationId xmlns:p14="http://schemas.microsoft.com/office/powerpoint/2010/main" val="3098812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Reminders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244928" y="1749287"/>
            <a:ext cx="8681357" cy="4535398"/>
          </a:xfrm>
        </p:spPr>
        <p:txBody>
          <a:bodyPr/>
          <a:lstStyle/>
          <a:p>
            <a:r>
              <a:rPr lang="en-US" dirty="0"/>
              <a:t>No classes until April 1</a:t>
            </a:r>
          </a:p>
          <a:p>
            <a:pPr lvl="1"/>
            <a:r>
              <a:rPr lang="en-CA" dirty="0"/>
              <a:t>Exam period for T3 courses / Spring break</a:t>
            </a:r>
          </a:p>
          <a:p>
            <a:pPr lvl="1"/>
            <a:r>
              <a:rPr lang="en-CA" dirty="0"/>
              <a:t>IM classes will resume on Tuesday, April 1</a:t>
            </a:r>
            <a:r>
              <a:rPr lang="en-CA" baseline="30000" dirty="0"/>
              <a:t>st</a:t>
            </a:r>
            <a:r>
              <a:rPr lang="en-CA" dirty="0"/>
              <a:t> </a:t>
            </a:r>
          </a:p>
          <a:p>
            <a:pPr lvl="1"/>
            <a:endParaRPr lang="en-CA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 New Roman"/>
              </a:rPr>
              <a:t>Good luck with T3 exams </a:t>
            </a:r>
            <a:r>
              <a:rPr lang="en-CA" dirty="0"/>
              <a:t>/ Enjoy the Spring break!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95"/>
          <a:stretch/>
        </p:blipFill>
        <p:spPr>
          <a:xfrm rot="16200000">
            <a:off x="1538288" y="-776288"/>
            <a:ext cx="6076950" cy="9153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374" y="74507"/>
            <a:ext cx="7914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Toyota’s operations around the world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38522" y="6609576"/>
            <a:ext cx="1415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Global Inc. (2003)</a:t>
            </a:r>
          </a:p>
        </p:txBody>
      </p:sp>
    </p:spTree>
    <p:extLst>
      <p:ext uri="{BB962C8B-B14F-4D97-AF65-F5344CB8AC3E}">
        <p14:creationId xmlns:p14="http://schemas.microsoft.com/office/powerpoint/2010/main" val="4090260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842606" y="6581001"/>
            <a:ext cx="32202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Global Strategies (2016)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Walmart Stores Abroad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53" y="1449295"/>
            <a:ext cx="7493894" cy="46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56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551" y="381000"/>
            <a:ext cx="6529449" cy="685800"/>
          </a:xfrm>
        </p:spPr>
        <p:txBody>
          <a:bodyPr/>
          <a:lstStyle/>
          <a:p>
            <a:r>
              <a:rPr lang="en-US" dirty="0"/>
              <a:t>Walmart’s Global Supply Chain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02" y="1531917"/>
            <a:ext cx="7312652" cy="4419600"/>
          </a:xfrm>
        </p:spPr>
      </p:pic>
    </p:spTree>
    <p:extLst>
      <p:ext uri="{BB962C8B-B14F-4D97-AF65-F5344CB8AC3E}">
        <p14:creationId xmlns:p14="http://schemas.microsoft.com/office/powerpoint/2010/main" val="1681109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532" y="235551"/>
            <a:ext cx="6066312" cy="641271"/>
          </a:xfrm>
        </p:spPr>
        <p:txBody>
          <a:bodyPr/>
          <a:lstStyle/>
          <a:p>
            <a:r>
              <a:rPr lang="en-US" dirty="0"/>
              <a:t>Rise of Global Supply Chains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9" y="1327759"/>
            <a:ext cx="8356893" cy="4768241"/>
          </a:xfrm>
        </p:spPr>
      </p:pic>
      <p:sp>
        <p:nvSpPr>
          <p:cNvPr id="5" name="TextBox 4"/>
          <p:cNvSpPr txBox="1"/>
          <p:nvPr/>
        </p:nvSpPr>
        <p:spPr>
          <a:xfrm>
            <a:off x="3733800" y="65671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Baldwin (2016)</a:t>
            </a:r>
          </a:p>
        </p:txBody>
      </p:sp>
    </p:spTree>
    <p:extLst>
      <p:ext uri="{BB962C8B-B14F-4D97-AF65-F5344CB8AC3E}">
        <p14:creationId xmlns:p14="http://schemas.microsoft.com/office/powerpoint/2010/main" val="408194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D7192-045F-E693-4FA5-AD06FBE1C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836" y="99057"/>
            <a:ext cx="7228164" cy="65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8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5544-0987-430F-A0E9-6C156E329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74" y="258051"/>
            <a:ext cx="8602134" cy="685800"/>
          </a:xfrm>
        </p:spPr>
        <p:txBody>
          <a:bodyPr/>
          <a:lstStyle/>
          <a:p>
            <a:r>
              <a:rPr lang="en-US" sz="3400" dirty="0"/>
              <a:t>Impact of COVID-19 on global supply chains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572D857-80B6-403B-BCE2-F4087D425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3" y="1173748"/>
            <a:ext cx="7924800" cy="51000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883F57-E652-49D4-A450-267105480A14}"/>
              </a:ext>
            </a:extLst>
          </p:cNvPr>
          <p:cNvSpPr txBox="1"/>
          <p:nvPr/>
        </p:nvSpPr>
        <p:spPr>
          <a:xfrm>
            <a:off x="2228427" y="6599949"/>
            <a:ext cx="6834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https://www.cips.org/supply-management/analysis/2020/april/the-end-of-the-global-supply-chain</a:t>
            </a:r>
            <a:r>
              <a:rPr lang="en-US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639446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6699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33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6994</TotalTime>
  <Words>864</Words>
  <Application>Microsoft Office PowerPoint</Application>
  <PresentationFormat>On-screen Show (4:3)</PresentationFormat>
  <Paragraphs>132</Paragraphs>
  <Slides>32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Playfair Display</vt:lpstr>
      <vt:lpstr>Tahoma</vt:lpstr>
      <vt:lpstr>Times New Roman</vt:lpstr>
      <vt:lpstr>Wingdings</vt:lpstr>
      <vt:lpstr>1_Default Design</vt:lpstr>
      <vt:lpstr>think-cell Slide</vt:lpstr>
      <vt:lpstr> 1227 International Management</vt:lpstr>
      <vt:lpstr>Agenda</vt:lpstr>
      <vt:lpstr>Where and how do you produce and sell products? </vt:lpstr>
      <vt:lpstr>PowerPoint Presentation</vt:lpstr>
      <vt:lpstr>Walmart Stores Abroad</vt:lpstr>
      <vt:lpstr>Walmart’s Global Supply Chain</vt:lpstr>
      <vt:lpstr>Rise of Global Supply Chains</vt:lpstr>
      <vt:lpstr>PowerPoint Presentation</vt:lpstr>
      <vt:lpstr>Impact of COVID-19 on global supply chains</vt:lpstr>
      <vt:lpstr>Impact of COVID-19 on delivery costs</vt:lpstr>
      <vt:lpstr>Supply chains disrupted by the military conflict between Russia and Ukraine</vt:lpstr>
      <vt:lpstr>Assembly plants suspend operations as supply of components is interrupted</vt:lpstr>
      <vt:lpstr>PowerPoint Presentation</vt:lpstr>
      <vt:lpstr>Where semiconductors are manufactured</vt:lpstr>
      <vt:lpstr>Supply chain – what is needed for producing semiconductors </vt:lpstr>
      <vt:lpstr>Tariff wars disrupting global value chains</vt:lpstr>
      <vt:lpstr>Designing value chains to exploit sources of competitive advantages </vt:lpstr>
      <vt:lpstr>Competitive Advantage</vt:lpstr>
      <vt:lpstr>Sources of Competitive Advantage</vt:lpstr>
      <vt:lpstr>Value Chain Analysis to Identify Sources of Competitive Advantage</vt:lpstr>
      <vt:lpstr>How Should a Company Configure its Production System? </vt:lpstr>
      <vt:lpstr>Where the activities should be performed? </vt:lpstr>
      <vt:lpstr>PowerPoint Presentation</vt:lpstr>
      <vt:lpstr>PowerPoint Presentation</vt:lpstr>
      <vt:lpstr>PowerPoint Presentation</vt:lpstr>
      <vt:lpstr>Big Tech Competition</vt:lpstr>
      <vt:lpstr>Failure of Western Digital Platform Companies in China</vt:lpstr>
      <vt:lpstr>Home Country Advantages</vt:lpstr>
      <vt:lpstr>Porter’s Diamond Model</vt:lpstr>
      <vt:lpstr>Determinants of the competitive advantage of nations</vt:lpstr>
      <vt:lpstr>Summary</vt:lpstr>
      <vt:lpstr>Reminders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</dc:title>
  <dc:creator>IO</dc:creator>
  <cp:lastModifiedBy>Ilya Okhmatovskiy</cp:lastModifiedBy>
  <cp:revision>861</cp:revision>
  <cp:lastPrinted>2019-10-10T08:13:45Z</cp:lastPrinted>
  <dcterms:created xsi:type="dcterms:W3CDTF">2002-01-09T03:29:12Z</dcterms:created>
  <dcterms:modified xsi:type="dcterms:W3CDTF">2025-03-18T11:27:10Z</dcterms:modified>
</cp:coreProperties>
</file>