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36"/>
  </p:notesMasterIdLst>
  <p:sldIdLst>
    <p:sldId id="259" r:id="rId2"/>
    <p:sldId id="312" r:id="rId3"/>
    <p:sldId id="330" r:id="rId4"/>
    <p:sldId id="329" r:id="rId5"/>
    <p:sldId id="340" r:id="rId6"/>
    <p:sldId id="360" r:id="rId7"/>
    <p:sldId id="359" r:id="rId8"/>
    <p:sldId id="391" r:id="rId9"/>
    <p:sldId id="356" r:id="rId10"/>
    <p:sldId id="334" r:id="rId11"/>
    <p:sldId id="357" r:id="rId12"/>
    <p:sldId id="336" r:id="rId13"/>
    <p:sldId id="341" r:id="rId14"/>
    <p:sldId id="339" r:id="rId15"/>
    <p:sldId id="363" r:id="rId16"/>
    <p:sldId id="385" r:id="rId17"/>
    <p:sldId id="342" r:id="rId18"/>
    <p:sldId id="347" r:id="rId19"/>
    <p:sldId id="379" r:id="rId20"/>
    <p:sldId id="372" r:id="rId21"/>
    <p:sldId id="392" r:id="rId22"/>
    <p:sldId id="376" r:id="rId23"/>
    <p:sldId id="377" r:id="rId24"/>
    <p:sldId id="373" r:id="rId25"/>
    <p:sldId id="393" r:id="rId26"/>
    <p:sldId id="383" r:id="rId27"/>
    <p:sldId id="315" r:id="rId28"/>
    <p:sldId id="318" r:id="rId29"/>
    <p:sldId id="328" r:id="rId30"/>
    <p:sldId id="354" r:id="rId31"/>
    <p:sldId id="386" r:id="rId32"/>
    <p:sldId id="327" r:id="rId33"/>
    <p:sldId id="389" r:id="rId34"/>
    <p:sldId id="284" r:id="rId35"/>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picer" initials="a" lastIdx="1" clrIdx="0">
    <p:extLst>
      <p:ext uri="{19B8F6BF-5375-455C-9EA6-DF929625EA0E}">
        <p15:presenceInfo xmlns:p15="http://schemas.microsoft.com/office/powerpoint/2012/main" userId="aspic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FF0000"/>
    <a:srgbClr val="CCCCFF"/>
    <a:srgbClr val="CC99FF"/>
    <a:srgbClr val="FFFF00"/>
    <a:srgbClr val="FF9933"/>
    <a:srgbClr val="FFCC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048" autoAdjust="0"/>
  </p:normalViewPr>
  <p:slideViewPr>
    <p:cSldViewPr snapToGrid="0">
      <p:cViewPr varScale="1">
        <p:scale>
          <a:sx n="53" d="100"/>
          <a:sy n="53" d="100"/>
        </p:scale>
        <p:origin x="1664" y="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668"/>
    </p:cViewPr>
  </p:sorterViewPr>
  <p:gridSpacing cx="75895" cy="7589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CA"/>
          </a:p>
        </p:txBody>
      </p:sp>
      <p:sp>
        <p:nvSpPr>
          <p:cNvPr id="147459"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CA"/>
          </a:p>
        </p:txBody>
      </p:sp>
      <p:sp>
        <p:nvSpPr>
          <p:cNvPr id="8704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147461"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147462"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CA"/>
          </a:p>
        </p:txBody>
      </p:sp>
      <p:sp>
        <p:nvSpPr>
          <p:cNvPr id="147463"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FD14EF66-6187-4803-A160-6ED46E37652B}" type="slidenum">
              <a:rPr lang="en-CA"/>
              <a:pPr>
                <a:defRPr/>
              </a:pPr>
              <a:t>‹#›</a:t>
            </a:fld>
            <a:endParaRPr lang="en-CA"/>
          </a:p>
        </p:txBody>
      </p:sp>
    </p:spTree>
    <p:extLst>
      <p:ext uri="{BB962C8B-B14F-4D97-AF65-F5344CB8AC3E}">
        <p14:creationId xmlns:p14="http://schemas.microsoft.com/office/powerpoint/2010/main" val="31055563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060CA4F8-09E8-4D73-BD27-F51AC29E3EE6}" type="slidenum">
              <a:rPr lang="en-US"/>
              <a:pPr/>
              <a:t>3</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275045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eaLnBrk="1" hangingPunct="1"/>
            <a:endParaRPr lang="en-US"/>
          </a:p>
        </p:txBody>
      </p:sp>
      <p:sp>
        <p:nvSpPr>
          <p:cNvPr id="54276" name="Slide Number Placeholder 3"/>
          <p:cNvSpPr>
            <a:spLocks noGrp="1"/>
          </p:cNvSpPr>
          <p:nvPr>
            <p:ph type="sldNum" sz="quarter" idx="5"/>
          </p:nvPr>
        </p:nvSpPr>
        <p:spPr>
          <a:noFill/>
        </p:spPr>
        <p:txBody>
          <a:bodyPr/>
          <a:lstStyle/>
          <a:p>
            <a:fld id="{DB9F3CDF-F5A9-49C8-92F1-BAAA4EA8D6C4}" type="slidenum">
              <a:rPr lang="en-US" smtClean="0"/>
              <a:pPr/>
              <a:t>19</a:t>
            </a:fld>
            <a:endParaRPr lang="en-US"/>
          </a:p>
        </p:txBody>
      </p:sp>
    </p:spTree>
    <p:extLst>
      <p:ext uri="{BB962C8B-B14F-4D97-AF65-F5344CB8AC3E}">
        <p14:creationId xmlns:p14="http://schemas.microsoft.com/office/powerpoint/2010/main" val="163224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1378B253-5E42-4D5A-9C6E-7F5503B33F6A}" type="slidenum">
              <a:rPr lang="en-US"/>
              <a:pPr/>
              <a:t>20</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906357" y="4715153"/>
            <a:ext cx="4984962" cy="4466987"/>
          </a:xfrm>
          <a:noFill/>
          <a:ln/>
        </p:spPr>
        <p:txBody>
          <a:bodyPr/>
          <a:lstStyle/>
          <a:p>
            <a:pPr eaLnBrk="1" hangingPunct="1"/>
            <a:endParaRPr lang="en-US"/>
          </a:p>
        </p:txBody>
      </p:sp>
    </p:spTree>
    <p:extLst>
      <p:ext uri="{BB962C8B-B14F-4D97-AF65-F5344CB8AC3E}">
        <p14:creationId xmlns:p14="http://schemas.microsoft.com/office/powerpoint/2010/main" val="750191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CBFAF566-A1B9-4D6D-98A9-964267D5B874}" type="slidenum">
              <a:rPr lang="en-US" smtClean="0"/>
              <a:pPr/>
              <a:t>23</a:t>
            </a:fld>
            <a:endParaRPr lang="en-US"/>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80321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BB981156-435C-4CCE-82BA-689D01D33098}" type="slidenum">
              <a:rPr lang="en-US" smtClean="0"/>
              <a:pPr/>
              <a:t>27</a:t>
            </a:fld>
            <a:endParaRPr lang="en-US"/>
          </a:p>
        </p:txBody>
      </p:sp>
      <p:sp>
        <p:nvSpPr>
          <p:cNvPr id="58371" name="Rectangle 7"/>
          <p:cNvSpPr txBox="1">
            <a:spLocks noGrp="1" noChangeArrowheads="1"/>
          </p:cNvSpPr>
          <p:nvPr/>
        </p:nvSpPr>
        <p:spPr bwMode="auto">
          <a:xfrm>
            <a:off x="3850443" y="9428583"/>
            <a:ext cx="2945659" cy="496332"/>
          </a:xfrm>
          <a:prstGeom prst="rect">
            <a:avLst/>
          </a:prstGeom>
          <a:noFill/>
          <a:ln w="9525">
            <a:noFill/>
            <a:miter lim="800000"/>
            <a:headEnd/>
            <a:tailEnd/>
          </a:ln>
        </p:spPr>
        <p:txBody>
          <a:bodyPr anchor="b"/>
          <a:lstStyle/>
          <a:p>
            <a:pPr algn="r" eaLnBrk="1" hangingPunct="1"/>
            <a:fld id="{D1440250-ADBC-4399-9B63-5A7A2F98FE51}" type="slidenum">
              <a:rPr lang="en-US" sz="1200">
                <a:latin typeface="Arial" charset="0"/>
                <a:cs typeface="Arial" charset="0"/>
              </a:rPr>
              <a:pPr algn="r" eaLnBrk="1" hangingPunct="1"/>
              <a:t>27</a:t>
            </a:fld>
            <a:endParaRPr lang="en-US" sz="1200">
              <a:latin typeface="Arial" charset="0"/>
              <a:cs typeface="Arial" charset="0"/>
            </a:endParaRPr>
          </a:p>
        </p:txBody>
      </p:sp>
      <p:sp>
        <p:nvSpPr>
          <p:cNvPr id="58372" name="Rectangle 2"/>
          <p:cNvSpPr>
            <a:spLocks noGrp="1" noRot="1" noChangeAspect="1" noChangeArrowheads="1" noTextEdit="1"/>
          </p:cNvSpPr>
          <p:nvPr>
            <p:ph type="sldImg"/>
          </p:nvPr>
        </p:nvSpPr>
        <p:spPr>
          <a:ln/>
        </p:spPr>
      </p:sp>
      <p:sp>
        <p:nvSpPr>
          <p:cNvPr id="58373" name="Rectangle 3"/>
          <p:cNvSpPr>
            <a:spLocks noGrp="1" noChangeArrowheads="1"/>
          </p:cNvSpPr>
          <p:nvPr>
            <p:ph type="body" idx="1"/>
          </p:nvPr>
        </p:nvSpPr>
        <p:spPr>
          <a:xfrm>
            <a:off x="679768" y="4715153"/>
            <a:ext cx="5438140" cy="4466987"/>
          </a:xfrm>
          <a:noFill/>
          <a:ln/>
        </p:spPr>
        <p:txBody>
          <a:bodyPr/>
          <a:lstStyle/>
          <a:p>
            <a:endParaRPr lang="en-US"/>
          </a:p>
        </p:txBody>
      </p:sp>
    </p:spTree>
    <p:extLst>
      <p:ext uri="{BB962C8B-B14F-4D97-AF65-F5344CB8AC3E}">
        <p14:creationId xmlns:p14="http://schemas.microsoft.com/office/powerpoint/2010/main" val="2192521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B8B3C27-5357-4FA9-A8D4-638844FF8ACE}" type="slidenum">
              <a:rPr lang="en-GB" altLang="en-US"/>
              <a:pPr>
                <a:spcBef>
                  <a:spcPct val="0"/>
                </a:spcBef>
              </a:pPr>
              <a:t>28</a:t>
            </a:fld>
            <a:endParaRPr lang="en-GB" altLang="en-US"/>
          </a:p>
        </p:txBody>
      </p:sp>
    </p:spTree>
    <p:extLst>
      <p:ext uri="{BB962C8B-B14F-4D97-AF65-F5344CB8AC3E}">
        <p14:creationId xmlns:p14="http://schemas.microsoft.com/office/powerpoint/2010/main" val="3517283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E293C6D8-E004-47A4-BD89-B8BDFEA3F64B}" type="slidenum">
              <a:rPr lang="en-US"/>
              <a:pPr/>
              <a:t>29</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xfrm>
            <a:off x="679768" y="4715153"/>
            <a:ext cx="5438140" cy="4466987"/>
          </a:xfrm>
          <a:noFill/>
          <a:ln/>
        </p:spPr>
        <p:txBody>
          <a:bodyPr/>
          <a:lstStyle/>
          <a:p>
            <a:pPr eaLnBrk="1" hangingPunct="1"/>
            <a:endParaRPr lang="en-US"/>
          </a:p>
        </p:txBody>
      </p:sp>
    </p:spTree>
    <p:extLst>
      <p:ext uri="{BB962C8B-B14F-4D97-AF65-F5344CB8AC3E}">
        <p14:creationId xmlns:p14="http://schemas.microsoft.com/office/powerpoint/2010/main" val="709241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93DED2EB-747A-4D90-9269-6F853F50E1A5}" type="slidenum">
              <a:rPr lang="en-US" smtClean="0"/>
              <a:pPr/>
              <a:t>32</a:t>
            </a:fld>
            <a:endParaRPr lang="en-US"/>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64193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p>
            <a:fld id="{B70B663D-5BE0-4E28-8274-D18FA361966B}" type="slidenum">
              <a:rPr lang="en-US" smtClean="0"/>
              <a:pPr/>
              <a:t>4</a:t>
            </a:fld>
            <a:endParaRPr lang="en-US"/>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xfrm>
            <a:off x="679768" y="4715153"/>
            <a:ext cx="5438140" cy="4466987"/>
          </a:xfrm>
          <a:noFill/>
          <a:ln/>
        </p:spPr>
        <p:txBody>
          <a:bodyPr/>
          <a:lstStyle/>
          <a:p>
            <a:pPr eaLnBrk="1" hangingPunct="1"/>
            <a:endParaRPr lang="en-US"/>
          </a:p>
        </p:txBody>
      </p:sp>
    </p:spTree>
    <p:extLst>
      <p:ext uri="{BB962C8B-B14F-4D97-AF65-F5344CB8AC3E}">
        <p14:creationId xmlns:p14="http://schemas.microsoft.com/office/powerpoint/2010/main" val="2439286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23628D77-E894-4415-A204-5AC1F30CD7EE}" type="slidenum">
              <a:rPr lang="en-US"/>
              <a:pPr/>
              <a:t>6</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075985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86659E34-E729-4249-B710-370E808066C4}" type="slidenum">
              <a:rPr lang="en-US"/>
              <a:pPr/>
              <a:t>7</a:t>
            </a:fld>
            <a:endParaRPr lang="en-US"/>
          </a:p>
        </p:txBody>
      </p:sp>
      <p:sp>
        <p:nvSpPr>
          <p:cNvPr id="96259" name="Rectangle 7"/>
          <p:cNvSpPr txBox="1">
            <a:spLocks noGrp="1" noChangeArrowheads="1"/>
          </p:cNvSpPr>
          <p:nvPr/>
        </p:nvSpPr>
        <p:spPr bwMode="auto">
          <a:xfrm>
            <a:off x="3850443" y="9428583"/>
            <a:ext cx="2945659" cy="496332"/>
          </a:xfrm>
          <a:prstGeom prst="rect">
            <a:avLst/>
          </a:prstGeom>
          <a:noFill/>
          <a:ln w="9525">
            <a:noFill/>
            <a:miter lim="800000"/>
            <a:headEnd/>
            <a:tailEnd/>
          </a:ln>
        </p:spPr>
        <p:txBody>
          <a:bodyPr anchor="b"/>
          <a:lstStyle/>
          <a:p>
            <a:pPr algn="r" eaLnBrk="1" hangingPunct="1"/>
            <a:fld id="{8E8954D6-4172-496B-B203-1F871DA3B95A}" type="slidenum">
              <a:rPr lang="en-US" sz="1200">
                <a:latin typeface="Arial" charset="0"/>
              </a:rPr>
              <a:pPr algn="r" eaLnBrk="1" hangingPunct="1"/>
              <a:t>7</a:t>
            </a:fld>
            <a:endParaRPr lang="en-US" sz="1200">
              <a:latin typeface="Arial" charset="0"/>
            </a:endParaRPr>
          </a:p>
        </p:txBody>
      </p:sp>
      <p:sp>
        <p:nvSpPr>
          <p:cNvPr id="96260" name="Rectangle 2"/>
          <p:cNvSpPr>
            <a:spLocks noGrp="1" noRot="1" noChangeAspect="1" noChangeArrowheads="1" noTextEdit="1"/>
          </p:cNvSpPr>
          <p:nvPr>
            <p:ph type="sldImg"/>
          </p:nvPr>
        </p:nvSpPr>
        <p:spPr>
          <a:ln/>
        </p:spPr>
      </p:sp>
      <p:sp>
        <p:nvSpPr>
          <p:cNvPr id="96261" name="Rectangle 3"/>
          <p:cNvSpPr>
            <a:spLocks noGrp="1" noChangeArrowheads="1"/>
          </p:cNvSpPr>
          <p:nvPr>
            <p:ph type="body" idx="1"/>
          </p:nvPr>
        </p:nvSpPr>
        <p:spPr>
          <a:xfrm>
            <a:off x="679768" y="4715153"/>
            <a:ext cx="5438140" cy="4466987"/>
          </a:xfrm>
          <a:noFill/>
          <a:ln/>
        </p:spPr>
        <p:txBody>
          <a:bodyPr/>
          <a:lstStyle/>
          <a:p>
            <a:pPr eaLnBrk="1" hangingPunct="1"/>
            <a:endParaRPr lang="en-US"/>
          </a:p>
        </p:txBody>
      </p:sp>
    </p:spTree>
    <p:extLst>
      <p:ext uri="{BB962C8B-B14F-4D97-AF65-F5344CB8AC3E}">
        <p14:creationId xmlns:p14="http://schemas.microsoft.com/office/powerpoint/2010/main" val="4021310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pPr eaLnBrk="1" hangingPunct="1"/>
            <a:endParaRPr lang="en-US"/>
          </a:p>
        </p:txBody>
      </p:sp>
      <p:sp>
        <p:nvSpPr>
          <p:cNvPr id="80900" name="Slide Number Placeholder 3"/>
          <p:cNvSpPr>
            <a:spLocks noGrp="1"/>
          </p:cNvSpPr>
          <p:nvPr>
            <p:ph type="sldNum" sz="quarter" idx="5"/>
          </p:nvPr>
        </p:nvSpPr>
        <p:spPr>
          <a:noFill/>
        </p:spPr>
        <p:txBody>
          <a:bodyPr/>
          <a:lstStyle/>
          <a:p>
            <a:fld id="{B871C1FF-E3C3-4066-9CBD-12CD79F2A40B}" type="slidenum">
              <a:rPr lang="en-US" smtClean="0"/>
              <a:pPr/>
              <a:t>10</a:t>
            </a:fld>
            <a:endParaRPr lang="en-US"/>
          </a:p>
        </p:txBody>
      </p:sp>
    </p:spTree>
    <p:extLst>
      <p:ext uri="{BB962C8B-B14F-4D97-AF65-F5344CB8AC3E}">
        <p14:creationId xmlns:p14="http://schemas.microsoft.com/office/powerpoint/2010/main" val="1803116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92C0FEB8-9EF2-44BA-BE34-ABAFB308CCED}" type="slidenum">
              <a:rPr lang="en-US"/>
              <a:pPr/>
              <a:t>11</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xfrm>
            <a:off x="679768" y="4715153"/>
            <a:ext cx="5438140" cy="4466987"/>
          </a:xfrm>
          <a:noFill/>
          <a:ln/>
        </p:spPr>
        <p:txBody>
          <a:bodyPr/>
          <a:lstStyle/>
          <a:p>
            <a:pPr eaLnBrk="1" hangingPunct="1"/>
            <a:endParaRPr lang="en-US"/>
          </a:p>
        </p:txBody>
      </p:sp>
    </p:spTree>
    <p:extLst>
      <p:ext uri="{BB962C8B-B14F-4D97-AF65-F5344CB8AC3E}">
        <p14:creationId xmlns:p14="http://schemas.microsoft.com/office/powerpoint/2010/main" val="3912436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FF0C175E-07EA-4C6F-915A-145396F24CDF}" type="slidenum">
              <a:rPr lang="en-US"/>
              <a:pPr/>
              <a:t>15</a:t>
            </a:fld>
            <a:endParaRPr lang="en-US"/>
          </a:p>
        </p:txBody>
      </p:sp>
      <p:sp>
        <p:nvSpPr>
          <p:cNvPr id="1201154" name="Rectangle 2"/>
          <p:cNvSpPr>
            <a:spLocks noChangeArrowheads="1"/>
          </p:cNvSpPr>
          <p:nvPr/>
        </p:nvSpPr>
        <p:spPr bwMode="auto">
          <a:xfrm>
            <a:off x="3850443" y="1"/>
            <a:ext cx="2947232" cy="494609"/>
          </a:xfrm>
          <a:prstGeom prst="rect">
            <a:avLst/>
          </a:prstGeom>
          <a:noFill/>
          <a:ln w="9525">
            <a:noFill/>
            <a:miter lim="800000"/>
            <a:headEnd/>
            <a:tailEnd/>
          </a:ln>
          <a:effectLst/>
        </p:spPr>
        <p:txBody>
          <a:bodyPr wrap="none" anchor="ctr"/>
          <a:lstStyle/>
          <a:p>
            <a:endParaRPr lang="en-US"/>
          </a:p>
        </p:txBody>
      </p:sp>
      <p:sp>
        <p:nvSpPr>
          <p:cNvPr id="1201155" name="Rectangle 3"/>
          <p:cNvSpPr>
            <a:spLocks noChangeArrowheads="1"/>
          </p:cNvSpPr>
          <p:nvPr/>
        </p:nvSpPr>
        <p:spPr bwMode="auto">
          <a:xfrm>
            <a:off x="3850443" y="9428584"/>
            <a:ext cx="2947232" cy="498055"/>
          </a:xfrm>
          <a:prstGeom prst="rect">
            <a:avLst/>
          </a:prstGeom>
          <a:noFill/>
          <a:ln w="9525">
            <a:noFill/>
            <a:miter lim="800000"/>
            <a:headEnd/>
            <a:tailEnd/>
          </a:ln>
          <a:effectLst/>
        </p:spPr>
        <p:txBody>
          <a:bodyPr lIns="19050" tIns="0" rIns="19050" bIns="0" anchor="b"/>
          <a:lstStyle/>
          <a:p>
            <a:pPr algn="r" defTabSz="949325"/>
            <a:r>
              <a:rPr lang="en-US" sz="1000" i="1">
                <a:latin typeface="Times New Roman" pitchFamily="18" charset="0"/>
                <a:ea typeface="ＭＳ Ｐゴシック" pitchFamily="34" charset="-128"/>
              </a:rPr>
              <a:t>7</a:t>
            </a:r>
          </a:p>
        </p:txBody>
      </p:sp>
      <p:sp>
        <p:nvSpPr>
          <p:cNvPr id="1201156" name="Rectangle 4"/>
          <p:cNvSpPr>
            <a:spLocks noChangeArrowheads="1"/>
          </p:cNvSpPr>
          <p:nvPr/>
        </p:nvSpPr>
        <p:spPr bwMode="auto">
          <a:xfrm>
            <a:off x="0" y="9428584"/>
            <a:ext cx="2945659" cy="498055"/>
          </a:xfrm>
          <a:prstGeom prst="rect">
            <a:avLst/>
          </a:prstGeom>
          <a:noFill/>
          <a:ln w="9525">
            <a:noFill/>
            <a:miter lim="800000"/>
            <a:headEnd/>
            <a:tailEnd/>
          </a:ln>
          <a:effectLst/>
        </p:spPr>
        <p:txBody>
          <a:bodyPr wrap="none" anchor="ctr"/>
          <a:lstStyle/>
          <a:p>
            <a:endParaRPr lang="en-US"/>
          </a:p>
        </p:txBody>
      </p:sp>
      <p:sp>
        <p:nvSpPr>
          <p:cNvPr id="1201157" name="Rectangle 5"/>
          <p:cNvSpPr>
            <a:spLocks noChangeArrowheads="1"/>
          </p:cNvSpPr>
          <p:nvPr/>
        </p:nvSpPr>
        <p:spPr bwMode="auto">
          <a:xfrm>
            <a:off x="0" y="1"/>
            <a:ext cx="2945659" cy="494609"/>
          </a:xfrm>
          <a:prstGeom prst="rect">
            <a:avLst/>
          </a:prstGeom>
          <a:noFill/>
          <a:ln w="9525">
            <a:noFill/>
            <a:miter lim="800000"/>
            <a:headEnd/>
            <a:tailEnd/>
          </a:ln>
          <a:effectLst/>
        </p:spPr>
        <p:txBody>
          <a:bodyPr wrap="none" anchor="ctr"/>
          <a:lstStyle/>
          <a:p>
            <a:endParaRPr lang="en-US"/>
          </a:p>
        </p:txBody>
      </p:sp>
      <p:sp>
        <p:nvSpPr>
          <p:cNvPr id="1201158" name="Rectangle 6"/>
          <p:cNvSpPr>
            <a:spLocks noGrp="1" noRot="1" noChangeAspect="1" noChangeArrowheads="1" noTextEdit="1"/>
          </p:cNvSpPr>
          <p:nvPr>
            <p:ph type="sldImg"/>
          </p:nvPr>
        </p:nvSpPr>
        <p:spPr>
          <a:xfrm>
            <a:off x="927100" y="750888"/>
            <a:ext cx="4945063" cy="3709987"/>
          </a:xfrm>
          <a:ln w="12700" cap="flat">
            <a:solidFill>
              <a:schemeClr val="tx1"/>
            </a:solidFill>
          </a:ln>
        </p:spPr>
      </p:sp>
      <p:sp>
        <p:nvSpPr>
          <p:cNvPr id="1201159" name="Rectangle 7"/>
          <p:cNvSpPr>
            <a:spLocks noGrp="1" noChangeArrowheads="1"/>
          </p:cNvSpPr>
          <p:nvPr>
            <p:ph type="body" idx="1"/>
          </p:nvPr>
        </p:nvSpPr>
        <p:spPr>
          <a:ln/>
        </p:spPr>
        <p:txBody>
          <a:bodyPr lIns="90488" tIns="44450" rIns="90488" bIns="44450"/>
          <a:lstStyle/>
          <a:p>
            <a:endParaRPr lang="en-US"/>
          </a:p>
        </p:txBody>
      </p:sp>
    </p:spTree>
    <p:extLst>
      <p:ext uri="{BB962C8B-B14F-4D97-AF65-F5344CB8AC3E}">
        <p14:creationId xmlns:p14="http://schemas.microsoft.com/office/powerpoint/2010/main" val="2106753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FF0C175E-07EA-4C6F-915A-145396F24CDF}" type="slidenum">
              <a:rPr lang="en-US"/>
              <a:pPr/>
              <a:t>16</a:t>
            </a:fld>
            <a:endParaRPr lang="en-US"/>
          </a:p>
        </p:txBody>
      </p:sp>
      <p:sp>
        <p:nvSpPr>
          <p:cNvPr id="1201154" name="Rectangle 2"/>
          <p:cNvSpPr>
            <a:spLocks noChangeArrowheads="1"/>
          </p:cNvSpPr>
          <p:nvPr/>
        </p:nvSpPr>
        <p:spPr bwMode="auto">
          <a:xfrm>
            <a:off x="3850443" y="1"/>
            <a:ext cx="2947232" cy="494609"/>
          </a:xfrm>
          <a:prstGeom prst="rect">
            <a:avLst/>
          </a:prstGeom>
          <a:noFill/>
          <a:ln w="9525">
            <a:noFill/>
            <a:miter lim="800000"/>
            <a:headEnd/>
            <a:tailEnd/>
          </a:ln>
          <a:effectLst/>
        </p:spPr>
        <p:txBody>
          <a:bodyPr wrap="none" anchor="ctr"/>
          <a:lstStyle/>
          <a:p>
            <a:endParaRPr lang="en-US"/>
          </a:p>
        </p:txBody>
      </p:sp>
      <p:sp>
        <p:nvSpPr>
          <p:cNvPr id="1201155" name="Rectangle 3"/>
          <p:cNvSpPr>
            <a:spLocks noChangeArrowheads="1"/>
          </p:cNvSpPr>
          <p:nvPr/>
        </p:nvSpPr>
        <p:spPr bwMode="auto">
          <a:xfrm>
            <a:off x="3850443" y="9428584"/>
            <a:ext cx="2947232" cy="498055"/>
          </a:xfrm>
          <a:prstGeom prst="rect">
            <a:avLst/>
          </a:prstGeom>
          <a:noFill/>
          <a:ln w="9525">
            <a:noFill/>
            <a:miter lim="800000"/>
            <a:headEnd/>
            <a:tailEnd/>
          </a:ln>
          <a:effectLst/>
        </p:spPr>
        <p:txBody>
          <a:bodyPr lIns="19050" tIns="0" rIns="19050" bIns="0" anchor="b"/>
          <a:lstStyle/>
          <a:p>
            <a:pPr algn="r" defTabSz="949325"/>
            <a:r>
              <a:rPr lang="en-US" sz="1000" i="1">
                <a:latin typeface="Times New Roman" pitchFamily="18" charset="0"/>
                <a:ea typeface="ＭＳ Ｐゴシック" pitchFamily="34" charset="-128"/>
              </a:rPr>
              <a:t>7</a:t>
            </a:r>
          </a:p>
        </p:txBody>
      </p:sp>
      <p:sp>
        <p:nvSpPr>
          <p:cNvPr id="1201156" name="Rectangle 4"/>
          <p:cNvSpPr>
            <a:spLocks noChangeArrowheads="1"/>
          </p:cNvSpPr>
          <p:nvPr/>
        </p:nvSpPr>
        <p:spPr bwMode="auto">
          <a:xfrm>
            <a:off x="0" y="9428584"/>
            <a:ext cx="2945659" cy="498055"/>
          </a:xfrm>
          <a:prstGeom prst="rect">
            <a:avLst/>
          </a:prstGeom>
          <a:noFill/>
          <a:ln w="9525">
            <a:noFill/>
            <a:miter lim="800000"/>
            <a:headEnd/>
            <a:tailEnd/>
          </a:ln>
          <a:effectLst/>
        </p:spPr>
        <p:txBody>
          <a:bodyPr wrap="none" anchor="ctr"/>
          <a:lstStyle/>
          <a:p>
            <a:endParaRPr lang="en-US"/>
          </a:p>
        </p:txBody>
      </p:sp>
      <p:sp>
        <p:nvSpPr>
          <p:cNvPr id="1201157" name="Rectangle 5"/>
          <p:cNvSpPr>
            <a:spLocks noChangeArrowheads="1"/>
          </p:cNvSpPr>
          <p:nvPr/>
        </p:nvSpPr>
        <p:spPr bwMode="auto">
          <a:xfrm>
            <a:off x="0" y="1"/>
            <a:ext cx="2945659" cy="494609"/>
          </a:xfrm>
          <a:prstGeom prst="rect">
            <a:avLst/>
          </a:prstGeom>
          <a:noFill/>
          <a:ln w="9525">
            <a:noFill/>
            <a:miter lim="800000"/>
            <a:headEnd/>
            <a:tailEnd/>
          </a:ln>
          <a:effectLst/>
        </p:spPr>
        <p:txBody>
          <a:bodyPr wrap="none" anchor="ctr"/>
          <a:lstStyle/>
          <a:p>
            <a:endParaRPr lang="en-US"/>
          </a:p>
        </p:txBody>
      </p:sp>
      <p:sp>
        <p:nvSpPr>
          <p:cNvPr id="1201158" name="Rectangle 6"/>
          <p:cNvSpPr>
            <a:spLocks noGrp="1" noRot="1" noChangeAspect="1" noChangeArrowheads="1" noTextEdit="1"/>
          </p:cNvSpPr>
          <p:nvPr>
            <p:ph type="sldImg"/>
          </p:nvPr>
        </p:nvSpPr>
        <p:spPr>
          <a:xfrm>
            <a:off x="927100" y="750888"/>
            <a:ext cx="4945063" cy="3709987"/>
          </a:xfrm>
          <a:ln w="12700" cap="flat">
            <a:solidFill>
              <a:schemeClr val="tx1"/>
            </a:solidFill>
          </a:ln>
        </p:spPr>
      </p:sp>
      <p:sp>
        <p:nvSpPr>
          <p:cNvPr id="1201159" name="Rectangle 7"/>
          <p:cNvSpPr>
            <a:spLocks noGrp="1" noChangeArrowheads="1"/>
          </p:cNvSpPr>
          <p:nvPr>
            <p:ph type="body" idx="1"/>
          </p:nvPr>
        </p:nvSpPr>
        <p:spPr>
          <a:ln/>
        </p:spPr>
        <p:txBody>
          <a:bodyPr lIns="90488" tIns="44450" rIns="90488" bIns="44450"/>
          <a:lstStyle/>
          <a:p>
            <a:endParaRPr lang="en-US"/>
          </a:p>
        </p:txBody>
      </p:sp>
    </p:spTree>
    <p:extLst>
      <p:ext uri="{BB962C8B-B14F-4D97-AF65-F5344CB8AC3E}">
        <p14:creationId xmlns:p14="http://schemas.microsoft.com/office/powerpoint/2010/main" val="2801720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2F36D86A-A9A2-47DA-9AED-04A8C253F817}" type="slidenum">
              <a:rPr lang="en-US" smtClean="0"/>
              <a:pPr/>
              <a:t>18</a:t>
            </a:fld>
            <a:endParaRPr lang="en-US"/>
          </a:p>
        </p:txBody>
      </p:sp>
      <p:sp>
        <p:nvSpPr>
          <p:cNvPr id="243715" name="Slide Image Placeholder 1"/>
          <p:cNvSpPr>
            <a:spLocks noGrp="1" noRot="1" noChangeAspect="1" noTextEdit="1"/>
          </p:cNvSpPr>
          <p:nvPr>
            <p:ph type="sldImg"/>
          </p:nvPr>
        </p:nvSpPr>
        <p:spPr>
          <a:ln/>
        </p:spPr>
      </p:sp>
      <p:sp>
        <p:nvSpPr>
          <p:cNvPr id="243716" name="Notes Placeholder 2"/>
          <p:cNvSpPr>
            <a:spLocks noGrp="1"/>
          </p:cNvSpPr>
          <p:nvPr>
            <p:ph type="body" idx="1"/>
          </p:nvPr>
        </p:nvSpPr>
        <p:spPr>
          <a:xfrm>
            <a:off x="679768" y="4715153"/>
            <a:ext cx="5438140" cy="4466987"/>
          </a:xfrm>
          <a:noFill/>
          <a:ln/>
        </p:spPr>
        <p:txBody>
          <a:bodyPr/>
          <a:lstStyle/>
          <a:p>
            <a:pPr eaLnBrk="1" hangingPunct="1">
              <a:spcBef>
                <a:spcPct val="0"/>
              </a:spcBef>
            </a:pPr>
            <a:endParaRPr lang="en-US"/>
          </a:p>
        </p:txBody>
      </p:sp>
      <p:sp>
        <p:nvSpPr>
          <p:cNvPr id="243717" name="Slide Number Placeholder 3"/>
          <p:cNvSpPr txBox="1">
            <a:spLocks noGrp="1"/>
          </p:cNvSpPr>
          <p:nvPr/>
        </p:nvSpPr>
        <p:spPr bwMode="auto">
          <a:xfrm>
            <a:off x="3850443" y="9428583"/>
            <a:ext cx="2945659" cy="496332"/>
          </a:xfrm>
          <a:prstGeom prst="rect">
            <a:avLst/>
          </a:prstGeom>
          <a:noFill/>
          <a:ln w="9525">
            <a:noFill/>
            <a:miter lim="800000"/>
            <a:headEnd/>
            <a:tailEnd/>
          </a:ln>
        </p:spPr>
        <p:txBody>
          <a:bodyPr anchor="b"/>
          <a:lstStyle/>
          <a:p>
            <a:pPr algn="r" eaLnBrk="1" hangingPunct="1"/>
            <a:fld id="{D129C336-1F6C-45BB-8F60-D3D99EAEB30E}" type="slidenum">
              <a:rPr lang="en-US" sz="1200">
                <a:latin typeface="Calibri" pitchFamily="34" charset="0"/>
                <a:ea typeface="ＭＳ Ｐゴシック" pitchFamily="34" charset="-128"/>
              </a:rPr>
              <a:pPr algn="r" eaLnBrk="1" hangingPunct="1"/>
              <a:t>18</a:t>
            </a:fld>
            <a:endParaRPr lang="en-US" sz="1200">
              <a:latin typeface="Calibri" pitchFamily="34" charset="0"/>
              <a:ea typeface="ＭＳ Ｐゴシック" pitchFamily="34" charset="-128"/>
            </a:endParaRPr>
          </a:p>
        </p:txBody>
      </p:sp>
    </p:spTree>
    <p:extLst>
      <p:ext uri="{BB962C8B-B14F-4D97-AF65-F5344CB8AC3E}">
        <p14:creationId xmlns:p14="http://schemas.microsoft.com/office/powerpoint/2010/main" val="38572473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2467" name="Rectangle 3"/>
          <p:cNvSpPr>
            <a:spLocks noGrp="1" noChangeArrowheads="1"/>
          </p:cNvSpPr>
          <p:nvPr>
            <p:ph type="ctrTitle"/>
          </p:nvPr>
        </p:nvSpPr>
        <p:spPr>
          <a:xfrm>
            <a:off x="2209800" y="1828800"/>
            <a:ext cx="6248400" cy="1771650"/>
          </a:xfrm>
          <a:prstGeom prst="rect">
            <a:avLst/>
          </a:prstGeom>
        </p:spPr>
        <p:txBody>
          <a:bodyPr/>
          <a:lstStyle>
            <a:lvl1pPr>
              <a:defRPr sz="4400"/>
            </a:lvl1pPr>
          </a:lstStyle>
          <a:p>
            <a:r>
              <a:rPr lang="en-US"/>
              <a:t>Click to edit Master title style</a:t>
            </a:r>
          </a:p>
        </p:txBody>
      </p:sp>
      <p:sp>
        <p:nvSpPr>
          <p:cNvPr id="62468" name="Rectangle 4"/>
          <p:cNvSpPr>
            <a:spLocks noGrp="1" noChangeArrowheads="1"/>
          </p:cNvSpPr>
          <p:nvPr>
            <p:ph type="subTitle" idx="1"/>
          </p:nvPr>
        </p:nvSpPr>
        <p:spPr>
          <a:xfrm>
            <a:off x="2209800" y="3886200"/>
            <a:ext cx="6248400" cy="1752600"/>
          </a:xfrm>
        </p:spPr>
        <p:txBody>
          <a:bodyPr/>
          <a:lstStyle>
            <a:lvl1pPr marL="0" indent="0">
              <a:buFont typeface="Wingdings" pitchFamily="2" charset="2"/>
              <a:buNone/>
              <a:defRPr sz="2800"/>
            </a:lvl1pPr>
          </a:lstStyle>
          <a:p>
            <a:r>
              <a:rPr lang="en-US"/>
              <a:t>Click to edit Master subtitle style</a:t>
            </a:r>
          </a:p>
        </p:txBody>
      </p:sp>
      <p:pic>
        <p:nvPicPr>
          <p:cNvPr id="8" name="Image" descr="Image">
            <a:extLst>
              <a:ext uri="{FF2B5EF4-FFF2-40B4-BE49-F238E27FC236}">
                <a16:creationId xmlns:a16="http://schemas.microsoft.com/office/drawing/2014/main" id="{0ACB44DF-B2B2-4862-8F0F-EDB39865D56E}"/>
              </a:ext>
            </a:extLst>
          </p:cNvPr>
          <p:cNvPicPr>
            <a:picLocks noChangeAspect="1"/>
          </p:cNvPicPr>
          <p:nvPr userDrawn="1"/>
        </p:nvPicPr>
        <p:blipFill>
          <a:blip r:embed="rId2"/>
          <a:stretch>
            <a:fillRect/>
          </a:stretch>
        </p:blipFill>
        <p:spPr>
          <a:xfrm>
            <a:off x="90535" y="593073"/>
            <a:ext cx="9053465" cy="285005"/>
          </a:xfrm>
          <a:prstGeom prst="rect">
            <a:avLst/>
          </a:prstGeom>
          <a:ln w="12700">
            <a:miter lim="400000"/>
          </a:ln>
        </p:spPr>
      </p:pic>
      <p:pic>
        <p:nvPicPr>
          <p:cNvPr id="10" name="Image" descr="Image">
            <a:extLst>
              <a:ext uri="{FF2B5EF4-FFF2-40B4-BE49-F238E27FC236}">
                <a16:creationId xmlns:a16="http://schemas.microsoft.com/office/drawing/2014/main" id="{DA5837CD-DBFF-4899-8C50-CB99579A4C9C}"/>
              </a:ext>
            </a:extLst>
          </p:cNvPr>
          <p:cNvPicPr>
            <a:picLocks noChangeAspect="1"/>
          </p:cNvPicPr>
          <p:nvPr userDrawn="1"/>
        </p:nvPicPr>
        <p:blipFill>
          <a:blip r:embed="rId3"/>
          <a:stretch>
            <a:fillRect/>
          </a:stretch>
        </p:blipFill>
        <p:spPr>
          <a:xfrm>
            <a:off x="0" y="6343262"/>
            <a:ext cx="9144000" cy="431722"/>
          </a:xfrm>
          <a:prstGeom prst="rect">
            <a:avLst/>
          </a:prstGeom>
          <a:ln w="12700">
            <a:miter lim="400000"/>
          </a:ln>
        </p:spPr>
      </p:pic>
    </p:spTree>
    <p:extLst>
      <p:ext uri="{BB962C8B-B14F-4D97-AF65-F5344CB8AC3E}">
        <p14:creationId xmlns:p14="http://schemas.microsoft.com/office/powerpoint/2010/main" val="4281593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90750" y="352425"/>
            <a:ext cx="6248400" cy="685800"/>
          </a:xfrm>
          <a:prstGeom prst="rect">
            <a:avLst/>
          </a:prstGeom>
        </p:spPr>
        <p:txBody>
          <a:bodyPr/>
          <a:lstStyle/>
          <a:p>
            <a:r>
              <a:rPr lang="en-US" dirty="0"/>
              <a:t>Click to edit Master title</a:t>
            </a:r>
          </a:p>
        </p:txBody>
      </p:sp>
      <p:sp>
        <p:nvSpPr>
          <p:cNvPr id="3" name="Vertical Text Placeholder 2"/>
          <p:cNvSpPr>
            <a:spLocks noGrp="1"/>
          </p:cNvSpPr>
          <p:nvPr>
            <p:ph type="body" orient="vert" idx="1"/>
          </p:nvPr>
        </p:nvSpPr>
        <p:spPr>
          <a:xfrm rot="16200000">
            <a:off x="3196393" y="994608"/>
            <a:ext cx="4580015"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2248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76200"/>
            <a:ext cx="1676400" cy="64770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2133600" y="76200"/>
            <a:ext cx="487680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8857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48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9267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6024846-DB74-489A-97F0-59214F45979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a:extLst>
                          <a:ext uri="{FF2B5EF4-FFF2-40B4-BE49-F238E27FC236}">
                            <a16:creationId xmlns:a16="http://schemas.microsoft.com/office/drawing/2014/main" id="{26024846-DB74-489A-97F0-59214F45979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2133600" y="381000"/>
            <a:ext cx="6248400" cy="685800"/>
          </a:xfrm>
          <a:prstGeom prst="rect">
            <a:avLst/>
          </a:prstGeom>
        </p:spPr>
        <p:txBody>
          <a:bodyPr/>
          <a:lstStyle>
            <a:lvl1pPr>
              <a:defRPr sz="3600"/>
            </a:lvl1pPr>
          </a:lstStyle>
          <a:p>
            <a:r>
              <a:rPr lang="en-US" dirty="0"/>
              <a:t>Click to edit Master title</a:t>
            </a:r>
          </a:p>
        </p:txBody>
      </p:sp>
      <p:sp>
        <p:nvSpPr>
          <p:cNvPr id="3" name="Content Placeholder 2"/>
          <p:cNvSpPr>
            <a:spLocks noGrp="1"/>
          </p:cNvSpPr>
          <p:nvPr>
            <p:ph idx="1"/>
          </p:nvPr>
        </p:nvSpPr>
        <p:spPr>
          <a:xfrm>
            <a:off x="2133600" y="1066800"/>
            <a:ext cx="6705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8796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0CCB8747-54A8-4187-9FA6-D94E35F2AA9B}"/>
              </a:ext>
            </a:extLst>
          </p:cNvPr>
          <p:cNvPicPr>
            <a:picLocks noChangeAspect="1"/>
          </p:cNvPicPr>
          <p:nvPr userDrawn="1"/>
        </p:nvPicPr>
        <p:blipFill>
          <a:blip r:embed="rId2"/>
          <a:stretch>
            <a:fillRect/>
          </a:stretch>
        </p:blipFill>
        <p:spPr>
          <a:xfrm>
            <a:off x="128083" y="1476948"/>
            <a:ext cx="8939717" cy="4775838"/>
          </a:xfrm>
          <a:prstGeom prst="rect">
            <a:avLst/>
          </a:prstGeom>
          <a:ln w="12700">
            <a:miter lim="400000"/>
          </a:ln>
        </p:spPr>
      </p:pic>
      <p:sp>
        <p:nvSpPr>
          <p:cNvPr id="12" name="Title 11">
            <a:extLst>
              <a:ext uri="{FF2B5EF4-FFF2-40B4-BE49-F238E27FC236}">
                <a16:creationId xmlns:a16="http://schemas.microsoft.com/office/drawing/2014/main" id="{F9734722-B1B4-4573-99BD-05555EC0EEAC}"/>
              </a:ext>
            </a:extLst>
          </p:cNvPr>
          <p:cNvSpPr>
            <a:spLocks noGrp="1"/>
          </p:cNvSpPr>
          <p:nvPr>
            <p:ph type="title"/>
          </p:nvPr>
        </p:nvSpPr>
        <p:spPr>
          <a:xfrm>
            <a:off x="381000" y="3294223"/>
            <a:ext cx="7397531" cy="607346"/>
          </a:xfrm>
          <a:prstGeom prst="rect">
            <a:avLst/>
          </a:prstGeom>
        </p:spPr>
        <p:txBody>
          <a:bodyPr/>
          <a:lstStyle>
            <a:lvl1pPr>
              <a:defRPr b="1">
                <a:latin typeface="Playfair Display"/>
              </a:defRPr>
            </a:lvl1pPr>
          </a:lstStyle>
          <a:p>
            <a:r>
              <a:rPr lang="en-US" dirty="0"/>
              <a:t>Click to edit Master title style</a:t>
            </a:r>
            <a:endParaRPr lang="pt-BR" dirty="0"/>
          </a:p>
        </p:txBody>
      </p:sp>
      <p:sp>
        <p:nvSpPr>
          <p:cNvPr id="18" name="Content Placeholder 17">
            <a:extLst>
              <a:ext uri="{FF2B5EF4-FFF2-40B4-BE49-F238E27FC236}">
                <a16:creationId xmlns:a16="http://schemas.microsoft.com/office/drawing/2014/main" id="{D3989A50-C19D-4130-90D0-B38D3D8A2D7E}"/>
              </a:ext>
            </a:extLst>
          </p:cNvPr>
          <p:cNvSpPr>
            <a:spLocks noGrp="1"/>
          </p:cNvSpPr>
          <p:nvPr>
            <p:ph sz="quarter" idx="10"/>
          </p:nvPr>
        </p:nvSpPr>
        <p:spPr>
          <a:xfrm>
            <a:off x="381000" y="4191000"/>
            <a:ext cx="2971800" cy="381000"/>
          </a:xfrm>
        </p:spPr>
        <p:txBody>
          <a:bodyPr/>
          <a:lstStyle>
            <a:lvl1pPr marL="0" indent="0">
              <a:buNone/>
              <a:defRPr sz="1800">
                <a:latin typeface="Playfair Display"/>
              </a:defRPr>
            </a:lvl1pPr>
          </a:lstStyle>
          <a:p>
            <a:pPr lvl="0"/>
            <a:r>
              <a:rPr lang="en-US" dirty="0"/>
              <a:t>Edit Master text styles</a:t>
            </a:r>
            <a:endParaRPr lang="pt-BR" dirty="0"/>
          </a:p>
        </p:txBody>
      </p:sp>
    </p:spTree>
    <p:extLst>
      <p:ext uri="{BB962C8B-B14F-4D97-AF65-F5344CB8AC3E}">
        <p14:creationId xmlns:p14="http://schemas.microsoft.com/office/powerpoint/2010/main" val="2497870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33600" y="352425"/>
            <a:ext cx="6248400" cy="685800"/>
          </a:xfrm>
          <a:prstGeom prst="rect">
            <a:avLst/>
          </a:prstGeom>
        </p:spPr>
        <p:txBody>
          <a:bodyPr/>
          <a:lstStyle/>
          <a:p>
            <a:r>
              <a:rPr lang="en-US" dirty="0"/>
              <a:t>Click to edit Master title</a:t>
            </a:r>
          </a:p>
        </p:txBody>
      </p:sp>
      <p:sp>
        <p:nvSpPr>
          <p:cNvPr id="3" name="Content Placeholder 2"/>
          <p:cNvSpPr>
            <a:spLocks noGrp="1"/>
          </p:cNvSpPr>
          <p:nvPr>
            <p:ph sz="half" idx="1"/>
          </p:nvPr>
        </p:nvSpPr>
        <p:spPr>
          <a:xfrm>
            <a:off x="2133600" y="1143000"/>
            <a:ext cx="3276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562600" y="1143000"/>
            <a:ext cx="3276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517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6983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09800" y="295275"/>
            <a:ext cx="6248400" cy="609600"/>
          </a:xfrm>
          <a:prstGeom prst="rect">
            <a:avLst/>
          </a:prstGeom>
        </p:spPr>
        <p:txBody>
          <a:bodyPr/>
          <a:lstStyle/>
          <a:p>
            <a:r>
              <a:rPr lang="en-US" dirty="0"/>
              <a:t>Click to edit Master title</a:t>
            </a:r>
          </a:p>
        </p:txBody>
      </p:sp>
    </p:spTree>
    <p:extLst>
      <p:ext uri="{BB962C8B-B14F-4D97-AF65-F5344CB8AC3E}">
        <p14:creationId xmlns:p14="http://schemas.microsoft.com/office/powerpoint/2010/main" val="796929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741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20720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142999"/>
            <a:ext cx="5486400" cy="3584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07331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FA82F9-25BB-4185-88FC-D943BBA003F8}"/>
              </a:ext>
            </a:extLst>
          </p:cNvPr>
          <p:cNvGraphicFramePr>
            <a:graphicFrameLocks noChangeAspect="1"/>
          </p:cNvGraphicFramePr>
          <p:nvPr userDrawn="1">
            <p:custDataLst>
              <p:tags r:id="rId1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6" imgW="473" imgH="473" progId="TCLayout.ActiveDocument.1">
                  <p:embed/>
                </p:oleObj>
              </mc:Choice>
              <mc:Fallback>
                <p:oleObj name="think-cell Slide" r:id="rId16" imgW="473" imgH="473" progId="TCLayout.ActiveDocument.1">
                  <p:embed/>
                  <p:pic>
                    <p:nvPicPr>
                      <p:cNvPr id="2" name="Object 1" hidden="1">
                        <a:extLst>
                          <a:ext uri="{FF2B5EF4-FFF2-40B4-BE49-F238E27FC236}">
                            <a16:creationId xmlns:a16="http://schemas.microsoft.com/office/drawing/2014/main" id="{64FA82F9-25BB-4185-88FC-D943BBA003F8}"/>
                          </a:ext>
                        </a:extLst>
                      </p:cNvPr>
                      <p:cNvPicPr/>
                      <p:nvPr/>
                    </p:nvPicPr>
                    <p:blipFill>
                      <a:blip r:embed="rId17"/>
                      <a:stretch>
                        <a:fillRect/>
                      </a:stretch>
                    </p:blipFill>
                    <p:spPr>
                      <a:xfrm>
                        <a:off x="1588" y="1588"/>
                        <a:ext cx="1587" cy="1587"/>
                      </a:xfrm>
                      <a:prstGeom prst="rect">
                        <a:avLst/>
                      </a:prstGeom>
                    </p:spPr>
                  </p:pic>
                </p:oleObj>
              </mc:Fallback>
            </mc:AlternateContent>
          </a:graphicData>
        </a:graphic>
      </p:graphicFrame>
      <p:sp>
        <p:nvSpPr>
          <p:cNvPr id="1030" name="Rectangle 16"/>
          <p:cNvSpPr>
            <a:spLocks noGrp="1" noChangeArrowheads="1"/>
          </p:cNvSpPr>
          <p:nvPr>
            <p:ph type="body" idx="1"/>
          </p:nvPr>
        </p:nvSpPr>
        <p:spPr bwMode="auto">
          <a:xfrm>
            <a:off x="2133600" y="1219200"/>
            <a:ext cx="6705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8" name="Image" descr="Image">
            <a:extLst>
              <a:ext uri="{FF2B5EF4-FFF2-40B4-BE49-F238E27FC236}">
                <a16:creationId xmlns:a16="http://schemas.microsoft.com/office/drawing/2014/main" id="{9B4C96A9-4111-45BF-929D-C9E53EA829A0}"/>
              </a:ext>
            </a:extLst>
          </p:cNvPr>
          <p:cNvPicPr>
            <a:picLocks noChangeAspect="1"/>
          </p:cNvPicPr>
          <p:nvPr userDrawn="1"/>
        </p:nvPicPr>
        <p:blipFill>
          <a:blip r:embed="rId18"/>
          <a:stretch>
            <a:fillRect/>
          </a:stretch>
        </p:blipFill>
        <p:spPr>
          <a:xfrm>
            <a:off x="90535" y="934195"/>
            <a:ext cx="9053465" cy="285005"/>
          </a:xfrm>
          <a:prstGeom prst="rect">
            <a:avLst/>
          </a:prstGeom>
          <a:ln w="12700">
            <a:miter lim="400000"/>
          </a:ln>
        </p:spPr>
      </p:pic>
      <p:pic>
        <p:nvPicPr>
          <p:cNvPr id="13" name="Image" descr="Image">
            <a:extLst>
              <a:ext uri="{FF2B5EF4-FFF2-40B4-BE49-F238E27FC236}">
                <a16:creationId xmlns:a16="http://schemas.microsoft.com/office/drawing/2014/main" id="{FD9D3BE8-762A-402B-B8EF-AD43DF701381}"/>
              </a:ext>
            </a:extLst>
          </p:cNvPr>
          <p:cNvPicPr>
            <a:picLocks noChangeAspect="1"/>
          </p:cNvPicPr>
          <p:nvPr userDrawn="1"/>
        </p:nvPicPr>
        <p:blipFill>
          <a:blip r:embed="rId19"/>
          <a:stretch>
            <a:fillRect/>
          </a:stretch>
        </p:blipFill>
        <p:spPr>
          <a:xfrm>
            <a:off x="0" y="6343262"/>
            <a:ext cx="9144000" cy="431722"/>
          </a:xfrm>
          <a:prstGeom prst="rect">
            <a:avLst/>
          </a:prstGeom>
          <a:ln w="12700">
            <a:miter lim="400000"/>
          </a:ln>
        </p:spPr>
      </p:pic>
    </p:spTree>
    <p:extLst>
      <p:ext uri="{BB962C8B-B14F-4D97-AF65-F5344CB8AC3E}">
        <p14:creationId xmlns:p14="http://schemas.microsoft.com/office/powerpoint/2010/main" val="1787906983"/>
      </p:ext>
    </p:extLst>
  </p:cSld>
  <p:clrMap bg1="lt1" tx1="dk1" bg2="lt2" tx2="dk2" accent1="accent1" accent2="accent2" accent3="accent3" accent4="accent4" accent5="accent5" accent6="accent6" hlink="hlink" folHlink="folHlink"/>
  <p:sldLayoutIdLst>
    <p:sldLayoutId id="2147483666" r:id="rId1"/>
    <p:sldLayoutId id="2147483681" r:id="rId2"/>
    <p:sldLayoutId id="2147483668" r:id="rId3"/>
    <p:sldLayoutId id="2147483669" r:id="rId4"/>
    <p:sldLayoutId id="2147483679"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txStyles>
    <p:titleStyle>
      <a:lvl1pPr algn="l" rtl="0" eaLnBrk="0" fontAlgn="base" hangingPunct="0">
        <a:lnSpc>
          <a:spcPct val="90000"/>
        </a:lnSpc>
        <a:spcBef>
          <a:spcPct val="0"/>
        </a:spcBef>
        <a:spcAft>
          <a:spcPct val="0"/>
        </a:spcAft>
        <a:defRPr sz="4000" b="1">
          <a:solidFill>
            <a:schemeClr val="tx1"/>
          </a:solidFill>
          <a:latin typeface="+mj-lt"/>
          <a:ea typeface="+mj-ea"/>
          <a:cs typeface="+mj-cs"/>
        </a:defRPr>
      </a:lvl1pPr>
      <a:lvl2pPr algn="l" rtl="0" eaLnBrk="0" fontAlgn="base" hangingPunct="0">
        <a:lnSpc>
          <a:spcPct val="90000"/>
        </a:lnSpc>
        <a:spcBef>
          <a:spcPct val="0"/>
        </a:spcBef>
        <a:spcAft>
          <a:spcPct val="0"/>
        </a:spcAft>
        <a:defRPr sz="4000" b="1">
          <a:solidFill>
            <a:schemeClr val="tx1"/>
          </a:solidFill>
          <a:latin typeface="Times New Roman" pitchFamily="18" charset="0"/>
        </a:defRPr>
      </a:lvl2pPr>
      <a:lvl3pPr algn="l" rtl="0" eaLnBrk="0" fontAlgn="base" hangingPunct="0">
        <a:lnSpc>
          <a:spcPct val="90000"/>
        </a:lnSpc>
        <a:spcBef>
          <a:spcPct val="0"/>
        </a:spcBef>
        <a:spcAft>
          <a:spcPct val="0"/>
        </a:spcAft>
        <a:defRPr sz="4000" b="1">
          <a:solidFill>
            <a:schemeClr val="tx1"/>
          </a:solidFill>
          <a:latin typeface="Times New Roman" pitchFamily="18" charset="0"/>
        </a:defRPr>
      </a:lvl3pPr>
      <a:lvl4pPr algn="l" rtl="0" eaLnBrk="0" fontAlgn="base" hangingPunct="0">
        <a:lnSpc>
          <a:spcPct val="90000"/>
        </a:lnSpc>
        <a:spcBef>
          <a:spcPct val="0"/>
        </a:spcBef>
        <a:spcAft>
          <a:spcPct val="0"/>
        </a:spcAft>
        <a:defRPr sz="4000" b="1">
          <a:solidFill>
            <a:schemeClr val="tx1"/>
          </a:solidFill>
          <a:latin typeface="Times New Roman" pitchFamily="18" charset="0"/>
        </a:defRPr>
      </a:lvl4pPr>
      <a:lvl5pPr algn="l" rtl="0" eaLnBrk="0" fontAlgn="base" hangingPunct="0">
        <a:lnSpc>
          <a:spcPct val="90000"/>
        </a:lnSpc>
        <a:spcBef>
          <a:spcPct val="0"/>
        </a:spcBef>
        <a:spcAft>
          <a:spcPct val="0"/>
        </a:spcAft>
        <a:defRPr sz="4000" b="1">
          <a:solidFill>
            <a:schemeClr val="tx1"/>
          </a:solidFill>
          <a:latin typeface="Times New Roman" pitchFamily="18" charset="0"/>
        </a:defRPr>
      </a:lvl5pPr>
      <a:lvl6pPr marL="457200" algn="l" rtl="0" fontAlgn="base">
        <a:lnSpc>
          <a:spcPct val="90000"/>
        </a:lnSpc>
        <a:spcBef>
          <a:spcPct val="0"/>
        </a:spcBef>
        <a:spcAft>
          <a:spcPct val="0"/>
        </a:spcAft>
        <a:defRPr sz="4000" b="1">
          <a:solidFill>
            <a:schemeClr val="tx1"/>
          </a:solidFill>
          <a:latin typeface="Times New Roman" pitchFamily="18" charset="0"/>
        </a:defRPr>
      </a:lvl6pPr>
      <a:lvl7pPr marL="914400" algn="l" rtl="0" fontAlgn="base">
        <a:lnSpc>
          <a:spcPct val="90000"/>
        </a:lnSpc>
        <a:spcBef>
          <a:spcPct val="0"/>
        </a:spcBef>
        <a:spcAft>
          <a:spcPct val="0"/>
        </a:spcAft>
        <a:defRPr sz="4000" b="1">
          <a:solidFill>
            <a:schemeClr val="tx1"/>
          </a:solidFill>
          <a:latin typeface="Times New Roman" pitchFamily="18" charset="0"/>
        </a:defRPr>
      </a:lvl7pPr>
      <a:lvl8pPr marL="1371600" algn="l" rtl="0" fontAlgn="base">
        <a:lnSpc>
          <a:spcPct val="90000"/>
        </a:lnSpc>
        <a:spcBef>
          <a:spcPct val="0"/>
        </a:spcBef>
        <a:spcAft>
          <a:spcPct val="0"/>
        </a:spcAft>
        <a:defRPr sz="4000" b="1">
          <a:solidFill>
            <a:schemeClr val="tx1"/>
          </a:solidFill>
          <a:latin typeface="Times New Roman" pitchFamily="18" charset="0"/>
        </a:defRPr>
      </a:lvl8pPr>
      <a:lvl9pPr marL="1828800" algn="l" rtl="0" fontAlgn="base">
        <a:lnSpc>
          <a:spcPct val="90000"/>
        </a:lnSpc>
        <a:spcBef>
          <a:spcPct val="0"/>
        </a:spcBef>
        <a:spcAft>
          <a:spcPct val="0"/>
        </a:spcAft>
        <a:defRPr sz="4000" b="1">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SzPct val="80000"/>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txBox="1">
            <a:spLocks noChangeArrowheads="1"/>
          </p:cNvSpPr>
          <p:nvPr/>
        </p:nvSpPr>
        <p:spPr bwMode="auto">
          <a:xfrm>
            <a:off x="435429" y="1763486"/>
            <a:ext cx="8392885" cy="18560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4000" b="1" cap="all">
                <a:solidFill>
                  <a:schemeClr val="tx1"/>
                </a:solidFill>
                <a:latin typeface="+mj-lt"/>
                <a:ea typeface="+mj-ea"/>
                <a:cs typeface="+mj-cs"/>
              </a:defRPr>
            </a:lvl1pPr>
            <a:lvl2pPr algn="l" rtl="0" eaLnBrk="0" fontAlgn="base" hangingPunct="0">
              <a:lnSpc>
                <a:spcPct val="90000"/>
              </a:lnSpc>
              <a:spcBef>
                <a:spcPct val="0"/>
              </a:spcBef>
              <a:spcAft>
                <a:spcPct val="0"/>
              </a:spcAft>
              <a:defRPr sz="4000" b="1">
                <a:solidFill>
                  <a:schemeClr val="tx1"/>
                </a:solidFill>
                <a:latin typeface="Times New Roman" pitchFamily="18" charset="0"/>
              </a:defRPr>
            </a:lvl2pPr>
            <a:lvl3pPr algn="l" rtl="0" eaLnBrk="0" fontAlgn="base" hangingPunct="0">
              <a:lnSpc>
                <a:spcPct val="90000"/>
              </a:lnSpc>
              <a:spcBef>
                <a:spcPct val="0"/>
              </a:spcBef>
              <a:spcAft>
                <a:spcPct val="0"/>
              </a:spcAft>
              <a:defRPr sz="4000" b="1">
                <a:solidFill>
                  <a:schemeClr val="tx1"/>
                </a:solidFill>
                <a:latin typeface="Times New Roman" pitchFamily="18" charset="0"/>
              </a:defRPr>
            </a:lvl3pPr>
            <a:lvl4pPr algn="l" rtl="0" eaLnBrk="0" fontAlgn="base" hangingPunct="0">
              <a:lnSpc>
                <a:spcPct val="90000"/>
              </a:lnSpc>
              <a:spcBef>
                <a:spcPct val="0"/>
              </a:spcBef>
              <a:spcAft>
                <a:spcPct val="0"/>
              </a:spcAft>
              <a:defRPr sz="4000" b="1">
                <a:solidFill>
                  <a:schemeClr val="tx1"/>
                </a:solidFill>
                <a:latin typeface="Times New Roman" pitchFamily="18" charset="0"/>
              </a:defRPr>
            </a:lvl4pPr>
            <a:lvl5pPr algn="l" rtl="0" eaLnBrk="0" fontAlgn="base" hangingPunct="0">
              <a:lnSpc>
                <a:spcPct val="90000"/>
              </a:lnSpc>
              <a:spcBef>
                <a:spcPct val="0"/>
              </a:spcBef>
              <a:spcAft>
                <a:spcPct val="0"/>
              </a:spcAft>
              <a:defRPr sz="4000" b="1">
                <a:solidFill>
                  <a:schemeClr val="tx1"/>
                </a:solidFill>
                <a:latin typeface="Times New Roman" pitchFamily="18" charset="0"/>
              </a:defRPr>
            </a:lvl5pPr>
            <a:lvl6pPr marL="457200" algn="l" rtl="0" fontAlgn="base">
              <a:lnSpc>
                <a:spcPct val="90000"/>
              </a:lnSpc>
              <a:spcBef>
                <a:spcPct val="0"/>
              </a:spcBef>
              <a:spcAft>
                <a:spcPct val="0"/>
              </a:spcAft>
              <a:defRPr sz="4000" b="1">
                <a:solidFill>
                  <a:schemeClr val="tx1"/>
                </a:solidFill>
                <a:latin typeface="Times New Roman" pitchFamily="18" charset="0"/>
              </a:defRPr>
            </a:lvl6pPr>
            <a:lvl7pPr marL="914400" algn="l" rtl="0" fontAlgn="base">
              <a:lnSpc>
                <a:spcPct val="90000"/>
              </a:lnSpc>
              <a:spcBef>
                <a:spcPct val="0"/>
              </a:spcBef>
              <a:spcAft>
                <a:spcPct val="0"/>
              </a:spcAft>
              <a:defRPr sz="4000" b="1">
                <a:solidFill>
                  <a:schemeClr val="tx1"/>
                </a:solidFill>
                <a:latin typeface="Times New Roman" pitchFamily="18" charset="0"/>
              </a:defRPr>
            </a:lvl7pPr>
            <a:lvl8pPr marL="1371600" algn="l" rtl="0" fontAlgn="base">
              <a:lnSpc>
                <a:spcPct val="90000"/>
              </a:lnSpc>
              <a:spcBef>
                <a:spcPct val="0"/>
              </a:spcBef>
              <a:spcAft>
                <a:spcPct val="0"/>
              </a:spcAft>
              <a:defRPr sz="4000" b="1">
                <a:solidFill>
                  <a:schemeClr val="tx1"/>
                </a:solidFill>
                <a:latin typeface="Times New Roman" pitchFamily="18" charset="0"/>
              </a:defRPr>
            </a:lvl8pPr>
            <a:lvl9pPr marL="1828800" algn="l" rtl="0" fontAlgn="base">
              <a:lnSpc>
                <a:spcPct val="90000"/>
              </a:lnSpc>
              <a:spcBef>
                <a:spcPct val="0"/>
              </a:spcBef>
              <a:spcAft>
                <a:spcPct val="0"/>
              </a:spcAft>
              <a:defRPr sz="4000" b="1">
                <a:solidFill>
                  <a:schemeClr val="tx1"/>
                </a:solidFill>
                <a:latin typeface="Times New Roman" pitchFamily="18" charset="0"/>
              </a:defRPr>
            </a:lvl9pPr>
          </a:lstStyle>
          <a:p>
            <a:pPr algn="ctr" eaLnBrk="1" hangingPunct="1"/>
            <a:endParaRPr lang="en-US" kern="0" cap="none" dirty="0"/>
          </a:p>
          <a:p>
            <a:pPr algn="ctr" eaLnBrk="1" hangingPunct="1">
              <a:spcAft>
                <a:spcPts val="1200"/>
              </a:spcAft>
            </a:pPr>
            <a:r>
              <a:rPr lang="en-US" sz="3300" kern="0" cap="none" dirty="0"/>
              <a:t>Why Firms Go Abroad</a:t>
            </a:r>
          </a:p>
        </p:txBody>
      </p:sp>
      <p:sp>
        <p:nvSpPr>
          <p:cNvPr id="5" name="Rectangle 3"/>
          <p:cNvSpPr>
            <a:spLocks noGrp="1" noChangeArrowheads="1"/>
          </p:cNvSpPr>
          <p:nvPr>
            <p:ph type="title"/>
          </p:nvPr>
        </p:nvSpPr>
        <p:spPr>
          <a:xfrm>
            <a:off x="2373086" y="3682959"/>
            <a:ext cx="4702628" cy="1143000"/>
          </a:xfrm>
        </p:spPr>
        <p:txBody>
          <a:bodyPr/>
          <a:lstStyle/>
          <a:p>
            <a:pPr algn="ctr" eaLnBrk="1" hangingPunct="1"/>
            <a:br>
              <a:rPr lang="en-US" sz="2400" cap="none" dirty="0"/>
            </a:br>
            <a:r>
              <a:rPr lang="en-US" sz="2400" cap="none" dirty="0"/>
              <a:t>1227 International Management</a:t>
            </a:r>
          </a:p>
        </p:txBody>
      </p:sp>
      <p:sp>
        <p:nvSpPr>
          <p:cNvPr id="7" name="Rectangle 13">
            <a:extLst>
              <a:ext uri="{FF2B5EF4-FFF2-40B4-BE49-F238E27FC236}">
                <a16:creationId xmlns:a16="http://schemas.microsoft.com/office/drawing/2014/main" id="{BF91A193-FCA0-4D95-9B7A-445D32DC9AFC}"/>
              </a:ext>
            </a:extLst>
          </p:cNvPr>
          <p:cNvSpPr txBox="1">
            <a:spLocks noChangeArrowheads="1"/>
          </p:cNvSpPr>
          <p:nvPr/>
        </p:nvSpPr>
        <p:spPr bwMode="auto">
          <a:xfrm>
            <a:off x="990600" y="5290457"/>
            <a:ext cx="2221832" cy="598714"/>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SzPct val="80000"/>
              <a:buFont typeface="Wingdings" pitchFamily="2" charset="2"/>
              <a:buNone/>
              <a:defRPr sz="2000">
                <a:solidFill>
                  <a:schemeClr val="tx1"/>
                </a:solidFill>
                <a:latin typeface="+mn-lt"/>
                <a:ea typeface="+mn-ea"/>
                <a:cs typeface="+mn-cs"/>
              </a:defRPr>
            </a:lvl1pPr>
            <a:lvl2pPr marL="457200" indent="0" algn="l" rtl="0" eaLnBrk="0" fontAlgn="base" hangingPunct="0">
              <a:spcBef>
                <a:spcPct val="20000"/>
              </a:spcBef>
              <a:spcAft>
                <a:spcPct val="0"/>
              </a:spcAft>
              <a:buNone/>
              <a:defRPr sz="1800">
                <a:solidFill>
                  <a:schemeClr val="tx1"/>
                </a:solidFill>
                <a:latin typeface="+mn-lt"/>
              </a:defRPr>
            </a:lvl2pPr>
            <a:lvl3pPr marL="914400" indent="0" algn="l" rtl="0" eaLnBrk="0" fontAlgn="base" hangingPunct="0">
              <a:spcBef>
                <a:spcPct val="20000"/>
              </a:spcBef>
              <a:spcAft>
                <a:spcPct val="0"/>
              </a:spcAft>
              <a:buNone/>
              <a:defRPr sz="1600">
                <a:solidFill>
                  <a:schemeClr val="tx1"/>
                </a:solidFill>
                <a:latin typeface="+mn-lt"/>
              </a:defRPr>
            </a:lvl3pPr>
            <a:lvl4pPr marL="1371600" indent="0" algn="l" rtl="0" eaLnBrk="0" fontAlgn="base" hangingPunct="0">
              <a:spcBef>
                <a:spcPct val="20000"/>
              </a:spcBef>
              <a:spcAft>
                <a:spcPct val="0"/>
              </a:spcAft>
              <a:buNone/>
              <a:defRPr sz="1400">
                <a:solidFill>
                  <a:schemeClr val="tx1"/>
                </a:solidFill>
                <a:latin typeface="+mn-lt"/>
              </a:defRPr>
            </a:lvl4pPr>
            <a:lvl5pPr marL="1828800" indent="0" algn="l" rtl="0" eaLnBrk="0" fontAlgn="base" hangingPunct="0">
              <a:spcBef>
                <a:spcPct val="20000"/>
              </a:spcBef>
              <a:spcAft>
                <a:spcPct val="0"/>
              </a:spcAft>
              <a:buNone/>
              <a:defRPr sz="1400">
                <a:solidFill>
                  <a:schemeClr val="tx1"/>
                </a:solidFill>
                <a:latin typeface="+mn-lt"/>
              </a:defRPr>
            </a:lvl5pPr>
            <a:lvl6pPr marL="2286000" indent="0" algn="l" rtl="0" fontAlgn="base">
              <a:spcBef>
                <a:spcPct val="20000"/>
              </a:spcBef>
              <a:spcAft>
                <a:spcPct val="0"/>
              </a:spcAft>
              <a:buNone/>
              <a:defRPr sz="1400">
                <a:solidFill>
                  <a:schemeClr val="tx1"/>
                </a:solidFill>
                <a:latin typeface="+mn-lt"/>
              </a:defRPr>
            </a:lvl6pPr>
            <a:lvl7pPr marL="2743200" indent="0" algn="l" rtl="0" fontAlgn="base">
              <a:spcBef>
                <a:spcPct val="20000"/>
              </a:spcBef>
              <a:spcAft>
                <a:spcPct val="0"/>
              </a:spcAft>
              <a:buNone/>
              <a:defRPr sz="1400">
                <a:solidFill>
                  <a:schemeClr val="tx1"/>
                </a:solidFill>
                <a:latin typeface="+mn-lt"/>
              </a:defRPr>
            </a:lvl7pPr>
            <a:lvl8pPr marL="3200400" indent="0" algn="l" rtl="0" fontAlgn="base">
              <a:spcBef>
                <a:spcPct val="20000"/>
              </a:spcBef>
              <a:spcAft>
                <a:spcPct val="0"/>
              </a:spcAft>
              <a:buNone/>
              <a:defRPr sz="1400">
                <a:solidFill>
                  <a:schemeClr val="tx1"/>
                </a:solidFill>
                <a:latin typeface="+mn-lt"/>
              </a:defRPr>
            </a:lvl8pPr>
            <a:lvl9pPr marL="3657600" indent="0" algn="l" rtl="0" fontAlgn="base">
              <a:spcBef>
                <a:spcPct val="20000"/>
              </a:spcBef>
              <a:spcAft>
                <a:spcPct val="0"/>
              </a:spcAft>
              <a:buNone/>
              <a:defRPr sz="1400">
                <a:solidFill>
                  <a:schemeClr val="tx1"/>
                </a:solidFill>
                <a:latin typeface="+mn-lt"/>
              </a:defRPr>
            </a:lvl9pPr>
          </a:lstStyle>
          <a:p>
            <a:pPr algn="ctr" eaLnBrk="1" hangingPunct="1"/>
            <a:endParaRPr lang="en-US" sz="800" kern="0" dirty="0"/>
          </a:p>
          <a:p>
            <a:pPr algn="ctr" eaLnBrk="1" hangingPunct="1"/>
            <a:endParaRPr lang="en-US" sz="800" kern="0" dirty="0"/>
          </a:p>
          <a:p>
            <a:pPr algn="ctr" eaLnBrk="1" hangingPunct="1"/>
            <a:endParaRPr lang="en-US" sz="800" kern="0" dirty="0"/>
          </a:p>
          <a:p>
            <a:pPr algn="ctr" eaLnBrk="1" hangingPunct="1"/>
            <a:endParaRPr lang="en-US" sz="800" kern="0" dirty="0"/>
          </a:p>
          <a:p>
            <a:pPr eaLnBrk="1" hangingPunct="1"/>
            <a:r>
              <a:rPr lang="en-US" sz="1200" kern="0" dirty="0"/>
              <a:t>© Ilya Okhmatovskiy</a:t>
            </a:r>
          </a:p>
          <a:p>
            <a:pPr eaLnBrk="1" hangingPunct="1"/>
            <a:r>
              <a:rPr lang="en-US" sz="1200" kern="0" dirty="0"/>
              <a:t>© Andrew Spicer</a:t>
            </a:r>
            <a:endParaRPr lang="en-US" sz="800" kern="0" dirty="0"/>
          </a:p>
        </p:txBody>
      </p:sp>
    </p:spTree>
    <p:extLst>
      <p:ext uri="{BB962C8B-B14F-4D97-AF65-F5344CB8AC3E}">
        <p14:creationId xmlns:p14="http://schemas.microsoft.com/office/powerpoint/2010/main" val="2883003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004951" y="254643"/>
            <a:ext cx="6248400" cy="685800"/>
          </a:xfrm>
        </p:spPr>
        <p:txBody>
          <a:bodyPr/>
          <a:lstStyle/>
          <a:p>
            <a:pPr eaLnBrk="1" hangingPunct="1"/>
            <a:r>
              <a:rPr lang="en-US" dirty="0"/>
              <a:t>Value-Adding Foreign Activity</a:t>
            </a:r>
          </a:p>
        </p:txBody>
      </p:sp>
      <p:sp>
        <p:nvSpPr>
          <p:cNvPr id="3" name="Content Placeholder 2"/>
          <p:cNvSpPr>
            <a:spLocks noGrp="1"/>
          </p:cNvSpPr>
          <p:nvPr>
            <p:ph idx="1"/>
          </p:nvPr>
        </p:nvSpPr>
        <p:spPr>
          <a:xfrm>
            <a:off x="534390" y="1549235"/>
            <a:ext cx="7718961" cy="4495800"/>
          </a:xfrm>
        </p:spPr>
        <p:txBody>
          <a:bodyPr>
            <a:normAutofit fontScale="92500" lnSpcReduction="10000"/>
          </a:bodyPr>
          <a:lstStyle/>
          <a:p>
            <a:pPr eaLnBrk="1" hangingPunct="1">
              <a:defRPr/>
            </a:pPr>
            <a:r>
              <a:rPr lang="en-US" dirty="0"/>
              <a:t>Multinational firms exist because combining and coordinating activities across multiple geographies enable the units to create and claim more value than they could as independent stand-alone operations. </a:t>
            </a:r>
          </a:p>
          <a:p>
            <a:pPr lvl="1"/>
            <a:r>
              <a:rPr lang="en-US" dirty="0"/>
              <a:t>Does the firm have a competitive advantage developed in a home country that can be extended to other countries?</a:t>
            </a:r>
          </a:p>
          <a:p>
            <a:pPr lvl="1"/>
            <a:r>
              <a:rPr lang="en-US" dirty="0"/>
              <a:t>Can a firm develop a worldwide competitive advantage through its own </a:t>
            </a:r>
            <a:r>
              <a:rPr lang="en-US" dirty="0" err="1"/>
              <a:t>multinationality</a:t>
            </a:r>
            <a:r>
              <a:rPr lang="en-US" dirty="0"/>
              <a:t>?</a:t>
            </a:r>
          </a:p>
        </p:txBody>
      </p:sp>
    </p:spTree>
    <p:extLst>
      <p:ext uri="{BB962C8B-B14F-4D97-AF65-F5344CB8AC3E}">
        <p14:creationId xmlns:p14="http://schemas.microsoft.com/office/powerpoint/2010/main" val="2334149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914400" y="381000"/>
            <a:ext cx="7793038" cy="1081088"/>
          </a:xfrm>
        </p:spPr>
        <p:txBody>
          <a:bodyPr/>
          <a:lstStyle/>
          <a:p>
            <a:pPr eaLnBrk="1" hangingPunct="1"/>
            <a:r>
              <a:rPr lang="en-US" dirty="0"/>
              <a:t>Multinational Competitive Advantage</a:t>
            </a:r>
          </a:p>
        </p:txBody>
      </p:sp>
      <p:sp>
        <p:nvSpPr>
          <p:cNvPr id="30723" name="Rectangle 3"/>
          <p:cNvSpPr>
            <a:spLocks noGrp="1" noChangeArrowheads="1"/>
          </p:cNvSpPr>
          <p:nvPr>
            <p:ph type="body" idx="1"/>
          </p:nvPr>
        </p:nvSpPr>
        <p:spPr>
          <a:xfrm>
            <a:off x="521525" y="1550720"/>
            <a:ext cx="8382000" cy="4565072"/>
          </a:xfrm>
        </p:spPr>
        <p:txBody>
          <a:bodyPr/>
          <a:lstStyle/>
          <a:p>
            <a:pPr eaLnBrk="1" hangingPunct="1">
              <a:lnSpc>
                <a:spcPct val="80000"/>
              </a:lnSpc>
            </a:pPr>
            <a:r>
              <a:rPr lang="en-US" sz="2400" b="1" dirty="0"/>
              <a:t>Seeking new markets to leverage existing competitive advantages</a:t>
            </a:r>
          </a:p>
          <a:p>
            <a:pPr lvl="1" eaLnBrk="1" hangingPunct="1">
              <a:lnSpc>
                <a:spcPct val="80000"/>
              </a:lnSpc>
            </a:pPr>
            <a:r>
              <a:rPr lang="en-US" sz="2000" dirty="0"/>
              <a:t>Does the company have a competitive advantage that can work abroad?</a:t>
            </a:r>
          </a:p>
          <a:p>
            <a:pPr lvl="1" eaLnBrk="1" hangingPunct="1">
              <a:lnSpc>
                <a:spcPct val="80000"/>
              </a:lnSpc>
            </a:pPr>
            <a:r>
              <a:rPr lang="en-US" sz="2000" dirty="0"/>
              <a:t>Need to analyze whether key sources of competitive advantage can be transferred to a particular country </a:t>
            </a:r>
          </a:p>
          <a:p>
            <a:pPr lvl="1" eaLnBrk="1" hangingPunct="1">
              <a:lnSpc>
                <a:spcPct val="80000"/>
              </a:lnSpc>
            </a:pPr>
            <a:r>
              <a:rPr lang="en-US" sz="2000" dirty="0"/>
              <a:t>Example: Walmart opening stores in China</a:t>
            </a:r>
          </a:p>
          <a:p>
            <a:pPr lvl="1" eaLnBrk="1" hangingPunct="1">
              <a:lnSpc>
                <a:spcPct val="80000"/>
              </a:lnSpc>
            </a:pPr>
            <a:endParaRPr lang="en-US" sz="2000" dirty="0"/>
          </a:p>
          <a:p>
            <a:pPr eaLnBrk="1" hangingPunct="1">
              <a:lnSpc>
                <a:spcPct val="80000"/>
              </a:lnSpc>
            </a:pPr>
            <a:r>
              <a:rPr lang="en-US" sz="2400" b="1" dirty="0"/>
              <a:t>Seeking new sources of competitive advantage</a:t>
            </a:r>
          </a:p>
          <a:p>
            <a:pPr lvl="1" eaLnBrk="1" hangingPunct="1">
              <a:lnSpc>
                <a:spcPct val="80000"/>
              </a:lnSpc>
            </a:pPr>
            <a:r>
              <a:rPr lang="en-US" sz="2000" dirty="0"/>
              <a:t>Can the company go abroad to develop a worldwide competitive advantage? </a:t>
            </a:r>
          </a:p>
          <a:p>
            <a:pPr lvl="1" eaLnBrk="1" hangingPunct="1">
              <a:lnSpc>
                <a:spcPct val="80000"/>
              </a:lnSpc>
            </a:pPr>
            <a:r>
              <a:rPr lang="en-US" sz="2000" dirty="0"/>
              <a:t>Need to analyze the degree to which the value chain can be integrated around the world to develop global sources of competitive advantage</a:t>
            </a:r>
          </a:p>
          <a:p>
            <a:pPr lvl="1" eaLnBrk="1" hangingPunct="1">
              <a:lnSpc>
                <a:spcPct val="80000"/>
              </a:lnSpc>
            </a:pPr>
            <a:r>
              <a:rPr lang="en-US" sz="2000" dirty="0"/>
              <a:t>Example: Walmart’s purchasing operations in China to stock its stores around the world</a:t>
            </a:r>
          </a:p>
          <a:p>
            <a:pPr eaLnBrk="1" hangingPunct="1">
              <a:lnSpc>
                <a:spcPct val="80000"/>
              </a:lnSpc>
            </a:pPr>
            <a:endParaRPr lang="en-US" sz="2400" dirty="0"/>
          </a:p>
        </p:txBody>
      </p:sp>
    </p:spTree>
    <p:extLst>
      <p:ext uri="{BB962C8B-B14F-4D97-AF65-F5344CB8AC3E}">
        <p14:creationId xmlns:p14="http://schemas.microsoft.com/office/powerpoint/2010/main" val="3036997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7980" y="259466"/>
            <a:ext cx="7160871" cy="685800"/>
          </a:xfrm>
        </p:spPr>
        <p:txBody>
          <a:bodyPr/>
          <a:lstStyle/>
          <a:p>
            <a:r>
              <a:rPr lang="en-US" dirty="0"/>
              <a:t>Seeking new markets: Global sales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2332256"/>
            <a:ext cx="5235297" cy="3485714"/>
          </a:xfrm>
        </p:spPr>
      </p:pic>
      <p:sp>
        <p:nvSpPr>
          <p:cNvPr id="5" name="TextBox 4"/>
          <p:cNvSpPr txBox="1"/>
          <p:nvPr/>
        </p:nvSpPr>
        <p:spPr>
          <a:xfrm>
            <a:off x="3733800" y="6567100"/>
            <a:ext cx="2590800" cy="276999"/>
          </a:xfrm>
          <a:prstGeom prst="rect">
            <a:avLst/>
          </a:prstGeom>
          <a:noFill/>
        </p:spPr>
        <p:txBody>
          <a:bodyPr wrap="square" rtlCol="0">
            <a:spAutoFit/>
          </a:bodyPr>
          <a:lstStyle/>
          <a:p>
            <a:r>
              <a:rPr lang="en-US" sz="1200" dirty="0"/>
              <a:t>Source: Baldwin (2016)</a:t>
            </a:r>
          </a:p>
        </p:txBody>
      </p:sp>
    </p:spTree>
    <p:extLst>
      <p:ext uri="{BB962C8B-B14F-4D97-AF65-F5344CB8AC3E}">
        <p14:creationId xmlns:p14="http://schemas.microsoft.com/office/powerpoint/2010/main" val="2769510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0846" y="13901"/>
            <a:ext cx="6585996" cy="1050970"/>
          </a:xfrm>
        </p:spPr>
        <p:txBody>
          <a:bodyPr/>
          <a:lstStyle/>
          <a:p>
            <a:r>
              <a:rPr lang="en-US" dirty="0"/>
              <a:t>Seeking sources of competitive advantage: Global production</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2057400"/>
            <a:ext cx="7772400" cy="3962400"/>
          </a:xfrm>
        </p:spPr>
      </p:pic>
      <p:sp>
        <p:nvSpPr>
          <p:cNvPr id="4" name="TextBox 3">
            <a:extLst>
              <a:ext uri="{FF2B5EF4-FFF2-40B4-BE49-F238E27FC236}">
                <a16:creationId xmlns:a16="http://schemas.microsoft.com/office/drawing/2014/main" id="{834F840F-460E-40ED-8A98-DE8EAA90E789}"/>
              </a:ext>
            </a:extLst>
          </p:cNvPr>
          <p:cNvSpPr txBox="1"/>
          <p:nvPr/>
        </p:nvSpPr>
        <p:spPr>
          <a:xfrm>
            <a:off x="3733800" y="6567100"/>
            <a:ext cx="2590800" cy="276999"/>
          </a:xfrm>
          <a:prstGeom prst="rect">
            <a:avLst/>
          </a:prstGeom>
          <a:noFill/>
        </p:spPr>
        <p:txBody>
          <a:bodyPr wrap="square" rtlCol="0">
            <a:spAutoFit/>
          </a:bodyPr>
          <a:lstStyle/>
          <a:p>
            <a:r>
              <a:rPr lang="en-US" sz="1200" dirty="0"/>
              <a:t>Source: Baldwin (2016)</a:t>
            </a:r>
          </a:p>
        </p:txBody>
      </p:sp>
    </p:spTree>
    <p:extLst>
      <p:ext uri="{BB962C8B-B14F-4D97-AF65-F5344CB8AC3E}">
        <p14:creationId xmlns:p14="http://schemas.microsoft.com/office/powerpoint/2010/main" val="2102386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3168" y="313707"/>
            <a:ext cx="7255823" cy="685800"/>
          </a:xfrm>
        </p:spPr>
        <p:txBody>
          <a:bodyPr/>
          <a:lstStyle/>
          <a:p>
            <a:r>
              <a:rPr lang="en-US" dirty="0"/>
              <a:t>The Globally Integrated Enterprise</a:t>
            </a:r>
          </a:p>
        </p:txBody>
      </p:sp>
      <p:sp>
        <p:nvSpPr>
          <p:cNvPr id="3" name="Content Placeholder 2"/>
          <p:cNvSpPr>
            <a:spLocks noGrp="1"/>
          </p:cNvSpPr>
          <p:nvPr>
            <p:ph idx="1"/>
          </p:nvPr>
        </p:nvSpPr>
        <p:spPr>
          <a:xfrm>
            <a:off x="533400" y="1495198"/>
            <a:ext cx="8421688" cy="4764087"/>
          </a:xfrm>
        </p:spPr>
        <p:txBody>
          <a:bodyPr/>
          <a:lstStyle/>
          <a:p>
            <a:r>
              <a:rPr lang="en-US" sz="2400" dirty="0"/>
              <a:t>“[N]</a:t>
            </a:r>
            <a:r>
              <a:rPr lang="en-US" sz="2400" dirty="0" err="1"/>
              <a:t>ew</a:t>
            </a:r>
            <a:r>
              <a:rPr lang="en-US" sz="2400" dirty="0"/>
              <a:t> perceptions of the permissible and the possible have deepened the process of corporate globalization by shifting its focus from products to production - from what things companies choose to make to how they choose to make them, from what services they offer to how they choose to deliver them. Simply put, the emerging globally integrated enterprise is a company that fashions its strategy, its management, and its operations in pursuit of a new goal: the integration of production and value delivery worldwide. State borders define less and less the boundaries of corporate thinking or practice.”</a:t>
            </a:r>
          </a:p>
          <a:p>
            <a:pPr lvl="1"/>
            <a:r>
              <a:rPr lang="en-US" sz="2400" dirty="0" err="1"/>
              <a:t>Palmisano</a:t>
            </a:r>
            <a:r>
              <a:rPr lang="en-US" sz="2400" dirty="0"/>
              <a:t> (2006), CEO, IBM</a:t>
            </a:r>
          </a:p>
          <a:p>
            <a:pPr marL="0" indent="0">
              <a:buNone/>
            </a:pPr>
            <a:endParaRPr lang="en-US" sz="1400" dirty="0"/>
          </a:p>
        </p:txBody>
      </p:sp>
    </p:spTree>
    <p:extLst>
      <p:ext uri="{BB962C8B-B14F-4D97-AF65-F5344CB8AC3E}">
        <p14:creationId xmlns:p14="http://schemas.microsoft.com/office/powerpoint/2010/main" val="2985238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130"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1200131"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1200132" name="Rectangle 4"/>
          <p:cNvSpPr>
            <a:spLocks noGrp="1" noChangeArrowheads="1"/>
          </p:cNvSpPr>
          <p:nvPr>
            <p:ph type="title"/>
          </p:nvPr>
        </p:nvSpPr>
        <p:spPr>
          <a:xfrm>
            <a:off x="2042556" y="152400"/>
            <a:ext cx="6618844" cy="868878"/>
          </a:xfrm>
          <a:noFill/>
          <a:ln/>
        </p:spPr>
        <p:txBody>
          <a:bodyPr lIns="90488" tIns="44450" rIns="90488" bIns="44450" anchor="ctr"/>
          <a:lstStyle/>
          <a:p>
            <a:r>
              <a:rPr lang="en-US" dirty="0"/>
              <a:t>From Comparative Advantage to Competitive Advantage</a:t>
            </a:r>
          </a:p>
        </p:txBody>
      </p:sp>
      <p:sp>
        <p:nvSpPr>
          <p:cNvPr id="1200133" name="Rectangle 5"/>
          <p:cNvSpPr>
            <a:spLocks noGrp="1" noChangeArrowheads="1"/>
          </p:cNvSpPr>
          <p:nvPr>
            <p:ph type="body" idx="1"/>
          </p:nvPr>
        </p:nvSpPr>
        <p:spPr>
          <a:xfrm>
            <a:off x="533400" y="1555668"/>
            <a:ext cx="8216900" cy="4429496"/>
          </a:xfrm>
          <a:noFill/>
          <a:ln/>
        </p:spPr>
        <p:txBody>
          <a:bodyPr lIns="90488" tIns="44450" rIns="90488" bIns="44450"/>
          <a:lstStyle/>
          <a:p>
            <a:pPr>
              <a:lnSpc>
                <a:spcPct val="80000"/>
              </a:lnSpc>
            </a:pPr>
            <a:r>
              <a:rPr lang="en-US" sz="2400" dirty="0"/>
              <a:t>A</a:t>
            </a:r>
            <a:r>
              <a:rPr lang="en-US" sz="2400" b="1" dirty="0"/>
              <a:t> </a:t>
            </a:r>
            <a:r>
              <a:rPr lang="en-US" sz="2400" i="1" dirty="0"/>
              <a:t>country</a:t>
            </a:r>
            <a:r>
              <a:rPr lang="en-US" sz="2400" dirty="0"/>
              <a:t> is relatively efficient in the production of certain products and activities. E.g.,</a:t>
            </a:r>
          </a:p>
          <a:p>
            <a:pPr lvl="1">
              <a:lnSpc>
                <a:spcPct val="80000"/>
              </a:lnSpc>
            </a:pPr>
            <a:r>
              <a:rPr lang="en-US" sz="2400" dirty="0"/>
              <a:t>Philippines is relatively more efficient in the production of footwear, apparel, and assembled electronic products than in the production of chemicals and automobiles.</a:t>
            </a:r>
          </a:p>
          <a:p>
            <a:pPr lvl="1">
              <a:lnSpc>
                <a:spcPct val="80000"/>
              </a:lnSpc>
            </a:pPr>
            <a:r>
              <a:rPr lang="en-US" sz="2400" dirty="0"/>
              <a:t>U.S. is relatively more efficient in the production of   semiconductors and pharmaceuticals than shoes or shirts.</a:t>
            </a:r>
          </a:p>
          <a:p>
            <a:pPr lvl="1">
              <a:lnSpc>
                <a:spcPct val="80000"/>
              </a:lnSpc>
              <a:buFont typeface="Wingdings" pitchFamily="2" charset="2"/>
              <a:buNone/>
            </a:pPr>
            <a:endParaRPr lang="en-US" sz="2400" dirty="0"/>
          </a:p>
          <a:p>
            <a:pPr>
              <a:lnSpc>
                <a:spcPct val="80000"/>
              </a:lnSpc>
            </a:pPr>
            <a:r>
              <a:rPr lang="en-US" sz="2400" dirty="0"/>
              <a:t>Global </a:t>
            </a:r>
            <a:r>
              <a:rPr lang="en-US" sz="2400" i="1" dirty="0"/>
              <a:t>firms</a:t>
            </a:r>
            <a:r>
              <a:rPr lang="en-US" sz="2400" dirty="0"/>
              <a:t> try to locate value chain activities in those countries that have a comparative advantage in these activities</a:t>
            </a:r>
            <a:r>
              <a:rPr lang="en-US" sz="2400" i="1" dirty="0"/>
              <a:t>.  </a:t>
            </a:r>
          </a:p>
          <a:p>
            <a:pPr lvl="1">
              <a:lnSpc>
                <a:spcPct val="80000"/>
              </a:lnSpc>
            </a:pPr>
            <a:r>
              <a:rPr lang="en-US" sz="2400" dirty="0"/>
              <a:t>Firms seek competitive advantages by exploiting differences in country-level comparative advantages</a:t>
            </a:r>
            <a:r>
              <a:rPr lang="en-US" sz="2400" i="1" dirty="0"/>
              <a:t> </a:t>
            </a:r>
            <a:r>
              <a:rPr lang="en-US" sz="2000" i="1" dirty="0"/>
              <a:t>	</a:t>
            </a:r>
            <a:r>
              <a:rPr lang="en-US" sz="1000" i="1" dirty="0"/>
              <a:t>	</a:t>
            </a:r>
          </a:p>
          <a:p>
            <a:pPr>
              <a:lnSpc>
                <a:spcPct val="80000"/>
              </a:lnSpc>
              <a:buFont typeface="Wingdings" pitchFamily="2" charset="2"/>
              <a:buNone/>
            </a:pPr>
            <a:r>
              <a:rPr lang="en-US" sz="1200" i="1" dirty="0"/>
              <a:t>		</a:t>
            </a:r>
          </a:p>
        </p:txBody>
      </p:sp>
    </p:spTree>
    <p:extLst>
      <p:ext uri="{BB962C8B-B14F-4D97-AF65-F5344CB8AC3E}">
        <p14:creationId xmlns:p14="http://schemas.microsoft.com/office/powerpoint/2010/main" val="368669577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130"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1200131"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1200132" name="Rectangle 4"/>
          <p:cNvSpPr>
            <a:spLocks noGrp="1" noChangeArrowheads="1"/>
          </p:cNvSpPr>
          <p:nvPr>
            <p:ph type="title"/>
          </p:nvPr>
        </p:nvSpPr>
        <p:spPr>
          <a:xfrm>
            <a:off x="1876301" y="152400"/>
            <a:ext cx="6785099" cy="868878"/>
          </a:xfrm>
          <a:noFill/>
          <a:ln/>
        </p:spPr>
        <p:txBody>
          <a:bodyPr lIns="90488" tIns="44450" rIns="90488" bIns="44450" anchor="ctr"/>
          <a:lstStyle/>
          <a:p>
            <a:r>
              <a:rPr lang="en-CA" dirty="0"/>
              <a:t>Hourly Labor Costs in the Textile and Clothing Industries </a:t>
            </a:r>
            <a:endParaRPr lang="en-US" dirty="0"/>
          </a:p>
        </p:txBody>
      </p:sp>
      <p:sp>
        <p:nvSpPr>
          <p:cNvPr id="1200133" name="Rectangle 5"/>
          <p:cNvSpPr>
            <a:spLocks noGrp="1" noChangeArrowheads="1"/>
          </p:cNvSpPr>
          <p:nvPr>
            <p:ph type="body" idx="1"/>
          </p:nvPr>
        </p:nvSpPr>
        <p:spPr>
          <a:xfrm>
            <a:off x="533400" y="1555668"/>
            <a:ext cx="8216900" cy="4429496"/>
          </a:xfrm>
          <a:noFill/>
          <a:ln/>
        </p:spPr>
        <p:txBody>
          <a:bodyPr lIns="90488" tIns="44450" rIns="90488" bIns="44450"/>
          <a:lstStyle/>
          <a:p>
            <a:pPr>
              <a:lnSpc>
                <a:spcPct val="80000"/>
              </a:lnSpc>
            </a:pPr>
            <a:r>
              <a:rPr lang="en-US" sz="2000" i="1" dirty="0"/>
              <a:t>	</a:t>
            </a:r>
            <a:r>
              <a:rPr lang="en-US" sz="1000" i="1" dirty="0"/>
              <a:t>	</a:t>
            </a:r>
          </a:p>
          <a:p>
            <a:pPr>
              <a:lnSpc>
                <a:spcPct val="80000"/>
              </a:lnSpc>
              <a:buFont typeface="Wingdings" pitchFamily="2" charset="2"/>
              <a:buNone/>
            </a:pPr>
            <a:r>
              <a:rPr lang="en-US" sz="1200" i="1" dirty="0"/>
              <a:t>		</a:t>
            </a:r>
          </a:p>
        </p:txBody>
      </p:sp>
      <p:pic>
        <p:nvPicPr>
          <p:cNvPr id="6" name="Picture 2">
            <a:extLst>
              <a:ext uri="{FF2B5EF4-FFF2-40B4-BE49-F238E27FC236}">
                <a16:creationId xmlns:a16="http://schemas.microsoft.com/office/drawing/2014/main" id="{59020D81-659E-49AF-9A8F-34AA240D408D}"/>
              </a:ext>
            </a:extLst>
          </p:cNvPr>
          <p:cNvPicPr>
            <a:picLocks noChangeAspect="1" noChangeArrowheads="1"/>
          </p:cNvPicPr>
          <p:nvPr/>
        </p:nvPicPr>
        <p:blipFill>
          <a:blip r:embed="rId3" cstate="print"/>
          <a:srcRect l="44376" t="39000" r="20625" b="27000"/>
          <a:stretch>
            <a:fillRect/>
          </a:stretch>
        </p:blipFill>
        <p:spPr bwMode="auto">
          <a:xfrm>
            <a:off x="652353" y="1448790"/>
            <a:ext cx="7904431" cy="4799609"/>
          </a:xfrm>
          <a:prstGeom prst="rect">
            <a:avLst/>
          </a:prstGeom>
          <a:noFill/>
          <a:ln w="9525">
            <a:noFill/>
            <a:miter lim="800000"/>
            <a:headEnd/>
            <a:tailEnd/>
          </a:ln>
        </p:spPr>
      </p:pic>
    </p:spTree>
    <p:extLst>
      <p:ext uri="{BB962C8B-B14F-4D97-AF65-F5344CB8AC3E}">
        <p14:creationId xmlns:p14="http://schemas.microsoft.com/office/powerpoint/2010/main" val="176991473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174" y="266700"/>
            <a:ext cx="7195243" cy="685800"/>
          </a:xfrm>
        </p:spPr>
        <p:txBody>
          <a:bodyPr/>
          <a:lstStyle/>
          <a:p>
            <a:r>
              <a:rPr lang="en-US" dirty="0"/>
              <a:t>What Does the Firm Need to Own?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5292" y="1828800"/>
            <a:ext cx="7710616" cy="4419600"/>
          </a:xfrm>
        </p:spPr>
      </p:pic>
    </p:spTree>
    <p:extLst>
      <p:ext uri="{BB962C8B-B14F-4D97-AF65-F5344CB8AC3E}">
        <p14:creationId xmlns:p14="http://schemas.microsoft.com/office/powerpoint/2010/main" val="3485345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4"/>
          <p:cNvPicPr>
            <a:picLocks noChangeAspect="1" noChangeArrowheads="1"/>
          </p:cNvPicPr>
          <p:nvPr/>
        </p:nvPicPr>
        <p:blipFill>
          <a:blip r:embed="rId3" cstate="print"/>
          <a:srcRect/>
          <a:stretch>
            <a:fillRect/>
          </a:stretch>
        </p:blipFill>
        <p:spPr bwMode="auto">
          <a:xfrm>
            <a:off x="-25383" y="154379"/>
            <a:ext cx="9169384" cy="6646067"/>
          </a:xfrm>
          <a:prstGeom prst="rect">
            <a:avLst/>
          </a:prstGeom>
          <a:noFill/>
          <a:ln w="9525">
            <a:noFill/>
            <a:miter lim="800000"/>
            <a:headEnd/>
            <a:tailEnd/>
          </a:ln>
        </p:spPr>
      </p:pic>
    </p:spTree>
    <p:extLst>
      <p:ext uri="{BB962C8B-B14F-4D97-AF65-F5344CB8AC3E}">
        <p14:creationId xmlns:p14="http://schemas.microsoft.com/office/powerpoint/2010/main" val="3404947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36320" y="249382"/>
            <a:ext cx="8305799" cy="817418"/>
          </a:xfrm>
        </p:spPr>
        <p:txBody>
          <a:bodyPr/>
          <a:lstStyle/>
          <a:p>
            <a:pPr eaLnBrk="1" hangingPunct="1"/>
            <a:r>
              <a:rPr lang="en-US" dirty="0"/>
              <a:t>Ghemawat (2007): Managing Differences</a:t>
            </a:r>
          </a:p>
        </p:txBody>
      </p:sp>
      <p:sp>
        <p:nvSpPr>
          <p:cNvPr id="3" name="Content Placeholder 2"/>
          <p:cNvSpPr>
            <a:spLocks noGrp="1"/>
          </p:cNvSpPr>
          <p:nvPr>
            <p:ph idx="1"/>
          </p:nvPr>
        </p:nvSpPr>
        <p:spPr>
          <a:xfrm>
            <a:off x="545275" y="1615044"/>
            <a:ext cx="8305800" cy="4343400"/>
          </a:xfrm>
        </p:spPr>
        <p:txBody>
          <a:bodyPr>
            <a:normAutofit/>
          </a:bodyPr>
          <a:lstStyle/>
          <a:p>
            <a:pPr eaLnBrk="1" hangingPunct="1">
              <a:defRPr/>
            </a:pPr>
            <a:r>
              <a:rPr lang="en-US" dirty="0"/>
              <a:t>Some firms wish to integrate activities around the world  to develop global economies of scale and scope (aggregation)</a:t>
            </a:r>
          </a:p>
          <a:p>
            <a:pPr eaLnBrk="1" hangingPunct="1">
              <a:defRPr/>
            </a:pPr>
            <a:r>
              <a:rPr lang="en-US" dirty="0"/>
              <a:t>Some firms wish to integrate activities to take advantage of national differences in knowledge or cost (arbitrage)</a:t>
            </a:r>
          </a:p>
          <a:p>
            <a:pPr eaLnBrk="1" hangingPunct="1">
              <a:defRPr/>
            </a:pPr>
            <a:r>
              <a:rPr lang="en-US" dirty="0"/>
              <a:t>At the same time, firms need to adapt to local rules, markets and customers (adaptation)</a:t>
            </a:r>
          </a:p>
        </p:txBody>
      </p:sp>
    </p:spTree>
    <p:extLst>
      <p:ext uri="{BB962C8B-B14F-4D97-AF65-F5344CB8AC3E}">
        <p14:creationId xmlns:p14="http://schemas.microsoft.com/office/powerpoint/2010/main" val="3706987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449580" y="1565910"/>
            <a:ext cx="8244840" cy="4514850"/>
          </a:xfrm>
        </p:spPr>
        <p:txBody>
          <a:bodyPr/>
          <a:lstStyle/>
          <a:p>
            <a:pPr>
              <a:spcBef>
                <a:spcPts val="0"/>
              </a:spcBef>
              <a:spcAft>
                <a:spcPts val="1200"/>
              </a:spcAft>
            </a:pPr>
            <a:r>
              <a:rPr lang="en-CA" dirty="0"/>
              <a:t>What is a multinational corporation?</a:t>
            </a:r>
          </a:p>
          <a:p>
            <a:pPr>
              <a:spcBef>
                <a:spcPts val="0"/>
              </a:spcBef>
              <a:spcAft>
                <a:spcPts val="1200"/>
              </a:spcAft>
            </a:pPr>
            <a:r>
              <a:rPr lang="en-CA" dirty="0"/>
              <a:t>Liabilities of foreignness and added value</a:t>
            </a:r>
          </a:p>
          <a:p>
            <a:pPr>
              <a:spcBef>
                <a:spcPts val="0"/>
              </a:spcBef>
              <a:spcAft>
                <a:spcPts val="1200"/>
              </a:spcAft>
            </a:pPr>
            <a:r>
              <a:rPr lang="en-CA" dirty="0"/>
              <a:t>Seeking new markets vs. seeking sources of competitive advantage (capabilities)</a:t>
            </a:r>
          </a:p>
          <a:p>
            <a:pPr>
              <a:spcBef>
                <a:spcPts val="0"/>
              </a:spcBef>
              <a:spcAft>
                <a:spcPts val="1200"/>
              </a:spcAft>
            </a:pPr>
            <a:r>
              <a:rPr lang="en-CA" dirty="0"/>
              <a:t>Aggregation, arbitrage, and adaptation</a:t>
            </a:r>
          </a:p>
          <a:p>
            <a:pPr>
              <a:spcBef>
                <a:spcPts val="0"/>
              </a:spcBef>
              <a:spcAft>
                <a:spcPts val="1200"/>
              </a:spcAft>
            </a:pPr>
            <a:r>
              <a:rPr lang="en-CA" dirty="0"/>
              <a:t>Looking for the right balance between localization and globalization</a:t>
            </a:r>
          </a:p>
          <a:p>
            <a:pPr>
              <a:spcBef>
                <a:spcPts val="0"/>
              </a:spcBef>
              <a:spcAft>
                <a:spcPts val="1200"/>
              </a:spcAft>
            </a:pPr>
            <a:endParaRPr lang="en-CA" dirty="0"/>
          </a:p>
          <a:p>
            <a:pPr>
              <a:spcBef>
                <a:spcPts val="0"/>
              </a:spcBef>
            </a:pPr>
            <a:endParaRPr lang="en-CA" dirty="0"/>
          </a:p>
          <a:p>
            <a:pPr>
              <a:spcBef>
                <a:spcPts val="0"/>
              </a:spcBef>
            </a:pPr>
            <a:endParaRPr lang="en-US" dirty="0"/>
          </a:p>
        </p:txBody>
      </p:sp>
    </p:spTree>
    <p:extLst>
      <p:ext uri="{BB962C8B-B14F-4D97-AF65-F5344CB8AC3E}">
        <p14:creationId xmlns:p14="http://schemas.microsoft.com/office/powerpoint/2010/main" val="1341687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408215" y="0"/>
            <a:ext cx="7543800" cy="1143000"/>
          </a:xfrm>
        </p:spPr>
        <p:txBody>
          <a:bodyPr/>
          <a:lstStyle/>
          <a:p>
            <a:pPr eaLnBrk="1" hangingPunct="1"/>
            <a:r>
              <a:rPr lang="en-US" dirty="0"/>
              <a:t>Advantages of Global Integration (Worldwide Competitive Advantage)</a:t>
            </a:r>
          </a:p>
        </p:txBody>
      </p:sp>
      <p:sp>
        <p:nvSpPr>
          <p:cNvPr id="43011" name="Rectangle 3"/>
          <p:cNvSpPr>
            <a:spLocks noGrp="1" noChangeArrowheads="1"/>
          </p:cNvSpPr>
          <p:nvPr>
            <p:ph type="body" idx="1"/>
          </p:nvPr>
        </p:nvSpPr>
        <p:spPr>
          <a:xfrm>
            <a:off x="915988" y="2363788"/>
            <a:ext cx="7808912" cy="3741737"/>
          </a:xfrm>
        </p:spPr>
        <p:txBody>
          <a:bodyPr/>
          <a:lstStyle/>
          <a:p>
            <a:pPr eaLnBrk="1" hangingPunct="1">
              <a:buFont typeface="Wingdings" pitchFamily="2" charset="2"/>
              <a:buNone/>
            </a:pPr>
            <a:r>
              <a:rPr lang="en-US"/>
              <a:t> </a:t>
            </a:r>
          </a:p>
        </p:txBody>
      </p:sp>
      <p:graphicFrame>
        <p:nvGraphicFramePr>
          <p:cNvPr id="371716" name="Group 4"/>
          <p:cNvGraphicFramePr>
            <a:graphicFrameLocks noGrp="1"/>
          </p:cNvGraphicFramePr>
          <p:nvPr>
            <p:extLst>
              <p:ext uri="{D42A27DB-BD31-4B8C-83A1-F6EECF244321}">
                <p14:modId xmlns:p14="http://schemas.microsoft.com/office/powerpoint/2010/main" val="2350579122"/>
              </p:ext>
            </p:extLst>
          </p:nvPr>
        </p:nvGraphicFramePr>
        <p:xfrm>
          <a:off x="915988" y="1533525"/>
          <a:ext cx="7543800" cy="4572000"/>
        </p:xfrm>
        <a:graphic>
          <a:graphicData uri="http://schemas.openxmlformats.org/drawingml/2006/table">
            <a:tbl>
              <a:tblPr/>
              <a:tblGrid>
                <a:gridCol w="2260600">
                  <a:extLst>
                    <a:ext uri="{9D8B030D-6E8A-4147-A177-3AD203B41FA5}">
                      <a16:colId xmlns:a16="http://schemas.microsoft.com/office/drawing/2014/main" val="20000"/>
                    </a:ext>
                  </a:extLst>
                </a:gridCol>
                <a:gridCol w="2260600">
                  <a:extLst>
                    <a:ext uri="{9D8B030D-6E8A-4147-A177-3AD203B41FA5}">
                      <a16:colId xmlns:a16="http://schemas.microsoft.com/office/drawing/2014/main" val="20001"/>
                    </a:ext>
                  </a:extLst>
                </a:gridCol>
                <a:gridCol w="3022600">
                  <a:extLst>
                    <a:ext uri="{9D8B030D-6E8A-4147-A177-3AD203B41FA5}">
                      <a16:colId xmlns:a16="http://schemas.microsoft.com/office/drawing/2014/main" val="20002"/>
                    </a:ext>
                  </a:extLst>
                </a:gridCol>
              </a:tblGrid>
              <a:tr h="14478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1" u="none" strike="noStrike" cap="none" normalizeH="0" baseline="0" dirty="0">
                          <a:ln>
                            <a:noFill/>
                          </a:ln>
                          <a:solidFill>
                            <a:schemeClr val="tx1"/>
                          </a:solidFill>
                          <a:effectLst/>
                          <a:latin typeface="Tahoma" pitchFamily="34" charset="0"/>
                        </a:rPr>
                        <a:t>Strategic Objective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1" u="none" strike="noStrike" cap="none" normalizeH="0" baseline="0" dirty="0">
                          <a:ln>
                            <a:noFill/>
                          </a:ln>
                          <a:solidFill>
                            <a:schemeClr val="tx1"/>
                          </a:solidFill>
                          <a:effectLst/>
                          <a:latin typeface="Tahoma" pitchFamily="34" charset="0"/>
                        </a:rPr>
                        <a:t>National Differences in Comparative Advantage</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1" u="none" strike="noStrike" cap="none" normalizeH="0" baseline="0" dirty="0">
                          <a:ln>
                            <a:noFill/>
                          </a:ln>
                          <a:solidFill>
                            <a:schemeClr val="tx1"/>
                          </a:solidFill>
                          <a:effectLst/>
                          <a:latin typeface="Tahoma" pitchFamily="34" charset="0"/>
                        </a:rPr>
                        <a:t>(Arbitrage)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1" u="none" strike="noStrike" cap="none" normalizeH="0" baseline="0" dirty="0">
                          <a:ln>
                            <a:noFill/>
                          </a:ln>
                          <a:solidFill>
                            <a:schemeClr val="tx1"/>
                          </a:solidFill>
                          <a:effectLst/>
                          <a:latin typeface="Tahoma" pitchFamily="34" charset="0"/>
                        </a:rPr>
                        <a:t>Scale and Scope Economies</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1" u="none" strike="noStrike" cap="none" normalizeH="0" baseline="0" dirty="0">
                          <a:ln>
                            <a:noFill/>
                          </a:ln>
                          <a:solidFill>
                            <a:schemeClr val="tx1"/>
                          </a:solidFill>
                          <a:effectLst/>
                          <a:latin typeface="Tahoma" pitchFamily="34" charset="0"/>
                        </a:rPr>
                        <a:t>(Aggregation)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478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Achieving efficiency in current operations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Benefiting from differences in labor and capital costs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Expanding and exploiting potential scale economies</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Global bargaining power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478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Innovation and Learning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Benefiting from differences in knowledge and technology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Tahoma" pitchFamily="34" charset="0"/>
                        </a:rPr>
                        <a:t>Moving along the experience curve – learning and innovations help decrease costs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72812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A0B18-C7B9-850C-10BB-17E480B84BD1}"/>
              </a:ext>
            </a:extLst>
          </p:cNvPr>
          <p:cNvSpPr>
            <a:spLocks noGrp="1"/>
          </p:cNvSpPr>
          <p:nvPr>
            <p:ph type="title"/>
          </p:nvPr>
        </p:nvSpPr>
        <p:spPr>
          <a:xfrm>
            <a:off x="2558005" y="230530"/>
            <a:ext cx="4097438" cy="685800"/>
          </a:xfrm>
        </p:spPr>
        <p:txBody>
          <a:bodyPr/>
          <a:lstStyle/>
          <a:p>
            <a:r>
              <a:rPr lang="en-US" dirty="0"/>
              <a:t>Experience curve</a:t>
            </a:r>
          </a:p>
        </p:txBody>
      </p:sp>
      <p:pic>
        <p:nvPicPr>
          <p:cNvPr id="5" name="Content Placeholder 4" descr="A picture containing shape&#10;&#10;Description automatically generated">
            <a:extLst>
              <a:ext uri="{FF2B5EF4-FFF2-40B4-BE49-F238E27FC236}">
                <a16:creationId xmlns:a16="http://schemas.microsoft.com/office/drawing/2014/main" id="{6616EF9B-3952-CC89-B65A-086A0C2369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5541" y="1244277"/>
            <a:ext cx="7445540" cy="5092861"/>
          </a:xfrm>
        </p:spPr>
      </p:pic>
      <p:sp>
        <p:nvSpPr>
          <p:cNvPr id="6" name="TextBox 5">
            <a:extLst>
              <a:ext uri="{FF2B5EF4-FFF2-40B4-BE49-F238E27FC236}">
                <a16:creationId xmlns:a16="http://schemas.microsoft.com/office/drawing/2014/main" id="{52BAD944-1998-E06A-4ECF-512FE211FA8D}"/>
              </a:ext>
            </a:extLst>
          </p:cNvPr>
          <p:cNvSpPr txBox="1">
            <a:spLocks noChangeArrowheads="1"/>
          </p:cNvSpPr>
          <p:nvPr/>
        </p:nvSpPr>
        <p:spPr bwMode="auto">
          <a:xfrm>
            <a:off x="3429000" y="6583363"/>
            <a:ext cx="2667000" cy="274637"/>
          </a:xfrm>
          <a:prstGeom prst="rect">
            <a:avLst/>
          </a:prstGeom>
          <a:noFill/>
          <a:ln w="9525">
            <a:noFill/>
            <a:miter lim="800000"/>
            <a:headEnd/>
            <a:tailEnd/>
          </a:ln>
        </p:spPr>
        <p:txBody>
          <a:bodyPr>
            <a:spAutoFit/>
          </a:bodyPr>
          <a:lstStyle/>
          <a:p>
            <a:pPr eaLnBrk="1" hangingPunct="1"/>
            <a:r>
              <a:rPr lang="en-US" sz="1200" dirty="0">
                <a:latin typeface="Arial" charset="0"/>
                <a:cs typeface="Arial" charset="0"/>
              </a:rPr>
              <a:t>Source: Marketing-dictionary.org </a:t>
            </a:r>
          </a:p>
        </p:txBody>
      </p:sp>
    </p:spTree>
    <p:extLst>
      <p:ext uri="{BB962C8B-B14F-4D97-AF65-F5344CB8AC3E}">
        <p14:creationId xmlns:p14="http://schemas.microsoft.com/office/powerpoint/2010/main" val="1304870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6925" y="213756"/>
            <a:ext cx="7113319" cy="665018"/>
          </a:xfrm>
        </p:spPr>
        <p:txBody>
          <a:bodyPr/>
          <a:lstStyle/>
          <a:p>
            <a:r>
              <a:rPr lang="en-US" dirty="0"/>
              <a:t>Adding Value through Aggregation</a:t>
            </a:r>
          </a:p>
        </p:txBody>
      </p:sp>
      <p:sp>
        <p:nvSpPr>
          <p:cNvPr id="3" name="Content Placeholder 2"/>
          <p:cNvSpPr>
            <a:spLocks noGrp="1"/>
          </p:cNvSpPr>
          <p:nvPr>
            <p:ph idx="1"/>
          </p:nvPr>
        </p:nvSpPr>
        <p:spPr>
          <a:xfrm>
            <a:off x="368135" y="1636816"/>
            <a:ext cx="8242465" cy="4495800"/>
          </a:xfrm>
        </p:spPr>
        <p:txBody>
          <a:bodyPr/>
          <a:lstStyle/>
          <a:p>
            <a:r>
              <a:rPr lang="en-US" sz="2400" dirty="0"/>
              <a:t>Globalized economies of scale or scope creating efficiencies based on exploiting similarities among geographies or markets rather than adapting to differences</a:t>
            </a:r>
          </a:p>
          <a:p>
            <a:pPr lvl="1"/>
            <a:r>
              <a:rPr lang="en-US" sz="2400" dirty="0"/>
              <a:t>This typically involves standardizing a significant portion of the value proposition and grouping together development and production </a:t>
            </a:r>
          </a:p>
          <a:p>
            <a:r>
              <a:rPr lang="en-US" sz="2400" dirty="0"/>
              <a:t>Xerox centralized its purchasing, first regionally, later globally, to create a substantial cost advantage. </a:t>
            </a:r>
          </a:p>
          <a:p>
            <a:r>
              <a:rPr lang="en-US" sz="2400" dirty="0"/>
              <a:t>Dutch electronics giant Philips created a global competitive advantage for its Norelco shaver product line by centralizing global production in a few strategically located plants. </a:t>
            </a:r>
          </a:p>
        </p:txBody>
      </p:sp>
    </p:spTree>
    <p:extLst>
      <p:ext uri="{BB962C8B-B14F-4D97-AF65-F5344CB8AC3E}">
        <p14:creationId xmlns:p14="http://schemas.microsoft.com/office/powerpoint/2010/main" val="846407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2006930" y="83128"/>
            <a:ext cx="6375070" cy="1185286"/>
          </a:xfrm>
        </p:spPr>
        <p:txBody>
          <a:bodyPr/>
          <a:lstStyle/>
          <a:p>
            <a:pPr eaLnBrk="1" hangingPunct="1"/>
            <a:r>
              <a:rPr lang="en-US" dirty="0"/>
              <a:t>Global Economies of Scale: GE’s Medical System</a:t>
            </a:r>
          </a:p>
        </p:txBody>
      </p:sp>
      <p:sp>
        <p:nvSpPr>
          <p:cNvPr id="98307" name="Rectangle 3"/>
          <p:cNvSpPr>
            <a:spLocks noGrp="1" noChangeArrowheads="1"/>
          </p:cNvSpPr>
          <p:nvPr>
            <p:ph type="body" idx="1"/>
          </p:nvPr>
        </p:nvSpPr>
        <p:spPr>
          <a:xfrm>
            <a:off x="685800" y="1981200"/>
            <a:ext cx="7772400" cy="4114800"/>
          </a:xfrm>
        </p:spPr>
        <p:txBody>
          <a:bodyPr/>
          <a:lstStyle/>
          <a:p>
            <a:pPr eaLnBrk="1" hangingPunct="1">
              <a:lnSpc>
                <a:spcPct val="90000"/>
              </a:lnSpc>
              <a:buFont typeface="Wingdings" pitchFamily="2" charset="2"/>
              <a:buNone/>
            </a:pPr>
            <a:r>
              <a:rPr lang="en-US" sz="2800" dirty="0"/>
              <a:t>	“We use 90 warehouses across five continents to ship two million parts annually.  There are half a million different types of parts … Seventy-five percent of our demand is met in 4 hours, and 95% is met within 75 hours. Stated differently, it takes no more than 24 hours to ship intra-region, and no more than 48 hours to ship from outside the region.”</a:t>
            </a:r>
          </a:p>
          <a:p>
            <a:pPr eaLnBrk="1" hangingPunct="1">
              <a:lnSpc>
                <a:spcPct val="90000"/>
              </a:lnSpc>
              <a:buFont typeface="Wingdings" pitchFamily="2" charset="2"/>
              <a:buNone/>
            </a:pPr>
            <a:r>
              <a:rPr lang="en-US" sz="2800" dirty="0"/>
              <a:t>	-- p. 9, GE Medical Systems case</a:t>
            </a:r>
          </a:p>
        </p:txBody>
      </p:sp>
    </p:spTree>
    <p:extLst>
      <p:ext uri="{BB962C8B-B14F-4D97-AF65-F5344CB8AC3E}">
        <p14:creationId xmlns:p14="http://schemas.microsoft.com/office/powerpoint/2010/main" val="2269678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8177" y="261258"/>
            <a:ext cx="6709558" cy="736270"/>
          </a:xfrm>
        </p:spPr>
        <p:txBody>
          <a:bodyPr/>
          <a:lstStyle/>
          <a:p>
            <a:r>
              <a:rPr lang="en-US" dirty="0"/>
              <a:t>Adding Value through Arbitrage</a:t>
            </a:r>
          </a:p>
        </p:txBody>
      </p:sp>
      <p:sp>
        <p:nvSpPr>
          <p:cNvPr id="3" name="Content Placeholder 2"/>
          <p:cNvSpPr>
            <a:spLocks noGrp="1"/>
          </p:cNvSpPr>
          <p:nvPr>
            <p:ph idx="1"/>
          </p:nvPr>
        </p:nvSpPr>
        <p:spPr>
          <a:xfrm>
            <a:off x="279070" y="1341911"/>
            <a:ext cx="8585860" cy="4811486"/>
          </a:xfrm>
        </p:spPr>
        <p:txBody>
          <a:bodyPr/>
          <a:lstStyle/>
          <a:p>
            <a:r>
              <a:rPr lang="en-US" sz="2400" i="1" dirty="0"/>
              <a:t>Arbitrage</a:t>
            </a:r>
            <a:r>
              <a:rPr lang="en-US" sz="2400" dirty="0"/>
              <a:t> exploits economic or other differences between national or regional markets, usually by locating separate parts of the supply chain in different places.</a:t>
            </a:r>
          </a:p>
          <a:p>
            <a:pPr lvl="1"/>
            <a:r>
              <a:rPr lang="en-US" sz="2000" dirty="0"/>
              <a:t>Nike took advantages of the differences in the required working conditions and expected wages to produce cheaper sneakers in Indonesia. </a:t>
            </a:r>
          </a:p>
          <a:p>
            <a:pPr lvl="1"/>
            <a:r>
              <a:rPr lang="en-US" sz="2000" dirty="0"/>
              <a:t>Walmart saved billions of dollars a year by buying goods from China</a:t>
            </a:r>
          </a:p>
          <a:p>
            <a:pPr lvl="1"/>
            <a:endParaRPr lang="en-US" sz="2000" dirty="0"/>
          </a:p>
          <a:p>
            <a:r>
              <a:rPr lang="en-US" sz="2400" dirty="0"/>
              <a:t>Arbitraging differences across countries can be more than achieving cost efficiencies: firms may seek knowledge and innovation by locating near worldwide centers of excellence</a:t>
            </a:r>
          </a:p>
          <a:p>
            <a:pPr lvl="1"/>
            <a:r>
              <a:rPr lang="en-US" sz="2000" dirty="0"/>
              <a:t>e.g., Silicon Valley in software development</a:t>
            </a:r>
          </a:p>
        </p:txBody>
      </p:sp>
    </p:spTree>
    <p:extLst>
      <p:ext uri="{BB962C8B-B14F-4D97-AF65-F5344CB8AC3E}">
        <p14:creationId xmlns:p14="http://schemas.microsoft.com/office/powerpoint/2010/main" val="4063003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map of ireland with different colored arrows&#10;&#10;Description automatically generated">
            <a:extLst>
              <a:ext uri="{FF2B5EF4-FFF2-40B4-BE49-F238E27FC236}">
                <a16:creationId xmlns:a16="http://schemas.microsoft.com/office/drawing/2014/main" id="{9C2C44A3-ECFA-2D2E-7C62-29BB2FE0EC9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120" y="1314498"/>
            <a:ext cx="5111750" cy="2902570"/>
          </a:xfrm>
        </p:spPr>
      </p:pic>
      <p:sp>
        <p:nvSpPr>
          <p:cNvPr id="3" name="Text Placeholder 2">
            <a:extLst>
              <a:ext uri="{FF2B5EF4-FFF2-40B4-BE49-F238E27FC236}">
                <a16:creationId xmlns:a16="http://schemas.microsoft.com/office/drawing/2014/main" id="{577044EF-B596-3CE9-182C-515C629BE6D8}"/>
              </a:ext>
            </a:extLst>
          </p:cNvPr>
          <p:cNvSpPr>
            <a:spLocks noGrp="1"/>
          </p:cNvSpPr>
          <p:nvPr>
            <p:ph type="body" sz="half" idx="2"/>
          </p:nvPr>
        </p:nvSpPr>
        <p:spPr>
          <a:xfrm>
            <a:off x="102270" y="4451685"/>
            <a:ext cx="6665494" cy="260768"/>
          </a:xfrm>
        </p:spPr>
        <p:txBody>
          <a:bodyPr/>
          <a:lstStyle/>
          <a:p>
            <a:r>
              <a:rPr lang="en-US" dirty="0"/>
              <a:t>Source: https://ec.europa.eu/commission/presscorner/detail/en/ip_16_2923</a:t>
            </a:r>
          </a:p>
          <a:p>
            <a:endParaRPr lang="en-US" dirty="0"/>
          </a:p>
        </p:txBody>
      </p:sp>
      <p:sp>
        <p:nvSpPr>
          <p:cNvPr id="6" name="Text Placeholder 2">
            <a:extLst>
              <a:ext uri="{FF2B5EF4-FFF2-40B4-BE49-F238E27FC236}">
                <a16:creationId xmlns:a16="http://schemas.microsoft.com/office/drawing/2014/main" id="{B9C032F5-A831-CAD8-DFA2-E527B13E6AA4}"/>
              </a:ext>
            </a:extLst>
          </p:cNvPr>
          <p:cNvSpPr txBox="1">
            <a:spLocks/>
          </p:cNvSpPr>
          <p:nvPr/>
        </p:nvSpPr>
        <p:spPr bwMode="auto">
          <a:xfrm>
            <a:off x="167439" y="5029200"/>
            <a:ext cx="8809122"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SzPct val="80000"/>
              <a:buFont typeface="Wingdings" pitchFamily="2" charset="2"/>
              <a:buNone/>
              <a:defRPr sz="1400">
                <a:solidFill>
                  <a:schemeClr val="tx1"/>
                </a:solidFill>
                <a:latin typeface="+mn-lt"/>
                <a:ea typeface="+mn-ea"/>
                <a:cs typeface="+mn-cs"/>
              </a:defRPr>
            </a:lvl1pPr>
            <a:lvl2pPr marL="457200" indent="0" algn="l" rtl="0" eaLnBrk="0" fontAlgn="base" hangingPunct="0">
              <a:spcBef>
                <a:spcPct val="20000"/>
              </a:spcBef>
              <a:spcAft>
                <a:spcPct val="0"/>
              </a:spcAft>
              <a:buNone/>
              <a:defRPr sz="1200">
                <a:solidFill>
                  <a:schemeClr val="tx1"/>
                </a:solidFill>
                <a:latin typeface="+mn-lt"/>
              </a:defRPr>
            </a:lvl2pPr>
            <a:lvl3pPr marL="914400" indent="0" algn="l" rtl="0" eaLnBrk="0" fontAlgn="base" hangingPunct="0">
              <a:spcBef>
                <a:spcPct val="20000"/>
              </a:spcBef>
              <a:spcAft>
                <a:spcPct val="0"/>
              </a:spcAft>
              <a:buNone/>
              <a:defRPr sz="1000">
                <a:solidFill>
                  <a:schemeClr val="tx1"/>
                </a:solidFill>
                <a:latin typeface="+mn-lt"/>
              </a:defRPr>
            </a:lvl3pPr>
            <a:lvl4pPr marL="1371600" indent="0" algn="l" rtl="0" eaLnBrk="0" fontAlgn="base" hangingPunct="0">
              <a:spcBef>
                <a:spcPct val="20000"/>
              </a:spcBef>
              <a:spcAft>
                <a:spcPct val="0"/>
              </a:spcAft>
              <a:buNone/>
              <a:defRPr sz="900">
                <a:solidFill>
                  <a:schemeClr val="tx1"/>
                </a:solidFill>
                <a:latin typeface="+mn-lt"/>
              </a:defRPr>
            </a:lvl4pPr>
            <a:lvl5pPr marL="1828800" indent="0" algn="l" rtl="0" eaLnBrk="0" fontAlgn="base" hangingPunct="0">
              <a:spcBef>
                <a:spcPct val="20000"/>
              </a:spcBef>
              <a:spcAft>
                <a:spcPct val="0"/>
              </a:spcAft>
              <a:buNone/>
              <a:defRPr sz="900">
                <a:solidFill>
                  <a:schemeClr val="tx1"/>
                </a:solidFill>
                <a:latin typeface="+mn-lt"/>
              </a:defRPr>
            </a:lvl5pPr>
            <a:lvl6pPr marL="2286000" indent="0" algn="l" rtl="0" fontAlgn="base">
              <a:spcBef>
                <a:spcPct val="20000"/>
              </a:spcBef>
              <a:spcAft>
                <a:spcPct val="0"/>
              </a:spcAft>
              <a:buNone/>
              <a:defRPr sz="900">
                <a:solidFill>
                  <a:schemeClr val="tx1"/>
                </a:solidFill>
                <a:latin typeface="+mn-lt"/>
              </a:defRPr>
            </a:lvl6pPr>
            <a:lvl7pPr marL="2743200" indent="0" algn="l" rtl="0" fontAlgn="base">
              <a:spcBef>
                <a:spcPct val="20000"/>
              </a:spcBef>
              <a:spcAft>
                <a:spcPct val="0"/>
              </a:spcAft>
              <a:buNone/>
              <a:defRPr sz="900">
                <a:solidFill>
                  <a:schemeClr val="tx1"/>
                </a:solidFill>
                <a:latin typeface="+mn-lt"/>
              </a:defRPr>
            </a:lvl7pPr>
            <a:lvl8pPr marL="3200400" indent="0" algn="l" rtl="0" fontAlgn="base">
              <a:spcBef>
                <a:spcPct val="20000"/>
              </a:spcBef>
              <a:spcAft>
                <a:spcPct val="0"/>
              </a:spcAft>
              <a:buNone/>
              <a:defRPr sz="900">
                <a:solidFill>
                  <a:schemeClr val="tx1"/>
                </a:solidFill>
                <a:latin typeface="+mn-lt"/>
              </a:defRPr>
            </a:lvl8pPr>
            <a:lvl9pPr marL="3657600" indent="0" algn="l" rtl="0" fontAlgn="base">
              <a:spcBef>
                <a:spcPct val="20000"/>
              </a:spcBef>
              <a:spcAft>
                <a:spcPct val="0"/>
              </a:spcAft>
              <a:buNone/>
              <a:defRPr sz="900">
                <a:solidFill>
                  <a:schemeClr val="tx1"/>
                </a:solidFill>
                <a:latin typeface="+mn-lt"/>
              </a:defRPr>
            </a:lvl9pPr>
          </a:lstStyle>
          <a:p>
            <a:r>
              <a:rPr lang="en-US" sz="2400" kern="0" dirty="0"/>
              <a:t>From 2004 to 2014 Apple used the loopholes (or opportunities?) in the Irish tax system to shield €110.8 billion of non–US profits from tax.</a:t>
            </a:r>
          </a:p>
        </p:txBody>
      </p:sp>
      <p:sp>
        <p:nvSpPr>
          <p:cNvPr id="7" name="Title 3">
            <a:extLst>
              <a:ext uri="{FF2B5EF4-FFF2-40B4-BE49-F238E27FC236}">
                <a16:creationId xmlns:a16="http://schemas.microsoft.com/office/drawing/2014/main" id="{0E15952B-A51A-51CA-EB7D-0FE5570E86BA}"/>
              </a:ext>
            </a:extLst>
          </p:cNvPr>
          <p:cNvSpPr txBox="1">
            <a:spLocks/>
          </p:cNvSpPr>
          <p:nvPr/>
        </p:nvSpPr>
        <p:spPr>
          <a:xfrm>
            <a:off x="824164" y="222584"/>
            <a:ext cx="8241630" cy="662049"/>
          </a:xfrm>
          <a:prstGeom prst="rect">
            <a:avLst/>
          </a:prstGeom>
        </p:spPr>
        <p:txBody>
          <a:bodyPr>
            <a:noAutofit/>
          </a:bodyPr>
          <a:lstStyle>
            <a:lvl1pPr algn="l" rtl="0" eaLnBrk="0" fontAlgn="base" hangingPunct="0">
              <a:lnSpc>
                <a:spcPct val="90000"/>
              </a:lnSpc>
              <a:spcBef>
                <a:spcPct val="0"/>
              </a:spcBef>
              <a:spcAft>
                <a:spcPct val="0"/>
              </a:spcAft>
              <a:defRPr sz="4000" b="1">
                <a:solidFill>
                  <a:schemeClr val="tx1"/>
                </a:solidFill>
                <a:latin typeface="+mj-lt"/>
                <a:ea typeface="+mj-ea"/>
                <a:cs typeface="+mj-cs"/>
              </a:defRPr>
            </a:lvl1pPr>
            <a:lvl2pPr algn="l" rtl="0" eaLnBrk="0" fontAlgn="base" hangingPunct="0">
              <a:lnSpc>
                <a:spcPct val="90000"/>
              </a:lnSpc>
              <a:spcBef>
                <a:spcPct val="0"/>
              </a:spcBef>
              <a:spcAft>
                <a:spcPct val="0"/>
              </a:spcAft>
              <a:defRPr sz="4000" b="1">
                <a:solidFill>
                  <a:schemeClr val="tx1"/>
                </a:solidFill>
                <a:latin typeface="Times New Roman" pitchFamily="18" charset="0"/>
              </a:defRPr>
            </a:lvl2pPr>
            <a:lvl3pPr algn="l" rtl="0" eaLnBrk="0" fontAlgn="base" hangingPunct="0">
              <a:lnSpc>
                <a:spcPct val="90000"/>
              </a:lnSpc>
              <a:spcBef>
                <a:spcPct val="0"/>
              </a:spcBef>
              <a:spcAft>
                <a:spcPct val="0"/>
              </a:spcAft>
              <a:defRPr sz="4000" b="1">
                <a:solidFill>
                  <a:schemeClr val="tx1"/>
                </a:solidFill>
                <a:latin typeface="Times New Roman" pitchFamily="18" charset="0"/>
              </a:defRPr>
            </a:lvl3pPr>
            <a:lvl4pPr algn="l" rtl="0" eaLnBrk="0" fontAlgn="base" hangingPunct="0">
              <a:lnSpc>
                <a:spcPct val="90000"/>
              </a:lnSpc>
              <a:spcBef>
                <a:spcPct val="0"/>
              </a:spcBef>
              <a:spcAft>
                <a:spcPct val="0"/>
              </a:spcAft>
              <a:defRPr sz="4000" b="1">
                <a:solidFill>
                  <a:schemeClr val="tx1"/>
                </a:solidFill>
                <a:latin typeface="Times New Roman" pitchFamily="18" charset="0"/>
              </a:defRPr>
            </a:lvl4pPr>
            <a:lvl5pPr algn="l" rtl="0" eaLnBrk="0" fontAlgn="base" hangingPunct="0">
              <a:lnSpc>
                <a:spcPct val="90000"/>
              </a:lnSpc>
              <a:spcBef>
                <a:spcPct val="0"/>
              </a:spcBef>
              <a:spcAft>
                <a:spcPct val="0"/>
              </a:spcAft>
              <a:defRPr sz="4000" b="1">
                <a:solidFill>
                  <a:schemeClr val="tx1"/>
                </a:solidFill>
                <a:latin typeface="Times New Roman" pitchFamily="18" charset="0"/>
              </a:defRPr>
            </a:lvl5pPr>
            <a:lvl6pPr marL="457200" algn="l" rtl="0" fontAlgn="base">
              <a:lnSpc>
                <a:spcPct val="90000"/>
              </a:lnSpc>
              <a:spcBef>
                <a:spcPct val="0"/>
              </a:spcBef>
              <a:spcAft>
                <a:spcPct val="0"/>
              </a:spcAft>
              <a:defRPr sz="4000" b="1">
                <a:solidFill>
                  <a:schemeClr val="tx1"/>
                </a:solidFill>
                <a:latin typeface="Times New Roman" pitchFamily="18" charset="0"/>
              </a:defRPr>
            </a:lvl6pPr>
            <a:lvl7pPr marL="914400" algn="l" rtl="0" fontAlgn="base">
              <a:lnSpc>
                <a:spcPct val="90000"/>
              </a:lnSpc>
              <a:spcBef>
                <a:spcPct val="0"/>
              </a:spcBef>
              <a:spcAft>
                <a:spcPct val="0"/>
              </a:spcAft>
              <a:defRPr sz="4000" b="1">
                <a:solidFill>
                  <a:schemeClr val="tx1"/>
                </a:solidFill>
                <a:latin typeface="Times New Roman" pitchFamily="18" charset="0"/>
              </a:defRPr>
            </a:lvl7pPr>
            <a:lvl8pPr marL="1371600" algn="l" rtl="0" fontAlgn="base">
              <a:lnSpc>
                <a:spcPct val="90000"/>
              </a:lnSpc>
              <a:spcBef>
                <a:spcPct val="0"/>
              </a:spcBef>
              <a:spcAft>
                <a:spcPct val="0"/>
              </a:spcAft>
              <a:defRPr sz="4000" b="1">
                <a:solidFill>
                  <a:schemeClr val="tx1"/>
                </a:solidFill>
                <a:latin typeface="Times New Roman" pitchFamily="18" charset="0"/>
              </a:defRPr>
            </a:lvl8pPr>
            <a:lvl9pPr marL="1828800" algn="l" rtl="0" fontAlgn="base">
              <a:lnSpc>
                <a:spcPct val="90000"/>
              </a:lnSpc>
              <a:spcBef>
                <a:spcPct val="0"/>
              </a:spcBef>
              <a:spcAft>
                <a:spcPct val="0"/>
              </a:spcAft>
              <a:defRPr sz="4000" b="1">
                <a:solidFill>
                  <a:schemeClr val="tx1"/>
                </a:solidFill>
                <a:latin typeface="Times New Roman" pitchFamily="18" charset="0"/>
              </a:defRPr>
            </a:lvl9pPr>
          </a:lstStyle>
          <a:p>
            <a:r>
              <a:rPr lang="en-US" sz="3600" kern="0" dirty="0"/>
              <a:t>Tax arbitrage – exploiting tax loopholes</a:t>
            </a:r>
          </a:p>
        </p:txBody>
      </p:sp>
      <p:pic>
        <p:nvPicPr>
          <p:cNvPr id="8" name="Picture 7">
            <a:extLst>
              <a:ext uri="{FF2B5EF4-FFF2-40B4-BE49-F238E27FC236}">
                <a16:creationId xmlns:a16="http://schemas.microsoft.com/office/drawing/2014/main" id="{0A275F36-9744-4C07-1CF8-8FDEFE9507CB}"/>
              </a:ext>
            </a:extLst>
          </p:cNvPr>
          <p:cNvPicPr>
            <a:picLocks noChangeAspect="1"/>
          </p:cNvPicPr>
          <p:nvPr/>
        </p:nvPicPr>
        <p:blipFill>
          <a:blip r:embed="rId3"/>
          <a:stretch>
            <a:fillRect/>
          </a:stretch>
        </p:blipFill>
        <p:spPr>
          <a:xfrm>
            <a:off x="6398793" y="1651351"/>
            <a:ext cx="1787199" cy="2228863"/>
          </a:xfrm>
          <a:prstGeom prst="rect">
            <a:avLst/>
          </a:prstGeom>
        </p:spPr>
      </p:pic>
    </p:spTree>
    <p:extLst>
      <p:ext uri="{BB962C8B-B14F-4D97-AF65-F5344CB8AC3E}">
        <p14:creationId xmlns:p14="http://schemas.microsoft.com/office/powerpoint/2010/main" val="2513771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04204-C03E-4F40-9E1B-79FF0F125771}"/>
              </a:ext>
            </a:extLst>
          </p:cNvPr>
          <p:cNvSpPr>
            <a:spLocks noGrp="1"/>
          </p:cNvSpPr>
          <p:nvPr>
            <p:ph type="ctrTitle"/>
          </p:nvPr>
        </p:nvSpPr>
        <p:spPr>
          <a:xfrm>
            <a:off x="231494" y="2327563"/>
            <a:ext cx="8727311" cy="1771650"/>
          </a:xfrm>
        </p:spPr>
        <p:txBody>
          <a:bodyPr/>
          <a:lstStyle/>
          <a:p>
            <a:pPr algn="ctr"/>
            <a:r>
              <a:rPr lang="en-CA" sz="4000" dirty="0"/>
              <a:t>Looking for the right balance between localization and globalization</a:t>
            </a:r>
          </a:p>
        </p:txBody>
      </p:sp>
    </p:spTree>
    <p:extLst>
      <p:ext uri="{BB962C8B-B14F-4D97-AF65-F5344CB8AC3E}">
        <p14:creationId xmlns:p14="http://schemas.microsoft.com/office/powerpoint/2010/main" val="9637275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extLst>
              <p:ext uri="{D42A27DB-BD31-4B8C-83A1-F6EECF244321}">
                <p14:modId xmlns:p14="http://schemas.microsoft.com/office/powerpoint/2010/main" val="2144428844"/>
              </p:ext>
            </p:extLst>
          </p:nvPr>
        </p:nvGraphicFramePr>
        <p:xfrm>
          <a:off x="150813" y="320675"/>
          <a:ext cx="8921750" cy="5451475"/>
        </p:xfrm>
        <a:graphic>
          <a:graphicData uri="http://schemas.openxmlformats.org/presentationml/2006/ole">
            <mc:AlternateContent xmlns:mc="http://schemas.openxmlformats.org/markup-compatibility/2006">
              <mc:Choice xmlns:v="urn:schemas-microsoft-com:vml" Requires="v">
                <p:oleObj name="Worksheet" r:id="rId3" imgW="8658099" imgH="5038608" progId="Excel.Sheet.8">
                  <p:embed/>
                </p:oleObj>
              </mc:Choice>
              <mc:Fallback>
                <p:oleObj name="Worksheet" r:id="rId3" imgW="8658099" imgH="5038608" progId="Excel.Sheet.8">
                  <p:embed/>
                  <p:pic>
                    <p:nvPicPr>
                      <p:cNvPr id="1026" name="Object 2"/>
                      <p:cNvPicPr>
                        <a:picLocks noChangeAspect="1" noChangeArrowheads="1"/>
                      </p:cNvPicPr>
                      <p:nvPr/>
                    </p:nvPicPr>
                    <p:blipFill>
                      <a:blip r:embed="rId4"/>
                      <a:srcRect/>
                      <a:stretch>
                        <a:fillRect/>
                      </a:stretch>
                    </p:blipFill>
                    <p:spPr bwMode="auto">
                      <a:xfrm>
                        <a:off x="150813" y="320675"/>
                        <a:ext cx="8921750"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7" name="Text Box 3"/>
          <p:cNvSpPr txBox="1">
            <a:spLocks noChangeArrowheads="1"/>
          </p:cNvSpPr>
          <p:nvPr/>
        </p:nvSpPr>
        <p:spPr bwMode="auto">
          <a:xfrm>
            <a:off x="3429000" y="6400800"/>
            <a:ext cx="2365375" cy="274638"/>
          </a:xfrm>
          <a:prstGeom prst="rect">
            <a:avLst/>
          </a:prstGeom>
          <a:noFill/>
          <a:ln w="9525">
            <a:noFill/>
            <a:miter lim="800000"/>
            <a:headEnd/>
            <a:tailEnd/>
          </a:ln>
        </p:spPr>
        <p:txBody>
          <a:bodyPr wrap="none">
            <a:spAutoFit/>
          </a:bodyPr>
          <a:lstStyle/>
          <a:p>
            <a:r>
              <a:rPr lang="en-US" sz="1200"/>
              <a:t>Adapted from Ghemawat (2007)</a:t>
            </a:r>
          </a:p>
        </p:txBody>
      </p:sp>
    </p:spTree>
    <p:extLst>
      <p:ext uri="{BB962C8B-B14F-4D97-AF65-F5344CB8AC3E}">
        <p14:creationId xmlns:p14="http://schemas.microsoft.com/office/powerpoint/2010/main" val="4034075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ja-JP" sz="1400" dirty="0">
              <a:solidFill>
                <a:srgbClr val="000000"/>
              </a:solidFill>
            </a:endParaRPr>
          </a:p>
        </p:txBody>
      </p:sp>
      <p:sp>
        <p:nvSpPr>
          <p:cNvPr id="28675" name="Rectangle 2"/>
          <p:cNvSpPr>
            <a:spLocks noGrp="1" noChangeArrowheads="1"/>
          </p:cNvSpPr>
          <p:nvPr>
            <p:ph type="title"/>
          </p:nvPr>
        </p:nvSpPr>
        <p:spPr>
          <a:xfrm>
            <a:off x="2141124" y="0"/>
            <a:ext cx="6789120" cy="1143000"/>
          </a:xfrm>
        </p:spPr>
        <p:txBody>
          <a:bodyPr/>
          <a:lstStyle/>
          <a:p>
            <a:pPr eaLnBrk="1" hangingPunct="1"/>
            <a:r>
              <a:rPr lang="en-GB" altLang="ja-JP" sz="3600" dirty="0">
                <a:ea typeface="ＭＳ Ｐゴシック" panose="020B0600070205080204" pitchFamily="34" charset="-128"/>
              </a:rPr>
              <a:t>Semi-Globalization and Multinational Strategy</a:t>
            </a:r>
          </a:p>
        </p:txBody>
      </p:sp>
      <p:sp>
        <p:nvSpPr>
          <p:cNvPr id="28676" name="Line 3"/>
          <p:cNvSpPr>
            <a:spLocks noChangeShapeType="1"/>
          </p:cNvSpPr>
          <p:nvPr/>
        </p:nvSpPr>
        <p:spPr bwMode="auto">
          <a:xfrm>
            <a:off x="1187450" y="4508500"/>
            <a:ext cx="65516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7" name="Rectangle 4"/>
          <p:cNvSpPr>
            <a:spLocks noChangeArrowheads="1"/>
          </p:cNvSpPr>
          <p:nvPr/>
        </p:nvSpPr>
        <p:spPr bwMode="auto">
          <a:xfrm>
            <a:off x="1187450" y="3427413"/>
            <a:ext cx="2012950" cy="1081087"/>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678" name="Rectangle 5"/>
          <p:cNvSpPr>
            <a:spLocks noChangeArrowheads="1"/>
          </p:cNvSpPr>
          <p:nvPr/>
        </p:nvSpPr>
        <p:spPr bwMode="auto">
          <a:xfrm>
            <a:off x="5562008" y="3427413"/>
            <a:ext cx="2177055" cy="1081087"/>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679" name="AutoShape 6"/>
          <p:cNvSpPr>
            <a:spLocks noChangeArrowheads="1"/>
          </p:cNvSpPr>
          <p:nvPr/>
        </p:nvSpPr>
        <p:spPr bwMode="auto">
          <a:xfrm>
            <a:off x="3995738" y="4508500"/>
            <a:ext cx="863600" cy="647700"/>
          </a:xfrm>
          <a:prstGeom prst="triangle">
            <a:avLst>
              <a:gd name="adj" fmla="val 50000"/>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680" name="Text Box 7"/>
          <p:cNvSpPr txBox="1">
            <a:spLocks noChangeArrowheads="1"/>
          </p:cNvSpPr>
          <p:nvPr/>
        </p:nvSpPr>
        <p:spPr bwMode="auto">
          <a:xfrm>
            <a:off x="1492451" y="3541591"/>
            <a:ext cx="1402948" cy="92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GB" altLang="ja-JP" sz="1600" dirty="0">
                <a:ea typeface="ＭＳ Ｐゴシック" panose="020B0600070205080204" pitchFamily="34" charset="-128"/>
              </a:rPr>
              <a:t>Global Scale,</a:t>
            </a:r>
          </a:p>
          <a:p>
            <a:pPr algn="ctr" eaLnBrk="1" hangingPunct="1">
              <a:buFontTx/>
              <a:buNone/>
            </a:pPr>
            <a:r>
              <a:rPr lang="en-GB" altLang="ja-JP" sz="1600" dirty="0">
                <a:ea typeface="ＭＳ Ｐゴシック" panose="020B0600070205080204" pitchFamily="34" charset="-128"/>
              </a:rPr>
              <a:t>Scope and</a:t>
            </a:r>
          </a:p>
          <a:p>
            <a:pPr algn="ctr" eaLnBrk="1" hangingPunct="1">
              <a:buFontTx/>
              <a:buNone/>
            </a:pPr>
            <a:r>
              <a:rPr lang="en-GB" altLang="ja-JP" sz="1600" dirty="0">
                <a:ea typeface="ＭＳ Ｐゴシック" panose="020B0600070205080204" pitchFamily="34" charset="-128"/>
              </a:rPr>
              <a:t>Knowledge</a:t>
            </a:r>
          </a:p>
        </p:txBody>
      </p:sp>
      <p:sp>
        <p:nvSpPr>
          <p:cNvPr id="28681" name="Text Box 8"/>
          <p:cNvSpPr txBox="1">
            <a:spLocks noChangeArrowheads="1"/>
          </p:cNvSpPr>
          <p:nvPr/>
        </p:nvSpPr>
        <p:spPr bwMode="auto">
          <a:xfrm>
            <a:off x="5863300" y="3529153"/>
            <a:ext cx="1574470" cy="92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GB" altLang="ja-JP" sz="1600" dirty="0">
                <a:ea typeface="ＭＳ Ｐゴシック" panose="020B0600070205080204" pitchFamily="34" charset="-128"/>
              </a:rPr>
              <a:t>Local Agility,</a:t>
            </a:r>
          </a:p>
          <a:p>
            <a:pPr algn="ctr" eaLnBrk="1" hangingPunct="1">
              <a:buFontTx/>
              <a:buNone/>
            </a:pPr>
            <a:r>
              <a:rPr lang="en-GB" altLang="ja-JP" sz="1600" dirty="0">
                <a:ea typeface="ＭＳ Ｐゴシック" panose="020B0600070205080204" pitchFamily="34" charset="-128"/>
              </a:rPr>
              <a:t>Reputation and</a:t>
            </a:r>
          </a:p>
          <a:p>
            <a:pPr algn="ctr" eaLnBrk="1" hangingPunct="1">
              <a:buFontTx/>
              <a:buNone/>
            </a:pPr>
            <a:r>
              <a:rPr lang="en-GB" altLang="ja-JP" sz="1600" dirty="0">
                <a:ea typeface="ＭＳ Ｐゴシック" panose="020B0600070205080204" pitchFamily="34" charset="-128"/>
              </a:rPr>
              <a:t>Knowledge</a:t>
            </a:r>
          </a:p>
        </p:txBody>
      </p:sp>
      <p:sp>
        <p:nvSpPr>
          <p:cNvPr id="28682" name="Text Box 9"/>
          <p:cNvSpPr txBox="1">
            <a:spLocks noChangeArrowheads="1"/>
          </p:cNvSpPr>
          <p:nvPr/>
        </p:nvSpPr>
        <p:spPr bwMode="auto">
          <a:xfrm>
            <a:off x="1835150" y="4824413"/>
            <a:ext cx="936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GB" altLang="ja-JP" sz="1800" dirty="0">
                <a:ea typeface="ＭＳ Ｐゴシック" panose="020B0600070205080204" pitchFamily="34" charset="-128"/>
              </a:rPr>
              <a:t>Global</a:t>
            </a:r>
          </a:p>
        </p:txBody>
      </p:sp>
      <p:sp>
        <p:nvSpPr>
          <p:cNvPr id="28683" name="Text Box 10"/>
          <p:cNvSpPr txBox="1">
            <a:spLocks noChangeArrowheads="1"/>
          </p:cNvSpPr>
          <p:nvPr/>
        </p:nvSpPr>
        <p:spPr bwMode="auto">
          <a:xfrm>
            <a:off x="6011863" y="4797425"/>
            <a:ext cx="7360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GB" altLang="ja-JP" sz="1800" dirty="0">
                <a:ea typeface="ＭＳ Ｐゴシック" panose="020B0600070205080204" pitchFamily="34" charset="-128"/>
              </a:rPr>
              <a:t>Local</a:t>
            </a:r>
          </a:p>
        </p:txBody>
      </p:sp>
      <p:sp>
        <p:nvSpPr>
          <p:cNvPr id="28684" name="Text Box 11"/>
          <p:cNvSpPr txBox="1">
            <a:spLocks noChangeArrowheads="1"/>
          </p:cNvSpPr>
          <p:nvPr/>
        </p:nvSpPr>
        <p:spPr bwMode="auto">
          <a:xfrm>
            <a:off x="468313" y="2205038"/>
            <a:ext cx="50101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GB" altLang="ja-JP">
                <a:ea typeface="ＭＳ Ｐゴシック" panose="020B0600070205080204" pitchFamily="34" charset="-128"/>
              </a:rPr>
              <a:t>Where’s the right balance?</a:t>
            </a:r>
          </a:p>
        </p:txBody>
      </p:sp>
    </p:spTree>
    <p:extLst>
      <p:ext uri="{BB962C8B-B14F-4D97-AF65-F5344CB8AC3E}">
        <p14:creationId xmlns:p14="http://schemas.microsoft.com/office/powerpoint/2010/main" val="1434980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066306" y="237506"/>
            <a:ext cx="6412676" cy="736271"/>
          </a:xfrm>
        </p:spPr>
        <p:txBody>
          <a:bodyPr/>
          <a:lstStyle/>
          <a:p>
            <a:pPr eaLnBrk="1" hangingPunct="1"/>
            <a:r>
              <a:rPr lang="en-US" dirty="0"/>
              <a:t>Globalization vs. Localization</a:t>
            </a:r>
          </a:p>
        </p:txBody>
      </p:sp>
      <p:sp>
        <p:nvSpPr>
          <p:cNvPr id="23555" name="Rectangle 3"/>
          <p:cNvSpPr>
            <a:spLocks noGrp="1" noChangeArrowheads="1"/>
          </p:cNvSpPr>
          <p:nvPr>
            <p:ph type="body" idx="1"/>
          </p:nvPr>
        </p:nvSpPr>
        <p:spPr>
          <a:xfrm>
            <a:off x="267116" y="1528010"/>
            <a:ext cx="8763989" cy="4535906"/>
          </a:xfrm>
        </p:spPr>
        <p:txBody>
          <a:bodyPr/>
          <a:lstStyle/>
          <a:p>
            <a:pPr eaLnBrk="1" hangingPunct="1">
              <a:lnSpc>
                <a:spcPct val="80000"/>
              </a:lnSpc>
              <a:spcAft>
                <a:spcPts val="600"/>
              </a:spcAft>
            </a:pPr>
            <a:r>
              <a:rPr lang="en-US" sz="2400" b="1" dirty="0"/>
              <a:t>Value Chain</a:t>
            </a:r>
            <a:r>
              <a:rPr lang="en-US" sz="2400" dirty="0"/>
              <a:t>: Should we globally connect our value chain or should we separate it by region / nation?</a:t>
            </a:r>
          </a:p>
          <a:p>
            <a:pPr eaLnBrk="1" hangingPunct="1">
              <a:lnSpc>
                <a:spcPct val="80000"/>
              </a:lnSpc>
              <a:spcAft>
                <a:spcPts val="600"/>
              </a:spcAft>
            </a:pPr>
            <a:r>
              <a:rPr lang="en-US" sz="2400" b="1" dirty="0"/>
              <a:t>Product</a:t>
            </a:r>
            <a:r>
              <a:rPr lang="en-US" sz="2400" dirty="0"/>
              <a:t>: Should we develop and sell a standardized product or should we develop and sell a  product adapted to local conditions?</a:t>
            </a:r>
          </a:p>
          <a:p>
            <a:pPr eaLnBrk="1" hangingPunct="1">
              <a:lnSpc>
                <a:spcPct val="80000"/>
              </a:lnSpc>
              <a:spcAft>
                <a:spcPts val="600"/>
              </a:spcAft>
            </a:pPr>
            <a:r>
              <a:rPr lang="en-US" sz="2400" b="1" dirty="0"/>
              <a:t>Organizational Structure</a:t>
            </a:r>
            <a:r>
              <a:rPr lang="en-US" sz="2400" dirty="0"/>
              <a:t>: Should we centralize control in global headquarters or decentralize it to local subsidiaries?</a:t>
            </a:r>
          </a:p>
          <a:p>
            <a:pPr eaLnBrk="1" hangingPunct="1">
              <a:lnSpc>
                <a:spcPct val="80000"/>
              </a:lnSpc>
              <a:spcAft>
                <a:spcPts val="600"/>
              </a:spcAft>
            </a:pPr>
            <a:r>
              <a:rPr lang="en-US" sz="2400" b="1" dirty="0"/>
              <a:t>Market Entry Decision</a:t>
            </a:r>
            <a:r>
              <a:rPr lang="en-US" sz="2400" dirty="0"/>
              <a:t>: How should we exploit global opportunities  (either by gaining global competitive advantages or gaining new market share) given large national differences in culture and institutions?  </a:t>
            </a:r>
          </a:p>
          <a:p>
            <a:pPr eaLnBrk="1" hangingPunct="1">
              <a:lnSpc>
                <a:spcPct val="80000"/>
              </a:lnSpc>
              <a:spcAft>
                <a:spcPts val="600"/>
              </a:spcAft>
            </a:pPr>
            <a:r>
              <a:rPr lang="en-US" sz="2400" b="1" dirty="0"/>
              <a:t>Integrated Non-Market Strategy</a:t>
            </a:r>
            <a:r>
              <a:rPr lang="en-US" sz="2400" dirty="0"/>
              <a:t>: Should we follow and adopt global standards of appropriate behavior, or should we allow for local variation in what is considered acceptable behavior?  </a:t>
            </a:r>
            <a:endParaRPr lang="en-US" sz="1800" dirty="0"/>
          </a:p>
        </p:txBody>
      </p:sp>
    </p:spTree>
    <p:extLst>
      <p:ext uri="{BB962C8B-B14F-4D97-AF65-F5344CB8AC3E}">
        <p14:creationId xmlns:p14="http://schemas.microsoft.com/office/powerpoint/2010/main" val="2238554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851561" y="316675"/>
            <a:ext cx="6987639" cy="680852"/>
          </a:xfrm>
        </p:spPr>
        <p:txBody>
          <a:bodyPr/>
          <a:lstStyle/>
          <a:p>
            <a:pPr eaLnBrk="1" hangingPunct="1"/>
            <a:r>
              <a:rPr lang="en-US" dirty="0"/>
              <a:t>Multinational Corporation (MNC)</a:t>
            </a:r>
          </a:p>
        </p:txBody>
      </p:sp>
      <p:sp>
        <p:nvSpPr>
          <p:cNvPr id="12291" name="Rectangle 3"/>
          <p:cNvSpPr>
            <a:spLocks noGrp="1" noChangeArrowheads="1"/>
          </p:cNvSpPr>
          <p:nvPr>
            <p:ph type="body" idx="1"/>
          </p:nvPr>
        </p:nvSpPr>
        <p:spPr>
          <a:xfrm>
            <a:off x="405114" y="1360025"/>
            <a:ext cx="8434086" cy="4849793"/>
          </a:xfrm>
        </p:spPr>
        <p:txBody>
          <a:bodyPr/>
          <a:lstStyle/>
          <a:p>
            <a:pPr eaLnBrk="1" hangingPunct="1"/>
            <a:r>
              <a:rPr lang="en-US" sz="2800" dirty="0"/>
              <a:t>MNCs have operating facilities with dedicated employees (e.g., a factory or a branch office) in more than one country</a:t>
            </a:r>
          </a:p>
          <a:p>
            <a:pPr lvl="1" eaLnBrk="1" hangingPunct="1"/>
            <a:r>
              <a:rPr lang="en-US" sz="2400" dirty="0"/>
              <a:t>A company without operating facilities abroad can sell its product to foreign consumers (=&gt; this company is not MNC)</a:t>
            </a:r>
          </a:p>
          <a:p>
            <a:pPr lvl="1" eaLnBrk="1" hangingPunct="1"/>
            <a:r>
              <a:rPr lang="en-US" sz="2400" dirty="0"/>
              <a:t>Some authors suggest that a firm can be considered as MNC only if operates in more than two countries</a:t>
            </a:r>
          </a:p>
          <a:p>
            <a:pPr eaLnBrk="1" hangingPunct="1"/>
            <a:r>
              <a:rPr lang="en-US" sz="2800" dirty="0"/>
              <a:t>Other terms used to describe a firm that operates in several countries</a:t>
            </a:r>
          </a:p>
          <a:p>
            <a:pPr lvl="1" eaLnBrk="1" hangingPunct="1"/>
            <a:r>
              <a:rPr lang="en-US" sz="2400" dirty="0"/>
              <a:t>Multinational Enterprise (MNE)</a:t>
            </a:r>
          </a:p>
          <a:p>
            <a:pPr lvl="1" eaLnBrk="1" hangingPunct="1"/>
            <a:r>
              <a:rPr lang="en-US" sz="2400" dirty="0"/>
              <a:t>Transnational Corporation (TNC)</a:t>
            </a:r>
          </a:p>
        </p:txBody>
      </p:sp>
      <p:sp>
        <p:nvSpPr>
          <p:cNvPr id="12292" name="Text Box 4"/>
          <p:cNvSpPr txBox="1">
            <a:spLocks noChangeArrowheads="1"/>
          </p:cNvSpPr>
          <p:nvPr/>
        </p:nvSpPr>
        <p:spPr bwMode="auto">
          <a:xfrm>
            <a:off x="2590800" y="6613525"/>
            <a:ext cx="3886200" cy="274638"/>
          </a:xfrm>
          <a:prstGeom prst="rect">
            <a:avLst/>
          </a:prstGeom>
          <a:noFill/>
          <a:ln w="9525">
            <a:noFill/>
            <a:miter lim="800000"/>
            <a:headEnd/>
            <a:tailEnd/>
          </a:ln>
        </p:spPr>
        <p:txBody>
          <a:bodyPr>
            <a:spAutoFit/>
          </a:bodyPr>
          <a:lstStyle/>
          <a:p>
            <a:pPr eaLnBrk="1" hangingPunct="1">
              <a:spcBef>
                <a:spcPct val="50000"/>
              </a:spcBef>
            </a:pPr>
            <a:r>
              <a:rPr lang="en-US" sz="1200">
                <a:latin typeface="Arial" charset="0"/>
                <a:cs typeface="Arial" charset="0"/>
              </a:rPr>
              <a:t>Sources: Shenkar &amp; Luo (2003), and Jones (2005) </a:t>
            </a:r>
          </a:p>
        </p:txBody>
      </p:sp>
    </p:spTree>
    <p:extLst>
      <p:ext uri="{BB962C8B-B14F-4D97-AF65-F5344CB8AC3E}">
        <p14:creationId xmlns:p14="http://schemas.microsoft.com/office/powerpoint/2010/main" val="431083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6751" y="2018433"/>
            <a:ext cx="6553200" cy="3724276"/>
          </a:xfrm>
          <a:prstGeom prst="rect">
            <a:avLst/>
          </a:prstGeom>
        </p:spPr>
      </p:pic>
      <p:sp>
        <p:nvSpPr>
          <p:cNvPr id="3" name="Title 2"/>
          <p:cNvSpPr>
            <a:spLocks noGrp="1"/>
          </p:cNvSpPr>
          <p:nvPr>
            <p:ph type="title"/>
          </p:nvPr>
        </p:nvSpPr>
        <p:spPr>
          <a:xfrm>
            <a:off x="2042556" y="228600"/>
            <a:ext cx="6644244" cy="626423"/>
          </a:xfrm>
        </p:spPr>
        <p:txBody>
          <a:bodyPr/>
          <a:lstStyle/>
          <a:p>
            <a:r>
              <a:rPr lang="en-US" dirty="0"/>
              <a:t>McDonalds around the World</a:t>
            </a:r>
          </a:p>
        </p:txBody>
      </p:sp>
      <p:sp>
        <p:nvSpPr>
          <p:cNvPr id="4" name="Content Placeholder 3"/>
          <p:cNvSpPr>
            <a:spLocks noGrp="1"/>
          </p:cNvSpPr>
          <p:nvPr>
            <p:ph idx="1"/>
          </p:nvPr>
        </p:nvSpPr>
        <p:spPr>
          <a:xfrm>
            <a:off x="685800" y="1828800"/>
            <a:ext cx="8001000" cy="4572000"/>
          </a:xfrm>
        </p:spPr>
        <p:txBody>
          <a:bodyPr/>
          <a:lstStyle/>
          <a:p>
            <a:pPr marL="0" indent="0">
              <a:buNone/>
            </a:pPr>
            <a:r>
              <a:rPr lang="en-US" dirty="0"/>
              <a:t> </a:t>
            </a:r>
          </a:p>
        </p:txBody>
      </p:sp>
    </p:spTree>
    <p:extLst>
      <p:ext uri="{BB962C8B-B14F-4D97-AF65-F5344CB8AC3E}">
        <p14:creationId xmlns:p14="http://schemas.microsoft.com/office/powerpoint/2010/main" val="261919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AF8D4-2C3F-430C-8BB0-95EF567553C2}"/>
              </a:ext>
            </a:extLst>
          </p:cNvPr>
          <p:cNvSpPr>
            <a:spLocks noGrp="1"/>
          </p:cNvSpPr>
          <p:nvPr>
            <p:ph type="title"/>
          </p:nvPr>
        </p:nvSpPr>
        <p:spPr/>
        <p:txBody>
          <a:bodyPr/>
          <a:lstStyle/>
          <a:p>
            <a:r>
              <a:rPr lang="en-CA" dirty="0"/>
              <a:t>Coca Cola around the World</a:t>
            </a:r>
          </a:p>
        </p:txBody>
      </p:sp>
      <p:pic>
        <p:nvPicPr>
          <p:cNvPr id="4" name="Content Placeholder 3">
            <a:extLst>
              <a:ext uri="{FF2B5EF4-FFF2-40B4-BE49-F238E27FC236}">
                <a16:creationId xmlns:a16="http://schemas.microsoft.com/office/drawing/2014/main" id="{D7A75FCE-B2F3-45EA-96B2-16A0F62AF1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4222" y="1200626"/>
            <a:ext cx="7235555" cy="5112077"/>
          </a:xfrm>
        </p:spPr>
      </p:pic>
    </p:spTree>
    <p:extLst>
      <p:ext uri="{BB962C8B-B14F-4D97-AF65-F5344CB8AC3E}">
        <p14:creationId xmlns:p14="http://schemas.microsoft.com/office/powerpoint/2010/main" val="15356821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030680" y="76200"/>
            <a:ext cx="6683829" cy="1066800"/>
          </a:xfrm>
        </p:spPr>
        <p:txBody>
          <a:bodyPr/>
          <a:lstStyle/>
          <a:p>
            <a:pPr eaLnBrk="1" hangingPunct="1"/>
            <a:r>
              <a:rPr lang="en-US" sz="3200" dirty="0"/>
              <a:t>The Multinational Corporation: Managing a Semi-Globalized World</a:t>
            </a:r>
          </a:p>
        </p:txBody>
      </p:sp>
      <p:sp>
        <p:nvSpPr>
          <p:cNvPr id="10243" name="Rectangle 3"/>
          <p:cNvSpPr>
            <a:spLocks noGrp="1" noChangeArrowheads="1"/>
          </p:cNvSpPr>
          <p:nvPr>
            <p:ph type="body" idx="1"/>
          </p:nvPr>
        </p:nvSpPr>
        <p:spPr>
          <a:xfrm>
            <a:off x="762000" y="1676400"/>
            <a:ext cx="7543800" cy="4572000"/>
          </a:xfrm>
        </p:spPr>
        <p:txBody>
          <a:bodyPr/>
          <a:lstStyle/>
          <a:p>
            <a:pPr eaLnBrk="1" hangingPunct="1">
              <a:lnSpc>
                <a:spcPct val="90000"/>
              </a:lnSpc>
            </a:pPr>
            <a:r>
              <a:rPr lang="en-US" sz="2400" dirty="0"/>
              <a:t>The MNC is defined strategically by the tradeoff between fragmenting pressures to respond to differences in local environments – places – and the gains from integration across borders. </a:t>
            </a:r>
          </a:p>
          <a:p>
            <a:pPr eaLnBrk="1" hangingPunct="1">
              <a:lnSpc>
                <a:spcPct val="90000"/>
              </a:lnSpc>
            </a:pPr>
            <a:r>
              <a:rPr lang="en-US" sz="2400" dirty="0"/>
              <a:t>Challenge is to look at the advantages of </a:t>
            </a:r>
            <a:r>
              <a:rPr lang="en-US" sz="2400" dirty="0" err="1"/>
              <a:t>multinationality</a:t>
            </a:r>
            <a:r>
              <a:rPr lang="en-US" sz="2400" dirty="0"/>
              <a:t> in comparison to the liabilities of foreignness (which represent disadvantages of </a:t>
            </a:r>
            <a:r>
              <a:rPr lang="en-US" sz="2400" dirty="0" err="1"/>
              <a:t>multinationality</a:t>
            </a:r>
            <a:r>
              <a:rPr lang="en-US" sz="2400" dirty="0"/>
              <a:t>)</a:t>
            </a:r>
          </a:p>
          <a:p>
            <a:pPr eaLnBrk="1" hangingPunct="1">
              <a:lnSpc>
                <a:spcPct val="90000"/>
              </a:lnSpc>
            </a:pPr>
            <a:r>
              <a:rPr lang="en-US" sz="2400" dirty="0"/>
              <a:t>Managing the tension between globalization and localization is the recurring management challenge for sustaining competitive advantage in the multinational context</a:t>
            </a:r>
          </a:p>
          <a:p>
            <a:pPr eaLnBrk="1" hangingPunct="1">
              <a:lnSpc>
                <a:spcPct val="90000"/>
              </a:lnSpc>
            </a:pPr>
            <a:endParaRPr lang="en-US" sz="2400" dirty="0"/>
          </a:p>
        </p:txBody>
      </p:sp>
    </p:spTree>
    <p:extLst>
      <p:ext uri="{BB962C8B-B14F-4D97-AF65-F5344CB8AC3E}">
        <p14:creationId xmlns:p14="http://schemas.microsoft.com/office/powerpoint/2010/main" val="3890138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449580" y="1565910"/>
            <a:ext cx="8244840" cy="4514850"/>
          </a:xfrm>
        </p:spPr>
        <p:txBody>
          <a:bodyPr/>
          <a:lstStyle/>
          <a:p>
            <a:pPr>
              <a:spcBef>
                <a:spcPts val="0"/>
              </a:spcBef>
              <a:spcAft>
                <a:spcPts val="1200"/>
              </a:spcAft>
            </a:pPr>
            <a:r>
              <a:rPr lang="en-CA" dirty="0"/>
              <a:t>What is a multinational corporation?</a:t>
            </a:r>
          </a:p>
          <a:p>
            <a:pPr>
              <a:spcBef>
                <a:spcPts val="0"/>
              </a:spcBef>
              <a:spcAft>
                <a:spcPts val="1200"/>
              </a:spcAft>
            </a:pPr>
            <a:r>
              <a:rPr lang="en-CA" dirty="0"/>
              <a:t>Liabilities of foreignness and added value</a:t>
            </a:r>
          </a:p>
          <a:p>
            <a:pPr>
              <a:spcBef>
                <a:spcPts val="0"/>
              </a:spcBef>
              <a:spcAft>
                <a:spcPts val="1200"/>
              </a:spcAft>
            </a:pPr>
            <a:r>
              <a:rPr lang="en-CA" dirty="0"/>
              <a:t>Seeking new markets vs. seeking sources of competitive advantage (capabilities)</a:t>
            </a:r>
          </a:p>
          <a:p>
            <a:pPr>
              <a:spcBef>
                <a:spcPts val="0"/>
              </a:spcBef>
              <a:spcAft>
                <a:spcPts val="1200"/>
              </a:spcAft>
            </a:pPr>
            <a:r>
              <a:rPr lang="en-CA" dirty="0"/>
              <a:t>Aggregation, arbitrage, and adaptation</a:t>
            </a:r>
          </a:p>
          <a:p>
            <a:pPr>
              <a:spcBef>
                <a:spcPts val="0"/>
              </a:spcBef>
              <a:spcAft>
                <a:spcPts val="1200"/>
              </a:spcAft>
            </a:pPr>
            <a:r>
              <a:rPr lang="en-CA" dirty="0"/>
              <a:t>Looking for the right balance between localization and globalization</a:t>
            </a:r>
          </a:p>
          <a:p>
            <a:pPr>
              <a:spcBef>
                <a:spcPts val="0"/>
              </a:spcBef>
              <a:spcAft>
                <a:spcPts val="1200"/>
              </a:spcAft>
            </a:pPr>
            <a:endParaRPr lang="en-CA" dirty="0"/>
          </a:p>
          <a:p>
            <a:pPr>
              <a:spcBef>
                <a:spcPts val="0"/>
              </a:spcBef>
            </a:pPr>
            <a:endParaRPr lang="en-CA" dirty="0"/>
          </a:p>
          <a:p>
            <a:pPr>
              <a:spcBef>
                <a:spcPts val="0"/>
              </a:spcBef>
            </a:pPr>
            <a:endParaRPr lang="en-US" dirty="0"/>
          </a:p>
        </p:txBody>
      </p:sp>
    </p:spTree>
    <p:extLst>
      <p:ext uri="{BB962C8B-B14F-4D97-AF65-F5344CB8AC3E}">
        <p14:creationId xmlns:p14="http://schemas.microsoft.com/office/powerpoint/2010/main" val="38575201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en-US" sz="3600" dirty="0"/>
              <a:t>Reminders</a:t>
            </a:r>
          </a:p>
        </p:txBody>
      </p:sp>
      <p:sp>
        <p:nvSpPr>
          <p:cNvPr id="175107" name="Rectangle 3"/>
          <p:cNvSpPr>
            <a:spLocks noGrp="1" noChangeArrowheads="1"/>
          </p:cNvSpPr>
          <p:nvPr>
            <p:ph idx="1"/>
          </p:nvPr>
        </p:nvSpPr>
        <p:spPr>
          <a:xfrm>
            <a:off x="198630" y="1467853"/>
            <a:ext cx="8737026" cy="4747752"/>
          </a:xfrm>
        </p:spPr>
        <p:txBody>
          <a:bodyPr/>
          <a:lstStyle/>
          <a:p>
            <a:r>
              <a:rPr lang="en-US" dirty="0"/>
              <a:t>This Friday, March 14</a:t>
            </a:r>
            <a:r>
              <a:rPr lang="en-US" baseline="30000" dirty="0"/>
              <a:t>th</a:t>
            </a:r>
            <a:r>
              <a:rPr lang="en-US" dirty="0"/>
              <a:t>  </a:t>
            </a:r>
          </a:p>
          <a:p>
            <a:pPr lvl="1"/>
            <a:r>
              <a:rPr lang="en-US" dirty="0"/>
              <a:t>Will discuss “Time Out” case</a:t>
            </a:r>
          </a:p>
          <a:p>
            <a:pPr lvl="1"/>
            <a:r>
              <a:rPr lang="en-US" dirty="0"/>
              <a:t>Students responsible for “Time Out” case should upload to Moodle their individual assignments before 9:30am on Friday, March 14</a:t>
            </a:r>
            <a:r>
              <a:rPr lang="en-US" baseline="30000" dirty="0"/>
              <a:t>th</a:t>
            </a:r>
            <a:r>
              <a:rPr lang="en-US" dirty="0"/>
              <a:t>   </a:t>
            </a:r>
          </a:p>
          <a:p>
            <a:r>
              <a:rPr lang="en-US" dirty="0"/>
              <a:t>Next Tuesday, March 18</a:t>
            </a:r>
            <a:r>
              <a:rPr lang="en-US" baseline="30000" dirty="0"/>
              <a:t>th</a:t>
            </a:r>
            <a:r>
              <a:rPr lang="en-US" dirty="0"/>
              <a:t> </a:t>
            </a:r>
          </a:p>
          <a:p>
            <a:pPr lvl="1"/>
            <a:r>
              <a:rPr lang="en-US" dirty="0"/>
              <a:t>Lecture about “Global distribution of firms’ activities”</a:t>
            </a:r>
          </a:p>
          <a:p>
            <a:pPr lvl="1"/>
            <a:r>
              <a:rPr lang="en-US" dirty="0"/>
              <a:t>A group responsible for the PA presentation about this topic will have 10 min to present during our class</a:t>
            </a:r>
          </a:p>
          <a:p>
            <a:pPr lvl="1"/>
            <a:endParaRPr lang="en-US" dirty="0"/>
          </a:p>
        </p:txBody>
      </p:sp>
    </p:spTree>
    <p:extLst>
      <p:ext uri="{BB962C8B-B14F-4D97-AF65-F5344CB8AC3E}">
        <p14:creationId xmlns:p14="http://schemas.microsoft.com/office/powerpoint/2010/main" val="2983905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2154237" y="228601"/>
            <a:ext cx="6705600" cy="578922"/>
          </a:xfrm>
        </p:spPr>
        <p:txBody>
          <a:bodyPr/>
          <a:lstStyle/>
          <a:p>
            <a:pPr eaLnBrk="1" hangingPunct="1"/>
            <a:r>
              <a:rPr lang="en-US" dirty="0"/>
              <a:t>Multinational Corporations</a:t>
            </a:r>
            <a:endParaRPr lang="en-US" sz="3200" dirty="0"/>
          </a:p>
        </p:txBody>
      </p:sp>
      <p:sp>
        <p:nvSpPr>
          <p:cNvPr id="74755" name="Rectangle 3"/>
          <p:cNvSpPr>
            <a:spLocks noGrp="1" noChangeArrowheads="1"/>
          </p:cNvSpPr>
          <p:nvPr>
            <p:ph type="body" idx="1"/>
          </p:nvPr>
        </p:nvSpPr>
        <p:spPr/>
        <p:txBody>
          <a:bodyPr/>
          <a:lstStyle/>
          <a:p>
            <a:pPr eaLnBrk="1" hangingPunct="1">
              <a:buFont typeface="Wingdings" pitchFamily="2" charset="2"/>
              <a:buNone/>
            </a:pPr>
            <a:r>
              <a:rPr lang="en-US"/>
              <a:t> </a:t>
            </a:r>
          </a:p>
        </p:txBody>
      </p:sp>
      <p:pic>
        <p:nvPicPr>
          <p:cNvPr id="74756" name="Picture 4" descr="clients2"/>
          <p:cNvPicPr>
            <a:picLocks noChangeAspect="1" noChangeArrowheads="1"/>
          </p:cNvPicPr>
          <p:nvPr/>
        </p:nvPicPr>
        <p:blipFill>
          <a:blip r:embed="rId3" cstate="print"/>
          <a:srcRect/>
          <a:stretch>
            <a:fillRect/>
          </a:stretch>
        </p:blipFill>
        <p:spPr bwMode="auto">
          <a:xfrm>
            <a:off x="1066800" y="1981200"/>
            <a:ext cx="6934200" cy="3733800"/>
          </a:xfrm>
          <a:prstGeom prst="rect">
            <a:avLst/>
          </a:prstGeom>
          <a:noFill/>
          <a:ln w="9525">
            <a:noFill/>
            <a:miter lim="800000"/>
            <a:headEnd/>
            <a:tailEnd/>
          </a:ln>
        </p:spPr>
      </p:pic>
    </p:spTree>
    <p:extLst>
      <p:ext uri="{BB962C8B-B14F-4D97-AF65-F5344CB8AC3E}">
        <p14:creationId xmlns:p14="http://schemas.microsoft.com/office/powerpoint/2010/main" val="762957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9236" y="226621"/>
            <a:ext cx="6248400" cy="685800"/>
          </a:xfrm>
        </p:spPr>
        <p:txBody>
          <a:bodyPr/>
          <a:lstStyle/>
          <a:p>
            <a:r>
              <a:rPr lang="en-US" dirty="0"/>
              <a:t>The Rise of MNCs</a:t>
            </a:r>
          </a:p>
        </p:txBody>
      </p:sp>
      <p:pic>
        <p:nvPicPr>
          <p:cNvPr id="4" name="Content Placeholder 3"/>
          <p:cNvPicPr>
            <a:picLocks noGrp="1" noChangeAspect="1"/>
          </p:cNvPicPr>
          <p:nvPr>
            <p:ph idx="1"/>
          </p:nvPr>
        </p:nvPicPr>
        <p:blipFill rotWithShape="1">
          <a:blip r:embed="rId2"/>
          <a:srcRect b="442"/>
          <a:stretch/>
        </p:blipFill>
        <p:spPr>
          <a:xfrm rot="16200000">
            <a:off x="1967204" y="-523711"/>
            <a:ext cx="5209592" cy="9144000"/>
          </a:xfrm>
          <a:prstGeom prst="rect">
            <a:avLst/>
          </a:prstGeom>
        </p:spPr>
      </p:pic>
      <p:sp>
        <p:nvSpPr>
          <p:cNvPr id="5" name="TextBox 4"/>
          <p:cNvSpPr txBox="1"/>
          <p:nvPr/>
        </p:nvSpPr>
        <p:spPr>
          <a:xfrm>
            <a:off x="4159163" y="6514585"/>
            <a:ext cx="1980414" cy="276999"/>
          </a:xfrm>
          <a:prstGeom prst="rect">
            <a:avLst/>
          </a:prstGeom>
          <a:noFill/>
        </p:spPr>
        <p:txBody>
          <a:bodyPr wrap="none" rtlCol="0">
            <a:spAutoFit/>
          </a:bodyPr>
          <a:lstStyle/>
          <a:p>
            <a:r>
              <a:rPr lang="en-US" sz="1200" dirty="0"/>
              <a:t>Source: Global Inc. (2003)</a:t>
            </a:r>
          </a:p>
        </p:txBody>
      </p:sp>
    </p:spTree>
    <p:extLst>
      <p:ext uri="{BB962C8B-B14F-4D97-AF65-F5344CB8AC3E}">
        <p14:creationId xmlns:p14="http://schemas.microsoft.com/office/powerpoint/2010/main" val="4064039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3" cstate="print"/>
          <a:srcRect/>
          <a:stretch>
            <a:fillRect/>
          </a:stretch>
        </p:blipFill>
        <p:spPr>
          <a:xfrm>
            <a:off x="2667000" y="0"/>
            <a:ext cx="6248400" cy="6858000"/>
          </a:xfrm>
          <a:noFill/>
        </p:spPr>
      </p:pic>
      <p:sp>
        <p:nvSpPr>
          <p:cNvPr id="15363" name="Text Box 3"/>
          <p:cNvSpPr txBox="1">
            <a:spLocks noChangeArrowheads="1"/>
          </p:cNvSpPr>
          <p:nvPr/>
        </p:nvSpPr>
        <p:spPr bwMode="auto">
          <a:xfrm>
            <a:off x="228600" y="609600"/>
            <a:ext cx="2438400" cy="1569660"/>
          </a:xfrm>
          <a:prstGeom prst="rect">
            <a:avLst/>
          </a:prstGeom>
          <a:noFill/>
          <a:ln w="9525">
            <a:noFill/>
            <a:miter lim="800000"/>
            <a:headEnd/>
            <a:tailEnd/>
          </a:ln>
        </p:spPr>
        <p:txBody>
          <a:bodyPr wrap="square">
            <a:spAutoFit/>
          </a:bodyPr>
          <a:lstStyle/>
          <a:p>
            <a:pPr eaLnBrk="1" hangingPunct="1">
              <a:spcBef>
                <a:spcPct val="50000"/>
              </a:spcBef>
            </a:pPr>
            <a:r>
              <a:rPr lang="en-US" sz="2400" b="1" dirty="0">
                <a:solidFill>
                  <a:schemeClr val="tx2"/>
                </a:solidFill>
                <a:latin typeface="+mj-lt"/>
                <a:ea typeface="ＭＳ Ｐゴシック" pitchFamily="34" charset="-128"/>
              </a:rPr>
              <a:t>Liabilities of Foreignness:  CAGE Perspective</a:t>
            </a:r>
          </a:p>
        </p:txBody>
      </p:sp>
      <p:sp>
        <p:nvSpPr>
          <p:cNvPr id="15364" name="Text Box 4"/>
          <p:cNvSpPr txBox="1">
            <a:spLocks noChangeArrowheads="1"/>
          </p:cNvSpPr>
          <p:nvPr/>
        </p:nvSpPr>
        <p:spPr bwMode="auto">
          <a:xfrm>
            <a:off x="152400" y="6248400"/>
            <a:ext cx="1752600" cy="244475"/>
          </a:xfrm>
          <a:prstGeom prst="rect">
            <a:avLst/>
          </a:prstGeom>
          <a:noFill/>
          <a:ln w="9525">
            <a:noFill/>
            <a:miter lim="800000"/>
            <a:headEnd/>
            <a:tailEnd/>
          </a:ln>
        </p:spPr>
        <p:txBody>
          <a:bodyPr>
            <a:spAutoFit/>
          </a:bodyPr>
          <a:lstStyle/>
          <a:p>
            <a:pPr eaLnBrk="1" hangingPunct="1">
              <a:spcBef>
                <a:spcPct val="50000"/>
              </a:spcBef>
            </a:pPr>
            <a:r>
              <a:rPr lang="en-US" sz="1000">
                <a:latin typeface="Arial" charset="0"/>
                <a:ea typeface="ＭＳ Ｐゴシック" pitchFamily="34" charset="-128"/>
              </a:rPr>
              <a:t>Source: Ghemawat (2007)</a:t>
            </a:r>
          </a:p>
        </p:txBody>
      </p:sp>
    </p:spTree>
    <p:extLst>
      <p:ext uri="{BB962C8B-B14F-4D97-AF65-F5344CB8AC3E}">
        <p14:creationId xmlns:p14="http://schemas.microsoft.com/office/powerpoint/2010/main" val="411981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535404" y="38100"/>
            <a:ext cx="8313821" cy="991394"/>
          </a:xfrm>
        </p:spPr>
        <p:txBody>
          <a:bodyPr anchor="ctr"/>
          <a:lstStyle/>
          <a:p>
            <a:pPr eaLnBrk="1" hangingPunct="1"/>
            <a:r>
              <a:rPr lang="en-US" sz="3400" dirty="0"/>
              <a:t>Compensating for Liabilities of Foreignness</a:t>
            </a:r>
          </a:p>
        </p:txBody>
      </p:sp>
      <p:sp>
        <p:nvSpPr>
          <p:cNvPr id="29699" name="Rectangle 3"/>
          <p:cNvSpPr>
            <a:spLocks noGrp="1" noChangeArrowheads="1"/>
          </p:cNvSpPr>
          <p:nvPr>
            <p:ph type="body" idx="4294967295"/>
          </p:nvPr>
        </p:nvSpPr>
        <p:spPr>
          <a:xfrm>
            <a:off x="481263" y="1713706"/>
            <a:ext cx="8245225" cy="4127626"/>
          </a:xfrm>
        </p:spPr>
        <p:txBody>
          <a:bodyPr/>
          <a:lstStyle/>
          <a:p>
            <a:pPr eaLnBrk="1" hangingPunct="1">
              <a:lnSpc>
                <a:spcPct val="80000"/>
              </a:lnSpc>
            </a:pPr>
            <a:r>
              <a:rPr lang="en-US" sz="2800" dirty="0" err="1"/>
              <a:t>Hymer</a:t>
            </a:r>
            <a:r>
              <a:rPr lang="en-US" sz="2800" dirty="0"/>
              <a:t> (1976): “How can a foreign company compete successfully in an unfamiliar market, where it must be at a disadvantage compared to local firms?”</a:t>
            </a:r>
          </a:p>
          <a:p>
            <a:pPr eaLnBrk="1" hangingPunct="1">
              <a:lnSpc>
                <a:spcPct val="80000"/>
              </a:lnSpc>
            </a:pPr>
            <a:endParaRPr lang="en-US" sz="2800" dirty="0"/>
          </a:p>
          <a:p>
            <a:pPr eaLnBrk="1" hangingPunct="1">
              <a:lnSpc>
                <a:spcPct val="80000"/>
              </a:lnSpc>
            </a:pPr>
            <a:r>
              <a:rPr lang="en-US" sz="2800" dirty="0"/>
              <a:t>“For firms to own and control foreign value-adding activities they must possess some kind of innovatory, cost, financial or marketing advantages - specific to their ownership - which is sufficient to outweigh the disadvantages they face in competing with indigenous firms in the country of production.”</a:t>
            </a:r>
          </a:p>
        </p:txBody>
      </p:sp>
      <p:sp>
        <p:nvSpPr>
          <p:cNvPr id="29700" name="Text Box 4"/>
          <p:cNvSpPr txBox="1">
            <a:spLocks noChangeArrowheads="1"/>
          </p:cNvSpPr>
          <p:nvPr/>
        </p:nvSpPr>
        <p:spPr bwMode="auto">
          <a:xfrm>
            <a:off x="3638550" y="6361113"/>
            <a:ext cx="1695450" cy="276225"/>
          </a:xfrm>
          <a:prstGeom prst="rect">
            <a:avLst/>
          </a:prstGeom>
          <a:noFill/>
          <a:ln w="9525">
            <a:noFill/>
            <a:miter lim="800000"/>
            <a:headEnd/>
            <a:tailEnd/>
          </a:ln>
        </p:spPr>
        <p:txBody>
          <a:bodyPr wrap="none">
            <a:spAutoFit/>
          </a:bodyPr>
          <a:lstStyle/>
          <a:p>
            <a:pPr eaLnBrk="1" hangingPunct="1"/>
            <a:r>
              <a:rPr lang="en-US" sz="1200">
                <a:latin typeface="Arial" charset="0"/>
              </a:rPr>
              <a:t>Source: Hymer (1976)</a:t>
            </a:r>
          </a:p>
        </p:txBody>
      </p:sp>
    </p:spTree>
    <p:extLst>
      <p:ext uri="{BB962C8B-B14F-4D97-AF65-F5344CB8AC3E}">
        <p14:creationId xmlns:p14="http://schemas.microsoft.com/office/powerpoint/2010/main" val="2096666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A8B2F-329F-F36D-AA89-123B305C0B73}"/>
              </a:ext>
            </a:extLst>
          </p:cNvPr>
          <p:cNvSpPr>
            <a:spLocks noGrp="1"/>
          </p:cNvSpPr>
          <p:nvPr>
            <p:ph type="title"/>
          </p:nvPr>
        </p:nvSpPr>
        <p:spPr>
          <a:xfrm>
            <a:off x="1394749" y="253196"/>
            <a:ext cx="7004613" cy="685800"/>
          </a:xfrm>
        </p:spPr>
        <p:txBody>
          <a:bodyPr/>
          <a:lstStyle/>
          <a:p>
            <a:r>
              <a:rPr lang="en-US" dirty="0"/>
              <a:t>Value creation and appropriation</a:t>
            </a:r>
          </a:p>
        </p:txBody>
      </p:sp>
      <p:sp>
        <p:nvSpPr>
          <p:cNvPr id="6" name="TextBox 5">
            <a:extLst>
              <a:ext uri="{FF2B5EF4-FFF2-40B4-BE49-F238E27FC236}">
                <a16:creationId xmlns:a16="http://schemas.microsoft.com/office/drawing/2014/main" id="{D18ACA44-8343-5DB4-A670-78644AAF56AE}"/>
              </a:ext>
            </a:extLst>
          </p:cNvPr>
          <p:cNvSpPr txBox="1">
            <a:spLocks noChangeArrowheads="1"/>
          </p:cNvSpPr>
          <p:nvPr/>
        </p:nvSpPr>
        <p:spPr bwMode="auto">
          <a:xfrm>
            <a:off x="3429000" y="6583363"/>
            <a:ext cx="2667000" cy="274637"/>
          </a:xfrm>
          <a:prstGeom prst="rect">
            <a:avLst/>
          </a:prstGeom>
          <a:noFill/>
          <a:ln w="9525">
            <a:noFill/>
            <a:miter lim="800000"/>
            <a:headEnd/>
            <a:tailEnd/>
          </a:ln>
        </p:spPr>
        <p:txBody>
          <a:bodyPr>
            <a:spAutoFit/>
          </a:bodyPr>
          <a:lstStyle/>
          <a:p>
            <a:pPr eaLnBrk="1" hangingPunct="1"/>
            <a:r>
              <a:rPr lang="en-US" sz="1200" dirty="0">
                <a:latin typeface="Arial" charset="0"/>
                <a:cs typeface="Arial" charset="0"/>
              </a:rPr>
              <a:t>Source: modl.jhu.edu </a:t>
            </a:r>
          </a:p>
        </p:txBody>
      </p:sp>
      <p:pic>
        <p:nvPicPr>
          <p:cNvPr id="8" name="Content Placeholder 7" descr="Diagram&#10;&#10;Description automatically generated">
            <a:extLst>
              <a:ext uri="{FF2B5EF4-FFF2-40B4-BE49-F238E27FC236}">
                <a16:creationId xmlns:a16="http://schemas.microsoft.com/office/drawing/2014/main" id="{273AE8B7-D348-903D-D73C-F2D65D5E67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803" y="2060294"/>
            <a:ext cx="9093197" cy="3084653"/>
          </a:xfrm>
        </p:spPr>
      </p:pic>
    </p:spTree>
    <p:extLst>
      <p:ext uri="{BB962C8B-B14F-4D97-AF65-F5344CB8AC3E}">
        <p14:creationId xmlns:p14="http://schemas.microsoft.com/office/powerpoint/2010/main" val="3778370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Added Value</a:t>
            </a:r>
          </a:p>
        </p:txBody>
      </p:sp>
      <p:sp>
        <p:nvSpPr>
          <p:cNvPr id="5" name="Content Placeholder 4"/>
          <p:cNvSpPr>
            <a:spLocks noGrp="1"/>
          </p:cNvSpPr>
          <p:nvPr>
            <p:ph idx="1"/>
          </p:nvPr>
        </p:nvSpPr>
        <p:spPr>
          <a:xfrm>
            <a:off x="685800" y="1450768"/>
            <a:ext cx="7772400" cy="4712526"/>
          </a:xfrm>
        </p:spPr>
        <p:txBody>
          <a:bodyPr/>
          <a:lstStyle/>
          <a:p>
            <a:r>
              <a:rPr lang="en-US" sz="2400" dirty="0"/>
              <a:t>Added value can arise from introducing / leveraging something from a firm’s home country in a new market</a:t>
            </a:r>
          </a:p>
          <a:p>
            <a:pPr lvl="1"/>
            <a:r>
              <a:rPr lang="en-US" sz="2400" dirty="0"/>
              <a:t>This can be seen as an extension of a firm’s domestic competitive advantage: selling an original domestic product in a new country or replicating the domestic strategy in a new country</a:t>
            </a:r>
          </a:p>
          <a:p>
            <a:r>
              <a:rPr lang="en-US" sz="2400" dirty="0"/>
              <a:t>Added value can also arise from accessing in the new market something that would be valuable in the domestic market of this firm</a:t>
            </a:r>
          </a:p>
          <a:p>
            <a:pPr lvl="1"/>
            <a:r>
              <a:rPr lang="en-US" sz="2400" dirty="0"/>
              <a:t>This can be seen as the development of “worldwide” competitive advantage that arises from the firm’s operations around the world. </a:t>
            </a:r>
          </a:p>
        </p:txBody>
      </p:sp>
    </p:spTree>
    <p:extLst>
      <p:ext uri="{BB962C8B-B14F-4D97-AF65-F5344CB8AC3E}">
        <p14:creationId xmlns:p14="http://schemas.microsoft.com/office/powerpoint/2010/main" val="852940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6699"/>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66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6603</TotalTime>
  <Words>1675</Words>
  <Application>Microsoft Office PowerPoint</Application>
  <PresentationFormat>On-screen Show (4:3)</PresentationFormat>
  <Paragraphs>173</Paragraphs>
  <Slides>34</Slides>
  <Notes>16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34</vt:i4>
      </vt:variant>
    </vt:vector>
  </HeadingPairs>
  <TitlesOfParts>
    <vt:vector size="44" baseType="lpstr">
      <vt:lpstr>ＭＳ Ｐゴシック</vt:lpstr>
      <vt:lpstr>Arial</vt:lpstr>
      <vt:lpstr>Calibri</vt:lpstr>
      <vt:lpstr>Playfair Display</vt:lpstr>
      <vt:lpstr>Tahoma</vt:lpstr>
      <vt:lpstr>Times New Roman</vt:lpstr>
      <vt:lpstr>Wingdings</vt:lpstr>
      <vt:lpstr>1_Default Design</vt:lpstr>
      <vt:lpstr>think-cell Slide</vt:lpstr>
      <vt:lpstr>Worksheet</vt:lpstr>
      <vt:lpstr> 1227 International Management</vt:lpstr>
      <vt:lpstr>Agenda</vt:lpstr>
      <vt:lpstr>Multinational Corporation (MNC)</vt:lpstr>
      <vt:lpstr>Multinational Corporations</vt:lpstr>
      <vt:lpstr>The Rise of MNCs</vt:lpstr>
      <vt:lpstr>PowerPoint Presentation</vt:lpstr>
      <vt:lpstr>Compensating for Liabilities of Foreignness</vt:lpstr>
      <vt:lpstr>Value creation and appropriation</vt:lpstr>
      <vt:lpstr>Added Value</vt:lpstr>
      <vt:lpstr>Value-Adding Foreign Activity</vt:lpstr>
      <vt:lpstr>Multinational Competitive Advantage</vt:lpstr>
      <vt:lpstr>Seeking new markets: Global sales</vt:lpstr>
      <vt:lpstr>Seeking sources of competitive advantage: Global production</vt:lpstr>
      <vt:lpstr>The Globally Integrated Enterprise</vt:lpstr>
      <vt:lpstr>From Comparative Advantage to Competitive Advantage</vt:lpstr>
      <vt:lpstr>Hourly Labor Costs in the Textile and Clothing Industries </vt:lpstr>
      <vt:lpstr>What Does the Firm Need to Own?</vt:lpstr>
      <vt:lpstr>PowerPoint Presentation</vt:lpstr>
      <vt:lpstr>Ghemawat (2007): Managing Differences</vt:lpstr>
      <vt:lpstr>Advantages of Global Integration (Worldwide Competitive Advantage)</vt:lpstr>
      <vt:lpstr>Experience curve</vt:lpstr>
      <vt:lpstr>Adding Value through Aggregation</vt:lpstr>
      <vt:lpstr>Global Economies of Scale: GE’s Medical System</vt:lpstr>
      <vt:lpstr>Adding Value through Arbitrage</vt:lpstr>
      <vt:lpstr>PowerPoint Presentation</vt:lpstr>
      <vt:lpstr>Looking for the right balance between localization and globalization</vt:lpstr>
      <vt:lpstr>PowerPoint Presentation</vt:lpstr>
      <vt:lpstr>Semi-Globalization and Multinational Strategy</vt:lpstr>
      <vt:lpstr>Globalization vs. Localization</vt:lpstr>
      <vt:lpstr>McDonalds around the World</vt:lpstr>
      <vt:lpstr>Coca Cola around the World</vt:lpstr>
      <vt:lpstr>The Multinational Corporation: Managing a Semi-Globalized World</vt:lpstr>
      <vt:lpstr>Summary</vt:lpstr>
      <vt:lpstr>Reminders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dc:title>
  <dc:creator>IO</dc:creator>
  <cp:lastModifiedBy>Ilya Okhmatovskiy</cp:lastModifiedBy>
  <cp:revision>818</cp:revision>
  <cp:lastPrinted>2020-03-09T10:47:50Z</cp:lastPrinted>
  <dcterms:created xsi:type="dcterms:W3CDTF">2002-01-09T03:29:12Z</dcterms:created>
  <dcterms:modified xsi:type="dcterms:W3CDTF">2025-03-11T10:28:14Z</dcterms:modified>
</cp:coreProperties>
</file>