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36"/>
  </p:notesMasterIdLst>
  <p:sldIdLst>
    <p:sldId id="259" r:id="rId2"/>
    <p:sldId id="312" r:id="rId3"/>
    <p:sldId id="355" r:id="rId4"/>
    <p:sldId id="336" r:id="rId5"/>
    <p:sldId id="320" r:id="rId6"/>
    <p:sldId id="359" r:id="rId7"/>
    <p:sldId id="358" r:id="rId8"/>
    <p:sldId id="334" r:id="rId9"/>
    <p:sldId id="313" r:id="rId10"/>
    <p:sldId id="337" r:id="rId11"/>
    <p:sldId id="321" r:id="rId12"/>
    <p:sldId id="323" r:id="rId13"/>
    <p:sldId id="361" r:id="rId14"/>
    <p:sldId id="316" r:id="rId15"/>
    <p:sldId id="360" r:id="rId16"/>
    <p:sldId id="362" r:id="rId17"/>
    <p:sldId id="339" r:id="rId18"/>
    <p:sldId id="340" r:id="rId19"/>
    <p:sldId id="318" r:id="rId20"/>
    <p:sldId id="326" r:id="rId21"/>
    <p:sldId id="333" r:id="rId22"/>
    <p:sldId id="338" r:id="rId23"/>
    <p:sldId id="350" r:id="rId24"/>
    <p:sldId id="352" r:id="rId25"/>
    <p:sldId id="353" r:id="rId26"/>
    <p:sldId id="354" r:id="rId27"/>
    <p:sldId id="351" r:id="rId28"/>
    <p:sldId id="327" r:id="rId29"/>
    <p:sldId id="330" r:id="rId30"/>
    <p:sldId id="344" r:id="rId31"/>
    <p:sldId id="343" r:id="rId32"/>
    <p:sldId id="332" r:id="rId33"/>
    <p:sldId id="356" r:id="rId34"/>
    <p:sldId id="284" r:id="rId3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picer" initials="a" lastIdx="1" clrIdx="0">
    <p:extLst>
      <p:ext uri="{19B8F6BF-5375-455C-9EA6-DF929625EA0E}">
        <p15:presenceInfo xmlns:p15="http://schemas.microsoft.com/office/powerpoint/2012/main" userId="aspic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0000"/>
    <a:srgbClr val="CCCCFF"/>
    <a:srgbClr val="CC99FF"/>
    <a:srgbClr val="FFFF00"/>
    <a:srgbClr val="FF9933"/>
    <a:srgbClr val="FFCC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48" autoAdjust="0"/>
  </p:normalViewPr>
  <p:slideViewPr>
    <p:cSldViewPr snapToGrid="0">
      <p:cViewPr varScale="1">
        <p:scale>
          <a:sx n="53" d="100"/>
          <a:sy n="53" d="100"/>
        </p:scale>
        <p:origin x="1664" y="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668"/>
    </p:cViewPr>
  </p:sorter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CA"/>
          </a:p>
        </p:txBody>
      </p:sp>
      <p:sp>
        <p:nvSpPr>
          <p:cNvPr id="147459"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CA"/>
          </a:p>
        </p:txBody>
      </p:sp>
      <p:sp>
        <p:nvSpPr>
          <p:cNvPr id="8704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47461"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147462"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CA"/>
          </a:p>
        </p:txBody>
      </p:sp>
      <p:sp>
        <p:nvSpPr>
          <p:cNvPr id="147463"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D14EF66-6187-4803-A160-6ED46E37652B}" type="slidenum">
              <a:rPr lang="en-CA"/>
              <a:pPr>
                <a:defRPr/>
              </a:pPr>
              <a:t>‹#›</a:t>
            </a:fld>
            <a:endParaRPr lang="en-CA"/>
          </a:p>
        </p:txBody>
      </p:sp>
    </p:spTree>
    <p:extLst>
      <p:ext uri="{BB962C8B-B14F-4D97-AF65-F5344CB8AC3E}">
        <p14:creationId xmlns:p14="http://schemas.microsoft.com/office/powerpoint/2010/main" val="3105556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C2A2A0-15C9-4626-A03E-32D0F6CA84CC}" type="slidenum">
              <a:rPr lang="en-US" smtClean="0"/>
              <a:pPr/>
              <a:t>10</a:t>
            </a:fld>
            <a:endParaRPr lang="en-US"/>
          </a:p>
        </p:txBody>
      </p:sp>
    </p:spTree>
    <p:extLst>
      <p:ext uri="{BB962C8B-B14F-4D97-AF65-F5344CB8AC3E}">
        <p14:creationId xmlns:p14="http://schemas.microsoft.com/office/powerpoint/2010/main" val="4212324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8EED0A6-DA8D-4822-8C97-105D1DECC42A}" type="slidenum">
              <a:rPr lang="en-US" smtClean="0"/>
              <a:pPr/>
              <a:t>14</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0468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8D392D-0664-4B71-85EB-C789D4D05020}" type="slidenum">
              <a:rPr lang="en-US" smtClean="0"/>
              <a:pPr/>
              <a:t>19</a:t>
            </a:fld>
            <a:endParaRPr lang="en-US"/>
          </a:p>
        </p:txBody>
      </p:sp>
    </p:spTree>
    <p:extLst>
      <p:ext uri="{BB962C8B-B14F-4D97-AF65-F5344CB8AC3E}">
        <p14:creationId xmlns:p14="http://schemas.microsoft.com/office/powerpoint/2010/main" val="1799426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7924519-77E0-4791-9A72-60539DC5D2E3}" type="slidenum">
              <a:rPr lang="en-US"/>
              <a:pPr/>
              <a:t>31</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extLst>
      <p:ext uri="{BB962C8B-B14F-4D97-AF65-F5344CB8AC3E}">
        <p14:creationId xmlns:p14="http://schemas.microsoft.com/office/powerpoint/2010/main" val="2599082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2209800" y="1828800"/>
            <a:ext cx="6248400" cy="1771650"/>
          </a:xfrm>
          <a:prstGeom prst="rect">
            <a:avLst/>
          </a:prstGeom>
        </p:spPr>
        <p:txBody>
          <a:bodyPr/>
          <a:lstStyle>
            <a:lvl1pPr>
              <a:defRPr sz="4400"/>
            </a:lvl1pPr>
          </a:lstStyle>
          <a:p>
            <a:r>
              <a:rPr lang="en-US"/>
              <a:t>Click to edit Master title style</a:t>
            </a:r>
          </a:p>
        </p:txBody>
      </p:sp>
      <p:sp>
        <p:nvSpPr>
          <p:cNvPr id="62468" name="Rectangle 4"/>
          <p:cNvSpPr>
            <a:spLocks noGrp="1" noChangeArrowheads="1"/>
          </p:cNvSpPr>
          <p:nvPr>
            <p:ph type="subTitle" idx="1"/>
          </p:nvPr>
        </p:nvSpPr>
        <p:spPr>
          <a:xfrm>
            <a:off x="2209800" y="3886200"/>
            <a:ext cx="6248400" cy="1752600"/>
          </a:xfrm>
        </p:spPr>
        <p:txBody>
          <a:bodyPr/>
          <a:lstStyle>
            <a:lvl1pPr marL="0" indent="0">
              <a:buFont typeface="Wingdings" pitchFamily="2" charset="2"/>
              <a:buNone/>
              <a:defRPr sz="2800"/>
            </a:lvl1pPr>
          </a:lstStyle>
          <a:p>
            <a:r>
              <a:rPr lang="en-US"/>
              <a:t>Click to edit Master subtitle style</a:t>
            </a:r>
          </a:p>
        </p:txBody>
      </p:sp>
      <p:pic>
        <p:nvPicPr>
          <p:cNvPr id="8" name="Image" descr="Image">
            <a:extLst>
              <a:ext uri="{FF2B5EF4-FFF2-40B4-BE49-F238E27FC236}">
                <a16:creationId xmlns:a16="http://schemas.microsoft.com/office/drawing/2014/main" id="{0ACB44DF-B2B2-4862-8F0F-EDB39865D56E}"/>
              </a:ext>
            </a:extLst>
          </p:cNvPr>
          <p:cNvPicPr>
            <a:picLocks noChangeAspect="1"/>
          </p:cNvPicPr>
          <p:nvPr userDrawn="1"/>
        </p:nvPicPr>
        <p:blipFill>
          <a:blip r:embed="rId2"/>
          <a:stretch>
            <a:fillRect/>
          </a:stretch>
        </p:blipFill>
        <p:spPr>
          <a:xfrm>
            <a:off x="90535" y="593073"/>
            <a:ext cx="9053465" cy="285005"/>
          </a:xfrm>
          <a:prstGeom prst="rect">
            <a:avLst/>
          </a:prstGeom>
          <a:ln w="12700">
            <a:miter lim="400000"/>
          </a:ln>
        </p:spPr>
      </p:pic>
      <p:pic>
        <p:nvPicPr>
          <p:cNvPr id="10" name="Image" descr="Image">
            <a:extLst>
              <a:ext uri="{FF2B5EF4-FFF2-40B4-BE49-F238E27FC236}">
                <a16:creationId xmlns:a16="http://schemas.microsoft.com/office/drawing/2014/main" id="{DA5837CD-DBFF-4899-8C50-CB99579A4C9C}"/>
              </a:ext>
            </a:extLst>
          </p:cNvPr>
          <p:cNvPicPr>
            <a:picLocks noChangeAspect="1"/>
          </p:cNvPicPr>
          <p:nvPr userDrawn="1"/>
        </p:nvPicPr>
        <p:blipFill>
          <a:blip r:embed="rId3"/>
          <a:stretch>
            <a:fillRect/>
          </a:stretch>
        </p:blipFill>
        <p:spPr>
          <a:xfrm>
            <a:off x="0" y="6343262"/>
            <a:ext cx="9144000" cy="431722"/>
          </a:xfrm>
          <a:prstGeom prst="rect">
            <a:avLst/>
          </a:prstGeom>
          <a:ln w="12700">
            <a:miter lim="400000"/>
          </a:ln>
        </p:spPr>
      </p:pic>
    </p:spTree>
    <p:extLst>
      <p:ext uri="{BB962C8B-B14F-4D97-AF65-F5344CB8AC3E}">
        <p14:creationId xmlns:p14="http://schemas.microsoft.com/office/powerpoint/2010/main" val="4281593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0750" y="352425"/>
            <a:ext cx="6248400" cy="685800"/>
          </a:xfrm>
          <a:prstGeom prst="rect">
            <a:avLst/>
          </a:prstGeom>
        </p:spPr>
        <p:txBody>
          <a:bodyPr/>
          <a:lstStyle/>
          <a:p>
            <a:r>
              <a:rPr lang="en-US" dirty="0"/>
              <a:t>Click to edit Master title</a:t>
            </a:r>
          </a:p>
        </p:txBody>
      </p:sp>
      <p:sp>
        <p:nvSpPr>
          <p:cNvPr id="3" name="Vertical Text Placeholder 2"/>
          <p:cNvSpPr>
            <a:spLocks noGrp="1"/>
          </p:cNvSpPr>
          <p:nvPr>
            <p:ph type="body" orient="vert" idx="1"/>
          </p:nvPr>
        </p:nvSpPr>
        <p:spPr>
          <a:xfrm rot="16200000">
            <a:off x="3196393" y="994608"/>
            <a:ext cx="4580015"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24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76200"/>
            <a:ext cx="1676400" cy="6477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133600" y="76200"/>
            <a:ext cx="48768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885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48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9267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C7A90A02-B5CC-41D9-8A13-EF31AFC0FD99}" type="slidenum">
              <a:rPr lang="en-US"/>
              <a:pPr>
                <a:defRPr/>
              </a:pPr>
              <a:t>‹#›</a:t>
            </a:fld>
            <a:endParaRPr lang="en-US"/>
          </a:p>
        </p:txBody>
      </p:sp>
    </p:spTree>
    <p:extLst>
      <p:ext uri="{BB962C8B-B14F-4D97-AF65-F5344CB8AC3E}">
        <p14:creationId xmlns:p14="http://schemas.microsoft.com/office/powerpoint/2010/main" val="56238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6024846-DB74-489A-97F0-59214F45979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a:extLst>
                          <a:ext uri="{FF2B5EF4-FFF2-40B4-BE49-F238E27FC236}">
                            <a16:creationId xmlns:a16="http://schemas.microsoft.com/office/drawing/2014/main" id="{26024846-DB74-489A-97F0-59214F45979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133600" y="381000"/>
            <a:ext cx="6248400" cy="685800"/>
          </a:xfrm>
          <a:prstGeom prst="rect">
            <a:avLst/>
          </a:prstGeom>
        </p:spPr>
        <p:txBody>
          <a:bodyPr/>
          <a:lstStyle>
            <a:lvl1pPr>
              <a:defRPr sz="3600"/>
            </a:lvl1pPr>
          </a:lstStyle>
          <a:p>
            <a:r>
              <a:rPr lang="en-US" dirty="0"/>
              <a:t>Click to edit Master title</a:t>
            </a:r>
          </a:p>
        </p:txBody>
      </p:sp>
      <p:sp>
        <p:nvSpPr>
          <p:cNvPr id="3" name="Content Placeholder 2"/>
          <p:cNvSpPr>
            <a:spLocks noGrp="1"/>
          </p:cNvSpPr>
          <p:nvPr>
            <p:ph idx="1"/>
          </p:nvPr>
        </p:nvSpPr>
        <p:spPr>
          <a:xfrm>
            <a:off x="2133600" y="1066800"/>
            <a:ext cx="6705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879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0CCB8747-54A8-4187-9FA6-D94E35F2AA9B}"/>
              </a:ext>
            </a:extLst>
          </p:cNvPr>
          <p:cNvPicPr>
            <a:picLocks noChangeAspect="1"/>
          </p:cNvPicPr>
          <p:nvPr userDrawn="1"/>
        </p:nvPicPr>
        <p:blipFill>
          <a:blip r:embed="rId2"/>
          <a:stretch>
            <a:fillRect/>
          </a:stretch>
        </p:blipFill>
        <p:spPr>
          <a:xfrm>
            <a:off x="128083" y="1476948"/>
            <a:ext cx="8939717" cy="4775838"/>
          </a:xfrm>
          <a:prstGeom prst="rect">
            <a:avLst/>
          </a:prstGeom>
          <a:ln w="12700">
            <a:miter lim="400000"/>
          </a:ln>
        </p:spPr>
      </p:pic>
      <p:sp>
        <p:nvSpPr>
          <p:cNvPr id="12" name="Title 11">
            <a:extLst>
              <a:ext uri="{FF2B5EF4-FFF2-40B4-BE49-F238E27FC236}">
                <a16:creationId xmlns:a16="http://schemas.microsoft.com/office/drawing/2014/main" id="{F9734722-B1B4-4573-99BD-05555EC0EEAC}"/>
              </a:ext>
            </a:extLst>
          </p:cNvPr>
          <p:cNvSpPr>
            <a:spLocks noGrp="1"/>
          </p:cNvSpPr>
          <p:nvPr>
            <p:ph type="title"/>
          </p:nvPr>
        </p:nvSpPr>
        <p:spPr>
          <a:xfrm>
            <a:off x="381000" y="3294223"/>
            <a:ext cx="7397531" cy="607346"/>
          </a:xfrm>
          <a:prstGeom prst="rect">
            <a:avLst/>
          </a:prstGeom>
        </p:spPr>
        <p:txBody>
          <a:bodyPr/>
          <a:lstStyle>
            <a:lvl1pPr>
              <a:defRPr b="1">
                <a:latin typeface="Playfair Display"/>
              </a:defRPr>
            </a:lvl1pPr>
          </a:lstStyle>
          <a:p>
            <a:r>
              <a:rPr lang="en-US" dirty="0"/>
              <a:t>Click to edit Master title style</a:t>
            </a:r>
            <a:endParaRPr lang="pt-BR" dirty="0"/>
          </a:p>
        </p:txBody>
      </p:sp>
      <p:sp>
        <p:nvSpPr>
          <p:cNvPr id="18" name="Content Placeholder 17">
            <a:extLst>
              <a:ext uri="{FF2B5EF4-FFF2-40B4-BE49-F238E27FC236}">
                <a16:creationId xmlns:a16="http://schemas.microsoft.com/office/drawing/2014/main" id="{D3989A50-C19D-4130-90D0-B38D3D8A2D7E}"/>
              </a:ext>
            </a:extLst>
          </p:cNvPr>
          <p:cNvSpPr>
            <a:spLocks noGrp="1"/>
          </p:cNvSpPr>
          <p:nvPr>
            <p:ph sz="quarter" idx="10"/>
          </p:nvPr>
        </p:nvSpPr>
        <p:spPr>
          <a:xfrm>
            <a:off x="381000" y="4191000"/>
            <a:ext cx="2971800" cy="381000"/>
          </a:xfrm>
        </p:spPr>
        <p:txBody>
          <a:bodyPr/>
          <a:lstStyle>
            <a:lvl1pPr marL="0" indent="0">
              <a:buNone/>
              <a:defRPr sz="1800">
                <a:latin typeface="Playfair Display"/>
              </a:defRPr>
            </a:lvl1pPr>
          </a:lstStyle>
          <a:p>
            <a:pPr lvl="0"/>
            <a:r>
              <a:rPr lang="en-US" dirty="0"/>
              <a:t>Edit Master text styles</a:t>
            </a:r>
            <a:endParaRPr lang="pt-BR" dirty="0"/>
          </a:p>
        </p:txBody>
      </p:sp>
    </p:spTree>
    <p:extLst>
      <p:ext uri="{BB962C8B-B14F-4D97-AF65-F5344CB8AC3E}">
        <p14:creationId xmlns:p14="http://schemas.microsoft.com/office/powerpoint/2010/main" val="249787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352425"/>
            <a:ext cx="6248400" cy="685800"/>
          </a:xfrm>
          <a:prstGeom prst="rect">
            <a:avLst/>
          </a:prstGeom>
        </p:spPr>
        <p:txBody>
          <a:bodyPr/>
          <a:lstStyle/>
          <a:p>
            <a:r>
              <a:rPr lang="en-US" dirty="0"/>
              <a:t>Click to edit Master title</a:t>
            </a:r>
          </a:p>
        </p:txBody>
      </p:sp>
      <p:sp>
        <p:nvSpPr>
          <p:cNvPr id="3" name="Content Placeholder 2"/>
          <p:cNvSpPr>
            <a:spLocks noGrp="1"/>
          </p:cNvSpPr>
          <p:nvPr>
            <p:ph sz="half" idx="1"/>
          </p:nvPr>
        </p:nvSpPr>
        <p:spPr>
          <a:xfrm>
            <a:off x="2133600" y="1143000"/>
            <a:ext cx="3276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562600" y="1143000"/>
            <a:ext cx="3276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51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6983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09800" y="295275"/>
            <a:ext cx="6248400" cy="609600"/>
          </a:xfrm>
          <a:prstGeom prst="rect">
            <a:avLst/>
          </a:prstGeom>
        </p:spPr>
        <p:txBody>
          <a:bodyPr/>
          <a:lstStyle/>
          <a:p>
            <a:r>
              <a:rPr lang="en-US" dirty="0"/>
              <a:t>Click to edit Master title</a:t>
            </a:r>
          </a:p>
        </p:txBody>
      </p:sp>
    </p:spTree>
    <p:extLst>
      <p:ext uri="{BB962C8B-B14F-4D97-AF65-F5344CB8AC3E}">
        <p14:creationId xmlns:p14="http://schemas.microsoft.com/office/powerpoint/2010/main" val="79692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74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20720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42999"/>
            <a:ext cx="5486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0733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FA82F9-25BB-4185-88FC-D943BBA003F8}"/>
              </a:ext>
            </a:extLst>
          </p:cNvPr>
          <p:cNvGraphicFramePr>
            <a:graphicFrameLocks noChangeAspect="1"/>
          </p:cNvGraphicFramePr>
          <p:nvPr userDrawn="1">
            <p:custDataLst>
              <p:tags r:id="rId1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7" imgW="473" imgH="473" progId="TCLayout.ActiveDocument.1">
                  <p:embed/>
                </p:oleObj>
              </mc:Choice>
              <mc:Fallback>
                <p:oleObj name="think-cell Slide" r:id="rId17" imgW="473" imgH="473" progId="TCLayout.ActiveDocument.1">
                  <p:embed/>
                  <p:pic>
                    <p:nvPicPr>
                      <p:cNvPr id="2" name="Object 1" hidden="1">
                        <a:extLst>
                          <a:ext uri="{FF2B5EF4-FFF2-40B4-BE49-F238E27FC236}">
                            <a16:creationId xmlns:a16="http://schemas.microsoft.com/office/drawing/2014/main" id="{64FA82F9-25BB-4185-88FC-D943BBA003F8}"/>
                          </a:ext>
                        </a:extLst>
                      </p:cNvPr>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1030" name="Rectangle 16"/>
          <p:cNvSpPr>
            <a:spLocks noGrp="1" noChangeArrowheads="1"/>
          </p:cNvSpPr>
          <p:nvPr>
            <p:ph type="body" idx="1"/>
          </p:nvPr>
        </p:nvSpPr>
        <p:spPr bwMode="auto">
          <a:xfrm>
            <a:off x="2133600" y="1219200"/>
            <a:ext cx="6705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8" name="Image" descr="Image">
            <a:extLst>
              <a:ext uri="{FF2B5EF4-FFF2-40B4-BE49-F238E27FC236}">
                <a16:creationId xmlns:a16="http://schemas.microsoft.com/office/drawing/2014/main" id="{9B4C96A9-4111-45BF-929D-C9E53EA829A0}"/>
              </a:ext>
            </a:extLst>
          </p:cNvPr>
          <p:cNvPicPr>
            <a:picLocks noChangeAspect="1"/>
          </p:cNvPicPr>
          <p:nvPr userDrawn="1"/>
        </p:nvPicPr>
        <p:blipFill>
          <a:blip r:embed="rId19"/>
          <a:stretch>
            <a:fillRect/>
          </a:stretch>
        </p:blipFill>
        <p:spPr>
          <a:xfrm>
            <a:off x="90535" y="934195"/>
            <a:ext cx="9053465" cy="285005"/>
          </a:xfrm>
          <a:prstGeom prst="rect">
            <a:avLst/>
          </a:prstGeom>
          <a:ln w="12700">
            <a:miter lim="400000"/>
          </a:ln>
        </p:spPr>
      </p:pic>
      <p:pic>
        <p:nvPicPr>
          <p:cNvPr id="13" name="Image" descr="Image">
            <a:extLst>
              <a:ext uri="{FF2B5EF4-FFF2-40B4-BE49-F238E27FC236}">
                <a16:creationId xmlns:a16="http://schemas.microsoft.com/office/drawing/2014/main" id="{FD9D3BE8-762A-402B-B8EF-AD43DF701381}"/>
              </a:ext>
            </a:extLst>
          </p:cNvPr>
          <p:cNvPicPr>
            <a:picLocks noChangeAspect="1"/>
          </p:cNvPicPr>
          <p:nvPr userDrawn="1"/>
        </p:nvPicPr>
        <p:blipFill>
          <a:blip r:embed="rId20"/>
          <a:stretch>
            <a:fillRect/>
          </a:stretch>
        </p:blipFill>
        <p:spPr>
          <a:xfrm>
            <a:off x="0" y="6343262"/>
            <a:ext cx="9144000" cy="431722"/>
          </a:xfrm>
          <a:prstGeom prst="rect">
            <a:avLst/>
          </a:prstGeom>
          <a:ln w="12700">
            <a:miter lim="400000"/>
          </a:ln>
        </p:spPr>
      </p:pic>
    </p:spTree>
    <p:extLst>
      <p:ext uri="{BB962C8B-B14F-4D97-AF65-F5344CB8AC3E}">
        <p14:creationId xmlns:p14="http://schemas.microsoft.com/office/powerpoint/2010/main" val="1787906983"/>
      </p:ext>
    </p:extLst>
  </p:cSld>
  <p:clrMap bg1="lt1" tx1="dk1" bg2="lt2" tx2="dk2" accent1="accent1" accent2="accent2" accent3="accent3" accent4="accent4" accent5="accent5" accent6="accent6" hlink="hlink" folHlink="folHlink"/>
  <p:sldLayoutIdLst>
    <p:sldLayoutId id="2147483666" r:id="rId1"/>
    <p:sldLayoutId id="2147483681" r:id="rId2"/>
    <p:sldLayoutId id="2147483668" r:id="rId3"/>
    <p:sldLayoutId id="2147483669" r:id="rId4"/>
    <p:sldLayoutId id="2147483679"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82" r:id="rId14"/>
  </p:sldLayoutIdLst>
  <p:txStyles>
    <p:titleStyle>
      <a:lvl1pPr algn="l" rtl="0" eaLnBrk="0" fontAlgn="base" hangingPunct="0">
        <a:lnSpc>
          <a:spcPct val="90000"/>
        </a:lnSpc>
        <a:spcBef>
          <a:spcPct val="0"/>
        </a:spcBef>
        <a:spcAft>
          <a:spcPct val="0"/>
        </a:spcAft>
        <a:defRPr sz="4000" b="1">
          <a:solidFill>
            <a:schemeClr val="tx1"/>
          </a:solidFill>
          <a:latin typeface="+mj-lt"/>
          <a:ea typeface="+mj-ea"/>
          <a:cs typeface="+mj-cs"/>
        </a:defRPr>
      </a:lvl1pPr>
      <a:lvl2pPr algn="l" rtl="0" eaLnBrk="0" fontAlgn="base" hangingPunct="0">
        <a:lnSpc>
          <a:spcPct val="90000"/>
        </a:lnSpc>
        <a:spcBef>
          <a:spcPct val="0"/>
        </a:spcBef>
        <a:spcAft>
          <a:spcPct val="0"/>
        </a:spcAft>
        <a:defRPr sz="4000" b="1">
          <a:solidFill>
            <a:schemeClr val="tx1"/>
          </a:solidFill>
          <a:latin typeface="Times New Roman" pitchFamily="18" charset="0"/>
        </a:defRPr>
      </a:lvl2pPr>
      <a:lvl3pPr algn="l" rtl="0" eaLnBrk="0" fontAlgn="base" hangingPunct="0">
        <a:lnSpc>
          <a:spcPct val="90000"/>
        </a:lnSpc>
        <a:spcBef>
          <a:spcPct val="0"/>
        </a:spcBef>
        <a:spcAft>
          <a:spcPct val="0"/>
        </a:spcAft>
        <a:defRPr sz="4000" b="1">
          <a:solidFill>
            <a:schemeClr val="tx1"/>
          </a:solidFill>
          <a:latin typeface="Times New Roman" pitchFamily="18" charset="0"/>
        </a:defRPr>
      </a:lvl3pPr>
      <a:lvl4pPr algn="l" rtl="0" eaLnBrk="0" fontAlgn="base" hangingPunct="0">
        <a:lnSpc>
          <a:spcPct val="90000"/>
        </a:lnSpc>
        <a:spcBef>
          <a:spcPct val="0"/>
        </a:spcBef>
        <a:spcAft>
          <a:spcPct val="0"/>
        </a:spcAft>
        <a:defRPr sz="4000" b="1">
          <a:solidFill>
            <a:schemeClr val="tx1"/>
          </a:solidFill>
          <a:latin typeface="Times New Roman" pitchFamily="18" charset="0"/>
        </a:defRPr>
      </a:lvl4pPr>
      <a:lvl5pPr algn="l" rtl="0" eaLnBrk="0" fontAlgn="base" hangingPunct="0">
        <a:lnSpc>
          <a:spcPct val="90000"/>
        </a:lnSpc>
        <a:spcBef>
          <a:spcPct val="0"/>
        </a:spcBef>
        <a:spcAft>
          <a:spcPct val="0"/>
        </a:spcAft>
        <a:defRPr sz="4000" b="1">
          <a:solidFill>
            <a:schemeClr val="tx1"/>
          </a:solidFill>
          <a:latin typeface="Times New Roman" pitchFamily="18" charset="0"/>
        </a:defRPr>
      </a:lvl5pPr>
      <a:lvl6pPr marL="457200" algn="l" rtl="0" fontAlgn="base">
        <a:lnSpc>
          <a:spcPct val="90000"/>
        </a:lnSpc>
        <a:spcBef>
          <a:spcPct val="0"/>
        </a:spcBef>
        <a:spcAft>
          <a:spcPct val="0"/>
        </a:spcAft>
        <a:defRPr sz="4000" b="1">
          <a:solidFill>
            <a:schemeClr val="tx1"/>
          </a:solidFill>
          <a:latin typeface="Times New Roman" pitchFamily="18" charset="0"/>
        </a:defRPr>
      </a:lvl6pPr>
      <a:lvl7pPr marL="914400" algn="l" rtl="0" fontAlgn="base">
        <a:lnSpc>
          <a:spcPct val="90000"/>
        </a:lnSpc>
        <a:spcBef>
          <a:spcPct val="0"/>
        </a:spcBef>
        <a:spcAft>
          <a:spcPct val="0"/>
        </a:spcAft>
        <a:defRPr sz="4000" b="1">
          <a:solidFill>
            <a:schemeClr val="tx1"/>
          </a:solidFill>
          <a:latin typeface="Times New Roman" pitchFamily="18" charset="0"/>
        </a:defRPr>
      </a:lvl7pPr>
      <a:lvl8pPr marL="1371600" algn="l" rtl="0" fontAlgn="base">
        <a:lnSpc>
          <a:spcPct val="90000"/>
        </a:lnSpc>
        <a:spcBef>
          <a:spcPct val="0"/>
        </a:spcBef>
        <a:spcAft>
          <a:spcPct val="0"/>
        </a:spcAft>
        <a:defRPr sz="4000" b="1">
          <a:solidFill>
            <a:schemeClr val="tx1"/>
          </a:solidFill>
          <a:latin typeface="Times New Roman" pitchFamily="18" charset="0"/>
        </a:defRPr>
      </a:lvl8pPr>
      <a:lvl9pPr marL="1828800" algn="l" rtl="0" fontAlgn="base">
        <a:lnSpc>
          <a:spcPct val="90000"/>
        </a:lnSpc>
        <a:spcBef>
          <a:spcPct val="0"/>
        </a:spcBef>
        <a:spcAft>
          <a:spcPct val="0"/>
        </a:spcAft>
        <a:defRPr sz="4000" b="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pwc.com/id/en/publications/assets/cips/2015-16-outlook-for-the-retail-and-consumer-products-sector-in-asia.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bwMode="auto">
          <a:xfrm>
            <a:off x="435429" y="1763486"/>
            <a:ext cx="8392885" cy="18560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4000" b="1" cap="all">
                <a:solidFill>
                  <a:schemeClr val="tx1"/>
                </a:solidFill>
                <a:latin typeface="+mj-lt"/>
                <a:ea typeface="+mj-ea"/>
                <a:cs typeface="+mj-cs"/>
              </a:defRPr>
            </a:lvl1pPr>
            <a:lvl2pPr algn="l" rtl="0" eaLnBrk="0" fontAlgn="base" hangingPunct="0">
              <a:lnSpc>
                <a:spcPct val="90000"/>
              </a:lnSpc>
              <a:spcBef>
                <a:spcPct val="0"/>
              </a:spcBef>
              <a:spcAft>
                <a:spcPct val="0"/>
              </a:spcAft>
              <a:defRPr sz="4000" b="1">
                <a:solidFill>
                  <a:schemeClr val="tx1"/>
                </a:solidFill>
                <a:latin typeface="Times New Roman" pitchFamily="18" charset="0"/>
              </a:defRPr>
            </a:lvl2pPr>
            <a:lvl3pPr algn="l" rtl="0" eaLnBrk="0" fontAlgn="base" hangingPunct="0">
              <a:lnSpc>
                <a:spcPct val="90000"/>
              </a:lnSpc>
              <a:spcBef>
                <a:spcPct val="0"/>
              </a:spcBef>
              <a:spcAft>
                <a:spcPct val="0"/>
              </a:spcAft>
              <a:defRPr sz="4000" b="1">
                <a:solidFill>
                  <a:schemeClr val="tx1"/>
                </a:solidFill>
                <a:latin typeface="Times New Roman" pitchFamily="18" charset="0"/>
              </a:defRPr>
            </a:lvl3pPr>
            <a:lvl4pPr algn="l" rtl="0" eaLnBrk="0" fontAlgn="base" hangingPunct="0">
              <a:lnSpc>
                <a:spcPct val="90000"/>
              </a:lnSpc>
              <a:spcBef>
                <a:spcPct val="0"/>
              </a:spcBef>
              <a:spcAft>
                <a:spcPct val="0"/>
              </a:spcAft>
              <a:defRPr sz="4000" b="1">
                <a:solidFill>
                  <a:schemeClr val="tx1"/>
                </a:solidFill>
                <a:latin typeface="Times New Roman" pitchFamily="18" charset="0"/>
              </a:defRPr>
            </a:lvl4pPr>
            <a:lvl5pPr algn="l" rtl="0" eaLnBrk="0" fontAlgn="base" hangingPunct="0">
              <a:lnSpc>
                <a:spcPct val="90000"/>
              </a:lnSpc>
              <a:spcBef>
                <a:spcPct val="0"/>
              </a:spcBef>
              <a:spcAft>
                <a:spcPct val="0"/>
              </a:spcAft>
              <a:defRPr sz="4000" b="1">
                <a:solidFill>
                  <a:schemeClr val="tx1"/>
                </a:solidFill>
                <a:latin typeface="Times New Roman" pitchFamily="18" charset="0"/>
              </a:defRPr>
            </a:lvl5pPr>
            <a:lvl6pPr marL="457200" algn="l" rtl="0" fontAlgn="base">
              <a:lnSpc>
                <a:spcPct val="90000"/>
              </a:lnSpc>
              <a:spcBef>
                <a:spcPct val="0"/>
              </a:spcBef>
              <a:spcAft>
                <a:spcPct val="0"/>
              </a:spcAft>
              <a:defRPr sz="4000" b="1">
                <a:solidFill>
                  <a:schemeClr val="tx1"/>
                </a:solidFill>
                <a:latin typeface="Times New Roman" pitchFamily="18" charset="0"/>
              </a:defRPr>
            </a:lvl6pPr>
            <a:lvl7pPr marL="914400" algn="l" rtl="0" fontAlgn="base">
              <a:lnSpc>
                <a:spcPct val="90000"/>
              </a:lnSpc>
              <a:spcBef>
                <a:spcPct val="0"/>
              </a:spcBef>
              <a:spcAft>
                <a:spcPct val="0"/>
              </a:spcAft>
              <a:defRPr sz="4000" b="1">
                <a:solidFill>
                  <a:schemeClr val="tx1"/>
                </a:solidFill>
                <a:latin typeface="Times New Roman" pitchFamily="18" charset="0"/>
              </a:defRPr>
            </a:lvl7pPr>
            <a:lvl8pPr marL="1371600" algn="l" rtl="0" fontAlgn="base">
              <a:lnSpc>
                <a:spcPct val="90000"/>
              </a:lnSpc>
              <a:spcBef>
                <a:spcPct val="0"/>
              </a:spcBef>
              <a:spcAft>
                <a:spcPct val="0"/>
              </a:spcAft>
              <a:defRPr sz="4000" b="1">
                <a:solidFill>
                  <a:schemeClr val="tx1"/>
                </a:solidFill>
                <a:latin typeface="Times New Roman" pitchFamily="18" charset="0"/>
              </a:defRPr>
            </a:lvl8pPr>
            <a:lvl9pPr marL="1828800" algn="l" rtl="0" fontAlgn="base">
              <a:lnSpc>
                <a:spcPct val="90000"/>
              </a:lnSpc>
              <a:spcBef>
                <a:spcPct val="0"/>
              </a:spcBef>
              <a:spcAft>
                <a:spcPct val="0"/>
              </a:spcAft>
              <a:defRPr sz="4000" b="1">
                <a:solidFill>
                  <a:schemeClr val="tx1"/>
                </a:solidFill>
                <a:latin typeface="Times New Roman" pitchFamily="18" charset="0"/>
              </a:defRPr>
            </a:lvl9pPr>
          </a:lstStyle>
          <a:p>
            <a:pPr algn="ctr" eaLnBrk="1" hangingPunct="1"/>
            <a:endParaRPr lang="en-US" kern="0" cap="none" dirty="0"/>
          </a:p>
          <a:p>
            <a:pPr algn="ctr" eaLnBrk="1" hangingPunct="1">
              <a:spcAft>
                <a:spcPts val="1200"/>
              </a:spcAft>
            </a:pPr>
            <a:r>
              <a:rPr lang="en-US" sz="3300" kern="0" cap="none" dirty="0"/>
              <a:t>How institutions affect business </a:t>
            </a:r>
          </a:p>
          <a:p>
            <a:pPr algn="ctr" eaLnBrk="1" hangingPunct="1">
              <a:spcAft>
                <a:spcPts val="1200"/>
              </a:spcAft>
            </a:pPr>
            <a:r>
              <a:rPr lang="en-US" sz="3300" kern="0" cap="none" dirty="0"/>
              <a:t>across countries</a:t>
            </a:r>
          </a:p>
        </p:txBody>
      </p:sp>
      <p:sp>
        <p:nvSpPr>
          <p:cNvPr id="5" name="Rectangle 3"/>
          <p:cNvSpPr>
            <a:spLocks noGrp="1" noChangeArrowheads="1"/>
          </p:cNvSpPr>
          <p:nvPr>
            <p:ph type="title"/>
          </p:nvPr>
        </p:nvSpPr>
        <p:spPr>
          <a:xfrm>
            <a:off x="2373086" y="3682959"/>
            <a:ext cx="4702628" cy="1143000"/>
          </a:xfrm>
        </p:spPr>
        <p:txBody>
          <a:bodyPr/>
          <a:lstStyle/>
          <a:p>
            <a:pPr algn="ctr" eaLnBrk="1" hangingPunct="1"/>
            <a:br>
              <a:rPr lang="en-US" sz="2400" cap="none" dirty="0"/>
            </a:br>
            <a:r>
              <a:rPr lang="en-US" sz="2400" cap="none" dirty="0"/>
              <a:t>1227 International Management</a:t>
            </a:r>
          </a:p>
        </p:txBody>
      </p:sp>
      <p:sp>
        <p:nvSpPr>
          <p:cNvPr id="7" name="Rectangle 13">
            <a:extLst>
              <a:ext uri="{FF2B5EF4-FFF2-40B4-BE49-F238E27FC236}">
                <a16:creationId xmlns:a16="http://schemas.microsoft.com/office/drawing/2014/main" id="{BF91A193-FCA0-4D95-9B7A-445D32DC9AFC}"/>
              </a:ext>
            </a:extLst>
          </p:cNvPr>
          <p:cNvSpPr txBox="1">
            <a:spLocks noChangeArrowheads="1"/>
          </p:cNvSpPr>
          <p:nvPr/>
        </p:nvSpPr>
        <p:spPr bwMode="auto">
          <a:xfrm>
            <a:off x="990600" y="5290457"/>
            <a:ext cx="2389208" cy="59871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SzPct val="80000"/>
              <a:buFont typeface="Wingdings" pitchFamily="2" charset="2"/>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algn="ctr" eaLnBrk="1" hangingPunct="1"/>
            <a:endParaRPr lang="en-US" sz="800" kern="0" dirty="0"/>
          </a:p>
          <a:p>
            <a:pPr algn="ctr" eaLnBrk="1" hangingPunct="1"/>
            <a:endParaRPr lang="en-US" sz="800" kern="0" dirty="0"/>
          </a:p>
          <a:p>
            <a:pPr algn="ctr" eaLnBrk="1" hangingPunct="1"/>
            <a:endParaRPr lang="en-US" sz="800" kern="0" dirty="0"/>
          </a:p>
          <a:p>
            <a:pPr algn="ctr" eaLnBrk="1" hangingPunct="1"/>
            <a:endParaRPr lang="en-US" sz="800" kern="0" dirty="0"/>
          </a:p>
          <a:p>
            <a:pPr eaLnBrk="1" hangingPunct="1"/>
            <a:r>
              <a:rPr lang="en-US" sz="1200" kern="0" dirty="0"/>
              <a:t>© Ilya Okhmatovskiy</a:t>
            </a:r>
          </a:p>
          <a:p>
            <a:pPr eaLnBrk="1" hangingPunct="1"/>
            <a:r>
              <a:rPr lang="en-US" sz="1200" kern="0" dirty="0"/>
              <a:t>© Andrew Spicer </a:t>
            </a:r>
            <a:endParaRPr lang="en-US" sz="800" kern="0" dirty="0"/>
          </a:p>
        </p:txBody>
      </p:sp>
    </p:spTree>
    <p:extLst>
      <p:ext uri="{BB962C8B-B14F-4D97-AF65-F5344CB8AC3E}">
        <p14:creationId xmlns:p14="http://schemas.microsoft.com/office/powerpoint/2010/main" val="2883003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824" y="115073"/>
            <a:ext cx="6104906" cy="882453"/>
          </a:xfrm>
        </p:spPr>
        <p:txBody>
          <a:bodyPr>
            <a:normAutofit fontScale="90000"/>
          </a:bodyPr>
          <a:lstStyle/>
          <a:p>
            <a:r>
              <a:rPr lang="en-US" b="1" dirty="0"/>
              <a:t>Institutions facilitate market transactions by generating trust</a:t>
            </a:r>
          </a:p>
        </p:txBody>
      </p:sp>
      <p:pic>
        <p:nvPicPr>
          <p:cNvPr id="1026" name="Picture 2"/>
          <p:cNvPicPr>
            <a:picLocks noGrp="1" noChangeAspect="1" noChangeArrowheads="1"/>
          </p:cNvPicPr>
          <p:nvPr>
            <p:ph idx="1"/>
          </p:nvPr>
        </p:nvPicPr>
        <p:blipFill>
          <a:blip r:embed="rId3" cstate="print"/>
          <a:srcRect/>
          <a:stretch>
            <a:fillRect/>
          </a:stretch>
        </p:blipFill>
        <p:spPr bwMode="auto">
          <a:xfrm>
            <a:off x="152399" y="1297682"/>
            <a:ext cx="8534400" cy="4983163"/>
          </a:xfrm>
          <a:prstGeom prst="rect">
            <a:avLst/>
          </a:prstGeom>
          <a:noFill/>
          <a:ln w="9525">
            <a:noFill/>
            <a:miter lim="800000"/>
            <a:headEnd/>
            <a:tailEnd/>
          </a:ln>
        </p:spPr>
      </p:pic>
      <p:sp>
        <p:nvSpPr>
          <p:cNvPr id="3" name="Rectangle 2"/>
          <p:cNvSpPr/>
          <p:nvPr/>
        </p:nvSpPr>
        <p:spPr>
          <a:xfrm>
            <a:off x="2827593" y="6581001"/>
            <a:ext cx="3184013" cy="276999"/>
          </a:xfrm>
          <a:prstGeom prst="rect">
            <a:avLst/>
          </a:prstGeom>
        </p:spPr>
        <p:txBody>
          <a:bodyPr wrap="none">
            <a:spAutoFit/>
          </a:bodyPr>
          <a:lstStyle/>
          <a:p>
            <a:pPr lvl="1"/>
            <a:r>
              <a:rPr lang="en-US" sz="1200" dirty="0"/>
              <a:t>Source: </a:t>
            </a:r>
            <a:r>
              <a:rPr lang="en-US" sz="1200" dirty="0" err="1"/>
              <a:t>Dhanaraj</a:t>
            </a:r>
            <a:r>
              <a:rPr lang="en-US" sz="1200" dirty="0"/>
              <a:t> and Khanna (2011)</a:t>
            </a:r>
          </a:p>
        </p:txBody>
      </p:sp>
    </p:spTree>
    <p:extLst>
      <p:ext uri="{BB962C8B-B14F-4D97-AF65-F5344CB8AC3E}">
        <p14:creationId xmlns:p14="http://schemas.microsoft.com/office/powerpoint/2010/main" val="1821118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51229" y="265216"/>
            <a:ext cx="8038392" cy="640278"/>
          </a:xfrm>
        </p:spPr>
        <p:txBody>
          <a:bodyPr>
            <a:noAutofit/>
          </a:bodyPr>
          <a:lstStyle/>
          <a:p>
            <a:pPr algn="l"/>
            <a:r>
              <a:rPr lang="en-US" dirty="0"/>
              <a:t>W</a:t>
            </a:r>
            <a:r>
              <a:rPr lang="en-US" b="1" dirty="0"/>
              <a:t>ithout </a:t>
            </a:r>
            <a:r>
              <a:rPr lang="en-US" dirty="0"/>
              <a:t>r</a:t>
            </a:r>
            <a:r>
              <a:rPr lang="en-US" b="1" dirty="0"/>
              <a:t>ules, the competition gets ugly</a:t>
            </a:r>
          </a:p>
        </p:txBody>
      </p:sp>
      <p:pic>
        <p:nvPicPr>
          <p:cNvPr id="4" name="3 İçerik Yer Tutucusu" descr="soccer-tackle.jpg"/>
          <p:cNvPicPr>
            <a:picLocks noGrp="1" noChangeAspect="1"/>
          </p:cNvPicPr>
          <p:nvPr>
            <p:ph idx="1"/>
          </p:nvPr>
        </p:nvPicPr>
        <p:blipFill>
          <a:blip r:embed="rId2" cstate="print"/>
          <a:stretch>
            <a:fillRect/>
          </a:stretch>
        </p:blipFill>
        <p:spPr>
          <a:xfrm>
            <a:off x="951229" y="1532906"/>
            <a:ext cx="7241541" cy="4419600"/>
          </a:xfrm>
        </p:spPr>
      </p:pic>
    </p:spTree>
    <p:extLst>
      <p:ext uri="{BB962C8B-B14F-4D97-AF65-F5344CB8AC3E}">
        <p14:creationId xmlns:p14="http://schemas.microsoft.com/office/powerpoint/2010/main" val="3345916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556" y="297873"/>
            <a:ext cx="6894332" cy="599728"/>
          </a:xfrm>
        </p:spPr>
        <p:txBody>
          <a:bodyPr>
            <a:normAutofit/>
          </a:bodyPr>
          <a:lstStyle/>
          <a:p>
            <a:r>
              <a:rPr lang="en-US" dirty="0"/>
              <a:t>To play the game, we need rules</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0190" y="3266357"/>
            <a:ext cx="5352677" cy="3007122"/>
          </a:xfrm>
        </p:spPr>
      </p:pic>
      <p:pic>
        <p:nvPicPr>
          <p:cNvPr id="4" name="5 İçerik Yer Tutucusu" descr="yellow_card.jpg">
            <a:extLst>
              <a:ext uri="{FF2B5EF4-FFF2-40B4-BE49-F238E27FC236}">
                <a16:creationId xmlns:a16="http://schemas.microsoft.com/office/drawing/2014/main" id="{F532DFEB-5269-4EDF-BEE8-08F2192F06DC}"/>
              </a:ext>
            </a:extLst>
          </p:cNvPr>
          <p:cNvPicPr>
            <a:picLocks noChangeAspect="1"/>
          </p:cNvPicPr>
          <p:nvPr/>
        </p:nvPicPr>
        <p:blipFill>
          <a:blip r:embed="rId3" cstate="print"/>
          <a:stretch>
            <a:fillRect/>
          </a:stretch>
        </p:blipFill>
        <p:spPr bwMode="auto">
          <a:xfrm>
            <a:off x="5864160" y="1432091"/>
            <a:ext cx="3014291" cy="4419600"/>
          </a:xfrm>
          <a:prstGeom prst="rect">
            <a:avLst/>
          </a:prstGeom>
          <a:noFill/>
          <a:ln w="9525">
            <a:noFill/>
            <a:miter lim="800000"/>
            <a:headEnd/>
            <a:tailEnd/>
          </a:ln>
        </p:spPr>
      </p:pic>
      <p:pic>
        <p:nvPicPr>
          <p:cNvPr id="6" name="3 İçerik Yer Tutucusu" descr="soccer handshake.jpg">
            <a:extLst>
              <a:ext uri="{FF2B5EF4-FFF2-40B4-BE49-F238E27FC236}">
                <a16:creationId xmlns:a16="http://schemas.microsoft.com/office/drawing/2014/main" id="{E880589F-F91C-47A8-84CD-058DA0AE0C26}"/>
              </a:ext>
            </a:extLst>
          </p:cNvPr>
          <p:cNvPicPr>
            <a:picLocks noChangeAspect="1"/>
          </p:cNvPicPr>
          <p:nvPr/>
        </p:nvPicPr>
        <p:blipFill>
          <a:blip r:embed="rId4" cstate="print"/>
          <a:stretch>
            <a:fillRect/>
          </a:stretch>
        </p:blipFill>
        <p:spPr>
          <a:xfrm>
            <a:off x="215963" y="1296365"/>
            <a:ext cx="2765172" cy="2061090"/>
          </a:xfrm>
          <a:prstGeom prst="rect">
            <a:avLst/>
          </a:prstGeom>
        </p:spPr>
      </p:pic>
    </p:spTree>
    <p:extLst>
      <p:ext uri="{BB962C8B-B14F-4D97-AF65-F5344CB8AC3E}">
        <p14:creationId xmlns:p14="http://schemas.microsoft.com/office/powerpoint/2010/main" val="623327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58809-4EE0-4050-1040-D1C4635B79DD}"/>
              </a:ext>
            </a:extLst>
          </p:cNvPr>
          <p:cNvSpPr>
            <a:spLocks noGrp="1"/>
          </p:cNvSpPr>
          <p:nvPr>
            <p:ph type="title"/>
          </p:nvPr>
        </p:nvSpPr>
        <p:spPr>
          <a:xfrm>
            <a:off x="1425742" y="212558"/>
            <a:ext cx="7004384" cy="685800"/>
          </a:xfrm>
        </p:spPr>
        <p:txBody>
          <a:bodyPr/>
          <a:lstStyle/>
          <a:p>
            <a:pPr algn="ctr"/>
            <a:r>
              <a:rPr lang="en-US" dirty="0"/>
              <a:t>The rule of law around the world</a:t>
            </a:r>
          </a:p>
        </p:txBody>
      </p:sp>
      <p:pic>
        <p:nvPicPr>
          <p:cNvPr id="5" name="Content Placeholder 4" descr="A map of the world&#10;&#10;Description automatically generated">
            <a:extLst>
              <a:ext uri="{FF2B5EF4-FFF2-40B4-BE49-F238E27FC236}">
                <a16:creationId xmlns:a16="http://schemas.microsoft.com/office/drawing/2014/main" id="{213DD173-48C4-158E-7252-245AEC4147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874" y="1641866"/>
            <a:ext cx="8908794" cy="4444919"/>
          </a:xfrm>
        </p:spPr>
      </p:pic>
      <p:sp>
        <p:nvSpPr>
          <p:cNvPr id="6" name="Rectangle 5">
            <a:extLst>
              <a:ext uri="{FF2B5EF4-FFF2-40B4-BE49-F238E27FC236}">
                <a16:creationId xmlns:a16="http://schemas.microsoft.com/office/drawing/2014/main" id="{65E37916-A12B-ED9E-EF82-0A6086478CBA}"/>
              </a:ext>
            </a:extLst>
          </p:cNvPr>
          <p:cNvSpPr/>
          <p:nvPr/>
        </p:nvSpPr>
        <p:spPr>
          <a:xfrm>
            <a:off x="2827593" y="6581001"/>
            <a:ext cx="3679790" cy="276999"/>
          </a:xfrm>
          <a:prstGeom prst="rect">
            <a:avLst/>
          </a:prstGeom>
        </p:spPr>
        <p:txBody>
          <a:bodyPr wrap="none">
            <a:spAutoFit/>
          </a:bodyPr>
          <a:lstStyle/>
          <a:p>
            <a:pPr lvl="1"/>
            <a:r>
              <a:rPr lang="en-US" sz="1200" dirty="0"/>
              <a:t>Source: World Governance Indicators (2014)</a:t>
            </a:r>
          </a:p>
        </p:txBody>
      </p:sp>
    </p:spTree>
    <p:extLst>
      <p:ext uri="{BB962C8B-B14F-4D97-AF65-F5344CB8AC3E}">
        <p14:creationId xmlns:p14="http://schemas.microsoft.com/office/powerpoint/2010/main" val="4264497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64197" y="86809"/>
            <a:ext cx="7222603" cy="995423"/>
          </a:xfrm>
        </p:spPr>
        <p:txBody>
          <a:bodyPr/>
          <a:lstStyle/>
          <a:p>
            <a:pPr eaLnBrk="1" hangingPunct="1"/>
            <a:r>
              <a:rPr lang="en-US" sz="3200" dirty="0"/>
              <a:t>Institutional environment of business </a:t>
            </a:r>
            <a:br>
              <a:rPr lang="en-US" sz="3200" dirty="0"/>
            </a:br>
            <a:r>
              <a:rPr lang="en-US" sz="3200" dirty="0"/>
              <a:t>is not just about the rule of law…</a:t>
            </a:r>
          </a:p>
        </p:txBody>
      </p:sp>
      <p:sp>
        <p:nvSpPr>
          <p:cNvPr id="13315" name="Rectangle 3"/>
          <p:cNvSpPr>
            <a:spLocks noGrp="1" noChangeArrowheads="1"/>
          </p:cNvSpPr>
          <p:nvPr>
            <p:ph type="body" idx="1"/>
          </p:nvPr>
        </p:nvSpPr>
        <p:spPr>
          <a:xfrm>
            <a:off x="186488" y="1521995"/>
            <a:ext cx="8849227" cy="4782552"/>
          </a:xfrm>
        </p:spPr>
        <p:txBody>
          <a:bodyPr/>
          <a:lstStyle/>
          <a:p>
            <a:pPr eaLnBrk="1" hangingPunct="1">
              <a:lnSpc>
                <a:spcPct val="80000"/>
              </a:lnSpc>
            </a:pPr>
            <a:r>
              <a:rPr lang="en-US" sz="2400" b="1" dirty="0"/>
              <a:t>Voice and Accountability </a:t>
            </a:r>
            <a:endParaRPr lang="en-US" sz="2400" dirty="0"/>
          </a:p>
          <a:p>
            <a:pPr lvl="1" eaLnBrk="1" hangingPunct="1">
              <a:lnSpc>
                <a:spcPct val="80000"/>
              </a:lnSpc>
            </a:pPr>
            <a:r>
              <a:rPr lang="en-US" sz="2000" dirty="0"/>
              <a:t>Ability of citizens to participate in selecting their government</a:t>
            </a:r>
          </a:p>
          <a:p>
            <a:pPr eaLnBrk="1" hangingPunct="1">
              <a:lnSpc>
                <a:spcPct val="80000"/>
              </a:lnSpc>
            </a:pPr>
            <a:r>
              <a:rPr lang="en-US" sz="2400" b="1" dirty="0"/>
              <a:t>Political Stability</a:t>
            </a:r>
            <a:endParaRPr lang="en-US" sz="2400" dirty="0"/>
          </a:p>
          <a:p>
            <a:pPr lvl="1" eaLnBrk="1" hangingPunct="1">
              <a:lnSpc>
                <a:spcPct val="80000"/>
              </a:lnSpc>
            </a:pPr>
            <a:r>
              <a:rPr lang="en-US" sz="2000" dirty="0"/>
              <a:t>Perceptions of the likelihood that the government will be destabilized or overthrown by unconstitutional or violent means</a:t>
            </a:r>
            <a:endParaRPr lang="en-US" sz="2000" b="1" dirty="0"/>
          </a:p>
          <a:p>
            <a:pPr eaLnBrk="1" hangingPunct="1">
              <a:lnSpc>
                <a:spcPct val="80000"/>
              </a:lnSpc>
            </a:pPr>
            <a:r>
              <a:rPr lang="en-US" sz="2400" b="1" dirty="0"/>
              <a:t>Government Effectiveness </a:t>
            </a:r>
            <a:endParaRPr lang="en-US" sz="2400" dirty="0"/>
          </a:p>
          <a:p>
            <a:pPr lvl="1" eaLnBrk="1" hangingPunct="1">
              <a:lnSpc>
                <a:spcPct val="80000"/>
              </a:lnSpc>
            </a:pPr>
            <a:r>
              <a:rPr lang="en-US" sz="2000" dirty="0"/>
              <a:t>Quality of public and civil services</a:t>
            </a:r>
            <a:endParaRPr lang="en-US" sz="2000" b="1" dirty="0"/>
          </a:p>
          <a:p>
            <a:pPr eaLnBrk="1" hangingPunct="1">
              <a:lnSpc>
                <a:spcPct val="80000"/>
              </a:lnSpc>
            </a:pPr>
            <a:r>
              <a:rPr lang="en-US" sz="2400" b="1" dirty="0"/>
              <a:t>Regulatory Quality </a:t>
            </a:r>
            <a:endParaRPr lang="en-US" sz="2400" dirty="0"/>
          </a:p>
          <a:p>
            <a:pPr lvl="1" eaLnBrk="1" hangingPunct="1">
              <a:lnSpc>
                <a:spcPct val="80000"/>
              </a:lnSpc>
            </a:pPr>
            <a:r>
              <a:rPr lang="en-US" sz="2000" dirty="0"/>
              <a:t>Ability of the government to formulate and implement sound policies and regulations</a:t>
            </a:r>
            <a:endParaRPr lang="en-US" sz="2000" b="1" dirty="0"/>
          </a:p>
          <a:p>
            <a:pPr eaLnBrk="1" hangingPunct="1">
              <a:lnSpc>
                <a:spcPct val="80000"/>
              </a:lnSpc>
            </a:pPr>
            <a:r>
              <a:rPr lang="en-US" sz="2400" b="1" dirty="0"/>
              <a:t>Rule of Law </a:t>
            </a:r>
            <a:endParaRPr lang="en-US" sz="2400" dirty="0"/>
          </a:p>
          <a:p>
            <a:pPr lvl="1" eaLnBrk="1" hangingPunct="1">
              <a:lnSpc>
                <a:spcPct val="80000"/>
              </a:lnSpc>
            </a:pPr>
            <a:r>
              <a:rPr lang="en-US" sz="2000" dirty="0"/>
              <a:t>The extent to which agents have confidence in and abide by the rules of society</a:t>
            </a:r>
            <a:endParaRPr lang="en-US" sz="2000" b="1" dirty="0"/>
          </a:p>
          <a:p>
            <a:pPr eaLnBrk="1" hangingPunct="1">
              <a:lnSpc>
                <a:spcPct val="80000"/>
              </a:lnSpc>
            </a:pPr>
            <a:r>
              <a:rPr lang="en-US" sz="2400" b="1" dirty="0"/>
              <a:t>Control of Corruption</a:t>
            </a:r>
            <a:r>
              <a:rPr lang="en-US" sz="2400" dirty="0"/>
              <a:t> </a:t>
            </a:r>
          </a:p>
          <a:p>
            <a:pPr lvl="1" eaLnBrk="1" hangingPunct="1">
              <a:lnSpc>
                <a:spcPct val="80000"/>
              </a:lnSpc>
            </a:pPr>
            <a:r>
              <a:rPr lang="en-US" sz="2000" dirty="0"/>
              <a:t>The extent to which public power is exercised for private gain</a:t>
            </a:r>
          </a:p>
        </p:txBody>
      </p:sp>
      <p:sp>
        <p:nvSpPr>
          <p:cNvPr id="2" name="Text Box 4"/>
          <p:cNvSpPr txBox="1">
            <a:spLocks noChangeArrowheads="1"/>
          </p:cNvSpPr>
          <p:nvPr/>
        </p:nvSpPr>
        <p:spPr bwMode="auto">
          <a:xfrm>
            <a:off x="2406316" y="6581001"/>
            <a:ext cx="6015790" cy="276999"/>
          </a:xfrm>
          <a:prstGeom prst="rect">
            <a:avLst/>
          </a:prstGeom>
          <a:noFill/>
          <a:ln w="9525">
            <a:noFill/>
            <a:miter lim="800000"/>
            <a:headEnd/>
            <a:tailEnd/>
          </a:ln>
        </p:spPr>
        <p:txBody>
          <a:bodyPr wrap="square">
            <a:spAutoFit/>
          </a:bodyPr>
          <a:lstStyle/>
          <a:p>
            <a:pPr>
              <a:spcBef>
                <a:spcPct val="50000"/>
              </a:spcBef>
            </a:pPr>
            <a:r>
              <a:rPr lang="en-US" sz="1200" b="0" dirty="0">
                <a:solidFill>
                  <a:schemeClr val="tx1"/>
                </a:solidFill>
                <a:latin typeface="Arial" charset="0"/>
                <a:cs typeface="Arial" charset="0"/>
              </a:rPr>
              <a:t>Source: https://www.worldbank.org/en/publication/worldwide-governance-indicators</a:t>
            </a:r>
            <a:endParaRPr lang="en-US" sz="1200" b="0" dirty="0">
              <a:solidFill>
                <a:schemeClr val="tx1"/>
              </a:solidFill>
            </a:endParaRPr>
          </a:p>
        </p:txBody>
      </p:sp>
    </p:spTree>
    <p:extLst>
      <p:ext uri="{BB962C8B-B14F-4D97-AF65-F5344CB8AC3E}">
        <p14:creationId xmlns:p14="http://schemas.microsoft.com/office/powerpoint/2010/main" val="1359446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46902-07B7-7EA4-FE47-752CFA3FD1B9}"/>
              </a:ext>
            </a:extLst>
          </p:cNvPr>
          <p:cNvSpPr>
            <a:spLocks noGrp="1"/>
          </p:cNvSpPr>
          <p:nvPr>
            <p:ph type="title"/>
          </p:nvPr>
        </p:nvSpPr>
        <p:spPr>
          <a:xfrm>
            <a:off x="944479" y="260684"/>
            <a:ext cx="8091237" cy="685800"/>
          </a:xfrm>
        </p:spPr>
        <p:txBody>
          <a:bodyPr/>
          <a:lstStyle/>
          <a:p>
            <a:r>
              <a:rPr lang="en-US" dirty="0"/>
              <a:t>Control of corruption around the world</a:t>
            </a:r>
          </a:p>
        </p:txBody>
      </p:sp>
      <p:pic>
        <p:nvPicPr>
          <p:cNvPr id="5" name="Content Placeholder 4" descr="A graph of a number of people&#10;&#10;Description automatically generated with medium confidence">
            <a:extLst>
              <a:ext uri="{FF2B5EF4-FFF2-40B4-BE49-F238E27FC236}">
                <a16:creationId xmlns:a16="http://schemas.microsoft.com/office/drawing/2014/main" id="{152E4690-A259-BD28-0E26-0BE3416FFC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395" y="1318209"/>
            <a:ext cx="8885321" cy="4997993"/>
          </a:xfrm>
        </p:spPr>
      </p:pic>
    </p:spTree>
    <p:extLst>
      <p:ext uri="{BB962C8B-B14F-4D97-AF65-F5344CB8AC3E}">
        <p14:creationId xmlns:p14="http://schemas.microsoft.com/office/powerpoint/2010/main" val="23990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D81F-EF0A-AF09-89B2-E040EA895634}"/>
              </a:ext>
            </a:extLst>
          </p:cNvPr>
          <p:cNvSpPr>
            <a:spLocks noGrp="1"/>
          </p:cNvSpPr>
          <p:nvPr>
            <p:ph type="title"/>
          </p:nvPr>
        </p:nvSpPr>
        <p:spPr>
          <a:xfrm>
            <a:off x="1540042" y="0"/>
            <a:ext cx="6932195" cy="1040732"/>
          </a:xfrm>
        </p:spPr>
        <p:txBody>
          <a:bodyPr/>
          <a:lstStyle/>
          <a:p>
            <a:pPr algn="ctr"/>
            <a:r>
              <a:rPr lang="en-US" dirty="0"/>
              <a:t>Institutional development across world regions</a:t>
            </a:r>
          </a:p>
        </p:txBody>
      </p:sp>
      <p:pic>
        <p:nvPicPr>
          <p:cNvPr id="5" name="Content Placeholder 4" descr="A graph of different colored bars&#10;&#10;Description automatically generated">
            <a:extLst>
              <a:ext uri="{FF2B5EF4-FFF2-40B4-BE49-F238E27FC236}">
                <a16:creationId xmlns:a16="http://schemas.microsoft.com/office/drawing/2014/main" id="{7977C76A-8F52-6A18-799A-DD8C93F35A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633" y="1427073"/>
            <a:ext cx="8588568" cy="4835363"/>
          </a:xfrm>
        </p:spPr>
      </p:pic>
    </p:spTree>
    <p:extLst>
      <p:ext uri="{BB962C8B-B14F-4D97-AF65-F5344CB8AC3E}">
        <p14:creationId xmlns:p14="http://schemas.microsoft.com/office/powerpoint/2010/main" val="1229419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7151" y="142754"/>
            <a:ext cx="6122719" cy="979989"/>
          </a:xfrm>
        </p:spPr>
        <p:txBody>
          <a:bodyPr>
            <a:normAutofit fontScale="90000"/>
          </a:bodyPr>
          <a:lstStyle/>
          <a:p>
            <a:r>
              <a:rPr lang="en-US" dirty="0"/>
              <a:t>Institutional infrastructure</a:t>
            </a:r>
            <a:r>
              <a:rPr lang="en-US" sz="3600" b="1" dirty="0"/>
              <a:t> of product </a:t>
            </a:r>
            <a:r>
              <a:rPr lang="en-US" dirty="0"/>
              <a:t>m</a:t>
            </a:r>
            <a:r>
              <a:rPr lang="en-US" sz="3600" b="1" dirty="0"/>
              <a:t>arkets</a:t>
            </a:r>
            <a:br>
              <a:rPr lang="en-US" b="1" dirty="0"/>
            </a:br>
            <a:endParaRPr lang="en-US" dirty="0"/>
          </a:p>
        </p:txBody>
      </p:sp>
      <p:sp>
        <p:nvSpPr>
          <p:cNvPr id="3" name="2 İçerik Yer Tutucusu"/>
          <p:cNvSpPr>
            <a:spLocks noGrp="1"/>
          </p:cNvSpPr>
          <p:nvPr>
            <p:ph idx="1"/>
          </p:nvPr>
        </p:nvSpPr>
        <p:spPr>
          <a:xfrm>
            <a:off x="714499" y="1685202"/>
            <a:ext cx="8193088" cy="4535487"/>
          </a:xfrm>
        </p:spPr>
        <p:txBody>
          <a:bodyPr>
            <a:normAutofit fontScale="47500" lnSpcReduction="20000"/>
          </a:bodyPr>
          <a:lstStyle/>
          <a:p>
            <a:pPr>
              <a:buNone/>
            </a:pPr>
            <a:r>
              <a:rPr lang="en-US" sz="3800" dirty="0"/>
              <a:t>1. </a:t>
            </a:r>
            <a:r>
              <a:rPr lang="en-US" sz="4200" dirty="0"/>
              <a:t>Can companies easily obtain reliable data on customer tastes and purchase behaviors? Are there cultural barriers to market research? Do world-class market research firms operate in the country?</a:t>
            </a:r>
          </a:p>
          <a:p>
            <a:pPr>
              <a:buNone/>
            </a:pPr>
            <a:r>
              <a:rPr lang="en-US" sz="4200" dirty="0"/>
              <a:t>2. Can consumers easily obtain unbiased information on the quality of the goods and services they want to buy? Are there independent consumer organizations and publications that provide such information?</a:t>
            </a:r>
          </a:p>
          <a:p>
            <a:pPr>
              <a:buNone/>
            </a:pPr>
            <a:r>
              <a:rPr lang="en-US" sz="4200" dirty="0"/>
              <a:t>3. Can companies access raw materials and components of good quality? Is there a deep network of suppliers? Are there firms that assess suppliers' quality and reliability? Can companies enforce contracts with suppliers?</a:t>
            </a:r>
          </a:p>
          <a:p>
            <a:pPr>
              <a:buNone/>
            </a:pPr>
            <a:r>
              <a:rPr lang="en-US" sz="4200" dirty="0"/>
              <a:t>4. How strong are the logistics and transportation infrastructures? Have global logistics companies set up local operations?</a:t>
            </a:r>
          </a:p>
          <a:p>
            <a:pPr>
              <a:buNone/>
            </a:pPr>
            <a:r>
              <a:rPr lang="en-US" sz="4200" dirty="0"/>
              <a:t>5. Do large retail chains exist in the country? If so, do they cover the entire country or only the major cities? Do they reach all consumers or only wealthy ones?</a:t>
            </a:r>
          </a:p>
          <a:p>
            <a:pPr>
              <a:buNone/>
            </a:pPr>
            <a:endParaRPr lang="en-US" dirty="0"/>
          </a:p>
          <a:p>
            <a:endParaRPr lang="en-US" dirty="0"/>
          </a:p>
        </p:txBody>
      </p:sp>
      <p:sp>
        <p:nvSpPr>
          <p:cNvPr id="4" name="3 Altbilgi Yer Tutucusu"/>
          <p:cNvSpPr>
            <a:spLocks noGrp="1"/>
          </p:cNvSpPr>
          <p:nvPr>
            <p:ph type="ftr" sz="quarter" idx="4294967295"/>
          </p:nvPr>
        </p:nvSpPr>
        <p:spPr>
          <a:xfrm>
            <a:off x="2983675" y="6553134"/>
            <a:ext cx="4800600" cy="365125"/>
          </a:xfrm>
          <a:prstGeom prst="rect">
            <a:avLst/>
          </a:prstGeom>
        </p:spPr>
        <p:txBody>
          <a:bodyPr/>
          <a:lstStyle/>
          <a:p>
            <a:r>
              <a:rPr lang="fi-FI" sz="1200" dirty="0">
                <a:latin typeface="+mj-lt"/>
              </a:rPr>
              <a:t>Source: Khanna, Palepu, &amp; Sinha (2005)</a:t>
            </a:r>
            <a:endParaRPr lang="en-US" sz="1200" dirty="0">
              <a:latin typeface="+mj-lt"/>
            </a:endParaRPr>
          </a:p>
        </p:txBody>
      </p:sp>
    </p:spTree>
    <p:extLst>
      <p:ext uri="{BB962C8B-B14F-4D97-AF65-F5344CB8AC3E}">
        <p14:creationId xmlns:p14="http://schemas.microsoft.com/office/powerpoint/2010/main" val="1093847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5617" y="114321"/>
            <a:ext cx="5752605" cy="1021276"/>
          </a:xfrm>
        </p:spPr>
        <p:txBody>
          <a:bodyPr>
            <a:normAutofit fontScale="90000"/>
          </a:bodyPr>
          <a:lstStyle/>
          <a:p>
            <a:r>
              <a:rPr lang="en-US" sz="3600" b="1" dirty="0"/>
              <a:t>Institutional infrastructure of capital </a:t>
            </a:r>
            <a:r>
              <a:rPr lang="en-US" dirty="0"/>
              <a:t>m</a:t>
            </a:r>
            <a:r>
              <a:rPr lang="en-US" sz="3600" b="1" dirty="0"/>
              <a:t>arkets</a:t>
            </a:r>
            <a:br>
              <a:rPr lang="en-US" b="1" dirty="0"/>
            </a:br>
            <a:endParaRPr lang="en-US" dirty="0"/>
          </a:p>
        </p:txBody>
      </p:sp>
      <p:sp>
        <p:nvSpPr>
          <p:cNvPr id="3" name="2 İçerik Yer Tutucusu"/>
          <p:cNvSpPr>
            <a:spLocks noGrp="1"/>
          </p:cNvSpPr>
          <p:nvPr>
            <p:ph idx="1"/>
          </p:nvPr>
        </p:nvSpPr>
        <p:spPr>
          <a:xfrm>
            <a:off x="665956" y="1555667"/>
            <a:ext cx="8116888" cy="4572000"/>
          </a:xfrm>
        </p:spPr>
        <p:txBody>
          <a:bodyPr>
            <a:normAutofit fontScale="70000" lnSpcReduction="20000"/>
          </a:bodyPr>
          <a:lstStyle/>
          <a:p>
            <a:pPr>
              <a:buNone/>
            </a:pPr>
            <a:r>
              <a:rPr lang="en-US" dirty="0"/>
              <a:t>1. How effective are the country's banks, insurance companies, and mutual funds at collecting savings and channeling them into investments?</a:t>
            </a:r>
          </a:p>
          <a:p>
            <a:pPr>
              <a:buNone/>
            </a:pPr>
            <a:r>
              <a:rPr lang="en-US" dirty="0"/>
              <a:t>2. Are financial institutions managed well? Is their decision making transparent? Do noneconomic considerations, such as family ties, influence their investment decisions?</a:t>
            </a:r>
          </a:p>
          <a:p>
            <a:pPr>
              <a:buNone/>
            </a:pPr>
            <a:r>
              <a:rPr lang="en-US" dirty="0"/>
              <a:t>3. Can companies raise large amounts of equity capital in the stock market? Is there a market for corporate debt?</a:t>
            </a:r>
          </a:p>
          <a:p>
            <a:pPr>
              <a:buNone/>
            </a:pPr>
            <a:r>
              <a:rPr lang="en-US" dirty="0"/>
              <a:t>4 . Does a venture capital industry exist? If so, does it allow individuals with good ideas to raise funds?</a:t>
            </a:r>
          </a:p>
          <a:p>
            <a:pPr>
              <a:buNone/>
            </a:pPr>
            <a:r>
              <a:rPr lang="en-US" dirty="0"/>
              <a:t>5. How reliable are sources of information on company performance? Do the accounting standards and disclosure regulations permit investors and creditors to monitor company management?</a:t>
            </a:r>
          </a:p>
          <a:p>
            <a:pPr>
              <a:buNone/>
            </a:pPr>
            <a:r>
              <a:rPr lang="en-US" dirty="0"/>
              <a:t>6. Do independent financial analysts, rating agencies, and the media offer unbiased information on companies?</a:t>
            </a:r>
          </a:p>
          <a:p>
            <a:endParaRPr lang="en-US" dirty="0"/>
          </a:p>
        </p:txBody>
      </p:sp>
      <p:sp>
        <p:nvSpPr>
          <p:cNvPr id="4" name="3 Altbilgi Yer Tutucusu"/>
          <p:cNvSpPr>
            <a:spLocks noGrp="1"/>
          </p:cNvSpPr>
          <p:nvPr>
            <p:ph type="ftr" sz="quarter" idx="4294967295"/>
          </p:nvPr>
        </p:nvSpPr>
        <p:spPr>
          <a:xfrm>
            <a:off x="2971800" y="6547737"/>
            <a:ext cx="3505200" cy="365125"/>
          </a:xfrm>
          <a:prstGeom prst="rect">
            <a:avLst/>
          </a:prstGeom>
        </p:spPr>
        <p:txBody>
          <a:bodyPr/>
          <a:lstStyle/>
          <a:p>
            <a:r>
              <a:rPr lang="fi-FI" sz="1200" dirty="0">
                <a:latin typeface="+mj-lt"/>
              </a:rPr>
              <a:t>Source: Khanna, Palepu, &amp; Sinha (2005)</a:t>
            </a:r>
            <a:endParaRPr lang="en-US" sz="1200" dirty="0">
              <a:latin typeface="+mj-lt"/>
            </a:endParaRPr>
          </a:p>
        </p:txBody>
      </p:sp>
    </p:spTree>
    <p:extLst>
      <p:ext uri="{BB962C8B-B14F-4D97-AF65-F5344CB8AC3E}">
        <p14:creationId xmlns:p14="http://schemas.microsoft.com/office/powerpoint/2010/main" val="1818505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57990" y="0"/>
            <a:ext cx="7910764" cy="1155032"/>
          </a:xfrm>
        </p:spPr>
        <p:txBody>
          <a:bodyPr/>
          <a:lstStyle/>
          <a:p>
            <a:pPr algn="ctr" eaLnBrk="1" hangingPunct="1">
              <a:defRPr/>
            </a:pPr>
            <a:r>
              <a:rPr lang="en-US" sz="3600" b="1" dirty="0"/>
              <a:t>Doing</a:t>
            </a:r>
            <a:r>
              <a:rPr lang="en-US" sz="3600" dirty="0"/>
              <a:t> B</a:t>
            </a:r>
            <a:r>
              <a:rPr lang="en-US" sz="3600" b="1" dirty="0"/>
              <a:t>usiness / Business Ready reports from the World Bank</a:t>
            </a:r>
          </a:p>
        </p:txBody>
      </p:sp>
      <p:sp>
        <p:nvSpPr>
          <p:cNvPr id="13315" name="Rectangle 3"/>
          <p:cNvSpPr>
            <a:spLocks noGrp="1" noChangeArrowheads="1"/>
          </p:cNvSpPr>
          <p:nvPr>
            <p:ph type="body" sz="half" idx="1"/>
          </p:nvPr>
        </p:nvSpPr>
        <p:spPr>
          <a:xfrm>
            <a:off x="457200" y="1828800"/>
            <a:ext cx="4038600" cy="4267200"/>
          </a:xfrm>
        </p:spPr>
        <p:txBody>
          <a:bodyPr/>
          <a:lstStyle/>
          <a:p>
            <a:pPr eaLnBrk="1" hangingPunct="1">
              <a:lnSpc>
                <a:spcPct val="80000"/>
              </a:lnSpc>
              <a:defRPr/>
            </a:pPr>
            <a:r>
              <a:rPr lang="en-US" sz="2400" dirty="0"/>
              <a:t>Analysis of multiple economic indicators</a:t>
            </a:r>
          </a:p>
          <a:p>
            <a:pPr lvl="1" eaLnBrk="1" hangingPunct="1">
              <a:lnSpc>
                <a:spcPct val="80000"/>
              </a:lnSpc>
              <a:defRPr/>
            </a:pPr>
            <a:r>
              <a:rPr lang="en-US" sz="2000" dirty="0"/>
              <a:t>Starting a business</a:t>
            </a:r>
          </a:p>
          <a:p>
            <a:pPr lvl="1" eaLnBrk="1" hangingPunct="1">
              <a:lnSpc>
                <a:spcPct val="80000"/>
              </a:lnSpc>
              <a:defRPr/>
            </a:pPr>
            <a:r>
              <a:rPr lang="en-US" sz="2000" dirty="0"/>
              <a:t>Taxation</a:t>
            </a:r>
          </a:p>
          <a:p>
            <a:pPr lvl="1" eaLnBrk="1" hangingPunct="1">
              <a:lnSpc>
                <a:spcPct val="80000"/>
              </a:lnSpc>
              <a:defRPr/>
            </a:pPr>
            <a:r>
              <a:rPr lang="en-US" sz="2000" dirty="0"/>
              <a:t>Enforcing a contract</a:t>
            </a:r>
          </a:p>
          <a:p>
            <a:pPr lvl="1" eaLnBrk="1" hangingPunct="1">
              <a:lnSpc>
                <a:spcPct val="80000"/>
              </a:lnSpc>
              <a:defRPr/>
            </a:pPr>
            <a:r>
              <a:rPr lang="en-US" sz="2000" dirty="0"/>
              <a:t>Dealing with licenses</a:t>
            </a:r>
          </a:p>
          <a:p>
            <a:pPr lvl="1" eaLnBrk="1" hangingPunct="1">
              <a:lnSpc>
                <a:spcPct val="80000"/>
              </a:lnSpc>
              <a:defRPr/>
            </a:pPr>
            <a:r>
              <a:rPr lang="en-US" sz="2000" dirty="0"/>
              <a:t>Employing workers</a:t>
            </a:r>
          </a:p>
          <a:p>
            <a:pPr lvl="1" eaLnBrk="1" hangingPunct="1">
              <a:lnSpc>
                <a:spcPct val="80000"/>
              </a:lnSpc>
              <a:defRPr/>
            </a:pPr>
            <a:r>
              <a:rPr lang="en-US" sz="2000" dirty="0"/>
              <a:t>Registering property</a:t>
            </a:r>
          </a:p>
          <a:p>
            <a:pPr lvl="1" eaLnBrk="1" hangingPunct="1">
              <a:lnSpc>
                <a:spcPct val="80000"/>
              </a:lnSpc>
              <a:defRPr/>
            </a:pPr>
            <a:r>
              <a:rPr lang="en-US" sz="2000" dirty="0"/>
              <a:t>Getting credit</a:t>
            </a:r>
          </a:p>
          <a:p>
            <a:pPr lvl="1" eaLnBrk="1" hangingPunct="1">
              <a:lnSpc>
                <a:spcPct val="80000"/>
              </a:lnSpc>
              <a:defRPr/>
            </a:pPr>
            <a:r>
              <a:rPr lang="en-US" sz="2000" dirty="0"/>
              <a:t>Protecting investors</a:t>
            </a:r>
          </a:p>
          <a:p>
            <a:pPr lvl="1" eaLnBrk="1" hangingPunct="1">
              <a:lnSpc>
                <a:spcPct val="80000"/>
              </a:lnSpc>
              <a:defRPr/>
            </a:pPr>
            <a:r>
              <a:rPr lang="en-US" sz="2000" dirty="0"/>
              <a:t>Trading across borders</a:t>
            </a:r>
          </a:p>
          <a:p>
            <a:pPr lvl="1" eaLnBrk="1" hangingPunct="1">
              <a:lnSpc>
                <a:spcPct val="80000"/>
              </a:lnSpc>
              <a:defRPr/>
            </a:pPr>
            <a:r>
              <a:rPr lang="en-US" sz="2000" dirty="0"/>
              <a:t>Closing a business</a:t>
            </a:r>
          </a:p>
        </p:txBody>
      </p:sp>
      <p:pic>
        <p:nvPicPr>
          <p:cNvPr id="5" name="Content Placeholder 4" descr="A blue yellow and black cover&#10;&#10;Description automatically generated">
            <a:extLst>
              <a:ext uri="{FF2B5EF4-FFF2-40B4-BE49-F238E27FC236}">
                <a16:creationId xmlns:a16="http://schemas.microsoft.com/office/drawing/2014/main" id="{A482333D-E6AF-D758-F2D7-5B3F7414A92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35466" y="1708040"/>
            <a:ext cx="3264068" cy="4280120"/>
          </a:xfrm>
        </p:spPr>
      </p:pic>
    </p:spTree>
    <p:extLst>
      <p:ext uri="{BB962C8B-B14F-4D97-AF65-F5344CB8AC3E}">
        <p14:creationId xmlns:p14="http://schemas.microsoft.com/office/powerpoint/2010/main" val="306055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254478" y="1302152"/>
            <a:ext cx="8635043" cy="4989665"/>
          </a:xfrm>
        </p:spPr>
        <p:txBody>
          <a:bodyPr/>
          <a:lstStyle/>
          <a:p>
            <a:pPr>
              <a:spcBef>
                <a:spcPts val="0"/>
              </a:spcBef>
              <a:spcAft>
                <a:spcPts val="600"/>
              </a:spcAft>
            </a:pPr>
            <a:r>
              <a:rPr lang="en-CA" sz="3000" dirty="0"/>
              <a:t>What is needed for the markets to function?</a:t>
            </a:r>
          </a:p>
          <a:p>
            <a:pPr>
              <a:spcBef>
                <a:spcPts val="0"/>
              </a:spcBef>
              <a:spcAft>
                <a:spcPts val="600"/>
              </a:spcAft>
            </a:pPr>
            <a:r>
              <a:rPr lang="en-CA" sz="3000" dirty="0"/>
              <a:t>Transaction costs, institutions, and trust</a:t>
            </a:r>
          </a:p>
          <a:p>
            <a:pPr>
              <a:spcBef>
                <a:spcPts val="0"/>
              </a:spcBef>
              <a:spcAft>
                <a:spcPts val="600"/>
              </a:spcAft>
            </a:pPr>
            <a:r>
              <a:rPr lang="en-CA" sz="3000" dirty="0"/>
              <a:t>Comparing the institutional environment of business across countries</a:t>
            </a:r>
          </a:p>
          <a:p>
            <a:pPr>
              <a:spcBef>
                <a:spcPts val="0"/>
              </a:spcBef>
              <a:spcAft>
                <a:spcPts val="600"/>
              </a:spcAft>
            </a:pPr>
            <a:r>
              <a:rPr lang="en-CA" sz="3000" dirty="0"/>
              <a:t>Taken-for-granted institutions and “institutional voids”</a:t>
            </a:r>
          </a:p>
          <a:p>
            <a:pPr>
              <a:spcBef>
                <a:spcPts val="0"/>
              </a:spcBef>
              <a:spcAft>
                <a:spcPts val="600"/>
              </a:spcAft>
            </a:pPr>
            <a:r>
              <a:rPr lang="en-CA" sz="3000" dirty="0"/>
              <a:t>Facilitating transactions in capital markets: microfinance</a:t>
            </a:r>
          </a:p>
          <a:p>
            <a:pPr>
              <a:spcBef>
                <a:spcPts val="0"/>
              </a:spcBef>
              <a:spcAft>
                <a:spcPts val="600"/>
              </a:spcAft>
            </a:pPr>
            <a:r>
              <a:rPr lang="en-CA" sz="3000" dirty="0"/>
              <a:t>Facilitating transactions in product markets:   grocery retail</a:t>
            </a:r>
          </a:p>
          <a:p>
            <a:pPr>
              <a:spcBef>
                <a:spcPts val="0"/>
              </a:spcBef>
              <a:spcAft>
                <a:spcPts val="1200"/>
              </a:spcAft>
            </a:pPr>
            <a:endParaRPr lang="en-CA" dirty="0"/>
          </a:p>
          <a:p>
            <a:pPr>
              <a:spcBef>
                <a:spcPts val="0"/>
              </a:spcBef>
              <a:spcAft>
                <a:spcPts val="1200"/>
              </a:spcAft>
            </a:pPr>
            <a:endParaRPr lang="en-CA" dirty="0"/>
          </a:p>
          <a:p>
            <a:pPr>
              <a:spcBef>
                <a:spcPts val="0"/>
              </a:spcBef>
            </a:pPr>
            <a:endParaRPr lang="en-CA" dirty="0"/>
          </a:p>
          <a:p>
            <a:pPr>
              <a:spcBef>
                <a:spcPts val="0"/>
              </a:spcBef>
            </a:pPr>
            <a:endParaRPr lang="en-US" dirty="0"/>
          </a:p>
        </p:txBody>
      </p:sp>
    </p:spTree>
    <p:extLst>
      <p:ext uri="{BB962C8B-B14F-4D97-AF65-F5344CB8AC3E}">
        <p14:creationId xmlns:p14="http://schemas.microsoft.com/office/powerpoint/2010/main" val="1341687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6248400" cy="1066800"/>
          </a:xfrm>
        </p:spPr>
        <p:txBody>
          <a:bodyPr/>
          <a:lstStyle/>
          <a:p>
            <a:r>
              <a:rPr lang="en-US" dirty="0"/>
              <a:t>Taken-for-granted institutions are assumed to be present</a:t>
            </a:r>
          </a:p>
        </p:txBody>
      </p:sp>
      <p:sp>
        <p:nvSpPr>
          <p:cNvPr id="3" name="Content Placeholder 2"/>
          <p:cNvSpPr>
            <a:spLocks noGrp="1"/>
          </p:cNvSpPr>
          <p:nvPr>
            <p:ph idx="1"/>
          </p:nvPr>
        </p:nvSpPr>
        <p:spPr>
          <a:xfrm>
            <a:off x="533400" y="1676400"/>
            <a:ext cx="7772400" cy="4114800"/>
          </a:xfrm>
        </p:spPr>
        <p:txBody>
          <a:bodyPr/>
          <a:lstStyle/>
          <a:p>
            <a:r>
              <a:rPr lang="en-US" sz="2400" dirty="0"/>
              <a:t>Assumptions of property rights, contract enforcement, and availability of credible information are common for models of market competition</a:t>
            </a:r>
          </a:p>
          <a:p>
            <a:r>
              <a:rPr lang="en-US" sz="2400" dirty="0"/>
              <a:t>Another common assumption - the legitimate and capable state (government) that has the will and capacity to define and enforce legal rules</a:t>
            </a:r>
          </a:p>
          <a:p>
            <a:r>
              <a:rPr lang="en-US" sz="2400" dirty="0"/>
              <a:t>Many models assume that the state (rule-making bodies) remains separate and independent from the market (private sector transactional arenas) - the state as an impartial referee</a:t>
            </a:r>
          </a:p>
          <a:p>
            <a:endParaRPr lang="en-US" sz="2000" dirty="0"/>
          </a:p>
        </p:txBody>
      </p:sp>
    </p:spTree>
    <p:extLst>
      <p:ext uri="{BB962C8B-B14F-4D97-AF65-F5344CB8AC3E}">
        <p14:creationId xmlns:p14="http://schemas.microsoft.com/office/powerpoint/2010/main" val="3996993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Institutional </a:t>
            </a:r>
            <a:r>
              <a:rPr lang="en-US" dirty="0"/>
              <a:t>v</a:t>
            </a:r>
            <a:r>
              <a:rPr lang="en-US" b="1" dirty="0"/>
              <a:t>oids</a:t>
            </a:r>
          </a:p>
        </p:txBody>
      </p:sp>
      <p:sp>
        <p:nvSpPr>
          <p:cNvPr id="3" name="Content Placeholder 2"/>
          <p:cNvSpPr>
            <a:spLocks noGrp="1"/>
          </p:cNvSpPr>
          <p:nvPr>
            <p:ph idx="1"/>
          </p:nvPr>
        </p:nvSpPr>
        <p:spPr>
          <a:xfrm>
            <a:off x="266648" y="1401289"/>
            <a:ext cx="8610704" cy="4524498"/>
          </a:xfrm>
        </p:spPr>
        <p:txBody>
          <a:bodyPr>
            <a:normAutofit/>
          </a:bodyPr>
          <a:lstStyle/>
          <a:p>
            <a:r>
              <a:rPr lang="en-US" sz="2800" dirty="0"/>
              <a:t>Institutional voids literature builds on the central observation that most western economic models make basic assumptions about the institutional environment, such as the presence of property rights, third-party contract enforcement and credible information</a:t>
            </a:r>
          </a:p>
          <a:p>
            <a:pPr eaLnBrk="1" hangingPunct="1">
              <a:lnSpc>
                <a:spcPct val="80000"/>
              </a:lnSpc>
            </a:pPr>
            <a:r>
              <a:rPr lang="en-GB" altLang="ja-JP" sz="2800" dirty="0">
                <a:ea typeface="ＭＳ Ｐゴシック" pitchFamily="34" charset="-128"/>
              </a:rPr>
              <a:t>Institutional voids may include the absence of specialized intermediaries, regulatory systems, and contract-enforcing mechanisms</a:t>
            </a:r>
            <a:endParaRPr lang="en-US" altLang="en-US" sz="2800" dirty="0"/>
          </a:p>
          <a:p>
            <a:pPr eaLnBrk="1" hangingPunct="1">
              <a:lnSpc>
                <a:spcPct val="80000"/>
              </a:lnSpc>
            </a:pPr>
            <a:r>
              <a:rPr lang="en-US" altLang="en-US" sz="2800" dirty="0"/>
              <a:t>Liberalization and deregulation do not automatically lead to the building of a well-functioning market economy</a:t>
            </a:r>
          </a:p>
          <a:p>
            <a:endParaRPr lang="en-US" sz="2600" dirty="0"/>
          </a:p>
          <a:p>
            <a:endParaRPr lang="en-US" sz="2400" dirty="0"/>
          </a:p>
        </p:txBody>
      </p:sp>
    </p:spTree>
    <p:extLst>
      <p:ext uri="{BB962C8B-B14F-4D97-AF65-F5344CB8AC3E}">
        <p14:creationId xmlns:p14="http://schemas.microsoft.com/office/powerpoint/2010/main" val="3029366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271" y="92597"/>
            <a:ext cx="6996496" cy="902951"/>
          </a:xfrm>
        </p:spPr>
        <p:txBody>
          <a:bodyPr>
            <a:normAutofit fontScale="90000"/>
          </a:bodyPr>
          <a:lstStyle/>
          <a:p>
            <a:r>
              <a:rPr lang="en-US" b="1" dirty="0"/>
              <a:t>Institutional arrangements that facilitate market transactions</a:t>
            </a:r>
          </a:p>
        </p:txBody>
      </p:sp>
      <p:sp>
        <p:nvSpPr>
          <p:cNvPr id="3" name="Content Placeholder 2"/>
          <p:cNvSpPr>
            <a:spLocks noGrp="1"/>
          </p:cNvSpPr>
          <p:nvPr>
            <p:ph idx="1"/>
          </p:nvPr>
        </p:nvSpPr>
        <p:spPr>
          <a:xfrm>
            <a:off x="685800" y="1679368"/>
            <a:ext cx="8116888" cy="4459287"/>
          </a:xfrm>
        </p:spPr>
        <p:txBody>
          <a:bodyPr>
            <a:normAutofit fontScale="77500" lnSpcReduction="20000"/>
          </a:bodyPr>
          <a:lstStyle/>
          <a:p>
            <a:r>
              <a:rPr lang="en-US" dirty="0"/>
              <a:t>This model builds on an institutional conception of markets: markets are socially created rather than naturally given. </a:t>
            </a:r>
          </a:p>
          <a:p>
            <a:r>
              <a:rPr lang="en-US" dirty="0"/>
              <a:t>An institutional void is a comparative institutional concept: institutions found in developed markets are often missing or absent in developing country settings</a:t>
            </a:r>
          </a:p>
          <a:p>
            <a:r>
              <a:rPr lang="en-US" dirty="0"/>
              <a:t>The concept of “void” usually implies the absence of Western institutions, but developing countries may possess alternative market-enhancing institutions instead of those used in developed countries</a:t>
            </a:r>
          </a:p>
          <a:p>
            <a:r>
              <a:rPr lang="en-US" dirty="0"/>
              <a:t>“Institutional architecture” may be a more value-neutral concept when exploring the institutional context of business across countries</a:t>
            </a:r>
          </a:p>
        </p:txBody>
      </p:sp>
    </p:spTree>
    <p:extLst>
      <p:ext uri="{BB962C8B-B14F-4D97-AF65-F5344CB8AC3E}">
        <p14:creationId xmlns:p14="http://schemas.microsoft.com/office/powerpoint/2010/main" val="3536773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73C3C-FD5E-4048-8766-8A4A34839464}"/>
              </a:ext>
            </a:extLst>
          </p:cNvPr>
          <p:cNvSpPr>
            <a:spLocks noGrp="1"/>
          </p:cNvSpPr>
          <p:nvPr>
            <p:ph type="ctrTitle"/>
          </p:nvPr>
        </p:nvSpPr>
        <p:spPr>
          <a:xfrm>
            <a:off x="546265" y="1828800"/>
            <a:ext cx="7911935" cy="1771650"/>
          </a:xfrm>
        </p:spPr>
        <p:txBody>
          <a:bodyPr/>
          <a:lstStyle/>
          <a:p>
            <a:pPr algn="ctr"/>
            <a:r>
              <a:rPr lang="en-CA" dirty="0"/>
              <a:t>Institutional arrangements in capital markets</a:t>
            </a:r>
          </a:p>
        </p:txBody>
      </p:sp>
      <p:sp>
        <p:nvSpPr>
          <p:cNvPr id="3" name="Subtitle 2">
            <a:extLst>
              <a:ext uri="{FF2B5EF4-FFF2-40B4-BE49-F238E27FC236}">
                <a16:creationId xmlns:a16="http://schemas.microsoft.com/office/drawing/2014/main" id="{20AFB228-4570-4815-A478-EACC28F4576E}"/>
              </a:ext>
            </a:extLst>
          </p:cNvPr>
          <p:cNvSpPr>
            <a:spLocks noGrp="1"/>
          </p:cNvSpPr>
          <p:nvPr>
            <p:ph type="subTitle" idx="1"/>
          </p:nvPr>
        </p:nvSpPr>
        <p:spPr>
          <a:xfrm>
            <a:off x="902525" y="3886200"/>
            <a:ext cx="7555675" cy="1752600"/>
          </a:xfrm>
        </p:spPr>
        <p:txBody>
          <a:bodyPr/>
          <a:lstStyle/>
          <a:p>
            <a:pPr algn="ctr"/>
            <a:r>
              <a:rPr lang="en-CA" dirty="0"/>
              <a:t>How can producers get access to capital?</a:t>
            </a:r>
          </a:p>
        </p:txBody>
      </p:sp>
    </p:spTree>
    <p:extLst>
      <p:ext uri="{BB962C8B-B14F-4D97-AF65-F5344CB8AC3E}">
        <p14:creationId xmlns:p14="http://schemas.microsoft.com/office/powerpoint/2010/main" val="3230293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653F8-A514-429F-8F81-85119FB3F937}"/>
              </a:ext>
            </a:extLst>
          </p:cNvPr>
          <p:cNvSpPr>
            <a:spLocks noGrp="1"/>
          </p:cNvSpPr>
          <p:nvPr>
            <p:ph type="title"/>
          </p:nvPr>
        </p:nvSpPr>
        <p:spPr>
          <a:xfrm>
            <a:off x="1175657" y="98960"/>
            <a:ext cx="7790213" cy="969819"/>
          </a:xfrm>
        </p:spPr>
        <p:txBody>
          <a:bodyPr/>
          <a:lstStyle/>
          <a:p>
            <a:r>
              <a:rPr lang="en-CA" sz="3400" dirty="0"/>
              <a:t>Getting funds to develop business: options available in developed economies</a:t>
            </a:r>
          </a:p>
        </p:txBody>
      </p:sp>
      <p:sp>
        <p:nvSpPr>
          <p:cNvPr id="3" name="Content Placeholder 2">
            <a:extLst>
              <a:ext uri="{FF2B5EF4-FFF2-40B4-BE49-F238E27FC236}">
                <a16:creationId xmlns:a16="http://schemas.microsoft.com/office/drawing/2014/main" id="{3AEADD9F-09CB-4AF2-981D-F52EC7928601}"/>
              </a:ext>
            </a:extLst>
          </p:cNvPr>
          <p:cNvSpPr>
            <a:spLocks noGrp="1"/>
          </p:cNvSpPr>
          <p:nvPr>
            <p:ph idx="1"/>
          </p:nvPr>
        </p:nvSpPr>
        <p:spPr>
          <a:xfrm>
            <a:off x="688769" y="1529938"/>
            <a:ext cx="7693231" cy="4495800"/>
          </a:xfrm>
        </p:spPr>
        <p:txBody>
          <a:bodyPr/>
          <a:lstStyle/>
          <a:p>
            <a:r>
              <a:rPr lang="en-CA" dirty="0"/>
              <a:t>Paying with a credit card</a:t>
            </a:r>
          </a:p>
          <a:p>
            <a:r>
              <a:rPr lang="en-CA" dirty="0"/>
              <a:t>Obtaining loans from banks</a:t>
            </a:r>
          </a:p>
          <a:p>
            <a:r>
              <a:rPr lang="en-CA" dirty="0"/>
              <a:t>Convincing venture capitalists to invest in your business</a:t>
            </a:r>
          </a:p>
          <a:p>
            <a:r>
              <a:rPr lang="en-CA" dirty="0"/>
              <a:t>Raising funds through public offering of shares at stock exchanges</a:t>
            </a:r>
          </a:p>
          <a:p>
            <a:r>
              <a:rPr lang="en-CA" dirty="0"/>
              <a:t>Issuing bonds and selling them to investors</a:t>
            </a:r>
          </a:p>
          <a:p>
            <a:r>
              <a:rPr lang="en-CA" dirty="0"/>
              <a:t>Crowdfunding through online platforms</a:t>
            </a:r>
          </a:p>
          <a:p>
            <a:endParaRPr lang="en-CA" dirty="0"/>
          </a:p>
          <a:p>
            <a:endParaRPr lang="en-CA" dirty="0"/>
          </a:p>
        </p:txBody>
      </p:sp>
    </p:spTree>
    <p:extLst>
      <p:ext uri="{BB962C8B-B14F-4D97-AF65-F5344CB8AC3E}">
        <p14:creationId xmlns:p14="http://schemas.microsoft.com/office/powerpoint/2010/main" val="2358049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653F8-A514-429F-8F81-85119FB3F937}"/>
              </a:ext>
            </a:extLst>
          </p:cNvPr>
          <p:cNvSpPr>
            <a:spLocks noGrp="1"/>
          </p:cNvSpPr>
          <p:nvPr>
            <p:ph type="title"/>
          </p:nvPr>
        </p:nvSpPr>
        <p:spPr>
          <a:xfrm>
            <a:off x="2030681" y="0"/>
            <a:ext cx="6873834" cy="969819"/>
          </a:xfrm>
        </p:spPr>
        <p:txBody>
          <a:bodyPr/>
          <a:lstStyle/>
          <a:p>
            <a:r>
              <a:rPr lang="en-CA" dirty="0"/>
              <a:t>Getting funds to develop business: alternative options</a:t>
            </a:r>
          </a:p>
        </p:txBody>
      </p:sp>
      <p:sp>
        <p:nvSpPr>
          <p:cNvPr id="3" name="Content Placeholder 2">
            <a:extLst>
              <a:ext uri="{FF2B5EF4-FFF2-40B4-BE49-F238E27FC236}">
                <a16:creationId xmlns:a16="http://schemas.microsoft.com/office/drawing/2014/main" id="{3AEADD9F-09CB-4AF2-981D-F52EC7928601}"/>
              </a:ext>
            </a:extLst>
          </p:cNvPr>
          <p:cNvSpPr>
            <a:spLocks noGrp="1"/>
          </p:cNvSpPr>
          <p:nvPr>
            <p:ph idx="1"/>
          </p:nvPr>
        </p:nvSpPr>
        <p:spPr>
          <a:xfrm>
            <a:off x="581891" y="1529938"/>
            <a:ext cx="7800109" cy="4495800"/>
          </a:xfrm>
        </p:spPr>
        <p:txBody>
          <a:bodyPr/>
          <a:lstStyle/>
          <a:p>
            <a:r>
              <a:rPr lang="en-CA" dirty="0"/>
              <a:t>Borrowing from the family and friends</a:t>
            </a:r>
          </a:p>
          <a:p>
            <a:r>
              <a:rPr lang="en-CA" dirty="0"/>
              <a:t>Credit unions / savings-and-loans associations</a:t>
            </a:r>
          </a:p>
          <a:p>
            <a:r>
              <a:rPr lang="en-CA" dirty="0"/>
              <a:t>Trade credit from business partners</a:t>
            </a:r>
          </a:p>
          <a:p>
            <a:r>
              <a:rPr lang="en-CA" dirty="0"/>
              <a:t>Obtaining funds from the government</a:t>
            </a:r>
          </a:p>
          <a:p>
            <a:r>
              <a:rPr lang="en-CA" dirty="0"/>
              <a:t>Microfinance (loans to groups of small-scale entrepreneurs with shared liability)</a:t>
            </a:r>
          </a:p>
          <a:p>
            <a:r>
              <a:rPr lang="en-CA" dirty="0"/>
              <a:t>Etc.</a:t>
            </a:r>
          </a:p>
          <a:p>
            <a:endParaRPr lang="en-CA" dirty="0"/>
          </a:p>
          <a:p>
            <a:endParaRPr lang="en-CA" dirty="0"/>
          </a:p>
        </p:txBody>
      </p:sp>
    </p:spTree>
    <p:extLst>
      <p:ext uri="{BB962C8B-B14F-4D97-AF65-F5344CB8AC3E}">
        <p14:creationId xmlns:p14="http://schemas.microsoft.com/office/powerpoint/2010/main" val="1325951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653F8-A514-429F-8F81-85119FB3F937}"/>
              </a:ext>
            </a:extLst>
          </p:cNvPr>
          <p:cNvSpPr>
            <a:spLocks noGrp="1"/>
          </p:cNvSpPr>
          <p:nvPr>
            <p:ph type="title"/>
          </p:nvPr>
        </p:nvSpPr>
        <p:spPr>
          <a:xfrm>
            <a:off x="1579417" y="237506"/>
            <a:ext cx="7196447" cy="732313"/>
          </a:xfrm>
        </p:spPr>
        <p:txBody>
          <a:bodyPr/>
          <a:lstStyle/>
          <a:p>
            <a:r>
              <a:rPr lang="en-CA" dirty="0"/>
              <a:t>How the microfinance model works</a:t>
            </a:r>
          </a:p>
        </p:txBody>
      </p:sp>
      <p:sp>
        <p:nvSpPr>
          <p:cNvPr id="3" name="Content Placeholder 2">
            <a:extLst>
              <a:ext uri="{FF2B5EF4-FFF2-40B4-BE49-F238E27FC236}">
                <a16:creationId xmlns:a16="http://schemas.microsoft.com/office/drawing/2014/main" id="{3AEADD9F-09CB-4AF2-981D-F52EC7928601}"/>
              </a:ext>
            </a:extLst>
          </p:cNvPr>
          <p:cNvSpPr>
            <a:spLocks noGrp="1"/>
          </p:cNvSpPr>
          <p:nvPr>
            <p:ph idx="1"/>
          </p:nvPr>
        </p:nvSpPr>
        <p:spPr>
          <a:xfrm>
            <a:off x="415637" y="1387434"/>
            <a:ext cx="8360227" cy="4906488"/>
          </a:xfrm>
        </p:spPr>
        <p:txBody>
          <a:bodyPr/>
          <a:lstStyle/>
          <a:p>
            <a:r>
              <a:rPr lang="en-CA" dirty="0"/>
              <a:t>Example: Grameen Bank created by Muhammad </a:t>
            </a:r>
            <a:r>
              <a:rPr lang="en-CA" dirty="0" err="1"/>
              <a:t>Yunus</a:t>
            </a:r>
            <a:r>
              <a:rPr lang="en-CA" dirty="0"/>
              <a:t> in Bangladesh</a:t>
            </a:r>
          </a:p>
          <a:p>
            <a:r>
              <a:rPr lang="en-CA" dirty="0"/>
              <a:t>Serving groups of poor women</a:t>
            </a:r>
          </a:p>
          <a:p>
            <a:r>
              <a:rPr lang="en-CA" dirty="0"/>
              <a:t>No credit history, no loan collateral</a:t>
            </a:r>
          </a:p>
          <a:p>
            <a:r>
              <a:rPr lang="en-CA" dirty="0"/>
              <a:t>Collective responsibility and group pressure</a:t>
            </a:r>
          </a:p>
          <a:p>
            <a:r>
              <a:rPr lang="en-CA" dirty="0"/>
              <a:t>Bank representatives travelling from village to village and meeting groups of borrowers</a:t>
            </a:r>
          </a:p>
          <a:p>
            <a:r>
              <a:rPr lang="en-CA" dirty="0"/>
              <a:t>Maintaining close relationships with borrowers and monitoring the progress of their businesses </a:t>
            </a:r>
          </a:p>
          <a:p>
            <a:endParaRPr lang="en-CA" dirty="0"/>
          </a:p>
          <a:p>
            <a:endParaRPr lang="en-CA" dirty="0"/>
          </a:p>
        </p:txBody>
      </p:sp>
    </p:spTree>
    <p:extLst>
      <p:ext uri="{BB962C8B-B14F-4D97-AF65-F5344CB8AC3E}">
        <p14:creationId xmlns:p14="http://schemas.microsoft.com/office/powerpoint/2010/main" val="830974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73C3C-FD5E-4048-8766-8A4A34839464}"/>
              </a:ext>
            </a:extLst>
          </p:cNvPr>
          <p:cNvSpPr>
            <a:spLocks noGrp="1"/>
          </p:cNvSpPr>
          <p:nvPr>
            <p:ph type="ctrTitle"/>
          </p:nvPr>
        </p:nvSpPr>
        <p:spPr>
          <a:xfrm>
            <a:off x="546265" y="1828800"/>
            <a:ext cx="7911935" cy="1771650"/>
          </a:xfrm>
        </p:spPr>
        <p:txBody>
          <a:bodyPr/>
          <a:lstStyle/>
          <a:p>
            <a:pPr algn="ctr"/>
            <a:r>
              <a:rPr lang="en-CA" dirty="0"/>
              <a:t>Institutional arrangements in product markets</a:t>
            </a:r>
          </a:p>
        </p:txBody>
      </p:sp>
      <p:sp>
        <p:nvSpPr>
          <p:cNvPr id="3" name="Subtitle 2">
            <a:extLst>
              <a:ext uri="{FF2B5EF4-FFF2-40B4-BE49-F238E27FC236}">
                <a16:creationId xmlns:a16="http://schemas.microsoft.com/office/drawing/2014/main" id="{20AFB228-4570-4815-A478-EACC28F4576E}"/>
              </a:ext>
            </a:extLst>
          </p:cNvPr>
          <p:cNvSpPr>
            <a:spLocks noGrp="1"/>
          </p:cNvSpPr>
          <p:nvPr>
            <p:ph type="subTitle" idx="1"/>
          </p:nvPr>
        </p:nvSpPr>
        <p:spPr>
          <a:xfrm>
            <a:off x="902525" y="3886200"/>
            <a:ext cx="7555675" cy="1752600"/>
          </a:xfrm>
        </p:spPr>
        <p:txBody>
          <a:bodyPr/>
          <a:lstStyle/>
          <a:p>
            <a:pPr algn="ctr"/>
            <a:r>
              <a:rPr lang="en-CA" dirty="0"/>
              <a:t>Let’s consider the grocery retail as an example…</a:t>
            </a:r>
          </a:p>
        </p:txBody>
      </p:sp>
    </p:spTree>
    <p:extLst>
      <p:ext uri="{BB962C8B-B14F-4D97-AF65-F5344CB8AC3E}">
        <p14:creationId xmlns:p14="http://schemas.microsoft.com/office/powerpoint/2010/main" val="3115370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0162" y="279400"/>
            <a:ext cx="5935683" cy="680852"/>
          </a:xfrm>
        </p:spPr>
        <p:txBody>
          <a:bodyPr/>
          <a:lstStyle/>
          <a:p>
            <a:r>
              <a:rPr lang="en-US" b="1" dirty="0"/>
              <a:t>The Indian onion market</a:t>
            </a:r>
          </a:p>
        </p:txBody>
      </p:sp>
      <p:sp>
        <p:nvSpPr>
          <p:cNvPr id="4" name="Content Placeholder 3"/>
          <p:cNvSpPr>
            <a:spLocks noGrp="1"/>
          </p:cNvSpPr>
          <p:nvPr>
            <p:ph sz="half" idx="2"/>
          </p:nvPr>
        </p:nvSpPr>
        <p:spPr>
          <a:xfrm>
            <a:off x="475247" y="1464953"/>
            <a:ext cx="4315065" cy="4724400"/>
          </a:xfrm>
        </p:spPr>
        <p:txBody>
          <a:bodyPr>
            <a:normAutofit/>
          </a:bodyPr>
          <a:lstStyle/>
          <a:p>
            <a:r>
              <a:rPr lang="en-US" sz="2400" dirty="0"/>
              <a:t>The Vashi market on the outskirts of Mumbai handles 100-150 truckloads of onions a day - enough to satisfy India’s commercial capital.</a:t>
            </a:r>
          </a:p>
          <a:p>
            <a:endParaRPr lang="en-US" dirty="0"/>
          </a:p>
          <a:p>
            <a:r>
              <a:rPr lang="en-US" sz="2400" dirty="0"/>
              <a:t>The market is a teeming maze of 300-odd selling agents, who mainly act on behalf of middlemen, and several thousand buyers - either retailers or sub-distributors.</a:t>
            </a:r>
          </a:p>
          <a:p>
            <a:endParaRPr lang="en-US" dirty="0"/>
          </a:p>
        </p:txBody>
      </p:sp>
      <p:sp>
        <p:nvSpPr>
          <p:cNvPr id="8" name="TextBox 7"/>
          <p:cNvSpPr txBox="1"/>
          <p:nvPr/>
        </p:nvSpPr>
        <p:spPr>
          <a:xfrm>
            <a:off x="2971800" y="6553200"/>
            <a:ext cx="2531014" cy="276999"/>
          </a:xfrm>
          <a:prstGeom prst="rect">
            <a:avLst/>
          </a:prstGeom>
          <a:noFill/>
        </p:spPr>
        <p:txBody>
          <a:bodyPr wrap="none" rtlCol="0">
            <a:spAutoFit/>
          </a:bodyPr>
          <a:lstStyle/>
          <a:p>
            <a:r>
              <a:rPr lang="en-US" sz="1200" dirty="0"/>
              <a:t>Source: The Economist, Dec. 2013</a:t>
            </a:r>
          </a:p>
        </p:txBody>
      </p:sp>
      <p:pic>
        <p:nvPicPr>
          <p:cNvPr id="10" name="Content Placeholder 9"/>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334000" y="1623126"/>
            <a:ext cx="2801646" cy="4267200"/>
          </a:xfrm>
        </p:spPr>
      </p:pic>
    </p:spTree>
    <p:extLst>
      <p:ext uri="{BB962C8B-B14F-4D97-AF65-F5344CB8AC3E}">
        <p14:creationId xmlns:p14="http://schemas.microsoft.com/office/powerpoint/2010/main" val="213023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78559" y="41565"/>
            <a:ext cx="6210795" cy="1040668"/>
          </a:xfrm>
        </p:spPr>
        <p:txBody>
          <a:bodyPr/>
          <a:lstStyle/>
          <a:p>
            <a:r>
              <a:rPr lang="en-US" dirty="0"/>
              <a:t>From the wholesale market </a:t>
            </a:r>
            <a:br>
              <a:rPr lang="en-US" dirty="0"/>
            </a:br>
            <a:r>
              <a:rPr lang="en-US" dirty="0"/>
              <a:t>to retail stores</a:t>
            </a:r>
            <a:endParaRPr lang="en-US" b="1" dirty="0"/>
          </a:p>
        </p:txBody>
      </p:sp>
      <p:sp>
        <p:nvSpPr>
          <p:cNvPr id="3" name="2 İçerik Yer Tutucusu"/>
          <p:cNvSpPr>
            <a:spLocks noGrp="1"/>
          </p:cNvSpPr>
          <p:nvPr>
            <p:ph idx="1"/>
          </p:nvPr>
        </p:nvSpPr>
        <p:spPr>
          <a:xfrm>
            <a:off x="585849" y="1756454"/>
            <a:ext cx="8345488" cy="4383087"/>
          </a:xfrm>
        </p:spPr>
        <p:txBody>
          <a:bodyPr>
            <a:normAutofit fontScale="77500" lnSpcReduction="20000"/>
          </a:bodyPr>
          <a:lstStyle/>
          <a:p>
            <a:r>
              <a:rPr lang="en-US" dirty="0"/>
              <a:t>Cars and trucks pick up small batches of onions from the Vashi market to take them to sub-distributors in Mumbai. </a:t>
            </a:r>
          </a:p>
          <a:p>
            <a:r>
              <a:rPr lang="en-US" dirty="0"/>
              <a:t>A typical sub-distributor…</a:t>
            </a:r>
          </a:p>
          <a:p>
            <a:pPr lvl="1"/>
            <a:r>
              <a:rPr lang="en-US" sz="3200" dirty="0"/>
              <a:t>handles 200 sacks a day to be sold to retailers and restaurants</a:t>
            </a:r>
          </a:p>
          <a:p>
            <a:pPr lvl="1"/>
            <a:r>
              <a:rPr lang="en-US" sz="3200" dirty="0"/>
              <a:t>buys daily from Vashi market and has space to store only about 12 hours’ worth of stock</a:t>
            </a:r>
          </a:p>
          <a:p>
            <a:pPr lvl="1"/>
            <a:r>
              <a:rPr lang="en-US" sz="3200" dirty="0"/>
              <a:t>marks up prices by 20% but some purchased onions are thrown away as they are either damaged or of inferior quality</a:t>
            </a:r>
          </a:p>
          <a:p>
            <a:r>
              <a:rPr lang="en-US" dirty="0"/>
              <a:t>The next stop for the onions is a small shop down the road where they are sold for another mark-up of 10% or so…</a:t>
            </a:r>
          </a:p>
          <a:p>
            <a:endParaRPr lang="en-US" dirty="0"/>
          </a:p>
        </p:txBody>
      </p:sp>
      <p:sp>
        <p:nvSpPr>
          <p:cNvPr id="4" name="3 Altbilgi Yer Tutucusu"/>
          <p:cNvSpPr>
            <a:spLocks noGrp="1"/>
          </p:cNvSpPr>
          <p:nvPr>
            <p:ph type="ftr" sz="quarter" idx="4294967295"/>
          </p:nvPr>
        </p:nvSpPr>
        <p:spPr>
          <a:xfrm>
            <a:off x="3124200" y="6521680"/>
            <a:ext cx="2895600" cy="294756"/>
          </a:xfrm>
          <a:prstGeom prst="rect">
            <a:avLst/>
          </a:prstGeom>
        </p:spPr>
        <p:txBody>
          <a:bodyPr/>
          <a:lstStyle/>
          <a:p>
            <a:r>
              <a:rPr lang="en-US" sz="1200" dirty="0"/>
              <a:t>Source: The Economist (2013)</a:t>
            </a:r>
          </a:p>
        </p:txBody>
      </p:sp>
    </p:spTree>
    <p:extLst>
      <p:ext uri="{BB962C8B-B14F-4D97-AF65-F5344CB8AC3E}">
        <p14:creationId xmlns:p14="http://schemas.microsoft.com/office/powerpoint/2010/main" val="1829364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FA3A5-D460-4449-9465-F5666AC2090F}"/>
              </a:ext>
            </a:extLst>
          </p:cNvPr>
          <p:cNvSpPr>
            <a:spLocks noGrp="1"/>
          </p:cNvSpPr>
          <p:nvPr>
            <p:ph type="ctrTitle"/>
          </p:nvPr>
        </p:nvSpPr>
        <p:spPr>
          <a:xfrm>
            <a:off x="570016" y="1828800"/>
            <a:ext cx="7888184" cy="1771650"/>
          </a:xfrm>
        </p:spPr>
        <p:txBody>
          <a:bodyPr/>
          <a:lstStyle/>
          <a:p>
            <a:pPr algn="ctr"/>
            <a:r>
              <a:rPr lang="en-CA" dirty="0"/>
              <a:t>What is needed for the markets to function?</a:t>
            </a:r>
          </a:p>
        </p:txBody>
      </p:sp>
    </p:spTree>
    <p:extLst>
      <p:ext uri="{BB962C8B-B14F-4D97-AF65-F5344CB8AC3E}">
        <p14:creationId xmlns:p14="http://schemas.microsoft.com/office/powerpoint/2010/main" val="955969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0656" y="1472542"/>
            <a:ext cx="6673931" cy="4655125"/>
          </a:xfrm>
        </p:spPr>
      </p:pic>
      <p:sp>
        <p:nvSpPr>
          <p:cNvPr id="6" name="Title 1">
            <a:extLst>
              <a:ext uri="{FF2B5EF4-FFF2-40B4-BE49-F238E27FC236}">
                <a16:creationId xmlns:a16="http://schemas.microsoft.com/office/drawing/2014/main" id="{BCF8BA84-2C60-4ADB-A4EB-08BDB12485F6}"/>
              </a:ext>
            </a:extLst>
          </p:cNvPr>
          <p:cNvSpPr>
            <a:spLocks noGrp="1"/>
          </p:cNvSpPr>
          <p:nvPr>
            <p:ph type="title"/>
          </p:nvPr>
        </p:nvSpPr>
        <p:spPr>
          <a:xfrm>
            <a:off x="1947552" y="297872"/>
            <a:ext cx="7089569" cy="685800"/>
          </a:xfrm>
        </p:spPr>
        <p:txBody>
          <a:bodyPr/>
          <a:lstStyle/>
          <a:p>
            <a:r>
              <a:rPr lang="en-US" dirty="0"/>
              <a:t>Grocery markets around the world</a:t>
            </a:r>
          </a:p>
        </p:txBody>
      </p:sp>
    </p:spTree>
    <p:extLst>
      <p:ext uri="{BB962C8B-B14F-4D97-AF65-F5344CB8AC3E}">
        <p14:creationId xmlns:p14="http://schemas.microsoft.com/office/powerpoint/2010/main" val="3237364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69226" y="39686"/>
            <a:ext cx="6248400" cy="1017217"/>
          </a:xfrm>
        </p:spPr>
        <p:txBody>
          <a:bodyPr/>
          <a:lstStyle/>
          <a:p>
            <a:pPr eaLnBrk="1" hangingPunct="1"/>
            <a:r>
              <a:rPr lang="en-US" b="1" dirty="0"/>
              <a:t>Market i</a:t>
            </a:r>
            <a:r>
              <a:rPr lang="en-US" dirty="0"/>
              <a:t>ntermediation in </a:t>
            </a:r>
            <a:br>
              <a:rPr lang="en-US" dirty="0"/>
            </a:br>
            <a:r>
              <a:rPr lang="en-US" dirty="0"/>
              <a:t>low-income markets</a:t>
            </a:r>
            <a:endParaRPr lang="en-US" b="1" dirty="0"/>
          </a:p>
        </p:txBody>
      </p:sp>
      <p:sp>
        <p:nvSpPr>
          <p:cNvPr id="11267" name="Rectangle 3"/>
          <p:cNvSpPr>
            <a:spLocks noGrp="1" noChangeArrowheads="1"/>
          </p:cNvSpPr>
          <p:nvPr>
            <p:ph type="body" idx="1"/>
          </p:nvPr>
        </p:nvSpPr>
        <p:spPr>
          <a:xfrm>
            <a:off x="228600" y="2017713"/>
            <a:ext cx="6324600" cy="4114800"/>
          </a:xfrm>
        </p:spPr>
        <p:txBody>
          <a:bodyPr/>
          <a:lstStyle/>
          <a:p>
            <a:pPr eaLnBrk="1" hangingPunct="1">
              <a:lnSpc>
                <a:spcPct val="90000"/>
              </a:lnSpc>
            </a:pPr>
            <a:r>
              <a:rPr lang="en-US" sz="2400" dirty="0"/>
              <a:t>In emerging markets, P&amp;G estimates that 80% of people shop in mom-and-pop stores no bigger than a closet.</a:t>
            </a:r>
          </a:p>
          <a:p>
            <a:pPr eaLnBrk="1" hangingPunct="1">
              <a:lnSpc>
                <a:spcPct val="90000"/>
              </a:lnSpc>
            </a:pPr>
            <a:r>
              <a:rPr lang="en-US" sz="2400" dirty="0"/>
              <a:t>P&amp;G estimates there to be about 20 million high-frequency stores world-wide, so far just 2.5 million carry their products. </a:t>
            </a:r>
          </a:p>
          <a:p>
            <a:pPr eaLnBrk="1" hangingPunct="1">
              <a:lnSpc>
                <a:spcPct val="90000"/>
              </a:lnSpc>
            </a:pPr>
            <a:r>
              <a:rPr lang="en-US" sz="2400" dirty="0"/>
              <a:t>“That was a paradigm shift for us,” says P&amp;G Chief Operating Officer Robert McDonald. “We’ll be in those big-box stores, but we’ve got to be in the small ones.”</a:t>
            </a:r>
          </a:p>
        </p:txBody>
      </p:sp>
      <p:sp>
        <p:nvSpPr>
          <p:cNvPr id="11268" name="Text Box 4"/>
          <p:cNvSpPr txBox="1">
            <a:spLocks noChangeArrowheads="1"/>
          </p:cNvSpPr>
          <p:nvPr/>
        </p:nvSpPr>
        <p:spPr bwMode="auto">
          <a:xfrm>
            <a:off x="3067843" y="6543676"/>
            <a:ext cx="3008313" cy="274638"/>
          </a:xfrm>
          <a:prstGeom prst="rect">
            <a:avLst/>
          </a:prstGeom>
          <a:noFill/>
          <a:ln w="9525">
            <a:noFill/>
            <a:miter lim="800000"/>
            <a:headEnd/>
            <a:tailEnd/>
          </a:ln>
        </p:spPr>
        <p:txBody>
          <a:bodyPr wrap="none">
            <a:spAutoFit/>
          </a:bodyPr>
          <a:lstStyle/>
          <a:p>
            <a:r>
              <a:rPr lang="en-US" sz="1200" dirty="0">
                <a:ea typeface="ＭＳ Ｐゴシック" pitchFamily="34" charset="-128"/>
                <a:cs typeface="Arial" charset="0"/>
              </a:rPr>
              <a:t>Source: Wall Street Journal, July 16, 2007</a:t>
            </a:r>
          </a:p>
        </p:txBody>
      </p:sp>
      <p:pic>
        <p:nvPicPr>
          <p:cNvPr id="5" name="Picture 3"/>
          <p:cNvPicPr>
            <a:picLocks noChangeAspect="1" noChangeArrowheads="1"/>
          </p:cNvPicPr>
          <p:nvPr/>
        </p:nvPicPr>
        <p:blipFill>
          <a:blip r:embed="rId3" cstate="print"/>
          <a:srcRect/>
          <a:stretch>
            <a:fillRect/>
          </a:stretch>
        </p:blipFill>
        <p:spPr bwMode="auto">
          <a:xfrm>
            <a:off x="6705600" y="2132013"/>
            <a:ext cx="2133600" cy="3886200"/>
          </a:xfrm>
          <a:prstGeom prst="rect">
            <a:avLst/>
          </a:prstGeom>
          <a:noFill/>
          <a:ln w="9525">
            <a:noFill/>
            <a:miter lim="800000"/>
            <a:headEnd/>
            <a:tailEnd/>
          </a:ln>
        </p:spPr>
      </p:pic>
    </p:spTree>
    <p:extLst>
      <p:ext uri="{BB962C8B-B14F-4D97-AF65-F5344CB8AC3E}">
        <p14:creationId xmlns:p14="http://schemas.microsoft.com/office/powerpoint/2010/main" val="1800589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Amazon in India</a:t>
            </a:r>
          </a:p>
        </p:txBody>
      </p:sp>
      <p:sp>
        <p:nvSpPr>
          <p:cNvPr id="4" name="Content Placeholder 3"/>
          <p:cNvSpPr>
            <a:spLocks noGrp="1"/>
          </p:cNvSpPr>
          <p:nvPr>
            <p:ph idx="1"/>
          </p:nvPr>
        </p:nvSpPr>
        <p:spPr>
          <a:xfrm>
            <a:off x="320634" y="1316181"/>
            <a:ext cx="8502732" cy="5001492"/>
          </a:xfrm>
        </p:spPr>
        <p:txBody>
          <a:bodyPr/>
          <a:lstStyle/>
          <a:p>
            <a:r>
              <a:rPr lang="en-US" sz="2000" dirty="0"/>
              <a:t>“India is liberally peppered with small shops — more than </a:t>
            </a:r>
            <a:r>
              <a:rPr lang="en-US" sz="2000" dirty="0">
                <a:hlinkClick r:id="rId2"/>
              </a:rPr>
              <a:t>14 million of them</a:t>
            </a:r>
            <a:r>
              <a:rPr lang="en-US" sz="2000" dirty="0"/>
              <a:t>, the overwhelming majority smaller than 600 square feet. These so-called mom-and-pop stores typically feature high prices and limited inventories, but in many rural communities they are the only game in town. The government’s FDI restrictions are designed in part to protect these convenience-store owners. When Amazon.in debuted, many Indians feared the online behemoth would put them out of business.</a:t>
            </a:r>
          </a:p>
          <a:p>
            <a:r>
              <a:rPr lang="en-US" sz="2000" dirty="0"/>
              <a:t>Instead, Amazon has enlisted mom-and-pop store owners as partners in its delivery platform. In small villages and remote areas where few people have internet access, residents can go to their local store and use the owner’s internet connection to browse and select goods from Amazon.in. Store owners record their orders, alert customers when their products are delivered to the store, collect the cash payment, and pass along the money — minus a handling fee — to Amazon. The arrangement neatly circumvents the problem of conducting e-commerce in a cash economy. And store owners report increased sales of their own while customers are on-site.</a:t>
            </a:r>
            <a:endParaRPr lang="en-US" sz="4400" dirty="0"/>
          </a:p>
        </p:txBody>
      </p:sp>
    </p:spTree>
    <p:extLst>
      <p:ext uri="{BB962C8B-B14F-4D97-AF65-F5344CB8AC3E}">
        <p14:creationId xmlns:p14="http://schemas.microsoft.com/office/powerpoint/2010/main" val="3068276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354932" y="1342663"/>
            <a:ext cx="8458200" cy="5017626"/>
          </a:xfrm>
        </p:spPr>
        <p:txBody>
          <a:bodyPr/>
          <a:lstStyle/>
          <a:p>
            <a:pPr>
              <a:spcBef>
                <a:spcPts val="0"/>
              </a:spcBef>
              <a:spcAft>
                <a:spcPts val="600"/>
              </a:spcAft>
            </a:pPr>
            <a:r>
              <a:rPr lang="en-CA" sz="3000" dirty="0"/>
              <a:t>What is needed for the markets to function?</a:t>
            </a:r>
          </a:p>
          <a:p>
            <a:pPr>
              <a:spcBef>
                <a:spcPts val="0"/>
              </a:spcBef>
              <a:spcAft>
                <a:spcPts val="600"/>
              </a:spcAft>
            </a:pPr>
            <a:r>
              <a:rPr lang="en-CA" sz="3000" dirty="0"/>
              <a:t>Transaction costs, institutions, and trust</a:t>
            </a:r>
          </a:p>
          <a:p>
            <a:pPr>
              <a:spcBef>
                <a:spcPts val="0"/>
              </a:spcBef>
              <a:spcAft>
                <a:spcPts val="600"/>
              </a:spcAft>
            </a:pPr>
            <a:r>
              <a:rPr lang="en-CA" sz="3000" dirty="0"/>
              <a:t>Comparing the institutional environment of business across countries</a:t>
            </a:r>
          </a:p>
          <a:p>
            <a:pPr>
              <a:spcBef>
                <a:spcPts val="0"/>
              </a:spcBef>
              <a:spcAft>
                <a:spcPts val="600"/>
              </a:spcAft>
            </a:pPr>
            <a:r>
              <a:rPr lang="en-CA" sz="3000" dirty="0"/>
              <a:t>Taken-for-granted institutions and “institutional voids”</a:t>
            </a:r>
          </a:p>
          <a:p>
            <a:pPr>
              <a:spcBef>
                <a:spcPts val="0"/>
              </a:spcBef>
              <a:spcAft>
                <a:spcPts val="600"/>
              </a:spcAft>
            </a:pPr>
            <a:r>
              <a:rPr lang="en-CA" sz="3000" dirty="0"/>
              <a:t>Facilitating transactions in capital markets: microfinance</a:t>
            </a:r>
          </a:p>
          <a:p>
            <a:pPr>
              <a:spcBef>
                <a:spcPts val="0"/>
              </a:spcBef>
              <a:spcAft>
                <a:spcPts val="600"/>
              </a:spcAft>
            </a:pPr>
            <a:r>
              <a:rPr lang="en-CA" sz="3000" dirty="0"/>
              <a:t>Facilitating transactions in product markets: grocery retail</a:t>
            </a:r>
          </a:p>
          <a:p>
            <a:pPr>
              <a:spcBef>
                <a:spcPts val="0"/>
              </a:spcBef>
            </a:pPr>
            <a:endParaRPr lang="en-CA" dirty="0"/>
          </a:p>
          <a:p>
            <a:pPr>
              <a:spcBef>
                <a:spcPts val="0"/>
              </a:spcBef>
            </a:pPr>
            <a:endParaRPr lang="en-US" dirty="0"/>
          </a:p>
        </p:txBody>
      </p:sp>
    </p:spTree>
    <p:extLst>
      <p:ext uri="{BB962C8B-B14F-4D97-AF65-F5344CB8AC3E}">
        <p14:creationId xmlns:p14="http://schemas.microsoft.com/office/powerpoint/2010/main" val="2730400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sz="3600" dirty="0"/>
              <a:t>Reminders</a:t>
            </a:r>
          </a:p>
        </p:txBody>
      </p:sp>
      <p:sp>
        <p:nvSpPr>
          <p:cNvPr id="175107" name="Rectangle 3"/>
          <p:cNvSpPr>
            <a:spLocks noGrp="1" noChangeArrowheads="1"/>
          </p:cNvSpPr>
          <p:nvPr>
            <p:ph idx="1"/>
          </p:nvPr>
        </p:nvSpPr>
        <p:spPr>
          <a:xfrm>
            <a:off x="121534" y="1562582"/>
            <a:ext cx="8900931" cy="4786132"/>
          </a:xfrm>
        </p:spPr>
        <p:txBody>
          <a:bodyPr/>
          <a:lstStyle/>
          <a:p>
            <a:endParaRPr lang="en-US" sz="1200" dirty="0"/>
          </a:p>
          <a:p>
            <a:r>
              <a:rPr lang="en-US" sz="2800" dirty="0"/>
              <a:t>This Friday, February 28</a:t>
            </a:r>
            <a:r>
              <a:rPr lang="en-US" sz="2800" baseline="30000" dirty="0"/>
              <a:t>th</a:t>
            </a:r>
            <a:r>
              <a:rPr lang="en-US" sz="2800" dirty="0"/>
              <a:t>  </a:t>
            </a:r>
          </a:p>
          <a:p>
            <a:pPr lvl="1"/>
            <a:r>
              <a:rPr lang="en-US" sz="2400" dirty="0"/>
              <a:t>Will discuss the Harley-Davidson case</a:t>
            </a:r>
          </a:p>
          <a:p>
            <a:pPr lvl="1"/>
            <a:r>
              <a:rPr lang="en-US" sz="2400" dirty="0"/>
              <a:t>Students responsible for the Harley-Davidson case should upload (on Moodle) their written answers to the preparation questions by 9:30 on February 28</a:t>
            </a:r>
            <a:r>
              <a:rPr lang="en-US" sz="2400" baseline="30000" dirty="0"/>
              <a:t>th</a:t>
            </a:r>
            <a:r>
              <a:rPr lang="en-US" sz="2400" dirty="0"/>
              <a:t> </a:t>
            </a:r>
          </a:p>
          <a:p>
            <a:endParaRPr lang="en-US" sz="2800" dirty="0"/>
          </a:p>
          <a:p>
            <a:r>
              <a:rPr lang="en-US" sz="2800" dirty="0"/>
              <a:t>Next Tuesday, March 4</a:t>
            </a:r>
            <a:r>
              <a:rPr lang="en-US" sz="2800" baseline="30000" dirty="0"/>
              <a:t>th</a:t>
            </a:r>
            <a:r>
              <a:rPr lang="en-US" sz="2800" dirty="0"/>
              <a:t>  </a:t>
            </a:r>
            <a:endParaRPr lang="en-US" sz="2800" baseline="30000" dirty="0"/>
          </a:p>
          <a:p>
            <a:pPr lvl="1"/>
            <a:r>
              <a:rPr lang="en-US" sz="2400" dirty="0"/>
              <a:t>CARNIVAL – No classes at Nova SBE (see the Course Program on Moodle)</a:t>
            </a:r>
          </a:p>
        </p:txBody>
      </p:sp>
    </p:spTree>
    <p:extLst>
      <p:ext uri="{BB962C8B-B14F-4D97-AF65-F5344CB8AC3E}">
        <p14:creationId xmlns:p14="http://schemas.microsoft.com/office/powerpoint/2010/main" val="2983905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5"/>
          <p:cNvSpPr>
            <a:spLocks noGrp="1" noChangeArrowheads="1"/>
          </p:cNvSpPr>
          <p:nvPr>
            <p:ph type="title"/>
          </p:nvPr>
        </p:nvSpPr>
        <p:spPr>
          <a:xfrm>
            <a:off x="2695697" y="379412"/>
            <a:ext cx="6311015" cy="706438"/>
          </a:xfrm>
        </p:spPr>
        <p:txBody>
          <a:bodyPr/>
          <a:lstStyle/>
          <a:p>
            <a:pPr eaLnBrk="1" hangingPunct="1"/>
            <a:r>
              <a:rPr lang="en-GB" altLang="ja-JP" sz="3200" dirty="0">
                <a:ea typeface="ＭＳ Ｐゴシック" pitchFamily="34" charset="-128"/>
              </a:rPr>
              <a:t>Making the market work</a:t>
            </a:r>
            <a:endParaRPr lang="en-GB" altLang="ja-JP" sz="3200" b="1" dirty="0">
              <a:ea typeface="ＭＳ Ｐゴシック" pitchFamily="34" charset="-128"/>
            </a:endParaRPr>
          </a:p>
        </p:txBody>
      </p:sp>
      <p:sp>
        <p:nvSpPr>
          <p:cNvPr id="30727" name="Rectangle 6"/>
          <p:cNvSpPr>
            <a:spLocks noGrp="1" noChangeArrowheads="1"/>
          </p:cNvSpPr>
          <p:nvPr>
            <p:ph idx="1"/>
          </p:nvPr>
        </p:nvSpPr>
        <p:spPr>
          <a:xfrm>
            <a:off x="2695700" y="1333499"/>
            <a:ext cx="6311014" cy="2824164"/>
          </a:xfrm>
        </p:spPr>
        <p:txBody>
          <a:bodyPr/>
          <a:lstStyle/>
          <a:p>
            <a:pPr eaLnBrk="1" hangingPunct="1"/>
            <a:r>
              <a:rPr lang="en-GB" altLang="ja-JP" sz="2400" dirty="0">
                <a:ea typeface="ＭＳ Ｐゴシック" pitchFamily="34" charset="-128"/>
              </a:rPr>
              <a:t>To make the market work, sellers need to prove their trustworthiness to buyers</a:t>
            </a:r>
          </a:p>
          <a:p>
            <a:pPr eaLnBrk="1" hangingPunct="1"/>
            <a:r>
              <a:rPr lang="en-GB" altLang="ja-JP" sz="2400" dirty="0">
                <a:ea typeface="ＭＳ Ｐゴシック" pitchFamily="34" charset="-128"/>
              </a:rPr>
              <a:t>To solve information asymmetry problem, a product is evaluated by an independent expert</a:t>
            </a:r>
          </a:p>
          <a:p>
            <a:pPr eaLnBrk="1" hangingPunct="1"/>
            <a:r>
              <a:rPr lang="en-GB" altLang="ja-JP" sz="2400" dirty="0">
                <a:ea typeface="ＭＳ Ｐゴシック" pitchFamily="34" charset="-128"/>
              </a:rPr>
              <a:t>If both parties trust the evaluator, the market clears at prices that reflect the true value</a:t>
            </a:r>
          </a:p>
        </p:txBody>
      </p:sp>
      <p:sp>
        <p:nvSpPr>
          <p:cNvPr id="7" name="Slide Number Placeholder 5"/>
          <p:cNvSpPr>
            <a:spLocks noGrp="1"/>
          </p:cNvSpPr>
          <p:nvPr>
            <p:ph type="sldNum" sz="quarter" idx="4294967295"/>
          </p:nvPr>
        </p:nvSpPr>
        <p:spPr>
          <a:xfrm>
            <a:off x="7010400" y="6245225"/>
            <a:ext cx="2133600" cy="476250"/>
          </a:xfrm>
          <a:prstGeom prst="rect">
            <a:avLst/>
          </a:prstGeom>
        </p:spPr>
        <p:txBody>
          <a:bodyPr/>
          <a:lstStyle/>
          <a:p>
            <a:pPr>
              <a:defRPr/>
            </a:pPr>
            <a:fld id="{7857E72D-F01D-4A52-9000-DBD977AD0BC2}" type="slidenum">
              <a:rPr lang="en-GB" altLang="ja-JP"/>
              <a:pPr>
                <a:defRPr/>
              </a:pPr>
              <a:t>4</a:t>
            </a:fld>
            <a:endParaRPr lang="en-GB" altLang="ja-JP"/>
          </a:p>
        </p:txBody>
      </p:sp>
      <p:pic>
        <p:nvPicPr>
          <p:cNvPr id="30723" name="Picture 2" descr="0,,i=128475&amp;,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4474"/>
            <a:ext cx="2611438"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descr="kelleybluebook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719" y="4157663"/>
            <a:ext cx="26193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descr="lemonc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27" y="3915579"/>
            <a:ext cx="2123773" cy="294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30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439" y="323056"/>
            <a:ext cx="5688281" cy="646113"/>
          </a:xfrm>
        </p:spPr>
        <p:txBody>
          <a:bodyPr>
            <a:normAutofit/>
          </a:bodyPr>
          <a:lstStyle/>
          <a:p>
            <a:r>
              <a:rPr lang="en-US" b="1" dirty="0"/>
              <a:t>An institutional perspective</a:t>
            </a:r>
          </a:p>
        </p:txBody>
      </p:sp>
      <p:sp>
        <p:nvSpPr>
          <p:cNvPr id="3" name="Content Placeholder 2"/>
          <p:cNvSpPr>
            <a:spLocks noGrp="1"/>
          </p:cNvSpPr>
          <p:nvPr>
            <p:ph idx="1"/>
          </p:nvPr>
        </p:nvSpPr>
        <p:spPr>
          <a:xfrm>
            <a:off x="399256" y="1913020"/>
            <a:ext cx="8530612" cy="4279435"/>
          </a:xfrm>
        </p:spPr>
        <p:txBody>
          <a:bodyPr/>
          <a:lstStyle/>
          <a:p>
            <a:r>
              <a:rPr lang="en-US" sz="2800" dirty="0"/>
              <a:t>Market institutions are </a:t>
            </a:r>
            <a:r>
              <a:rPr lang="en-US" sz="2800" b="1" i="1" dirty="0"/>
              <a:t>rules</a:t>
            </a:r>
            <a:r>
              <a:rPr lang="en-US" sz="2800" b="1" dirty="0"/>
              <a:t> </a:t>
            </a:r>
            <a:r>
              <a:rPr lang="en-US" sz="2800" dirty="0"/>
              <a:t>and</a:t>
            </a:r>
            <a:r>
              <a:rPr lang="en-US" sz="2800" b="1" dirty="0"/>
              <a:t> </a:t>
            </a:r>
            <a:r>
              <a:rPr lang="en-US" sz="2800" b="1" i="1" dirty="0"/>
              <a:t>procedures</a:t>
            </a:r>
            <a:r>
              <a:rPr lang="en-US" sz="2800" b="1" dirty="0"/>
              <a:t> </a:t>
            </a:r>
            <a:r>
              <a:rPr lang="en-US" sz="2800" dirty="0"/>
              <a:t>that reduce uncertainty and induce cooperation / exchange by establishing structure and incentives for interactions among market participants</a:t>
            </a:r>
          </a:p>
          <a:p>
            <a:pPr lvl="1" eaLnBrk="1" hangingPunct="1"/>
            <a:r>
              <a:rPr lang="en-US" dirty="0"/>
              <a:t>Can be </a:t>
            </a:r>
            <a:r>
              <a:rPr lang="en-US" i="1" dirty="0"/>
              <a:t>formal</a:t>
            </a:r>
            <a:r>
              <a:rPr lang="en-US" dirty="0"/>
              <a:t> (laws, regulations) or </a:t>
            </a:r>
            <a:r>
              <a:rPr lang="en-US" i="1" dirty="0"/>
              <a:t>informal</a:t>
            </a:r>
            <a:r>
              <a:rPr lang="en-US" dirty="0"/>
              <a:t> (patterns of behavior, conventions, moral codes)</a:t>
            </a:r>
          </a:p>
          <a:p>
            <a:pPr lvl="1"/>
            <a:r>
              <a:rPr lang="en-US" dirty="0"/>
              <a:t>Market institutions define how the game of business is played, while firms are players in this game </a:t>
            </a:r>
          </a:p>
        </p:txBody>
      </p:sp>
    </p:spTree>
    <p:extLst>
      <p:ext uri="{BB962C8B-B14F-4D97-AF65-F5344CB8AC3E}">
        <p14:creationId xmlns:p14="http://schemas.microsoft.com/office/powerpoint/2010/main" val="643482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2DD46-7CDD-E7DD-DFCE-62AD7FCA6BDF}"/>
              </a:ext>
            </a:extLst>
          </p:cNvPr>
          <p:cNvSpPr>
            <a:spLocks noGrp="1"/>
          </p:cNvSpPr>
          <p:nvPr>
            <p:ph type="title"/>
          </p:nvPr>
        </p:nvSpPr>
        <p:spPr>
          <a:xfrm>
            <a:off x="138363" y="254585"/>
            <a:ext cx="8867273" cy="621715"/>
          </a:xfrm>
        </p:spPr>
        <p:txBody>
          <a:bodyPr/>
          <a:lstStyle/>
          <a:p>
            <a:pPr algn="ctr"/>
            <a:r>
              <a:rPr lang="en-US" sz="3600" dirty="0"/>
              <a:t>Institutions facilitate economic development</a:t>
            </a:r>
          </a:p>
        </p:txBody>
      </p:sp>
      <p:sp>
        <p:nvSpPr>
          <p:cNvPr id="3" name="Text Placeholder 2">
            <a:extLst>
              <a:ext uri="{FF2B5EF4-FFF2-40B4-BE49-F238E27FC236}">
                <a16:creationId xmlns:a16="http://schemas.microsoft.com/office/drawing/2014/main" id="{3A212273-5924-F0E9-1690-2DCE63480C6E}"/>
              </a:ext>
            </a:extLst>
          </p:cNvPr>
          <p:cNvSpPr>
            <a:spLocks noGrp="1"/>
          </p:cNvSpPr>
          <p:nvPr>
            <p:ph type="body" sz="half" idx="1"/>
          </p:nvPr>
        </p:nvSpPr>
        <p:spPr>
          <a:xfrm>
            <a:off x="457199" y="1485901"/>
            <a:ext cx="4614111" cy="1722146"/>
          </a:xfrm>
        </p:spPr>
        <p:txBody>
          <a:bodyPr/>
          <a:lstStyle/>
          <a:p>
            <a:pPr marL="342900" marR="0" lvl="0" indent="-342900" algn="l" defTabSz="914400" rtl="0" eaLnBrk="0" fontAlgn="base" latinLnBrk="0" hangingPunct="0">
              <a:lnSpc>
                <a:spcPct val="100000"/>
              </a:lnSpc>
              <a:spcBef>
                <a:spcPct val="20000"/>
              </a:spcBef>
              <a:spcAft>
                <a:spcPct val="0"/>
              </a:spcAft>
              <a:buClrTx/>
              <a:buSzPct val="80000"/>
              <a:buFont typeface="Wingdings" pitchFamily="2" charset="2"/>
              <a:buChar char="v"/>
              <a:tabLst/>
              <a:defRPr/>
            </a:pPr>
            <a:r>
              <a:rPr kumimoji="0" lang="en-US" sz="2000" b="0" i="0" u="none" strike="noStrike" kern="0" cap="none" spc="0" normalizeH="0" baseline="0" noProof="0" dirty="0">
                <a:ln>
                  <a:noFill/>
                </a:ln>
                <a:solidFill>
                  <a:srgbClr val="000000"/>
                </a:solidFill>
                <a:effectLst/>
                <a:uLnTx/>
                <a:uFillTx/>
                <a:latin typeface="Times New Roman"/>
                <a:ea typeface="+mn-ea"/>
                <a:cs typeface="+mn-cs"/>
              </a:rPr>
              <a:t>Daron Acemoglu, Dani Rodrik, and other development economists: Institutional development strongly affects a society’s level of economic prosperity</a:t>
            </a:r>
          </a:p>
          <a:p>
            <a:endParaRPr lang="en-US" dirty="0"/>
          </a:p>
        </p:txBody>
      </p:sp>
      <p:pic>
        <p:nvPicPr>
          <p:cNvPr id="8" name="Content Placeholder 7" descr="A book cover with white text&#10;&#10;Description automatically generated">
            <a:extLst>
              <a:ext uri="{FF2B5EF4-FFF2-40B4-BE49-F238E27FC236}">
                <a16:creationId xmlns:a16="http://schemas.microsoft.com/office/drawing/2014/main" id="{22B628F5-B1F0-F1F9-E35B-47DF2BB40672}"/>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91621" y="1485900"/>
            <a:ext cx="2895179" cy="4495800"/>
          </a:xfrm>
        </p:spPr>
      </p:pic>
      <p:pic>
        <p:nvPicPr>
          <p:cNvPr id="9" name="Picture 8">
            <a:extLst>
              <a:ext uri="{FF2B5EF4-FFF2-40B4-BE49-F238E27FC236}">
                <a16:creationId xmlns:a16="http://schemas.microsoft.com/office/drawing/2014/main" id="{03090C21-55EC-B091-3230-DD9A18534760}"/>
              </a:ext>
            </a:extLst>
          </p:cNvPr>
          <p:cNvPicPr>
            <a:picLocks noChangeAspect="1"/>
          </p:cNvPicPr>
          <p:nvPr/>
        </p:nvPicPr>
        <p:blipFill>
          <a:blip r:embed="rId3"/>
          <a:stretch>
            <a:fillRect/>
          </a:stretch>
        </p:blipFill>
        <p:spPr>
          <a:xfrm>
            <a:off x="276727" y="3135857"/>
            <a:ext cx="5215691" cy="3188445"/>
          </a:xfrm>
          <a:prstGeom prst="rect">
            <a:avLst/>
          </a:prstGeom>
        </p:spPr>
      </p:pic>
    </p:spTree>
    <p:extLst>
      <p:ext uri="{BB962C8B-B14F-4D97-AF65-F5344CB8AC3E}">
        <p14:creationId xmlns:p14="http://schemas.microsoft.com/office/powerpoint/2010/main" val="731080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808CE-D27A-5CE7-7724-B5329C977DF5}"/>
              </a:ext>
            </a:extLst>
          </p:cNvPr>
          <p:cNvSpPr>
            <a:spLocks noGrp="1"/>
          </p:cNvSpPr>
          <p:nvPr>
            <p:ph type="title"/>
          </p:nvPr>
        </p:nvSpPr>
        <p:spPr>
          <a:xfrm>
            <a:off x="457200" y="84221"/>
            <a:ext cx="8229600" cy="1112921"/>
          </a:xfrm>
        </p:spPr>
        <p:txBody>
          <a:bodyPr/>
          <a:lstStyle/>
          <a:p>
            <a:pPr algn="ctr"/>
            <a:r>
              <a:rPr lang="en-US" sz="3600" dirty="0"/>
              <a:t>…but may also create obstacles for economic development</a:t>
            </a:r>
          </a:p>
        </p:txBody>
      </p:sp>
      <p:sp>
        <p:nvSpPr>
          <p:cNvPr id="3" name="Text Placeholder 2">
            <a:extLst>
              <a:ext uri="{FF2B5EF4-FFF2-40B4-BE49-F238E27FC236}">
                <a16:creationId xmlns:a16="http://schemas.microsoft.com/office/drawing/2014/main" id="{7B0B68A5-E301-04A0-AF3C-C950EF778244}"/>
              </a:ext>
            </a:extLst>
          </p:cNvPr>
          <p:cNvSpPr>
            <a:spLocks noGrp="1"/>
          </p:cNvSpPr>
          <p:nvPr>
            <p:ph type="body" sz="half" idx="1"/>
          </p:nvPr>
        </p:nvSpPr>
        <p:spPr>
          <a:xfrm>
            <a:off x="457200" y="1961146"/>
            <a:ext cx="4038600" cy="4134853"/>
          </a:xfrm>
        </p:spPr>
        <p:txBody>
          <a:bodyPr/>
          <a:lstStyle/>
          <a:p>
            <a:pPr marL="342900" marR="0" lvl="0" indent="-342900" algn="l" defTabSz="914400" rtl="0" eaLnBrk="0" fontAlgn="base" latinLnBrk="0" hangingPunct="0">
              <a:lnSpc>
                <a:spcPct val="100000"/>
              </a:lnSpc>
              <a:spcBef>
                <a:spcPct val="20000"/>
              </a:spcBef>
              <a:spcAft>
                <a:spcPct val="0"/>
              </a:spcAft>
              <a:buClrTx/>
              <a:buSzPct val="80000"/>
              <a:buFont typeface="Wingdings" pitchFamily="2" charset="2"/>
              <a:buChar char="v"/>
              <a:tabLst/>
              <a:defRPr/>
            </a:pPr>
            <a:r>
              <a:rPr kumimoji="0" lang="en-US" sz="2000" b="0" i="0" u="none" strike="noStrike" kern="0" cap="none" spc="0" normalizeH="0" baseline="0" noProof="0" dirty="0">
                <a:ln>
                  <a:noFill/>
                </a:ln>
                <a:solidFill>
                  <a:srgbClr val="000000"/>
                </a:solidFill>
                <a:effectLst/>
                <a:uLnTx/>
                <a:uFillTx/>
                <a:latin typeface="Times New Roman"/>
                <a:ea typeface="+mn-ea"/>
                <a:cs typeface="+mn-cs"/>
              </a:rPr>
              <a:t>Institutions may create obstacles for economic development if they “favor activities that promote redistributive rather than productive activities, that create monopolies rather than competitive conditions, and that restrict opportunities rather than expand them” (North, D. “Institutions, Institutional Change, and Economic Performance” Cambridge Univ Press, 1990: 9)</a:t>
            </a:r>
          </a:p>
        </p:txBody>
      </p:sp>
      <p:pic>
        <p:nvPicPr>
          <p:cNvPr id="6" name="Content Placeholder 5" descr="A red and white book cover&#10;&#10;Description automatically generated">
            <a:extLst>
              <a:ext uri="{FF2B5EF4-FFF2-40B4-BE49-F238E27FC236}">
                <a16:creationId xmlns:a16="http://schemas.microsoft.com/office/drawing/2014/main" id="{A3FB2764-A63C-BAD1-F235-E78CB36EDA5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39406" y="1298443"/>
            <a:ext cx="3204494" cy="4873757"/>
          </a:xfrm>
        </p:spPr>
      </p:pic>
    </p:spTree>
    <p:extLst>
      <p:ext uri="{BB962C8B-B14F-4D97-AF65-F5344CB8AC3E}">
        <p14:creationId xmlns:p14="http://schemas.microsoft.com/office/powerpoint/2010/main" val="1886423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5"/>
          <p:cNvSpPr>
            <a:spLocks noGrp="1" noChangeArrowheads="1"/>
          </p:cNvSpPr>
          <p:nvPr>
            <p:ph type="title"/>
          </p:nvPr>
        </p:nvSpPr>
        <p:spPr>
          <a:xfrm>
            <a:off x="2471095" y="242211"/>
            <a:ext cx="5277242" cy="706438"/>
          </a:xfrm>
        </p:spPr>
        <p:txBody>
          <a:bodyPr/>
          <a:lstStyle/>
          <a:p>
            <a:pPr eaLnBrk="1" hangingPunct="1"/>
            <a:r>
              <a:rPr lang="en-GB" altLang="ja-JP" b="1" dirty="0">
                <a:ea typeface="ＭＳ Ｐゴシック" pitchFamily="34" charset="-128"/>
              </a:rPr>
              <a:t>What do institutions do?</a:t>
            </a:r>
          </a:p>
        </p:txBody>
      </p:sp>
      <p:sp>
        <p:nvSpPr>
          <p:cNvPr id="30727" name="Rectangle 6"/>
          <p:cNvSpPr>
            <a:spLocks noGrp="1" noChangeArrowheads="1"/>
          </p:cNvSpPr>
          <p:nvPr>
            <p:ph idx="1"/>
          </p:nvPr>
        </p:nvSpPr>
        <p:spPr>
          <a:xfrm>
            <a:off x="294774" y="1744662"/>
            <a:ext cx="8560467" cy="4030495"/>
          </a:xfrm>
        </p:spPr>
        <p:txBody>
          <a:bodyPr/>
          <a:lstStyle/>
          <a:p>
            <a:pPr eaLnBrk="1" hangingPunct="1"/>
            <a:r>
              <a:rPr lang="en-GB" altLang="ja-JP" dirty="0">
                <a:ea typeface="ＭＳ Ｐゴシック" pitchFamily="34" charset="-128"/>
              </a:rPr>
              <a:t>Institutions facilitate market transactions through…</a:t>
            </a:r>
          </a:p>
          <a:p>
            <a:pPr lvl="1" eaLnBrk="1" hangingPunct="1"/>
            <a:r>
              <a:rPr lang="en-GB" altLang="ja-JP" dirty="0">
                <a:ea typeface="ＭＳ Ｐゴシック" pitchFamily="34" charset="-128"/>
              </a:rPr>
              <a:t>Reducing information asymmetries</a:t>
            </a:r>
          </a:p>
          <a:p>
            <a:pPr lvl="1" eaLnBrk="1" hangingPunct="1"/>
            <a:r>
              <a:rPr lang="en-GB" altLang="ja-JP" dirty="0">
                <a:ea typeface="ＭＳ Ｐゴシック" pitchFamily="34" charset="-128"/>
              </a:rPr>
              <a:t>Aligning incentives</a:t>
            </a:r>
          </a:p>
          <a:p>
            <a:pPr lvl="1" eaLnBrk="1" hangingPunct="1"/>
            <a:r>
              <a:rPr lang="en-GB" altLang="ja-JP" dirty="0">
                <a:ea typeface="ＭＳ Ｐゴシック" pitchFamily="34" charset="-128"/>
              </a:rPr>
              <a:t>Reducing transaction costs</a:t>
            </a:r>
          </a:p>
          <a:p>
            <a:pPr lvl="1" eaLnBrk="1" hangingPunct="1"/>
            <a:r>
              <a:rPr lang="en-GB" altLang="ja-JP" dirty="0">
                <a:ea typeface="ＭＳ Ｐゴシック" pitchFamily="34" charset="-128"/>
              </a:rPr>
              <a:t>Generating trust</a:t>
            </a:r>
          </a:p>
          <a:p>
            <a:pPr eaLnBrk="1" hangingPunct="1"/>
            <a:endParaRPr lang="en-GB" altLang="ja-JP" sz="2800" dirty="0">
              <a:ea typeface="ＭＳ Ｐゴシック" pitchFamily="34" charset="-128"/>
            </a:endParaRPr>
          </a:p>
        </p:txBody>
      </p:sp>
      <p:sp>
        <p:nvSpPr>
          <p:cNvPr id="7" name="Slide Number Placeholder 5"/>
          <p:cNvSpPr>
            <a:spLocks noGrp="1"/>
          </p:cNvSpPr>
          <p:nvPr>
            <p:ph type="sldNum" sz="quarter" idx="4294967295"/>
          </p:nvPr>
        </p:nvSpPr>
        <p:spPr>
          <a:xfrm>
            <a:off x="7010400" y="6245225"/>
            <a:ext cx="2133600" cy="476250"/>
          </a:xfrm>
          <a:prstGeom prst="rect">
            <a:avLst/>
          </a:prstGeom>
        </p:spPr>
        <p:txBody>
          <a:bodyPr/>
          <a:lstStyle/>
          <a:p>
            <a:pPr>
              <a:defRPr/>
            </a:pPr>
            <a:fld id="{7857E72D-F01D-4A52-9000-DBD977AD0BC2}" type="slidenum">
              <a:rPr lang="en-GB" altLang="ja-JP"/>
              <a:pPr>
                <a:defRPr/>
              </a:pPr>
              <a:t>8</a:t>
            </a:fld>
            <a:endParaRPr lang="en-GB" altLang="ja-JP"/>
          </a:p>
        </p:txBody>
      </p:sp>
    </p:spTree>
    <p:extLst>
      <p:ext uri="{BB962C8B-B14F-4D97-AF65-F5344CB8AC3E}">
        <p14:creationId xmlns:p14="http://schemas.microsoft.com/office/powerpoint/2010/main" val="1906724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665" y="250372"/>
            <a:ext cx="7103423" cy="592777"/>
          </a:xfrm>
        </p:spPr>
        <p:txBody>
          <a:bodyPr>
            <a:normAutofit/>
          </a:bodyPr>
          <a:lstStyle/>
          <a:p>
            <a:r>
              <a:rPr lang="en-US" dirty="0"/>
              <a:t>Comparative institutional analysis</a:t>
            </a:r>
          </a:p>
        </p:txBody>
      </p:sp>
      <p:sp>
        <p:nvSpPr>
          <p:cNvPr id="3" name="Content Placeholder 2"/>
          <p:cNvSpPr>
            <a:spLocks noGrp="1"/>
          </p:cNvSpPr>
          <p:nvPr>
            <p:ph idx="1"/>
          </p:nvPr>
        </p:nvSpPr>
        <p:spPr>
          <a:xfrm>
            <a:off x="546265" y="1905000"/>
            <a:ext cx="8408823" cy="4032662"/>
          </a:xfrm>
        </p:spPr>
        <p:txBody>
          <a:bodyPr>
            <a:normAutofit/>
          </a:bodyPr>
          <a:lstStyle/>
          <a:p>
            <a:r>
              <a:rPr lang="en-US" dirty="0"/>
              <a:t>Comparing the institutional infrastructure of markets across societies</a:t>
            </a:r>
          </a:p>
          <a:p>
            <a:pPr lvl="1"/>
            <a:r>
              <a:rPr lang="en-US" dirty="0"/>
              <a:t>Variation in market rules and procedures</a:t>
            </a:r>
          </a:p>
          <a:p>
            <a:pPr lvl="1"/>
            <a:r>
              <a:rPr lang="en-US" dirty="0"/>
              <a:t>Variation in market intermediaries </a:t>
            </a:r>
          </a:p>
          <a:p>
            <a:pPr lvl="1"/>
            <a:endParaRPr lang="en-US" sz="2500" dirty="0"/>
          </a:p>
        </p:txBody>
      </p:sp>
    </p:spTree>
    <p:extLst>
      <p:ext uri="{BB962C8B-B14F-4D97-AF65-F5344CB8AC3E}">
        <p14:creationId xmlns:p14="http://schemas.microsoft.com/office/powerpoint/2010/main" val="1161588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99"/>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6495</TotalTime>
  <Words>1886</Words>
  <Application>Microsoft Office PowerPoint</Application>
  <PresentationFormat>On-screen Show (4:3)</PresentationFormat>
  <Paragraphs>172</Paragraphs>
  <Slides>34</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ＭＳ Ｐゴシック</vt:lpstr>
      <vt:lpstr>Arial</vt:lpstr>
      <vt:lpstr>Playfair Display</vt:lpstr>
      <vt:lpstr>Tahoma</vt:lpstr>
      <vt:lpstr>Times New Roman</vt:lpstr>
      <vt:lpstr>Wingdings</vt:lpstr>
      <vt:lpstr>1_Default Design</vt:lpstr>
      <vt:lpstr>think-cell Slide</vt:lpstr>
      <vt:lpstr> 1227 International Management</vt:lpstr>
      <vt:lpstr>Agenda</vt:lpstr>
      <vt:lpstr>What is needed for the markets to function?</vt:lpstr>
      <vt:lpstr>Making the market work</vt:lpstr>
      <vt:lpstr>An institutional perspective</vt:lpstr>
      <vt:lpstr>Institutions facilitate economic development</vt:lpstr>
      <vt:lpstr>…but may also create obstacles for economic development</vt:lpstr>
      <vt:lpstr>What do institutions do?</vt:lpstr>
      <vt:lpstr>Comparative institutional analysis</vt:lpstr>
      <vt:lpstr>Institutions facilitate market transactions by generating trust</vt:lpstr>
      <vt:lpstr>Without rules, the competition gets ugly</vt:lpstr>
      <vt:lpstr>To play the game, we need rules</vt:lpstr>
      <vt:lpstr>The rule of law around the world</vt:lpstr>
      <vt:lpstr>Institutional environment of business  is not just about the rule of law…</vt:lpstr>
      <vt:lpstr>Control of corruption around the world</vt:lpstr>
      <vt:lpstr>Institutional development across world regions</vt:lpstr>
      <vt:lpstr>Institutional infrastructure of product markets </vt:lpstr>
      <vt:lpstr>Institutional infrastructure of capital markets </vt:lpstr>
      <vt:lpstr>Doing Business / Business Ready reports from the World Bank</vt:lpstr>
      <vt:lpstr>Taken-for-granted institutions are assumed to be present</vt:lpstr>
      <vt:lpstr>Institutional voids</vt:lpstr>
      <vt:lpstr>Institutional arrangements that facilitate market transactions</vt:lpstr>
      <vt:lpstr>Institutional arrangements in capital markets</vt:lpstr>
      <vt:lpstr>Getting funds to develop business: options available in developed economies</vt:lpstr>
      <vt:lpstr>Getting funds to develop business: alternative options</vt:lpstr>
      <vt:lpstr>How the microfinance model works</vt:lpstr>
      <vt:lpstr>Institutional arrangements in product markets</vt:lpstr>
      <vt:lpstr>The Indian onion market</vt:lpstr>
      <vt:lpstr>From the wholesale market  to retail stores</vt:lpstr>
      <vt:lpstr>Grocery markets around the world</vt:lpstr>
      <vt:lpstr>Market intermediation in  low-income markets</vt:lpstr>
      <vt:lpstr>Amazon in India</vt:lpstr>
      <vt:lpstr>Summary</vt:lpstr>
      <vt:lpstr>Reminders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dc:title>
  <dc:creator>IO</dc:creator>
  <cp:lastModifiedBy>Ilya Okhmatovskiy</cp:lastModifiedBy>
  <cp:revision>812</cp:revision>
  <cp:lastPrinted>2024-09-24T10:26:46Z</cp:lastPrinted>
  <dcterms:created xsi:type="dcterms:W3CDTF">2002-01-09T03:29:12Z</dcterms:created>
  <dcterms:modified xsi:type="dcterms:W3CDTF">2025-02-26T10:45:13Z</dcterms:modified>
</cp:coreProperties>
</file>