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51"/>
  </p:notesMasterIdLst>
  <p:sldIdLst>
    <p:sldId id="259" r:id="rId2"/>
    <p:sldId id="312" r:id="rId3"/>
    <p:sldId id="315" r:id="rId4"/>
    <p:sldId id="316" r:id="rId5"/>
    <p:sldId id="317" r:id="rId6"/>
    <p:sldId id="396" r:id="rId7"/>
    <p:sldId id="318" r:id="rId8"/>
    <p:sldId id="319" r:id="rId9"/>
    <p:sldId id="320" r:id="rId10"/>
    <p:sldId id="321" r:id="rId11"/>
    <p:sldId id="322" r:id="rId12"/>
    <p:sldId id="323" r:id="rId13"/>
    <p:sldId id="324" r:id="rId14"/>
    <p:sldId id="326" r:id="rId15"/>
    <p:sldId id="327" r:id="rId16"/>
    <p:sldId id="328" r:id="rId17"/>
    <p:sldId id="397" r:id="rId18"/>
    <p:sldId id="398" r:id="rId19"/>
    <p:sldId id="325" r:id="rId20"/>
    <p:sldId id="395" r:id="rId21"/>
    <p:sldId id="379" r:id="rId22"/>
    <p:sldId id="314" r:id="rId23"/>
    <p:sldId id="380" r:id="rId24"/>
    <p:sldId id="331" r:id="rId25"/>
    <p:sldId id="332" r:id="rId26"/>
    <p:sldId id="381" r:id="rId27"/>
    <p:sldId id="382" r:id="rId28"/>
    <p:sldId id="383" r:id="rId29"/>
    <p:sldId id="384" r:id="rId30"/>
    <p:sldId id="385" r:id="rId31"/>
    <p:sldId id="386" r:id="rId32"/>
    <p:sldId id="387" r:id="rId33"/>
    <p:sldId id="388" r:id="rId34"/>
    <p:sldId id="389" r:id="rId35"/>
    <p:sldId id="390" r:id="rId36"/>
    <p:sldId id="399" r:id="rId37"/>
    <p:sldId id="351" r:id="rId38"/>
    <p:sldId id="352" r:id="rId39"/>
    <p:sldId id="360" r:id="rId40"/>
    <p:sldId id="391" r:id="rId41"/>
    <p:sldId id="392" r:id="rId42"/>
    <p:sldId id="393" r:id="rId43"/>
    <p:sldId id="370" r:id="rId44"/>
    <p:sldId id="373" r:id="rId45"/>
    <p:sldId id="372" r:id="rId46"/>
    <p:sldId id="374" r:id="rId47"/>
    <p:sldId id="375" r:id="rId48"/>
    <p:sldId id="280" r:id="rId49"/>
    <p:sldId id="284"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picer" initials="a" lastIdx="1" clrIdx="0">
    <p:extLst>
      <p:ext uri="{19B8F6BF-5375-455C-9EA6-DF929625EA0E}">
        <p15:presenceInfo xmlns:p15="http://schemas.microsoft.com/office/powerpoint/2012/main" userId="aspic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0000"/>
    <a:srgbClr val="CCCCFF"/>
    <a:srgbClr val="CC99FF"/>
    <a:srgbClr val="FFFF00"/>
    <a:srgbClr val="FF9933"/>
    <a:srgbClr val="FFCC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8" autoAdjust="0"/>
    <p:restoredTop sz="81048" autoAdjust="0"/>
  </p:normalViewPr>
  <p:slideViewPr>
    <p:cSldViewPr snapToGrid="0">
      <p:cViewPr varScale="1">
        <p:scale>
          <a:sx n="53" d="100"/>
          <a:sy n="53" d="100"/>
        </p:scale>
        <p:origin x="1574"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668"/>
    </p:cViewPr>
  </p:sorter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CA"/>
          </a:p>
        </p:txBody>
      </p:sp>
      <p:sp>
        <p:nvSpPr>
          <p:cNvPr id="147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CA"/>
          </a:p>
        </p:txBody>
      </p:sp>
      <p:sp>
        <p:nvSpPr>
          <p:cNvPr id="870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7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147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CA"/>
          </a:p>
        </p:txBody>
      </p:sp>
      <p:sp>
        <p:nvSpPr>
          <p:cNvPr id="147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FD14EF66-6187-4803-A160-6ED46E37652B}" type="slidenum">
              <a:rPr lang="en-CA"/>
              <a:pPr>
                <a:defRPr/>
              </a:pPr>
              <a:t>‹#›</a:t>
            </a:fld>
            <a:endParaRPr lang="en-CA"/>
          </a:p>
        </p:txBody>
      </p:sp>
    </p:spTree>
    <p:extLst>
      <p:ext uri="{BB962C8B-B14F-4D97-AF65-F5344CB8AC3E}">
        <p14:creationId xmlns:p14="http://schemas.microsoft.com/office/powerpoint/2010/main" val="31055563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p:spPr>
        <p:txBody>
          <a:bodyPr/>
          <a:lstStyle/>
          <a:p>
            <a:fld id="{46529121-5CEA-4157-A12F-D7ACBBB0FB71}" type="slidenum">
              <a:rPr lang="en-US" smtClean="0"/>
              <a:pPr/>
              <a:t>4</a:t>
            </a:fld>
            <a:endParaRPr lang="en-US"/>
          </a:p>
        </p:txBody>
      </p:sp>
      <p:sp>
        <p:nvSpPr>
          <p:cNvPr id="295939" name="Rectangle 2"/>
          <p:cNvSpPr>
            <a:spLocks noGrp="1" noRot="1" noChangeAspect="1" noChangeArrowheads="1" noTextEdit="1"/>
          </p:cNvSpPr>
          <p:nvPr>
            <p:ph type="sldImg"/>
          </p:nvPr>
        </p:nvSpPr>
        <p:spPr>
          <a:ln/>
        </p:spPr>
      </p:sp>
      <p:sp>
        <p:nvSpPr>
          <p:cNvPr id="2959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4552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1154113"/>
            <a:ext cx="4159250" cy="3119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07AB44-DFC9-4531-9EA8-AC63353619CF}" type="slidenum">
              <a:rPr lang="en-US" smtClean="0"/>
              <a:t>19</a:t>
            </a:fld>
            <a:endParaRPr lang="en-US"/>
          </a:p>
        </p:txBody>
      </p:sp>
    </p:spTree>
    <p:extLst>
      <p:ext uri="{BB962C8B-B14F-4D97-AF65-F5344CB8AC3E}">
        <p14:creationId xmlns:p14="http://schemas.microsoft.com/office/powerpoint/2010/main" val="3707946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1154113"/>
            <a:ext cx="4159250" cy="31194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07AB44-DFC9-4531-9EA8-AC63353619CF}" type="slidenum">
              <a:rPr lang="en-US" smtClean="0"/>
              <a:t>22</a:t>
            </a:fld>
            <a:endParaRPr lang="en-US"/>
          </a:p>
        </p:txBody>
      </p:sp>
    </p:spTree>
    <p:extLst>
      <p:ext uri="{BB962C8B-B14F-4D97-AF65-F5344CB8AC3E}">
        <p14:creationId xmlns:p14="http://schemas.microsoft.com/office/powerpoint/2010/main" val="3257086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1154113"/>
            <a:ext cx="4159250" cy="31194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07AB44-DFC9-4531-9EA8-AC63353619CF}" type="slidenum">
              <a:rPr lang="en-US" smtClean="0"/>
              <a:t>23</a:t>
            </a:fld>
            <a:endParaRPr lang="en-US"/>
          </a:p>
        </p:txBody>
      </p:sp>
    </p:spTree>
    <p:extLst>
      <p:ext uri="{BB962C8B-B14F-4D97-AF65-F5344CB8AC3E}">
        <p14:creationId xmlns:p14="http://schemas.microsoft.com/office/powerpoint/2010/main" val="16166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1154113"/>
            <a:ext cx="4159250" cy="3119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3D7DA-2C91-4748-82CD-BBE607601FB8}" type="slidenum">
              <a:rPr lang="en-US" smtClean="0"/>
              <a:t>24</a:t>
            </a:fld>
            <a:endParaRPr lang="en-US"/>
          </a:p>
        </p:txBody>
      </p:sp>
    </p:spTree>
    <p:extLst>
      <p:ext uri="{BB962C8B-B14F-4D97-AF65-F5344CB8AC3E}">
        <p14:creationId xmlns:p14="http://schemas.microsoft.com/office/powerpoint/2010/main" val="2927390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1154113"/>
            <a:ext cx="4159250" cy="31194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07AB44-DFC9-4531-9EA8-AC63353619CF}" type="slidenum">
              <a:rPr lang="en-US" smtClean="0"/>
              <a:t>25</a:t>
            </a:fld>
            <a:endParaRPr lang="en-US"/>
          </a:p>
        </p:txBody>
      </p:sp>
    </p:spTree>
    <p:extLst>
      <p:ext uri="{BB962C8B-B14F-4D97-AF65-F5344CB8AC3E}">
        <p14:creationId xmlns:p14="http://schemas.microsoft.com/office/powerpoint/2010/main" val="2055229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1154113"/>
            <a:ext cx="4159250" cy="3119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3D7DA-2C91-4748-82CD-BBE607601FB8}" type="slidenum">
              <a:rPr lang="en-US" smtClean="0"/>
              <a:t>26</a:t>
            </a:fld>
            <a:endParaRPr lang="en-US"/>
          </a:p>
        </p:txBody>
      </p:sp>
    </p:spTree>
    <p:extLst>
      <p:ext uri="{BB962C8B-B14F-4D97-AF65-F5344CB8AC3E}">
        <p14:creationId xmlns:p14="http://schemas.microsoft.com/office/powerpoint/2010/main" val="2452506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1154113"/>
            <a:ext cx="4159250" cy="3119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3D7DA-2C91-4748-82CD-BBE607601FB8}" type="slidenum">
              <a:rPr lang="en-US" smtClean="0"/>
              <a:t>27</a:t>
            </a:fld>
            <a:endParaRPr lang="en-US"/>
          </a:p>
        </p:txBody>
      </p:sp>
    </p:spTree>
    <p:extLst>
      <p:ext uri="{BB962C8B-B14F-4D97-AF65-F5344CB8AC3E}">
        <p14:creationId xmlns:p14="http://schemas.microsoft.com/office/powerpoint/2010/main" val="2580998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1154113"/>
            <a:ext cx="4159250" cy="3119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3D7DA-2C91-4748-82CD-BBE607601FB8}" type="slidenum">
              <a:rPr lang="en-US" smtClean="0"/>
              <a:t>28</a:t>
            </a:fld>
            <a:endParaRPr lang="en-US"/>
          </a:p>
        </p:txBody>
      </p:sp>
    </p:spTree>
    <p:extLst>
      <p:ext uri="{BB962C8B-B14F-4D97-AF65-F5344CB8AC3E}">
        <p14:creationId xmlns:p14="http://schemas.microsoft.com/office/powerpoint/2010/main" val="4073948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1154113"/>
            <a:ext cx="4159250" cy="3119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3D7DA-2C91-4748-82CD-BBE607601FB8}" type="slidenum">
              <a:rPr lang="en-US" smtClean="0"/>
              <a:t>29</a:t>
            </a:fld>
            <a:endParaRPr lang="en-US"/>
          </a:p>
        </p:txBody>
      </p:sp>
    </p:spTree>
    <p:extLst>
      <p:ext uri="{BB962C8B-B14F-4D97-AF65-F5344CB8AC3E}">
        <p14:creationId xmlns:p14="http://schemas.microsoft.com/office/powerpoint/2010/main" val="482413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1154113"/>
            <a:ext cx="4159250" cy="3119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3D7DA-2C91-4748-82CD-BBE607601FB8}" type="slidenum">
              <a:rPr lang="en-US" smtClean="0"/>
              <a:t>30</a:t>
            </a:fld>
            <a:endParaRPr lang="en-US"/>
          </a:p>
        </p:txBody>
      </p:sp>
    </p:spTree>
    <p:extLst>
      <p:ext uri="{BB962C8B-B14F-4D97-AF65-F5344CB8AC3E}">
        <p14:creationId xmlns:p14="http://schemas.microsoft.com/office/powerpoint/2010/main" val="1065992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9771E07-BEA9-478F-BD21-534D5E379911}" type="slidenum">
              <a:rPr lang="en-US" smtClean="0"/>
              <a:pPr>
                <a:defRPr/>
              </a:pPr>
              <a:t>7</a:t>
            </a:fld>
            <a:endParaRPr lang="en-US"/>
          </a:p>
        </p:txBody>
      </p:sp>
    </p:spTree>
    <p:extLst>
      <p:ext uri="{BB962C8B-B14F-4D97-AF65-F5344CB8AC3E}">
        <p14:creationId xmlns:p14="http://schemas.microsoft.com/office/powerpoint/2010/main" val="601140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1154113"/>
            <a:ext cx="4159250" cy="3119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3D7DA-2C91-4748-82CD-BBE607601FB8}" type="slidenum">
              <a:rPr lang="en-US" smtClean="0"/>
              <a:t>31</a:t>
            </a:fld>
            <a:endParaRPr lang="en-US"/>
          </a:p>
        </p:txBody>
      </p:sp>
    </p:spTree>
    <p:extLst>
      <p:ext uri="{BB962C8B-B14F-4D97-AF65-F5344CB8AC3E}">
        <p14:creationId xmlns:p14="http://schemas.microsoft.com/office/powerpoint/2010/main" val="2634203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1154113"/>
            <a:ext cx="4159250" cy="3119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3D7DA-2C91-4748-82CD-BBE607601FB8}" type="slidenum">
              <a:rPr lang="en-US" smtClean="0"/>
              <a:t>32</a:t>
            </a:fld>
            <a:endParaRPr lang="en-US"/>
          </a:p>
        </p:txBody>
      </p:sp>
    </p:spTree>
    <p:extLst>
      <p:ext uri="{BB962C8B-B14F-4D97-AF65-F5344CB8AC3E}">
        <p14:creationId xmlns:p14="http://schemas.microsoft.com/office/powerpoint/2010/main" val="3806639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1154113"/>
            <a:ext cx="4159250" cy="3119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3D7DA-2C91-4748-82CD-BBE607601FB8}" type="slidenum">
              <a:rPr lang="en-US" smtClean="0"/>
              <a:t>33</a:t>
            </a:fld>
            <a:endParaRPr lang="en-US"/>
          </a:p>
        </p:txBody>
      </p:sp>
    </p:spTree>
    <p:extLst>
      <p:ext uri="{BB962C8B-B14F-4D97-AF65-F5344CB8AC3E}">
        <p14:creationId xmlns:p14="http://schemas.microsoft.com/office/powerpoint/2010/main" val="2533191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1154113"/>
            <a:ext cx="4159250" cy="3119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3D7DA-2C91-4748-82CD-BBE607601FB8}" type="slidenum">
              <a:rPr lang="en-US" smtClean="0"/>
              <a:t>34</a:t>
            </a:fld>
            <a:endParaRPr lang="en-US"/>
          </a:p>
        </p:txBody>
      </p:sp>
    </p:spTree>
    <p:extLst>
      <p:ext uri="{BB962C8B-B14F-4D97-AF65-F5344CB8AC3E}">
        <p14:creationId xmlns:p14="http://schemas.microsoft.com/office/powerpoint/2010/main" val="2136672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1154113"/>
            <a:ext cx="4159250" cy="3119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3D7DA-2C91-4748-82CD-BBE607601FB8}" type="slidenum">
              <a:rPr lang="en-US" smtClean="0"/>
              <a:t>35</a:t>
            </a:fld>
            <a:endParaRPr lang="en-US"/>
          </a:p>
        </p:txBody>
      </p:sp>
    </p:spTree>
    <p:extLst>
      <p:ext uri="{BB962C8B-B14F-4D97-AF65-F5344CB8AC3E}">
        <p14:creationId xmlns:p14="http://schemas.microsoft.com/office/powerpoint/2010/main" val="8292483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1154113"/>
            <a:ext cx="4159250" cy="3119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7AB44-DFC9-4531-9EA8-AC63353619CF}" type="slidenum">
              <a:rPr lang="en-US" smtClean="0"/>
              <a:t>37</a:t>
            </a:fld>
            <a:endParaRPr lang="en-US"/>
          </a:p>
        </p:txBody>
      </p:sp>
    </p:spTree>
    <p:extLst>
      <p:ext uri="{BB962C8B-B14F-4D97-AF65-F5344CB8AC3E}">
        <p14:creationId xmlns:p14="http://schemas.microsoft.com/office/powerpoint/2010/main" val="3593877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1154113"/>
            <a:ext cx="4159250" cy="31194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07AB44-DFC9-4531-9EA8-AC63353619CF}" type="slidenum">
              <a:rPr lang="en-US" smtClean="0"/>
              <a:t>38</a:t>
            </a:fld>
            <a:endParaRPr lang="en-US"/>
          </a:p>
        </p:txBody>
      </p:sp>
    </p:spTree>
    <p:extLst>
      <p:ext uri="{BB962C8B-B14F-4D97-AF65-F5344CB8AC3E}">
        <p14:creationId xmlns:p14="http://schemas.microsoft.com/office/powerpoint/2010/main" val="25839776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1154113"/>
            <a:ext cx="4159250" cy="3119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7AB44-DFC9-4531-9EA8-AC63353619CF}" type="slidenum">
              <a:rPr lang="en-US" smtClean="0"/>
              <a:t>39</a:t>
            </a:fld>
            <a:endParaRPr lang="en-US"/>
          </a:p>
        </p:txBody>
      </p:sp>
    </p:spTree>
    <p:extLst>
      <p:ext uri="{BB962C8B-B14F-4D97-AF65-F5344CB8AC3E}">
        <p14:creationId xmlns:p14="http://schemas.microsoft.com/office/powerpoint/2010/main" val="322514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1154113"/>
            <a:ext cx="4159250" cy="3119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7AB44-DFC9-4531-9EA8-AC63353619CF}" type="slidenum">
              <a:rPr lang="en-US" smtClean="0"/>
              <a:t>40</a:t>
            </a:fld>
            <a:endParaRPr lang="en-US"/>
          </a:p>
        </p:txBody>
      </p:sp>
    </p:spTree>
    <p:extLst>
      <p:ext uri="{BB962C8B-B14F-4D97-AF65-F5344CB8AC3E}">
        <p14:creationId xmlns:p14="http://schemas.microsoft.com/office/powerpoint/2010/main" val="46620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1154113"/>
            <a:ext cx="4159250" cy="3119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7AB44-DFC9-4531-9EA8-AC63353619CF}" type="slidenum">
              <a:rPr lang="en-US" smtClean="0"/>
              <a:t>41</a:t>
            </a:fld>
            <a:endParaRPr lang="en-US"/>
          </a:p>
        </p:txBody>
      </p:sp>
    </p:spTree>
    <p:extLst>
      <p:ext uri="{BB962C8B-B14F-4D97-AF65-F5344CB8AC3E}">
        <p14:creationId xmlns:p14="http://schemas.microsoft.com/office/powerpoint/2010/main" val="3215880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9771E07-BEA9-478F-BD21-534D5E379911}" type="slidenum">
              <a:rPr lang="en-US" smtClean="0"/>
              <a:pPr>
                <a:defRPr/>
              </a:pPr>
              <a:t>8</a:t>
            </a:fld>
            <a:endParaRPr lang="en-US"/>
          </a:p>
        </p:txBody>
      </p:sp>
    </p:spTree>
    <p:extLst>
      <p:ext uri="{BB962C8B-B14F-4D97-AF65-F5344CB8AC3E}">
        <p14:creationId xmlns:p14="http://schemas.microsoft.com/office/powerpoint/2010/main" val="28075078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1154113"/>
            <a:ext cx="4159250" cy="3119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7AB44-DFC9-4531-9EA8-AC63353619CF}" type="slidenum">
              <a:rPr lang="en-US" smtClean="0"/>
              <a:t>42</a:t>
            </a:fld>
            <a:endParaRPr lang="en-US"/>
          </a:p>
        </p:txBody>
      </p:sp>
    </p:spTree>
    <p:extLst>
      <p:ext uri="{BB962C8B-B14F-4D97-AF65-F5344CB8AC3E}">
        <p14:creationId xmlns:p14="http://schemas.microsoft.com/office/powerpoint/2010/main" val="37369256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067C4-E199-476A-8A73-F25FEFD62A38}" type="slidenum">
              <a:rPr lang="en-US" smtClean="0"/>
              <a:t>43</a:t>
            </a:fld>
            <a:endParaRPr lang="en-US"/>
          </a:p>
        </p:txBody>
      </p:sp>
    </p:spTree>
    <p:extLst>
      <p:ext uri="{BB962C8B-B14F-4D97-AF65-F5344CB8AC3E}">
        <p14:creationId xmlns:p14="http://schemas.microsoft.com/office/powerpoint/2010/main" val="25208606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7AA3F2-91F9-4FD8-9946-7438D484D2ED}" type="slidenum">
              <a:rPr lang="en-US" smtClean="0"/>
              <a:t>44</a:t>
            </a:fld>
            <a:endParaRPr lang="en-US"/>
          </a:p>
        </p:txBody>
      </p:sp>
    </p:spTree>
    <p:extLst>
      <p:ext uri="{BB962C8B-B14F-4D97-AF65-F5344CB8AC3E}">
        <p14:creationId xmlns:p14="http://schemas.microsoft.com/office/powerpoint/2010/main" val="8802022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7AA3F2-91F9-4FD8-9946-7438D484D2ED}" type="slidenum">
              <a:rPr lang="en-US" smtClean="0"/>
              <a:t>46</a:t>
            </a:fld>
            <a:endParaRPr lang="en-US"/>
          </a:p>
        </p:txBody>
      </p:sp>
    </p:spTree>
    <p:extLst>
      <p:ext uri="{BB962C8B-B14F-4D97-AF65-F5344CB8AC3E}">
        <p14:creationId xmlns:p14="http://schemas.microsoft.com/office/powerpoint/2010/main" val="3136511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9771E07-BEA9-478F-BD21-534D5E379911}" type="slidenum">
              <a:rPr lang="en-US" smtClean="0"/>
              <a:pPr>
                <a:defRPr/>
              </a:pPr>
              <a:t>9</a:t>
            </a:fld>
            <a:endParaRPr lang="en-US"/>
          </a:p>
        </p:txBody>
      </p:sp>
    </p:spTree>
    <p:extLst>
      <p:ext uri="{BB962C8B-B14F-4D97-AF65-F5344CB8AC3E}">
        <p14:creationId xmlns:p14="http://schemas.microsoft.com/office/powerpoint/2010/main" val="2867894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9771E07-BEA9-478F-BD21-534D5E379911}" type="slidenum">
              <a:rPr lang="en-US" smtClean="0"/>
              <a:pPr>
                <a:defRPr/>
              </a:pPr>
              <a:t>10</a:t>
            </a:fld>
            <a:endParaRPr lang="en-US"/>
          </a:p>
        </p:txBody>
      </p:sp>
    </p:spTree>
    <p:extLst>
      <p:ext uri="{BB962C8B-B14F-4D97-AF65-F5344CB8AC3E}">
        <p14:creationId xmlns:p14="http://schemas.microsoft.com/office/powerpoint/2010/main" val="3186659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9771E07-BEA9-478F-BD21-534D5E379911}" type="slidenum">
              <a:rPr lang="en-US" smtClean="0"/>
              <a:pPr>
                <a:defRPr/>
              </a:pPr>
              <a:t>11</a:t>
            </a:fld>
            <a:endParaRPr lang="en-US"/>
          </a:p>
        </p:txBody>
      </p:sp>
    </p:spTree>
    <p:extLst>
      <p:ext uri="{BB962C8B-B14F-4D97-AF65-F5344CB8AC3E}">
        <p14:creationId xmlns:p14="http://schemas.microsoft.com/office/powerpoint/2010/main" val="2895937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1154113"/>
            <a:ext cx="4159250" cy="3119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7AB44-DFC9-4531-9EA8-AC63353619CF}" type="slidenum">
              <a:rPr lang="en-US" smtClean="0"/>
              <a:t>14</a:t>
            </a:fld>
            <a:endParaRPr lang="en-US"/>
          </a:p>
        </p:txBody>
      </p:sp>
    </p:spTree>
    <p:extLst>
      <p:ext uri="{BB962C8B-B14F-4D97-AF65-F5344CB8AC3E}">
        <p14:creationId xmlns:p14="http://schemas.microsoft.com/office/powerpoint/2010/main" val="870599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1154113"/>
            <a:ext cx="4159250" cy="31194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07AB44-DFC9-4531-9EA8-AC63353619CF}" type="slidenum">
              <a:rPr lang="en-US" smtClean="0"/>
              <a:t>15</a:t>
            </a:fld>
            <a:endParaRPr lang="en-US"/>
          </a:p>
        </p:txBody>
      </p:sp>
    </p:spTree>
    <p:extLst>
      <p:ext uri="{BB962C8B-B14F-4D97-AF65-F5344CB8AC3E}">
        <p14:creationId xmlns:p14="http://schemas.microsoft.com/office/powerpoint/2010/main" val="133196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1154113"/>
            <a:ext cx="4159250" cy="3119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7AB44-DFC9-4531-9EA8-AC63353619CF}" type="slidenum">
              <a:rPr lang="en-US" smtClean="0"/>
              <a:t>16</a:t>
            </a:fld>
            <a:endParaRPr lang="en-US"/>
          </a:p>
        </p:txBody>
      </p:sp>
    </p:spTree>
    <p:extLst>
      <p:ext uri="{BB962C8B-B14F-4D97-AF65-F5344CB8AC3E}">
        <p14:creationId xmlns:p14="http://schemas.microsoft.com/office/powerpoint/2010/main" val="16528346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2467" name="Rectangle 3"/>
          <p:cNvSpPr>
            <a:spLocks noGrp="1" noChangeArrowheads="1"/>
          </p:cNvSpPr>
          <p:nvPr>
            <p:ph type="ctrTitle"/>
          </p:nvPr>
        </p:nvSpPr>
        <p:spPr>
          <a:xfrm>
            <a:off x="2209800" y="1828800"/>
            <a:ext cx="6248400" cy="1771650"/>
          </a:xfrm>
          <a:prstGeom prst="rect">
            <a:avLst/>
          </a:prstGeom>
        </p:spPr>
        <p:txBody>
          <a:bodyPr/>
          <a:lstStyle>
            <a:lvl1pPr>
              <a:defRPr sz="4400"/>
            </a:lvl1pPr>
          </a:lstStyle>
          <a:p>
            <a:r>
              <a:rPr lang="en-US"/>
              <a:t>Click to edit Master title style</a:t>
            </a:r>
          </a:p>
        </p:txBody>
      </p:sp>
      <p:sp>
        <p:nvSpPr>
          <p:cNvPr id="62468" name="Rectangle 4"/>
          <p:cNvSpPr>
            <a:spLocks noGrp="1" noChangeArrowheads="1"/>
          </p:cNvSpPr>
          <p:nvPr>
            <p:ph type="subTitle" idx="1"/>
          </p:nvPr>
        </p:nvSpPr>
        <p:spPr>
          <a:xfrm>
            <a:off x="2209800" y="3886200"/>
            <a:ext cx="6248400" cy="1752600"/>
          </a:xfrm>
        </p:spPr>
        <p:txBody>
          <a:bodyPr/>
          <a:lstStyle>
            <a:lvl1pPr marL="0" indent="0">
              <a:buFont typeface="Wingdings" pitchFamily="2" charset="2"/>
              <a:buNone/>
              <a:defRPr sz="2800"/>
            </a:lvl1pPr>
          </a:lstStyle>
          <a:p>
            <a:r>
              <a:rPr lang="en-US"/>
              <a:t>Click to edit Master subtitle style</a:t>
            </a:r>
          </a:p>
        </p:txBody>
      </p:sp>
      <p:pic>
        <p:nvPicPr>
          <p:cNvPr id="8" name="Image" descr="Image">
            <a:extLst>
              <a:ext uri="{FF2B5EF4-FFF2-40B4-BE49-F238E27FC236}">
                <a16:creationId xmlns:a16="http://schemas.microsoft.com/office/drawing/2014/main" id="{0ACB44DF-B2B2-4862-8F0F-EDB39865D56E}"/>
              </a:ext>
            </a:extLst>
          </p:cNvPr>
          <p:cNvPicPr>
            <a:picLocks noChangeAspect="1"/>
          </p:cNvPicPr>
          <p:nvPr userDrawn="1"/>
        </p:nvPicPr>
        <p:blipFill>
          <a:blip r:embed="rId2"/>
          <a:stretch>
            <a:fillRect/>
          </a:stretch>
        </p:blipFill>
        <p:spPr>
          <a:xfrm>
            <a:off x="90535" y="593073"/>
            <a:ext cx="9053465" cy="285005"/>
          </a:xfrm>
          <a:prstGeom prst="rect">
            <a:avLst/>
          </a:prstGeom>
          <a:ln w="12700">
            <a:miter lim="400000"/>
          </a:ln>
        </p:spPr>
      </p:pic>
      <p:pic>
        <p:nvPicPr>
          <p:cNvPr id="10" name="Image" descr="Image">
            <a:extLst>
              <a:ext uri="{FF2B5EF4-FFF2-40B4-BE49-F238E27FC236}">
                <a16:creationId xmlns:a16="http://schemas.microsoft.com/office/drawing/2014/main" id="{DA5837CD-DBFF-4899-8C50-CB99579A4C9C}"/>
              </a:ext>
            </a:extLst>
          </p:cNvPr>
          <p:cNvPicPr>
            <a:picLocks noChangeAspect="1"/>
          </p:cNvPicPr>
          <p:nvPr userDrawn="1"/>
        </p:nvPicPr>
        <p:blipFill>
          <a:blip r:embed="rId3"/>
          <a:stretch>
            <a:fillRect/>
          </a:stretch>
        </p:blipFill>
        <p:spPr>
          <a:xfrm>
            <a:off x="0" y="6343262"/>
            <a:ext cx="9144000" cy="431722"/>
          </a:xfrm>
          <a:prstGeom prst="rect">
            <a:avLst/>
          </a:prstGeom>
          <a:ln w="12700">
            <a:miter lim="400000"/>
          </a:ln>
        </p:spPr>
      </p:pic>
    </p:spTree>
    <p:extLst>
      <p:ext uri="{BB962C8B-B14F-4D97-AF65-F5344CB8AC3E}">
        <p14:creationId xmlns:p14="http://schemas.microsoft.com/office/powerpoint/2010/main" val="4281593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0750" y="352425"/>
            <a:ext cx="6248400" cy="685800"/>
          </a:xfrm>
          <a:prstGeom prst="rect">
            <a:avLst/>
          </a:prstGeom>
        </p:spPr>
        <p:txBody>
          <a:bodyPr/>
          <a:lstStyle/>
          <a:p>
            <a:r>
              <a:rPr lang="en-US" dirty="0"/>
              <a:t>Click to edit Master title</a:t>
            </a:r>
          </a:p>
        </p:txBody>
      </p:sp>
      <p:sp>
        <p:nvSpPr>
          <p:cNvPr id="3" name="Vertical Text Placeholder 2"/>
          <p:cNvSpPr>
            <a:spLocks noGrp="1"/>
          </p:cNvSpPr>
          <p:nvPr>
            <p:ph type="body" orient="vert" idx="1"/>
          </p:nvPr>
        </p:nvSpPr>
        <p:spPr>
          <a:xfrm rot="16200000">
            <a:off x="3196393" y="994608"/>
            <a:ext cx="4580015"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2248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76200"/>
            <a:ext cx="1676400" cy="64770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2133600" y="76200"/>
            <a:ext cx="48768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885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48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9267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Nova 2">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eaLnBrk="1" latinLnBrk="0" hangingPunct="1"/>
            <a:r>
              <a:rPr lang="en-US"/>
              <a:t>Click to edit Master title style</a:t>
            </a:r>
            <a:endParaRPr/>
          </a:p>
        </p:txBody>
      </p:sp>
      <p:sp>
        <p:nvSpPr>
          <p:cNvPr id="3" name="Rectangle 2"/>
          <p:cNvSpPr>
            <a:spLocks noGrp="1"/>
          </p:cNvSpPr>
          <p:nvPr>
            <p:ph type="dt" sz="half" idx="10"/>
          </p:nvPr>
        </p:nvSpPr>
        <p:spPr/>
        <p:txBody>
          <a:bodyPr/>
          <a:lstStyle/>
          <a:p>
            <a:fld id="{FA6351E9-CB89-4775-8E29-757924122F60}" type="datetimeFigureOut">
              <a:rPr lang="en-US" smtClean="0"/>
              <a:t>2/18/2025</a:t>
            </a:fld>
            <a:endParaRPr lang="en-US"/>
          </a:p>
        </p:txBody>
      </p:sp>
      <p:sp>
        <p:nvSpPr>
          <p:cNvPr id="4" name="Rectangle 3"/>
          <p:cNvSpPr>
            <a:spLocks noGrp="1"/>
          </p:cNvSpPr>
          <p:nvPr>
            <p:ph type="ftr" sz="quarter" idx="11"/>
          </p:nvPr>
        </p:nvSpPr>
        <p:spPr/>
        <p:txBody>
          <a:bodyPr/>
          <a:lstStyle/>
          <a:p>
            <a:endParaRPr lang="en-US"/>
          </a:p>
        </p:txBody>
      </p:sp>
      <p:sp>
        <p:nvSpPr>
          <p:cNvPr id="5" name="Rectangle 4"/>
          <p:cNvSpPr>
            <a:spLocks noGrp="1"/>
          </p:cNvSpPr>
          <p:nvPr>
            <p:ph type="sldNum" sz="quarter" idx="12"/>
          </p:nvPr>
        </p:nvSpPr>
        <p:spPr/>
        <p:txBody>
          <a:bodyPr/>
          <a:lstStyle/>
          <a:p>
            <a:fld id="{1423D08C-746C-4A4C-8503-09C5AC43F6E3}" type="slidenum">
              <a:rPr lang="en-US" smtClean="0"/>
              <a:t>‹#›</a:t>
            </a:fld>
            <a:endParaRPr lang="en-US"/>
          </a:p>
        </p:txBody>
      </p:sp>
      <p:sp>
        <p:nvSpPr>
          <p:cNvPr id="7" name="Rectangle 6"/>
          <p:cNvSpPr>
            <a:spLocks noGrp="1"/>
          </p:cNvSpPr>
          <p:nvPr>
            <p:ph sz="quarter" idx="13"/>
          </p:nvPr>
        </p:nvSpPr>
        <p:spPr>
          <a:xfrm>
            <a:off x="609600" y="1803400"/>
            <a:ext cx="8153400" cy="4368800"/>
          </a:xfrm>
        </p:spPr>
        <p:txBody>
          <a:bodyPr/>
          <a:lstStyle>
            <a:lvl1pPr marL="240012" indent="-240012">
              <a:buFont typeface="Wingdings" panose="05000000000000000000" pitchFamily="2" charset="2"/>
              <a:buChar char="§"/>
              <a:defRPr/>
            </a:lvl1pPr>
            <a:lvl2pPr marL="617199" indent="-342900">
              <a:buSzPct val="65000"/>
              <a:buFont typeface="Wingdings" panose="05000000000000000000" pitchFamily="2" charset="2"/>
              <a:buChar char="§"/>
              <a:defRPr/>
            </a:lvl2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dirty="0"/>
          </a:p>
        </p:txBody>
      </p:sp>
    </p:spTree>
    <p:extLst>
      <p:ext uri="{BB962C8B-B14F-4D97-AF65-F5344CB8AC3E}">
        <p14:creationId xmlns:p14="http://schemas.microsoft.com/office/powerpoint/2010/main" val="2133405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08364" y="403413"/>
            <a:ext cx="6990773" cy="1130394"/>
          </a:xfrm>
        </p:spPr>
        <p:txBody>
          <a:bodyPr/>
          <a:lstStyle/>
          <a:p>
            <a:r>
              <a:rPr lang="en-US"/>
              <a:t>Click to edit Master title style</a:t>
            </a:r>
          </a:p>
        </p:txBody>
      </p:sp>
      <p:sp>
        <p:nvSpPr>
          <p:cNvPr id="3" name="Table Placeholder 2"/>
          <p:cNvSpPr>
            <a:spLocks noGrp="1"/>
          </p:cNvSpPr>
          <p:nvPr>
            <p:ph type="tbl" idx="1"/>
          </p:nvPr>
        </p:nvSpPr>
        <p:spPr>
          <a:xfrm>
            <a:off x="1039090" y="1748119"/>
            <a:ext cx="6990773" cy="3602691"/>
          </a:xfrm>
        </p:spPr>
        <p:txBody>
          <a:bodyPr/>
          <a:lstStyle/>
          <a:p>
            <a:pPr lvl="0"/>
            <a:endParaRPr lang="en-US" noProof="0">
              <a:sym typeface="Helvetica Neue" charset="0"/>
            </a:endParaRPr>
          </a:p>
        </p:txBody>
      </p:sp>
      <p:sp>
        <p:nvSpPr>
          <p:cNvPr id="4" name="Slide Number Placeholder 3">
            <a:extLst>
              <a:ext uri="{FF2B5EF4-FFF2-40B4-BE49-F238E27FC236}">
                <a16:creationId xmlns:a16="http://schemas.microsoft.com/office/drawing/2014/main" id="{B4381160-4994-4FF9-897C-A3959F33045F}"/>
              </a:ext>
            </a:extLst>
          </p:cNvPr>
          <p:cNvSpPr>
            <a:spLocks noGrp="1"/>
          </p:cNvSpPr>
          <p:nvPr>
            <p:ph type="sldNum" sz="quarter" idx="10"/>
          </p:nvPr>
        </p:nvSpPr>
        <p:spPr>
          <a:xfrm>
            <a:off x="6581180" y="6253015"/>
            <a:ext cx="1869654" cy="471041"/>
          </a:xfrm>
          <a:prstGeom prst="rect">
            <a:avLst/>
          </a:prstGeom>
        </p:spPr>
        <p:txBody>
          <a:bodyPr vert="horz" wrap="square" lIns="116705" tIns="58352" rIns="116705" bIns="58352" numCol="1" anchor="t" anchorCtr="0" compatLnSpc="1">
            <a:prstTxWarp prst="textNoShape">
              <a:avLst/>
            </a:prstTxWarp>
          </a:bodyPr>
          <a:lstStyle>
            <a:lvl1pPr>
              <a:defRPr/>
            </a:lvl1pPr>
          </a:lstStyle>
          <a:p>
            <a:fld id="{796257C7-A37A-4F31-A035-9E6D2DB7D0FD}" type="slidenum">
              <a:rPr lang="en-US" altLang="en-US"/>
              <a:pPr/>
              <a:t>‹#›</a:t>
            </a:fld>
            <a:r>
              <a:rPr lang="en-US" altLang="en-US" sz="949">
                <a:latin typeface="Times New Roman" panose="02020603050405020304" pitchFamily="18" charset="0"/>
              </a:rPr>
              <a:t> </a:t>
            </a:r>
          </a:p>
        </p:txBody>
      </p:sp>
    </p:spTree>
    <p:extLst>
      <p:ext uri="{BB962C8B-B14F-4D97-AF65-F5344CB8AC3E}">
        <p14:creationId xmlns:p14="http://schemas.microsoft.com/office/powerpoint/2010/main" val="842031722"/>
      </p:ext>
    </p:extLst>
  </p:cSld>
  <p:clrMapOvr>
    <a:masterClrMapping/>
  </p:clrMapOvr>
  <p:transition>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6024846-DB74-489A-97F0-59214F45979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a:extLst>
                          <a:ext uri="{FF2B5EF4-FFF2-40B4-BE49-F238E27FC236}">
                            <a16:creationId xmlns:a16="http://schemas.microsoft.com/office/drawing/2014/main" id="{26024846-DB74-489A-97F0-59214F45979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2133600" y="381000"/>
            <a:ext cx="6248400" cy="685800"/>
          </a:xfrm>
          <a:prstGeom prst="rect">
            <a:avLst/>
          </a:prstGeom>
        </p:spPr>
        <p:txBody>
          <a:bodyPr/>
          <a:lstStyle>
            <a:lvl1pPr>
              <a:defRPr sz="3600"/>
            </a:lvl1pPr>
          </a:lstStyle>
          <a:p>
            <a:r>
              <a:rPr lang="en-US" dirty="0"/>
              <a:t>Click to edit Master title</a:t>
            </a:r>
          </a:p>
        </p:txBody>
      </p:sp>
      <p:sp>
        <p:nvSpPr>
          <p:cNvPr id="3" name="Content Placeholder 2"/>
          <p:cNvSpPr>
            <a:spLocks noGrp="1"/>
          </p:cNvSpPr>
          <p:nvPr>
            <p:ph idx="1"/>
          </p:nvPr>
        </p:nvSpPr>
        <p:spPr>
          <a:xfrm>
            <a:off x="2133600" y="1066800"/>
            <a:ext cx="6705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8796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0CCB8747-54A8-4187-9FA6-D94E35F2AA9B}"/>
              </a:ext>
            </a:extLst>
          </p:cNvPr>
          <p:cNvPicPr>
            <a:picLocks noChangeAspect="1"/>
          </p:cNvPicPr>
          <p:nvPr userDrawn="1"/>
        </p:nvPicPr>
        <p:blipFill>
          <a:blip r:embed="rId2"/>
          <a:stretch>
            <a:fillRect/>
          </a:stretch>
        </p:blipFill>
        <p:spPr>
          <a:xfrm>
            <a:off x="128083" y="1476948"/>
            <a:ext cx="8939717" cy="4775838"/>
          </a:xfrm>
          <a:prstGeom prst="rect">
            <a:avLst/>
          </a:prstGeom>
          <a:ln w="12700">
            <a:miter lim="400000"/>
          </a:ln>
        </p:spPr>
      </p:pic>
      <p:sp>
        <p:nvSpPr>
          <p:cNvPr id="12" name="Title 11">
            <a:extLst>
              <a:ext uri="{FF2B5EF4-FFF2-40B4-BE49-F238E27FC236}">
                <a16:creationId xmlns:a16="http://schemas.microsoft.com/office/drawing/2014/main" id="{F9734722-B1B4-4573-99BD-05555EC0EEAC}"/>
              </a:ext>
            </a:extLst>
          </p:cNvPr>
          <p:cNvSpPr>
            <a:spLocks noGrp="1"/>
          </p:cNvSpPr>
          <p:nvPr>
            <p:ph type="title"/>
          </p:nvPr>
        </p:nvSpPr>
        <p:spPr>
          <a:xfrm>
            <a:off x="381000" y="3294223"/>
            <a:ext cx="7397531" cy="607346"/>
          </a:xfrm>
          <a:prstGeom prst="rect">
            <a:avLst/>
          </a:prstGeom>
        </p:spPr>
        <p:txBody>
          <a:bodyPr/>
          <a:lstStyle>
            <a:lvl1pPr>
              <a:defRPr b="1">
                <a:latin typeface="Playfair Display"/>
              </a:defRPr>
            </a:lvl1pPr>
          </a:lstStyle>
          <a:p>
            <a:r>
              <a:rPr lang="en-US" dirty="0"/>
              <a:t>Click to edit Master title style</a:t>
            </a:r>
            <a:endParaRPr lang="pt-BR" dirty="0"/>
          </a:p>
        </p:txBody>
      </p:sp>
      <p:sp>
        <p:nvSpPr>
          <p:cNvPr id="18" name="Content Placeholder 17">
            <a:extLst>
              <a:ext uri="{FF2B5EF4-FFF2-40B4-BE49-F238E27FC236}">
                <a16:creationId xmlns:a16="http://schemas.microsoft.com/office/drawing/2014/main" id="{D3989A50-C19D-4130-90D0-B38D3D8A2D7E}"/>
              </a:ext>
            </a:extLst>
          </p:cNvPr>
          <p:cNvSpPr>
            <a:spLocks noGrp="1"/>
          </p:cNvSpPr>
          <p:nvPr>
            <p:ph sz="quarter" idx="10"/>
          </p:nvPr>
        </p:nvSpPr>
        <p:spPr>
          <a:xfrm>
            <a:off x="381000" y="4191000"/>
            <a:ext cx="2971800" cy="381000"/>
          </a:xfrm>
        </p:spPr>
        <p:txBody>
          <a:bodyPr/>
          <a:lstStyle>
            <a:lvl1pPr marL="0" indent="0">
              <a:buNone/>
              <a:defRPr sz="1800">
                <a:latin typeface="Playfair Display"/>
              </a:defRPr>
            </a:lvl1pPr>
          </a:lstStyle>
          <a:p>
            <a:pPr lvl="0"/>
            <a:r>
              <a:rPr lang="en-US" dirty="0"/>
              <a:t>Edit Master text styles</a:t>
            </a:r>
            <a:endParaRPr lang="pt-BR" dirty="0"/>
          </a:p>
        </p:txBody>
      </p:sp>
    </p:spTree>
    <p:extLst>
      <p:ext uri="{BB962C8B-B14F-4D97-AF65-F5344CB8AC3E}">
        <p14:creationId xmlns:p14="http://schemas.microsoft.com/office/powerpoint/2010/main" val="2497870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0" y="352425"/>
            <a:ext cx="6248400" cy="685800"/>
          </a:xfrm>
          <a:prstGeom prst="rect">
            <a:avLst/>
          </a:prstGeom>
        </p:spPr>
        <p:txBody>
          <a:bodyPr/>
          <a:lstStyle/>
          <a:p>
            <a:r>
              <a:rPr lang="en-US" dirty="0"/>
              <a:t>Click to edit Master title</a:t>
            </a:r>
          </a:p>
        </p:txBody>
      </p:sp>
      <p:sp>
        <p:nvSpPr>
          <p:cNvPr id="3" name="Content Placeholder 2"/>
          <p:cNvSpPr>
            <a:spLocks noGrp="1"/>
          </p:cNvSpPr>
          <p:nvPr>
            <p:ph sz="half" idx="1"/>
          </p:nvPr>
        </p:nvSpPr>
        <p:spPr>
          <a:xfrm>
            <a:off x="2133600" y="1143000"/>
            <a:ext cx="3276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562600" y="1143000"/>
            <a:ext cx="3276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517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6983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09800" y="295275"/>
            <a:ext cx="6248400" cy="609600"/>
          </a:xfrm>
          <a:prstGeom prst="rect">
            <a:avLst/>
          </a:prstGeom>
        </p:spPr>
        <p:txBody>
          <a:bodyPr/>
          <a:lstStyle/>
          <a:p>
            <a:r>
              <a:rPr lang="en-US" dirty="0"/>
              <a:t>Click to edit Master title</a:t>
            </a:r>
          </a:p>
        </p:txBody>
      </p:sp>
    </p:spTree>
    <p:extLst>
      <p:ext uri="{BB962C8B-B14F-4D97-AF65-F5344CB8AC3E}">
        <p14:creationId xmlns:p14="http://schemas.microsoft.com/office/powerpoint/2010/main" val="796929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74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20720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142999"/>
            <a:ext cx="5486400" cy="3584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07331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FA82F9-25BB-4185-88FC-D943BBA003F8}"/>
              </a:ext>
            </a:extLst>
          </p:cNvPr>
          <p:cNvGraphicFramePr>
            <a:graphicFrameLocks noChangeAspect="1"/>
          </p:cNvGraphicFramePr>
          <p:nvPr userDrawn="1">
            <p:custDataLst>
              <p:tags r:id="rId17"/>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8" imgW="473" imgH="473" progId="TCLayout.ActiveDocument.1">
                  <p:embed/>
                </p:oleObj>
              </mc:Choice>
              <mc:Fallback>
                <p:oleObj name="think-cell Slide" r:id="rId18" imgW="473" imgH="473" progId="TCLayout.ActiveDocument.1">
                  <p:embed/>
                  <p:pic>
                    <p:nvPicPr>
                      <p:cNvPr id="2" name="Object 1" hidden="1">
                        <a:extLst>
                          <a:ext uri="{FF2B5EF4-FFF2-40B4-BE49-F238E27FC236}">
                            <a16:creationId xmlns:a16="http://schemas.microsoft.com/office/drawing/2014/main" id="{64FA82F9-25BB-4185-88FC-D943BBA003F8}"/>
                          </a:ext>
                        </a:extLst>
                      </p:cNvPr>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1030" name="Rectangle 16"/>
          <p:cNvSpPr>
            <a:spLocks noGrp="1" noChangeArrowheads="1"/>
          </p:cNvSpPr>
          <p:nvPr>
            <p:ph type="body" idx="1"/>
          </p:nvPr>
        </p:nvSpPr>
        <p:spPr bwMode="auto">
          <a:xfrm>
            <a:off x="2133600" y="1219200"/>
            <a:ext cx="6705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8" name="Image" descr="Image">
            <a:extLst>
              <a:ext uri="{FF2B5EF4-FFF2-40B4-BE49-F238E27FC236}">
                <a16:creationId xmlns:a16="http://schemas.microsoft.com/office/drawing/2014/main" id="{9B4C96A9-4111-45BF-929D-C9E53EA829A0}"/>
              </a:ext>
            </a:extLst>
          </p:cNvPr>
          <p:cNvPicPr>
            <a:picLocks noChangeAspect="1"/>
          </p:cNvPicPr>
          <p:nvPr userDrawn="1"/>
        </p:nvPicPr>
        <p:blipFill>
          <a:blip r:embed="rId20"/>
          <a:stretch>
            <a:fillRect/>
          </a:stretch>
        </p:blipFill>
        <p:spPr>
          <a:xfrm>
            <a:off x="90535" y="934195"/>
            <a:ext cx="9053465" cy="285005"/>
          </a:xfrm>
          <a:prstGeom prst="rect">
            <a:avLst/>
          </a:prstGeom>
          <a:ln w="12700">
            <a:miter lim="400000"/>
          </a:ln>
        </p:spPr>
      </p:pic>
      <p:pic>
        <p:nvPicPr>
          <p:cNvPr id="13" name="Image" descr="Image">
            <a:extLst>
              <a:ext uri="{FF2B5EF4-FFF2-40B4-BE49-F238E27FC236}">
                <a16:creationId xmlns:a16="http://schemas.microsoft.com/office/drawing/2014/main" id="{FD9D3BE8-762A-402B-B8EF-AD43DF701381}"/>
              </a:ext>
            </a:extLst>
          </p:cNvPr>
          <p:cNvPicPr>
            <a:picLocks noChangeAspect="1"/>
          </p:cNvPicPr>
          <p:nvPr userDrawn="1"/>
        </p:nvPicPr>
        <p:blipFill>
          <a:blip r:embed="rId21"/>
          <a:stretch>
            <a:fillRect/>
          </a:stretch>
        </p:blipFill>
        <p:spPr>
          <a:xfrm>
            <a:off x="0" y="6343262"/>
            <a:ext cx="9144000" cy="431722"/>
          </a:xfrm>
          <a:prstGeom prst="rect">
            <a:avLst/>
          </a:prstGeom>
          <a:ln w="12700">
            <a:miter lim="400000"/>
          </a:ln>
        </p:spPr>
      </p:pic>
    </p:spTree>
    <p:extLst>
      <p:ext uri="{BB962C8B-B14F-4D97-AF65-F5344CB8AC3E}">
        <p14:creationId xmlns:p14="http://schemas.microsoft.com/office/powerpoint/2010/main" val="1787906983"/>
      </p:ext>
    </p:extLst>
  </p:cSld>
  <p:clrMap bg1="lt1" tx1="dk1" bg2="lt2" tx2="dk2" accent1="accent1" accent2="accent2" accent3="accent3" accent4="accent4" accent5="accent5" accent6="accent6" hlink="hlink" folHlink="folHlink"/>
  <p:sldLayoutIdLst>
    <p:sldLayoutId id="2147483666" r:id="rId1"/>
    <p:sldLayoutId id="2147483681" r:id="rId2"/>
    <p:sldLayoutId id="2147483668" r:id="rId3"/>
    <p:sldLayoutId id="2147483669" r:id="rId4"/>
    <p:sldLayoutId id="2147483679"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82" r:id="rId14"/>
    <p:sldLayoutId id="2147483683" r:id="rId15"/>
  </p:sldLayoutIdLst>
  <p:txStyles>
    <p:titleStyle>
      <a:lvl1pPr algn="l" rtl="0" eaLnBrk="0" fontAlgn="base" hangingPunct="0">
        <a:lnSpc>
          <a:spcPct val="90000"/>
        </a:lnSpc>
        <a:spcBef>
          <a:spcPct val="0"/>
        </a:spcBef>
        <a:spcAft>
          <a:spcPct val="0"/>
        </a:spcAft>
        <a:defRPr sz="4000" b="1">
          <a:solidFill>
            <a:schemeClr val="tx1"/>
          </a:solidFill>
          <a:latin typeface="+mj-lt"/>
          <a:ea typeface="+mj-ea"/>
          <a:cs typeface="+mj-cs"/>
        </a:defRPr>
      </a:lvl1pPr>
      <a:lvl2pPr algn="l" rtl="0" eaLnBrk="0" fontAlgn="base" hangingPunct="0">
        <a:lnSpc>
          <a:spcPct val="90000"/>
        </a:lnSpc>
        <a:spcBef>
          <a:spcPct val="0"/>
        </a:spcBef>
        <a:spcAft>
          <a:spcPct val="0"/>
        </a:spcAft>
        <a:defRPr sz="4000" b="1">
          <a:solidFill>
            <a:schemeClr val="tx1"/>
          </a:solidFill>
          <a:latin typeface="Times New Roman" pitchFamily="18" charset="0"/>
        </a:defRPr>
      </a:lvl2pPr>
      <a:lvl3pPr algn="l" rtl="0" eaLnBrk="0" fontAlgn="base" hangingPunct="0">
        <a:lnSpc>
          <a:spcPct val="90000"/>
        </a:lnSpc>
        <a:spcBef>
          <a:spcPct val="0"/>
        </a:spcBef>
        <a:spcAft>
          <a:spcPct val="0"/>
        </a:spcAft>
        <a:defRPr sz="4000" b="1">
          <a:solidFill>
            <a:schemeClr val="tx1"/>
          </a:solidFill>
          <a:latin typeface="Times New Roman" pitchFamily="18" charset="0"/>
        </a:defRPr>
      </a:lvl3pPr>
      <a:lvl4pPr algn="l" rtl="0" eaLnBrk="0" fontAlgn="base" hangingPunct="0">
        <a:lnSpc>
          <a:spcPct val="90000"/>
        </a:lnSpc>
        <a:spcBef>
          <a:spcPct val="0"/>
        </a:spcBef>
        <a:spcAft>
          <a:spcPct val="0"/>
        </a:spcAft>
        <a:defRPr sz="4000" b="1">
          <a:solidFill>
            <a:schemeClr val="tx1"/>
          </a:solidFill>
          <a:latin typeface="Times New Roman" pitchFamily="18" charset="0"/>
        </a:defRPr>
      </a:lvl4pPr>
      <a:lvl5pPr algn="l" rtl="0" eaLnBrk="0" fontAlgn="base" hangingPunct="0">
        <a:lnSpc>
          <a:spcPct val="90000"/>
        </a:lnSpc>
        <a:spcBef>
          <a:spcPct val="0"/>
        </a:spcBef>
        <a:spcAft>
          <a:spcPct val="0"/>
        </a:spcAft>
        <a:defRPr sz="4000" b="1">
          <a:solidFill>
            <a:schemeClr val="tx1"/>
          </a:solidFill>
          <a:latin typeface="Times New Roman" pitchFamily="18" charset="0"/>
        </a:defRPr>
      </a:lvl5pPr>
      <a:lvl6pPr marL="457200" algn="l" rtl="0" fontAlgn="base">
        <a:lnSpc>
          <a:spcPct val="90000"/>
        </a:lnSpc>
        <a:spcBef>
          <a:spcPct val="0"/>
        </a:spcBef>
        <a:spcAft>
          <a:spcPct val="0"/>
        </a:spcAft>
        <a:defRPr sz="4000" b="1">
          <a:solidFill>
            <a:schemeClr val="tx1"/>
          </a:solidFill>
          <a:latin typeface="Times New Roman" pitchFamily="18" charset="0"/>
        </a:defRPr>
      </a:lvl6pPr>
      <a:lvl7pPr marL="914400" algn="l" rtl="0" fontAlgn="base">
        <a:lnSpc>
          <a:spcPct val="90000"/>
        </a:lnSpc>
        <a:spcBef>
          <a:spcPct val="0"/>
        </a:spcBef>
        <a:spcAft>
          <a:spcPct val="0"/>
        </a:spcAft>
        <a:defRPr sz="4000" b="1">
          <a:solidFill>
            <a:schemeClr val="tx1"/>
          </a:solidFill>
          <a:latin typeface="Times New Roman" pitchFamily="18" charset="0"/>
        </a:defRPr>
      </a:lvl7pPr>
      <a:lvl8pPr marL="1371600" algn="l" rtl="0" fontAlgn="base">
        <a:lnSpc>
          <a:spcPct val="90000"/>
        </a:lnSpc>
        <a:spcBef>
          <a:spcPct val="0"/>
        </a:spcBef>
        <a:spcAft>
          <a:spcPct val="0"/>
        </a:spcAft>
        <a:defRPr sz="4000" b="1">
          <a:solidFill>
            <a:schemeClr val="tx1"/>
          </a:solidFill>
          <a:latin typeface="Times New Roman" pitchFamily="18" charset="0"/>
        </a:defRPr>
      </a:lvl8pPr>
      <a:lvl9pPr marL="1828800" algn="l" rtl="0" fontAlgn="base">
        <a:lnSpc>
          <a:spcPct val="90000"/>
        </a:lnSpc>
        <a:spcBef>
          <a:spcPct val="0"/>
        </a:spcBef>
        <a:spcAft>
          <a:spcPct val="0"/>
        </a:spcAft>
        <a:defRPr sz="4000" b="1">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SzPct val="80000"/>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time_continue=4&amp;v=zQj1VPNPHlI"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DqAJclwfyCw"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time_continue=1&amp;v=fZF6LyGne7Q"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Pyr-XKQG2CM"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time_continue=1&amp;v=H8ygYIGsIQ4" TargetMode="External"/><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V0YgGdzmFtA"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txBox="1">
            <a:spLocks noChangeArrowheads="1"/>
          </p:cNvSpPr>
          <p:nvPr/>
        </p:nvSpPr>
        <p:spPr bwMode="auto">
          <a:xfrm>
            <a:off x="435429" y="1763486"/>
            <a:ext cx="8392885" cy="18560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4000" b="1" cap="all">
                <a:solidFill>
                  <a:schemeClr val="tx1"/>
                </a:solidFill>
                <a:latin typeface="+mj-lt"/>
                <a:ea typeface="+mj-ea"/>
                <a:cs typeface="+mj-cs"/>
              </a:defRPr>
            </a:lvl1pPr>
            <a:lvl2pPr algn="l" rtl="0" eaLnBrk="0" fontAlgn="base" hangingPunct="0">
              <a:lnSpc>
                <a:spcPct val="90000"/>
              </a:lnSpc>
              <a:spcBef>
                <a:spcPct val="0"/>
              </a:spcBef>
              <a:spcAft>
                <a:spcPct val="0"/>
              </a:spcAft>
              <a:defRPr sz="4000" b="1">
                <a:solidFill>
                  <a:schemeClr val="tx1"/>
                </a:solidFill>
                <a:latin typeface="Times New Roman" pitchFamily="18" charset="0"/>
              </a:defRPr>
            </a:lvl2pPr>
            <a:lvl3pPr algn="l" rtl="0" eaLnBrk="0" fontAlgn="base" hangingPunct="0">
              <a:lnSpc>
                <a:spcPct val="90000"/>
              </a:lnSpc>
              <a:spcBef>
                <a:spcPct val="0"/>
              </a:spcBef>
              <a:spcAft>
                <a:spcPct val="0"/>
              </a:spcAft>
              <a:defRPr sz="4000" b="1">
                <a:solidFill>
                  <a:schemeClr val="tx1"/>
                </a:solidFill>
                <a:latin typeface="Times New Roman" pitchFamily="18" charset="0"/>
              </a:defRPr>
            </a:lvl3pPr>
            <a:lvl4pPr algn="l" rtl="0" eaLnBrk="0" fontAlgn="base" hangingPunct="0">
              <a:lnSpc>
                <a:spcPct val="90000"/>
              </a:lnSpc>
              <a:spcBef>
                <a:spcPct val="0"/>
              </a:spcBef>
              <a:spcAft>
                <a:spcPct val="0"/>
              </a:spcAft>
              <a:defRPr sz="4000" b="1">
                <a:solidFill>
                  <a:schemeClr val="tx1"/>
                </a:solidFill>
                <a:latin typeface="Times New Roman" pitchFamily="18" charset="0"/>
              </a:defRPr>
            </a:lvl4pPr>
            <a:lvl5pPr algn="l" rtl="0" eaLnBrk="0" fontAlgn="base" hangingPunct="0">
              <a:lnSpc>
                <a:spcPct val="90000"/>
              </a:lnSpc>
              <a:spcBef>
                <a:spcPct val="0"/>
              </a:spcBef>
              <a:spcAft>
                <a:spcPct val="0"/>
              </a:spcAft>
              <a:defRPr sz="4000" b="1">
                <a:solidFill>
                  <a:schemeClr val="tx1"/>
                </a:solidFill>
                <a:latin typeface="Times New Roman" pitchFamily="18" charset="0"/>
              </a:defRPr>
            </a:lvl5pPr>
            <a:lvl6pPr marL="457200" algn="l" rtl="0" fontAlgn="base">
              <a:lnSpc>
                <a:spcPct val="90000"/>
              </a:lnSpc>
              <a:spcBef>
                <a:spcPct val="0"/>
              </a:spcBef>
              <a:spcAft>
                <a:spcPct val="0"/>
              </a:spcAft>
              <a:defRPr sz="4000" b="1">
                <a:solidFill>
                  <a:schemeClr val="tx1"/>
                </a:solidFill>
                <a:latin typeface="Times New Roman" pitchFamily="18" charset="0"/>
              </a:defRPr>
            </a:lvl6pPr>
            <a:lvl7pPr marL="914400" algn="l" rtl="0" fontAlgn="base">
              <a:lnSpc>
                <a:spcPct val="90000"/>
              </a:lnSpc>
              <a:spcBef>
                <a:spcPct val="0"/>
              </a:spcBef>
              <a:spcAft>
                <a:spcPct val="0"/>
              </a:spcAft>
              <a:defRPr sz="4000" b="1">
                <a:solidFill>
                  <a:schemeClr val="tx1"/>
                </a:solidFill>
                <a:latin typeface="Times New Roman" pitchFamily="18" charset="0"/>
              </a:defRPr>
            </a:lvl7pPr>
            <a:lvl8pPr marL="1371600" algn="l" rtl="0" fontAlgn="base">
              <a:lnSpc>
                <a:spcPct val="90000"/>
              </a:lnSpc>
              <a:spcBef>
                <a:spcPct val="0"/>
              </a:spcBef>
              <a:spcAft>
                <a:spcPct val="0"/>
              </a:spcAft>
              <a:defRPr sz="4000" b="1">
                <a:solidFill>
                  <a:schemeClr val="tx1"/>
                </a:solidFill>
                <a:latin typeface="Times New Roman" pitchFamily="18" charset="0"/>
              </a:defRPr>
            </a:lvl8pPr>
            <a:lvl9pPr marL="1828800" algn="l" rtl="0" fontAlgn="base">
              <a:lnSpc>
                <a:spcPct val="90000"/>
              </a:lnSpc>
              <a:spcBef>
                <a:spcPct val="0"/>
              </a:spcBef>
              <a:spcAft>
                <a:spcPct val="0"/>
              </a:spcAft>
              <a:defRPr sz="4000" b="1">
                <a:solidFill>
                  <a:schemeClr val="tx1"/>
                </a:solidFill>
                <a:latin typeface="Times New Roman" pitchFamily="18" charset="0"/>
              </a:defRPr>
            </a:lvl9pPr>
          </a:lstStyle>
          <a:p>
            <a:pPr algn="ctr" eaLnBrk="1" hangingPunct="1"/>
            <a:endParaRPr lang="en-US" kern="0" cap="none" dirty="0"/>
          </a:p>
          <a:p>
            <a:pPr algn="ctr" eaLnBrk="1" hangingPunct="1">
              <a:spcAft>
                <a:spcPts val="1200"/>
              </a:spcAft>
            </a:pPr>
            <a:r>
              <a:rPr lang="en-US" sz="3300" kern="0" cap="none" dirty="0"/>
              <a:t>National cultures and management</a:t>
            </a:r>
          </a:p>
        </p:txBody>
      </p:sp>
      <p:sp>
        <p:nvSpPr>
          <p:cNvPr id="5" name="Rectangle 3"/>
          <p:cNvSpPr>
            <a:spLocks noGrp="1" noChangeArrowheads="1"/>
          </p:cNvSpPr>
          <p:nvPr>
            <p:ph type="title"/>
          </p:nvPr>
        </p:nvSpPr>
        <p:spPr>
          <a:xfrm>
            <a:off x="2373086" y="3682959"/>
            <a:ext cx="4702628" cy="1143000"/>
          </a:xfrm>
        </p:spPr>
        <p:txBody>
          <a:bodyPr/>
          <a:lstStyle/>
          <a:p>
            <a:pPr algn="ctr" eaLnBrk="1" hangingPunct="1"/>
            <a:br>
              <a:rPr lang="en-US" sz="2400" cap="none" dirty="0"/>
            </a:br>
            <a:r>
              <a:rPr lang="en-US" sz="2400" cap="none" dirty="0"/>
              <a:t>1227 International Management</a:t>
            </a:r>
          </a:p>
        </p:txBody>
      </p:sp>
      <p:sp>
        <p:nvSpPr>
          <p:cNvPr id="7" name="Rectangle 13">
            <a:extLst>
              <a:ext uri="{FF2B5EF4-FFF2-40B4-BE49-F238E27FC236}">
                <a16:creationId xmlns:a16="http://schemas.microsoft.com/office/drawing/2014/main" id="{6C84EE02-C945-4CC4-82D4-05C2669D45BA}"/>
              </a:ext>
            </a:extLst>
          </p:cNvPr>
          <p:cNvSpPr txBox="1">
            <a:spLocks noChangeArrowheads="1"/>
          </p:cNvSpPr>
          <p:nvPr/>
        </p:nvSpPr>
        <p:spPr bwMode="auto">
          <a:xfrm>
            <a:off x="1143000" y="5442857"/>
            <a:ext cx="4393504" cy="59871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SzPct val="80000"/>
              <a:buFont typeface="Wingdings" pitchFamily="2" charset="2"/>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defRPr>
            </a:lvl2pPr>
            <a:lvl3pPr marL="914400" indent="0" algn="l" rtl="0" eaLnBrk="0" fontAlgn="base" hangingPunct="0">
              <a:spcBef>
                <a:spcPct val="20000"/>
              </a:spcBef>
              <a:spcAft>
                <a:spcPct val="0"/>
              </a:spcAft>
              <a:buNone/>
              <a:defRPr sz="1600">
                <a:solidFill>
                  <a:schemeClr val="tx1"/>
                </a:solidFill>
                <a:latin typeface="+mn-lt"/>
              </a:defRPr>
            </a:lvl3pPr>
            <a:lvl4pPr marL="1371600" indent="0" algn="l" rtl="0" eaLnBrk="0" fontAlgn="base" hangingPunct="0">
              <a:spcBef>
                <a:spcPct val="20000"/>
              </a:spcBef>
              <a:spcAft>
                <a:spcPct val="0"/>
              </a:spcAft>
              <a:buNone/>
              <a:defRPr sz="1400">
                <a:solidFill>
                  <a:schemeClr val="tx1"/>
                </a:solidFill>
                <a:latin typeface="+mn-lt"/>
              </a:defRPr>
            </a:lvl4pPr>
            <a:lvl5pPr marL="1828800" indent="0" algn="l" rtl="0" eaLnBrk="0" fontAlgn="base" hangingPunct="0">
              <a:spcBef>
                <a:spcPct val="20000"/>
              </a:spcBef>
              <a:spcAft>
                <a:spcPct val="0"/>
              </a:spcAft>
              <a:buNone/>
              <a:defRPr sz="1400">
                <a:solidFill>
                  <a:schemeClr val="tx1"/>
                </a:solidFill>
                <a:latin typeface="+mn-lt"/>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pPr algn="ctr" eaLnBrk="1" hangingPunct="1"/>
            <a:endParaRPr lang="en-US" sz="800" kern="0" dirty="0"/>
          </a:p>
          <a:p>
            <a:pPr algn="ctr" eaLnBrk="1" hangingPunct="1"/>
            <a:endParaRPr lang="en-US" sz="800" kern="0" dirty="0"/>
          </a:p>
          <a:p>
            <a:pPr algn="ctr" eaLnBrk="1" hangingPunct="1"/>
            <a:endParaRPr lang="en-US" sz="800" kern="0" dirty="0"/>
          </a:p>
          <a:p>
            <a:pPr algn="ctr" eaLnBrk="1" hangingPunct="1"/>
            <a:endParaRPr lang="en-US" sz="800" kern="0" dirty="0"/>
          </a:p>
          <a:p>
            <a:pPr eaLnBrk="1" hangingPunct="1"/>
            <a:r>
              <a:rPr lang="en-US" sz="1200" kern="0" dirty="0"/>
              <a:t>© Ilya Okhmatovskiy, Andrew Spicer, Youtha Cuypers</a:t>
            </a:r>
            <a:endParaRPr lang="en-US" sz="800" kern="0" dirty="0"/>
          </a:p>
        </p:txBody>
      </p:sp>
    </p:spTree>
    <p:extLst>
      <p:ext uri="{BB962C8B-B14F-4D97-AF65-F5344CB8AC3E}">
        <p14:creationId xmlns:p14="http://schemas.microsoft.com/office/powerpoint/2010/main" val="2883003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031" y="323603"/>
            <a:ext cx="7772400" cy="495795"/>
          </a:xfrm>
        </p:spPr>
        <p:txBody>
          <a:bodyPr>
            <a:normAutofit fontScale="90000"/>
          </a:bodyPr>
          <a:lstStyle/>
          <a:p>
            <a:r>
              <a:rPr lang="en-US" dirty="0"/>
              <a:t>Separating an object from its surroundings</a:t>
            </a:r>
            <a:br>
              <a:rPr lang="en-US" dirty="0"/>
            </a:br>
            <a:endParaRPr lang="en-US" sz="3600" dirty="0"/>
          </a:p>
        </p:txBody>
      </p:sp>
      <p:sp>
        <p:nvSpPr>
          <p:cNvPr id="5" name="Content Placeholder 4"/>
          <p:cNvSpPr>
            <a:spLocks noGrp="1"/>
          </p:cNvSpPr>
          <p:nvPr>
            <p:ph idx="1"/>
          </p:nvPr>
        </p:nvSpPr>
        <p:spPr>
          <a:xfrm>
            <a:off x="457200" y="1551801"/>
            <a:ext cx="8229600" cy="4572000"/>
          </a:xfrm>
        </p:spPr>
        <p:txBody>
          <a:bodyPr>
            <a:normAutofit fontScale="92500" lnSpcReduction="20000"/>
          </a:bodyPr>
          <a:lstStyle/>
          <a:p>
            <a:r>
              <a:rPr lang="en-US" dirty="0"/>
              <a:t>American performance was literally unaffected by the background manipulation.</a:t>
            </a:r>
          </a:p>
          <a:p>
            <a:r>
              <a:rPr lang="en-US" dirty="0"/>
              <a:t>The Japanese made substantially more errors when the object was seen against a novel background than when it was seen against the original background. </a:t>
            </a:r>
          </a:p>
          <a:p>
            <a:r>
              <a:rPr lang="en-US" dirty="0"/>
              <a:t>Japanese performance was significantly better for the no-background condition than for the novel background condition but was not significantly worse for the no-background condition than for the original background condition.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7" name="6 Metin kutusu"/>
          <p:cNvSpPr txBox="1"/>
          <p:nvPr/>
        </p:nvSpPr>
        <p:spPr>
          <a:xfrm>
            <a:off x="2971800" y="6581001"/>
            <a:ext cx="4572000" cy="276999"/>
          </a:xfrm>
          <a:prstGeom prst="rect">
            <a:avLst/>
          </a:prstGeom>
          <a:noFill/>
        </p:spPr>
        <p:txBody>
          <a:bodyPr wrap="square" rtlCol="0">
            <a:spAutoFit/>
          </a:bodyPr>
          <a:lstStyle/>
          <a:p>
            <a:r>
              <a:rPr lang="en-US" sz="1200" dirty="0"/>
              <a:t>Source: Masuda &amp; </a:t>
            </a:r>
            <a:r>
              <a:rPr lang="en-US" sz="1200" dirty="0" err="1"/>
              <a:t>Nisbett</a:t>
            </a:r>
            <a:r>
              <a:rPr lang="en-US" sz="1200" dirty="0"/>
              <a:t> (2001).</a:t>
            </a:r>
          </a:p>
        </p:txBody>
      </p:sp>
    </p:spTree>
    <p:extLst>
      <p:ext uri="{BB962C8B-B14F-4D97-AF65-F5344CB8AC3E}">
        <p14:creationId xmlns:p14="http://schemas.microsoft.com/office/powerpoint/2010/main" val="2131258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06285" y="24200"/>
            <a:ext cx="7671460" cy="1143000"/>
          </a:xfrm>
        </p:spPr>
        <p:txBody>
          <a:bodyPr>
            <a:noAutofit/>
          </a:bodyPr>
          <a:lstStyle/>
          <a:p>
            <a:r>
              <a:rPr lang="en-US" dirty="0"/>
              <a:t>Japanese and American students were asked to take a photo of a person</a:t>
            </a:r>
          </a:p>
        </p:txBody>
      </p:sp>
      <p:pic>
        <p:nvPicPr>
          <p:cNvPr id="1026" name="Picture 2"/>
          <p:cNvPicPr>
            <a:picLocks noGrp="1" noChangeAspect="1" noChangeArrowheads="1"/>
          </p:cNvPicPr>
          <p:nvPr>
            <p:ph idx="1"/>
          </p:nvPr>
        </p:nvPicPr>
        <p:blipFill>
          <a:blip r:embed="rId3" cstate="print"/>
          <a:stretch>
            <a:fillRect/>
          </a:stretch>
        </p:blipFill>
        <p:spPr bwMode="auto">
          <a:xfrm>
            <a:off x="2004951" y="2333626"/>
            <a:ext cx="4886325" cy="3257550"/>
          </a:xfrm>
          <a:prstGeom prst="rect">
            <a:avLst/>
          </a:prstGeom>
          <a:noFill/>
          <a:ln w="9525">
            <a:noFill/>
            <a:miter lim="800000"/>
            <a:headEnd/>
            <a:tailEnd/>
          </a:ln>
        </p:spPr>
      </p:pic>
      <p:sp>
        <p:nvSpPr>
          <p:cNvPr id="4" name="3 Metin Yer Tutucusu"/>
          <p:cNvSpPr>
            <a:spLocks noGrp="1"/>
          </p:cNvSpPr>
          <p:nvPr>
            <p:ph type="body" idx="4294967295"/>
          </p:nvPr>
        </p:nvSpPr>
        <p:spPr>
          <a:xfrm>
            <a:off x="0" y="2438400"/>
            <a:ext cx="2438400" cy="457200"/>
          </a:xfrm>
        </p:spPr>
        <p:txBody>
          <a:bodyPr>
            <a:normAutofit fontScale="47500" lnSpcReduction="20000"/>
          </a:bodyPr>
          <a:lstStyle/>
          <a:p>
            <a:pPr>
              <a:buNone/>
            </a:pPr>
            <a:r>
              <a:rPr lang="en-US" dirty="0"/>
              <a:t>	</a:t>
            </a:r>
            <a:r>
              <a:rPr lang="en-US" b="1" dirty="0"/>
              <a:t>Photo taken by an American student</a:t>
            </a:r>
          </a:p>
        </p:txBody>
      </p:sp>
      <p:sp>
        <p:nvSpPr>
          <p:cNvPr id="6" name="5 Metin Yer Tutucusu"/>
          <p:cNvSpPr>
            <a:spLocks noGrp="1"/>
          </p:cNvSpPr>
          <p:nvPr>
            <p:ph type="body" sz="half" idx="4294967295"/>
          </p:nvPr>
        </p:nvSpPr>
        <p:spPr>
          <a:xfrm>
            <a:off x="6705600" y="2438400"/>
            <a:ext cx="2438400" cy="457200"/>
          </a:xfrm>
        </p:spPr>
        <p:txBody>
          <a:bodyPr>
            <a:normAutofit fontScale="47500" lnSpcReduction="20000"/>
          </a:bodyPr>
          <a:lstStyle/>
          <a:p>
            <a:pPr>
              <a:buNone/>
            </a:pPr>
            <a:r>
              <a:rPr lang="en-US" dirty="0"/>
              <a:t>	</a:t>
            </a:r>
            <a:r>
              <a:rPr lang="en-US" b="1" dirty="0"/>
              <a:t>Photo taken by a Japanese student</a:t>
            </a:r>
          </a:p>
        </p:txBody>
      </p:sp>
      <p:sp>
        <p:nvSpPr>
          <p:cNvPr id="9" name="8 Metin kutusu"/>
          <p:cNvSpPr txBox="1"/>
          <p:nvPr/>
        </p:nvSpPr>
        <p:spPr>
          <a:xfrm>
            <a:off x="2819400" y="6581001"/>
            <a:ext cx="4572000" cy="276999"/>
          </a:xfrm>
          <a:prstGeom prst="rect">
            <a:avLst/>
          </a:prstGeom>
          <a:noFill/>
        </p:spPr>
        <p:txBody>
          <a:bodyPr wrap="square" rtlCol="0">
            <a:spAutoFit/>
          </a:bodyPr>
          <a:lstStyle/>
          <a:p>
            <a:r>
              <a:rPr lang="en-US" sz="1200" dirty="0"/>
              <a:t>Source: </a:t>
            </a:r>
            <a:r>
              <a:rPr lang="en-US" sz="1200" dirty="0" err="1"/>
              <a:t>Nisbett</a:t>
            </a:r>
            <a:r>
              <a:rPr lang="en-US" sz="1200" dirty="0"/>
              <a:t> &amp; Masuda (2003).</a:t>
            </a:r>
          </a:p>
        </p:txBody>
      </p:sp>
    </p:spTree>
    <p:extLst>
      <p:ext uri="{BB962C8B-B14F-4D97-AF65-F5344CB8AC3E}">
        <p14:creationId xmlns:p14="http://schemas.microsoft.com/office/powerpoint/2010/main" val="3223560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301" y="243444"/>
            <a:ext cx="7830787" cy="587829"/>
          </a:xfrm>
        </p:spPr>
        <p:txBody>
          <a:bodyPr/>
          <a:lstStyle/>
          <a:p>
            <a:r>
              <a:rPr lang="en-US" dirty="0"/>
              <a:t>Understanding frames and perceptions</a:t>
            </a:r>
          </a:p>
        </p:txBody>
      </p:sp>
      <p:sp>
        <p:nvSpPr>
          <p:cNvPr id="3" name="Content Placeholder 2"/>
          <p:cNvSpPr>
            <a:spLocks noGrp="1"/>
          </p:cNvSpPr>
          <p:nvPr>
            <p:ph idx="1"/>
          </p:nvPr>
        </p:nvSpPr>
        <p:spPr>
          <a:xfrm>
            <a:off x="609600" y="1648736"/>
            <a:ext cx="8345488" cy="4288925"/>
          </a:xfrm>
        </p:spPr>
        <p:txBody>
          <a:bodyPr>
            <a:normAutofit fontScale="92500" lnSpcReduction="10000"/>
          </a:bodyPr>
          <a:lstStyle/>
          <a:p>
            <a:r>
              <a:rPr lang="en-US" sz="2400" dirty="0"/>
              <a:t>Perception is </a:t>
            </a:r>
            <a:r>
              <a:rPr lang="en-US" sz="2400" i="1" dirty="0"/>
              <a:t>framed</a:t>
            </a:r>
            <a:r>
              <a:rPr lang="en-US" sz="2400" dirty="0"/>
              <a:t>. At any one time there are too many stimuli in the environment for us to observe.</a:t>
            </a:r>
          </a:p>
          <a:p>
            <a:pPr lvl="1"/>
            <a:r>
              <a:rPr lang="en-US" sz="2000" dirty="0"/>
              <a:t>We screen out most of what we see, hear, taste, and feel. </a:t>
            </a:r>
          </a:p>
          <a:p>
            <a:pPr lvl="1"/>
            <a:r>
              <a:rPr lang="en-US" sz="2000" dirty="0"/>
              <a:t>We screen out the overload and allow only selected information through our perceptual screen to our conscious mind.</a:t>
            </a:r>
          </a:p>
          <a:p>
            <a:r>
              <a:rPr lang="en-US" sz="2400" dirty="0"/>
              <a:t>Our frames are usually </a:t>
            </a:r>
            <a:r>
              <a:rPr lang="en-US" sz="2400" i="1" dirty="0"/>
              <a:t>culturally determined</a:t>
            </a:r>
            <a:r>
              <a:rPr lang="en-US" sz="2400" dirty="0"/>
              <a:t>. </a:t>
            </a:r>
          </a:p>
          <a:p>
            <a:pPr lvl="1"/>
            <a:r>
              <a:rPr lang="en-US" sz="2000" dirty="0"/>
              <a:t>We learn to see the world in a certain way based on our cultural background.</a:t>
            </a:r>
          </a:p>
          <a:p>
            <a:r>
              <a:rPr lang="en-US" sz="2400" dirty="0"/>
              <a:t>Frames tend to remain </a:t>
            </a:r>
            <a:r>
              <a:rPr lang="en-US" sz="2400" i="1" dirty="0"/>
              <a:t>constant</a:t>
            </a:r>
            <a:r>
              <a:rPr lang="en-US" sz="2400" dirty="0"/>
              <a:t>. </a:t>
            </a:r>
          </a:p>
          <a:p>
            <a:pPr lvl="1"/>
            <a:r>
              <a:rPr lang="en-US" sz="2000" dirty="0"/>
              <a:t>Once we see something in a particular way, we continue to see it that way.</a:t>
            </a:r>
          </a:p>
          <a:p>
            <a:r>
              <a:rPr lang="en-US" sz="2400" dirty="0"/>
              <a:t>We therefore see things that do not exist, and do not see things that do exist.</a:t>
            </a:r>
          </a:p>
          <a:p>
            <a:pPr lvl="1"/>
            <a:r>
              <a:rPr lang="en-US" sz="2000" dirty="0"/>
              <a:t>Our assumptions act as filters and lead us to distort, block, and even create what we choose to see and hear. </a:t>
            </a:r>
          </a:p>
        </p:txBody>
      </p:sp>
      <p:sp>
        <p:nvSpPr>
          <p:cNvPr id="4" name="TextBox 3"/>
          <p:cNvSpPr txBox="1"/>
          <p:nvPr/>
        </p:nvSpPr>
        <p:spPr>
          <a:xfrm>
            <a:off x="2325581" y="6581001"/>
            <a:ext cx="6629507" cy="276999"/>
          </a:xfrm>
          <a:prstGeom prst="rect">
            <a:avLst/>
          </a:prstGeom>
          <a:noFill/>
        </p:spPr>
        <p:txBody>
          <a:bodyPr wrap="none" rtlCol="0">
            <a:spAutoFit/>
          </a:bodyPr>
          <a:lstStyle/>
          <a:p>
            <a:r>
              <a:rPr lang="en-US" sz="1200" dirty="0"/>
              <a:t>Adapted from Adler, N.J. 1991. </a:t>
            </a:r>
            <a:r>
              <a:rPr lang="en-US" sz="1200" i="1" dirty="0"/>
              <a:t>International Dimensions of Organizational Behavior (2nd ed.)</a:t>
            </a:r>
            <a:r>
              <a:rPr lang="en-US" sz="1200" dirty="0"/>
              <a:t>. </a:t>
            </a:r>
          </a:p>
        </p:txBody>
      </p:sp>
    </p:spTree>
    <p:extLst>
      <p:ext uri="{BB962C8B-B14F-4D97-AF65-F5344CB8AC3E}">
        <p14:creationId xmlns:p14="http://schemas.microsoft.com/office/powerpoint/2010/main" val="3433740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need for humility</a:t>
            </a:r>
          </a:p>
        </p:txBody>
      </p:sp>
      <p:pic>
        <p:nvPicPr>
          <p:cNvPr id="17633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9599" y="1714499"/>
            <a:ext cx="8684802"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962400" y="6529445"/>
            <a:ext cx="1792157" cy="276999"/>
          </a:xfrm>
          <a:prstGeom prst="rect">
            <a:avLst/>
          </a:prstGeom>
          <a:noFill/>
        </p:spPr>
        <p:txBody>
          <a:bodyPr wrap="none" rtlCol="0">
            <a:spAutoFit/>
          </a:bodyPr>
          <a:lstStyle/>
          <a:p>
            <a:r>
              <a:rPr lang="en-US" sz="1200" dirty="0"/>
              <a:t>Source: </a:t>
            </a:r>
            <a:r>
              <a:rPr lang="en-US" sz="1200" dirty="0" err="1"/>
              <a:t>Caligiuri</a:t>
            </a:r>
            <a:r>
              <a:rPr lang="en-US" sz="1200" dirty="0"/>
              <a:t> (2012)</a:t>
            </a:r>
          </a:p>
        </p:txBody>
      </p:sp>
    </p:spTree>
    <p:extLst>
      <p:ext uri="{BB962C8B-B14F-4D97-AF65-F5344CB8AC3E}">
        <p14:creationId xmlns:p14="http://schemas.microsoft.com/office/powerpoint/2010/main" val="703084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EF2234-B99A-4FA2-B4E7-C56EA9EB12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0828" y="1543793"/>
            <a:ext cx="4642344" cy="4682484"/>
          </a:xfrm>
          <a:prstGeom prst="rect">
            <a:avLst/>
          </a:prstGeom>
        </p:spPr>
      </p:pic>
      <p:sp>
        <p:nvSpPr>
          <p:cNvPr id="5" name="Title 4">
            <a:extLst>
              <a:ext uri="{FF2B5EF4-FFF2-40B4-BE49-F238E27FC236}">
                <a16:creationId xmlns:a16="http://schemas.microsoft.com/office/drawing/2014/main" id="{497B39AA-3F7E-4A81-9298-5190C14B9BD8}"/>
              </a:ext>
            </a:extLst>
          </p:cNvPr>
          <p:cNvSpPr>
            <a:spLocks noGrp="1"/>
          </p:cNvSpPr>
          <p:nvPr>
            <p:ph type="title"/>
          </p:nvPr>
        </p:nvSpPr>
        <p:spPr>
          <a:xfrm>
            <a:off x="2250828" y="288823"/>
            <a:ext cx="4755614" cy="685800"/>
          </a:xfrm>
        </p:spPr>
        <p:txBody>
          <a:bodyPr/>
          <a:lstStyle/>
          <a:p>
            <a:r>
              <a:rPr lang="en-US" dirty="0"/>
              <a:t>Culture as an iceberg</a:t>
            </a:r>
          </a:p>
        </p:txBody>
      </p:sp>
    </p:spTree>
    <p:extLst>
      <p:ext uri="{BB962C8B-B14F-4D97-AF65-F5344CB8AC3E}">
        <p14:creationId xmlns:p14="http://schemas.microsoft.com/office/powerpoint/2010/main" val="829791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AAE506AB-13EB-40AA-A7C7-1A1DB4DC91AF}"/>
              </a:ext>
            </a:extLst>
          </p:cNvPr>
          <p:cNvSpPr>
            <a:spLocks noGrp="1" noChangeArrowheads="1"/>
          </p:cNvSpPr>
          <p:nvPr>
            <p:ph type="title" idx="4294967295"/>
          </p:nvPr>
        </p:nvSpPr>
        <p:spPr>
          <a:xfrm>
            <a:off x="1401289" y="228570"/>
            <a:ext cx="7410202" cy="626453"/>
          </a:xfrm>
        </p:spPr>
        <p:txBody>
          <a:bodyPr/>
          <a:lstStyle/>
          <a:p>
            <a:r>
              <a:rPr lang="en-US" altLang="zh-TW" dirty="0">
                <a:ea typeface="新細明體" panose="02020500000000000000" pitchFamily="18" charset="-120"/>
              </a:rPr>
              <a:t>Edgar Schein’s model of culture</a:t>
            </a:r>
          </a:p>
        </p:txBody>
      </p:sp>
      <p:pic>
        <p:nvPicPr>
          <p:cNvPr id="17420" name="Picture 12">
            <a:extLst>
              <a:ext uri="{FF2B5EF4-FFF2-40B4-BE49-F238E27FC236}">
                <a16:creationId xmlns:a16="http://schemas.microsoft.com/office/drawing/2014/main" id="{8B800FB8-B93A-495D-8B50-8F6D48B094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8805" y="1399374"/>
            <a:ext cx="4762005" cy="4715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2520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37B9D0E1-279C-42B3-9B13-C761FE844A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1" y="173571"/>
            <a:ext cx="9156201" cy="6013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4194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C7FFB-1027-EA06-09B3-857DB696AD26}"/>
              </a:ext>
            </a:extLst>
          </p:cNvPr>
          <p:cNvSpPr>
            <a:spLocks noGrp="1"/>
          </p:cNvSpPr>
          <p:nvPr>
            <p:ph type="title"/>
          </p:nvPr>
        </p:nvSpPr>
        <p:spPr>
          <a:xfrm>
            <a:off x="52086" y="201110"/>
            <a:ext cx="9039828" cy="685800"/>
          </a:xfrm>
        </p:spPr>
        <p:txBody>
          <a:bodyPr/>
          <a:lstStyle/>
          <a:p>
            <a:r>
              <a:rPr lang="en-US" sz="3400" dirty="0"/>
              <a:t>Erin Meyer: How negative feedback is provided</a:t>
            </a:r>
          </a:p>
        </p:txBody>
      </p:sp>
      <p:pic>
        <p:nvPicPr>
          <p:cNvPr id="9" name="Content Placeholder 8">
            <a:extLst>
              <a:ext uri="{FF2B5EF4-FFF2-40B4-BE49-F238E27FC236}">
                <a16:creationId xmlns:a16="http://schemas.microsoft.com/office/drawing/2014/main" id="{EFEEDC92-D35E-8573-80B3-1BB87BC7B185}"/>
              </a:ext>
            </a:extLst>
          </p:cNvPr>
          <p:cNvPicPr>
            <a:picLocks noGrp="1" noChangeAspect="1"/>
          </p:cNvPicPr>
          <p:nvPr>
            <p:ph idx="1"/>
          </p:nvPr>
        </p:nvPicPr>
        <p:blipFill>
          <a:blip r:embed="rId2"/>
          <a:stretch>
            <a:fillRect/>
          </a:stretch>
        </p:blipFill>
        <p:spPr>
          <a:xfrm>
            <a:off x="94957" y="1452622"/>
            <a:ext cx="8934375" cy="4861368"/>
          </a:xfrm>
        </p:spPr>
      </p:pic>
      <p:sp>
        <p:nvSpPr>
          <p:cNvPr id="10" name="4 Metin kutusu">
            <a:extLst>
              <a:ext uri="{FF2B5EF4-FFF2-40B4-BE49-F238E27FC236}">
                <a16:creationId xmlns:a16="http://schemas.microsoft.com/office/drawing/2014/main" id="{A24198DF-F3C5-AC21-081C-919CA523C164}"/>
              </a:ext>
            </a:extLst>
          </p:cNvPr>
          <p:cNvSpPr txBox="1"/>
          <p:nvPr/>
        </p:nvSpPr>
        <p:spPr>
          <a:xfrm>
            <a:off x="2077656" y="6581001"/>
            <a:ext cx="7066344" cy="276999"/>
          </a:xfrm>
          <a:prstGeom prst="rect">
            <a:avLst/>
          </a:prstGeom>
          <a:noFill/>
        </p:spPr>
        <p:txBody>
          <a:bodyPr wrap="square" rtlCol="0">
            <a:spAutoFit/>
          </a:bodyPr>
          <a:lstStyle/>
          <a:p>
            <a:r>
              <a:rPr lang="en-US" sz="1200" dirty="0"/>
              <a:t>Source: Meyer, E. 2014. The culture map: Breaking through invisible boundaries of global business.</a:t>
            </a:r>
          </a:p>
        </p:txBody>
      </p:sp>
    </p:spTree>
    <p:extLst>
      <p:ext uri="{BB962C8B-B14F-4D97-AF65-F5344CB8AC3E}">
        <p14:creationId xmlns:p14="http://schemas.microsoft.com/office/powerpoint/2010/main" val="3967563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E4EDBA-B844-EE79-1731-89AE0E247987}"/>
              </a:ext>
            </a:extLst>
          </p:cNvPr>
          <p:cNvPicPr>
            <a:picLocks noChangeAspect="1"/>
          </p:cNvPicPr>
          <p:nvPr/>
        </p:nvPicPr>
        <p:blipFill>
          <a:blip r:embed="rId2"/>
          <a:stretch>
            <a:fillRect/>
          </a:stretch>
        </p:blipFill>
        <p:spPr>
          <a:xfrm>
            <a:off x="1884536" y="40510"/>
            <a:ext cx="6881512" cy="6592303"/>
          </a:xfrm>
          <a:prstGeom prst="rect">
            <a:avLst/>
          </a:prstGeom>
        </p:spPr>
      </p:pic>
    </p:spTree>
    <p:extLst>
      <p:ext uri="{BB962C8B-B14F-4D97-AF65-F5344CB8AC3E}">
        <p14:creationId xmlns:p14="http://schemas.microsoft.com/office/powerpoint/2010/main" val="3047487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032EF-F5CF-474A-9E29-35FC5E0E5326}"/>
              </a:ext>
            </a:extLst>
          </p:cNvPr>
          <p:cNvSpPr>
            <a:spLocks noGrp="1"/>
          </p:cNvSpPr>
          <p:nvPr>
            <p:ph sz="quarter" idx="13"/>
          </p:nvPr>
        </p:nvSpPr>
        <p:spPr>
          <a:xfrm>
            <a:off x="391886" y="1506516"/>
            <a:ext cx="8406740" cy="4716154"/>
          </a:xfrm>
        </p:spPr>
        <p:txBody>
          <a:bodyPr/>
          <a:lstStyle/>
          <a:p>
            <a:r>
              <a:rPr lang="en-US" sz="2800" dirty="0"/>
              <a:t>Stereotypes are widely held but oversimplified categorizations of a particular thing, person, or group. </a:t>
            </a:r>
          </a:p>
          <a:p>
            <a:r>
              <a:rPr lang="en-US" sz="2800" dirty="0"/>
              <a:t>Specific individuals may or may not fit well into general categories:</a:t>
            </a:r>
          </a:p>
          <a:p>
            <a:pPr lvl="1"/>
            <a:r>
              <a:rPr lang="en-US" sz="2400" dirty="0"/>
              <a:t>We </a:t>
            </a:r>
            <a:r>
              <a:rPr lang="en-US" sz="2400" i="1" dirty="0"/>
              <a:t>generalize</a:t>
            </a:r>
            <a:r>
              <a:rPr lang="en-US" sz="2400" dirty="0"/>
              <a:t> about the cultural characteristics of the nationalities we study. </a:t>
            </a:r>
          </a:p>
          <a:p>
            <a:pPr lvl="1"/>
            <a:r>
              <a:rPr lang="en-US" sz="2400" dirty="0"/>
              <a:t>We are discussing the </a:t>
            </a:r>
            <a:r>
              <a:rPr lang="en-US" sz="2400" i="1" dirty="0" err="1"/>
              <a:t>behaviour</a:t>
            </a:r>
            <a:r>
              <a:rPr lang="en-US" sz="2400" dirty="0"/>
              <a:t> and</a:t>
            </a:r>
            <a:r>
              <a:rPr lang="en-US" sz="2400" b="1" i="1" dirty="0"/>
              <a:t> </a:t>
            </a:r>
            <a:r>
              <a:rPr lang="en-US" sz="2400" i="1" dirty="0"/>
              <a:t>values </a:t>
            </a:r>
            <a:r>
              <a:rPr lang="en-US" sz="2400" dirty="0"/>
              <a:t>of </a:t>
            </a:r>
            <a:r>
              <a:rPr lang="en-US" sz="2400" i="1" dirty="0"/>
              <a:t>groups</a:t>
            </a:r>
            <a:r>
              <a:rPr lang="en-US" sz="2400" dirty="0"/>
              <a:t> of people, not individuals, i.e. we focus on the collective level</a:t>
            </a:r>
          </a:p>
          <a:p>
            <a:pPr lvl="1"/>
            <a:r>
              <a:rPr lang="en-US" sz="2400" dirty="0"/>
              <a:t>Individuals may vary and deviate from the expectations based on a collective analysis of a culture - it is essential to recognize this and to take this into account!   </a:t>
            </a:r>
          </a:p>
        </p:txBody>
      </p:sp>
      <p:sp>
        <p:nvSpPr>
          <p:cNvPr id="4" name="Title 1">
            <a:extLst>
              <a:ext uri="{FF2B5EF4-FFF2-40B4-BE49-F238E27FC236}">
                <a16:creationId xmlns:a16="http://schemas.microsoft.com/office/drawing/2014/main" id="{321ACC48-5367-445D-9534-F12F7783DEB0}"/>
              </a:ext>
            </a:extLst>
          </p:cNvPr>
          <p:cNvSpPr>
            <a:spLocks noGrp="1"/>
          </p:cNvSpPr>
          <p:nvPr>
            <p:ph type="title"/>
          </p:nvPr>
        </p:nvSpPr>
        <p:spPr>
          <a:xfrm>
            <a:off x="2133600" y="381000"/>
            <a:ext cx="6248400" cy="685800"/>
          </a:xfrm>
        </p:spPr>
        <p:txBody>
          <a:bodyPr/>
          <a:lstStyle/>
          <a:p>
            <a:r>
              <a:rPr lang="en-US" sz="3600" dirty="0"/>
              <a:t>Culture and stereotypes</a:t>
            </a:r>
          </a:p>
        </p:txBody>
      </p:sp>
    </p:spTree>
    <p:extLst>
      <p:ext uri="{BB962C8B-B14F-4D97-AF65-F5344CB8AC3E}">
        <p14:creationId xmlns:p14="http://schemas.microsoft.com/office/powerpoint/2010/main" val="276621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449580" y="1565910"/>
            <a:ext cx="8244840" cy="4514850"/>
          </a:xfrm>
        </p:spPr>
        <p:txBody>
          <a:bodyPr/>
          <a:lstStyle/>
          <a:p>
            <a:pPr>
              <a:spcBef>
                <a:spcPts val="0"/>
              </a:spcBef>
              <a:spcAft>
                <a:spcPts val="1200"/>
              </a:spcAft>
            </a:pPr>
            <a:r>
              <a:rPr lang="en-CA" dirty="0"/>
              <a:t>Culture and perception of the world</a:t>
            </a:r>
          </a:p>
          <a:p>
            <a:pPr>
              <a:spcBef>
                <a:spcPts val="0"/>
              </a:spcBef>
              <a:spcAft>
                <a:spcPts val="1200"/>
              </a:spcAft>
            </a:pPr>
            <a:r>
              <a:rPr lang="en-CA" dirty="0"/>
              <a:t>Culture and stereotypes</a:t>
            </a:r>
          </a:p>
          <a:p>
            <a:pPr>
              <a:spcBef>
                <a:spcPts val="0"/>
              </a:spcBef>
              <a:spcAft>
                <a:spcPts val="1200"/>
              </a:spcAft>
            </a:pPr>
            <a:r>
              <a:rPr lang="en-CA" dirty="0"/>
              <a:t>Hofstede’s dimensions of culture</a:t>
            </a:r>
          </a:p>
          <a:p>
            <a:pPr>
              <a:spcBef>
                <a:spcPts val="0"/>
              </a:spcBef>
              <a:spcAft>
                <a:spcPts val="1200"/>
              </a:spcAft>
            </a:pPr>
            <a:r>
              <a:rPr lang="en-CA" dirty="0"/>
              <a:t>Trompenaars’ dimensions of culture</a:t>
            </a:r>
          </a:p>
          <a:p>
            <a:pPr>
              <a:spcBef>
                <a:spcPts val="0"/>
              </a:spcBef>
              <a:spcAft>
                <a:spcPts val="1200"/>
              </a:spcAft>
            </a:pPr>
            <a:r>
              <a:rPr lang="en-CA" dirty="0"/>
              <a:t>How culture affects management</a:t>
            </a:r>
          </a:p>
          <a:p>
            <a:pPr>
              <a:spcBef>
                <a:spcPts val="0"/>
              </a:spcBef>
            </a:pPr>
            <a:endParaRPr lang="en-CA" dirty="0"/>
          </a:p>
          <a:p>
            <a:pPr>
              <a:spcBef>
                <a:spcPts val="0"/>
              </a:spcBef>
            </a:pPr>
            <a:endParaRPr lang="en-CA" dirty="0"/>
          </a:p>
          <a:p>
            <a:pPr>
              <a:spcBef>
                <a:spcPts val="0"/>
              </a:spcBef>
            </a:pPr>
            <a:endParaRPr lang="en-US" dirty="0"/>
          </a:p>
        </p:txBody>
      </p:sp>
    </p:spTree>
    <p:extLst>
      <p:ext uri="{BB962C8B-B14F-4D97-AF65-F5344CB8AC3E}">
        <p14:creationId xmlns:p14="http://schemas.microsoft.com/office/powerpoint/2010/main" val="1341687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47109-8389-4D84-B651-018D80BE8499}"/>
              </a:ext>
            </a:extLst>
          </p:cNvPr>
          <p:cNvSpPr>
            <a:spLocks noGrp="1"/>
          </p:cNvSpPr>
          <p:nvPr>
            <p:ph type="title"/>
          </p:nvPr>
        </p:nvSpPr>
        <p:spPr>
          <a:xfrm>
            <a:off x="2014845" y="-1"/>
            <a:ext cx="6416635" cy="1104405"/>
          </a:xfrm>
        </p:spPr>
        <p:txBody>
          <a:bodyPr/>
          <a:lstStyle/>
          <a:p>
            <a:r>
              <a:rPr lang="en-CA" dirty="0"/>
              <a:t>Distribution of individual behavior around averages </a:t>
            </a:r>
          </a:p>
        </p:txBody>
      </p:sp>
      <p:pic>
        <p:nvPicPr>
          <p:cNvPr id="5" name="Content Placeholder 4" descr="A picture containing mirror&#10;&#10;Description automatically generated">
            <a:extLst>
              <a:ext uri="{FF2B5EF4-FFF2-40B4-BE49-F238E27FC236}">
                <a16:creationId xmlns:a16="http://schemas.microsoft.com/office/drawing/2014/main" id="{A85CB1CE-C037-40B1-9134-AD0059D529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569" y="2322511"/>
            <a:ext cx="8824174" cy="3175764"/>
          </a:xfrm>
        </p:spPr>
      </p:pic>
      <p:sp>
        <p:nvSpPr>
          <p:cNvPr id="7" name="TextBox 6">
            <a:extLst>
              <a:ext uri="{FF2B5EF4-FFF2-40B4-BE49-F238E27FC236}">
                <a16:creationId xmlns:a16="http://schemas.microsoft.com/office/drawing/2014/main" id="{AB0DC655-B0D0-4797-B7FE-DF93EBF30DDF}"/>
              </a:ext>
            </a:extLst>
          </p:cNvPr>
          <p:cNvSpPr txBox="1"/>
          <p:nvPr/>
        </p:nvSpPr>
        <p:spPr>
          <a:xfrm>
            <a:off x="2584863" y="6581001"/>
            <a:ext cx="4587834" cy="276999"/>
          </a:xfrm>
          <a:prstGeom prst="rect">
            <a:avLst/>
          </a:prstGeom>
          <a:noFill/>
        </p:spPr>
        <p:txBody>
          <a:bodyPr wrap="square" rtlCol="0">
            <a:spAutoFit/>
          </a:bodyPr>
          <a:lstStyle/>
          <a:p>
            <a:r>
              <a:rPr lang="en-US" sz="1200" dirty="0"/>
              <a:t>Source: Wodehouse et al. (2011) “Culture and concept design”</a:t>
            </a:r>
          </a:p>
        </p:txBody>
      </p:sp>
    </p:spTree>
    <p:extLst>
      <p:ext uri="{BB962C8B-B14F-4D97-AF65-F5344CB8AC3E}">
        <p14:creationId xmlns:p14="http://schemas.microsoft.com/office/powerpoint/2010/main" val="3040516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E100F-C56C-42A1-9186-8F3D2CE3D64C}"/>
              </a:ext>
            </a:extLst>
          </p:cNvPr>
          <p:cNvSpPr>
            <a:spLocks noGrp="1"/>
          </p:cNvSpPr>
          <p:nvPr>
            <p:ph type="title"/>
          </p:nvPr>
        </p:nvSpPr>
        <p:spPr>
          <a:xfrm>
            <a:off x="1104406" y="309748"/>
            <a:ext cx="7776358" cy="685800"/>
          </a:xfrm>
        </p:spPr>
        <p:txBody>
          <a:bodyPr/>
          <a:lstStyle/>
          <a:p>
            <a:r>
              <a:rPr lang="en-CA" dirty="0"/>
              <a:t>Perceptions and stereotypes in Europe</a:t>
            </a:r>
          </a:p>
        </p:txBody>
      </p:sp>
      <p:pic>
        <p:nvPicPr>
          <p:cNvPr id="4" name="Content Placeholder 4">
            <a:extLst>
              <a:ext uri="{FF2B5EF4-FFF2-40B4-BE49-F238E27FC236}">
                <a16:creationId xmlns:a16="http://schemas.microsoft.com/office/drawing/2014/main" id="{03F0D7D7-7BC0-4B3B-8340-BAF28908E0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844" y="1840674"/>
            <a:ext cx="8932311" cy="4108863"/>
          </a:xfrm>
        </p:spPr>
      </p:pic>
    </p:spTree>
    <p:extLst>
      <p:ext uri="{BB962C8B-B14F-4D97-AF65-F5344CB8AC3E}">
        <p14:creationId xmlns:p14="http://schemas.microsoft.com/office/powerpoint/2010/main" val="2715478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5250331-94F9-4F07-8B5F-F45231AD7696}"/>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91669" y="1745673"/>
            <a:ext cx="8945454" cy="4119419"/>
          </a:xfrm>
        </p:spPr>
      </p:pic>
      <p:sp>
        <p:nvSpPr>
          <p:cNvPr id="3" name="Title 1">
            <a:extLst>
              <a:ext uri="{FF2B5EF4-FFF2-40B4-BE49-F238E27FC236}">
                <a16:creationId xmlns:a16="http://schemas.microsoft.com/office/drawing/2014/main" id="{DF3E6F7C-3396-4B1F-9139-124C0D34B70B}"/>
              </a:ext>
            </a:extLst>
          </p:cNvPr>
          <p:cNvSpPr>
            <a:spLocks noGrp="1"/>
          </p:cNvSpPr>
          <p:nvPr>
            <p:ph type="title"/>
          </p:nvPr>
        </p:nvSpPr>
        <p:spPr>
          <a:xfrm>
            <a:off x="1104406" y="309748"/>
            <a:ext cx="7776358" cy="685800"/>
          </a:xfrm>
        </p:spPr>
        <p:txBody>
          <a:bodyPr/>
          <a:lstStyle/>
          <a:p>
            <a:r>
              <a:rPr lang="en-CA" sz="3600" dirty="0"/>
              <a:t>Perceptions and stereotypes in Europe</a:t>
            </a:r>
          </a:p>
        </p:txBody>
      </p:sp>
    </p:spTree>
    <p:extLst>
      <p:ext uri="{BB962C8B-B14F-4D97-AF65-F5344CB8AC3E}">
        <p14:creationId xmlns:p14="http://schemas.microsoft.com/office/powerpoint/2010/main" val="1999101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4A8DA-6058-4D85-B419-06A6ACDD513A}"/>
              </a:ext>
            </a:extLst>
          </p:cNvPr>
          <p:cNvSpPr>
            <a:spLocks noGrp="1"/>
          </p:cNvSpPr>
          <p:nvPr>
            <p:ph type="title"/>
          </p:nvPr>
        </p:nvSpPr>
        <p:spPr>
          <a:xfrm>
            <a:off x="1258784" y="213756"/>
            <a:ext cx="7445829" cy="730332"/>
          </a:xfrm>
        </p:spPr>
        <p:txBody>
          <a:bodyPr/>
          <a:lstStyle/>
          <a:p>
            <a:r>
              <a:rPr lang="en-US" dirty="0"/>
              <a:t>Hofstede’s study of national cultures</a:t>
            </a:r>
          </a:p>
        </p:txBody>
      </p:sp>
      <p:sp>
        <p:nvSpPr>
          <p:cNvPr id="3" name="Content Placeholder 2">
            <a:extLst>
              <a:ext uri="{FF2B5EF4-FFF2-40B4-BE49-F238E27FC236}">
                <a16:creationId xmlns:a16="http://schemas.microsoft.com/office/drawing/2014/main" id="{5442263B-3411-4ACD-8591-483E19BB9D8E}"/>
              </a:ext>
            </a:extLst>
          </p:cNvPr>
          <p:cNvSpPr>
            <a:spLocks noGrp="1"/>
          </p:cNvSpPr>
          <p:nvPr>
            <p:ph idx="1"/>
          </p:nvPr>
        </p:nvSpPr>
        <p:spPr>
          <a:xfrm>
            <a:off x="184067" y="1433945"/>
            <a:ext cx="8775865" cy="4705598"/>
          </a:xfrm>
        </p:spPr>
        <p:txBody>
          <a:bodyPr/>
          <a:lstStyle/>
          <a:p>
            <a:r>
              <a:rPr lang="en-US" sz="2800" dirty="0"/>
              <a:t>Definition of culture: </a:t>
            </a:r>
          </a:p>
          <a:p>
            <a:pPr lvl="1"/>
            <a:r>
              <a:rPr lang="en-US" sz="2400" dirty="0"/>
              <a:t>“The collective programming of the mind which distinguishes the members of one group or category of people from another." </a:t>
            </a:r>
          </a:p>
          <a:p>
            <a:r>
              <a:rPr lang="en-US" sz="2800" dirty="0"/>
              <a:t>4 dimensions of culture identified in 1980, 2 added later (in 1988 and 2010)</a:t>
            </a:r>
          </a:p>
          <a:p>
            <a:r>
              <a:rPr lang="en-US" sz="2800" dirty="0"/>
              <a:t>Derived from surveys of over 116,000 respondents from over 70 countries around the world </a:t>
            </a:r>
          </a:p>
          <a:p>
            <a:r>
              <a:rPr lang="en-US" sz="2800" dirty="0"/>
              <a:t>All respondents worked in local subsidiaries of IBM</a:t>
            </a:r>
          </a:p>
          <a:p>
            <a:pPr lvl="1">
              <a:buFont typeface="Wingdings" panose="05000000000000000000" pitchFamily="2" charset="2"/>
              <a:buChar char="ð"/>
            </a:pPr>
            <a:r>
              <a:rPr lang="en-US" sz="2400" dirty="0"/>
              <a:t>Criticized for focus on employees of just one company and generalizing based on that</a:t>
            </a:r>
          </a:p>
        </p:txBody>
      </p:sp>
    </p:spTree>
    <p:extLst>
      <p:ext uri="{BB962C8B-B14F-4D97-AF65-F5344CB8AC3E}">
        <p14:creationId xmlns:p14="http://schemas.microsoft.com/office/powerpoint/2010/main" val="2325734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7762" y="337135"/>
            <a:ext cx="6835238" cy="697329"/>
          </a:xfrm>
        </p:spPr>
        <p:txBody>
          <a:bodyPr/>
          <a:lstStyle/>
          <a:p>
            <a:r>
              <a:rPr lang="en-US" sz="3600" dirty="0"/>
              <a:t>Individualism vs. collectivism</a:t>
            </a:r>
            <a:endParaRPr lang="en-US" sz="3600" b="1" dirty="0"/>
          </a:p>
        </p:txBody>
      </p:sp>
      <p:sp>
        <p:nvSpPr>
          <p:cNvPr id="3" name="Content Placeholder 2"/>
          <p:cNvSpPr>
            <a:spLocks noGrp="1"/>
          </p:cNvSpPr>
          <p:nvPr>
            <p:ph sz="quarter" idx="13"/>
          </p:nvPr>
        </p:nvSpPr>
        <p:spPr/>
        <p:txBody>
          <a:bodyPr>
            <a:normAutofit fontScale="92500" lnSpcReduction="10000"/>
          </a:bodyPr>
          <a:lstStyle/>
          <a:p>
            <a:pPr marL="173831" indent="-173831">
              <a:buFont typeface="Arial" panose="020B0604020202020204" pitchFamily="34" charset="0"/>
              <a:buChar char="•"/>
            </a:pPr>
            <a:r>
              <a:rPr lang="en-US" altLang="en-US" sz="2400" b="1" dirty="0">
                <a:cs typeface="Arial" panose="020B0604020202020204" pitchFamily="34" charset="0"/>
                <a:hlinkClick r:id="rId3"/>
              </a:rPr>
              <a:t>Individualism versus collectivism </a:t>
            </a:r>
            <a:r>
              <a:rPr lang="en-US" altLang="en-US" sz="2400" dirty="0">
                <a:cs typeface="Arial" panose="020B0604020202020204" pitchFamily="34" charset="0"/>
              </a:rPr>
              <a:t>refers to whether a person primarily functions as an individual or as a member of a group. </a:t>
            </a:r>
          </a:p>
          <a:p>
            <a:pPr marL="173831" indent="-173831"/>
            <a:endParaRPr lang="en-US" altLang="en-US" sz="375" dirty="0">
              <a:cs typeface="Arial" panose="020B0604020202020204" pitchFamily="34" charset="0"/>
            </a:endParaRPr>
          </a:p>
          <a:p>
            <a:pPr marL="173831" indent="-173831">
              <a:buFont typeface="Arial" panose="020B0604020202020204" pitchFamily="34" charset="0"/>
              <a:buChar char="•"/>
            </a:pPr>
            <a:r>
              <a:rPr lang="en-US" altLang="en-US" sz="2400" dirty="0">
                <a:cs typeface="Arial" panose="020B0604020202020204" pitchFamily="34" charset="0"/>
              </a:rPr>
              <a:t>In individualistic societies, each person emphasizes his or her own self-interest; competition for resources is the norm; individuals who compete best are rewarded. </a:t>
            </a:r>
          </a:p>
          <a:p>
            <a:pPr marL="413843" lvl="1" indent="-173831">
              <a:buFont typeface="Arial" panose="020B0604020202020204" pitchFamily="34" charset="0"/>
              <a:buChar char="•"/>
            </a:pPr>
            <a:r>
              <a:rPr lang="en-US" altLang="en-US" sz="2250" dirty="0">
                <a:cs typeface="Arial" panose="020B0604020202020204" pitchFamily="34" charset="0"/>
              </a:rPr>
              <a:t>Examples: Australia, Britain, Canada, and the U.S.</a:t>
            </a:r>
          </a:p>
          <a:p>
            <a:pPr marL="240012" lvl="1" indent="0">
              <a:buNone/>
            </a:pPr>
            <a:endParaRPr lang="en-US" altLang="en-US" sz="2250" dirty="0">
              <a:cs typeface="Arial" panose="020B0604020202020204" pitchFamily="34" charset="0"/>
            </a:endParaRPr>
          </a:p>
          <a:p>
            <a:pPr marL="173831" indent="-173831">
              <a:buFont typeface="Arial" panose="020B0604020202020204" pitchFamily="34" charset="0"/>
              <a:buChar char="•"/>
            </a:pPr>
            <a:r>
              <a:rPr lang="en-US" altLang="en-US" sz="2400" dirty="0">
                <a:cs typeface="Arial" panose="020B0604020202020204" pitchFamily="34" charset="0"/>
              </a:rPr>
              <a:t>In collectivist societies, ties among individuals are important; business is conducted in a group context; life is a fundamentally cooperative experience; conformity and compromise help maintain harmony. </a:t>
            </a:r>
          </a:p>
          <a:p>
            <a:pPr marL="413843" lvl="1" indent="-173831">
              <a:buFont typeface="Arial" panose="020B0604020202020204" pitchFamily="34" charset="0"/>
              <a:buChar char="•"/>
            </a:pPr>
            <a:r>
              <a:rPr lang="en-US" altLang="en-US" sz="2250" dirty="0">
                <a:cs typeface="Arial" panose="020B0604020202020204" pitchFamily="34" charset="0"/>
              </a:rPr>
              <a:t> Examples: China, Panama, Japan, South Korea.</a:t>
            </a:r>
            <a:r>
              <a:rPr lang="en-US" altLang="en-US" sz="2250" dirty="0">
                <a:solidFill>
                  <a:srgbClr val="002060"/>
                </a:solidFill>
                <a:cs typeface="Arial" panose="020B0604020202020204" pitchFamily="34" charset="0"/>
              </a:rPr>
              <a:t> </a:t>
            </a:r>
          </a:p>
          <a:p>
            <a:endParaRPr lang="en-US" dirty="0"/>
          </a:p>
        </p:txBody>
      </p:sp>
    </p:spTree>
    <p:extLst>
      <p:ext uri="{BB962C8B-B14F-4D97-AF65-F5344CB8AC3E}">
        <p14:creationId xmlns:p14="http://schemas.microsoft.com/office/powerpoint/2010/main" val="44635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E3BF80D-C269-42F3-9350-8E0ECA51D3AB}"/>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0870" y="1290400"/>
            <a:ext cx="8942259" cy="4908520"/>
          </a:xfrm>
        </p:spPr>
      </p:pic>
      <p:sp>
        <p:nvSpPr>
          <p:cNvPr id="3" name="Title 1">
            <a:extLst>
              <a:ext uri="{FF2B5EF4-FFF2-40B4-BE49-F238E27FC236}">
                <a16:creationId xmlns:a16="http://schemas.microsoft.com/office/drawing/2014/main" id="{60346337-B09F-43FE-AE22-47B103A17E36}"/>
              </a:ext>
            </a:extLst>
          </p:cNvPr>
          <p:cNvSpPr>
            <a:spLocks noGrp="1"/>
          </p:cNvSpPr>
          <p:nvPr>
            <p:ph type="title"/>
          </p:nvPr>
        </p:nvSpPr>
        <p:spPr>
          <a:xfrm>
            <a:off x="1927762" y="337135"/>
            <a:ext cx="6835238" cy="697329"/>
          </a:xfrm>
        </p:spPr>
        <p:txBody>
          <a:bodyPr/>
          <a:lstStyle/>
          <a:p>
            <a:r>
              <a:rPr lang="en-US" sz="3600" b="1" dirty="0"/>
              <a:t>Hofstede’s dimensions of culture</a:t>
            </a:r>
          </a:p>
        </p:txBody>
      </p:sp>
    </p:spTree>
    <p:extLst>
      <p:ext uri="{BB962C8B-B14F-4D97-AF65-F5344CB8AC3E}">
        <p14:creationId xmlns:p14="http://schemas.microsoft.com/office/powerpoint/2010/main" val="2280984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8762" y="337135"/>
            <a:ext cx="4377046" cy="697329"/>
          </a:xfrm>
        </p:spPr>
        <p:txBody>
          <a:bodyPr/>
          <a:lstStyle/>
          <a:p>
            <a:r>
              <a:rPr lang="en-US" sz="3600" b="1" dirty="0"/>
              <a:t>Power distance</a:t>
            </a:r>
          </a:p>
        </p:txBody>
      </p:sp>
      <p:sp>
        <p:nvSpPr>
          <p:cNvPr id="3" name="Content Placeholder 2"/>
          <p:cNvSpPr>
            <a:spLocks noGrp="1"/>
          </p:cNvSpPr>
          <p:nvPr>
            <p:ph sz="quarter" idx="13"/>
          </p:nvPr>
        </p:nvSpPr>
        <p:spPr>
          <a:xfrm>
            <a:off x="495300" y="1625271"/>
            <a:ext cx="8153400" cy="4368800"/>
          </a:xfrm>
        </p:spPr>
        <p:txBody>
          <a:bodyPr>
            <a:normAutofit fontScale="92500" lnSpcReduction="20000"/>
          </a:bodyPr>
          <a:lstStyle/>
          <a:p>
            <a:pPr marL="173831" indent="-173831">
              <a:buFont typeface="Arial" panose="020B0604020202020204" pitchFamily="34" charset="0"/>
              <a:buChar char="•"/>
            </a:pPr>
            <a:r>
              <a:rPr lang="en-US" altLang="en-US" sz="2400" b="1" dirty="0">
                <a:cs typeface="Arial" panose="020B0604020202020204" pitchFamily="34" charset="0"/>
                <a:hlinkClick r:id="rId3"/>
              </a:rPr>
              <a:t>Power distance </a:t>
            </a:r>
            <a:r>
              <a:rPr lang="en-US" altLang="en-US" sz="2400" dirty="0">
                <a:cs typeface="Arial" panose="020B0604020202020204" pitchFamily="34" charset="0"/>
              </a:rPr>
              <a:t>describes how a society deals with inequalities in power that exist among people. </a:t>
            </a:r>
          </a:p>
          <a:p>
            <a:pPr marL="173831" indent="-173831">
              <a:buFont typeface="Arial" panose="020B0604020202020204" pitchFamily="34" charset="0"/>
              <a:buChar char="•"/>
            </a:pPr>
            <a:endParaRPr lang="en-US" altLang="en-US" sz="2400" dirty="0">
              <a:cs typeface="Arial" panose="020B0604020202020204" pitchFamily="34" charset="0"/>
            </a:endParaRPr>
          </a:p>
          <a:p>
            <a:pPr marL="173831" indent="-173831">
              <a:buFont typeface="Arial" panose="020B0604020202020204" pitchFamily="34" charset="0"/>
              <a:buChar char="•"/>
            </a:pPr>
            <a:r>
              <a:rPr lang="en-US" altLang="en-US" sz="2400" dirty="0">
                <a:cs typeface="Arial" panose="020B0604020202020204" pitchFamily="34" charset="0"/>
              </a:rPr>
              <a:t>High power distance societies exhibit big gaps between the most and the least powerful; in firms, top management tends to be autocratic, giving little autonomy to lower-level employees.  </a:t>
            </a:r>
          </a:p>
          <a:p>
            <a:pPr marL="413843" lvl="1" indent="-173831">
              <a:buFont typeface="Arial" panose="020B0604020202020204" pitchFamily="34" charset="0"/>
              <a:buChar char="•"/>
            </a:pPr>
            <a:r>
              <a:rPr lang="en-US" altLang="en-US" sz="2250" dirty="0">
                <a:cs typeface="Arial" panose="020B0604020202020204" pitchFamily="34" charset="0"/>
              </a:rPr>
              <a:t>Examples: Guatemala, Malaysia, Philippines, and several Middle Eastern countries.</a:t>
            </a:r>
          </a:p>
          <a:p>
            <a:pPr marL="173831" indent="-173831">
              <a:buFont typeface="Arial" panose="020B0604020202020204" pitchFamily="34" charset="0"/>
              <a:buChar char="•"/>
            </a:pPr>
            <a:endParaRPr lang="en-US" altLang="en-US" sz="2400" dirty="0">
              <a:cs typeface="Arial" panose="020B0604020202020204" pitchFamily="34" charset="0"/>
            </a:endParaRPr>
          </a:p>
          <a:p>
            <a:pPr marL="173831" indent="-173831">
              <a:buFont typeface="Arial" panose="020B0604020202020204" pitchFamily="34" charset="0"/>
              <a:buChar char="•"/>
            </a:pPr>
            <a:r>
              <a:rPr lang="en-US" altLang="en-US" sz="2400" dirty="0">
                <a:cs typeface="Arial" panose="020B0604020202020204" pitchFamily="34" charset="0"/>
              </a:rPr>
              <a:t>Low power distance societies have small gaps between the most and the least powerful. Firms tend toward flat organizational structures, with relatively equal relations between managers and workers.  </a:t>
            </a:r>
          </a:p>
          <a:p>
            <a:pPr marL="551018" lvl="1" indent="-173831">
              <a:buFont typeface="Arial" panose="020B0604020202020204" pitchFamily="34" charset="0"/>
              <a:buChar char="•"/>
            </a:pPr>
            <a:r>
              <a:rPr lang="en-US" altLang="en-US" sz="2250" dirty="0">
                <a:cs typeface="Arial" panose="020B0604020202020204" pitchFamily="34" charset="0"/>
              </a:rPr>
              <a:t>Examples: U.S., Scandinavian countries.</a:t>
            </a:r>
          </a:p>
        </p:txBody>
      </p:sp>
    </p:spTree>
    <p:extLst>
      <p:ext uri="{BB962C8B-B14F-4D97-AF65-F5344CB8AC3E}">
        <p14:creationId xmlns:p14="http://schemas.microsoft.com/office/powerpoint/2010/main" val="1513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7762" y="337135"/>
            <a:ext cx="6835238" cy="697329"/>
          </a:xfrm>
        </p:spPr>
        <p:txBody>
          <a:bodyPr/>
          <a:lstStyle/>
          <a:p>
            <a:r>
              <a:rPr lang="en-US" sz="3600" b="1" dirty="0"/>
              <a:t>Hofstede’s dimensions of culture</a:t>
            </a:r>
          </a:p>
        </p:txBody>
      </p:sp>
      <p:pic>
        <p:nvPicPr>
          <p:cNvPr id="4" name="Content Placeholder 4">
            <a:extLst>
              <a:ext uri="{FF2B5EF4-FFF2-40B4-BE49-F238E27FC236}">
                <a16:creationId xmlns:a16="http://schemas.microsoft.com/office/drawing/2014/main" id="{81262E29-EBF7-4B63-9636-060DB3BC225D}"/>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19222" y="1377538"/>
            <a:ext cx="8847590" cy="4833257"/>
          </a:xfrm>
        </p:spPr>
      </p:pic>
    </p:spTree>
    <p:extLst>
      <p:ext uri="{BB962C8B-B14F-4D97-AF65-F5344CB8AC3E}">
        <p14:creationId xmlns:p14="http://schemas.microsoft.com/office/powerpoint/2010/main" val="2559831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8761" y="337135"/>
            <a:ext cx="4958937" cy="697329"/>
          </a:xfrm>
        </p:spPr>
        <p:txBody>
          <a:bodyPr/>
          <a:lstStyle/>
          <a:p>
            <a:r>
              <a:rPr lang="en-US" sz="3600" dirty="0"/>
              <a:t>Uncertainty avoidance</a:t>
            </a:r>
            <a:endParaRPr lang="en-US" sz="3600" b="1" dirty="0"/>
          </a:p>
        </p:txBody>
      </p:sp>
      <p:sp>
        <p:nvSpPr>
          <p:cNvPr id="3" name="Content Placeholder 2"/>
          <p:cNvSpPr>
            <a:spLocks noGrp="1"/>
          </p:cNvSpPr>
          <p:nvPr>
            <p:ph sz="quarter" idx="13"/>
          </p:nvPr>
        </p:nvSpPr>
        <p:spPr>
          <a:xfrm>
            <a:off x="495300" y="1625271"/>
            <a:ext cx="8153400" cy="4368800"/>
          </a:xfrm>
        </p:spPr>
        <p:txBody>
          <a:bodyPr>
            <a:normAutofit/>
          </a:bodyPr>
          <a:lstStyle/>
          <a:p>
            <a:pPr marL="173831" indent="-173831">
              <a:lnSpc>
                <a:spcPts val="2250"/>
              </a:lnSpc>
              <a:buFont typeface="Arial" panose="020B0604020202020204" pitchFamily="34" charset="0"/>
              <a:buChar char="•"/>
            </a:pPr>
            <a:r>
              <a:rPr lang="en-US" altLang="en-US" sz="2400" b="1" dirty="0">
                <a:cs typeface="Arial" panose="020B0604020202020204" pitchFamily="34" charset="0"/>
                <a:hlinkClick r:id="rId3"/>
              </a:rPr>
              <a:t>Uncertainty avoidance </a:t>
            </a:r>
            <a:r>
              <a:rPr lang="en-US" altLang="en-US" sz="2400" dirty="0">
                <a:cs typeface="Arial" panose="020B0604020202020204" pitchFamily="34" charset="0"/>
              </a:rPr>
              <a:t>refers to the extent to which people can tolerate risk and uncertainty in their lives. </a:t>
            </a:r>
          </a:p>
          <a:p>
            <a:pPr marL="173831" indent="-173831">
              <a:buFont typeface="Arial" panose="020B0604020202020204" pitchFamily="34" charset="0"/>
              <a:buChar char="•"/>
            </a:pPr>
            <a:endParaRPr lang="en-US" altLang="en-US" sz="675" dirty="0">
              <a:cs typeface="Arial" panose="020B0604020202020204" pitchFamily="34" charset="0"/>
            </a:endParaRPr>
          </a:p>
          <a:p>
            <a:pPr marL="173831" indent="-173831">
              <a:lnSpc>
                <a:spcPts val="2250"/>
              </a:lnSpc>
              <a:buFont typeface="Arial" panose="020B0604020202020204" pitchFamily="34" charset="0"/>
              <a:buChar char="•"/>
            </a:pPr>
            <a:r>
              <a:rPr lang="en-US" altLang="en-US" sz="2400" dirty="0">
                <a:cs typeface="Arial" panose="020B0604020202020204" pitchFamily="34" charset="0"/>
              </a:rPr>
              <a:t>High uncertainty avoidance societies create institutions to minimize risk and ensure security.  Firms emphasize stable careers and regulate worker actions. Decisions are made slowly.  </a:t>
            </a:r>
          </a:p>
          <a:p>
            <a:pPr marL="413843" lvl="1" indent="-173831">
              <a:lnSpc>
                <a:spcPts val="2250"/>
              </a:lnSpc>
              <a:buFont typeface="Arial" panose="020B0604020202020204" pitchFamily="34" charset="0"/>
              <a:buChar char="•"/>
            </a:pPr>
            <a:r>
              <a:rPr lang="en-US" altLang="en-US" sz="2250" dirty="0">
                <a:cs typeface="Arial" panose="020B0604020202020204" pitchFamily="34" charset="0"/>
              </a:rPr>
              <a:t>Examples: Belgium, France, Japan</a:t>
            </a:r>
          </a:p>
          <a:p>
            <a:pPr marL="173831" indent="-173831">
              <a:buFont typeface="Arial" panose="020B0604020202020204" pitchFamily="34" charset="0"/>
              <a:buChar char="•"/>
            </a:pPr>
            <a:endParaRPr lang="en-US" altLang="en-US" sz="675" dirty="0">
              <a:cs typeface="Arial" panose="020B0604020202020204" pitchFamily="34" charset="0"/>
            </a:endParaRPr>
          </a:p>
          <a:p>
            <a:pPr marL="173831" indent="-173831">
              <a:lnSpc>
                <a:spcPts val="2250"/>
              </a:lnSpc>
              <a:buFont typeface="Arial" panose="020B0604020202020204" pitchFamily="34" charset="0"/>
              <a:buChar char="•"/>
            </a:pPr>
            <a:r>
              <a:rPr lang="en-US" altLang="en-US" sz="2400" dirty="0">
                <a:cs typeface="Arial" panose="020B0604020202020204" pitchFamily="34" charset="0"/>
              </a:rPr>
              <a:t>In low uncertainty avoidance societies, managers are relatively entrepreneurial and comfortable with risk.  Firms make decisions quickly.  People are comfortable changing jobs.  </a:t>
            </a:r>
          </a:p>
          <a:p>
            <a:pPr marL="413843" lvl="1" indent="-173831">
              <a:lnSpc>
                <a:spcPts val="2250"/>
              </a:lnSpc>
              <a:buFont typeface="Arial" panose="020B0604020202020204" pitchFamily="34" charset="0"/>
              <a:buChar char="•"/>
            </a:pPr>
            <a:r>
              <a:rPr lang="en-US" altLang="en-US" sz="2250" dirty="0">
                <a:cs typeface="Arial" panose="020B0604020202020204" pitchFamily="34" charset="0"/>
              </a:rPr>
              <a:t>Examples: Ireland, Jamaica, U.S. </a:t>
            </a:r>
          </a:p>
        </p:txBody>
      </p:sp>
    </p:spTree>
    <p:extLst>
      <p:ext uri="{BB962C8B-B14F-4D97-AF65-F5344CB8AC3E}">
        <p14:creationId xmlns:p14="http://schemas.microsoft.com/office/powerpoint/2010/main" val="14596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7762" y="337135"/>
            <a:ext cx="6835238" cy="697329"/>
          </a:xfrm>
        </p:spPr>
        <p:txBody>
          <a:bodyPr/>
          <a:lstStyle/>
          <a:p>
            <a:r>
              <a:rPr lang="en-US" sz="3600" b="1" dirty="0"/>
              <a:t>Hofstede’s dimensions of culture</a:t>
            </a:r>
          </a:p>
        </p:txBody>
      </p:sp>
      <p:pic>
        <p:nvPicPr>
          <p:cNvPr id="6" name="Content Placeholder 8">
            <a:extLst>
              <a:ext uri="{FF2B5EF4-FFF2-40B4-BE49-F238E27FC236}">
                <a16:creationId xmlns:a16="http://schemas.microsoft.com/office/drawing/2014/main" id="{D7885135-ED36-44E2-8137-7AA2F7E03676}"/>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72981" y="1555668"/>
            <a:ext cx="8748725" cy="4714503"/>
          </a:xfrm>
        </p:spPr>
      </p:pic>
    </p:spTree>
    <p:extLst>
      <p:ext uri="{BB962C8B-B14F-4D97-AF65-F5344CB8AC3E}">
        <p14:creationId xmlns:p14="http://schemas.microsoft.com/office/powerpoint/2010/main" val="93695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 frames and biases</a:t>
            </a:r>
          </a:p>
        </p:txBody>
      </p:sp>
      <p:sp>
        <p:nvSpPr>
          <p:cNvPr id="3" name="Content Placeholder 2"/>
          <p:cNvSpPr>
            <a:spLocks noGrp="1"/>
          </p:cNvSpPr>
          <p:nvPr>
            <p:ph idx="1"/>
          </p:nvPr>
        </p:nvSpPr>
        <p:spPr>
          <a:xfrm>
            <a:off x="233172" y="2370535"/>
            <a:ext cx="3957066" cy="3086100"/>
          </a:xfrm>
        </p:spPr>
        <p:txBody>
          <a:bodyPr>
            <a:normAutofit/>
          </a:bodyPr>
          <a:lstStyle/>
          <a:p>
            <a:pPr>
              <a:buFont typeface="Wingdings" panose="05000000000000000000" pitchFamily="2" charset="2"/>
              <a:buChar char="§"/>
            </a:pPr>
            <a:r>
              <a:rPr lang="en-US" sz="2400" dirty="0"/>
              <a:t>“We don’t see things as they are. We see them as we are.” </a:t>
            </a:r>
          </a:p>
          <a:p>
            <a:pPr marL="342900" lvl="1" indent="0">
              <a:buNone/>
            </a:pPr>
            <a:r>
              <a:rPr lang="en-US" sz="2400" dirty="0"/>
              <a:t>	– Anais Nin (1961)</a:t>
            </a:r>
          </a:p>
          <a:p>
            <a:pPr>
              <a:buFont typeface="Wingdings" panose="05000000000000000000" pitchFamily="2" charset="2"/>
              <a:buChar char="§"/>
            </a:pP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7222" y="2663214"/>
            <a:ext cx="3214688" cy="2143125"/>
          </a:xfrm>
          <a:prstGeom prst="rect">
            <a:avLst/>
          </a:prstGeom>
        </p:spPr>
      </p:pic>
    </p:spTree>
    <p:extLst>
      <p:ext uri="{BB962C8B-B14F-4D97-AF65-F5344CB8AC3E}">
        <p14:creationId xmlns:p14="http://schemas.microsoft.com/office/powerpoint/2010/main" val="168835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3179" y="337135"/>
            <a:ext cx="6495803" cy="697329"/>
          </a:xfrm>
        </p:spPr>
        <p:txBody>
          <a:bodyPr/>
          <a:lstStyle/>
          <a:p>
            <a:r>
              <a:rPr lang="en-US" sz="3600" dirty="0"/>
              <a:t>Masculinity vs. femininity </a:t>
            </a:r>
            <a:endParaRPr lang="en-US" sz="3600" b="1" dirty="0"/>
          </a:p>
        </p:txBody>
      </p:sp>
      <p:sp>
        <p:nvSpPr>
          <p:cNvPr id="3" name="Content Placeholder 2"/>
          <p:cNvSpPr>
            <a:spLocks noGrp="1"/>
          </p:cNvSpPr>
          <p:nvPr>
            <p:ph sz="quarter" idx="13"/>
          </p:nvPr>
        </p:nvSpPr>
        <p:spPr>
          <a:xfrm>
            <a:off x="495300" y="1625271"/>
            <a:ext cx="8153400" cy="4368800"/>
          </a:xfrm>
        </p:spPr>
        <p:txBody>
          <a:bodyPr>
            <a:normAutofit fontScale="92500" lnSpcReduction="10000"/>
          </a:bodyPr>
          <a:lstStyle/>
          <a:p>
            <a:pPr marL="173831" indent="-173831">
              <a:buFont typeface="Arial" panose="020B0604020202020204" pitchFamily="34" charset="0"/>
              <a:buChar char="•"/>
            </a:pPr>
            <a:r>
              <a:rPr lang="en-US" altLang="en-US" sz="2400" b="1" dirty="0">
                <a:cs typeface="Arial" panose="020B0604020202020204" pitchFamily="34" charset="0"/>
                <a:hlinkClick r:id="rId3"/>
              </a:rPr>
              <a:t>Masculinity versus femininity</a:t>
            </a:r>
            <a:r>
              <a:rPr lang="en-US" altLang="en-US" sz="2400" dirty="0">
                <a:cs typeface="Arial" panose="020B0604020202020204" pitchFamily="34" charset="0"/>
                <a:hlinkClick r:id="rId3"/>
              </a:rPr>
              <a:t> </a:t>
            </a:r>
            <a:r>
              <a:rPr lang="en-US" altLang="en-US" sz="2400" dirty="0">
                <a:cs typeface="Arial" panose="020B0604020202020204" pitchFamily="34" charset="0"/>
              </a:rPr>
              <a:t>refers to a society’s orientation based on traditional male and female values. </a:t>
            </a:r>
          </a:p>
          <a:p>
            <a:pPr marL="173831" indent="-173831">
              <a:buFont typeface="Arial" panose="020B0604020202020204" pitchFamily="34" charset="0"/>
              <a:buChar char="•"/>
            </a:pPr>
            <a:endParaRPr lang="en-US" altLang="en-US" sz="2400" dirty="0">
              <a:cs typeface="Arial" panose="020B0604020202020204" pitchFamily="34" charset="0"/>
            </a:endParaRPr>
          </a:p>
          <a:p>
            <a:pPr marL="173831" indent="-173831">
              <a:buFont typeface="Arial" panose="020B0604020202020204" pitchFamily="34" charset="0"/>
              <a:buChar char="•"/>
            </a:pPr>
            <a:r>
              <a:rPr lang="en-US" altLang="en-US" sz="2400" dirty="0">
                <a:cs typeface="Arial" panose="020B0604020202020204" pitchFamily="34" charset="0"/>
              </a:rPr>
              <a:t>Masculine cultures value competitiveness, ambition, assertiveness, and the accumulation of wealth. Both men and women are assertive, focused on career and earning money.</a:t>
            </a:r>
          </a:p>
          <a:p>
            <a:pPr marL="413843" lvl="1" indent="-173831">
              <a:buFont typeface="Arial" panose="020B0604020202020204" pitchFamily="34" charset="0"/>
              <a:buChar char="•"/>
            </a:pPr>
            <a:r>
              <a:rPr lang="en-US" altLang="en-US" sz="2250" dirty="0">
                <a:cs typeface="Arial" panose="020B0604020202020204" pitchFamily="34" charset="0"/>
              </a:rPr>
              <a:t>Examples: Australia, Japan. </a:t>
            </a:r>
          </a:p>
          <a:p>
            <a:pPr marL="413843" lvl="1" indent="-173831">
              <a:buFont typeface="Arial" panose="020B0604020202020204" pitchFamily="34" charset="0"/>
              <a:buChar char="•"/>
            </a:pPr>
            <a:endParaRPr lang="en-US" altLang="en-US" sz="2250" dirty="0">
              <a:cs typeface="Arial" panose="020B0604020202020204" pitchFamily="34" charset="0"/>
            </a:endParaRPr>
          </a:p>
          <a:p>
            <a:pPr marL="173831" indent="-173831">
              <a:buFont typeface="Arial" panose="020B0604020202020204" pitchFamily="34" charset="0"/>
              <a:buChar char="•"/>
            </a:pPr>
            <a:r>
              <a:rPr lang="en-US" altLang="en-US" sz="2400" dirty="0">
                <a:cs typeface="Arial" panose="020B0604020202020204" pitchFamily="34" charset="0"/>
              </a:rPr>
              <a:t>Feminine cultures emphasize nurturing roles, interdependence among people, and caring for less fortunate people </a:t>
            </a:r>
          </a:p>
          <a:p>
            <a:pPr marL="413843" lvl="1" indent="-173831">
              <a:buFont typeface="Arial" panose="020B0604020202020204" pitchFamily="34" charset="0"/>
              <a:buChar char="•"/>
            </a:pPr>
            <a:r>
              <a:rPr lang="en-US" altLang="en-US" sz="2250" dirty="0">
                <a:cs typeface="Arial" panose="020B0604020202020204" pitchFamily="34" charset="0"/>
              </a:rPr>
              <a:t>Examples: Scandinavian countries where welfare systems are highly developed, and education is subsidized.</a:t>
            </a:r>
          </a:p>
        </p:txBody>
      </p:sp>
    </p:spTree>
    <p:extLst>
      <p:ext uri="{BB962C8B-B14F-4D97-AF65-F5344CB8AC3E}">
        <p14:creationId xmlns:p14="http://schemas.microsoft.com/office/powerpoint/2010/main" val="156186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7762" y="337135"/>
            <a:ext cx="6835238" cy="697329"/>
          </a:xfrm>
        </p:spPr>
        <p:txBody>
          <a:bodyPr/>
          <a:lstStyle/>
          <a:p>
            <a:r>
              <a:rPr lang="en-US" sz="3600" b="1" dirty="0"/>
              <a:t>Hofstede’s dimensions of culture</a:t>
            </a:r>
          </a:p>
        </p:txBody>
      </p:sp>
      <p:pic>
        <p:nvPicPr>
          <p:cNvPr id="7" name="Content Placeholder 4">
            <a:extLst>
              <a:ext uri="{FF2B5EF4-FFF2-40B4-BE49-F238E27FC236}">
                <a16:creationId xmlns:a16="http://schemas.microsoft.com/office/drawing/2014/main" id="{65992222-48C9-4205-9D48-CD2CCF5B2114}"/>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30441" y="1626919"/>
            <a:ext cx="8718718" cy="4619502"/>
          </a:xfrm>
        </p:spPr>
      </p:pic>
    </p:spTree>
    <p:extLst>
      <p:ext uri="{BB962C8B-B14F-4D97-AF65-F5344CB8AC3E}">
        <p14:creationId xmlns:p14="http://schemas.microsoft.com/office/powerpoint/2010/main" val="230520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0043" y="337135"/>
            <a:ext cx="7481454" cy="697329"/>
          </a:xfrm>
        </p:spPr>
        <p:txBody>
          <a:bodyPr/>
          <a:lstStyle/>
          <a:p>
            <a:r>
              <a:rPr lang="en-US" sz="3600" dirty="0"/>
              <a:t>Long-term vs. short-term orientation </a:t>
            </a:r>
            <a:endParaRPr lang="en-US" sz="3600" b="1" dirty="0"/>
          </a:p>
        </p:txBody>
      </p:sp>
      <p:sp>
        <p:nvSpPr>
          <p:cNvPr id="3" name="Content Placeholder 2"/>
          <p:cNvSpPr>
            <a:spLocks noGrp="1"/>
          </p:cNvSpPr>
          <p:nvPr>
            <p:ph sz="quarter" idx="13"/>
          </p:nvPr>
        </p:nvSpPr>
        <p:spPr>
          <a:xfrm>
            <a:off x="495300" y="1625271"/>
            <a:ext cx="8153400" cy="4368800"/>
          </a:xfrm>
        </p:spPr>
        <p:txBody>
          <a:bodyPr>
            <a:normAutofit fontScale="92500" lnSpcReduction="10000"/>
          </a:bodyPr>
          <a:lstStyle/>
          <a:p>
            <a:pPr marL="173831" indent="-173831">
              <a:buFont typeface="Arial" panose="020B0604020202020204" pitchFamily="34" charset="0"/>
              <a:buChar char="•"/>
            </a:pPr>
            <a:r>
              <a:rPr lang="en-US" altLang="en-US" sz="2400" b="1" dirty="0">
                <a:cs typeface="Arial" panose="020B0604020202020204" pitchFamily="34" charset="0"/>
                <a:hlinkClick r:id="rId3"/>
              </a:rPr>
              <a:t>Long-term vs. short-term orientation</a:t>
            </a:r>
            <a:r>
              <a:rPr lang="en-US" altLang="en-US" sz="2400" dirty="0">
                <a:cs typeface="Arial" panose="020B0604020202020204" pitchFamily="34" charset="0"/>
                <a:hlinkClick r:id="rId3"/>
              </a:rPr>
              <a:t> </a:t>
            </a:r>
            <a:r>
              <a:rPr lang="en-US" altLang="en-US" sz="2400" dirty="0">
                <a:cs typeface="Arial" panose="020B0604020202020204" pitchFamily="34" charset="0"/>
              </a:rPr>
              <a:t>describes the degree to which people and organizations defer gratification to achieve long-term success.  </a:t>
            </a:r>
          </a:p>
          <a:p>
            <a:pPr marL="173831" indent="-173831">
              <a:buFont typeface="Arial" panose="020B0604020202020204" pitchFamily="34" charset="0"/>
              <a:buChar char="•"/>
            </a:pPr>
            <a:endParaRPr lang="en-US" altLang="en-US" sz="2400" dirty="0">
              <a:cs typeface="Arial" panose="020B0604020202020204" pitchFamily="34" charset="0"/>
            </a:endParaRPr>
          </a:p>
          <a:p>
            <a:pPr marL="173831" indent="-173831">
              <a:buFont typeface="Arial" panose="020B0604020202020204" pitchFamily="34" charset="0"/>
              <a:buChar char="•"/>
            </a:pPr>
            <a:r>
              <a:rPr lang="en-US" altLang="en-US" sz="2400" dirty="0">
                <a:cs typeface="Arial" panose="020B0604020202020204" pitchFamily="34" charset="0"/>
              </a:rPr>
              <a:t>Long-term orientation emphasizes the long view in planning and living, focusing on years and decades. </a:t>
            </a:r>
          </a:p>
          <a:p>
            <a:pPr marL="413843" lvl="1" indent="-173831">
              <a:buFont typeface="Arial" panose="020B0604020202020204" pitchFamily="34" charset="0"/>
              <a:buChar char="•"/>
            </a:pPr>
            <a:r>
              <a:rPr lang="en-US" altLang="en-US" sz="1950" dirty="0">
                <a:cs typeface="Arial" panose="020B0604020202020204" pitchFamily="34" charset="0"/>
              </a:rPr>
              <a:t>Examples: traditional Asian cultures, such as China, Japan, and Singapore, which base these values on the teachings of the Chinese philosopher Confucius (500 B.C.), who espoused long-term orientation, discipline, hard work, education, and emotional maturity</a:t>
            </a:r>
            <a:r>
              <a:rPr lang="en-US" altLang="en-US" sz="2250" dirty="0">
                <a:cs typeface="Arial" panose="020B0604020202020204" pitchFamily="34" charset="0"/>
              </a:rPr>
              <a:t>.</a:t>
            </a:r>
          </a:p>
          <a:p>
            <a:pPr marL="240012" lvl="1" indent="0">
              <a:buNone/>
            </a:pPr>
            <a:endParaRPr lang="en-US" altLang="en-US" sz="2250" dirty="0">
              <a:cs typeface="Arial" panose="020B0604020202020204" pitchFamily="34" charset="0"/>
            </a:endParaRPr>
          </a:p>
          <a:p>
            <a:pPr marL="173831" indent="-173831">
              <a:buFont typeface="Arial" panose="020B0604020202020204" pitchFamily="34" charset="0"/>
              <a:buChar char="•"/>
            </a:pPr>
            <a:r>
              <a:rPr lang="en-US" altLang="en-US" sz="2400" dirty="0">
                <a:cs typeface="Arial" panose="020B0604020202020204" pitchFamily="34" charset="0"/>
              </a:rPr>
              <a:t>Short-term orientation is typical in the United States and most other Western countries. </a:t>
            </a:r>
          </a:p>
        </p:txBody>
      </p:sp>
    </p:spTree>
    <p:extLst>
      <p:ext uri="{BB962C8B-B14F-4D97-AF65-F5344CB8AC3E}">
        <p14:creationId xmlns:p14="http://schemas.microsoft.com/office/powerpoint/2010/main" val="220645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7762" y="337135"/>
            <a:ext cx="6835238" cy="697329"/>
          </a:xfrm>
        </p:spPr>
        <p:txBody>
          <a:bodyPr/>
          <a:lstStyle/>
          <a:p>
            <a:r>
              <a:rPr lang="en-US" sz="3600" b="1" dirty="0"/>
              <a:t>Hofstede’s dimensions of culture</a:t>
            </a:r>
          </a:p>
        </p:txBody>
      </p:sp>
      <p:pic>
        <p:nvPicPr>
          <p:cNvPr id="6" name="Content Placeholder 4">
            <a:extLst>
              <a:ext uri="{FF2B5EF4-FFF2-40B4-BE49-F238E27FC236}">
                <a16:creationId xmlns:a16="http://schemas.microsoft.com/office/drawing/2014/main" id="{793DBE2E-7FE5-4C25-9022-68C983AFA53D}"/>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27170" y="1662545"/>
            <a:ext cx="8439711" cy="4607626"/>
          </a:xfrm>
        </p:spPr>
      </p:pic>
    </p:spTree>
    <p:extLst>
      <p:ext uri="{BB962C8B-B14F-4D97-AF65-F5344CB8AC3E}">
        <p14:creationId xmlns:p14="http://schemas.microsoft.com/office/powerpoint/2010/main" val="3199787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3815" y="360885"/>
            <a:ext cx="5237017" cy="697329"/>
          </a:xfrm>
        </p:spPr>
        <p:txBody>
          <a:bodyPr/>
          <a:lstStyle/>
          <a:p>
            <a:r>
              <a:rPr lang="en-US" sz="3600" dirty="0"/>
              <a:t>Indulgence vs. Restraint</a:t>
            </a:r>
            <a:endParaRPr lang="en-US" sz="3600" b="1" dirty="0"/>
          </a:p>
        </p:txBody>
      </p:sp>
      <p:sp>
        <p:nvSpPr>
          <p:cNvPr id="3" name="Content Placeholder 2"/>
          <p:cNvSpPr>
            <a:spLocks noGrp="1"/>
          </p:cNvSpPr>
          <p:nvPr>
            <p:ph sz="quarter" idx="13"/>
          </p:nvPr>
        </p:nvSpPr>
        <p:spPr>
          <a:xfrm>
            <a:off x="495300" y="1625271"/>
            <a:ext cx="8153400" cy="4368800"/>
          </a:xfrm>
        </p:spPr>
        <p:txBody>
          <a:bodyPr>
            <a:normAutofit fontScale="70000" lnSpcReduction="20000"/>
          </a:bodyPr>
          <a:lstStyle/>
          <a:p>
            <a:r>
              <a:rPr lang="en-US" b="1" dirty="0">
                <a:hlinkClick r:id="rId3"/>
              </a:rPr>
              <a:t>Indulgence vs Restraint</a:t>
            </a:r>
            <a:r>
              <a:rPr lang="en-US" b="1" dirty="0"/>
              <a:t>: </a:t>
            </a:r>
            <a:r>
              <a:rPr lang="en-US" dirty="0"/>
              <a:t>captures the freedom to satisfy one’s natural needs and desires within a society.</a:t>
            </a:r>
          </a:p>
          <a:p>
            <a:pPr lvl="1"/>
            <a:r>
              <a:rPr lang="en-US" dirty="0"/>
              <a:t>Indulgent societies encourage instant gratification, it is good to be free and do what your impulses tell you to do. </a:t>
            </a:r>
          </a:p>
          <a:p>
            <a:pPr lvl="1"/>
            <a:r>
              <a:rPr lang="en-US" dirty="0"/>
              <a:t>Restraint cultures regulate and control behavior based on social norms, life is perceived to be hard and duty not freedom is the normal state of being. </a:t>
            </a:r>
          </a:p>
          <a:p>
            <a:pPr marL="274299" lvl="1" indent="0">
              <a:buNone/>
            </a:pPr>
            <a:endParaRPr lang="en-US" dirty="0"/>
          </a:p>
          <a:p>
            <a:pPr marL="274299" lvl="1" indent="0">
              <a:buNone/>
            </a:pPr>
            <a:r>
              <a:rPr lang="en-US" dirty="0"/>
              <a:t>Countries with high indulgence tend to be located in North and Latin America: freedom of speech is vital, individuals tend to live in the moment</a:t>
            </a:r>
          </a:p>
          <a:p>
            <a:pPr marL="274299" lvl="1" indent="0">
              <a:buNone/>
            </a:pPr>
            <a:endParaRPr lang="en-US" dirty="0"/>
          </a:p>
          <a:p>
            <a:pPr marL="274299" lvl="1" indent="0">
              <a:buNone/>
            </a:pPr>
            <a:r>
              <a:rPr lang="en-US" dirty="0"/>
              <a:t>Countries with low indulgence index tend to be located in Asia and Eastern Europe: individuals express less happiness, believe their own destiny is not in their own hands, maintaining order is seen as vital, people tend to value work ethic over friendship and tend to follow a stricter moral discipline</a:t>
            </a:r>
          </a:p>
        </p:txBody>
      </p:sp>
    </p:spTree>
    <p:extLst>
      <p:ext uri="{BB962C8B-B14F-4D97-AF65-F5344CB8AC3E}">
        <p14:creationId xmlns:p14="http://schemas.microsoft.com/office/powerpoint/2010/main" val="371088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7762" y="337135"/>
            <a:ext cx="6835238" cy="697329"/>
          </a:xfrm>
        </p:spPr>
        <p:txBody>
          <a:bodyPr/>
          <a:lstStyle/>
          <a:p>
            <a:r>
              <a:rPr lang="en-US" sz="3600" b="1" dirty="0"/>
              <a:t>Hofstede’s dimensions of culture</a:t>
            </a:r>
          </a:p>
        </p:txBody>
      </p:sp>
      <p:pic>
        <p:nvPicPr>
          <p:cNvPr id="7" name="Content Placeholder 4">
            <a:extLst>
              <a:ext uri="{FF2B5EF4-FFF2-40B4-BE49-F238E27FC236}">
                <a16:creationId xmlns:a16="http://schemas.microsoft.com/office/drawing/2014/main" id="{16D5168F-3C39-4788-B005-79F684A5614F}"/>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28900" y="1638795"/>
            <a:ext cx="8872596" cy="4573172"/>
          </a:xfrm>
        </p:spPr>
      </p:pic>
    </p:spTree>
    <p:extLst>
      <p:ext uri="{BB962C8B-B14F-4D97-AF65-F5344CB8AC3E}">
        <p14:creationId xmlns:p14="http://schemas.microsoft.com/office/powerpoint/2010/main" val="1831712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142ED-0585-9537-9FA6-8DB6908AA23F}"/>
              </a:ext>
            </a:extLst>
          </p:cNvPr>
          <p:cNvSpPr>
            <a:spLocks noGrp="1"/>
          </p:cNvSpPr>
          <p:nvPr>
            <p:ph type="title"/>
          </p:nvPr>
        </p:nvSpPr>
        <p:spPr>
          <a:xfrm>
            <a:off x="1111169" y="288402"/>
            <a:ext cx="7496537" cy="685800"/>
          </a:xfrm>
        </p:spPr>
        <p:txBody>
          <a:bodyPr/>
          <a:lstStyle/>
          <a:p>
            <a:r>
              <a:rPr lang="en-US" altLang="zh-TW" dirty="0"/>
              <a:t>Trompenaars’ dimensions of culture </a:t>
            </a:r>
            <a:endParaRPr lang="en-US" dirty="0"/>
          </a:p>
        </p:txBody>
      </p:sp>
      <p:sp>
        <p:nvSpPr>
          <p:cNvPr id="3" name="Content Placeholder 2">
            <a:extLst>
              <a:ext uri="{FF2B5EF4-FFF2-40B4-BE49-F238E27FC236}">
                <a16:creationId xmlns:a16="http://schemas.microsoft.com/office/drawing/2014/main" id="{0383AA01-5C18-0D4D-1140-6F9418336D1E}"/>
              </a:ext>
            </a:extLst>
          </p:cNvPr>
          <p:cNvSpPr>
            <a:spLocks noGrp="1"/>
          </p:cNvSpPr>
          <p:nvPr>
            <p:ph idx="1"/>
          </p:nvPr>
        </p:nvSpPr>
        <p:spPr>
          <a:xfrm>
            <a:off x="596096" y="1516766"/>
            <a:ext cx="8061768" cy="4495800"/>
          </a:xfrm>
        </p:spPr>
        <p:txBody>
          <a:bodyPr/>
          <a:lstStyle/>
          <a:p>
            <a:r>
              <a:rPr lang="en-US" altLang="zh-TW" sz="3200" dirty="0">
                <a:ea typeface="新細明體" panose="02020500000000000000" pitchFamily="18" charset="-120"/>
              </a:rPr>
              <a:t>Universalism vs. Particularism</a:t>
            </a:r>
          </a:p>
          <a:p>
            <a:r>
              <a:rPr lang="en-US" altLang="zh-TW" sz="3200" dirty="0">
                <a:ea typeface="新細明體" panose="02020500000000000000" pitchFamily="18" charset="-120"/>
              </a:rPr>
              <a:t>Individualism vs. Communitarianism</a:t>
            </a:r>
            <a:endParaRPr lang="en-US" altLang="zh-TW" dirty="0">
              <a:ea typeface="新細明體" panose="02020500000000000000" pitchFamily="18" charset="-120"/>
            </a:endParaRPr>
          </a:p>
          <a:p>
            <a:r>
              <a:rPr lang="en-US" altLang="zh-TW" sz="3200" dirty="0">
                <a:ea typeface="新細明體" panose="02020500000000000000" pitchFamily="18" charset="-120"/>
              </a:rPr>
              <a:t>Neutral vs. Emotional</a:t>
            </a:r>
          </a:p>
          <a:p>
            <a:r>
              <a:rPr lang="en-US" altLang="zh-TW" sz="3200" dirty="0">
                <a:ea typeface="新細明體" panose="02020500000000000000" pitchFamily="18" charset="-120"/>
              </a:rPr>
              <a:t>Specific vs. Diffuse</a:t>
            </a:r>
          </a:p>
          <a:p>
            <a:r>
              <a:rPr lang="en-US" altLang="zh-TW" sz="3200" dirty="0">
                <a:ea typeface="新細明體" panose="02020500000000000000" pitchFamily="18" charset="-120"/>
              </a:rPr>
              <a:t>Achievement vs. Ascription</a:t>
            </a:r>
          </a:p>
          <a:p>
            <a:r>
              <a:rPr lang="en-US" altLang="zh-TW" sz="3200" dirty="0">
                <a:ea typeface="新細明體" panose="02020500000000000000" pitchFamily="18" charset="-120"/>
              </a:rPr>
              <a:t>Sequential vs. Synchronous </a:t>
            </a:r>
          </a:p>
          <a:p>
            <a:r>
              <a:rPr lang="en-US" altLang="zh-TW" sz="3200" dirty="0">
                <a:ea typeface="新細明體" panose="02020500000000000000" pitchFamily="18" charset="-120"/>
              </a:rPr>
              <a:t>Inner-directed vs. outer-directed</a:t>
            </a:r>
            <a:endParaRPr lang="en-US" dirty="0"/>
          </a:p>
        </p:txBody>
      </p:sp>
    </p:spTree>
    <p:extLst>
      <p:ext uri="{BB962C8B-B14F-4D97-AF65-F5344CB8AC3E}">
        <p14:creationId xmlns:p14="http://schemas.microsoft.com/office/powerpoint/2010/main" val="829287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8436D-3A9C-4233-A67B-43F5FEBF6213}"/>
              </a:ext>
            </a:extLst>
          </p:cNvPr>
          <p:cNvSpPr>
            <a:spLocks noGrp="1"/>
          </p:cNvSpPr>
          <p:nvPr>
            <p:ph type="title"/>
          </p:nvPr>
        </p:nvSpPr>
        <p:spPr/>
        <p:txBody>
          <a:bodyPr/>
          <a:lstStyle/>
          <a:p>
            <a:r>
              <a:rPr lang="en-US" altLang="zh-TW" dirty="0"/>
              <a:t>Trompenaars’ study</a:t>
            </a:r>
            <a:endParaRPr lang="en-US" dirty="0"/>
          </a:p>
        </p:txBody>
      </p:sp>
      <p:sp>
        <p:nvSpPr>
          <p:cNvPr id="3" name="Content Placeholder 2">
            <a:extLst>
              <a:ext uri="{FF2B5EF4-FFF2-40B4-BE49-F238E27FC236}">
                <a16:creationId xmlns:a16="http://schemas.microsoft.com/office/drawing/2014/main" id="{31CAB390-2783-4E98-9952-FD683BB86944}"/>
              </a:ext>
            </a:extLst>
          </p:cNvPr>
          <p:cNvSpPr>
            <a:spLocks noGrp="1"/>
          </p:cNvSpPr>
          <p:nvPr>
            <p:ph idx="1"/>
          </p:nvPr>
        </p:nvSpPr>
        <p:spPr>
          <a:xfrm>
            <a:off x="142504" y="1553689"/>
            <a:ext cx="8858991" cy="4514602"/>
          </a:xfrm>
        </p:spPr>
        <p:txBody>
          <a:bodyPr>
            <a:noAutofit/>
          </a:bodyPr>
          <a:lstStyle/>
          <a:p>
            <a:r>
              <a:rPr lang="en-US" sz="2400" dirty="0"/>
              <a:t>Questionnaires administered to over 15,000 mangers from 28 countries</a:t>
            </a:r>
          </a:p>
          <a:p>
            <a:r>
              <a:rPr lang="en-US" sz="2400" dirty="0"/>
              <a:t>Sample question:</a:t>
            </a:r>
          </a:p>
          <a:p>
            <a:pPr marL="342900" lvl="1" indent="0">
              <a:buNone/>
            </a:pPr>
            <a:r>
              <a:rPr lang="en-US" sz="2000" i="1" dirty="0"/>
              <a:t>You are riding in a car one evening, driven by a friend. You notice the car is traveling at 30 miles an hour in a 15-mph speed zone … and then the car strikes a pedestrian. The weeks that follow are a nightmare. Your friend is arrested. As the only witness, you are called to testify. Your friend’s lawyer asks you to say the car was not speeding. You know your testimony could help your friend go to jail — or stay out of it. </a:t>
            </a:r>
          </a:p>
          <a:p>
            <a:pPr marL="728663" lvl="1" indent="-385763">
              <a:buAutoNum type="alphaLcPeriod"/>
            </a:pPr>
            <a:r>
              <a:rPr lang="en-US" sz="2000" i="1" dirty="0"/>
              <a:t>My friend has a definite right as a friend to expect me to testify to the lower speed</a:t>
            </a:r>
          </a:p>
          <a:p>
            <a:pPr marL="728663" lvl="1" indent="-385763">
              <a:buAutoNum type="alphaLcPeriod"/>
            </a:pPr>
            <a:r>
              <a:rPr lang="en-US" sz="2000" i="1" dirty="0"/>
              <a:t>My friend has some right as a friend to expect me to testify to the lower speed </a:t>
            </a:r>
          </a:p>
          <a:p>
            <a:pPr marL="728663" lvl="1" indent="-385763">
              <a:buAutoNum type="alphaLcPeriod"/>
            </a:pPr>
            <a:r>
              <a:rPr lang="en-US" sz="2000" i="1" dirty="0"/>
              <a:t>My friend has no right as a friend to expect me to testify to the lower speed</a:t>
            </a:r>
          </a:p>
        </p:txBody>
      </p:sp>
    </p:spTree>
    <p:extLst>
      <p:ext uri="{BB962C8B-B14F-4D97-AF65-F5344CB8AC3E}">
        <p14:creationId xmlns:p14="http://schemas.microsoft.com/office/powerpoint/2010/main" val="128605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1404-3F9B-4668-BF03-2D89ACB39931}"/>
              </a:ext>
            </a:extLst>
          </p:cNvPr>
          <p:cNvSpPr>
            <a:spLocks noGrp="1"/>
          </p:cNvSpPr>
          <p:nvPr>
            <p:ph type="title"/>
          </p:nvPr>
        </p:nvSpPr>
        <p:spPr>
          <a:xfrm>
            <a:off x="1896093" y="-1"/>
            <a:ext cx="6248400" cy="1068779"/>
          </a:xfrm>
        </p:spPr>
        <p:txBody>
          <a:bodyPr/>
          <a:lstStyle/>
          <a:p>
            <a:r>
              <a:rPr lang="en-US" dirty="0"/>
              <a:t>Survey responses - primacy of rules over relationships</a:t>
            </a:r>
          </a:p>
        </p:txBody>
      </p:sp>
      <p:graphicFrame>
        <p:nvGraphicFramePr>
          <p:cNvPr id="5" name="Content Placeholder 4">
            <a:extLst>
              <a:ext uri="{FF2B5EF4-FFF2-40B4-BE49-F238E27FC236}">
                <a16:creationId xmlns:a16="http://schemas.microsoft.com/office/drawing/2014/main" id="{39BC9E81-4170-45C9-A6A4-F700489746DF}"/>
              </a:ext>
            </a:extLst>
          </p:cNvPr>
          <p:cNvGraphicFramePr>
            <a:graphicFrameLocks noGrp="1"/>
          </p:cNvGraphicFramePr>
          <p:nvPr>
            <p:ph idx="1"/>
            <p:extLst>
              <p:ext uri="{D42A27DB-BD31-4B8C-83A1-F6EECF244321}">
                <p14:modId xmlns:p14="http://schemas.microsoft.com/office/powerpoint/2010/main" val="4244682114"/>
              </p:ext>
            </p:extLst>
          </p:nvPr>
        </p:nvGraphicFramePr>
        <p:xfrm>
          <a:off x="510639" y="1591294"/>
          <a:ext cx="3776353" cy="4442460"/>
        </p:xfrm>
        <a:graphic>
          <a:graphicData uri="http://schemas.openxmlformats.org/drawingml/2006/table">
            <a:tbl>
              <a:tblPr firstRow="1" bandRow="1">
                <a:tableStyleId>{5C22544A-7EE6-4342-B048-85BDC9FD1C3A}</a:tableStyleId>
              </a:tblPr>
              <a:tblGrid>
                <a:gridCol w="2985189">
                  <a:extLst>
                    <a:ext uri="{9D8B030D-6E8A-4147-A177-3AD203B41FA5}">
                      <a16:colId xmlns:a16="http://schemas.microsoft.com/office/drawing/2014/main" val="3370936203"/>
                    </a:ext>
                  </a:extLst>
                </a:gridCol>
                <a:gridCol w="791164">
                  <a:extLst>
                    <a:ext uri="{9D8B030D-6E8A-4147-A177-3AD203B41FA5}">
                      <a16:colId xmlns:a16="http://schemas.microsoft.com/office/drawing/2014/main" val="4089232978"/>
                    </a:ext>
                  </a:extLst>
                </a:gridCol>
              </a:tblGrid>
              <a:tr h="395124">
                <a:tc>
                  <a:txBody>
                    <a:bodyPr/>
                    <a:lstStyle/>
                    <a:p>
                      <a:r>
                        <a:rPr lang="en-US" sz="2200" dirty="0"/>
                        <a:t>Universalism (no right)</a:t>
                      </a:r>
                    </a:p>
                  </a:txBody>
                  <a:tcPr marL="68580" marR="68580" marT="34290" marB="34290"/>
                </a:tc>
                <a:tc>
                  <a:txBody>
                    <a:bodyPr/>
                    <a:lstStyle/>
                    <a:p>
                      <a:pPr algn="ctr"/>
                      <a:r>
                        <a:rPr lang="en-US" sz="2200" dirty="0"/>
                        <a:t>%</a:t>
                      </a:r>
                    </a:p>
                  </a:txBody>
                  <a:tcPr marL="68580" marR="68580" marT="34290" marB="34290"/>
                </a:tc>
                <a:extLst>
                  <a:ext uri="{0D108BD9-81ED-4DB2-BD59-A6C34878D82A}">
                    <a16:rowId xmlns:a16="http://schemas.microsoft.com/office/drawing/2014/main" val="1993102101"/>
                  </a:ext>
                </a:extLst>
              </a:tr>
              <a:tr h="395124">
                <a:tc>
                  <a:txBody>
                    <a:bodyPr/>
                    <a:lstStyle/>
                    <a:p>
                      <a:r>
                        <a:rPr lang="en-US" sz="2200" dirty="0"/>
                        <a:t>Canada</a:t>
                      </a:r>
                    </a:p>
                  </a:txBody>
                  <a:tcPr marL="68580" marR="68580" marT="34290" marB="34290"/>
                </a:tc>
                <a:tc>
                  <a:txBody>
                    <a:bodyPr/>
                    <a:lstStyle/>
                    <a:p>
                      <a:pPr algn="ctr"/>
                      <a:r>
                        <a:rPr lang="en-US" sz="2200" dirty="0"/>
                        <a:t>96</a:t>
                      </a:r>
                    </a:p>
                  </a:txBody>
                  <a:tcPr marL="68580" marR="68580" marT="34290" marB="34290"/>
                </a:tc>
                <a:extLst>
                  <a:ext uri="{0D108BD9-81ED-4DB2-BD59-A6C34878D82A}">
                    <a16:rowId xmlns:a16="http://schemas.microsoft.com/office/drawing/2014/main" val="2673729658"/>
                  </a:ext>
                </a:extLst>
              </a:tr>
              <a:tr h="395124">
                <a:tc>
                  <a:txBody>
                    <a:bodyPr/>
                    <a:lstStyle/>
                    <a:p>
                      <a:r>
                        <a:rPr lang="en-US" sz="2200" dirty="0"/>
                        <a:t>US</a:t>
                      </a:r>
                    </a:p>
                  </a:txBody>
                  <a:tcPr marL="68580" marR="68580" marT="34290" marB="34290"/>
                </a:tc>
                <a:tc>
                  <a:txBody>
                    <a:bodyPr/>
                    <a:lstStyle/>
                    <a:p>
                      <a:pPr algn="ctr"/>
                      <a:r>
                        <a:rPr lang="en-US" sz="2200" dirty="0"/>
                        <a:t>95</a:t>
                      </a:r>
                    </a:p>
                  </a:txBody>
                  <a:tcPr marL="68580" marR="68580" marT="34290" marB="34290"/>
                </a:tc>
                <a:extLst>
                  <a:ext uri="{0D108BD9-81ED-4DB2-BD59-A6C34878D82A}">
                    <a16:rowId xmlns:a16="http://schemas.microsoft.com/office/drawing/2014/main" val="1652593487"/>
                  </a:ext>
                </a:extLst>
              </a:tr>
              <a:tr h="395124">
                <a:tc>
                  <a:txBody>
                    <a:bodyPr/>
                    <a:lstStyle/>
                    <a:p>
                      <a:r>
                        <a:rPr lang="en-US" sz="2200" dirty="0"/>
                        <a:t>Germany</a:t>
                      </a:r>
                    </a:p>
                  </a:txBody>
                  <a:tcPr marL="68580" marR="68580" marT="34290" marB="34290"/>
                </a:tc>
                <a:tc>
                  <a:txBody>
                    <a:bodyPr/>
                    <a:lstStyle/>
                    <a:p>
                      <a:pPr algn="ctr"/>
                      <a:r>
                        <a:rPr lang="en-US" sz="2200" dirty="0"/>
                        <a:t>90</a:t>
                      </a:r>
                    </a:p>
                  </a:txBody>
                  <a:tcPr marL="68580" marR="68580" marT="34290" marB="34290"/>
                </a:tc>
                <a:extLst>
                  <a:ext uri="{0D108BD9-81ED-4DB2-BD59-A6C34878D82A}">
                    <a16:rowId xmlns:a16="http://schemas.microsoft.com/office/drawing/2014/main" val="973703058"/>
                  </a:ext>
                </a:extLst>
              </a:tr>
              <a:tr h="395124">
                <a:tc>
                  <a:txBody>
                    <a:bodyPr/>
                    <a:lstStyle/>
                    <a:p>
                      <a:r>
                        <a:rPr lang="en-US" sz="2200" dirty="0"/>
                        <a:t>UK</a:t>
                      </a:r>
                    </a:p>
                  </a:txBody>
                  <a:tcPr marL="68580" marR="68580" marT="34290" marB="34290"/>
                </a:tc>
                <a:tc>
                  <a:txBody>
                    <a:bodyPr/>
                    <a:lstStyle/>
                    <a:p>
                      <a:pPr algn="ctr"/>
                      <a:r>
                        <a:rPr lang="en-US" sz="2200" dirty="0"/>
                        <a:t>90</a:t>
                      </a:r>
                    </a:p>
                  </a:txBody>
                  <a:tcPr marL="68580" marR="68580" marT="34290" marB="34290"/>
                </a:tc>
                <a:extLst>
                  <a:ext uri="{0D108BD9-81ED-4DB2-BD59-A6C34878D82A}">
                    <a16:rowId xmlns:a16="http://schemas.microsoft.com/office/drawing/2014/main" val="4077186682"/>
                  </a:ext>
                </a:extLst>
              </a:tr>
              <a:tr h="395124">
                <a:tc>
                  <a:txBody>
                    <a:bodyPr/>
                    <a:lstStyle/>
                    <a:p>
                      <a:r>
                        <a:rPr lang="en-US" sz="2200" dirty="0"/>
                        <a:t>Netherlands</a:t>
                      </a:r>
                    </a:p>
                  </a:txBody>
                  <a:tcPr marL="68580" marR="68580" marT="34290" marB="34290"/>
                </a:tc>
                <a:tc>
                  <a:txBody>
                    <a:bodyPr/>
                    <a:lstStyle/>
                    <a:p>
                      <a:pPr algn="ctr"/>
                      <a:r>
                        <a:rPr lang="en-US" sz="2200" dirty="0"/>
                        <a:t>88</a:t>
                      </a:r>
                    </a:p>
                  </a:txBody>
                  <a:tcPr marL="68580" marR="68580" marT="34290" marB="34290"/>
                </a:tc>
                <a:extLst>
                  <a:ext uri="{0D108BD9-81ED-4DB2-BD59-A6C34878D82A}">
                    <a16:rowId xmlns:a16="http://schemas.microsoft.com/office/drawing/2014/main" val="3755431748"/>
                  </a:ext>
                </a:extLst>
              </a:tr>
              <a:tr h="395124">
                <a:tc>
                  <a:txBody>
                    <a:bodyPr/>
                    <a:lstStyle/>
                    <a:p>
                      <a:r>
                        <a:rPr lang="en-US" sz="2200" dirty="0"/>
                        <a:t>France</a:t>
                      </a:r>
                    </a:p>
                  </a:txBody>
                  <a:tcPr marL="68580" marR="68580" marT="34290" marB="34290"/>
                </a:tc>
                <a:tc>
                  <a:txBody>
                    <a:bodyPr/>
                    <a:lstStyle/>
                    <a:p>
                      <a:pPr algn="ctr"/>
                      <a:r>
                        <a:rPr lang="en-US" sz="2200" dirty="0"/>
                        <a:t>68</a:t>
                      </a:r>
                    </a:p>
                  </a:txBody>
                  <a:tcPr marL="68580" marR="68580" marT="34290" marB="34290"/>
                </a:tc>
                <a:extLst>
                  <a:ext uri="{0D108BD9-81ED-4DB2-BD59-A6C34878D82A}">
                    <a16:rowId xmlns:a16="http://schemas.microsoft.com/office/drawing/2014/main" val="146287062"/>
                  </a:ext>
                </a:extLst>
              </a:tr>
              <a:tr h="395124">
                <a:tc>
                  <a:txBody>
                    <a:bodyPr/>
                    <a:lstStyle/>
                    <a:p>
                      <a:r>
                        <a:rPr lang="en-US" sz="2200" dirty="0"/>
                        <a:t>Japan</a:t>
                      </a:r>
                    </a:p>
                  </a:txBody>
                  <a:tcPr marL="68580" marR="68580" marT="34290" marB="34290"/>
                </a:tc>
                <a:tc>
                  <a:txBody>
                    <a:bodyPr/>
                    <a:lstStyle/>
                    <a:p>
                      <a:pPr algn="ctr"/>
                      <a:r>
                        <a:rPr lang="en-US" sz="2200" dirty="0"/>
                        <a:t>67</a:t>
                      </a:r>
                    </a:p>
                  </a:txBody>
                  <a:tcPr marL="68580" marR="68580" marT="34290" marB="34290"/>
                </a:tc>
                <a:extLst>
                  <a:ext uri="{0D108BD9-81ED-4DB2-BD59-A6C34878D82A}">
                    <a16:rowId xmlns:a16="http://schemas.microsoft.com/office/drawing/2014/main" val="3380609908"/>
                  </a:ext>
                </a:extLst>
              </a:tr>
              <a:tr h="395124">
                <a:tc>
                  <a:txBody>
                    <a:bodyPr/>
                    <a:lstStyle/>
                    <a:p>
                      <a:r>
                        <a:rPr lang="en-US" sz="2200" dirty="0"/>
                        <a:t>Singapore</a:t>
                      </a:r>
                    </a:p>
                  </a:txBody>
                  <a:tcPr marL="68580" marR="68580" marT="34290" marB="34290"/>
                </a:tc>
                <a:tc>
                  <a:txBody>
                    <a:bodyPr/>
                    <a:lstStyle/>
                    <a:p>
                      <a:pPr algn="ctr"/>
                      <a:r>
                        <a:rPr lang="en-US" sz="2200" dirty="0"/>
                        <a:t>67</a:t>
                      </a:r>
                    </a:p>
                  </a:txBody>
                  <a:tcPr marL="68580" marR="68580" marT="34290" marB="34290"/>
                </a:tc>
                <a:extLst>
                  <a:ext uri="{0D108BD9-81ED-4DB2-BD59-A6C34878D82A}">
                    <a16:rowId xmlns:a16="http://schemas.microsoft.com/office/drawing/2014/main" val="1964512508"/>
                  </a:ext>
                </a:extLst>
              </a:tr>
              <a:tr h="395124">
                <a:tc>
                  <a:txBody>
                    <a:bodyPr/>
                    <a:lstStyle/>
                    <a:p>
                      <a:r>
                        <a:rPr lang="en-US" sz="2200" dirty="0"/>
                        <a:t>Thailand</a:t>
                      </a:r>
                    </a:p>
                  </a:txBody>
                  <a:tcPr marL="68580" marR="68580" marT="34290" marB="34290"/>
                </a:tc>
                <a:tc>
                  <a:txBody>
                    <a:bodyPr/>
                    <a:lstStyle/>
                    <a:p>
                      <a:pPr algn="ctr"/>
                      <a:r>
                        <a:rPr lang="en-US" sz="2200" dirty="0"/>
                        <a:t>63</a:t>
                      </a:r>
                    </a:p>
                  </a:txBody>
                  <a:tcPr marL="68580" marR="68580" marT="34290" marB="34290"/>
                </a:tc>
                <a:extLst>
                  <a:ext uri="{0D108BD9-81ED-4DB2-BD59-A6C34878D82A}">
                    <a16:rowId xmlns:a16="http://schemas.microsoft.com/office/drawing/2014/main" val="2490840185"/>
                  </a:ext>
                </a:extLst>
              </a:tr>
              <a:tr h="395124">
                <a:tc>
                  <a:txBody>
                    <a:bodyPr/>
                    <a:lstStyle/>
                    <a:p>
                      <a:r>
                        <a:rPr lang="en-US" sz="2200" dirty="0"/>
                        <a:t>Hong Kong </a:t>
                      </a:r>
                    </a:p>
                  </a:txBody>
                  <a:tcPr marL="68580" marR="68580" marT="34290" marB="34290"/>
                </a:tc>
                <a:tc>
                  <a:txBody>
                    <a:bodyPr/>
                    <a:lstStyle/>
                    <a:p>
                      <a:pPr algn="ctr"/>
                      <a:r>
                        <a:rPr lang="en-US" sz="2200" dirty="0"/>
                        <a:t>56</a:t>
                      </a:r>
                    </a:p>
                  </a:txBody>
                  <a:tcPr marL="68580" marR="68580" marT="34290" marB="34290"/>
                </a:tc>
                <a:extLst>
                  <a:ext uri="{0D108BD9-81ED-4DB2-BD59-A6C34878D82A}">
                    <a16:rowId xmlns:a16="http://schemas.microsoft.com/office/drawing/2014/main" val="3974196938"/>
                  </a:ext>
                </a:extLst>
              </a:tr>
            </a:tbl>
          </a:graphicData>
        </a:graphic>
      </p:graphicFrame>
      <p:graphicFrame>
        <p:nvGraphicFramePr>
          <p:cNvPr id="6" name="Table 5">
            <a:extLst>
              <a:ext uri="{FF2B5EF4-FFF2-40B4-BE49-F238E27FC236}">
                <a16:creationId xmlns:a16="http://schemas.microsoft.com/office/drawing/2014/main" id="{C53915D2-B803-408F-93E6-73ED5A4A265F}"/>
              </a:ext>
            </a:extLst>
          </p:cNvPr>
          <p:cNvGraphicFramePr>
            <a:graphicFrameLocks noGrp="1"/>
          </p:cNvGraphicFramePr>
          <p:nvPr>
            <p:extLst>
              <p:ext uri="{D42A27DB-BD31-4B8C-83A1-F6EECF244321}">
                <p14:modId xmlns:p14="http://schemas.microsoft.com/office/powerpoint/2010/main" val="3237797929"/>
              </p:ext>
            </p:extLst>
          </p:nvPr>
        </p:nvGraphicFramePr>
        <p:xfrm>
          <a:off x="4857010" y="1591294"/>
          <a:ext cx="4025733" cy="2377489"/>
        </p:xfrm>
        <a:graphic>
          <a:graphicData uri="http://schemas.openxmlformats.org/drawingml/2006/table">
            <a:tbl>
              <a:tblPr firstRow="1" bandRow="1">
                <a:tableStyleId>{5C22544A-7EE6-4342-B048-85BDC9FD1C3A}</a:tableStyleId>
              </a:tblPr>
              <a:tblGrid>
                <a:gridCol w="3168304">
                  <a:extLst>
                    <a:ext uri="{9D8B030D-6E8A-4147-A177-3AD203B41FA5}">
                      <a16:colId xmlns:a16="http://schemas.microsoft.com/office/drawing/2014/main" val="1127450705"/>
                    </a:ext>
                  </a:extLst>
                </a:gridCol>
                <a:gridCol w="857429">
                  <a:extLst>
                    <a:ext uri="{9D8B030D-6E8A-4147-A177-3AD203B41FA5}">
                      <a16:colId xmlns:a16="http://schemas.microsoft.com/office/drawing/2014/main" val="360520620"/>
                    </a:ext>
                  </a:extLst>
                </a:gridCol>
              </a:tblGrid>
              <a:tr h="12540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Universalism (no right)</a:t>
                      </a:r>
                    </a:p>
                    <a:p>
                      <a:endParaRPr lang="en-US" sz="2200" dirty="0"/>
                    </a:p>
                  </a:txBody>
                  <a:tcPr marL="68580" marR="68580" marT="34290" marB="34290"/>
                </a:tc>
                <a:tc>
                  <a:txBody>
                    <a:bodyPr/>
                    <a:lstStyle/>
                    <a:p>
                      <a:pPr algn="ctr"/>
                      <a:r>
                        <a:rPr lang="en-US" sz="2200" dirty="0"/>
                        <a:t>%</a:t>
                      </a:r>
                    </a:p>
                  </a:txBody>
                  <a:tcPr marL="68580" marR="68580" marT="34290" marB="34290"/>
                </a:tc>
                <a:extLst>
                  <a:ext uri="{0D108BD9-81ED-4DB2-BD59-A6C34878D82A}">
                    <a16:rowId xmlns:a16="http://schemas.microsoft.com/office/drawing/2014/main" val="461273571"/>
                  </a:ext>
                </a:extLst>
              </a:tr>
              <a:tr h="561721">
                <a:tc>
                  <a:txBody>
                    <a:bodyPr/>
                    <a:lstStyle/>
                    <a:p>
                      <a:r>
                        <a:rPr lang="en-US" sz="2200" dirty="0"/>
                        <a:t>China </a:t>
                      </a:r>
                    </a:p>
                  </a:txBody>
                  <a:tcPr marL="68580" marR="68580" marT="34290" marB="34290"/>
                </a:tc>
                <a:tc>
                  <a:txBody>
                    <a:bodyPr/>
                    <a:lstStyle/>
                    <a:p>
                      <a:pPr algn="ctr"/>
                      <a:r>
                        <a:rPr lang="en-US" sz="2200" dirty="0"/>
                        <a:t>48</a:t>
                      </a:r>
                    </a:p>
                  </a:txBody>
                  <a:tcPr marL="68580" marR="68580" marT="34290" marB="34290"/>
                </a:tc>
                <a:extLst>
                  <a:ext uri="{0D108BD9-81ED-4DB2-BD59-A6C34878D82A}">
                    <a16:rowId xmlns:a16="http://schemas.microsoft.com/office/drawing/2014/main" val="933924069"/>
                  </a:ext>
                </a:extLst>
              </a:tr>
              <a:tr h="561721">
                <a:tc>
                  <a:txBody>
                    <a:bodyPr/>
                    <a:lstStyle/>
                    <a:p>
                      <a:r>
                        <a:rPr lang="en-US" sz="2200" dirty="0"/>
                        <a:t>South Korea</a:t>
                      </a:r>
                    </a:p>
                  </a:txBody>
                  <a:tcPr marL="68580" marR="68580" marT="34290" marB="34290"/>
                </a:tc>
                <a:tc>
                  <a:txBody>
                    <a:bodyPr/>
                    <a:lstStyle/>
                    <a:p>
                      <a:pPr algn="ctr"/>
                      <a:r>
                        <a:rPr lang="en-US" sz="2200" dirty="0"/>
                        <a:t>26</a:t>
                      </a:r>
                    </a:p>
                  </a:txBody>
                  <a:tcPr marL="68580" marR="68580" marT="34290" marB="34290"/>
                </a:tc>
                <a:extLst>
                  <a:ext uri="{0D108BD9-81ED-4DB2-BD59-A6C34878D82A}">
                    <a16:rowId xmlns:a16="http://schemas.microsoft.com/office/drawing/2014/main" val="3721818771"/>
                  </a:ext>
                </a:extLst>
              </a:tr>
            </a:tbl>
          </a:graphicData>
        </a:graphic>
      </p:graphicFrame>
    </p:spTree>
    <p:extLst>
      <p:ext uri="{BB962C8B-B14F-4D97-AF65-F5344CB8AC3E}">
        <p14:creationId xmlns:p14="http://schemas.microsoft.com/office/powerpoint/2010/main" val="128624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600AFCB0-8509-4350-86B6-5DCC293D0664}"/>
              </a:ext>
            </a:extLst>
          </p:cNvPr>
          <p:cNvSpPr>
            <a:spLocks noGrp="1" noChangeArrowheads="1"/>
          </p:cNvSpPr>
          <p:nvPr>
            <p:ph type="title" idx="4294967295"/>
          </p:nvPr>
        </p:nvSpPr>
        <p:spPr>
          <a:xfrm>
            <a:off x="2078182" y="231351"/>
            <a:ext cx="6912824" cy="552420"/>
          </a:xfrm>
        </p:spPr>
        <p:txBody>
          <a:bodyPr>
            <a:noAutofit/>
          </a:bodyPr>
          <a:lstStyle/>
          <a:p>
            <a:r>
              <a:rPr lang="en-US" altLang="zh-TW" sz="3600" dirty="0">
                <a:ea typeface="新細明體" panose="02020500000000000000" pitchFamily="18" charset="-120"/>
              </a:rPr>
              <a:t>How culture affects management</a:t>
            </a:r>
          </a:p>
        </p:txBody>
      </p:sp>
      <p:sp>
        <p:nvSpPr>
          <p:cNvPr id="9220" name="Rectangle 3">
            <a:extLst>
              <a:ext uri="{FF2B5EF4-FFF2-40B4-BE49-F238E27FC236}">
                <a16:creationId xmlns:a16="http://schemas.microsoft.com/office/drawing/2014/main" id="{DFC06708-8C2F-452F-93B2-43BFC6BC00A5}"/>
              </a:ext>
            </a:extLst>
          </p:cNvPr>
          <p:cNvSpPr>
            <a:spLocks noGrp="1" noChangeArrowheads="1"/>
          </p:cNvSpPr>
          <p:nvPr>
            <p:ph type="body" idx="4294967295"/>
          </p:nvPr>
        </p:nvSpPr>
        <p:spPr>
          <a:xfrm>
            <a:off x="510540" y="1341912"/>
            <a:ext cx="8146572" cy="4987636"/>
          </a:xfrm>
        </p:spPr>
        <p:txBody>
          <a:bodyPr/>
          <a:lstStyle/>
          <a:p>
            <a:r>
              <a:rPr lang="en-US" altLang="zh-TW" sz="2800" dirty="0">
                <a:ea typeface="新細明體" panose="02020500000000000000" pitchFamily="18" charset="-120"/>
              </a:rPr>
              <a:t>Safety vs. Risk</a:t>
            </a:r>
          </a:p>
          <a:p>
            <a:pPr lvl="1"/>
            <a:r>
              <a:rPr lang="en-US" altLang="zh-TW" sz="2400" dirty="0">
                <a:ea typeface="新細明體" panose="02020500000000000000" pitchFamily="18" charset="-120"/>
              </a:rPr>
              <a:t>In some societies, organizational decision makers are risk averse and have great difficulty with conditions of uncertainty</a:t>
            </a:r>
          </a:p>
          <a:p>
            <a:pPr lvl="1"/>
            <a:r>
              <a:rPr lang="en-US" altLang="zh-TW" sz="2400" dirty="0">
                <a:ea typeface="新細明體" panose="02020500000000000000" pitchFamily="18" charset="-120"/>
              </a:rPr>
              <a:t>In others, risk taking is encouraged, and decision making under uncertainty is common</a:t>
            </a:r>
          </a:p>
          <a:p>
            <a:r>
              <a:rPr lang="en-US" altLang="zh-TW" sz="2800" dirty="0">
                <a:ea typeface="新細明體" panose="02020500000000000000" pitchFamily="18" charset="-120"/>
              </a:rPr>
              <a:t>Centralized vs. Decentralized Decision Making</a:t>
            </a:r>
          </a:p>
          <a:p>
            <a:pPr lvl="1"/>
            <a:r>
              <a:rPr lang="en-US" altLang="zh-TW" sz="2400" dirty="0">
                <a:ea typeface="新細明體" panose="02020500000000000000" pitchFamily="18" charset="-120"/>
              </a:rPr>
              <a:t>In some societies, top managers make all important organizational decisions  </a:t>
            </a:r>
          </a:p>
          <a:p>
            <a:pPr lvl="1"/>
            <a:r>
              <a:rPr lang="en-US" altLang="zh-TW" sz="2400" dirty="0">
                <a:ea typeface="新細明體" panose="02020500000000000000" pitchFamily="18" charset="-120"/>
              </a:rPr>
              <a:t>In others, these decisions are diffused throughout the enterprise, and middle- and lower-level managers actively participate in, and make, key decisions</a:t>
            </a:r>
          </a:p>
        </p:txBody>
      </p:sp>
    </p:spTree>
    <p:extLst>
      <p:ext uri="{BB962C8B-B14F-4D97-AF65-F5344CB8AC3E}">
        <p14:creationId xmlns:p14="http://schemas.microsoft.com/office/powerpoint/2010/main" val="207173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2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3"/>
          <p:cNvSpPr>
            <a:spLocks noGrp="1" noChangeArrowheads="1"/>
          </p:cNvSpPr>
          <p:nvPr>
            <p:ph type="body" idx="1"/>
          </p:nvPr>
        </p:nvSpPr>
        <p:spPr>
          <a:xfrm>
            <a:off x="533400" y="1294410"/>
            <a:ext cx="8077200" cy="4975761"/>
          </a:xfrm>
        </p:spPr>
        <p:txBody>
          <a:bodyPr>
            <a:noAutofit/>
          </a:bodyPr>
          <a:lstStyle/>
          <a:p>
            <a:pPr marL="0" indent="0" eaLnBrk="1" hangingPunct="1">
              <a:lnSpc>
                <a:spcPct val="90000"/>
              </a:lnSpc>
              <a:buNone/>
            </a:pPr>
            <a:r>
              <a:rPr lang="en-US" sz="3200" dirty="0">
                <a:solidFill>
                  <a:schemeClr val="tx2"/>
                </a:solidFill>
              </a:rPr>
              <a:t>Culture is </a:t>
            </a:r>
            <a:r>
              <a:rPr lang="en-US" sz="3200" i="1" dirty="0">
                <a:solidFill>
                  <a:schemeClr val="tx2"/>
                </a:solidFill>
              </a:rPr>
              <a:t>the way through which we make sense of the world </a:t>
            </a:r>
            <a:r>
              <a:rPr lang="en-US" sz="3200" dirty="0">
                <a:solidFill>
                  <a:schemeClr val="tx2"/>
                </a:solidFill>
              </a:rPr>
              <a:t>and, consequently, it shapes:</a:t>
            </a:r>
          </a:p>
          <a:p>
            <a:pPr eaLnBrk="1" hangingPunct="1">
              <a:lnSpc>
                <a:spcPct val="90000"/>
              </a:lnSpc>
              <a:buFontTx/>
              <a:buChar char="-"/>
            </a:pPr>
            <a:r>
              <a:rPr lang="en-US" sz="2400" dirty="0"/>
              <a:t>Our perceptions</a:t>
            </a:r>
          </a:p>
          <a:p>
            <a:pPr eaLnBrk="1" hangingPunct="1">
              <a:lnSpc>
                <a:spcPct val="90000"/>
              </a:lnSpc>
              <a:buFontTx/>
              <a:buChar char="-"/>
            </a:pPr>
            <a:r>
              <a:rPr lang="en-US" sz="2400" dirty="0"/>
              <a:t>The rules and norms that we know or decide to follow</a:t>
            </a:r>
          </a:p>
          <a:p>
            <a:pPr eaLnBrk="1" hangingPunct="1">
              <a:lnSpc>
                <a:spcPct val="90000"/>
              </a:lnSpc>
              <a:buFontTx/>
              <a:buChar char="-"/>
            </a:pPr>
            <a:r>
              <a:rPr lang="en-US" sz="2400" dirty="0"/>
              <a:t>How we make sense of events and social interactions</a:t>
            </a:r>
          </a:p>
          <a:p>
            <a:pPr eaLnBrk="1" hangingPunct="1">
              <a:lnSpc>
                <a:spcPct val="90000"/>
              </a:lnSpc>
              <a:buFontTx/>
              <a:buChar char="-"/>
            </a:pPr>
            <a:r>
              <a:rPr lang="en-US" sz="2400" dirty="0"/>
              <a:t>What we do </a:t>
            </a:r>
          </a:p>
          <a:p>
            <a:pPr eaLnBrk="1" hangingPunct="1">
              <a:lnSpc>
                <a:spcPct val="90000"/>
              </a:lnSpc>
              <a:buFontTx/>
              <a:buChar char="-"/>
            </a:pPr>
            <a:r>
              <a:rPr lang="en-US" sz="2400" dirty="0"/>
              <a:t>Our needs</a:t>
            </a:r>
          </a:p>
          <a:p>
            <a:pPr eaLnBrk="1" hangingPunct="1">
              <a:lnSpc>
                <a:spcPct val="90000"/>
              </a:lnSpc>
              <a:buFontTx/>
              <a:buChar char="-"/>
            </a:pPr>
            <a:r>
              <a:rPr lang="en-US" sz="2400" dirty="0"/>
              <a:t>What we consume</a:t>
            </a:r>
          </a:p>
          <a:p>
            <a:pPr eaLnBrk="1" hangingPunct="1">
              <a:lnSpc>
                <a:spcPct val="90000"/>
              </a:lnSpc>
              <a:buFontTx/>
              <a:buChar char="-"/>
            </a:pPr>
            <a:r>
              <a:rPr lang="en-US" sz="2400" dirty="0"/>
              <a:t>Our beliefs</a:t>
            </a:r>
          </a:p>
          <a:p>
            <a:pPr eaLnBrk="1" hangingPunct="1">
              <a:lnSpc>
                <a:spcPct val="90000"/>
              </a:lnSpc>
              <a:buFontTx/>
              <a:buChar char="-"/>
            </a:pPr>
            <a:r>
              <a:rPr lang="en-US" sz="2400" dirty="0"/>
              <a:t>Our perceived friends and enemies</a:t>
            </a:r>
          </a:p>
          <a:p>
            <a:pPr eaLnBrk="1" hangingPunct="1">
              <a:lnSpc>
                <a:spcPct val="90000"/>
              </a:lnSpc>
              <a:buFontTx/>
              <a:buChar char="-"/>
            </a:pPr>
            <a:r>
              <a:rPr lang="en-US" sz="2400" dirty="0"/>
              <a:t>Our likes and dislikes</a:t>
            </a:r>
          </a:p>
          <a:p>
            <a:pPr eaLnBrk="1" hangingPunct="1">
              <a:lnSpc>
                <a:spcPct val="90000"/>
              </a:lnSpc>
              <a:buFontTx/>
              <a:buChar char="-"/>
            </a:pPr>
            <a:r>
              <a:rPr lang="en-US" sz="2400" dirty="0"/>
              <a:t>Our values</a:t>
            </a:r>
          </a:p>
          <a:p>
            <a:pPr eaLnBrk="1" hangingPunct="1">
              <a:lnSpc>
                <a:spcPct val="90000"/>
              </a:lnSpc>
              <a:buFontTx/>
              <a:buChar char="-"/>
            </a:pPr>
            <a:endParaRPr lang="en-US" sz="2800" dirty="0"/>
          </a:p>
          <a:p>
            <a:pPr eaLnBrk="1" hangingPunct="1">
              <a:lnSpc>
                <a:spcPct val="90000"/>
              </a:lnSpc>
              <a:buFontTx/>
              <a:buChar char="-"/>
            </a:pPr>
            <a:endParaRPr lang="en-US" sz="2800" dirty="0"/>
          </a:p>
          <a:p>
            <a:pPr eaLnBrk="1" hangingPunct="1">
              <a:lnSpc>
                <a:spcPct val="90000"/>
              </a:lnSpc>
              <a:buFontTx/>
              <a:buChar char="-"/>
            </a:pPr>
            <a:endParaRPr lang="en-US" sz="2800" dirty="0"/>
          </a:p>
          <a:p>
            <a:pPr eaLnBrk="1" hangingPunct="1">
              <a:lnSpc>
                <a:spcPct val="90000"/>
              </a:lnSpc>
              <a:buFontTx/>
              <a:buChar char="-"/>
            </a:pPr>
            <a:endParaRPr lang="en-US" sz="2800" dirty="0"/>
          </a:p>
          <a:p>
            <a:pPr marL="0" indent="0" eaLnBrk="1" hangingPunct="1">
              <a:lnSpc>
                <a:spcPct val="90000"/>
              </a:lnSpc>
              <a:buNone/>
            </a:pPr>
            <a:endParaRPr lang="en-US" sz="2800" dirty="0"/>
          </a:p>
        </p:txBody>
      </p:sp>
      <p:sp>
        <p:nvSpPr>
          <p:cNvPr id="3" name="Title 1">
            <a:extLst>
              <a:ext uri="{FF2B5EF4-FFF2-40B4-BE49-F238E27FC236}">
                <a16:creationId xmlns:a16="http://schemas.microsoft.com/office/drawing/2014/main" id="{0930E5FB-3F80-4660-BB25-68214D111A17}"/>
              </a:ext>
            </a:extLst>
          </p:cNvPr>
          <p:cNvSpPr>
            <a:spLocks noGrp="1"/>
          </p:cNvSpPr>
          <p:nvPr>
            <p:ph type="title"/>
          </p:nvPr>
        </p:nvSpPr>
        <p:spPr>
          <a:xfrm>
            <a:off x="2133600" y="381000"/>
            <a:ext cx="6248400" cy="685800"/>
          </a:xfrm>
        </p:spPr>
        <p:txBody>
          <a:bodyPr/>
          <a:lstStyle/>
          <a:p>
            <a:r>
              <a:rPr lang="en-US" dirty="0"/>
              <a:t>Making sense of the world</a:t>
            </a:r>
          </a:p>
        </p:txBody>
      </p:sp>
    </p:spTree>
    <p:extLst>
      <p:ext uri="{BB962C8B-B14F-4D97-AF65-F5344CB8AC3E}">
        <p14:creationId xmlns:p14="http://schemas.microsoft.com/office/powerpoint/2010/main" val="21478837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600AFCB0-8509-4350-86B6-5DCC293D0664}"/>
              </a:ext>
            </a:extLst>
          </p:cNvPr>
          <p:cNvSpPr>
            <a:spLocks noGrp="1" noChangeArrowheads="1"/>
          </p:cNvSpPr>
          <p:nvPr>
            <p:ph type="title" idx="4294967295"/>
          </p:nvPr>
        </p:nvSpPr>
        <p:spPr>
          <a:xfrm>
            <a:off x="2078182" y="231351"/>
            <a:ext cx="6912824" cy="552420"/>
          </a:xfrm>
        </p:spPr>
        <p:txBody>
          <a:bodyPr>
            <a:noAutofit/>
          </a:bodyPr>
          <a:lstStyle/>
          <a:p>
            <a:r>
              <a:rPr lang="en-US" altLang="zh-TW" sz="3600" dirty="0">
                <a:ea typeface="新細明體" panose="02020500000000000000" pitchFamily="18" charset="-120"/>
              </a:rPr>
              <a:t>How culture affects management</a:t>
            </a:r>
          </a:p>
        </p:txBody>
      </p:sp>
      <p:sp>
        <p:nvSpPr>
          <p:cNvPr id="9220" name="Rectangle 3">
            <a:extLst>
              <a:ext uri="{FF2B5EF4-FFF2-40B4-BE49-F238E27FC236}">
                <a16:creationId xmlns:a16="http://schemas.microsoft.com/office/drawing/2014/main" id="{DFC06708-8C2F-452F-93B2-43BFC6BC00A5}"/>
              </a:ext>
            </a:extLst>
          </p:cNvPr>
          <p:cNvSpPr>
            <a:spLocks noGrp="1" noChangeArrowheads="1"/>
          </p:cNvSpPr>
          <p:nvPr>
            <p:ph type="body" idx="4294967295"/>
          </p:nvPr>
        </p:nvSpPr>
        <p:spPr>
          <a:xfrm>
            <a:off x="344384" y="1460665"/>
            <a:ext cx="8455231" cy="4738255"/>
          </a:xfrm>
        </p:spPr>
        <p:txBody>
          <a:bodyPr/>
          <a:lstStyle/>
          <a:p>
            <a:r>
              <a:rPr lang="en-US" altLang="zh-TW" sz="2800" dirty="0">
                <a:ea typeface="新細明體" panose="02020500000000000000" pitchFamily="18" charset="-120"/>
              </a:rPr>
              <a:t>Informal Procedures vs. Formal Procedures</a:t>
            </a:r>
          </a:p>
          <a:p>
            <a:pPr lvl="1"/>
            <a:r>
              <a:rPr lang="en-US" altLang="zh-TW" sz="2400" dirty="0">
                <a:ea typeface="新細明體" panose="02020500000000000000" pitchFamily="18" charset="-120"/>
              </a:rPr>
              <a:t>In some societies, much is accomplished through informal means</a:t>
            </a:r>
          </a:p>
          <a:p>
            <a:pPr lvl="1"/>
            <a:r>
              <a:rPr lang="en-US" altLang="zh-TW" sz="2400" dirty="0">
                <a:ea typeface="新細明體" panose="02020500000000000000" pitchFamily="18" charset="-120"/>
              </a:rPr>
              <a:t>In others, formal procedures are set forth and followed rigidly</a:t>
            </a:r>
          </a:p>
          <a:p>
            <a:r>
              <a:rPr lang="en-US" altLang="zh-TW" sz="2800" dirty="0">
                <a:ea typeface="新細明體" panose="02020500000000000000" pitchFamily="18" charset="-120"/>
              </a:rPr>
              <a:t>Individual vs. Group Rewards</a:t>
            </a:r>
          </a:p>
          <a:p>
            <a:pPr lvl="1"/>
            <a:r>
              <a:rPr lang="en-US" altLang="zh-TW" sz="2400" dirty="0">
                <a:ea typeface="新細明體" panose="02020500000000000000" pitchFamily="18" charset="-120"/>
              </a:rPr>
              <a:t>In some countries, personnel who do outstanding work are given individual rewards in the form of bonuses and commissions</a:t>
            </a:r>
          </a:p>
          <a:p>
            <a:pPr lvl="1"/>
            <a:r>
              <a:rPr lang="en-US" altLang="zh-TW" sz="2400" dirty="0">
                <a:ea typeface="新細明體" panose="02020500000000000000" pitchFamily="18" charset="-120"/>
              </a:rPr>
              <a:t>In others, cultural norms require group rewards, and individual rewards are frowned upon</a:t>
            </a:r>
          </a:p>
          <a:p>
            <a:endParaRPr lang="en-US" altLang="zh-TW" sz="2400" dirty="0">
              <a:ea typeface="新細明體" panose="02020500000000000000" pitchFamily="18" charset="-120"/>
            </a:endParaRPr>
          </a:p>
        </p:txBody>
      </p:sp>
    </p:spTree>
    <p:extLst>
      <p:ext uri="{BB962C8B-B14F-4D97-AF65-F5344CB8AC3E}">
        <p14:creationId xmlns:p14="http://schemas.microsoft.com/office/powerpoint/2010/main" val="378419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2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600AFCB0-8509-4350-86B6-5DCC293D0664}"/>
              </a:ext>
            </a:extLst>
          </p:cNvPr>
          <p:cNvSpPr>
            <a:spLocks noGrp="1" noChangeArrowheads="1"/>
          </p:cNvSpPr>
          <p:nvPr>
            <p:ph type="title" idx="4294967295"/>
          </p:nvPr>
        </p:nvSpPr>
        <p:spPr>
          <a:xfrm>
            <a:off x="2078182" y="231351"/>
            <a:ext cx="6912824" cy="552420"/>
          </a:xfrm>
        </p:spPr>
        <p:txBody>
          <a:bodyPr>
            <a:noAutofit/>
          </a:bodyPr>
          <a:lstStyle/>
          <a:p>
            <a:r>
              <a:rPr lang="en-US" altLang="zh-TW" sz="3600" dirty="0">
                <a:ea typeface="新細明體" panose="02020500000000000000" pitchFamily="18" charset="-120"/>
              </a:rPr>
              <a:t>How culture affects management</a:t>
            </a:r>
          </a:p>
        </p:txBody>
      </p:sp>
      <p:sp>
        <p:nvSpPr>
          <p:cNvPr id="9220" name="Rectangle 3">
            <a:extLst>
              <a:ext uri="{FF2B5EF4-FFF2-40B4-BE49-F238E27FC236}">
                <a16:creationId xmlns:a16="http://schemas.microsoft.com/office/drawing/2014/main" id="{DFC06708-8C2F-452F-93B2-43BFC6BC00A5}"/>
              </a:ext>
            </a:extLst>
          </p:cNvPr>
          <p:cNvSpPr>
            <a:spLocks noGrp="1" noChangeArrowheads="1"/>
          </p:cNvSpPr>
          <p:nvPr>
            <p:ph type="body" idx="4294967295"/>
          </p:nvPr>
        </p:nvSpPr>
        <p:spPr>
          <a:xfrm>
            <a:off x="344384" y="1460665"/>
            <a:ext cx="8455231" cy="4738255"/>
          </a:xfrm>
        </p:spPr>
        <p:txBody>
          <a:bodyPr/>
          <a:lstStyle/>
          <a:p>
            <a:r>
              <a:rPr lang="en-US" altLang="zh-TW" sz="2800" dirty="0">
                <a:ea typeface="新細明體" panose="02020500000000000000" pitchFamily="18" charset="-120"/>
              </a:rPr>
              <a:t>High Organizational Loyalty vs. Low Organizational Loyalty</a:t>
            </a:r>
          </a:p>
          <a:p>
            <a:pPr lvl="1"/>
            <a:r>
              <a:rPr lang="en-US" altLang="zh-TW" sz="2400" dirty="0">
                <a:ea typeface="新細明體" panose="02020500000000000000" pitchFamily="18" charset="-120"/>
              </a:rPr>
              <a:t>In some societies, people identify very strongly with their organization or employer  </a:t>
            </a:r>
          </a:p>
          <a:p>
            <a:pPr lvl="1"/>
            <a:r>
              <a:rPr lang="en-US" altLang="zh-TW" sz="2400" dirty="0">
                <a:ea typeface="新細明體" panose="02020500000000000000" pitchFamily="18" charset="-120"/>
              </a:rPr>
              <a:t>In others, people identify with their occupational group, such as engineer or mechanic</a:t>
            </a:r>
          </a:p>
          <a:p>
            <a:r>
              <a:rPr lang="en-US" altLang="zh-TW" sz="2800" dirty="0">
                <a:ea typeface="新細明體" panose="02020500000000000000" pitchFamily="18" charset="-120"/>
              </a:rPr>
              <a:t>Cooperation vs. Competition</a:t>
            </a:r>
          </a:p>
          <a:p>
            <a:pPr lvl="1"/>
            <a:r>
              <a:rPr lang="en-US" altLang="zh-TW" sz="2400" dirty="0">
                <a:ea typeface="新細明體" panose="02020500000000000000" pitchFamily="18" charset="-120"/>
              </a:rPr>
              <a:t>Some societies encourage cooperation between their people</a:t>
            </a:r>
          </a:p>
          <a:p>
            <a:pPr lvl="1"/>
            <a:r>
              <a:rPr lang="en-US" altLang="zh-TW" sz="2400" dirty="0">
                <a:ea typeface="新細明體" panose="02020500000000000000" pitchFamily="18" charset="-120"/>
              </a:rPr>
              <a:t>Others encourage competition between their people </a:t>
            </a:r>
          </a:p>
          <a:p>
            <a:endParaRPr lang="en-US" altLang="zh-TW" sz="2400" dirty="0">
              <a:ea typeface="新細明體" panose="02020500000000000000" pitchFamily="18" charset="-120"/>
            </a:endParaRPr>
          </a:p>
        </p:txBody>
      </p:sp>
    </p:spTree>
    <p:extLst>
      <p:ext uri="{BB962C8B-B14F-4D97-AF65-F5344CB8AC3E}">
        <p14:creationId xmlns:p14="http://schemas.microsoft.com/office/powerpoint/2010/main" val="386798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2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600AFCB0-8509-4350-86B6-5DCC293D0664}"/>
              </a:ext>
            </a:extLst>
          </p:cNvPr>
          <p:cNvSpPr>
            <a:spLocks noGrp="1" noChangeArrowheads="1"/>
          </p:cNvSpPr>
          <p:nvPr>
            <p:ph type="title" idx="4294967295"/>
          </p:nvPr>
        </p:nvSpPr>
        <p:spPr>
          <a:xfrm>
            <a:off x="2078182" y="231351"/>
            <a:ext cx="6912824" cy="552420"/>
          </a:xfrm>
        </p:spPr>
        <p:txBody>
          <a:bodyPr>
            <a:noAutofit/>
          </a:bodyPr>
          <a:lstStyle/>
          <a:p>
            <a:r>
              <a:rPr lang="en-US" altLang="zh-TW" sz="3600" dirty="0">
                <a:ea typeface="新細明體" panose="02020500000000000000" pitchFamily="18" charset="-120"/>
              </a:rPr>
              <a:t>How culture affects management</a:t>
            </a:r>
          </a:p>
        </p:txBody>
      </p:sp>
      <p:sp>
        <p:nvSpPr>
          <p:cNvPr id="9220" name="Rectangle 3">
            <a:extLst>
              <a:ext uri="{FF2B5EF4-FFF2-40B4-BE49-F238E27FC236}">
                <a16:creationId xmlns:a16="http://schemas.microsoft.com/office/drawing/2014/main" id="{DFC06708-8C2F-452F-93B2-43BFC6BC00A5}"/>
              </a:ext>
            </a:extLst>
          </p:cNvPr>
          <p:cNvSpPr>
            <a:spLocks noGrp="1" noChangeArrowheads="1"/>
          </p:cNvSpPr>
          <p:nvPr>
            <p:ph type="body" idx="4294967295"/>
          </p:nvPr>
        </p:nvSpPr>
        <p:spPr>
          <a:xfrm>
            <a:off x="344384" y="1460665"/>
            <a:ext cx="8455231" cy="4738255"/>
          </a:xfrm>
        </p:spPr>
        <p:txBody>
          <a:bodyPr/>
          <a:lstStyle/>
          <a:p>
            <a:r>
              <a:rPr lang="en-US" altLang="zh-TW" sz="2800" dirty="0">
                <a:ea typeface="新細明體" panose="02020500000000000000" pitchFamily="18" charset="-120"/>
              </a:rPr>
              <a:t>Short-term vs. Long-term Horizons</a:t>
            </a:r>
          </a:p>
          <a:p>
            <a:pPr lvl="1"/>
            <a:r>
              <a:rPr lang="en-US" altLang="zh-TW" sz="2400" dirty="0">
                <a:ea typeface="新細明體" panose="02020500000000000000" pitchFamily="18" charset="-120"/>
              </a:rPr>
              <a:t>Some culture focus most heavily on short-term horizons, such as short-range goals of profit and efficiency</a:t>
            </a:r>
          </a:p>
          <a:p>
            <a:pPr lvl="1"/>
            <a:r>
              <a:rPr lang="en-US" altLang="zh-TW" sz="2400" dirty="0">
                <a:ea typeface="新細明體" panose="02020500000000000000" pitchFamily="18" charset="-120"/>
              </a:rPr>
              <a:t>Others are more interested in long-range goals, such as market share and technological developments </a:t>
            </a:r>
          </a:p>
          <a:p>
            <a:r>
              <a:rPr lang="en-US" altLang="zh-TW" sz="2800" dirty="0">
                <a:ea typeface="新細明體" panose="02020500000000000000" pitchFamily="18" charset="-120"/>
              </a:rPr>
              <a:t>Stability vs. Innovation</a:t>
            </a:r>
          </a:p>
          <a:p>
            <a:pPr lvl="1"/>
            <a:r>
              <a:rPr lang="en-US" altLang="zh-TW" sz="2400" dirty="0">
                <a:ea typeface="新細明體" panose="02020500000000000000" pitchFamily="18" charset="-120"/>
              </a:rPr>
              <a:t>The culture of some countries encourages stability and resistance to change</a:t>
            </a:r>
          </a:p>
          <a:p>
            <a:pPr lvl="1"/>
            <a:r>
              <a:rPr lang="en-US" altLang="zh-TW" sz="2400" dirty="0">
                <a:ea typeface="新細明體" panose="02020500000000000000" pitchFamily="18" charset="-120"/>
              </a:rPr>
              <a:t>The culture of others puts high value on innovation and change</a:t>
            </a:r>
          </a:p>
          <a:p>
            <a:endParaRPr lang="en-US" altLang="zh-TW" sz="2400" dirty="0">
              <a:ea typeface="新細明體" panose="02020500000000000000" pitchFamily="18" charset="-120"/>
            </a:endParaRPr>
          </a:p>
        </p:txBody>
      </p:sp>
    </p:spTree>
    <p:extLst>
      <p:ext uri="{BB962C8B-B14F-4D97-AF65-F5344CB8AC3E}">
        <p14:creationId xmlns:p14="http://schemas.microsoft.com/office/powerpoint/2010/main" val="37629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2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1EB8-18F6-4504-B874-E717663C610F}"/>
              </a:ext>
            </a:extLst>
          </p:cNvPr>
          <p:cNvSpPr>
            <a:spLocks noGrp="1"/>
          </p:cNvSpPr>
          <p:nvPr>
            <p:ph type="title"/>
          </p:nvPr>
        </p:nvSpPr>
        <p:spPr>
          <a:xfrm>
            <a:off x="254643" y="218954"/>
            <a:ext cx="8744673" cy="685800"/>
          </a:xfrm>
        </p:spPr>
        <p:txBody>
          <a:bodyPr/>
          <a:lstStyle/>
          <a:p>
            <a:r>
              <a:rPr lang="en-US" dirty="0"/>
              <a:t>Example: Hints for doing business in Japan</a:t>
            </a:r>
          </a:p>
        </p:txBody>
      </p:sp>
      <p:sp>
        <p:nvSpPr>
          <p:cNvPr id="3" name="Content Placeholder 2">
            <a:extLst>
              <a:ext uri="{FF2B5EF4-FFF2-40B4-BE49-F238E27FC236}">
                <a16:creationId xmlns:a16="http://schemas.microsoft.com/office/drawing/2014/main" id="{B1054F47-A60C-4977-AF84-5A10835F3A1E}"/>
              </a:ext>
            </a:extLst>
          </p:cNvPr>
          <p:cNvSpPr>
            <a:spLocks noGrp="1"/>
          </p:cNvSpPr>
          <p:nvPr>
            <p:ph idx="1"/>
          </p:nvPr>
        </p:nvSpPr>
        <p:spPr>
          <a:xfrm>
            <a:off x="532435" y="1442024"/>
            <a:ext cx="8276952" cy="4698345"/>
          </a:xfrm>
        </p:spPr>
        <p:txBody>
          <a:bodyPr>
            <a:normAutofit fontScale="77500" lnSpcReduction="20000"/>
          </a:bodyPr>
          <a:lstStyle/>
          <a:p>
            <a:r>
              <a:rPr lang="en-US" dirty="0"/>
              <a:t>Collectivist society: </a:t>
            </a:r>
          </a:p>
          <a:p>
            <a:pPr lvl="1"/>
            <a:r>
              <a:rPr lang="en-US" dirty="0"/>
              <a:t>Strength is in the group: "A single arrow is easily broken, but not ten in a bundle.“</a:t>
            </a:r>
          </a:p>
          <a:p>
            <a:pPr lvl="1"/>
            <a:r>
              <a:rPr lang="en-US" dirty="0"/>
              <a:t>Do not single out individuals for praise (or criticism)!</a:t>
            </a:r>
          </a:p>
          <a:p>
            <a:r>
              <a:rPr lang="en-US" dirty="0"/>
              <a:t>Silence is valued over an overabundance of talking. Silence speaks loudly about wisdom and emotional self-control. </a:t>
            </a:r>
          </a:p>
          <a:p>
            <a:pPr lvl="1"/>
            <a:r>
              <a:rPr lang="en-US" dirty="0"/>
              <a:t>"The duck that quacks is the first to get shot." 	</a:t>
            </a:r>
          </a:p>
          <a:p>
            <a:r>
              <a:rPr lang="en-US" dirty="0"/>
              <a:t>Age is important in hierarchy</a:t>
            </a:r>
          </a:p>
          <a:p>
            <a:r>
              <a:rPr lang="en-US" dirty="0"/>
              <a:t>Decision making style by consensus</a:t>
            </a:r>
          </a:p>
          <a:p>
            <a:r>
              <a:rPr lang="en-US" dirty="0"/>
              <a:t>Do no try to speed up negotiations, seen as disrespectful</a:t>
            </a:r>
          </a:p>
          <a:p>
            <a:r>
              <a:rPr lang="en-US" dirty="0"/>
              <a:t>Privacy is valued: careful with small talk</a:t>
            </a:r>
          </a:p>
          <a:p>
            <a:r>
              <a:rPr lang="en-US" dirty="0"/>
              <a:t>Gift giving is common in business settings</a:t>
            </a:r>
          </a:p>
          <a:p>
            <a:r>
              <a:rPr lang="en-US" dirty="0"/>
              <a:t>Showing respect is important</a:t>
            </a:r>
          </a:p>
        </p:txBody>
      </p:sp>
    </p:spTree>
    <p:extLst>
      <p:ext uri="{BB962C8B-B14F-4D97-AF65-F5344CB8AC3E}">
        <p14:creationId xmlns:p14="http://schemas.microsoft.com/office/powerpoint/2010/main" val="210633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9B378-E5B0-4102-BA2D-5985F1BC06CA}"/>
              </a:ext>
            </a:extLst>
          </p:cNvPr>
          <p:cNvSpPr>
            <a:spLocks noGrp="1"/>
          </p:cNvSpPr>
          <p:nvPr>
            <p:ph type="title"/>
          </p:nvPr>
        </p:nvSpPr>
        <p:spPr>
          <a:xfrm>
            <a:off x="2266208" y="357250"/>
            <a:ext cx="4611584" cy="685800"/>
          </a:xfrm>
        </p:spPr>
        <p:txBody>
          <a:bodyPr/>
          <a:lstStyle/>
          <a:p>
            <a:r>
              <a:rPr lang="en-US" dirty="0"/>
              <a:t>How to bow</a:t>
            </a:r>
          </a:p>
        </p:txBody>
      </p:sp>
      <p:pic>
        <p:nvPicPr>
          <p:cNvPr id="7" name="Picture 6">
            <a:extLst>
              <a:ext uri="{FF2B5EF4-FFF2-40B4-BE49-F238E27FC236}">
                <a16:creationId xmlns:a16="http://schemas.microsoft.com/office/drawing/2014/main" id="{B6611759-524B-4146-8C3A-03ADF41864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154" y="2125266"/>
            <a:ext cx="8537692" cy="3876112"/>
          </a:xfrm>
          <a:prstGeom prst="rect">
            <a:avLst/>
          </a:prstGeom>
        </p:spPr>
      </p:pic>
    </p:spTree>
    <p:extLst>
      <p:ext uri="{BB962C8B-B14F-4D97-AF65-F5344CB8AC3E}">
        <p14:creationId xmlns:p14="http://schemas.microsoft.com/office/powerpoint/2010/main" val="20764414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C861B84-642D-458A-836F-144F7E6003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1924" y="1281413"/>
            <a:ext cx="6228041" cy="4675184"/>
          </a:xfrm>
        </p:spPr>
      </p:pic>
      <p:sp>
        <p:nvSpPr>
          <p:cNvPr id="3" name="Title 1">
            <a:extLst>
              <a:ext uri="{FF2B5EF4-FFF2-40B4-BE49-F238E27FC236}">
                <a16:creationId xmlns:a16="http://schemas.microsoft.com/office/drawing/2014/main" id="{8B885887-60E0-4D24-A4E8-39DE9F3C3AAA}"/>
              </a:ext>
            </a:extLst>
          </p:cNvPr>
          <p:cNvSpPr>
            <a:spLocks noGrp="1"/>
          </p:cNvSpPr>
          <p:nvPr>
            <p:ph type="title"/>
          </p:nvPr>
        </p:nvSpPr>
        <p:spPr>
          <a:xfrm>
            <a:off x="2133600" y="381000"/>
            <a:ext cx="6248400" cy="685800"/>
          </a:xfrm>
        </p:spPr>
        <p:txBody>
          <a:bodyPr/>
          <a:lstStyle/>
          <a:p>
            <a:r>
              <a:rPr lang="en-US" dirty="0"/>
              <a:t>Showing respect</a:t>
            </a:r>
          </a:p>
        </p:txBody>
      </p:sp>
    </p:spTree>
    <p:extLst>
      <p:ext uri="{BB962C8B-B14F-4D97-AF65-F5344CB8AC3E}">
        <p14:creationId xmlns:p14="http://schemas.microsoft.com/office/powerpoint/2010/main" val="40019666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Number Placeholder 3">
            <a:extLst>
              <a:ext uri="{FF2B5EF4-FFF2-40B4-BE49-F238E27FC236}">
                <a16:creationId xmlns:a16="http://schemas.microsoft.com/office/drawing/2014/main" id="{B67295C2-A834-4EE6-A54A-D794A1CF521A}"/>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15">
                <a:solidFill>
                  <a:srgbClr val="000000"/>
                </a:solidFill>
                <a:latin typeface="Helvetica Neue Light" pitchFamily="4" charset="0"/>
                <a:ea typeface="ヒラギノ角ゴ ProN W3" pitchFamily="4" charset="-128"/>
                <a:sym typeface="Helvetica Neue Light" pitchFamily="4" charset="0"/>
              </a:defRPr>
            </a:lvl1pPr>
            <a:lvl2pPr marL="391776" indent="-150683" eaLnBrk="0" hangingPunct="0">
              <a:defRPr sz="2215">
                <a:solidFill>
                  <a:srgbClr val="000000"/>
                </a:solidFill>
                <a:latin typeface="Helvetica Neue Light" pitchFamily="4" charset="0"/>
                <a:ea typeface="ヒラギノ角ゴ ProN W3" pitchFamily="4" charset="-128"/>
                <a:sym typeface="Helvetica Neue Light" pitchFamily="4" charset="0"/>
              </a:defRPr>
            </a:lvl2pPr>
            <a:lvl3pPr marL="602732" indent="-120547" eaLnBrk="0" hangingPunct="0">
              <a:defRPr sz="2215">
                <a:solidFill>
                  <a:srgbClr val="000000"/>
                </a:solidFill>
                <a:latin typeface="Helvetica Neue Light" pitchFamily="4" charset="0"/>
                <a:ea typeface="ヒラギノ角ゴ ProN W3" pitchFamily="4" charset="-128"/>
                <a:sym typeface="Helvetica Neue Light" pitchFamily="4" charset="0"/>
              </a:defRPr>
            </a:lvl3pPr>
            <a:lvl4pPr marL="843826" indent="-120547" eaLnBrk="0" hangingPunct="0">
              <a:defRPr sz="2215">
                <a:solidFill>
                  <a:srgbClr val="000000"/>
                </a:solidFill>
                <a:latin typeface="Helvetica Neue Light" pitchFamily="4" charset="0"/>
                <a:ea typeface="ヒラギノ角ゴ ProN W3" pitchFamily="4" charset="-128"/>
                <a:sym typeface="Helvetica Neue Light" pitchFamily="4" charset="0"/>
              </a:defRPr>
            </a:lvl4pPr>
            <a:lvl5pPr marL="1084919" indent="-120547" eaLnBrk="0" hangingPunct="0">
              <a:defRPr sz="2215">
                <a:solidFill>
                  <a:srgbClr val="000000"/>
                </a:solidFill>
                <a:latin typeface="Helvetica Neue Light" pitchFamily="4" charset="0"/>
                <a:ea typeface="ヒラギノ角ゴ ProN W3" pitchFamily="4" charset="-128"/>
                <a:sym typeface="Helvetica Neue Light" pitchFamily="4" charset="0"/>
              </a:defRPr>
            </a:lvl5pPr>
            <a:lvl6pPr marL="1326011" indent="-120547" algn="ctr" eaLnBrk="0" fontAlgn="base" hangingPunct="0">
              <a:spcBef>
                <a:spcPct val="0"/>
              </a:spcBef>
              <a:spcAft>
                <a:spcPct val="0"/>
              </a:spcAft>
              <a:defRPr sz="2215">
                <a:solidFill>
                  <a:srgbClr val="000000"/>
                </a:solidFill>
                <a:latin typeface="Helvetica Neue Light" pitchFamily="4" charset="0"/>
                <a:ea typeface="ヒラギノ角ゴ ProN W3" pitchFamily="4" charset="-128"/>
                <a:sym typeface="Helvetica Neue Light" pitchFamily="4" charset="0"/>
              </a:defRPr>
            </a:lvl6pPr>
            <a:lvl7pPr marL="1567105" indent="-120547" algn="ctr" eaLnBrk="0" fontAlgn="base" hangingPunct="0">
              <a:spcBef>
                <a:spcPct val="0"/>
              </a:spcBef>
              <a:spcAft>
                <a:spcPct val="0"/>
              </a:spcAft>
              <a:defRPr sz="2215">
                <a:solidFill>
                  <a:srgbClr val="000000"/>
                </a:solidFill>
                <a:latin typeface="Helvetica Neue Light" pitchFamily="4" charset="0"/>
                <a:ea typeface="ヒラギノ角ゴ ProN W3" pitchFamily="4" charset="-128"/>
                <a:sym typeface="Helvetica Neue Light" pitchFamily="4" charset="0"/>
              </a:defRPr>
            </a:lvl7pPr>
            <a:lvl8pPr marL="1808198" indent="-120547" algn="ctr" eaLnBrk="0" fontAlgn="base" hangingPunct="0">
              <a:spcBef>
                <a:spcPct val="0"/>
              </a:spcBef>
              <a:spcAft>
                <a:spcPct val="0"/>
              </a:spcAft>
              <a:defRPr sz="2215">
                <a:solidFill>
                  <a:srgbClr val="000000"/>
                </a:solidFill>
                <a:latin typeface="Helvetica Neue Light" pitchFamily="4" charset="0"/>
                <a:ea typeface="ヒラギノ角ゴ ProN W3" pitchFamily="4" charset="-128"/>
                <a:sym typeface="Helvetica Neue Light" pitchFamily="4" charset="0"/>
              </a:defRPr>
            </a:lvl8pPr>
            <a:lvl9pPr marL="2049290" indent="-120547" algn="ctr" eaLnBrk="0" fontAlgn="base" hangingPunct="0">
              <a:spcBef>
                <a:spcPct val="0"/>
              </a:spcBef>
              <a:spcAft>
                <a:spcPct val="0"/>
              </a:spcAft>
              <a:defRPr sz="2215">
                <a:solidFill>
                  <a:srgbClr val="000000"/>
                </a:solidFill>
                <a:latin typeface="Helvetica Neue Light" pitchFamily="4" charset="0"/>
                <a:ea typeface="ヒラギノ角ゴ ProN W3" pitchFamily="4" charset="-128"/>
                <a:sym typeface="Helvetica Neue Light" pitchFamily="4" charset="0"/>
              </a:defRPr>
            </a:lvl9pPr>
          </a:lstStyle>
          <a:p>
            <a:pPr eaLnBrk="1" hangingPunct="1"/>
            <a:fld id="{6F3E3C7D-72EF-4D63-8CE6-7E64565A095E}" type="slidenum">
              <a:rPr lang="en-US" altLang="en-US"/>
              <a:pPr eaLnBrk="1" hangingPunct="1"/>
              <a:t>46</a:t>
            </a:fld>
            <a:r>
              <a:rPr lang="en-US" altLang="en-US" sz="949">
                <a:latin typeface="Times New Roman" panose="02020603050405020304" pitchFamily="18" charset="0"/>
              </a:rPr>
              <a:t> </a:t>
            </a:r>
          </a:p>
        </p:txBody>
      </p:sp>
      <p:sp>
        <p:nvSpPr>
          <p:cNvPr id="393218" name="Rectangle 2">
            <a:extLst>
              <a:ext uri="{FF2B5EF4-FFF2-40B4-BE49-F238E27FC236}">
                <a16:creationId xmlns:a16="http://schemas.microsoft.com/office/drawing/2014/main" id="{66941993-2181-4034-BBA7-6A4E20ACC064}"/>
              </a:ext>
            </a:extLst>
          </p:cNvPr>
          <p:cNvSpPr>
            <a:spLocks noGrp="1" noChangeArrowheads="1"/>
          </p:cNvSpPr>
          <p:nvPr>
            <p:ph type="title"/>
          </p:nvPr>
        </p:nvSpPr>
        <p:spPr>
          <a:xfrm>
            <a:off x="1974299" y="1008777"/>
            <a:ext cx="5243122" cy="251984"/>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noAutofit/>
          </a:bodyPr>
          <a:lstStyle/>
          <a:p>
            <a:pPr>
              <a:defRPr/>
            </a:pPr>
            <a:r>
              <a:rPr lang="en-US" sz="2426" dirty="0">
                <a:sym typeface="Helvetica Neue Light" charset="0"/>
              </a:rPr>
              <a:t>   </a:t>
            </a:r>
          </a:p>
        </p:txBody>
      </p:sp>
      <p:graphicFrame>
        <p:nvGraphicFramePr>
          <p:cNvPr id="393219" name="Group 3">
            <a:extLst>
              <a:ext uri="{FF2B5EF4-FFF2-40B4-BE49-F238E27FC236}">
                <a16:creationId xmlns:a16="http://schemas.microsoft.com/office/drawing/2014/main" id="{B8160B44-BCE0-4ABF-9C3D-6F20714286FA}"/>
              </a:ext>
            </a:extLst>
          </p:cNvPr>
          <p:cNvGraphicFramePr>
            <a:graphicFrameLocks noGrp="1"/>
          </p:cNvGraphicFramePr>
          <p:nvPr>
            <p:ph idx="1"/>
            <p:extLst>
              <p:ext uri="{D42A27DB-BD31-4B8C-83A1-F6EECF244321}">
                <p14:modId xmlns:p14="http://schemas.microsoft.com/office/powerpoint/2010/main" val="2316231343"/>
              </p:ext>
            </p:extLst>
          </p:nvPr>
        </p:nvGraphicFramePr>
        <p:xfrm>
          <a:off x="1246808" y="1412286"/>
          <a:ext cx="6078606" cy="3765539"/>
        </p:xfrm>
        <a:graphic>
          <a:graphicData uri="http://schemas.openxmlformats.org/drawingml/2006/table">
            <a:tbl>
              <a:tblPr/>
              <a:tblGrid>
                <a:gridCol w="1194940">
                  <a:extLst>
                    <a:ext uri="{9D8B030D-6E8A-4147-A177-3AD203B41FA5}">
                      <a16:colId xmlns:a16="http://schemas.microsoft.com/office/drawing/2014/main" val="20000"/>
                    </a:ext>
                  </a:extLst>
                </a:gridCol>
                <a:gridCol w="4883666">
                  <a:extLst>
                    <a:ext uri="{9D8B030D-6E8A-4147-A177-3AD203B41FA5}">
                      <a16:colId xmlns:a16="http://schemas.microsoft.com/office/drawing/2014/main" val="20001"/>
                    </a:ext>
                  </a:extLst>
                </a:gridCol>
              </a:tblGrid>
              <a:tr h="431698">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 typeface="Wingdings" charset="0"/>
                        <a:buNone/>
                        <a:tabLst/>
                      </a:pPr>
                      <a:r>
                        <a:rPr kumimoji="0" lang="en-US" sz="1900" b="1" i="0" u="none" strike="noStrike" cap="none" normalizeH="0" baseline="0" dirty="0">
                          <a:ln>
                            <a:noFill/>
                          </a:ln>
                          <a:solidFill>
                            <a:schemeClr val="tx1"/>
                          </a:solidFill>
                          <a:effectLst/>
                          <a:latin typeface="Arial" charset="0"/>
                          <a:ea typeface="ＭＳ Ｐゴシック" charset="0"/>
                        </a:rPr>
                        <a:t>Germany</a:t>
                      </a:r>
                    </a:p>
                  </a:txBody>
                  <a:tcPr marL="62345" marR="62345" marT="30250" marB="302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 typeface="Wingdings" charset="0"/>
                        <a:buNone/>
                        <a:tabLst/>
                      </a:pPr>
                      <a:r>
                        <a:rPr kumimoji="0" lang="en-US" sz="1900" b="1" i="0" u="none" strike="noStrike" cap="none" normalizeH="0" baseline="0">
                          <a:ln>
                            <a:noFill/>
                          </a:ln>
                          <a:solidFill>
                            <a:schemeClr val="tx1"/>
                          </a:solidFill>
                          <a:effectLst/>
                          <a:latin typeface="Arial" charset="0"/>
                          <a:ea typeface="ＭＳ Ｐゴシック" charset="0"/>
                        </a:rPr>
                        <a:t>          </a:t>
                      </a:r>
                      <a:r>
                        <a:rPr kumimoji="0" lang="en-US" sz="1400" b="1" i="0" u="none" strike="noStrike" cap="none" normalizeH="0" baseline="0">
                          <a:ln>
                            <a:noFill/>
                          </a:ln>
                          <a:solidFill>
                            <a:schemeClr val="tx1"/>
                          </a:solidFill>
                          <a:effectLst/>
                          <a:latin typeface="Arial" charset="0"/>
                          <a:ea typeface="ＭＳ Ｐゴシック" charset="0"/>
                        </a:rPr>
                        <a:t>Formal intro. Sit down. Begin.</a:t>
                      </a:r>
                    </a:p>
                  </a:txBody>
                  <a:tcPr marL="62345" marR="62345" marT="30250" marB="302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5813">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 typeface="Wingdings" charset="0"/>
                        <a:buNone/>
                        <a:tabLst/>
                      </a:pPr>
                      <a:r>
                        <a:rPr kumimoji="0" lang="en-US" sz="1900" b="1" i="0" u="none" strike="noStrike" cap="none" normalizeH="0" baseline="0">
                          <a:ln>
                            <a:noFill/>
                          </a:ln>
                          <a:solidFill>
                            <a:schemeClr val="tx1"/>
                          </a:solidFill>
                          <a:effectLst/>
                          <a:latin typeface="Arial" charset="0"/>
                          <a:ea typeface="ＭＳ Ｐゴシック" charset="0"/>
                        </a:rPr>
                        <a:t>Finland</a:t>
                      </a:r>
                    </a:p>
                  </a:txBody>
                  <a:tcPr marL="62345" marR="62345" marT="30250" marB="302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 typeface="Wingdings" charset="0"/>
                        <a:buNone/>
                        <a:tabLst/>
                      </a:pPr>
                      <a:r>
                        <a:rPr kumimoji="0" lang="en-US" sz="1400" b="1" i="0" u="none" strike="noStrike" cap="none" normalizeH="0" baseline="0">
                          <a:ln>
                            <a:noFill/>
                          </a:ln>
                          <a:solidFill>
                            <a:schemeClr val="tx1"/>
                          </a:solidFill>
                          <a:effectLst/>
                          <a:latin typeface="Arial" charset="0"/>
                          <a:ea typeface="ＭＳ Ｐゴシック" charset="0"/>
                        </a:rPr>
                        <a:t>               Formal intro. Cup of coffee. Sit down. Begin.</a:t>
                      </a:r>
                      <a:endParaRPr kumimoji="0" lang="en-US" sz="1900" b="1" i="0" u="none" strike="noStrike" cap="none" normalizeH="0" baseline="0">
                        <a:ln>
                          <a:noFill/>
                        </a:ln>
                        <a:solidFill>
                          <a:schemeClr val="tx1"/>
                        </a:solidFill>
                        <a:effectLst/>
                        <a:latin typeface="Arial" charset="0"/>
                        <a:ea typeface="ＭＳ Ｐゴシック" charset="0"/>
                      </a:endParaRPr>
                    </a:p>
                  </a:txBody>
                  <a:tcPr marL="62345" marR="62345" marT="30250" marB="302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1698">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 typeface="Wingdings" charset="0"/>
                        <a:buNone/>
                        <a:tabLst/>
                      </a:pPr>
                      <a:r>
                        <a:rPr kumimoji="0" lang="en-US" sz="1900" b="1" i="0" u="none" strike="noStrike" cap="none" normalizeH="0" baseline="0">
                          <a:ln>
                            <a:noFill/>
                          </a:ln>
                          <a:solidFill>
                            <a:schemeClr val="tx1"/>
                          </a:solidFill>
                          <a:effectLst/>
                          <a:latin typeface="Arial" charset="0"/>
                          <a:ea typeface="ＭＳ Ｐゴシック" charset="0"/>
                        </a:rPr>
                        <a:t>USA</a:t>
                      </a:r>
                    </a:p>
                  </a:txBody>
                  <a:tcPr marL="62345" marR="62345" marT="30250" marB="302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 typeface="Wingdings" charset="0"/>
                        <a:buNone/>
                        <a:tabLst/>
                      </a:pPr>
                      <a:endParaRPr kumimoji="0" lang="fr-FR" sz="1900" b="1" i="0" u="none" strike="noStrike" cap="none" normalizeH="0" baseline="0">
                        <a:ln>
                          <a:noFill/>
                        </a:ln>
                        <a:solidFill>
                          <a:schemeClr val="tx1"/>
                        </a:solidFill>
                        <a:effectLst/>
                        <a:latin typeface="Arial" charset="0"/>
                        <a:ea typeface="ＭＳ Ｐゴシック" charset="0"/>
                      </a:endParaRPr>
                    </a:p>
                  </a:txBody>
                  <a:tcPr marL="62345" marR="62345" marT="30250" marB="302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6647">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 typeface="Wingdings" charset="0"/>
                        <a:buNone/>
                        <a:tabLst/>
                      </a:pPr>
                      <a:r>
                        <a:rPr kumimoji="0" lang="en-US" sz="1900" b="1" i="0" u="none" strike="noStrike" cap="none" normalizeH="0" baseline="0">
                          <a:ln>
                            <a:noFill/>
                          </a:ln>
                          <a:solidFill>
                            <a:schemeClr val="tx1"/>
                          </a:solidFill>
                          <a:effectLst/>
                          <a:latin typeface="Arial" charset="0"/>
                          <a:ea typeface="ＭＳ Ｐゴシック" charset="0"/>
                        </a:rPr>
                        <a:t>UK</a:t>
                      </a:r>
                    </a:p>
                  </a:txBody>
                  <a:tcPr marL="62345" marR="62345" marT="30250" marB="302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 typeface="Wingdings" charset="0"/>
                        <a:buNone/>
                        <a:tabLst/>
                      </a:pPr>
                      <a:r>
                        <a:rPr kumimoji="0" lang="en-US" sz="1400" b="1" i="0" u="none" strike="noStrike" cap="none" normalizeH="0" baseline="0">
                          <a:ln>
                            <a:noFill/>
                          </a:ln>
                          <a:solidFill>
                            <a:schemeClr val="tx1"/>
                          </a:solidFill>
                          <a:effectLst/>
                          <a:latin typeface="Arial" charset="0"/>
                          <a:ea typeface="ＭＳ Ｐゴシック" charset="0"/>
                        </a:rPr>
                        <a:t>                                </a:t>
                      </a:r>
                      <a:endParaRPr kumimoji="0" lang="en-US" sz="1900" b="1" i="0" u="none" strike="noStrike" cap="none" normalizeH="0" baseline="0">
                        <a:ln>
                          <a:noFill/>
                        </a:ln>
                        <a:solidFill>
                          <a:schemeClr val="tx1"/>
                        </a:solidFill>
                        <a:effectLst/>
                        <a:latin typeface="Arial" charset="0"/>
                        <a:ea typeface="ＭＳ Ｐゴシック" charset="0"/>
                      </a:endParaRPr>
                    </a:p>
                  </a:txBody>
                  <a:tcPr marL="62345" marR="62345" marT="30250" marB="302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7238">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 typeface="Wingdings" charset="0"/>
                        <a:buNone/>
                        <a:tabLst/>
                      </a:pPr>
                      <a:r>
                        <a:rPr kumimoji="0" lang="en-US" sz="1900" b="1" i="0" u="none" strike="noStrike" cap="none" normalizeH="0" baseline="0">
                          <a:ln>
                            <a:noFill/>
                          </a:ln>
                          <a:solidFill>
                            <a:schemeClr val="tx1"/>
                          </a:solidFill>
                          <a:effectLst/>
                          <a:latin typeface="Arial" charset="0"/>
                          <a:ea typeface="ＭＳ Ｐゴシック" charset="0"/>
                        </a:rPr>
                        <a:t>France</a:t>
                      </a:r>
                    </a:p>
                  </a:txBody>
                  <a:tcPr marL="62345" marR="62345" marT="30250" marB="302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 typeface="Wingdings" charset="0"/>
                        <a:buNone/>
                        <a:tabLst/>
                      </a:pPr>
                      <a:endParaRPr kumimoji="0" lang="fr-FR" sz="1900" b="1" i="0" u="none" strike="noStrike" cap="none" normalizeH="0" baseline="0">
                        <a:ln>
                          <a:noFill/>
                        </a:ln>
                        <a:solidFill>
                          <a:schemeClr val="tx1"/>
                        </a:solidFill>
                        <a:effectLst/>
                        <a:latin typeface="Arial" charset="0"/>
                        <a:ea typeface="ＭＳ Ｐゴシック" charset="0"/>
                      </a:endParaRPr>
                    </a:p>
                  </a:txBody>
                  <a:tcPr marL="62345" marR="62345" marT="30250" marB="302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877">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 typeface="Wingdings" charset="0"/>
                        <a:buNone/>
                        <a:tabLst/>
                      </a:pPr>
                      <a:r>
                        <a:rPr kumimoji="0" lang="en-US" sz="1900" b="1" i="0" u="none" strike="noStrike" cap="none" normalizeH="0" baseline="0">
                          <a:ln>
                            <a:noFill/>
                          </a:ln>
                          <a:solidFill>
                            <a:schemeClr val="tx1"/>
                          </a:solidFill>
                          <a:effectLst/>
                          <a:latin typeface="Arial" charset="0"/>
                          <a:ea typeface="ＭＳ Ｐゴシック" charset="0"/>
                        </a:rPr>
                        <a:t>Japan</a:t>
                      </a:r>
                    </a:p>
                  </a:txBody>
                  <a:tcPr marL="62345" marR="62345" marT="30250" marB="302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 typeface="Wingdings" charset="0"/>
                        <a:buNone/>
                        <a:tabLst/>
                      </a:pPr>
                      <a:endParaRPr kumimoji="0" lang="fr-FR" sz="1900" b="1" i="0" u="none" strike="noStrike" cap="none" normalizeH="0" baseline="0">
                        <a:ln>
                          <a:noFill/>
                        </a:ln>
                        <a:solidFill>
                          <a:schemeClr val="tx1"/>
                        </a:solidFill>
                        <a:effectLst/>
                        <a:latin typeface="Arial" charset="0"/>
                        <a:ea typeface="ＭＳ Ｐゴシック" charset="0"/>
                      </a:endParaRPr>
                    </a:p>
                  </a:txBody>
                  <a:tcPr marL="62345" marR="62345" marT="30250" marB="302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83568">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 typeface="Wingdings" charset="0"/>
                        <a:buNone/>
                        <a:tabLst/>
                      </a:pPr>
                      <a:r>
                        <a:rPr kumimoji="0" lang="en-US" sz="1900" b="1" i="0" u="none" strike="noStrike" cap="none" normalizeH="0" baseline="0" dirty="0">
                          <a:ln>
                            <a:noFill/>
                          </a:ln>
                          <a:solidFill>
                            <a:schemeClr val="tx1"/>
                          </a:solidFill>
                          <a:effectLst/>
                          <a:latin typeface="Arial" charset="0"/>
                          <a:ea typeface="ＭＳ Ｐゴシック" charset="0"/>
                        </a:rPr>
                        <a:t>Spain/ Italy</a:t>
                      </a:r>
                    </a:p>
                  </a:txBody>
                  <a:tcPr marL="62345" marR="62345" marT="30250" marB="302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 typeface="Wingdings" charset="0"/>
                        <a:buNone/>
                        <a:tabLst/>
                      </a:pPr>
                      <a:endParaRPr kumimoji="0" lang="fr-FR" sz="1900" b="1" i="0" u="none" strike="noStrike" cap="none" normalizeH="0" baseline="0" dirty="0">
                        <a:ln>
                          <a:noFill/>
                        </a:ln>
                        <a:solidFill>
                          <a:schemeClr val="tx1"/>
                        </a:solidFill>
                        <a:effectLst/>
                        <a:latin typeface="Arial" charset="0"/>
                        <a:ea typeface="ＭＳ Ｐゴシック" charset="0"/>
                      </a:endParaRPr>
                    </a:p>
                  </a:txBody>
                  <a:tcPr marL="62345" marR="62345" marT="30250" marB="302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93245" name="Text Box 29">
            <a:extLst>
              <a:ext uri="{FF2B5EF4-FFF2-40B4-BE49-F238E27FC236}">
                <a16:creationId xmlns:a16="http://schemas.microsoft.com/office/drawing/2014/main" id="{F6112BA0-2237-4F89-B0D6-D8E32F371C87}"/>
              </a:ext>
            </a:extLst>
          </p:cNvPr>
          <p:cNvSpPr txBox="1">
            <a:spLocks noChangeArrowheads="1"/>
          </p:cNvSpPr>
          <p:nvPr/>
        </p:nvSpPr>
        <p:spPr bwMode="auto">
          <a:xfrm>
            <a:off x="7000596" y="5143500"/>
            <a:ext cx="1000404" cy="695059"/>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rgbClr val="000080"/>
                </a:solidFill>
                <a:miter lim="800000"/>
                <a:headEnd/>
                <a:tailEnd/>
              </a14:hiddenLine>
            </a:ext>
          </a:extLst>
        </p:spPr>
        <p:txBody>
          <a:bodyPr wrap="square" lIns="61544" tIns="30772" rIns="61544" bIns="30772">
            <a:spAutoFit/>
          </a:bodyPr>
          <a:lstStyle/>
          <a:p>
            <a:pPr>
              <a:buFont typeface="Monotype Sorts" charset="0"/>
              <a:buNone/>
              <a:defRPr/>
            </a:pPr>
            <a:r>
              <a:rPr lang="en-US" sz="1371" b="1" i="1" dirty="0">
                <a:latin typeface="Helvetica Neue Light" charset="0"/>
                <a:ea typeface="ヒラギノ角ゴ ProN W3" charset="0"/>
                <a:sym typeface="Helvetica Neue Light" charset="0"/>
              </a:rPr>
              <a:t>Number </a:t>
            </a:r>
          </a:p>
          <a:p>
            <a:pPr>
              <a:buFont typeface="Monotype Sorts" charset="0"/>
              <a:buNone/>
              <a:defRPr/>
            </a:pPr>
            <a:endParaRPr lang="en-US" sz="1371" b="1" i="1" dirty="0">
              <a:latin typeface="Helvetica Neue Light" charset="0"/>
              <a:ea typeface="ヒラギノ角ゴ ProN W3" charset="0"/>
              <a:sym typeface="Helvetica Neue Light" charset="0"/>
            </a:endParaRPr>
          </a:p>
          <a:p>
            <a:pPr>
              <a:buFont typeface="Monotype Sorts" charset="0"/>
              <a:buNone/>
              <a:defRPr/>
            </a:pPr>
            <a:r>
              <a:rPr lang="en-US" sz="1371" b="1" i="1" dirty="0">
                <a:latin typeface="Helvetica Neue Light" charset="0"/>
                <a:ea typeface="ヒラギノ角ゴ ProN W3" charset="0"/>
                <a:sym typeface="Helvetica Neue Light" charset="0"/>
              </a:rPr>
              <a:t>of minutes</a:t>
            </a:r>
          </a:p>
        </p:txBody>
      </p:sp>
      <p:grpSp>
        <p:nvGrpSpPr>
          <p:cNvPr id="28702" name="Group 30">
            <a:extLst>
              <a:ext uri="{FF2B5EF4-FFF2-40B4-BE49-F238E27FC236}">
                <a16:creationId xmlns:a16="http://schemas.microsoft.com/office/drawing/2014/main" id="{0567CC37-37FF-49C9-81C9-B2BF4CBB0710}"/>
              </a:ext>
            </a:extLst>
          </p:cNvPr>
          <p:cNvGrpSpPr>
            <a:grpSpLocks/>
          </p:cNvGrpSpPr>
          <p:nvPr/>
        </p:nvGrpSpPr>
        <p:grpSpPr bwMode="auto">
          <a:xfrm>
            <a:off x="1558231" y="5295026"/>
            <a:ext cx="6183251" cy="453740"/>
            <a:chOff x="288" y="4224"/>
            <a:chExt cx="5712" cy="432"/>
          </a:xfrm>
        </p:grpSpPr>
        <p:sp>
          <p:nvSpPr>
            <p:cNvPr id="393247" name="Line 31">
              <a:extLst>
                <a:ext uri="{FF2B5EF4-FFF2-40B4-BE49-F238E27FC236}">
                  <a16:creationId xmlns:a16="http://schemas.microsoft.com/office/drawing/2014/main" id="{8482F9FA-32CB-49F1-AC7B-9F8E31BF2977}"/>
                </a:ext>
              </a:extLst>
            </p:cNvPr>
            <p:cNvSpPr>
              <a:spLocks noChangeShapeType="1"/>
            </p:cNvSpPr>
            <p:nvPr/>
          </p:nvSpPr>
          <p:spPr bwMode="auto">
            <a:xfrm>
              <a:off x="288" y="4416"/>
              <a:ext cx="5712" cy="0"/>
            </a:xfrm>
            <a:prstGeom prst="line">
              <a:avLst/>
            </a:prstGeom>
            <a:noFill/>
            <a:ln w="38100">
              <a:solidFill>
                <a:srgbClr val="FF0000"/>
              </a:solidFill>
              <a:round/>
              <a:headEnd/>
              <a:tailEnd type="triangle" w="lg" len="lg"/>
            </a:ln>
            <a:effectLst>
              <a:outerShdw blurRad="63500" dist="38099"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sz="949">
                <a:latin typeface="Helvetica Neue Light" charset="0"/>
                <a:ea typeface="ヒラギノ角ゴ ProN W3" charset="0"/>
                <a:sym typeface="Helvetica Neue Light" charset="0"/>
              </a:endParaRPr>
            </a:p>
          </p:txBody>
        </p:sp>
        <p:sp>
          <p:nvSpPr>
            <p:cNvPr id="393248" name="Line 32">
              <a:extLst>
                <a:ext uri="{FF2B5EF4-FFF2-40B4-BE49-F238E27FC236}">
                  <a16:creationId xmlns:a16="http://schemas.microsoft.com/office/drawing/2014/main" id="{C51BB73D-AFDD-4527-B126-F1EE2D2EB457}"/>
                </a:ext>
              </a:extLst>
            </p:cNvPr>
            <p:cNvSpPr>
              <a:spLocks noChangeShapeType="1"/>
            </p:cNvSpPr>
            <p:nvPr/>
          </p:nvSpPr>
          <p:spPr bwMode="auto">
            <a:xfrm>
              <a:off x="1728" y="4224"/>
              <a:ext cx="0" cy="432"/>
            </a:xfrm>
            <a:prstGeom prst="line">
              <a:avLst/>
            </a:prstGeom>
            <a:noFill/>
            <a:ln w="19050">
              <a:solidFill>
                <a:srgbClr val="000080"/>
              </a:solidFill>
              <a:round/>
              <a:headEnd/>
              <a:tailEnd/>
            </a:ln>
            <a:effectLst>
              <a:outerShdw blurRad="63500" dist="38099"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sz="949">
                <a:latin typeface="Helvetica Neue Light" charset="0"/>
                <a:ea typeface="ヒラギノ角ゴ ProN W3" charset="0"/>
                <a:sym typeface="Helvetica Neue Light" charset="0"/>
              </a:endParaRPr>
            </a:p>
          </p:txBody>
        </p:sp>
        <p:sp>
          <p:nvSpPr>
            <p:cNvPr id="393249" name="Line 33">
              <a:extLst>
                <a:ext uri="{FF2B5EF4-FFF2-40B4-BE49-F238E27FC236}">
                  <a16:creationId xmlns:a16="http://schemas.microsoft.com/office/drawing/2014/main" id="{DB3C4F5D-D466-4D6B-9FD5-3AAB98CDE599}"/>
                </a:ext>
              </a:extLst>
            </p:cNvPr>
            <p:cNvSpPr>
              <a:spLocks noChangeShapeType="1"/>
            </p:cNvSpPr>
            <p:nvPr/>
          </p:nvSpPr>
          <p:spPr bwMode="auto">
            <a:xfrm>
              <a:off x="2592" y="4224"/>
              <a:ext cx="0" cy="432"/>
            </a:xfrm>
            <a:prstGeom prst="line">
              <a:avLst/>
            </a:prstGeom>
            <a:noFill/>
            <a:ln w="19050">
              <a:solidFill>
                <a:srgbClr val="000080"/>
              </a:solidFill>
              <a:round/>
              <a:headEnd/>
              <a:tailEnd/>
            </a:ln>
            <a:effectLst>
              <a:outerShdw blurRad="63500" dist="38099"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sz="949">
                <a:latin typeface="Helvetica Neue Light" charset="0"/>
                <a:ea typeface="ヒラギノ角ゴ ProN W3" charset="0"/>
                <a:sym typeface="Helvetica Neue Light" charset="0"/>
              </a:endParaRPr>
            </a:p>
          </p:txBody>
        </p:sp>
        <p:sp>
          <p:nvSpPr>
            <p:cNvPr id="393250" name="Line 34">
              <a:extLst>
                <a:ext uri="{FF2B5EF4-FFF2-40B4-BE49-F238E27FC236}">
                  <a16:creationId xmlns:a16="http://schemas.microsoft.com/office/drawing/2014/main" id="{F88E0CA3-9999-4ECB-8DAF-50E38764B979}"/>
                </a:ext>
              </a:extLst>
            </p:cNvPr>
            <p:cNvSpPr>
              <a:spLocks noChangeShapeType="1"/>
            </p:cNvSpPr>
            <p:nvPr/>
          </p:nvSpPr>
          <p:spPr bwMode="auto">
            <a:xfrm>
              <a:off x="3456" y="4224"/>
              <a:ext cx="0" cy="432"/>
            </a:xfrm>
            <a:prstGeom prst="line">
              <a:avLst/>
            </a:prstGeom>
            <a:noFill/>
            <a:ln w="19050">
              <a:solidFill>
                <a:srgbClr val="000080"/>
              </a:solidFill>
              <a:round/>
              <a:headEnd/>
              <a:tailEnd/>
            </a:ln>
            <a:effectLst>
              <a:outerShdw blurRad="63500" dist="38099"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sz="949">
                <a:latin typeface="Helvetica Neue Light" charset="0"/>
                <a:ea typeface="ヒラギノ角ゴ ProN W3" charset="0"/>
                <a:sym typeface="Helvetica Neue Light" charset="0"/>
              </a:endParaRPr>
            </a:p>
          </p:txBody>
        </p:sp>
        <p:sp>
          <p:nvSpPr>
            <p:cNvPr id="393251" name="Line 35">
              <a:extLst>
                <a:ext uri="{FF2B5EF4-FFF2-40B4-BE49-F238E27FC236}">
                  <a16:creationId xmlns:a16="http://schemas.microsoft.com/office/drawing/2014/main" id="{B11CD6FA-BCDE-471C-884C-0739DF383D2D}"/>
                </a:ext>
              </a:extLst>
            </p:cNvPr>
            <p:cNvSpPr>
              <a:spLocks noChangeShapeType="1"/>
            </p:cNvSpPr>
            <p:nvPr/>
          </p:nvSpPr>
          <p:spPr bwMode="auto">
            <a:xfrm>
              <a:off x="5184" y="4224"/>
              <a:ext cx="0" cy="432"/>
            </a:xfrm>
            <a:prstGeom prst="line">
              <a:avLst/>
            </a:prstGeom>
            <a:noFill/>
            <a:ln w="19050">
              <a:solidFill>
                <a:srgbClr val="000080"/>
              </a:solidFill>
              <a:round/>
              <a:headEnd/>
              <a:tailEnd/>
            </a:ln>
            <a:effectLst>
              <a:outerShdw blurRad="63500" dist="38099"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sz="949">
                <a:latin typeface="Helvetica Neue Light" charset="0"/>
                <a:ea typeface="ヒラギノ角ゴ ProN W3" charset="0"/>
                <a:sym typeface="Helvetica Neue Light" charset="0"/>
              </a:endParaRPr>
            </a:p>
          </p:txBody>
        </p:sp>
        <p:sp>
          <p:nvSpPr>
            <p:cNvPr id="393252" name="Line 36">
              <a:extLst>
                <a:ext uri="{FF2B5EF4-FFF2-40B4-BE49-F238E27FC236}">
                  <a16:creationId xmlns:a16="http://schemas.microsoft.com/office/drawing/2014/main" id="{DDB4DCF6-907C-429E-86D7-F7896ED94366}"/>
                </a:ext>
              </a:extLst>
            </p:cNvPr>
            <p:cNvSpPr>
              <a:spLocks noChangeShapeType="1"/>
            </p:cNvSpPr>
            <p:nvPr/>
          </p:nvSpPr>
          <p:spPr bwMode="auto">
            <a:xfrm>
              <a:off x="4320" y="4224"/>
              <a:ext cx="0" cy="432"/>
            </a:xfrm>
            <a:prstGeom prst="line">
              <a:avLst/>
            </a:prstGeom>
            <a:noFill/>
            <a:ln w="19050">
              <a:solidFill>
                <a:srgbClr val="000080"/>
              </a:solidFill>
              <a:round/>
              <a:headEnd/>
              <a:tailEnd/>
            </a:ln>
            <a:effectLst>
              <a:outerShdw blurRad="63500" dist="38099"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sz="949">
                <a:latin typeface="Helvetica Neue Light" charset="0"/>
                <a:ea typeface="ヒラギノ角ゴ ProN W3" charset="0"/>
                <a:sym typeface="Helvetica Neue Light" charset="0"/>
              </a:endParaRPr>
            </a:p>
          </p:txBody>
        </p:sp>
      </p:grpSp>
      <p:sp>
        <p:nvSpPr>
          <p:cNvPr id="393253" name="Rectangle 37">
            <a:extLst>
              <a:ext uri="{FF2B5EF4-FFF2-40B4-BE49-F238E27FC236}">
                <a16:creationId xmlns:a16="http://schemas.microsoft.com/office/drawing/2014/main" id="{99ADB67F-0ABE-43EC-9281-07EE97562D8A}"/>
              </a:ext>
            </a:extLst>
          </p:cNvPr>
          <p:cNvSpPr>
            <a:spLocks noChangeArrowheads="1"/>
          </p:cNvSpPr>
          <p:nvPr/>
        </p:nvSpPr>
        <p:spPr bwMode="auto">
          <a:xfrm>
            <a:off x="2494174" y="1462516"/>
            <a:ext cx="467135" cy="302214"/>
          </a:xfrm>
          <a:prstGeom prst="rect">
            <a:avLst/>
          </a:prstGeom>
          <a:solidFill>
            <a:srgbClr val="33CCCC"/>
          </a:solidFill>
          <a:ln w="25400">
            <a:solidFill>
              <a:srgbClr val="FF0000"/>
            </a:solidFill>
            <a:miter lim="800000"/>
            <a:headEnd/>
            <a:tailEnd/>
          </a:ln>
          <a:effectLst>
            <a:outerShdw blurRad="63500" dist="38099" dir="2700000" algn="ctr" rotWithShape="0">
              <a:schemeClr val="bg2">
                <a:alpha val="74998"/>
              </a:schemeClr>
            </a:outerShdw>
          </a:effectLst>
        </p:spPr>
        <p:txBody>
          <a:bodyPr wrap="none" lIns="61544" tIns="30772" rIns="61544" bIns="30772" anchor="ctr"/>
          <a:lstStyle/>
          <a:p>
            <a:pPr>
              <a:defRPr/>
            </a:pPr>
            <a:endParaRPr lang="en-US" sz="949">
              <a:latin typeface="Helvetica Neue Light" charset="0"/>
              <a:ea typeface="ヒラギノ角ゴ ProN W3" charset="0"/>
              <a:sym typeface="Helvetica Neue Light" charset="0"/>
            </a:endParaRPr>
          </a:p>
        </p:txBody>
      </p:sp>
      <p:sp>
        <p:nvSpPr>
          <p:cNvPr id="393254" name="Rectangle 38">
            <a:extLst>
              <a:ext uri="{FF2B5EF4-FFF2-40B4-BE49-F238E27FC236}">
                <a16:creationId xmlns:a16="http://schemas.microsoft.com/office/drawing/2014/main" id="{F12AA5B3-94CC-4D56-B4CC-185729532BDB}"/>
              </a:ext>
            </a:extLst>
          </p:cNvPr>
          <p:cNvSpPr>
            <a:spLocks noChangeArrowheads="1"/>
          </p:cNvSpPr>
          <p:nvPr/>
        </p:nvSpPr>
        <p:spPr bwMode="auto">
          <a:xfrm>
            <a:off x="2494174" y="1916256"/>
            <a:ext cx="467135" cy="353281"/>
          </a:xfrm>
          <a:prstGeom prst="rect">
            <a:avLst/>
          </a:prstGeom>
          <a:solidFill>
            <a:srgbClr val="33CCCC"/>
          </a:solidFill>
          <a:ln w="25400">
            <a:solidFill>
              <a:srgbClr val="FF0000"/>
            </a:solidFill>
            <a:miter lim="800000"/>
            <a:headEnd/>
            <a:tailEnd/>
          </a:ln>
          <a:effectLst>
            <a:outerShdw blurRad="63500" dist="38099" dir="2700000" algn="ctr" rotWithShape="0">
              <a:schemeClr val="bg2">
                <a:alpha val="74998"/>
              </a:schemeClr>
            </a:outerShdw>
          </a:effectLst>
        </p:spPr>
        <p:txBody>
          <a:bodyPr wrap="none" lIns="61544" tIns="30772" rIns="61544" bIns="30772" anchor="ctr"/>
          <a:lstStyle/>
          <a:p>
            <a:pPr>
              <a:defRPr/>
            </a:pPr>
            <a:endParaRPr lang="en-US" sz="949">
              <a:latin typeface="Helvetica Neue Light" charset="0"/>
              <a:ea typeface="ヒラギノ角ゴ ProN W3" charset="0"/>
              <a:sym typeface="Helvetica Neue Light" charset="0"/>
            </a:endParaRPr>
          </a:p>
        </p:txBody>
      </p:sp>
      <p:sp>
        <p:nvSpPr>
          <p:cNvPr id="393255" name="Rectangle 39">
            <a:extLst>
              <a:ext uri="{FF2B5EF4-FFF2-40B4-BE49-F238E27FC236}">
                <a16:creationId xmlns:a16="http://schemas.microsoft.com/office/drawing/2014/main" id="{B9381DD4-669E-4C68-828A-36182289E9C0}"/>
              </a:ext>
            </a:extLst>
          </p:cNvPr>
          <p:cNvSpPr>
            <a:spLocks noChangeArrowheads="1"/>
          </p:cNvSpPr>
          <p:nvPr/>
        </p:nvSpPr>
        <p:spPr bwMode="auto">
          <a:xfrm>
            <a:off x="2494174" y="2369996"/>
            <a:ext cx="467135" cy="302214"/>
          </a:xfrm>
          <a:prstGeom prst="rect">
            <a:avLst/>
          </a:prstGeom>
          <a:solidFill>
            <a:srgbClr val="33CCCC"/>
          </a:solidFill>
          <a:ln w="25400">
            <a:solidFill>
              <a:srgbClr val="FF0000"/>
            </a:solidFill>
            <a:miter lim="800000"/>
            <a:headEnd/>
            <a:tailEnd/>
          </a:ln>
          <a:effectLst>
            <a:outerShdw blurRad="63500" dist="38099" dir="2700000" algn="ctr" rotWithShape="0">
              <a:schemeClr val="bg2">
                <a:alpha val="74998"/>
              </a:schemeClr>
            </a:outerShdw>
          </a:effectLst>
        </p:spPr>
        <p:txBody>
          <a:bodyPr wrap="none" lIns="61544" tIns="30772" rIns="61544" bIns="30772" anchor="ctr"/>
          <a:lstStyle/>
          <a:p>
            <a:pPr>
              <a:defRPr/>
            </a:pPr>
            <a:endParaRPr lang="en-US" sz="949">
              <a:latin typeface="Helvetica Neue Light" charset="0"/>
              <a:ea typeface="ヒラギノ角ゴ ProN W3" charset="0"/>
              <a:sym typeface="Helvetica Neue Light" charset="0"/>
            </a:endParaRPr>
          </a:p>
        </p:txBody>
      </p:sp>
      <p:sp>
        <p:nvSpPr>
          <p:cNvPr id="393256" name="Rectangle 40">
            <a:extLst>
              <a:ext uri="{FF2B5EF4-FFF2-40B4-BE49-F238E27FC236}">
                <a16:creationId xmlns:a16="http://schemas.microsoft.com/office/drawing/2014/main" id="{8C3ACC1E-085E-4442-8A4D-24B40D159564}"/>
              </a:ext>
            </a:extLst>
          </p:cNvPr>
          <p:cNvSpPr>
            <a:spLocks noChangeArrowheads="1"/>
          </p:cNvSpPr>
          <p:nvPr/>
        </p:nvSpPr>
        <p:spPr bwMode="auto">
          <a:xfrm>
            <a:off x="2494174" y="2823735"/>
            <a:ext cx="1454144" cy="453740"/>
          </a:xfrm>
          <a:prstGeom prst="rect">
            <a:avLst/>
          </a:prstGeom>
          <a:solidFill>
            <a:srgbClr val="33CCCC"/>
          </a:solidFill>
          <a:ln w="25400">
            <a:solidFill>
              <a:srgbClr val="FF0000"/>
            </a:solidFill>
            <a:miter lim="800000"/>
            <a:headEnd/>
            <a:tailEnd/>
          </a:ln>
          <a:effectLst>
            <a:outerShdw blurRad="63500" dist="38099" dir="2700000" algn="ctr" rotWithShape="0">
              <a:schemeClr val="bg2">
                <a:alpha val="74998"/>
              </a:schemeClr>
            </a:outerShdw>
          </a:effectLst>
        </p:spPr>
        <p:txBody>
          <a:bodyPr wrap="none" lIns="61544" tIns="30772" rIns="61544" bIns="30772" anchor="ctr"/>
          <a:lstStyle/>
          <a:p>
            <a:pPr>
              <a:defRPr/>
            </a:pPr>
            <a:endParaRPr lang="en-US" sz="949">
              <a:latin typeface="Helvetica Neue Light" charset="0"/>
              <a:ea typeface="ヒラギノ角ゴ ProN W3" charset="0"/>
              <a:sym typeface="Helvetica Neue Light" charset="0"/>
            </a:endParaRPr>
          </a:p>
        </p:txBody>
      </p:sp>
      <p:sp>
        <p:nvSpPr>
          <p:cNvPr id="393257" name="Rectangle 41">
            <a:extLst>
              <a:ext uri="{FF2B5EF4-FFF2-40B4-BE49-F238E27FC236}">
                <a16:creationId xmlns:a16="http://schemas.microsoft.com/office/drawing/2014/main" id="{31CD5DF1-0D71-4276-95A7-3FDB97C01D2F}"/>
              </a:ext>
            </a:extLst>
          </p:cNvPr>
          <p:cNvSpPr>
            <a:spLocks noChangeArrowheads="1"/>
          </p:cNvSpPr>
          <p:nvPr/>
        </p:nvSpPr>
        <p:spPr bwMode="auto">
          <a:xfrm>
            <a:off x="2494174" y="3378771"/>
            <a:ext cx="2389250" cy="453740"/>
          </a:xfrm>
          <a:prstGeom prst="rect">
            <a:avLst/>
          </a:prstGeom>
          <a:solidFill>
            <a:srgbClr val="33CCCC"/>
          </a:solidFill>
          <a:ln w="25400">
            <a:solidFill>
              <a:srgbClr val="FF0000"/>
            </a:solidFill>
            <a:miter lim="800000"/>
            <a:headEnd/>
            <a:tailEnd/>
          </a:ln>
          <a:effectLst>
            <a:outerShdw blurRad="63500" dist="38099" dir="2700000" algn="ctr" rotWithShape="0">
              <a:schemeClr val="bg2">
                <a:alpha val="74998"/>
              </a:schemeClr>
            </a:outerShdw>
          </a:effectLst>
        </p:spPr>
        <p:txBody>
          <a:bodyPr wrap="none" lIns="61544" tIns="30772" rIns="61544" bIns="30772" anchor="ctr"/>
          <a:lstStyle/>
          <a:p>
            <a:pPr>
              <a:defRPr/>
            </a:pPr>
            <a:endParaRPr lang="en-US" sz="949">
              <a:latin typeface="Helvetica Neue Light" charset="0"/>
              <a:ea typeface="ヒラギノ角ゴ ProN W3" charset="0"/>
              <a:sym typeface="Helvetica Neue Light" charset="0"/>
            </a:endParaRPr>
          </a:p>
        </p:txBody>
      </p:sp>
      <p:sp>
        <p:nvSpPr>
          <p:cNvPr id="393258" name="Rectangle 42">
            <a:extLst>
              <a:ext uri="{FF2B5EF4-FFF2-40B4-BE49-F238E27FC236}">
                <a16:creationId xmlns:a16="http://schemas.microsoft.com/office/drawing/2014/main" id="{0B4A2EDC-4927-4D43-8E18-FFF6382850A7}"/>
              </a:ext>
            </a:extLst>
          </p:cNvPr>
          <p:cNvSpPr>
            <a:spLocks noChangeArrowheads="1"/>
          </p:cNvSpPr>
          <p:nvPr/>
        </p:nvSpPr>
        <p:spPr bwMode="auto">
          <a:xfrm>
            <a:off x="2494174" y="3932969"/>
            <a:ext cx="3480904" cy="403511"/>
          </a:xfrm>
          <a:prstGeom prst="rect">
            <a:avLst/>
          </a:prstGeom>
          <a:solidFill>
            <a:srgbClr val="33CCCC"/>
          </a:solidFill>
          <a:ln w="25400">
            <a:solidFill>
              <a:srgbClr val="FF0000"/>
            </a:solidFill>
            <a:miter lim="800000"/>
            <a:headEnd/>
            <a:tailEnd/>
          </a:ln>
          <a:effectLst>
            <a:outerShdw blurRad="63500" dist="38099" dir="2700000" algn="ctr" rotWithShape="0">
              <a:schemeClr val="bg2">
                <a:alpha val="74998"/>
              </a:schemeClr>
            </a:outerShdw>
          </a:effectLst>
        </p:spPr>
        <p:txBody>
          <a:bodyPr wrap="none" lIns="61544" tIns="30772" rIns="61544" bIns="30772" anchor="ctr"/>
          <a:lstStyle/>
          <a:p>
            <a:pPr>
              <a:defRPr/>
            </a:pPr>
            <a:endParaRPr lang="en-US" sz="949">
              <a:latin typeface="Helvetica Neue Light" charset="0"/>
              <a:ea typeface="ヒラギノ角ゴ ProN W3" charset="0"/>
              <a:sym typeface="Helvetica Neue Light" charset="0"/>
            </a:endParaRPr>
          </a:p>
        </p:txBody>
      </p:sp>
      <p:sp>
        <p:nvSpPr>
          <p:cNvPr id="393259" name="Rectangle 43">
            <a:extLst>
              <a:ext uri="{FF2B5EF4-FFF2-40B4-BE49-F238E27FC236}">
                <a16:creationId xmlns:a16="http://schemas.microsoft.com/office/drawing/2014/main" id="{F0FFB7EF-BA8D-4F45-8127-14D9F11C0DF1}"/>
              </a:ext>
            </a:extLst>
          </p:cNvPr>
          <p:cNvSpPr>
            <a:spLocks noChangeArrowheads="1"/>
          </p:cNvSpPr>
          <p:nvPr/>
        </p:nvSpPr>
        <p:spPr bwMode="auto">
          <a:xfrm>
            <a:off x="2494174" y="4488005"/>
            <a:ext cx="4727433" cy="605265"/>
          </a:xfrm>
          <a:prstGeom prst="rect">
            <a:avLst/>
          </a:prstGeom>
          <a:solidFill>
            <a:srgbClr val="33CCCC"/>
          </a:solidFill>
          <a:ln w="25400">
            <a:solidFill>
              <a:srgbClr val="FF0000"/>
            </a:solidFill>
            <a:miter lim="800000"/>
            <a:headEnd/>
            <a:tailEnd/>
          </a:ln>
          <a:effectLst>
            <a:outerShdw blurRad="63500" dist="38099" dir="2700000" algn="ctr" rotWithShape="0">
              <a:schemeClr val="bg2">
                <a:alpha val="74998"/>
              </a:schemeClr>
            </a:outerShdw>
          </a:effectLst>
        </p:spPr>
        <p:txBody>
          <a:bodyPr wrap="none" lIns="61544" tIns="30772" rIns="61544" bIns="30772" anchor="ctr"/>
          <a:lstStyle/>
          <a:p>
            <a:pPr>
              <a:defRPr/>
            </a:pPr>
            <a:endParaRPr lang="en-US" sz="949">
              <a:latin typeface="Helvetica Neue Light" charset="0"/>
              <a:ea typeface="ヒラギノ角ゴ ProN W3" charset="0"/>
              <a:sym typeface="Helvetica Neue Light" charset="0"/>
            </a:endParaRPr>
          </a:p>
        </p:txBody>
      </p:sp>
      <p:sp>
        <p:nvSpPr>
          <p:cNvPr id="393260" name="Text Box 44">
            <a:extLst>
              <a:ext uri="{FF2B5EF4-FFF2-40B4-BE49-F238E27FC236}">
                <a16:creationId xmlns:a16="http://schemas.microsoft.com/office/drawing/2014/main" id="{79F95CB3-A299-4BE2-8A03-115F39D86E39}"/>
              </a:ext>
            </a:extLst>
          </p:cNvPr>
          <p:cNvSpPr txBox="1">
            <a:spLocks noChangeArrowheads="1"/>
          </p:cNvSpPr>
          <p:nvPr/>
        </p:nvSpPr>
        <p:spPr bwMode="auto">
          <a:xfrm>
            <a:off x="3400816" y="2369996"/>
            <a:ext cx="3313816" cy="273116"/>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rgbClr val="000080"/>
                </a:solidFill>
                <a:miter lim="800000"/>
                <a:headEnd/>
                <a:tailEnd/>
              </a14:hiddenLine>
            </a:ext>
          </a:extLst>
        </p:spPr>
        <p:txBody>
          <a:bodyPr wrap="square" lIns="61544" tIns="30772" rIns="61544" bIns="30772">
            <a:spAutoFit/>
          </a:bodyPr>
          <a:lstStyle/>
          <a:p>
            <a:pPr>
              <a:buFont typeface="Monotype Sorts" charset="0"/>
              <a:buNone/>
              <a:defRPr/>
            </a:pPr>
            <a:r>
              <a:rPr lang="en-US" sz="1371" b="1">
                <a:latin typeface="Helvetica Neue Light" charset="0"/>
                <a:ea typeface="ヒラギノ角ゴ ProN W3" charset="0"/>
                <a:sym typeface="Helvetica Neue Light" charset="0"/>
              </a:rPr>
              <a:t>Informal intro. Cup of coffee. Jokes. Begin.</a:t>
            </a:r>
          </a:p>
        </p:txBody>
      </p:sp>
      <p:sp>
        <p:nvSpPr>
          <p:cNvPr id="393261" name="Text Box 45">
            <a:extLst>
              <a:ext uri="{FF2B5EF4-FFF2-40B4-BE49-F238E27FC236}">
                <a16:creationId xmlns:a16="http://schemas.microsoft.com/office/drawing/2014/main" id="{621DED41-C24C-454E-B0CD-76A76E61FF93}"/>
              </a:ext>
            </a:extLst>
          </p:cNvPr>
          <p:cNvSpPr txBox="1">
            <a:spLocks noChangeArrowheads="1"/>
          </p:cNvSpPr>
          <p:nvPr/>
        </p:nvSpPr>
        <p:spPr bwMode="auto">
          <a:xfrm>
            <a:off x="4249695" y="2773506"/>
            <a:ext cx="2823346" cy="484087"/>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rgbClr val="000080"/>
                </a:solidFill>
                <a:miter lim="800000"/>
                <a:headEnd/>
                <a:tailEnd/>
              </a14:hiddenLine>
            </a:ext>
          </a:extLst>
        </p:spPr>
        <p:txBody>
          <a:bodyPr wrap="square" lIns="61544" tIns="30772" rIns="61544" bIns="30772">
            <a:spAutoFit/>
          </a:bodyPr>
          <a:lstStyle/>
          <a:p>
            <a:pPr>
              <a:buFont typeface="Monotype Sorts" charset="0"/>
              <a:buNone/>
              <a:defRPr/>
            </a:pPr>
            <a:r>
              <a:rPr lang="en-US" sz="1371" b="1">
                <a:latin typeface="Helvetica Neue Light" charset="0"/>
                <a:ea typeface="ヒラギノ角ゴ ProN W3" charset="0"/>
                <a:sym typeface="Helvetica Neue Light" charset="0"/>
              </a:rPr>
              <a:t>Formal intro. Cup of tea. </a:t>
            </a:r>
          </a:p>
          <a:p>
            <a:pPr>
              <a:buFont typeface="Monotype Sorts" charset="0"/>
              <a:buNone/>
              <a:defRPr/>
            </a:pPr>
            <a:r>
              <a:rPr lang="en-US" sz="1371" b="1">
                <a:latin typeface="Helvetica Neue Light" charset="0"/>
                <a:ea typeface="ヒラギノ角ゴ ProN W3" charset="0"/>
                <a:sym typeface="Helvetica Neue Light" charset="0"/>
              </a:rPr>
              <a:t>10 min small talk. Casual beginning.</a:t>
            </a:r>
          </a:p>
        </p:txBody>
      </p:sp>
      <p:sp>
        <p:nvSpPr>
          <p:cNvPr id="393262" name="Text Box 46">
            <a:extLst>
              <a:ext uri="{FF2B5EF4-FFF2-40B4-BE49-F238E27FC236}">
                <a16:creationId xmlns:a16="http://schemas.microsoft.com/office/drawing/2014/main" id="{4A499904-4A27-4384-A8E8-F4E308514EB2}"/>
              </a:ext>
            </a:extLst>
          </p:cNvPr>
          <p:cNvSpPr txBox="1">
            <a:spLocks noChangeArrowheads="1"/>
          </p:cNvSpPr>
          <p:nvPr/>
        </p:nvSpPr>
        <p:spPr bwMode="auto">
          <a:xfrm>
            <a:off x="5075133" y="3378771"/>
            <a:ext cx="2098964" cy="484087"/>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rgbClr val="000080"/>
                </a:solidFill>
                <a:miter lim="800000"/>
                <a:headEnd/>
                <a:tailEnd/>
              </a14:hiddenLine>
            </a:ext>
          </a:extLst>
        </p:spPr>
        <p:txBody>
          <a:bodyPr wrap="square" lIns="61544" tIns="30772" rIns="61544" bIns="30772">
            <a:spAutoFit/>
          </a:bodyPr>
          <a:lstStyle/>
          <a:p>
            <a:pPr>
              <a:buFont typeface="Monotype Sorts" charset="0"/>
              <a:buNone/>
              <a:defRPr/>
            </a:pPr>
            <a:r>
              <a:rPr lang="en-US" sz="1371" b="1">
                <a:latin typeface="Helvetica Neue Light" charset="0"/>
                <a:ea typeface="ヒラギノ角ゴ ProN W3" charset="0"/>
                <a:sym typeface="Helvetica Neue Light" charset="0"/>
              </a:rPr>
              <a:t>Formal intro. 15 min small </a:t>
            </a:r>
          </a:p>
          <a:p>
            <a:pPr>
              <a:buFont typeface="Monotype Sorts" charset="0"/>
              <a:buNone/>
              <a:defRPr/>
            </a:pPr>
            <a:r>
              <a:rPr lang="en-US" sz="1371" b="1">
                <a:latin typeface="Helvetica Neue Light" charset="0"/>
                <a:ea typeface="ヒラギノ角ゴ ProN W3" charset="0"/>
                <a:sym typeface="Helvetica Neue Light" charset="0"/>
              </a:rPr>
              <a:t>talk. Begin.</a:t>
            </a:r>
          </a:p>
        </p:txBody>
      </p:sp>
      <p:sp>
        <p:nvSpPr>
          <p:cNvPr id="393263" name="Text Box 47">
            <a:extLst>
              <a:ext uri="{FF2B5EF4-FFF2-40B4-BE49-F238E27FC236}">
                <a16:creationId xmlns:a16="http://schemas.microsoft.com/office/drawing/2014/main" id="{E38272B5-7BD3-4F2B-9732-74E7E2BD93C3}"/>
              </a:ext>
            </a:extLst>
          </p:cNvPr>
          <p:cNvSpPr txBox="1">
            <a:spLocks noChangeArrowheads="1"/>
          </p:cNvSpPr>
          <p:nvPr/>
        </p:nvSpPr>
        <p:spPr bwMode="auto">
          <a:xfrm>
            <a:off x="2490085" y="3902623"/>
            <a:ext cx="4006121" cy="484087"/>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rgbClr val="000080"/>
                </a:solidFill>
                <a:miter lim="800000"/>
                <a:headEnd/>
                <a:tailEnd/>
              </a14:hiddenLine>
            </a:ext>
          </a:extLst>
        </p:spPr>
        <p:txBody>
          <a:bodyPr wrap="square" lIns="61544" tIns="30772" rIns="61544" bIns="30772">
            <a:spAutoFit/>
          </a:bodyPr>
          <a:lstStyle/>
          <a:p>
            <a:pPr>
              <a:buFont typeface="Monotype Sorts" charset="0"/>
              <a:buNone/>
              <a:defRPr/>
            </a:pPr>
            <a:r>
              <a:rPr lang="en-US" sz="1371" b="1" dirty="0">
                <a:latin typeface="Helvetica Neue Light" charset="0"/>
                <a:ea typeface="ヒラギノ角ゴ ProN W3" charset="0"/>
                <a:sym typeface="Helvetica Neue Light" charset="0"/>
              </a:rPr>
              <a:t>Formal intro. Protocol seating. Tea. 15/20 min small </a:t>
            </a:r>
          </a:p>
          <a:p>
            <a:pPr>
              <a:buFont typeface="Monotype Sorts" charset="0"/>
              <a:buNone/>
              <a:defRPr/>
            </a:pPr>
            <a:r>
              <a:rPr lang="en-US" sz="1371" b="1" dirty="0">
                <a:latin typeface="Helvetica Neue Light" charset="0"/>
                <a:ea typeface="ヒラギノ角ゴ ProN W3" charset="0"/>
                <a:sym typeface="Helvetica Neue Light" charset="0"/>
              </a:rPr>
              <a:t>talk. Signal from senior member. Begin.</a:t>
            </a:r>
          </a:p>
        </p:txBody>
      </p:sp>
      <p:sp>
        <p:nvSpPr>
          <p:cNvPr id="393264" name="Text Box 48">
            <a:extLst>
              <a:ext uri="{FF2B5EF4-FFF2-40B4-BE49-F238E27FC236}">
                <a16:creationId xmlns:a16="http://schemas.microsoft.com/office/drawing/2014/main" id="{E11C8775-A7AB-4263-AD21-AD70B796F211}"/>
              </a:ext>
            </a:extLst>
          </p:cNvPr>
          <p:cNvSpPr txBox="1">
            <a:spLocks noChangeArrowheads="1"/>
          </p:cNvSpPr>
          <p:nvPr/>
        </p:nvSpPr>
        <p:spPr bwMode="auto">
          <a:xfrm>
            <a:off x="2546077" y="4528189"/>
            <a:ext cx="4675529" cy="484087"/>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rgbClr val="000080"/>
                </a:solidFill>
                <a:miter lim="800000"/>
                <a:headEnd/>
                <a:tailEnd/>
              </a14:hiddenLine>
            </a:ext>
          </a:extLst>
        </p:spPr>
        <p:txBody>
          <a:bodyPr wrap="square" lIns="61544" tIns="30772" rIns="61544" bIns="30772">
            <a:spAutoFit/>
          </a:bodyPr>
          <a:lstStyle/>
          <a:p>
            <a:pPr>
              <a:buFont typeface="Monotype Sorts" charset="0"/>
              <a:buNone/>
              <a:defRPr/>
            </a:pPr>
            <a:r>
              <a:rPr lang="en-US" sz="1371" b="1">
                <a:latin typeface="Helvetica Neue Light" charset="0"/>
                <a:ea typeface="ヒラギノ角ゴ ProN W3" charset="0"/>
                <a:sym typeface="Helvetica Neue Light" charset="0"/>
              </a:rPr>
              <a:t>20/30 min small talk while others arrive. Begin when all are there.</a:t>
            </a:r>
          </a:p>
        </p:txBody>
      </p:sp>
      <p:sp>
        <p:nvSpPr>
          <p:cNvPr id="393265" name="Text Box 49">
            <a:extLst>
              <a:ext uri="{FF2B5EF4-FFF2-40B4-BE49-F238E27FC236}">
                <a16:creationId xmlns:a16="http://schemas.microsoft.com/office/drawing/2014/main" id="{FA72C4ED-D78D-4771-8851-A7698A055D6A}"/>
              </a:ext>
            </a:extLst>
          </p:cNvPr>
          <p:cNvSpPr txBox="1">
            <a:spLocks noChangeArrowheads="1"/>
          </p:cNvSpPr>
          <p:nvPr/>
        </p:nvSpPr>
        <p:spPr bwMode="auto">
          <a:xfrm>
            <a:off x="2824014" y="5547010"/>
            <a:ext cx="240908" cy="31375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rgbClr val="000080"/>
                </a:solidFill>
                <a:miter lim="800000"/>
                <a:headEnd/>
                <a:tailEnd/>
              </a14:hiddenLine>
            </a:ext>
          </a:extLst>
        </p:spPr>
        <p:txBody>
          <a:bodyPr wrap="square" lIns="61544" tIns="30772" rIns="61544" bIns="30772">
            <a:spAutoFit/>
          </a:bodyPr>
          <a:lstStyle>
            <a:lvl1pPr eaLnBrk="0" hangingPunct="0">
              <a:defRPr sz="4200">
                <a:solidFill>
                  <a:srgbClr val="000000"/>
                </a:solidFill>
                <a:latin typeface="Helvetica Neue Light" pitchFamily="4" charset="0"/>
                <a:ea typeface="ヒラギノ角ゴ ProN W3" pitchFamily="4" charset="-128"/>
                <a:sym typeface="Helvetica Neue Light" pitchFamily="4" charset="0"/>
              </a:defRPr>
            </a:lvl1pPr>
            <a:lvl2pPr marL="742950" indent="-285750" eaLnBrk="0" hangingPunct="0">
              <a:defRPr sz="4200">
                <a:solidFill>
                  <a:srgbClr val="000000"/>
                </a:solidFill>
                <a:latin typeface="Helvetica Neue Light" pitchFamily="4" charset="0"/>
                <a:ea typeface="ヒラギノ角ゴ ProN W3" pitchFamily="4" charset="-128"/>
                <a:sym typeface="Helvetica Neue Light" pitchFamily="4" charset="0"/>
              </a:defRPr>
            </a:lvl2pPr>
            <a:lvl3pPr marL="1143000" indent="-228600" eaLnBrk="0" hangingPunct="0">
              <a:defRPr sz="4200">
                <a:solidFill>
                  <a:srgbClr val="000000"/>
                </a:solidFill>
                <a:latin typeface="Helvetica Neue Light" pitchFamily="4" charset="0"/>
                <a:ea typeface="ヒラギノ角ゴ ProN W3" pitchFamily="4" charset="-128"/>
                <a:sym typeface="Helvetica Neue Light" pitchFamily="4" charset="0"/>
              </a:defRPr>
            </a:lvl3pPr>
            <a:lvl4pPr marL="1600200" indent="-228600" eaLnBrk="0" hangingPunct="0">
              <a:defRPr sz="4200">
                <a:solidFill>
                  <a:srgbClr val="000000"/>
                </a:solidFill>
                <a:latin typeface="Helvetica Neue Light" pitchFamily="4" charset="0"/>
                <a:ea typeface="ヒラギノ角ゴ ProN W3" pitchFamily="4" charset="-128"/>
                <a:sym typeface="Helvetica Neue Light" pitchFamily="4" charset="0"/>
              </a:defRPr>
            </a:lvl4pPr>
            <a:lvl5pPr marL="2057400" indent="-228600" eaLnBrk="0" hangingPunct="0">
              <a:defRPr sz="4200">
                <a:solidFill>
                  <a:srgbClr val="000000"/>
                </a:solidFill>
                <a:latin typeface="Helvetica Neue Light" pitchFamily="4" charset="0"/>
                <a:ea typeface="ヒラギノ角ゴ ProN W3" pitchFamily="4" charset="-128"/>
                <a:sym typeface="Helvetica Neue Light" pitchFamily="4" charset="0"/>
              </a:defRPr>
            </a:lvl5pPr>
            <a:lvl6pPr marL="2514600" indent="-228600" algn="ctr" eaLnBrk="0" fontAlgn="base" hangingPunct="0">
              <a:spcBef>
                <a:spcPct val="0"/>
              </a:spcBef>
              <a:spcAft>
                <a:spcPct val="0"/>
              </a:spcAft>
              <a:defRPr sz="4200">
                <a:solidFill>
                  <a:srgbClr val="000000"/>
                </a:solidFill>
                <a:latin typeface="Helvetica Neue Light" pitchFamily="4" charset="0"/>
                <a:ea typeface="ヒラギノ角ゴ ProN W3" pitchFamily="4" charset="-128"/>
                <a:sym typeface="Helvetica Neue Light" pitchFamily="4" charset="0"/>
              </a:defRPr>
            </a:lvl6pPr>
            <a:lvl7pPr marL="2971800" indent="-228600" algn="ctr" eaLnBrk="0" fontAlgn="base" hangingPunct="0">
              <a:spcBef>
                <a:spcPct val="0"/>
              </a:spcBef>
              <a:spcAft>
                <a:spcPct val="0"/>
              </a:spcAft>
              <a:defRPr sz="4200">
                <a:solidFill>
                  <a:srgbClr val="000000"/>
                </a:solidFill>
                <a:latin typeface="Helvetica Neue Light" pitchFamily="4" charset="0"/>
                <a:ea typeface="ヒラギノ角ゴ ProN W3" pitchFamily="4" charset="-128"/>
                <a:sym typeface="Helvetica Neue Light" pitchFamily="4" charset="0"/>
              </a:defRPr>
            </a:lvl7pPr>
            <a:lvl8pPr marL="3429000" indent="-228600" algn="ctr" eaLnBrk="0" fontAlgn="base" hangingPunct="0">
              <a:spcBef>
                <a:spcPct val="0"/>
              </a:spcBef>
              <a:spcAft>
                <a:spcPct val="0"/>
              </a:spcAft>
              <a:defRPr sz="4200">
                <a:solidFill>
                  <a:srgbClr val="000000"/>
                </a:solidFill>
                <a:latin typeface="Helvetica Neue Light" pitchFamily="4" charset="0"/>
                <a:ea typeface="ヒラギノ角ゴ ProN W3" pitchFamily="4" charset="-128"/>
                <a:sym typeface="Helvetica Neue Light" pitchFamily="4" charset="0"/>
              </a:defRPr>
            </a:lvl8pPr>
            <a:lvl9pPr marL="3886200" indent="-228600" algn="ctr" eaLnBrk="0" fontAlgn="base" hangingPunct="0">
              <a:spcBef>
                <a:spcPct val="0"/>
              </a:spcBef>
              <a:spcAft>
                <a:spcPct val="0"/>
              </a:spcAft>
              <a:defRPr sz="4200">
                <a:solidFill>
                  <a:srgbClr val="000000"/>
                </a:solidFill>
                <a:latin typeface="Helvetica Neue Light" pitchFamily="4" charset="0"/>
                <a:ea typeface="ヒラギノ角ゴ ProN W3" pitchFamily="4" charset="-128"/>
                <a:sym typeface="Helvetica Neue Light" pitchFamily="4" charset="0"/>
              </a:defRPr>
            </a:lvl9pPr>
          </a:lstStyle>
          <a:p>
            <a:pPr eaLnBrk="1" hangingPunct="1">
              <a:buFont typeface="Monotype Sorts" pitchFamily="4" charset="2"/>
              <a:buNone/>
            </a:pPr>
            <a:r>
              <a:rPr lang="en-US" altLang="en-US" sz="1635" b="1">
                <a:solidFill>
                  <a:srgbClr val="0033CC"/>
                </a:solidFill>
                <a:effectLst>
                  <a:outerShdw blurRad="38100" dist="38100" dir="2700000" algn="tl">
                    <a:srgbClr val="C0C0C0"/>
                  </a:outerShdw>
                </a:effectLst>
              </a:rPr>
              <a:t>5</a:t>
            </a:r>
          </a:p>
        </p:txBody>
      </p:sp>
      <p:sp>
        <p:nvSpPr>
          <p:cNvPr id="393266" name="Text Box 50">
            <a:extLst>
              <a:ext uri="{FF2B5EF4-FFF2-40B4-BE49-F238E27FC236}">
                <a16:creationId xmlns:a16="http://schemas.microsoft.com/office/drawing/2014/main" id="{3AD34065-E4AA-4214-BBB5-0DCA98D04514}"/>
              </a:ext>
            </a:extLst>
          </p:cNvPr>
          <p:cNvSpPr txBox="1">
            <a:spLocks noChangeArrowheads="1"/>
          </p:cNvSpPr>
          <p:nvPr/>
        </p:nvSpPr>
        <p:spPr bwMode="auto">
          <a:xfrm>
            <a:off x="3590851" y="5547010"/>
            <a:ext cx="357526" cy="31375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rgbClr val="000080"/>
                </a:solidFill>
                <a:miter lim="800000"/>
                <a:headEnd/>
                <a:tailEnd/>
              </a14:hiddenLine>
            </a:ext>
          </a:extLst>
        </p:spPr>
        <p:txBody>
          <a:bodyPr wrap="square" lIns="61544" tIns="30772" rIns="61544" bIns="30772">
            <a:spAutoFit/>
          </a:bodyPr>
          <a:lstStyle>
            <a:lvl1pPr eaLnBrk="0" hangingPunct="0">
              <a:defRPr sz="4200">
                <a:solidFill>
                  <a:srgbClr val="000000"/>
                </a:solidFill>
                <a:latin typeface="Helvetica Neue Light" pitchFamily="4" charset="0"/>
                <a:ea typeface="ヒラギノ角ゴ ProN W3" pitchFamily="4" charset="-128"/>
                <a:sym typeface="Helvetica Neue Light" pitchFamily="4" charset="0"/>
              </a:defRPr>
            </a:lvl1pPr>
            <a:lvl2pPr marL="742950" indent="-285750" eaLnBrk="0" hangingPunct="0">
              <a:defRPr sz="4200">
                <a:solidFill>
                  <a:srgbClr val="000000"/>
                </a:solidFill>
                <a:latin typeface="Helvetica Neue Light" pitchFamily="4" charset="0"/>
                <a:ea typeface="ヒラギノ角ゴ ProN W3" pitchFamily="4" charset="-128"/>
                <a:sym typeface="Helvetica Neue Light" pitchFamily="4" charset="0"/>
              </a:defRPr>
            </a:lvl2pPr>
            <a:lvl3pPr marL="1143000" indent="-228600" eaLnBrk="0" hangingPunct="0">
              <a:defRPr sz="4200">
                <a:solidFill>
                  <a:srgbClr val="000000"/>
                </a:solidFill>
                <a:latin typeface="Helvetica Neue Light" pitchFamily="4" charset="0"/>
                <a:ea typeface="ヒラギノ角ゴ ProN W3" pitchFamily="4" charset="-128"/>
                <a:sym typeface="Helvetica Neue Light" pitchFamily="4" charset="0"/>
              </a:defRPr>
            </a:lvl3pPr>
            <a:lvl4pPr marL="1600200" indent="-228600" eaLnBrk="0" hangingPunct="0">
              <a:defRPr sz="4200">
                <a:solidFill>
                  <a:srgbClr val="000000"/>
                </a:solidFill>
                <a:latin typeface="Helvetica Neue Light" pitchFamily="4" charset="0"/>
                <a:ea typeface="ヒラギノ角ゴ ProN W3" pitchFamily="4" charset="-128"/>
                <a:sym typeface="Helvetica Neue Light" pitchFamily="4" charset="0"/>
              </a:defRPr>
            </a:lvl4pPr>
            <a:lvl5pPr marL="2057400" indent="-228600" eaLnBrk="0" hangingPunct="0">
              <a:defRPr sz="4200">
                <a:solidFill>
                  <a:srgbClr val="000000"/>
                </a:solidFill>
                <a:latin typeface="Helvetica Neue Light" pitchFamily="4" charset="0"/>
                <a:ea typeface="ヒラギノ角ゴ ProN W3" pitchFamily="4" charset="-128"/>
                <a:sym typeface="Helvetica Neue Light" pitchFamily="4" charset="0"/>
              </a:defRPr>
            </a:lvl5pPr>
            <a:lvl6pPr marL="2514600" indent="-228600" algn="ctr" eaLnBrk="0" fontAlgn="base" hangingPunct="0">
              <a:spcBef>
                <a:spcPct val="0"/>
              </a:spcBef>
              <a:spcAft>
                <a:spcPct val="0"/>
              </a:spcAft>
              <a:defRPr sz="4200">
                <a:solidFill>
                  <a:srgbClr val="000000"/>
                </a:solidFill>
                <a:latin typeface="Helvetica Neue Light" pitchFamily="4" charset="0"/>
                <a:ea typeface="ヒラギノ角ゴ ProN W3" pitchFamily="4" charset="-128"/>
                <a:sym typeface="Helvetica Neue Light" pitchFamily="4" charset="0"/>
              </a:defRPr>
            </a:lvl6pPr>
            <a:lvl7pPr marL="2971800" indent="-228600" algn="ctr" eaLnBrk="0" fontAlgn="base" hangingPunct="0">
              <a:spcBef>
                <a:spcPct val="0"/>
              </a:spcBef>
              <a:spcAft>
                <a:spcPct val="0"/>
              </a:spcAft>
              <a:defRPr sz="4200">
                <a:solidFill>
                  <a:srgbClr val="000000"/>
                </a:solidFill>
                <a:latin typeface="Helvetica Neue Light" pitchFamily="4" charset="0"/>
                <a:ea typeface="ヒラギノ角ゴ ProN W3" pitchFamily="4" charset="-128"/>
                <a:sym typeface="Helvetica Neue Light" pitchFamily="4" charset="0"/>
              </a:defRPr>
            </a:lvl7pPr>
            <a:lvl8pPr marL="3429000" indent="-228600" algn="ctr" eaLnBrk="0" fontAlgn="base" hangingPunct="0">
              <a:spcBef>
                <a:spcPct val="0"/>
              </a:spcBef>
              <a:spcAft>
                <a:spcPct val="0"/>
              </a:spcAft>
              <a:defRPr sz="4200">
                <a:solidFill>
                  <a:srgbClr val="000000"/>
                </a:solidFill>
                <a:latin typeface="Helvetica Neue Light" pitchFamily="4" charset="0"/>
                <a:ea typeface="ヒラギノ角ゴ ProN W3" pitchFamily="4" charset="-128"/>
                <a:sym typeface="Helvetica Neue Light" pitchFamily="4" charset="0"/>
              </a:defRPr>
            </a:lvl8pPr>
            <a:lvl9pPr marL="3886200" indent="-228600" algn="ctr" eaLnBrk="0" fontAlgn="base" hangingPunct="0">
              <a:spcBef>
                <a:spcPct val="0"/>
              </a:spcBef>
              <a:spcAft>
                <a:spcPct val="0"/>
              </a:spcAft>
              <a:defRPr sz="4200">
                <a:solidFill>
                  <a:srgbClr val="000000"/>
                </a:solidFill>
                <a:latin typeface="Helvetica Neue Light" pitchFamily="4" charset="0"/>
                <a:ea typeface="ヒラギノ角ゴ ProN W3" pitchFamily="4" charset="-128"/>
                <a:sym typeface="Helvetica Neue Light" pitchFamily="4" charset="0"/>
              </a:defRPr>
            </a:lvl9pPr>
          </a:lstStyle>
          <a:p>
            <a:pPr eaLnBrk="1" hangingPunct="1">
              <a:buFont typeface="Monotype Sorts" pitchFamily="4" charset="2"/>
              <a:buNone/>
            </a:pPr>
            <a:r>
              <a:rPr lang="en-US" altLang="en-US" sz="1635" b="1">
                <a:solidFill>
                  <a:srgbClr val="0033CC"/>
                </a:solidFill>
                <a:effectLst>
                  <a:outerShdw blurRad="38100" dist="38100" dir="2700000" algn="tl">
                    <a:srgbClr val="C0C0C0"/>
                  </a:outerShdw>
                </a:effectLst>
              </a:rPr>
              <a:t>10</a:t>
            </a:r>
          </a:p>
        </p:txBody>
      </p:sp>
      <p:sp>
        <p:nvSpPr>
          <p:cNvPr id="393267" name="Text Box 51">
            <a:extLst>
              <a:ext uri="{FF2B5EF4-FFF2-40B4-BE49-F238E27FC236}">
                <a16:creationId xmlns:a16="http://schemas.microsoft.com/office/drawing/2014/main" id="{A00657C3-1B56-420F-813A-6270912D6A95}"/>
              </a:ext>
            </a:extLst>
          </p:cNvPr>
          <p:cNvSpPr txBox="1">
            <a:spLocks noChangeArrowheads="1"/>
          </p:cNvSpPr>
          <p:nvPr/>
        </p:nvSpPr>
        <p:spPr bwMode="auto">
          <a:xfrm>
            <a:off x="4630602" y="5547010"/>
            <a:ext cx="357526" cy="31375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rgbClr val="000080"/>
                </a:solidFill>
                <a:miter lim="800000"/>
                <a:headEnd/>
                <a:tailEnd/>
              </a14:hiddenLine>
            </a:ext>
          </a:extLst>
        </p:spPr>
        <p:txBody>
          <a:bodyPr wrap="square" lIns="61544" tIns="30772" rIns="61544" bIns="30772">
            <a:spAutoFit/>
          </a:bodyPr>
          <a:lstStyle>
            <a:lvl1pPr eaLnBrk="0" hangingPunct="0">
              <a:defRPr sz="4200">
                <a:solidFill>
                  <a:srgbClr val="000000"/>
                </a:solidFill>
                <a:latin typeface="Helvetica Neue Light" pitchFamily="4" charset="0"/>
                <a:ea typeface="ヒラギノ角ゴ ProN W3" pitchFamily="4" charset="-128"/>
                <a:sym typeface="Helvetica Neue Light" pitchFamily="4" charset="0"/>
              </a:defRPr>
            </a:lvl1pPr>
            <a:lvl2pPr marL="742950" indent="-285750" eaLnBrk="0" hangingPunct="0">
              <a:defRPr sz="4200">
                <a:solidFill>
                  <a:srgbClr val="000000"/>
                </a:solidFill>
                <a:latin typeface="Helvetica Neue Light" pitchFamily="4" charset="0"/>
                <a:ea typeface="ヒラギノ角ゴ ProN W3" pitchFamily="4" charset="-128"/>
                <a:sym typeface="Helvetica Neue Light" pitchFamily="4" charset="0"/>
              </a:defRPr>
            </a:lvl2pPr>
            <a:lvl3pPr marL="1143000" indent="-228600" eaLnBrk="0" hangingPunct="0">
              <a:defRPr sz="4200">
                <a:solidFill>
                  <a:srgbClr val="000000"/>
                </a:solidFill>
                <a:latin typeface="Helvetica Neue Light" pitchFamily="4" charset="0"/>
                <a:ea typeface="ヒラギノ角ゴ ProN W3" pitchFamily="4" charset="-128"/>
                <a:sym typeface="Helvetica Neue Light" pitchFamily="4" charset="0"/>
              </a:defRPr>
            </a:lvl3pPr>
            <a:lvl4pPr marL="1600200" indent="-228600" eaLnBrk="0" hangingPunct="0">
              <a:defRPr sz="4200">
                <a:solidFill>
                  <a:srgbClr val="000000"/>
                </a:solidFill>
                <a:latin typeface="Helvetica Neue Light" pitchFamily="4" charset="0"/>
                <a:ea typeface="ヒラギノ角ゴ ProN W3" pitchFamily="4" charset="-128"/>
                <a:sym typeface="Helvetica Neue Light" pitchFamily="4" charset="0"/>
              </a:defRPr>
            </a:lvl4pPr>
            <a:lvl5pPr marL="2057400" indent="-228600" eaLnBrk="0" hangingPunct="0">
              <a:defRPr sz="4200">
                <a:solidFill>
                  <a:srgbClr val="000000"/>
                </a:solidFill>
                <a:latin typeface="Helvetica Neue Light" pitchFamily="4" charset="0"/>
                <a:ea typeface="ヒラギノ角ゴ ProN W3" pitchFamily="4" charset="-128"/>
                <a:sym typeface="Helvetica Neue Light" pitchFamily="4" charset="0"/>
              </a:defRPr>
            </a:lvl5pPr>
            <a:lvl6pPr marL="2514600" indent="-228600" algn="ctr" eaLnBrk="0" fontAlgn="base" hangingPunct="0">
              <a:spcBef>
                <a:spcPct val="0"/>
              </a:spcBef>
              <a:spcAft>
                <a:spcPct val="0"/>
              </a:spcAft>
              <a:defRPr sz="4200">
                <a:solidFill>
                  <a:srgbClr val="000000"/>
                </a:solidFill>
                <a:latin typeface="Helvetica Neue Light" pitchFamily="4" charset="0"/>
                <a:ea typeface="ヒラギノ角ゴ ProN W3" pitchFamily="4" charset="-128"/>
                <a:sym typeface="Helvetica Neue Light" pitchFamily="4" charset="0"/>
              </a:defRPr>
            </a:lvl6pPr>
            <a:lvl7pPr marL="2971800" indent="-228600" algn="ctr" eaLnBrk="0" fontAlgn="base" hangingPunct="0">
              <a:spcBef>
                <a:spcPct val="0"/>
              </a:spcBef>
              <a:spcAft>
                <a:spcPct val="0"/>
              </a:spcAft>
              <a:defRPr sz="4200">
                <a:solidFill>
                  <a:srgbClr val="000000"/>
                </a:solidFill>
                <a:latin typeface="Helvetica Neue Light" pitchFamily="4" charset="0"/>
                <a:ea typeface="ヒラギノ角ゴ ProN W3" pitchFamily="4" charset="-128"/>
                <a:sym typeface="Helvetica Neue Light" pitchFamily="4" charset="0"/>
              </a:defRPr>
            </a:lvl7pPr>
            <a:lvl8pPr marL="3429000" indent="-228600" algn="ctr" eaLnBrk="0" fontAlgn="base" hangingPunct="0">
              <a:spcBef>
                <a:spcPct val="0"/>
              </a:spcBef>
              <a:spcAft>
                <a:spcPct val="0"/>
              </a:spcAft>
              <a:defRPr sz="4200">
                <a:solidFill>
                  <a:srgbClr val="000000"/>
                </a:solidFill>
                <a:latin typeface="Helvetica Neue Light" pitchFamily="4" charset="0"/>
                <a:ea typeface="ヒラギノ角ゴ ProN W3" pitchFamily="4" charset="-128"/>
                <a:sym typeface="Helvetica Neue Light" pitchFamily="4" charset="0"/>
              </a:defRPr>
            </a:lvl8pPr>
            <a:lvl9pPr marL="3886200" indent="-228600" algn="ctr" eaLnBrk="0" fontAlgn="base" hangingPunct="0">
              <a:spcBef>
                <a:spcPct val="0"/>
              </a:spcBef>
              <a:spcAft>
                <a:spcPct val="0"/>
              </a:spcAft>
              <a:defRPr sz="4200">
                <a:solidFill>
                  <a:srgbClr val="000000"/>
                </a:solidFill>
                <a:latin typeface="Helvetica Neue Light" pitchFamily="4" charset="0"/>
                <a:ea typeface="ヒラギノ角ゴ ProN W3" pitchFamily="4" charset="-128"/>
                <a:sym typeface="Helvetica Neue Light" pitchFamily="4" charset="0"/>
              </a:defRPr>
            </a:lvl9pPr>
          </a:lstStyle>
          <a:p>
            <a:pPr eaLnBrk="1" hangingPunct="1">
              <a:buFont typeface="Monotype Sorts" pitchFamily="4" charset="2"/>
              <a:buNone/>
            </a:pPr>
            <a:r>
              <a:rPr lang="en-US" altLang="en-US" sz="1635" b="1">
                <a:solidFill>
                  <a:srgbClr val="0033CC"/>
                </a:solidFill>
                <a:effectLst>
                  <a:outerShdw blurRad="38100" dist="38100" dir="2700000" algn="tl">
                    <a:srgbClr val="C0C0C0"/>
                  </a:outerShdw>
                </a:effectLst>
              </a:rPr>
              <a:t>15</a:t>
            </a:r>
          </a:p>
        </p:txBody>
      </p:sp>
      <p:sp>
        <p:nvSpPr>
          <p:cNvPr id="393268" name="Text Box 52">
            <a:extLst>
              <a:ext uri="{FF2B5EF4-FFF2-40B4-BE49-F238E27FC236}">
                <a16:creationId xmlns:a16="http://schemas.microsoft.com/office/drawing/2014/main" id="{ED382BE1-7BE1-4FD3-AA93-8C296CC69B9A}"/>
              </a:ext>
            </a:extLst>
          </p:cNvPr>
          <p:cNvSpPr txBox="1">
            <a:spLocks noChangeArrowheads="1"/>
          </p:cNvSpPr>
          <p:nvPr/>
        </p:nvSpPr>
        <p:spPr bwMode="auto">
          <a:xfrm>
            <a:off x="5565708" y="5547010"/>
            <a:ext cx="357526" cy="31375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rgbClr val="000080"/>
                </a:solidFill>
                <a:miter lim="800000"/>
                <a:headEnd/>
                <a:tailEnd/>
              </a14:hiddenLine>
            </a:ext>
          </a:extLst>
        </p:spPr>
        <p:txBody>
          <a:bodyPr wrap="square" lIns="61544" tIns="30772" rIns="61544" bIns="30772">
            <a:spAutoFit/>
          </a:bodyPr>
          <a:lstStyle>
            <a:lvl1pPr eaLnBrk="0" hangingPunct="0">
              <a:defRPr sz="4200">
                <a:solidFill>
                  <a:srgbClr val="000000"/>
                </a:solidFill>
                <a:latin typeface="Helvetica Neue Light" pitchFamily="4" charset="0"/>
                <a:ea typeface="ヒラギノ角ゴ ProN W3" pitchFamily="4" charset="-128"/>
                <a:sym typeface="Helvetica Neue Light" pitchFamily="4" charset="0"/>
              </a:defRPr>
            </a:lvl1pPr>
            <a:lvl2pPr marL="742950" indent="-285750" eaLnBrk="0" hangingPunct="0">
              <a:defRPr sz="4200">
                <a:solidFill>
                  <a:srgbClr val="000000"/>
                </a:solidFill>
                <a:latin typeface="Helvetica Neue Light" pitchFamily="4" charset="0"/>
                <a:ea typeface="ヒラギノ角ゴ ProN W3" pitchFamily="4" charset="-128"/>
                <a:sym typeface="Helvetica Neue Light" pitchFamily="4" charset="0"/>
              </a:defRPr>
            </a:lvl2pPr>
            <a:lvl3pPr marL="1143000" indent="-228600" eaLnBrk="0" hangingPunct="0">
              <a:defRPr sz="4200">
                <a:solidFill>
                  <a:srgbClr val="000000"/>
                </a:solidFill>
                <a:latin typeface="Helvetica Neue Light" pitchFamily="4" charset="0"/>
                <a:ea typeface="ヒラギノ角ゴ ProN W3" pitchFamily="4" charset="-128"/>
                <a:sym typeface="Helvetica Neue Light" pitchFamily="4" charset="0"/>
              </a:defRPr>
            </a:lvl3pPr>
            <a:lvl4pPr marL="1600200" indent="-228600" eaLnBrk="0" hangingPunct="0">
              <a:defRPr sz="4200">
                <a:solidFill>
                  <a:srgbClr val="000000"/>
                </a:solidFill>
                <a:latin typeface="Helvetica Neue Light" pitchFamily="4" charset="0"/>
                <a:ea typeface="ヒラギノ角ゴ ProN W3" pitchFamily="4" charset="-128"/>
                <a:sym typeface="Helvetica Neue Light" pitchFamily="4" charset="0"/>
              </a:defRPr>
            </a:lvl4pPr>
            <a:lvl5pPr marL="2057400" indent="-228600" eaLnBrk="0" hangingPunct="0">
              <a:defRPr sz="4200">
                <a:solidFill>
                  <a:srgbClr val="000000"/>
                </a:solidFill>
                <a:latin typeface="Helvetica Neue Light" pitchFamily="4" charset="0"/>
                <a:ea typeface="ヒラギノ角ゴ ProN W3" pitchFamily="4" charset="-128"/>
                <a:sym typeface="Helvetica Neue Light" pitchFamily="4" charset="0"/>
              </a:defRPr>
            </a:lvl5pPr>
            <a:lvl6pPr marL="2514600" indent="-228600" algn="ctr" eaLnBrk="0" fontAlgn="base" hangingPunct="0">
              <a:spcBef>
                <a:spcPct val="0"/>
              </a:spcBef>
              <a:spcAft>
                <a:spcPct val="0"/>
              </a:spcAft>
              <a:defRPr sz="4200">
                <a:solidFill>
                  <a:srgbClr val="000000"/>
                </a:solidFill>
                <a:latin typeface="Helvetica Neue Light" pitchFamily="4" charset="0"/>
                <a:ea typeface="ヒラギノ角ゴ ProN W3" pitchFamily="4" charset="-128"/>
                <a:sym typeface="Helvetica Neue Light" pitchFamily="4" charset="0"/>
              </a:defRPr>
            </a:lvl6pPr>
            <a:lvl7pPr marL="2971800" indent="-228600" algn="ctr" eaLnBrk="0" fontAlgn="base" hangingPunct="0">
              <a:spcBef>
                <a:spcPct val="0"/>
              </a:spcBef>
              <a:spcAft>
                <a:spcPct val="0"/>
              </a:spcAft>
              <a:defRPr sz="4200">
                <a:solidFill>
                  <a:srgbClr val="000000"/>
                </a:solidFill>
                <a:latin typeface="Helvetica Neue Light" pitchFamily="4" charset="0"/>
                <a:ea typeface="ヒラギノ角ゴ ProN W3" pitchFamily="4" charset="-128"/>
                <a:sym typeface="Helvetica Neue Light" pitchFamily="4" charset="0"/>
              </a:defRPr>
            </a:lvl7pPr>
            <a:lvl8pPr marL="3429000" indent="-228600" algn="ctr" eaLnBrk="0" fontAlgn="base" hangingPunct="0">
              <a:spcBef>
                <a:spcPct val="0"/>
              </a:spcBef>
              <a:spcAft>
                <a:spcPct val="0"/>
              </a:spcAft>
              <a:defRPr sz="4200">
                <a:solidFill>
                  <a:srgbClr val="000000"/>
                </a:solidFill>
                <a:latin typeface="Helvetica Neue Light" pitchFamily="4" charset="0"/>
                <a:ea typeface="ヒラギノ角ゴ ProN W3" pitchFamily="4" charset="-128"/>
                <a:sym typeface="Helvetica Neue Light" pitchFamily="4" charset="0"/>
              </a:defRPr>
            </a:lvl8pPr>
            <a:lvl9pPr marL="3886200" indent="-228600" algn="ctr" eaLnBrk="0" fontAlgn="base" hangingPunct="0">
              <a:spcBef>
                <a:spcPct val="0"/>
              </a:spcBef>
              <a:spcAft>
                <a:spcPct val="0"/>
              </a:spcAft>
              <a:defRPr sz="4200">
                <a:solidFill>
                  <a:srgbClr val="000000"/>
                </a:solidFill>
                <a:latin typeface="Helvetica Neue Light" pitchFamily="4" charset="0"/>
                <a:ea typeface="ヒラギノ角ゴ ProN W3" pitchFamily="4" charset="-128"/>
                <a:sym typeface="Helvetica Neue Light" pitchFamily="4" charset="0"/>
              </a:defRPr>
            </a:lvl9pPr>
          </a:lstStyle>
          <a:p>
            <a:pPr eaLnBrk="1" hangingPunct="1">
              <a:buFont typeface="Monotype Sorts" pitchFamily="4" charset="2"/>
              <a:buNone/>
            </a:pPr>
            <a:r>
              <a:rPr lang="en-US" altLang="en-US" sz="1635" b="1">
                <a:solidFill>
                  <a:srgbClr val="0033CC"/>
                </a:solidFill>
                <a:effectLst>
                  <a:outerShdw blurRad="38100" dist="38100" dir="2700000" algn="tl">
                    <a:srgbClr val="C0C0C0"/>
                  </a:outerShdw>
                </a:effectLst>
              </a:rPr>
              <a:t>20</a:t>
            </a:r>
          </a:p>
        </p:txBody>
      </p:sp>
      <p:sp>
        <p:nvSpPr>
          <p:cNvPr id="393269" name="Text Box 53">
            <a:extLst>
              <a:ext uri="{FF2B5EF4-FFF2-40B4-BE49-F238E27FC236}">
                <a16:creationId xmlns:a16="http://schemas.microsoft.com/office/drawing/2014/main" id="{68CB9EE1-C1D0-4C36-BA47-DA87258FEA79}"/>
              </a:ext>
            </a:extLst>
          </p:cNvPr>
          <p:cNvSpPr txBox="1">
            <a:spLocks noChangeArrowheads="1"/>
          </p:cNvSpPr>
          <p:nvPr/>
        </p:nvSpPr>
        <p:spPr bwMode="auto">
          <a:xfrm>
            <a:off x="6448909" y="5547010"/>
            <a:ext cx="357526" cy="31375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rgbClr val="000080"/>
                </a:solidFill>
                <a:miter lim="800000"/>
                <a:headEnd/>
                <a:tailEnd/>
              </a14:hiddenLine>
            </a:ext>
          </a:extLst>
        </p:spPr>
        <p:txBody>
          <a:bodyPr wrap="square" lIns="61544" tIns="30772" rIns="61544" bIns="30772">
            <a:spAutoFit/>
          </a:bodyPr>
          <a:lstStyle>
            <a:lvl1pPr eaLnBrk="0" hangingPunct="0">
              <a:defRPr sz="4200">
                <a:solidFill>
                  <a:srgbClr val="000000"/>
                </a:solidFill>
                <a:latin typeface="Helvetica Neue Light" pitchFamily="4" charset="0"/>
                <a:ea typeface="ヒラギノ角ゴ ProN W3" pitchFamily="4" charset="-128"/>
                <a:sym typeface="Helvetica Neue Light" pitchFamily="4" charset="0"/>
              </a:defRPr>
            </a:lvl1pPr>
            <a:lvl2pPr marL="742950" indent="-285750" eaLnBrk="0" hangingPunct="0">
              <a:defRPr sz="4200">
                <a:solidFill>
                  <a:srgbClr val="000000"/>
                </a:solidFill>
                <a:latin typeface="Helvetica Neue Light" pitchFamily="4" charset="0"/>
                <a:ea typeface="ヒラギノ角ゴ ProN W3" pitchFamily="4" charset="-128"/>
                <a:sym typeface="Helvetica Neue Light" pitchFamily="4" charset="0"/>
              </a:defRPr>
            </a:lvl2pPr>
            <a:lvl3pPr marL="1143000" indent="-228600" eaLnBrk="0" hangingPunct="0">
              <a:defRPr sz="4200">
                <a:solidFill>
                  <a:srgbClr val="000000"/>
                </a:solidFill>
                <a:latin typeface="Helvetica Neue Light" pitchFamily="4" charset="0"/>
                <a:ea typeface="ヒラギノ角ゴ ProN W3" pitchFamily="4" charset="-128"/>
                <a:sym typeface="Helvetica Neue Light" pitchFamily="4" charset="0"/>
              </a:defRPr>
            </a:lvl3pPr>
            <a:lvl4pPr marL="1600200" indent="-228600" eaLnBrk="0" hangingPunct="0">
              <a:defRPr sz="4200">
                <a:solidFill>
                  <a:srgbClr val="000000"/>
                </a:solidFill>
                <a:latin typeface="Helvetica Neue Light" pitchFamily="4" charset="0"/>
                <a:ea typeface="ヒラギノ角ゴ ProN W3" pitchFamily="4" charset="-128"/>
                <a:sym typeface="Helvetica Neue Light" pitchFamily="4" charset="0"/>
              </a:defRPr>
            </a:lvl4pPr>
            <a:lvl5pPr marL="2057400" indent="-228600" eaLnBrk="0" hangingPunct="0">
              <a:defRPr sz="4200">
                <a:solidFill>
                  <a:srgbClr val="000000"/>
                </a:solidFill>
                <a:latin typeface="Helvetica Neue Light" pitchFamily="4" charset="0"/>
                <a:ea typeface="ヒラギノ角ゴ ProN W3" pitchFamily="4" charset="-128"/>
                <a:sym typeface="Helvetica Neue Light" pitchFamily="4" charset="0"/>
              </a:defRPr>
            </a:lvl5pPr>
            <a:lvl6pPr marL="2514600" indent="-228600" algn="ctr" eaLnBrk="0" fontAlgn="base" hangingPunct="0">
              <a:spcBef>
                <a:spcPct val="0"/>
              </a:spcBef>
              <a:spcAft>
                <a:spcPct val="0"/>
              </a:spcAft>
              <a:defRPr sz="4200">
                <a:solidFill>
                  <a:srgbClr val="000000"/>
                </a:solidFill>
                <a:latin typeface="Helvetica Neue Light" pitchFamily="4" charset="0"/>
                <a:ea typeface="ヒラギノ角ゴ ProN W3" pitchFamily="4" charset="-128"/>
                <a:sym typeface="Helvetica Neue Light" pitchFamily="4" charset="0"/>
              </a:defRPr>
            </a:lvl6pPr>
            <a:lvl7pPr marL="2971800" indent="-228600" algn="ctr" eaLnBrk="0" fontAlgn="base" hangingPunct="0">
              <a:spcBef>
                <a:spcPct val="0"/>
              </a:spcBef>
              <a:spcAft>
                <a:spcPct val="0"/>
              </a:spcAft>
              <a:defRPr sz="4200">
                <a:solidFill>
                  <a:srgbClr val="000000"/>
                </a:solidFill>
                <a:latin typeface="Helvetica Neue Light" pitchFamily="4" charset="0"/>
                <a:ea typeface="ヒラギノ角ゴ ProN W3" pitchFamily="4" charset="-128"/>
                <a:sym typeface="Helvetica Neue Light" pitchFamily="4" charset="0"/>
              </a:defRPr>
            </a:lvl7pPr>
            <a:lvl8pPr marL="3429000" indent="-228600" algn="ctr" eaLnBrk="0" fontAlgn="base" hangingPunct="0">
              <a:spcBef>
                <a:spcPct val="0"/>
              </a:spcBef>
              <a:spcAft>
                <a:spcPct val="0"/>
              </a:spcAft>
              <a:defRPr sz="4200">
                <a:solidFill>
                  <a:srgbClr val="000000"/>
                </a:solidFill>
                <a:latin typeface="Helvetica Neue Light" pitchFamily="4" charset="0"/>
                <a:ea typeface="ヒラギノ角ゴ ProN W3" pitchFamily="4" charset="-128"/>
                <a:sym typeface="Helvetica Neue Light" pitchFamily="4" charset="0"/>
              </a:defRPr>
            </a:lvl8pPr>
            <a:lvl9pPr marL="3886200" indent="-228600" algn="ctr" eaLnBrk="0" fontAlgn="base" hangingPunct="0">
              <a:spcBef>
                <a:spcPct val="0"/>
              </a:spcBef>
              <a:spcAft>
                <a:spcPct val="0"/>
              </a:spcAft>
              <a:defRPr sz="4200">
                <a:solidFill>
                  <a:srgbClr val="000000"/>
                </a:solidFill>
                <a:latin typeface="Helvetica Neue Light" pitchFamily="4" charset="0"/>
                <a:ea typeface="ヒラギノ角ゴ ProN W3" pitchFamily="4" charset="-128"/>
                <a:sym typeface="Helvetica Neue Light" pitchFamily="4" charset="0"/>
              </a:defRPr>
            </a:lvl9pPr>
          </a:lstStyle>
          <a:p>
            <a:pPr eaLnBrk="1" hangingPunct="1">
              <a:buFont typeface="Monotype Sorts" pitchFamily="4" charset="2"/>
              <a:buNone/>
            </a:pPr>
            <a:r>
              <a:rPr lang="en-US" altLang="en-US" sz="1635" b="1">
                <a:solidFill>
                  <a:srgbClr val="0033CC"/>
                </a:solidFill>
                <a:effectLst>
                  <a:outerShdw blurRad="38100" dist="38100" dir="2700000" algn="tl">
                    <a:srgbClr val="C0C0C0"/>
                  </a:outerShdw>
                </a:effectLst>
              </a:rPr>
              <a:t>25</a:t>
            </a:r>
          </a:p>
        </p:txBody>
      </p:sp>
      <p:sp>
        <p:nvSpPr>
          <p:cNvPr id="393270" name="Text Box 54">
            <a:extLst>
              <a:ext uri="{FF2B5EF4-FFF2-40B4-BE49-F238E27FC236}">
                <a16:creationId xmlns:a16="http://schemas.microsoft.com/office/drawing/2014/main" id="{42F8E17E-0698-4263-A339-531E97C39ABB}"/>
              </a:ext>
            </a:extLst>
          </p:cNvPr>
          <p:cNvSpPr txBox="1">
            <a:spLocks noChangeArrowheads="1"/>
          </p:cNvSpPr>
          <p:nvPr/>
        </p:nvSpPr>
        <p:spPr bwMode="auto">
          <a:xfrm>
            <a:off x="6649827" y="5849224"/>
            <a:ext cx="1039751" cy="1339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defTabSz="427038">
              <a:defRPr sz="2400">
                <a:solidFill>
                  <a:schemeClr val="tx1"/>
                </a:solidFill>
                <a:latin typeface="Times New Roman" charset="0"/>
                <a:ea typeface="ＭＳ Ｐゴシック" charset="0"/>
              </a:defRPr>
            </a:lvl1pPr>
            <a:lvl2pPr marL="473075" indent="-15875" defTabSz="427038">
              <a:defRPr sz="2400">
                <a:solidFill>
                  <a:schemeClr val="tx1"/>
                </a:solidFill>
                <a:latin typeface="Times New Roman" charset="0"/>
                <a:ea typeface="ＭＳ Ｐゴシック" charset="0"/>
              </a:defRPr>
            </a:lvl2pPr>
            <a:lvl3pPr marL="852488" indent="61913" defTabSz="427038">
              <a:defRPr sz="2400">
                <a:solidFill>
                  <a:schemeClr val="tx1"/>
                </a:solidFill>
                <a:latin typeface="Times New Roman" charset="0"/>
                <a:ea typeface="ＭＳ Ｐゴシック" charset="0"/>
              </a:defRPr>
            </a:lvl3pPr>
            <a:lvl4pPr defTabSz="427038">
              <a:defRPr sz="2400">
                <a:solidFill>
                  <a:schemeClr val="tx1"/>
                </a:solidFill>
                <a:latin typeface="Times New Roman" charset="0"/>
                <a:ea typeface="ＭＳ Ｐゴシック" charset="0"/>
              </a:defRPr>
            </a:lvl4pPr>
            <a:lvl5pPr defTabSz="427038">
              <a:defRPr sz="2400">
                <a:solidFill>
                  <a:schemeClr val="tx1"/>
                </a:solidFill>
                <a:latin typeface="Times New Roman" charset="0"/>
                <a:ea typeface="ＭＳ Ｐゴシック" charset="0"/>
              </a:defRPr>
            </a:lvl5pPr>
            <a:lvl6pPr defTabSz="427038" eaLnBrk="0" fontAlgn="base" hangingPunct="0">
              <a:spcBef>
                <a:spcPct val="0"/>
              </a:spcBef>
              <a:spcAft>
                <a:spcPct val="0"/>
              </a:spcAft>
              <a:defRPr sz="2400">
                <a:solidFill>
                  <a:schemeClr val="tx1"/>
                </a:solidFill>
                <a:latin typeface="Times New Roman" charset="0"/>
                <a:ea typeface="ＭＳ Ｐゴシック" charset="0"/>
              </a:defRPr>
            </a:lvl6pPr>
            <a:lvl7pPr defTabSz="427038" eaLnBrk="0" fontAlgn="base" hangingPunct="0">
              <a:spcBef>
                <a:spcPct val="0"/>
              </a:spcBef>
              <a:spcAft>
                <a:spcPct val="0"/>
              </a:spcAft>
              <a:defRPr sz="2400">
                <a:solidFill>
                  <a:schemeClr val="tx1"/>
                </a:solidFill>
                <a:latin typeface="Times New Roman" charset="0"/>
                <a:ea typeface="ＭＳ Ｐゴシック" charset="0"/>
              </a:defRPr>
            </a:lvl7pPr>
            <a:lvl8pPr defTabSz="427038" eaLnBrk="0" fontAlgn="base" hangingPunct="0">
              <a:spcBef>
                <a:spcPct val="0"/>
              </a:spcBef>
              <a:spcAft>
                <a:spcPct val="0"/>
              </a:spcAft>
              <a:defRPr sz="2400">
                <a:solidFill>
                  <a:schemeClr val="tx1"/>
                </a:solidFill>
                <a:latin typeface="Times New Roman" charset="0"/>
                <a:ea typeface="ＭＳ Ｐゴシック" charset="0"/>
              </a:defRPr>
            </a:lvl8pPr>
            <a:lvl9pPr defTabSz="427038" eaLnBrk="0" fontAlgn="base" hangingPunct="0">
              <a:spcBef>
                <a:spcPct val="0"/>
              </a:spcBef>
              <a:spcAft>
                <a:spcPct val="0"/>
              </a:spcAft>
              <a:defRPr sz="2400">
                <a:solidFill>
                  <a:schemeClr val="tx1"/>
                </a:solidFill>
                <a:latin typeface="Times New Roman" charset="0"/>
                <a:ea typeface="ＭＳ Ｐゴシック" charset="0"/>
              </a:defRPr>
            </a:lvl9pPr>
          </a:lstStyle>
          <a:p>
            <a:pPr>
              <a:buSzPct val="90000"/>
              <a:buFont typeface="Monotype Sorts" charset="0"/>
              <a:buNone/>
              <a:defRPr/>
            </a:pPr>
            <a:r>
              <a:rPr lang="en-US" sz="527" i="1">
                <a:solidFill>
                  <a:srgbClr val="000000"/>
                </a:solidFill>
                <a:latin typeface="Tahoma" charset="0"/>
                <a:sym typeface="Helvetica Neue Light" charset="0"/>
              </a:rPr>
              <a:t>Adapted from Richard D. Lewis</a:t>
            </a:r>
            <a:endParaRPr lang="en-US" sz="527">
              <a:latin typeface="Tahoma" charset="0"/>
              <a:sym typeface="Helvetica Neue Light" charset="0"/>
            </a:endParaRPr>
          </a:p>
        </p:txBody>
      </p:sp>
      <p:sp>
        <p:nvSpPr>
          <p:cNvPr id="32" name="Title 1">
            <a:extLst>
              <a:ext uri="{FF2B5EF4-FFF2-40B4-BE49-F238E27FC236}">
                <a16:creationId xmlns:a16="http://schemas.microsoft.com/office/drawing/2014/main" id="{6165EF91-8DD8-4AEC-9656-61D11430C376}"/>
              </a:ext>
            </a:extLst>
          </p:cNvPr>
          <p:cNvSpPr txBox="1">
            <a:spLocks/>
          </p:cNvSpPr>
          <p:nvPr/>
        </p:nvSpPr>
        <p:spPr>
          <a:xfrm>
            <a:off x="2222340" y="2947"/>
            <a:ext cx="6018836" cy="1072661"/>
          </a:xfrm>
        </p:spPr>
        <p:txBody>
          <a:bodyPr/>
          <a:lstStyle>
            <a:lvl1pPr algn="l" rtl="0" eaLnBrk="0" fontAlgn="base" hangingPunct="0">
              <a:lnSpc>
                <a:spcPct val="90000"/>
              </a:lnSpc>
              <a:spcBef>
                <a:spcPct val="0"/>
              </a:spcBef>
              <a:spcAft>
                <a:spcPct val="0"/>
              </a:spcAft>
              <a:defRPr sz="4000" b="1">
                <a:solidFill>
                  <a:schemeClr val="tx1"/>
                </a:solidFill>
                <a:latin typeface="+mj-lt"/>
                <a:ea typeface="+mj-ea"/>
                <a:cs typeface="+mj-cs"/>
              </a:defRPr>
            </a:lvl1pPr>
            <a:lvl2pPr algn="l" rtl="0" eaLnBrk="0" fontAlgn="base" hangingPunct="0">
              <a:lnSpc>
                <a:spcPct val="90000"/>
              </a:lnSpc>
              <a:spcBef>
                <a:spcPct val="0"/>
              </a:spcBef>
              <a:spcAft>
                <a:spcPct val="0"/>
              </a:spcAft>
              <a:defRPr sz="4000" b="1">
                <a:solidFill>
                  <a:schemeClr val="tx1"/>
                </a:solidFill>
                <a:latin typeface="Times New Roman" pitchFamily="18" charset="0"/>
              </a:defRPr>
            </a:lvl2pPr>
            <a:lvl3pPr algn="l" rtl="0" eaLnBrk="0" fontAlgn="base" hangingPunct="0">
              <a:lnSpc>
                <a:spcPct val="90000"/>
              </a:lnSpc>
              <a:spcBef>
                <a:spcPct val="0"/>
              </a:spcBef>
              <a:spcAft>
                <a:spcPct val="0"/>
              </a:spcAft>
              <a:defRPr sz="4000" b="1">
                <a:solidFill>
                  <a:schemeClr val="tx1"/>
                </a:solidFill>
                <a:latin typeface="Times New Roman" pitchFamily="18" charset="0"/>
              </a:defRPr>
            </a:lvl3pPr>
            <a:lvl4pPr algn="l" rtl="0" eaLnBrk="0" fontAlgn="base" hangingPunct="0">
              <a:lnSpc>
                <a:spcPct val="90000"/>
              </a:lnSpc>
              <a:spcBef>
                <a:spcPct val="0"/>
              </a:spcBef>
              <a:spcAft>
                <a:spcPct val="0"/>
              </a:spcAft>
              <a:defRPr sz="4000" b="1">
                <a:solidFill>
                  <a:schemeClr val="tx1"/>
                </a:solidFill>
                <a:latin typeface="Times New Roman" pitchFamily="18" charset="0"/>
              </a:defRPr>
            </a:lvl4pPr>
            <a:lvl5pPr algn="l" rtl="0" eaLnBrk="0" fontAlgn="base" hangingPunct="0">
              <a:lnSpc>
                <a:spcPct val="90000"/>
              </a:lnSpc>
              <a:spcBef>
                <a:spcPct val="0"/>
              </a:spcBef>
              <a:spcAft>
                <a:spcPct val="0"/>
              </a:spcAft>
              <a:defRPr sz="4000" b="1">
                <a:solidFill>
                  <a:schemeClr val="tx1"/>
                </a:solidFill>
                <a:latin typeface="Times New Roman" pitchFamily="18" charset="0"/>
              </a:defRPr>
            </a:lvl5pPr>
            <a:lvl6pPr marL="457200" algn="l" rtl="0" fontAlgn="base">
              <a:lnSpc>
                <a:spcPct val="90000"/>
              </a:lnSpc>
              <a:spcBef>
                <a:spcPct val="0"/>
              </a:spcBef>
              <a:spcAft>
                <a:spcPct val="0"/>
              </a:spcAft>
              <a:defRPr sz="4000" b="1">
                <a:solidFill>
                  <a:schemeClr val="tx1"/>
                </a:solidFill>
                <a:latin typeface="Times New Roman" pitchFamily="18" charset="0"/>
              </a:defRPr>
            </a:lvl6pPr>
            <a:lvl7pPr marL="914400" algn="l" rtl="0" fontAlgn="base">
              <a:lnSpc>
                <a:spcPct val="90000"/>
              </a:lnSpc>
              <a:spcBef>
                <a:spcPct val="0"/>
              </a:spcBef>
              <a:spcAft>
                <a:spcPct val="0"/>
              </a:spcAft>
              <a:defRPr sz="4000" b="1">
                <a:solidFill>
                  <a:schemeClr val="tx1"/>
                </a:solidFill>
                <a:latin typeface="Times New Roman" pitchFamily="18" charset="0"/>
              </a:defRPr>
            </a:lvl7pPr>
            <a:lvl8pPr marL="1371600" algn="l" rtl="0" fontAlgn="base">
              <a:lnSpc>
                <a:spcPct val="90000"/>
              </a:lnSpc>
              <a:spcBef>
                <a:spcPct val="0"/>
              </a:spcBef>
              <a:spcAft>
                <a:spcPct val="0"/>
              </a:spcAft>
              <a:defRPr sz="4000" b="1">
                <a:solidFill>
                  <a:schemeClr val="tx1"/>
                </a:solidFill>
                <a:latin typeface="Times New Roman" pitchFamily="18" charset="0"/>
              </a:defRPr>
            </a:lvl8pPr>
            <a:lvl9pPr marL="1828800" algn="l" rtl="0" fontAlgn="base">
              <a:lnSpc>
                <a:spcPct val="90000"/>
              </a:lnSpc>
              <a:spcBef>
                <a:spcPct val="0"/>
              </a:spcBef>
              <a:spcAft>
                <a:spcPct val="0"/>
              </a:spcAft>
              <a:defRPr sz="4000" b="1">
                <a:solidFill>
                  <a:schemeClr val="tx1"/>
                </a:solidFill>
                <a:latin typeface="Times New Roman" pitchFamily="18" charset="0"/>
              </a:defRPr>
            </a:lvl9pPr>
          </a:lstStyle>
          <a:p>
            <a:r>
              <a:rPr lang="en-US" sz="3600" kern="0" dirty="0"/>
              <a:t>How business meetings start in different countries</a:t>
            </a:r>
          </a:p>
        </p:txBody>
      </p:sp>
    </p:spTree>
    <p:extLst>
      <p:ext uri="{BB962C8B-B14F-4D97-AF65-F5344CB8AC3E}">
        <p14:creationId xmlns:p14="http://schemas.microsoft.com/office/powerpoint/2010/main" val="1333815583"/>
      </p:ext>
    </p:extLst>
  </p:cSld>
  <p:clrMapOvr>
    <a:masterClrMapping/>
  </p:clrMapOvr>
  <p:transition>
    <p:pull dir="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85A0750-EBD8-49A1-A22F-BAF43E5F72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8779" y="220343"/>
            <a:ext cx="8075221" cy="6376399"/>
          </a:xfrm>
        </p:spPr>
      </p:pic>
    </p:spTree>
    <p:extLst>
      <p:ext uri="{BB962C8B-B14F-4D97-AF65-F5344CB8AC3E}">
        <p14:creationId xmlns:p14="http://schemas.microsoft.com/office/powerpoint/2010/main" val="23529424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2183642" y="360946"/>
            <a:ext cx="6807957" cy="629653"/>
          </a:xfrm>
        </p:spPr>
        <p:txBody>
          <a:bodyPr/>
          <a:lstStyle/>
          <a:p>
            <a:r>
              <a:rPr lang="en-US" sz="3600" dirty="0"/>
              <a:t>Summary</a:t>
            </a:r>
          </a:p>
        </p:txBody>
      </p:sp>
      <p:sp>
        <p:nvSpPr>
          <p:cNvPr id="174083" name="Rectangle 3"/>
          <p:cNvSpPr>
            <a:spLocks noGrp="1" noChangeArrowheads="1"/>
          </p:cNvSpPr>
          <p:nvPr>
            <p:ph idx="1"/>
          </p:nvPr>
        </p:nvSpPr>
        <p:spPr>
          <a:xfrm>
            <a:off x="228602" y="1561605"/>
            <a:ext cx="8547264" cy="4589813"/>
          </a:xfrm>
        </p:spPr>
        <p:txBody>
          <a:bodyPr/>
          <a:lstStyle/>
          <a:p>
            <a:pPr>
              <a:spcBef>
                <a:spcPts val="0"/>
              </a:spcBef>
              <a:spcAft>
                <a:spcPts val="1200"/>
              </a:spcAft>
            </a:pPr>
            <a:r>
              <a:rPr lang="en-CA" dirty="0"/>
              <a:t>Culture and perception of the world</a:t>
            </a:r>
          </a:p>
          <a:p>
            <a:pPr>
              <a:spcBef>
                <a:spcPts val="0"/>
              </a:spcBef>
              <a:spcAft>
                <a:spcPts val="1200"/>
              </a:spcAft>
            </a:pPr>
            <a:r>
              <a:rPr lang="en-CA" dirty="0"/>
              <a:t>Culture and stereotypes</a:t>
            </a:r>
          </a:p>
          <a:p>
            <a:pPr>
              <a:spcBef>
                <a:spcPts val="0"/>
              </a:spcBef>
              <a:spcAft>
                <a:spcPts val="1200"/>
              </a:spcAft>
            </a:pPr>
            <a:r>
              <a:rPr lang="en-CA" dirty="0"/>
              <a:t>Hofstede’s dimensions of culture</a:t>
            </a:r>
          </a:p>
          <a:p>
            <a:pPr>
              <a:spcBef>
                <a:spcPts val="0"/>
              </a:spcBef>
              <a:spcAft>
                <a:spcPts val="1200"/>
              </a:spcAft>
            </a:pPr>
            <a:r>
              <a:rPr lang="en-CA" dirty="0"/>
              <a:t>Trompenaars’ dimensions of culture</a:t>
            </a:r>
          </a:p>
          <a:p>
            <a:pPr>
              <a:spcBef>
                <a:spcPts val="0"/>
              </a:spcBef>
              <a:spcAft>
                <a:spcPts val="1200"/>
              </a:spcAft>
            </a:pPr>
            <a:r>
              <a:rPr lang="en-CA" dirty="0"/>
              <a:t>How culture affects management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0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0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0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sz="3600" dirty="0"/>
              <a:t>Reminders</a:t>
            </a:r>
          </a:p>
        </p:txBody>
      </p:sp>
      <p:sp>
        <p:nvSpPr>
          <p:cNvPr id="175107" name="Rectangle 3"/>
          <p:cNvSpPr>
            <a:spLocks noGrp="1" noChangeArrowheads="1"/>
          </p:cNvSpPr>
          <p:nvPr>
            <p:ph idx="1"/>
          </p:nvPr>
        </p:nvSpPr>
        <p:spPr>
          <a:xfrm>
            <a:off x="98386" y="1522071"/>
            <a:ext cx="8889356" cy="4748099"/>
          </a:xfrm>
        </p:spPr>
        <p:txBody>
          <a:bodyPr/>
          <a:lstStyle/>
          <a:p>
            <a:r>
              <a:rPr lang="en-US" sz="2800" dirty="0"/>
              <a:t>Case discussion on Friday, Feb 21</a:t>
            </a:r>
            <a:r>
              <a:rPr lang="en-US" sz="2800" baseline="30000" dirty="0"/>
              <a:t>st</a:t>
            </a:r>
            <a:r>
              <a:rPr lang="en-US" sz="2800" dirty="0"/>
              <a:t>  </a:t>
            </a:r>
          </a:p>
          <a:p>
            <a:pPr lvl="1"/>
            <a:r>
              <a:rPr lang="en-US" sz="2400" dirty="0"/>
              <a:t>For everyone: Read “Big Hit Entertainment &amp; BTS: K-Pop” case</a:t>
            </a:r>
          </a:p>
          <a:p>
            <a:pPr lvl="1"/>
            <a:r>
              <a:rPr lang="en-US" sz="2400" dirty="0"/>
              <a:t>For students responsible for “Big Hit Entertainment &amp; BTS” case: Answer the preparation questions in writing and upload your answers on Moodle before 9:30 on Fri, Feb 21</a:t>
            </a:r>
            <a:r>
              <a:rPr lang="en-US" sz="2400" baseline="30000" dirty="0"/>
              <a:t>st</a:t>
            </a:r>
            <a:r>
              <a:rPr lang="en-US" sz="2400" dirty="0"/>
              <a:t>  </a:t>
            </a:r>
            <a:endParaRPr lang="en-US" sz="900" dirty="0"/>
          </a:p>
          <a:p>
            <a:r>
              <a:rPr lang="en-US" sz="2800" dirty="0"/>
              <a:t>Next Tuesday, Feb 25</a:t>
            </a:r>
            <a:r>
              <a:rPr lang="en-US" sz="2800" baseline="30000" dirty="0"/>
              <a:t>th</a:t>
            </a:r>
            <a:r>
              <a:rPr lang="en-US" sz="2800" dirty="0"/>
              <a:t> </a:t>
            </a:r>
          </a:p>
          <a:p>
            <a:pPr lvl="1"/>
            <a:r>
              <a:rPr lang="en-US" sz="2400" dirty="0"/>
              <a:t>Will discuss how institutions (i.e., rules, policies, regulations) affect business across countries</a:t>
            </a:r>
          </a:p>
          <a:p>
            <a:pPr lvl="1"/>
            <a:r>
              <a:rPr lang="en-US" sz="2400" dirty="0"/>
              <a:t>A group responsible for PA presentation on Feb 25</a:t>
            </a:r>
            <a:r>
              <a:rPr lang="en-US" sz="2400" baseline="30000" dirty="0"/>
              <a:t>th</a:t>
            </a:r>
            <a:r>
              <a:rPr lang="en-US" sz="2400" dirty="0"/>
              <a:t> will illustrate this topic with examples from their project </a:t>
            </a:r>
          </a:p>
        </p:txBody>
      </p:sp>
    </p:spTree>
    <p:extLst>
      <p:ext uri="{BB962C8B-B14F-4D97-AF65-F5344CB8AC3E}">
        <p14:creationId xmlns:p14="http://schemas.microsoft.com/office/powerpoint/2010/main" val="2983905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2353" y="285008"/>
            <a:ext cx="6248400" cy="642360"/>
          </a:xfrm>
        </p:spPr>
        <p:txBody>
          <a:bodyPr/>
          <a:lstStyle/>
          <a:p>
            <a:r>
              <a:rPr lang="en-US" dirty="0"/>
              <a:t>Subconscious cultural blinders</a:t>
            </a:r>
          </a:p>
        </p:txBody>
      </p:sp>
      <p:sp>
        <p:nvSpPr>
          <p:cNvPr id="3" name="Content Placeholder 2"/>
          <p:cNvSpPr>
            <a:spLocks noGrp="1"/>
          </p:cNvSpPr>
          <p:nvPr>
            <p:ph idx="1"/>
          </p:nvPr>
        </p:nvSpPr>
        <p:spPr>
          <a:xfrm>
            <a:off x="742209" y="1696784"/>
            <a:ext cx="8040688" cy="4114800"/>
          </a:xfrm>
        </p:spPr>
        <p:txBody>
          <a:bodyPr>
            <a:normAutofit fontScale="85000" lnSpcReduction="10000"/>
          </a:bodyPr>
          <a:lstStyle/>
          <a:p>
            <a:r>
              <a:rPr lang="en-US" dirty="0"/>
              <a:t>Because most interpretation goes on at a subconscious level, we lack awareness of the assumptions we make and their cultural basis.  </a:t>
            </a:r>
          </a:p>
          <a:p>
            <a:r>
              <a:rPr lang="en-US" dirty="0"/>
              <a:t>Our home culture reality never forces us to examine our assumptions or the extent to which they are culturally based, because we share our cultural assumptions with most other citizens of our country. </a:t>
            </a:r>
          </a:p>
          <a:p>
            <a:r>
              <a:rPr lang="en-US" dirty="0"/>
              <a:t>All we know is that things do not work as smoothly or logically when we work outside our own culture as when we work with people more similar to ourselves. </a:t>
            </a:r>
          </a:p>
        </p:txBody>
      </p:sp>
      <p:sp>
        <p:nvSpPr>
          <p:cNvPr id="4" name="TextBox 3"/>
          <p:cNvSpPr txBox="1"/>
          <p:nvPr/>
        </p:nvSpPr>
        <p:spPr>
          <a:xfrm>
            <a:off x="2252353" y="6572992"/>
            <a:ext cx="6629507" cy="276999"/>
          </a:xfrm>
          <a:prstGeom prst="rect">
            <a:avLst/>
          </a:prstGeom>
          <a:noFill/>
        </p:spPr>
        <p:txBody>
          <a:bodyPr wrap="none" rtlCol="0">
            <a:spAutoFit/>
          </a:bodyPr>
          <a:lstStyle/>
          <a:p>
            <a:r>
              <a:rPr lang="en-US" sz="1200" dirty="0"/>
              <a:t>Adapted from Adler, N.J. 1991. </a:t>
            </a:r>
            <a:r>
              <a:rPr lang="en-US" sz="1200" i="1" dirty="0"/>
              <a:t>International Dimensions of Organizational Behavior (2nd ed.)</a:t>
            </a:r>
            <a:r>
              <a:rPr lang="en-US" sz="1200" dirty="0"/>
              <a:t>. </a:t>
            </a:r>
          </a:p>
        </p:txBody>
      </p:sp>
    </p:spTree>
    <p:extLst>
      <p:ext uri="{BB962C8B-B14F-4D97-AF65-F5344CB8AC3E}">
        <p14:creationId xmlns:p14="http://schemas.microsoft.com/office/powerpoint/2010/main" val="427164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712FE-9C4B-4A7C-1672-DA23E0C5C7F2}"/>
              </a:ext>
            </a:extLst>
          </p:cNvPr>
          <p:cNvSpPr>
            <a:spLocks noGrp="1"/>
          </p:cNvSpPr>
          <p:nvPr>
            <p:ph type="title"/>
          </p:nvPr>
        </p:nvSpPr>
        <p:spPr>
          <a:xfrm>
            <a:off x="1053297" y="381000"/>
            <a:ext cx="7963382" cy="685800"/>
          </a:xfrm>
        </p:spPr>
        <p:txBody>
          <a:bodyPr/>
          <a:lstStyle/>
          <a:p>
            <a:r>
              <a:rPr lang="en-US" dirty="0"/>
              <a:t>Erin Meyer: Context in communication</a:t>
            </a:r>
            <a:endParaRPr lang="en-US" sz="3200" dirty="0"/>
          </a:p>
        </p:txBody>
      </p:sp>
      <p:pic>
        <p:nvPicPr>
          <p:cNvPr id="5" name="Content Placeholder 4">
            <a:extLst>
              <a:ext uri="{FF2B5EF4-FFF2-40B4-BE49-F238E27FC236}">
                <a16:creationId xmlns:a16="http://schemas.microsoft.com/office/drawing/2014/main" id="{FE29458B-8083-F36B-EC92-ABF697397547}"/>
              </a:ext>
            </a:extLst>
          </p:cNvPr>
          <p:cNvPicPr>
            <a:picLocks noGrp="1" noChangeAspect="1"/>
          </p:cNvPicPr>
          <p:nvPr>
            <p:ph idx="1"/>
          </p:nvPr>
        </p:nvPicPr>
        <p:blipFill>
          <a:blip r:embed="rId2"/>
          <a:stretch>
            <a:fillRect/>
          </a:stretch>
        </p:blipFill>
        <p:spPr>
          <a:xfrm>
            <a:off x="329820" y="1730415"/>
            <a:ext cx="8564217" cy="3981691"/>
          </a:xfrm>
        </p:spPr>
      </p:pic>
      <p:sp>
        <p:nvSpPr>
          <p:cNvPr id="8" name="4 Metin kutusu">
            <a:extLst>
              <a:ext uri="{FF2B5EF4-FFF2-40B4-BE49-F238E27FC236}">
                <a16:creationId xmlns:a16="http://schemas.microsoft.com/office/drawing/2014/main" id="{24680D82-BC0E-A7AF-56C3-AE4D84E3C85C}"/>
              </a:ext>
            </a:extLst>
          </p:cNvPr>
          <p:cNvSpPr txBox="1"/>
          <p:nvPr/>
        </p:nvSpPr>
        <p:spPr>
          <a:xfrm>
            <a:off x="2077656" y="6581001"/>
            <a:ext cx="7066344" cy="276999"/>
          </a:xfrm>
          <a:prstGeom prst="rect">
            <a:avLst/>
          </a:prstGeom>
          <a:noFill/>
        </p:spPr>
        <p:txBody>
          <a:bodyPr wrap="square" rtlCol="0">
            <a:spAutoFit/>
          </a:bodyPr>
          <a:lstStyle/>
          <a:p>
            <a:r>
              <a:rPr lang="en-US" sz="1200" dirty="0"/>
              <a:t>Source: Meyer, E. 2014. The culture map: Breaking through invisible boundaries of global business.</a:t>
            </a:r>
          </a:p>
        </p:txBody>
      </p:sp>
    </p:spTree>
    <p:extLst>
      <p:ext uri="{BB962C8B-B14F-4D97-AF65-F5344CB8AC3E}">
        <p14:creationId xmlns:p14="http://schemas.microsoft.com/office/powerpoint/2010/main" val="3086332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050473" y="39686"/>
            <a:ext cx="6248400" cy="1017217"/>
          </a:xfrm>
        </p:spPr>
        <p:txBody>
          <a:bodyPr/>
          <a:lstStyle/>
          <a:p>
            <a:r>
              <a:rPr lang="en-US" dirty="0"/>
              <a:t>Cultural frames determine what we see</a:t>
            </a:r>
          </a:p>
        </p:txBody>
      </p:sp>
      <p:sp>
        <p:nvSpPr>
          <p:cNvPr id="3" name="2 İçerik Yer Tutucusu"/>
          <p:cNvSpPr>
            <a:spLocks noGrp="1"/>
          </p:cNvSpPr>
          <p:nvPr>
            <p:ph idx="1"/>
          </p:nvPr>
        </p:nvSpPr>
        <p:spPr>
          <a:xfrm>
            <a:off x="831273" y="1578326"/>
            <a:ext cx="8040688" cy="4114800"/>
          </a:xfrm>
        </p:spPr>
        <p:txBody>
          <a:bodyPr>
            <a:normAutofit/>
          </a:bodyPr>
          <a:lstStyle/>
          <a:p>
            <a:r>
              <a:rPr lang="en-US" sz="2400" dirty="0"/>
              <a:t>Masuda &amp; </a:t>
            </a:r>
            <a:r>
              <a:rPr lang="en-US" sz="2400" dirty="0" err="1"/>
              <a:t>Nisbett</a:t>
            </a:r>
            <a:r>
              <a:rPr lang="en-US" sz="2400" dirty="0"/>
              <a:t> (2001) presented 20-second animated vignettes of underwater scenes to Japanese and American participants.</a:t>
            </a:r>
          </a:p>
          <a:p>
            <a:r>
              <a:rPr lang="en-US" sz="2400" dirty="0"/>
              <a:t>After seeing each video twice, participants were asked to report what they had seen.</a:t>
            </a:r>
          </a:p>
          <a:p>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3385719" y="3727863"/>
            <a:ext cx="2931795" cy="2188845"/>
          </a:xfrm>
          <a:prstGeom prst="rect">
            <a:avLst/>
          </a:prstGeom>
          <a:noFill/>
          <a:ln w="9525">
            <a:noFill/>
            <a:miter lim="800000"/>
            <a:headEnd/>
            <a:tailEnd/>
          </a:ln>
        </p:spPr>
      </p:pic>
    </p:spTree>
    <p:extLst>
      <p:ext uri="{BB962C8B-B14F-4D97-AF65-F5344CB8AC3E}">
        <p14:creationId xmlns:p14="http://schemas.microsoft.com/office/powerpoint/2010/main" val="2365217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en-US" dirty="0"/>
              <a:t>Paying attention to context</a:t>
            </a:r>
          </a:p>
        </p:txBody>
      </p:sp>
      <p:sp>
        <p:nvSpPr>
          <p:cNvPr id="3" name="2 İçerik Yer Tutucusu"/>
          <p:cNvSpPr>
            <a:spLocks noGrp="1"/>
          </p:cNvSpPr>
          <p:nvPr>
            <p:ph idx="1"/>
          </p:nvPr>
        </p:nvSpPr>
        <p:spPr>
          <a:xfrm>
            <a:off x="631371" y="1740714"/>
            <a:ext cx="8193088" cy="3931826"/>
          </a:xfrm>
        </p:spPr>
        <p:txBody>
          <a:bodyPr>
            <a:normAutofit fontScale="62500" lnSpcReduction="20000"/>
          </a:bodyPr>
          <a:lstStyle/>
          <a:p>
            <a:r>
              <a:rPr lang="en-US" sz="3800" dirty="0"/>
              <a:t>American participants started their statements by mentioning salient objects (defined as being larger, faster moving, and more brightly colored than the other objects) far more frequently than Japanese participants did. </a:t>
            </a:r>
          </a:p>
          <a:p>
            <a:r>
              <a:rPr lang="en-US" sz="3800" dirty="0"/>
              <a:t>In contrast, Japanese participants began by mentioning information about the field (e.g., water color, floor of the scene, inert objects) almost twice as often as Americans did.</a:t>
            </a:r>
          </a:p>
          <a:p>
            <a:r>
              <a:rPr lang="en-US" sz="3800" dirty="0"/>
              <a:t>Overall, Japanese actually made 65% more observations about the field than did Americans. </a:t>
            </a:r>
          </a:p>
          <a:p>
            <a:r>
              <a:rPr lang="en-US" sz="3800" dirty="0"/>
              <a:t>Japanese participants mentioned almost twice as many relations between objects and the field as did American participants</a:t>
            </a:r>
            <a:r>
              <a:rPr lang="en-US" dirty="0"/>
              <a:t>.</a:t>
            </a:r>
          </a:p>
        </p:txBody>
      </p:sp>
      <p:sp>
        <p:nvSpPr>
          <p:cNvPr id="4" name="3 Metin kutusu"/>
          <p:cNvSpPr txBox="1"/>
          <p:nvPr/>
        </p:nvSpPr>
        <p:spPr>
          <a:xfrm>
            <a:off x="3276600" y="6550323"/>
            <a:ext cx="4572000" cy="276999"/>
          </a:xfrm>
          <a:prstGeom prst="rect">
            <a:avLst/>
          </a:prstGeom>
          <a:noFill/>
        </p:spPr>
        <p:txBody>
          <a:bodyPr wrap="square" rtlCol="0">
            <a:spAutoFit/>
          </a:bodyPr>
          <a:lstStyle/>
          <a:p>
            <a:r>
              <a:rPr lang="en-US" sz="1200" dirty="0"/>
              <a:t>Source: Masuda &amp; </a:t>
            </a:r>
            <a:r>
              <a:rPr lang="en-US" sz="1200" dirty="0" err="1"/>
              <a:t>Nisbett</a:t>
            </a:r>
            <a:r>
              <a:rPr lang="en-US" sz="1200" dirty="0"/>
              <a:t> (2001).</a:t>
            </a:r>
          </a:p>
        </p:txBody>
      </p:sp>
    </p:spTree>
    <p:extLst>
      <p:ext uri="{BB962C8B-B14F-4D97-AF65-F5344CB8AC3E}">
        <p14:creationId xmlns:p14="http://schemas.microsoft.com/office/powerpoint/2010/main" val="166337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11283" y="265633"/>
            <a:ext cx="7772400" cy="685800"/>
          </a:xfrm>
        </p:spPr>
        <p:txBody>
          <a:bodyPr>
            <a:normAutofit fontScale="90000"/>
          </a:bodyPr>
          <a:lstStyle/>
          <a:p>
            <a:r>
              <a:rPr lang="en-US" dirty="0"/>
              <a:t>Separating an object from its surroundings</a:t>
            </a:r>
          </a:p>
        </p:txBody>
      </p:sp>
      <p:sp>
        <p:nvSpPr>
          <p:cNvPr id="3" name="2 İçerik Yer Tutucusu"/>
          <p:cNvSpPr>
            <a:spLocks noGrp="1"/>
          </p:cNvSpPr>
          <p:nvPr>
            <p:ph idx="1"/>
          </p:nvPr>
        </p:nvSpPr>
        <p:spPr>
          <a:xfrm>
            <a:off x="637762" y="1534886"/>
            <a:ext cx="7772400" cy="4114800"/>
          </a:xfrm>
        </p:spPr>
        <p:txBody>
          <a:bodyPr/>
          <a:lstStyle/>
          <a:p>
            <a:r>
              <a:rPr lang="en-US" sz="2400" dirty="0"/>
              <a:t>After participants had seen 10 vignettes, they were presented with still photos of 45 objects that they had seen before and 45 that they had not seen. The 45 previously seen objects were shown either against the original background, no background, or a novel background</a:t>
            </a:r>
            <a:r>
              <a:rPr lang="en-US" sz="2600" dirty="0"/>
              <a:t>.</a:t>
            </a:r>
          </a:p>
          <a:p>
            <a:endParaRPr lang="en-US" dirty="0"/>
          </a:p>
        </p:txBody>
      </p:sp>
      <p:pic>
        <p:nvPicPr>
          <p:cNvPr id="4" name="Picture 2"/>
          <p:cNvPicPr>
            <a:picLocks noChangeAspect="1" noChangeArrowheads="1"/>
          </p:cNvPicPr>
          <p:nvPr/>
        </p:nvPicPr>
        <p:blipFill>
          <a:blip r:embed="rId3" cstate="print"/>
          <a:srcRect/>
          <a:stretch>
            <a:fillRect/>
          </a:stretch>
        </p:blipFill>
        <p:spPr bwMode="auto">
          <a:xfrm>
            <a:off x="1795049" y="3592286"/>
            <a:ext cx="5457825" cy="2343150"/>
          </a:xfrm>
          <a:prstGeom prst="rect">
            <a:avLst/>
          </a:prstGeom>
          <a:noFill/>
          <a:ln w="9525">
            <a:noFill/>
            <a:miter lim="800000"/>
            <a:headEnd/>
            <a:tailEnd/>
          </a:ln>
        </p:spPr>
      </p:pic>
      <p:sp>
        <p:nvSpPr>
          <p:cNvPr id="5" name="4 Metin kutusu"/>
          <p:cNvSpPr txBox="1"/>
          <p:nvPr/>
        </p:nvSpPr>
        <p:spPr>
          <a:xfrm>
            <a:off x="3320369" y="6581001"/>
            <a:ext cx="4572000" cy="276999"/>
          </a:xfrm>
          <a:prstGeom prst="rect">
            <a:avLst/>
          </a:prstGeom>
          <a:noFill/>
        </p:spPr>
        <p:txBody>
          <a:bodyPr wrap="square" rtlCol="0">
            <a:spAutoFit/>
          </a:bodyPr>
          <a:lstStyle/>
          <a:p>
            <a:r>
              <a:rPr lang="en-US" sz="1200" dirty="0"/>
              <a:t>Source: Masuda &amp; </a:t>
            </a:r>
            <a:r>
              <a:rPr lang="en-US" sz="1200" dirty="0" err="1"/>
              <a:t>Nisbett</a:t>
            </a:r>
            <a:r>
              <a:rPr lang="en-US" sz="1200" dirty="0"/>
              <a:t> (2001).</a:t>
            </a:r>
          </a:p>
        </p:txBody>
      </p:sp>
    </p:spTree>
    <p:extLst>
      <p:ext uri="{BB962C8B-B14F-4D97-AF65-F5344CB8AC3E}">
        <p14:creationId xmlns:p14="http://schemas.microsoft.com/office/powerpoint/2010/main" val="27183083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6699"/>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6068</TotalTime>
  <Words>2623</Words>
  <Application>Microsoft Office PowerPoint</Application>
  <PresentationFormat>On-screen Show (4:3)</PresentationFormat>
  <Paragraphs>317</Paragraphs>
  <Slides>49</Slides>
  <Notes>33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60" baseType="lpstr">
      <vt:lpstr>新細明體</vt:lpstr>
      <vt:lpstr>Arial</vt:lpstr>
      <vt:lpstr>Helvetica Neue</vt:lpstr>
      <vt:lpstr>Helvetica Neue Light</vt:lpstr>
      <vt:lpstr>Monotype Sorts</vt:lpstr>
      <vt:lpstr>Playfair Display</vt:lpstr>
      <vt:lpstr>Tahoma</vt:lpstr>
      <vt:lpstr>Times New Roman</vt:lpstr>
      <vt:lpstr>Wingdings</vt:lpstr>
      <vt:lpstr>1_Default Design</vt:lpstr>
      <vt:lpstr>think-cell Slide</vt:lpstr>
      <vt:lpstr> 1227 International Management</vt:lpstr>
      <vt:lpstr>Agenda</vt:lpstr>
      <vt:lpstr>Cultural frames and biases</vt:lpstr>
      <vt:lpstr>Making sense of the world</vt:lpstr>
      <vt:lpstr>Subconscious cultural blinders</vt:lpstr>
      <vt:lpstr>Erin Meyer: Context in communication</vt:lpstr>
      <vt:lpstr>Cultural frames determine what we see</vt:lpstr>
      <vt:lpstr>Paying attention to context</vt:lpstr>
      <vt:lpstr>Separating an object from its surroundings</vt:lpstr>
      <vt:lpstr>Separating an object from its surroundings </vt:lpstr>
      <vt:lpstr>Japanese and American students were asked to take a photo of a person</vt:lpstr>
      <vt:lpstr>Understanding frames and perceptions</vt:lpstr>
      <vt:lpstr>The need for humility</vt:lpstr>
      <vt:lpstr>Culture as an iceberg</vt:lpstr>
      <vt:lpstr>Edgar Schein’s model of culture</vt:lpstr>
      <vt:lpstr>PowerPoint Presentation</vt:lpstr>
      <vt:lpstr>Erin Meyer: How negative feedback is provided</vt:lpstr>
      <vt:lpstr>PowerPoint Presentation</vt:lpstr>
      <vt:lpstr>Culture and stereotypes</vt:lpstr>
      <vt:lpstr>Distribution of individual behavior around averages </vt:lpstr>
      <vt:lpstr>Perceptions and stereotypes in Europe</vt:lpstr>
      <vt:lpstr>Perceptions and stereotypes in Europe</vt:lpstr>
      <vt:lpstr>Hofstede’s study of national cultures</vt:lpstr>
      <vt:lpstr>Individualism vs. collectivism</vt:lpstr>
      <vt:lpstr>Hofstede’s dimensions of culture</vt:lpstr>
      <vt:lpstr>Power distance</vt:lpstr>
      <vt:lpstr>Hofstede’s dimensions of culture</vt:lpstr>
      <vt:lpstr>Uncertainty avoidance</vt:lpstr>
      <vt:lpstr>Hofstede’s dimensions of culture</vt:lpstr>
      <vt:lpstr>Masculinity vs. femininity </vt:lpstr>
      <vt:lpstr>Hofstede’s dimensions of culture</vt:lpstr>
      <vt:lpstr>Long-term vs. short-term orientation </vt:lpstr>
      <vt:lpstr>Hofstede’s dimensions of culture</vt:lpstr>
      <vt:lpstr>Indulgence vs. Restraint</vt:lpstr>
      <vt:lpstr>Hofstede’s dimensions of culture</vt:lpstr>
      <vt:lpstr>Trompenaars’ dimensions of culture </vt:lpstr>
      <vt:lpstr>Trompenaars’ study</vt:lpstr>
      <vt:lpstr>Survey responses - primacy of rules over relationships</vt:lpstr>
      <vt:lpstr>How culture affects management</vt:lpstr>
      <vt:lpstr>How culture affects management</vt:lpstr>
      <vt:lpstr>How culture affects management</vt:lpstr>
      <vt:lpstr>How culture affects management</vt:lpstr>
      <vt:lpstr>Example: Hints for doing business in Japan</vt:lpstr>
      <vt:lpstr>How to bow</vt:lpstr>
      <vt:lpstr>Showing respect</vt:lpstr>
      <vt:lpstr>   </vt:lpstr>
      <vt:lpstr>PowerPoint Presentation</vt:lpstr>
      <vt:lpstr>Summary</vt:lpstr>
      <vt:lpstr>Reminders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dc:title>
  <dc:creator>IO</dc:creator>
  <cp:lastModifiedBy>Ilya Okhmatovskiy</cp:lastModifiedBy>
  <cp:revision>743</cp:revision>
  <dcterms:created xsi:type="dcterms:W3CDTF">2002-01-09T03:29:12Z</dcterms:created>
  <dcterms:modified xsi:type="dcterms:W3CDTF">2025-02-18T12:11:05Z</dcterms:modified>
</cp:coreProperties>
</file>