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58"/>
  </p:notesMasterIdLst>
  <p:sldIdLst>
    <p:sldId id="259" r:id="rId2"/>
    <p:sldId id="312" r:id="rId3"/>
    <p:sldId id="313" r:id="rId4"/>
    <p:sldId id="314" r:id="rId5"/>
    <p:sldId id="315"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8" r:id="rId25"/>
    <p:sldId id="339" r:id="rId26"/>
    <p:sldId id="340" r:id="rId27"/>
    <p:sldId id="342" r:id="rId28"/>
    <p:sldId id="343" r:id="rId29"/>
    <p:sldId id="344" r:id="rId30"/>
    <p:sldId id="346" r:id="rId31"/>
    <p:sldId id="347" r:id="rId32"/>
    <p:sldId id="348" r:id="rId33"/>
    <p:sldId id="349" r:id="rId34"/>
    <p:sldId id="350" r:id="rId35"/>
    <p:sldId id="351" r:id="rId36"/>
    <p:sldId id="352" r:id="rId37"/>
    <p:sldId id="353" r:id="rId38"/>
    <p:sldId id="362" r:id="rId39"/>
    <p:sldId id="363" r:id="rId40"/>
    <p:sldId id="364" r:id="rId41"/>
    <p:sldId id="365" r:id="rId42"/>
    <p:sldId id="368" r:id="rId43"/>
    <p:sldId id="369" r:id="rId44"/>
    <p:sldId id="370" r:id="rId45"/>
    <p:sldId id="372" r:id="rId46"/>
    <p:sldId id="373" r:id="rId47"/>
    <p:sldId id="374" r:id="rId48"/>
    <p:sldId id="375" r:id="rId49"/>
    <p:sldId id="376" r:id="rId50"/>
    <p:sldId id="379" r:id="rId51"/>
    <p:sldId id="380" r:id="rId52"/>
    <p:sldId id="381" r:id="rId53"/>
    <p:sldId id="384" r:id="rId54"/>
    <p:sldId id="378" r:id="rId55"/>
    <p:sldId id="280" r:id="rId56"/>
    <p:sldId id="284"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icer" initials="a" lastIdx="1" clrIdx="0">
    <p:extLst>
      <p:ext uri="{19B8F6BF-5375-455C-9EA6-DF929625EA0E}">
        <p15:presenceInfo xmlns:p15="http://schemas.microsoft.com/office/powerpoint/2012/main" userId="aspi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CCCCFF"/>
    <a:srgbClr val="CC99FF"/>
    <a:srgbClr val="FFFF00"/>
    <a:srgbClr val="FF9933"/>
    <a:srgbClr val="FF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54" autoAdjust="0"/>
  </p:normalViewPr>
  <p:slideViewPr>
    <p:cSldViewPr snapToGrid="0">
      <p:cViewPr varScale="1">
        <p:scale>
          <a:sx n="54" d="100"/>
          <a:sy n="54" d="100"/>
        </p:scale>
        <p:origin x="1634"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68"/>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CA"/>
          </a:p>
        </p:txBody>
      </p:sp>
      <p:sp>
        <p:nvSpPr>
          <p:cNvPr id="147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CA"/>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47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CA"/>
          </a:p>
        </p:txBody>
      </p:sp>
      <p:sp>
        <p:nvSpPr>
          <p:cNvPr id="147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D14EF66-6187-4803-A160-6ED46E37652B}" type="slidenum">
              <a:rPr lang="en-CA"/>
              <a:pPr>
                <a:defRPr/>
              </a:pPr>
              <a:t>‹#›</a:t>
            </a:fld>
            <a:endParaRPr lang="en-CA"/>
          </a:p>
        </p:txBody>
      </p:sp>
    </p:spTree>
    <p:extLst>
      <p:ext uri="{BB962C8B-B14F-4D97-AF65-F5344CB8AC3E}">
        <p14:creationId xmlns:p14="http://schemas.microsoft.com/office/powerpoint/2010/main" val="3105556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fld id="{669B15C4-1A02-4402-B838-2D0993D25889}" type="slidenum">
              <a:rPr lang="en-US" smtClean="0"/>
              <a:pPr/>
              <a:t>3</a:t>
            </a:fld>
            <a:endParaRPr lang="en-US"/>
          </a:p>
        </p:txBody>
      </p:sp>
    </p:spTree>
    <p:extLst>
      <p:ext uri="{BB962C8B-B14F-4D97-AF65-F5344CB8AC3E}">
        <p14:creationId xmlns:p14="http://schemas.microsoft.com/office/powerpoint/2010/main" val="967805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C0D92DF-6835-4D16-B37B-43D69B406859}" type="slidenum">
              <a:rPr lang="en-US" smtClean="0"/>
              <a:pPr/>
              <a:t>18</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763325" y="4710097"/>
            <a:ext cx="6106602" cy="4462197"/>
          </a:xfrm>
          <a:noFill/>
          <a:ln/>
        </p:spPr>
        <p:txBody>
          <a:bodyPr/>
          <a:lstStyle/>
          <a:p>
            <a:pPr eaLnBrk="1" hangingPunct="1"/>
            <a:endParaRPr lang="en-US" dirty="0"/>
          </a:p>
        </p:txBody>
      </p:sp>
    </p:spTree>
    <p:extLst>
      <p:ext uri="{BB962C8B-B14F-4D97-AF65-F5344CB8AC3E}">
        <p14:creationId xmlns:p14="http://schemas.microsoft.com/office/powerpoint/2010/main" val="42815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497F095-10F8-4D2C-BFEB-74924AB83C6A}" type="slidenum">
              <a:rPr lang="en-US" smtClean="0"/>
              <a:pPr/>
              <a:t>19</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7191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63C59-0554-4620-A346-6B8F7C353199}" type="slidenum">
              <a:rPr lang="en-US" smtClean="0"/>
              <a:pPr/>
              <a:t>21</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392564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300">
                <a:solidFill>
                  <a:schemeClr val="tx1"/>
                </a:solidFill>
                <a:latin typeface="Tahoma" pitchFamily="34" charset="0"/>
              </a:defRPr>
            </a:lvl1pPr>
            <a:lvl2pPr marL="757066" indent="-291179">
              <a:defRPr sz="3300">
                <a:solidFill>
                  <a:schemeClr val="tx1"/>
                </a:solidFill>
                <a:latin typeface="Tahoma" pitchFamily="34" charset="0"/>
              </a:defRPr>
            </a:lvl2pPr>
            <a:lvl3pPr marL="1164717" indent="-232943">
              <a:defRPr sz="3300">
                <a:solidFill>
                  <a:schemeClr val="tx1"/>
                </a:solidFill>
                <a:latin typeface="Tahoma" pitchFamily="34" charset="0"/>
              </a:defRPr>
            </a:lvl3pPr>
            <a:lvl4pPr marL="1630604" indent="-232943">
              <a:defRPr sz="3300">
                <a:solidFill>
                  <a:schemeClr val="tx1"/>
                </a:solidFill>
                <a:latin typeface="Tahoma" pitchFamily="34" charset="0"/>
              </a:defRPr>
            </a:lvl4pPr>
            <a:lvl5pPr marL="2096491" indent="-232943">
              <a:defRPr sz="3300">
                <a:solidFill>
                  <a:schemeClr val="tx1"/>
                </a:solidFill>
                <a:latin typeface="Tahoma" pitchFamily="34" charset="0"/>
              </a:defRPr>
            </a:lvl5pPr>
            <a:lvl6pPr marL="2562377" indent="-232943" eaLnBrk="0" fontAlgn="base" hangingPunct="0">
              <a:spcBef>
                <a:spcPct val="0"/>
              </a:spcBef>
              <a:spcAft>
                <a:spcPct val="0"/>
              </a:spcAft>
              <a:defRPr sz="3300">
                <a:solidFill>
                  <a:schemeClr val="tx1"/>
                </a:solidFill>
                <a:latin typeface="Tahoma" pitchFamily="34" charset="0"/>
              </a:defRPr>
            </a:lvl6pPr>
            <a:lvl7pPr marL="3028264" indent="-232943" eaLnBrk="0" fontAlgn="base" hangingPunct="0">
              <a:spcBef>
                <a:spcPct val="0"/>
              </a:spcBef>
              <a:spcAft>
                <a:spcPct val="0"/>
              </a:spcAft>
              <a:defRPr sz="3300">
                <a:solidFill>
                  <a:schemeClr val="tx1"/>
                </a:solidFill>
                <a:latin typeface="Tahoma" pitchFamily="34" charset="0"/>
              </a:defRPr>
            </a:lvl7pPr>
            <a:lvl8pPr marL="3494151" indent="-232943" eaLnBrk="0" fontAlgn="base" hangingPunct="0">
              <a:spcBef>
                <a:spcPct val="0"/>
              </a:spcBef>
              <a:spcAft>
                <a:spcPct val="0"/>
              </a:spcAft>
              <a:defRPr sz="3300">
                <a:solidFill>
                  <a:schemeClr val="tx1"/>
                </a:solidFill>
                <a:latin typeface="Tahoma" pitchFamily="34" charset="0"/>
              </a:defRPr>
            </a:lvl8pPr>
            <a:lvl9pPr marL="3960038" indent="-232943" eaLnBrk="0" fontAlgn="base" hangingPunct="0">
              <a:spcBef>
                <a:spcPct val="0"/>
              </a:spcBef>
              <a:spcAft>
                <a:spcPct val="0"/>
              </a:spcAft>
              <a:defRPr sz="3300">
                <a:solidFill>
                  <a:schemeClr val="tx1"/>
                </a:solidFill>
                <a:latin typeface="Tahoma" pitchFamily="34" charset="0"/>
              </a:defRPr>
            </a:lvl9pPr>
          </a:lstStyle>
          <a:p>
            <a:fld id="{D1416FD5-ED7B-441A-BBE1-FD9C1A88E5E9}" type="slidenum">
              <a:rPr lang="en-US" sz="1200">
                <a:latin typeface="Arial" charset="0"/>
              </a:rPr>
              <a:pPr/>
              <a:t>22</a:t>
            </a:fld>
            <a:endParaRPr lang="en-US"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67403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p>
        </p:txBody>
      </p:sp>
      <p:sp>
        <p:nvSpPr>
          <p:cNvPr id="44036" name="Slide Number Placeholder 3"/>
          <p:cNvSpPr>
            <a:spLocks noGrp="1"/>
          </p:cNvSpPr>
          <p:nvPr>
            <p:ph type="sldNum" sz="quarter" idx="5"/>
          </p:nvPr>
        </p:nvSpPr>
        <p:spPr>
          <a:noFill/>
        </p:spPr>
        <p:txBody>
          <a:bodyPr/>
          <a:lstStyle/>
          <a:p>
            <a:fld id="{8B3458FF-69A9-4FDD-B2A4-A5C39A5E726C}" type="slidenum">
              <a:rPr lang="en-US" smtClean="0"/>
              <a:pPr/>
              <a:t>26</a:t>
            </a:fld>
            <a:endParaRPr lang="en-US"/>
          </a:p>
        </p:txBody>
      </p:sp>
    </p:spTree>
    <p:extLst>
      <p:ext uri="{BB962C8B-B14F-4D97-AF65-F5344CB8AC3E}">
        <p14:creationId xmlns:p14="http://schemas.microsoft.com/office/powerpoint/2010/main" val="256711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559CA1-1996-4C55-AEA4-3DDB8017DDEA}" type="slidenum">
              <a:rPr lang="en-US" smtClean="0"/>
              <a:pPr/>
              <a:t>34</a:t>
            </a:fld>
            <a:endParaRPr lang="en-US"/>
          </a:p>
        </p:txBody>
      </p:sp>
    </p:spTree>
    <p:extLst>
      <p:ext uri="{BB962C8B-B14F-4D97-AF65-F5344CB8AC3E}">
        <p14:creationId xmlns:p14="http://schemas.microsoft.com/office/powerpoint/2010/main" val="142398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559CA1-1996-4C55-AEA4-3DDB8017DDEA}" type="slidenum">
              <a:rPr lang="en-US" smtClean="0"/>
              <a:pPr/>
              <a:t>36</a:t>
            </a:fld>
            <a:endParaRPr lang="en-US"/>
          </a:p>
        </p:txBody>
      </p:sp>
    </p:spTree>
    <p:extLst>
      <p:ext uri="{BB962C8B-B14F-4D97-AF65-F5344CB8AC3E}">
        <p14:creationId xmlns:p14="http://schemas.microsoft.com/office/powerpoint/2010/main" val="407314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B9EFB8-B070-40FC-BDE7-C437BD7CDDB3}" type="slidenum">
              <a:rPr lang="en-US" smtClean="0"/>
              <a:pPr>
                <a:defRPr/>
              </a:pPr>
              <a:t>37</a:t>
            </a:fld>
            <a:endParaRPr lang="en-US"/>
          </a:p>
        </p:txBody>
      </p:sp>
    </p:spTree>
    <p:extLst>
      <p:ext uri="{BB962C8B-B14F-4D97-AF65-F5344CB8AC3E}">
        <p14:creationId xmlns:p14="http://schemas.microsoft.com/office/powerpoint/2010/main" val="334220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443A970-B0E1-4657-970B-925918B94623}" type="slidenum">
              <a:rPr lang="en-US" smtClean="0"/>
              <a:pPr/>
              <a:t>42</a:t>
            </a:fld>
            <a:endParaRPr lang="en-US"/>
          </a:p>
        </p:txBody>
      </p:sp>
      <p:sp>
        <p:nvSpPr>
          <p:cNvPr id="89091" name="Slide Image Placeholder 1"/>
          <p:cNvSpPr>
            <a:spLocks noGrp="1" noRot="1" noChangeAspect="1" noTextEdit="1"/>
          </p:cNvSpPr>
          <p:nvPr>
            <p:ph type="sldImg"/>
          </p:nvPr>
        </p:nvSpPr>
        <p:spPr>
          <a:ln/>
        </p:spPr>
      </p:sp>
      <p:sp>
        <p:nvSpPr>
          <p:cNvPr id="89092" name="Notes Placeholder 2"/>
          <p:cNvSpPr>
            <a:spLocks noGrp="1"/>
          </p:cNvSpPr>
          <p:nvPr>
            <p:ph type="body" idx="1"/>
          </p:nvPr>
        </p:nvSpPr>
        <p:spPr>
          <a:xfrm>
            <a:off x="701040" y="4415790"/>
            <a:ext cx="5608320" cy="4183380"/>
          </a:xfrm>
          <a:noFill/>
          <a:ln/>
        </p:spPr>
        <p:txBody>
          <a:bodyPr/>
          <a:lstStyle/>
          <a:p>
            <a:pPr eaLnBrk="1" hangingPunct="1"/>
            <a:endParaRPr lang="en-US"/>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a:defRPr/>
            </a:pPr>
            <a:fld id="{483E256E-F254-4D03-B634-4E7F66311F87}" type="slidenum">
              <a:rPr lang="en-US" sz="1200"/>
              <a:pPr algn="r">
                <a:defRPr/>
              </a:pPr>
              <a:t>42</a:t>
            </a:fld>
            <a:endParaRPr lang="en-US" sz="1200"/>
          </a:p>
        </p:txBody>
      </p:sp>
    </p:spTree>
    <p:extLst>
      <p:ext uri="{BB962C8B-B14F-4D97-AF65-F5344CB8AC3E}">
        <p14:creationId xmlns:p14="http://schemas.microsoft.com/office/powerpoint/2010/main" val="382081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D3D55-FAFB-4F22-8160-831C7B2E9798}"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57925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fld id="{669B15C4-1A02-4402-B838-2D0993D25889}" type="slidenum">
              <a:rPr lang="en-US" smtClean="0"/>
              <a:pPr/>
              <a:t>4</a:t>
            </a:fld>
            <a:endParaRPr lang="en-US"/>
          </a:p>
        </p:txBody>
      </p:sp>
    </p:spTree>
    <p:extLst>
      <p:ext uri="{BB962C8B-B14F-4D97-AF65-F5344CB8AC3E}">
        <p14:creationId xmlns:p14="http://schemas.microsoft.com/office/powerpoint/2010/main" val="17283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2294F37C-4B6C-4181-A1E7-1C96E29FFC7D}" type="slidenum">
              <a:rPr lang="en-US" smtClean="0"/>
              <a:pPr/>
              <a:t>52</a:t>
            </a:fld>
            <a:endParaRPr 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354662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849878C-A398-4042-ABC9-786B05550684}" type="slidenum">
              <a:rPr lang="en-US" smtClean="0"/>
              <a:pPr/>
              <a:t>53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426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fld id="{669B15C4-1A02-4402-B838-2D0993D25889}" type="slidenum">
              <a:rPr lang="en-US" smtClean="0"/>
              <a:pPr/>
              <a:t>5</a:t>
            </a:fld>
            <a:endParaRPr lang="en-US"/>
          </a:p>
        </p:txBody>
      </p:sp>
    </p:spTree>
    <p:extLst>
      <p:ext uri="{BB962C8B-B14F-4D97-AF65-F5344CB8AC3E}">
        <p14:creationId xmlns:p14="http://schemas.microsoft.com/office/powerpoint/2010/main" val="93187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fld id="{669B15C4-1A02-4402-B838-2D0993D25889}" type="slidenum">
              <a:rPr lang="en-US" smtClean="0"/>
              <a:pPr/>
              <a:t>6</a:t>
            </a:fld>
            <a:endParaRPr lang="en-US"/>
          </a:p>
        </p:txBody>
      </p:sp>
    </p:spTree>
    <p:extLst>
      <p:ext uri="{BB962C8B-B14F-4D97-AF65-F5344CB8AC3E}">
        <p14:creationId xmlns:p14="http://schemas.microsoft.com/office/powerpoint/2010/main" val="427943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8BDC47-FDFA-40D9-9025-7F7DC2329AE3}" type="slidenum">
              <a:rPr lang="en-US" smtClean="0"/>
              <a:pPr/>
              <a:t>7</a:t>
            </a:fld>
            <a:endParaRPr lang="en-US"/>
          </a:p>
        </p:txBody>
      </p:sp>
    </p:spTree>
    <p:extLst>
      <p:ext uri="{BB962C8B-B14F-4D97-AF65-F5344CB8AC3E}">
        <p14:creationId xmlns:p14="http://schemas.microsoft.com/office/powerpoint/2010/main" val="85665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EA2E73B-D0D7-4C1B-897B-83D15D7B029D}" type="slidenum">
              <a:rPr lang="en-US" smtClean="0"/>
              <a:pPr/>
              <a:t>9</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300675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82077C32-0426-426D-8D85-61B4B8B7A539}" type="slidenum">
              <a:rPr lang="en-US" smtClean="0"/>
              <a:pPr/>
              <a:t>10</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46745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D34CC7-4C32-4DF6-87CD-BD2EA43BCC04}" type="slidenum">
              <a:rPr lang="en-US" smtClean="0"/>
              <a:t>15</a:t>
            </a:fld>
            <a:endParaRPr lang="en-US"/>
          </a:p>
        </p:txBody>
      </p:sp>
    </p:spTree>
    <p:extLst>
      <p:ext uri="{BB962C8B-B14F-4D97-AF65-F5344CB8AC3E}">
        <p14:creationId xmlns:p14="http://schemas.microsoft.com/office/powerpoint/2010/main" val="393188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13F1E-86ED-4740-BA08-C38B21B970E1}" type="slidenum">
              <a:rPr lang="en-US" smtClean="0"/>
              <a:pPr>
                <a:defRPr/>
              </a:pPr>
              <a:t>16</a:t>
            </a:fld>
            <a:endParaRPr lang="en-US"/>
          </a:p>
        </p:txBody>
      </p:sp>
    </p:spTree>
    <p:extLst>
      <p:ext uri="{BB962C8B-B14F-4D97-AF65-F5344CB8AC3E}">
        <p14:creationId xmlns:p14="http://schemas.microsoft.com/office/powerpoint/2010/main" val="1218566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2209800" y="1828800"/>
            <a:ext cx="6248400" cy="1771650"/>
          </a:xfrm>
          <a:prstGeom prst="rect">
            <a:avLst/>
          </a:prstGeom>
        </p:spPr>
        <p:txBody>
          <a:bodyPr/>
          <a:lstStyle>
            <a:lvl1pPr>
              <a:defRPr sz="4400"/>
            </a:lvl1pPr>
          </a:lstStyle>
          <a:p>
            <a:r>
              <a:rPr lang="en-US"/>
              <a:t>Click to edit Master title style</a:t>
            </a:r>
          </a:p>
        </p:txBody>
      </p:sp>
      <p:sp>
        <p:nvSpPr>
          <p:cNvPr id="62468" name="Rectangle 4"/>
          <p:cNvSpPr>
            <a:spLocks noGrp="1" noChangeArrowheads="1"/>
          </p:cNvSpPr>
          <p:nvPr>
            <p:ph type="subTitle" idx="1"/>
          </p:nvPr>
        </p:nvSpPr>
        <p:spPr>
          <a:xfrm>
            <a:off x="2209800" y="3886200"/>
            <a:ext cx="6248400" cy="1752600"/>
          </a:xfrm>
        </p:spPr>
        <p:txBody>
          <a:bodyPr/>
          <a:lstStyle>
            <a:lvl1pPr marL="0" indent="0">
              <a:buFont typeface="Wingdings" pitchFamily="2" charset="2"/>
              <a:buNone/>
              <a:defRPr sz="2800"/>
            </a:lvl1pPr>
          </a:lstStyle>
          <a:p>
            <a:r>
              <a:rPr lang="en-US"/>
              <a:t>Click to edit Master subtitle style</a:t>
            </a:r>
          </a:p>
        </p:txBody>
      </p:sp>
      <p:pic>
        <p:nvPicPr>
          <p:cNvPr id="8" name="Image" descr="Image">
            <a:extLst>
              <a:ext uri="{FF2B5EF4-FFF2-40B4-BE49-F238E27FC236}">
                <a16:creationId xmlns:a16="http://schemas.microsoft.com/office/drawing/2014/main" id="{0ACB44DF-B2B2-4862-8F0F-EDB39865D56E}"/>
              </a:ext>
            </a:extLst>
          </p:cNvPr>
          <p:cNvPicPr>
            <a:picLocks noChangeAspect="1"/>
          </p:cNvPicPr>
          <p:nvPr userDrawn="1"/>
        </p:nvPicPr>
        <p:blipFill>
          <a:blip r:embed="rId2"/>
          <a:stretch>
            <a:fillRect/>
          </a:stretch>
        </p:blipFill>
        <p:spPr>
          <a:xfrm>
            <a:off x="90535" y="593073"/>
            <a:ext cx="9053465" cy="285005"/>
          </a:xfrm>
          <a:prstGeom prst="rect">
            <a:avLst/>
          </a:prstGeom>
          <a:ln w="12700">
            <a:miter lim="400000"/>
          </a:ln>
        </p:spPr>
      </p:pic>
      <p:pic>
        <p:nvPicPr>
          <p:cNvPr id="10" name="Image" descr="Image">
            <a:extLst>
              <a:ext uri="{FF2B5EF4-FFF2-40B4-BE49-F238E27FC236}">
                <a16:creationId xmlns:a16="http://schemas.microsoft.com/office/drawing/2014/main" id="{DA5837CD-DBFF-4899-8C50-CB99579A4C9C}"/>
              </a:ext>
            </a:extLst>
          </p:cNvPr>
          <p:cNvPicPr>
            <a:picLocks noChangeAspect="1"/>
          </p:cNvPicPr>
          <p:nvPr userDrawn="1"/>
        </p:nvPicPr>
        <p:blipFill>
          <a:blip r:embed="rId3"/>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428159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0750" y="352425"/>
            <a:ext cx="6248400" cy="685800"/>
          </a:xfrm>
          <a:prstGeom prst="rect">
            <a:avLst/>
          </a:prstGeom>
        </p:spPr>
        <p:txBody>
          <a:bodyPr/>
          <a:lstStyle/>
          <a:p>
            <a:r>
              <a:rPr lang="en-US" dirty="0"/>
              <a:t>Click to edit Master title</a:t>
            </a:r>
          </a:p>
        </p:txBody>
      </p:sp>
      <p:sp>
        <p:nvSpPr>
          <p:cNvPr id="3" name="Vertical Text Placeholder 2"/>
          <p:cNvSpPr>
            <a:spLocks noGrp="1"/>
          </p:cNvSpPr>
          <p:nvPr>
            <p:ph type="body" orient="vert" idx="1"/>
          </p:nvPr>
        </p:nvSpPr>
        <p:spPr>
          <a:xfrm rot="16200000">
            <a:off x="3196393" y="994608"/>
            <a:ext cx="4580015"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4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76200"/>
            <a:ext cx="1676400" cy="6477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76200"/>
            <a:ext cx="4876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8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6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024846-DB74-489A-97F0-59214F45979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26024846-DB74-489A-97F0-59214F45979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133600" y="381000"/>
            <a:ext cx="6248400" cy="685800"/>
          </a:xfrm>
          <a:prstGeom prst="rect">
            <a:avLst/>
          </a:prstGeom>
        </p:spPr>
        <p:txBody>
          <a:bodyPr/>
          <a:lstStyle>
            <a:lvl1pPr>
              <a:defRPr sz="3600"/>
            </a:lvl1pPr>
          </a:lstStyle>
          <a:p>
            <a:r>
              <a:rPr lang="en-US" dirty="0"/>
              <a:t>Click to edit Master title</a:t>
            </a:r>
          </a:p>
        </p:txBody>
      </p:sp>
      <p:sp>
        <p:nvSpPr>
          <p:cNvPr id="3" name="Content Placeholder 2"/>
          <p:cNvSpPr>
            <a:spLocks noGrp="1"/>
          </p:cNvSpPr>
          <p:nvPr>
            <p:ph idx="1"/>
          </p:nvPr>
        </p:nvSpPr>
        <p:spPr>
          <a:xfrm>
            <a:off x="2133600" y="1066800"/>
            <a:ext cx="6705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79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CCB8747-54A8-4187-9FA6-D94E35F2AA9B}"/>
              </a:ext>
            </a:extLst>
          </p:cNvPr>
          <p:cNvPicPr>
            <a:picLocks noChangeAspect="1"/>
          </p:cNvPicPr>
          <p:nvPr userDrawn="1"/>
        </p:nvPicPr>
        <p:blipFill>
          <a:blip r:embed="rId2"/>
          <a:stretch>
            <a:fillRect/>
          </a:stretch>
        </p:blipFill>
        <p:spPr>
          <a:xfrm>
            <a:off x="128083" y="1476948"/>
            <a:ext cx="8939717" cy="4775838"/>
          </a:xfrm>
          <a:prstGeom prst="rect">
            <a:avLst/>
          </a:prstGeom>
          <a:ln w="12700">
            <a:miter lim="400000"/>
          </a:ln>
        </p:spPr>
      </p:pic>
      <p:sp>
        <p:nvSpPr>
          <p:cNvPr id="12" name="Title 11">
            <a:extLst>
              <a:ext uri="{FF2B5EF4-FFF2-40B4-BE49-F238E27FC236}">
                <a16:creationId xmlns:a16="http://schemas.microsoft.com/office/drawing/2014/main" id="{F9734722-B1B4-4573-99BD-05555EC0EEAC}"/>
              </a:ext>
            </a:extLst>
          </p:cNvPr>
          <p:cNvSpPr>
            <a:spLocks noGrp="1"/>
          </p:cNvSpPr>
          <p:nvPr>
            <p:ph type="title"/>
          </p:nvPr>
        </p:nvSpPr>
        <p:spPr>
          <a:xfrm>
            <a:off x="381000" y="3294223"/>
            <a:ext cx="7397531" cy="607346"/>
          </a:xfrm>
          <a:prstGeom prst="rect">
            <a:avLst/>
          </a:prstGeom>
        </p:spPr>
        <p:txBody>
          <a:bodyPr/>
          <a:lstStyle>
            <a:lvl1pPr>
              <a:defRPr b="1">
                <a:latin typeface="Playfair Display"/>
              </a:defRPr>
            </a:lvl1pPr>
          </a:lstStyle>
          <a:p>
            <a:r>
              <a:rPr lang="en-US" dirty="0"/>
              <a:t>Click to edit Master title style</a:t>
            </a:r>
            <a:endParaRPr lang="pt-BR" dirty="0"/>
          </a:p>
        </p:txBody>
      </p:sp>
      <p:sp>
        <p:nvSpPr>
          <p:cNvPr id="18" name="Content Placeholder 17">
            <a:extLst>
              <a:ext uri="{FF2B5EF4-FFF2-40B4-BE49-F238E27FC236}">
                <a16:creationId xmlns:a16="http://schemas.microsoft.com/office/drawing/2014/main" id="{D3989A50-C19D-4130-90D0-B38D3D8A2D7E}"/>
              </a:ext>
            </a:extLst>
          </p:cNvPr>
          <p:cNvSpPr>
            <a:spLocks noGrp="1"/>
          </p:cNvSpPr>
          <p:nvPr>
            <p:ph sz="quarter" idx="10"/>
          </p:nvPr>
        </p:nvSpPr>
        <p:spPr>
          <a:xfrm>
            <a:off x="381000" y="4191000"/>
            <a:ext cx="2971800" cy="381000"/>
          </a:xfrm>
        </p:spPr>
        <p:txBody>
          <a:bodyPr/>
          <a:lstStyle>
            <a:lvl1pPr marL="0" indent="0">
              <a:buNone/>
              <a:defRPr sz="1800">
                <a:latin typeface="Playfair Display"/>
              </a:defRPr>
            </a:lvl1pPr>
          </a:lstStyle>
          <a:p>
            <a:pPr lvl="0"/>
            <a:r>
              <a:rPr lang="en-US" dirty="0"/>
              <a:t>Edit Master text styles</a:t>
            </a:r>
            <a:endParaRPr lang="pt-BR" dirty="0"/>
          </a:p>
        </p:txBody>
      </p:sp>
    </p:spTree>
    <p:extLst>
      <p:ext uri="{BB962C8B-B14F-4D97-AF65-F5344CB8AC3E}">
        <p14:creationId xmlns:p14="http://schemas.microsoft.com/office/powerpoint/2010/main" val="249787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352425"/>
            <a:ext cx="6248400" cy="685800"/>
          </a:xfrm>
          <a:prstGeom prst="rect">
            <a:avLst/>
          </a:prstGeom>
        </p:spPr>
        <p:txBody>
          <a:bodyPr/>
          <a:lstStyle/>
          <a:p>
            <a:r>
              <a:rPr lang="en-US" dirty="0"/>
              <a:t>Click to edit Master title</a:t>
            </a:r>
          </a:p>
        </p:txBody>
      </p:sp>
      <p:sp>
        <p:nvSpPr>
          <p:cNvPr id="3" name="Content Placeholder 2"/>
          <p:cNvSpPr>
            <a:spLocks noGrp="1"/>
          </p:cNvSpPr>
          <p:nvPr>
            <p:ph sz="half" idx="1"/>
          </p:nvPr>
        </p:nvSpPr>
        <p:spPr>
          <a:xfrm>
            <a:off x="2133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62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98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95275"/>
            <a:ext cx="6248400" cy="609600"/>
          </a:xfrm>
          <a:prstGeom prst="rect">
            <a:avLst/>
          </a:prstGeom>
        </p:spPr>
        <p:txBody>
          <a:bodyPr/>
          <a:lstStyle/>
          <a:p>
            <a:r>
              <a:rPr lang="en-US" dirty="0"/>
              <a:t>Click to edit Master title</a:t>
            </a:r>
          </a:p>
        </p:txBody>
      </p:sp>
    </p:spTree>
    <p:extLst>
      <p:ext uri="{BB962C8B-B14F-4D97-AF65-F5344CB8AC3E}">
        <p14:creationId xmlns:p14="http://schemas.microsoft.com/office/powerpoint/2010/main" val="79692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7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072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33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FA82F9-25BB-4185-88FC-D943BBA003F8}"/>
              </a:ext>
            </a:extLst>
          </p:cNvPr>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473" imgH="473" progId="TCLayout.ActiveDocument.1">
                  <p:embed/>
                </p:oleObj>
              </mc:Choice>
              <mc:Fallback>
                <p:oleObj name="think-cell Slide" r:id="rId16" imgW="473" imgH="473" progId="TCLayout.ActiveDocument.1">
                  <p:embed/>
                  <p:pic>
                    <p:nvPicPr>
                      <p:cNvPr id="2" name="Object 1" hidden="1">
                        <a:extLst>
                          <a:ext uri="{FF2B5EF4-FFF2-40B4-BE49-F238E27FC236}">
                            <a16:creationId xmlns:a16="http://schemas.microsoft.com/office/drawing/2014/main" id="{64FA82F9-25BB-4185-88FC-D943BBA003F8}"/>
                          </a:ext>
                        </a:extLst>
                      </p:cNvPr>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30" name="Rectangle 16"/>
          <p:cNvSpPr>
            <a:spLocks noGrp="1" noChangeArrowheads="1"/>
          </p:cNvSpPr>
          <p:nvPr>
            <p:ph type="body" idx="1"/>
          </p:nvPr>
        </p:nvSpPr>
        <p:spPr bwMode="auto">
          <a:xfrm>
            <a:off x="2133600" y="1219200"/>
            <a:ext cx="6705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Image" descr="Image">
            <a:extLst>
              <a:ext uri="{FF2B5EF4-FFF2-40B4-BE49-F238E27FC236}">
                <a16:creationId xmlns:a16="http://schemas.microsoft.com/office/drawing/2014/main" id="{9B4C96A9-4111-45BF-929D-C9E53EA829A0}"/>
              </a:ext>
            </a:extLst>
          </p:cNvPr>
          <p:cNvPicPr>
            <a:picLocks noChangeAspect="1"/>
          </p:cNvPicPr>
          <p:nvPr userDrawn="1"/>
        </p:nvPicPr>
        <p:blipFill>
          <a:blip r:embed="rId18"/>
          <a:stretch>
            <a:fillRect/>
          </a:stretch>
        </p:blipFill>
        <p:spPr>
          <a:xfrm>
            <a:off x="90535" y="934195"/>
            <a:ext cx="9053465" cy="285005"/>
          </a:xfrm>
          <a:prstGeom prst="rect">
            <a:avLst/>
          </a:prstGeom>
          <a:ln w="12700">
            <a:miter lim="400000"/>
          </a:ln>
        </p:spPr>
      </p:pic>
      <p:pic>
        <p:nvPicPr>
          <p:cNvPr id="13" name="Image" descr="Image">
            <a:extLst>
              <a:ext uri="{FF2B5EF4-FFF2-40B4-BE49-F238E27FC236}">
                <a16:creationId xmlns:a16="http://schemas.microsoft.com/office/drawing/2014/main" id="{FD9D3BE8-762A-402B-B8EF-AD43DF701381}"/>
              </a:ext>
            </a:extLst>
          </p:cNvPr>
          <p:cNvPicPr>
            <a:picLocks noChangeAspect="1"/>
          </p:cNvPicPr>
          <p:nvPr userDrawn="1"/>
        </p:nvPicPr>
        <p:blipFill>
          <a:blip r:embed="rId19"/>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1787906983"/>
      </p:ext>
    </p:extLst>
  </p:cSld>
  <p:clrMap bg1="lt1" tx1="dk1" bg2="lt2" tx2="dk2" accent1="accent1" accent2="accent2" accent3="accent3" accent4="accent4" accent5="accent5" accent6="accent6" hlink="hlink" folHlink="folHlink"/>
  <p:sldLayoutIdLst>
    <p:sldLayoutId id="2147483666" r:id="rId1"/>
    <p:sldLayoutId id="2147483681" r:id="rId2"/>
    <p:sldLayoutId id="2147483668" r:id="rId3"/>
    <p:sldLayoutId id="2147483669" r:id="rId4"/>
    <p:sldLayoutId id="2147483679"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google.com/imgres?imgurl=https://images.slideplayer.com/38/10775613/slides/slide_1.jpg&amp;imgrefurl=https://slideplayer.com/slide/10775613/&amp;docid=3e1_IkStGxb8dM&amp;tbnid=tRcR-kJDXvi5VM:&amp;vet=10ahUKEwjytbblj4bgAhVQ7qwKHe6TCOIQMwhVKAMwAw..i&amp;w=960&amp;h=720&amp;bih=651&amp;biw=1366&amp;q=east%20indian%20company&amp;ved=0ahUKEwjytbblj4bgAhVQ7qwKHe6TCOIQMwhVKAMwAw&amp;iact=mrc&amp;uact=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Luddit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gif"/><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35429" y="1763486"/>
            <a:ext cx="8392885" cy="1856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000" b="1" cap="all">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pPr algn="ctr" eaLnBrk="1" hangingPunct="1"/>
            <a:endParaRPr lang="en-US" kern="0" cap="none" dirty="0"/>
          </a:p>
          <a:p>
            <a:pPr algn="ctr" eaLnBrk="1" hangingPunct="1">
              <a:spcAft>
                <a:spcPts val="1200"/>
              </a:spcAft>
            </a:pPr>
            <a:r>
              <a:rPr lang="en-US" sz="3300" kern="0" cap="none" dirty="0"/>
              <a:t>Global Product Markets</a:t>
            </a:r>
          </a:p>
        </p:txBody>
      </p:sp>
      <p:sp>
        <p:nvSpPr>
          <p:cNvPr id="5" name="Rectangle 3"/>
          <p:cNvSpPr>
            <a:spLocks noGrp="1" noChangeArrowheads="1"/>
          </p:cNvSpPr>
          <p:nvPr>
            <p:ph type="title"/>
          </p:nvPr>
        </p:nvSpPr>
        <p:spPr>
          <a:xfrm>
            <a:off x="2373086" y="3682959"/>
            <a:ext cx="4702628" cy="1143000"/>
          </a:xfrm>
        </p:spPr>
        <p:txBody>
          <a:bodyPr/>
          <a:lstStyle/>
          <a:p>
            <a:pPr algn="ctr" eaLnBrk="1" hangingPunct="1"/>
            <a:br>
              <a:rPr lang="en-US" sz="2400" cap="none" dirty="0"/>
            </a:br>
            <a:r>
              <a:rPr lang="en-US" sz="2400" cap="none" dirty="0"/>
              <a:t>1227 International Management</a:t>
            </a:r>
          </a:p>
        </p:txBody>
      </p:sp>
      <p:sp>
        <p:nvSpPr>
          <p:cNvPr id="6" name="Rectangle 13"/>
          <p:cNvSpPr txBox="1">
            <a:spLocks noChangeArrowheads="1"/>
          </p:cNvSpPr>
          <p:nvPr/>
        </p:nvSpPr>
        <p:spPr bwMode="auto">
          <a:xfrm>
            <a:off x="990599" y="5290457"/>
            <a:ext cx="2232949" cy="5987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eaLnBrk="1" hangingPunct="1"/>
            <a:endParaRPr lang="en-US" sz="800" kern="0" dirty="0"/>
          </a:p>
          <a:p>
            <a:pPr algn="ctr" eaLnBrk="1" hangingPunct="1"/>
            <a:endParaRPr lang="en-US" sz="800" kern="0" dirty="0"/>
          </a:p>
          <a:p>
            <a:pPr algn="ctr" eaLnBrk="1" hangingPunct="1"/>
            <a:endParaRPr lang="en-US" sz="800" kern="0" dirty="0"/>
          </a:p>
          <a:p>
            <a:pPr algn="ctr" eaLnBrk="1" hangingPunct="1"/>
            <a:endParaRPr lang="en-US" sz="800" kern="0" dirty="0"/>
          </a:p>
          <a:p>
            <a:pPr eaLnBrk="1" hangingPunct="1"/>
            <a:r>
              <a:rPr lang="en-US" sz="1200" kern="0" dirty="0"/>
              <a:t>© Ilya Okhmatovskiy</a:t>
            </a:r>
          </a:p>
          <a:p>
            <a:pPr eaLnBrk="1" hangingPunct="1"/>
            <a:r>
              <a:rPr lang="en-US" sz="1200" kern="0" dirty="0"/>
              <a:t>© Andrew Spicer</a:t>
            </a:r>
            <a:endParaRPr lang="en-US" sz="800" kern="0" dirty="0"/>
          </a:p>
        </p:txBody>
      </p:sp>
    </p:spTree>
    <p:extLst>
      <p:ext uri="{BB962C8B-B14F-4D97-AF65-F5344CB8AC3E}">
        <p14:creationId xmlns:p14="http://schemas.microsoft.com/office/powerpoint/2010/main" val="288300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66" name="AutoShape 2"/>
          <p:cNvCxnSpPr>
            <a:cxnSpLocks noChangeShapeType="1"/>
          </p:cNvCxnSpPr>
          <p:nvPr/>
        </p:nvCxnSpPr>
        <p:spPr bwMode="auto">
          <a:xfrm>
            <a:off x="4543425" y="3962400"/>
            <a:ext cx="0" cy="0"/>
          </a:xfrm>
          <a:prstGeom prst="straightConnector1">
            <a:avLst/>
          </a:prstGeom>
          <a:noFill/>
          <a:ln w="9525">
            <a:solidFill>
              <a:schemeClr val="tx1"/>
            </a:solidFill>
            <a:round/>
            <a:headEnd/>
            <a:tailEnd type="triangle" w="med" len="med"/>
          </a:ln>
        </p:spPr>
      </p:cxnSp>
      <p:sp>
        <p:nvSpPr>
          <p:cNvPr id="11267" name="Rectangle 3"/>
          <p:cNvSpPr>
            <a:spLocks noGrp="1" noChangeArrowheads="1"/>
          </p:cNvSpPr>
          <p:nvPr>
            <p:ph type="title"/>
          </p:nvPr>
        </p:nvSpPr>
        <p:spPr>
          <a:xfrm>
            <a:off x="1520190" y="0"/>
            <a:ext cx="7452360" cy="1005840"/>
          </a:xfrm>
        </p:spPr>
        <p:txBody>
          <a:bodyPr/>
          <a:lstStyle/>
          <a:p>
            <a:pPr eaLnBrk="1" hangingPunct="1"/>
            <a:r>
              <a:rPr lang="en-US" sz="3600" dirty="0"/>
              <a:t>Arguments for Maintaining Borders: </a:t>
            </a:r>
            <a:br>
              <a:rPr lang="en-US" sz="3600" dirty="0"/>
            </a:br>
            <a:r>
              <a:rPr lang="en-US" sz="3600" dirty="0"/>
              <a:t>A Zero-Sum Game Perspective</a:t>
            </a:r>
          </a:p>
        </p:txBody>
      </p:sp>
      <p:pic>
        <p:nvPicPr>
          <p:cNvPr id="11268" name="Picture 4"/>
          <p:cNvPicPr>
            <a:picLocks noChangeAspect="1" noChangeArrowheads="1"/>
          </p:cNvPicPr>
          <p:nvPr/>
        </p:nvPicPr>
        <p:blipFill>
          <a:blip r:embed="rId3" cstate="print"/>
          <a:srcRect/>
          <a:stretch>
            <a:fillRect/>
          </a:stretch>
        </p:blipFill>
        <p:spPr bwMode="auto">
          <a:xfrm>
            <a:off x="76200" y="2366010"/>
            <a:ext cx="8991600" cy="2457450"/>
          </a:xfrm>
          <a:prstGeom prst="rect">
            <a:avLst/>
          </a:prstGeom>
          <a:noFill/>
          <a:ln w="9525">
            <a:noFill/>
            <a:miter lim="800000"/>
            <a:headEnd/>
            <a:tailEnd/>
          </a:ln>
        </p:spPr>
      </p:pic>
    </p:spTree>
    <p:extLst>
      <p:ext uri="{BB962C8B-B14F-4D97-AF65-F5344CB8AC3E}">
        <p14:creationId xmlns:p14="http://schemas.microsoft.com/office/powerpoint/2010/main" val="386287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396875" y="1748522"/>
            <a:ext cx="27432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buFontTx/>
              <a:buChar char="•"/>
            </a:pPr>
            <a:r>
              <a:rPr lang="en-US" altLang="en-US" sz="1800" dirty="0">
                <a:latin typeface="+mn-lt"/>
              </a:rPr>
              <a:t> </a:t>
            </a:r>
            <a:r>
              <a:rPr lang="hu-HU" altLang="en-US" sz="1800" dirty="0">
                <a:latin typeface="+mn-lt"/>
              </a:rPr>
              <a:t>An early joint-stock company, which was granted an English Royal Charter by Elisabeth I on December 31, 1600.</a:t>
            </a:r>
          </a:p>
          <a:p>
            <a:pPr algn="just" eaLnBrk="1" hangingPunct="1"/>
            <a:endParaRPr lang="en-US" altLang="en-US" sz="1800" dirty="0">
              <a:latin typeface="+mn-lt"/>
            </a:endParaRPr>
          </a:p>
          <a:p>
            <a:pPr algn="just" eaLnBrk="1" hangingPunct="1">
              <a:buFontTx/>
              <a:buChar char="•"/>
            </a:pPr>
            <a:r>
              <a:rPr lang="en-US" altLang="en-US" sz="1800" dirty="0">
                <a:latin typeface="+mn-lt"/>
              </a:rPr>
              <a:t> </a:t>
            </a:r>
            <a:r>
              <a:rPr lang="hu-HU" altLang="en-US" sz="1800" dirty="0">
                <a:latin typeface="+mn-lt"/>
              </a:rPr>
              <a:t>In 1610-1611 first factories and trading posts establ</a:t>
            </a:r>
            <a:r>
              <a:rPr lang="en-CA" altLang="en-US" sz="1800" dirty="0" err="1">
                <a:latin typeface="+mn-lt"/>
              </a:rPr>
              <a:t>i</a:t>
            </a:r>
            <a:r>
              <a:rPr lang="hu-HU" altLang="en-US" sz="1800" dirty="0">
                <a:latin typeface="+mn-lt"/>
              </a:rPr>
              <a:t>shed in India</a:t>
            </a:r>
            <a:endParaRPr lang="en-US" altLang="en-US" sz="1800" dirty="0">
              <a:latin typeface="+mn-lt"/>
            </a:endParaRPr>
          </a:p>
          <a:p>
            <a:pPr algn="just" eaLnBrk="1" hangingPunct="1">
              <a:buFontTx/>
              <a:buChar char="•"/>
            </a:pPr>
            <a:endParaRPr lang="en-US" altLang="en-US" sz="1800" dirty="0">
              <a:latin typeface="+mn-lt"/>
              <a:cs typeface="Times New Roman" panose="02020603050405020304" pitchFamily="18" charset="0"/>
            </a:endParaRPr>
          </a:p>
          <a:p>
            <a:pPr algn="just" eaLnBrk="1" hangingPunct="1">
              <a:buFontTx/>
              <a:buChar char="•"/>
            </a:pPr>
            <a:r>
              <a:rPr lang="en-US" altLang="en-US" sz="1800" dirty="0">
                <a:latin typeface="+mn-lt"/>
                <a:cs typeface="Times New Roman" panose="02020603050405020304" pitchFamily="18" charset="0"/>
              </a:rPr>
              <a:t>In 1711, the Company established a trading post in Canton (Guangzhou), China, to trade tea for silver</a:t>
            </a:r>
            <a:endParaRPr lang="hu-HU" altLang="en-US" sz="1400" b="1" dirty="0"/>
          </a:p>
          <a:p>
            <a:pPr algn="just" eaLnBrk="1" hangingPunct="1">
              <a:buFontTx/>
              <a:buChar char="•"/>
            </a:pPr>
            <a:endParaRPr lang="hu-HU" altLang="en-US" sz="1400" dirty="0"/>
          </a:p>
        </p:txBody>
      </p:sp>
      <p:sp>
        <p:nvSpPr>
          <p:cNvPr id="7172" name="Rectangle 18"/>
          <p:cNvSpPr>
            <a:spLocks noChangeArrowheads="1"/>
          </p:cNvSpPr>
          <p:nvPr/>
        </p:nvSpPr>
        <p:spPr bwMode="auto">
          <a:xfrm>
            <a:off x="1889760" y="51301"/>
            <a:ext cx="6396990" cy="97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3600" b="1" dirty="0">
                <a:solidFill>
                  <a:schemeClr val="tx2"/>
                </a:solidFill>
                <a:latin typeface="+mn-lt"/>
              </a:rPr>
              <a:t>An Enduring Debate: </a:t>
            </a:r>
          </a:p>
          <a:p>
            <a:pPr eaLnBrk="1" hangingPunct="1"/>
            <a:r>
              <a:rPr lang="hu-HU" altLang="en-US" sz="3600" b="1" dirty="0">
                <a:solidFill>
                  <a:schemeClr val="tx2"/>
                </a:solidFill>
                <a:latin typeface="+mn-lt"/>
              </a:rPr>
              <a:t>The British East India Company</a:t>
            </a:r>
          </a:p>
        </p:txBody>
      </p:sp>
      <p:sp>
        <p:nvSpPr>
          <p:cNvPr id="2" name="AutoShape 3" descr="Image result for east indian company">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799" y="1577340"/>
            <a:ext cx="5436326" cy="4495800"/>
          </a:xfrm>
          <a:prstGeom prst="rect">
            <a:avLst/>
          </a:prstGeom>
        </p:spPr>
      </p:pic>
    </p:spTree>
    <p:extLst>
      <p:ext uri="{BB962C8B-B14F-4D97-AF65-F5344CB8AC3E}">
        <p14:creationId xmlns:p14="http://schemas.microsoft.com/office/powerpoint/2010/main" val="135097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96490" y="240030"/>
            <a:ext cx="5513070" cy="685800"/>
          </a:xfrm>
        </p:spPr>
        <p:txBody>
          <a:bodyPr/>
          <a:lstStyle/>
          <a:p>
            <a:r>
              <a:rPr lang="en-US" dirty="0"/>
              <a:t>The Tariff Debate (1667)</a:t>
            </a:r>
          </a:p>
        </p:txBody>
      </p:sp>
      <p:sp>
        <p:nvSpPr>
          <p:cNvPr id="5" name="Content Placeholder 4"/>
          <p:cNvSpPr>
            <a:spLocks noGrp="1"/>
          </p:cNvSpPr>
          <p:nvPr>
            <p:ph idx="1"/>
          </p:nvPr>
        </p:nvSpPr>
        <p:spPr>
          <a:xfrm>
            <a:off x="437356" y="1726842"/>
            <a:ext cx="8269288" cy="3645258"/>
          </a:xfrm>
        </p:spPr>
        <p:txBody>
          <a:bodyPr>
            <a:normAutofit/>
          </a:bodyPr>
          <a:lstStyle/>
          <a:p>
            <a:pPr>
              <a:spcAft>
                <a:spcPts val="1200"/>
              </a:spcAft>
            </a:pPr>
            <a:r>
              <a:rPr lang="en-US" sz="2400" dirty="0"/>
              <a:t>In 1667, the East India Company’s domestic headquarters in London “was attacked by rioting weavers, who were enraged that Asian textiles were threatening their livelihood by driving down the price of domestic cloth and reducing their wages.”</a:t>
            </a:r>
          </a:p>
          <a:p>
            <a:pPr>
              <a:spcAft>
                <a:spcPts val="1200"/>
              </a:spcAft>
            </a:pPr>
            <a:r>
              <a:rPr lang="en-US" sz="2400" dirty="0"/>
              <a:t>This is a challenge that governments have faced again and again: whether to embrace free market trade or to enforce a tax on foreign goods, called a tariff, to help protect domestic manufacturing.</a:t>
            </a:r>
          </a:p>
        </p:txBody>
      </p:sp>
      <p:sp>
        <p:nvSpPr>
          <p:cNvPr id="6" name="TextBox 5"/>
          <p:cNvSpPr txBox="1"/>
          <p:nvPr/>
        </p:nvSpPr>
        <p:spPr>
          <a:xfrm>
            <a:off x="2922477" y="6520190"/>
            <a:ext cx="3097323"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Source: The East India Company: A History (1993)</a:t>
            </a:r>
          </a:p>
        </p:txBody>
      </p:sp>
    </p:spTree>
    <p:extLst>
      <p:ext uri="{BB962C8B-B14F-4D97-AF65-F5344CB8AC3E}">
        <p14:creationId xmlns:p14="http://schemas.microsoft.com/office/powerpoint/2010/main" val="334535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046" y="0"/>
            <a:ext cx="6944042" cy="994409"/>
          </a:xfrm>
        </p:spPr>
        <p:txBody>
          <a:bodyPr/>
          <a:lstStyle/>
          <a:p>
            <a:r>
              <a:rPr lang="en-US" b="0" dirty="0"/>
              <a:t>"</a:t>
            </a:r>
            <a:r>
              <a:rPr lang="en-US" dirty="0"/>
              <a:t>Considerations on the East-India Trade” by Henry Martyn (1701)</a:t>
            </a:r>
          </a:p>
        </p:txBody>
      </p:sp>
      <p:sp>
        <p:nvSpPr>
          <p:cNvPr id="3" name="Content Placeholder 2"/>
          <p:cNvSpPr>
            <a:spLocks noGrp="1"/>
          </p:cNvSpPr>
          <p:nvPr>
            <p:ph idx="1"/>
          </p:nvPr>
        </p:nvSpPr>
        <p:spPr>
          <a:xfrm>
            <a:off x="685800" y="1499007"/>
            <a:ext cx="8269288" cy="4383087"/>
          </a:xfrm>
        </p:spPr>
        <p:txBody>
          <a:bodyPr/>
          <a:lstStyle/>
          <a:p>
            <a:r>
              <a:rPr lang="en-US" sz="2400" dirty="0"/>
              <a:t>Henry Martyn in 1701 argues that imports of goods from India represent a benefit to the English nation </a:t>
            </a:r>
          </a:p>
          <a:p>
            <a:r>
              <a:rPr lang="en-US" sz="2400" dirty="0"/>
              <a:t>Martyn’s argument relies on an analogy between international trade and technological progress:</a:t>
            </a:r>
          </a:p>
          <a:p>
            <a:r>
              <a:rPr lang="en-US" sz="2400" dirty="0"/>
              <a:t>“Take the sawmill. The sawmill allows two people to do the work that in its absence would have required thirty people. Or consider a barge on the navigable river.  Five men on the barge can transport as much freight as one hundred men and as many horses on land.” </a:t>
            </a:r>
          </a:p>
          <a:p>
            <a:r>
              <a:rPr lang="en-US" sz="1800" dirty="0"/>
              <a:t>Footnote: Some English textile workers in the 19th century  actually destroyed textile machinery (</a:t>
            </a:r>
            <a:r>
              <a:rPr lang="en-US" sz="1800" dirty="0">
                <a:hlinkClick r:id="rId2"/>
              </a:rPr>
              <a:t>https://en.wikipedia.org/wiki/Luddite</a:t>
            </a:r>
            <a:r>
              <a:rPr lang="en-US" sz="1800" dirty="0"/>
              <a:t>). </a:t>
            </a:r>
          </a:p>
        </p:txBody>
      </p:sp>
      <p:sp>
        <p:nvSpPr>
          <p:cNvPr id="4" name="TextBox 3"/>
          <p:cNvSpPr txBox="1"/>
          <p:nvPr/>
        </p:nvSpPr>
        <p:spPr>
          <a:xfrm>
            <a:off x="3429000" y="6581001"/>
            <a:ext cx="3562578" cy="276999"/>
          </a:xfrm>
          <a:prstGeom prst="rect">
            <a:avLst/>
          </a:prstGeom>
          <a:noFill/>
        </p:spPr>
        <p:txBody>
          <a:bodyPr wrap="none" rtlCol="0">
            <a:spAutoFit/>
          </a:bodyPr>
          <a:lstStyle/>
          <a:p>
            <a:r>
              <a:rPr lang="en-US" sz="1200" dirty="0"/>
              <a:t>Source: Rodrik (2011) The Globalization Paradox</a:t>
            </a:r>
          </a:p>
        </p:txBody>
      </p:sp>
    </p:spTree>
    <p:extLst>
      <p:ext uri="{BB962C8B-B14F-4D97-AF65-F5344CB8AC3E}">
        <p14:creationId xmlns:p14="http://schemas.microsoft.com/office/powerpoint/2010/main" val="427136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989" y="13063"/>
            <a:ext cx="4994910" cy="1034686"/>
          </a:xfrm>
        </p:spPr>
        <p:txBody>
          <a:bodyPr/>
          <a:lstStyle/>
          <a:p>
            <a:r>
              <a:rPr lang="en-US" dirty="0"/>
              <a:t>Trade as Similar to </a:t>
            </a:r>
            <a:br>
              <a:rPr lang="en-US" dirty="0"/>
            </a:br>
            <a:r>
              <a:rPr lang="en-US" dirty="0"/>
              <a:t>Technological Progress</a:t>
            </a:r>
          </a:p>
        </p:txBody>
      </p:sp>
      <p:sp>
        <p:nvSpPr>
          <p:cNvPr id="3" name="Content Placeholder 2"/>
          <p:cNvSpPr>
            <a:spLocks noGrp="1"/>
          </p:cNvSpPr>
          <p:nvPr>
            <p:ph idx="1"/>
          </p:nvPr>
        </p:nvSpPr>
        <p:spPr>
          <a:xfrm>
            <a:off x="685800" y="1578200"/>
            <a:ext cx="8269288" cy="4459287"/>
          </a:xfrm>
        </p:spPr>
        <p:txBody>
          <a:bodyPr/>
          <a:lstStyle/>
          <a:p>
            <a:r>
              <a:rPr lang="en-US" sz="2400" dirty="0"/>
              <a:t>If we reject the use of the sawmill or the barge, wouldn’t this be a waste of a nation’s resources? </a:t>
            </a:r>
          </a:p>
          <a:p>
            <a:r>
              <a:rPr lang="en-US" sz="2400" dirty="0"/>
              <a:t>Wouldn’t it be a similar waste to employ workers in England if the textiles that they produce can be obtained from India by putting fewer people to work? </a:t>
            </a:r>
          </a:p>
          <a:p>
            <a:r>
              <a:rPr lang="en-US" sz="2400" dirty="0"/>
              <a:t>We can produce textiles at home, or we can obtain the same quantity of textiles from India by producing another commodity which we sell in exchange. </a:t>
            </a:r>
          </a:p>
          <a:p>
            <a:r>
              <a:rPr lang="en-US" sz="2400" dirty="0"/>
              <a:t>If the latter takes less labor than the former, then who can be against technological progress? </a:t>
            </a:r>
          </a:p>
        </p:txBody>
      </p:sp>
      <p:sp>
        <p:nvSpPr>
          <p:cNvPr id="4" name="TextBox 3"/>
          <p:cNvSpPr txBox="1"/>
          <p:nvPr/>
        </p:nvSpPr>
        <p:spPr>
          <a:xfrm>
            <a:off x="3962400" y="6567938"/>
            <a:ext cx="3484287" cy="276999"/>
          </a:xfrm>
          <a:prstGeom prst="rect">
            <a:avLst/>
          </a:prstGeom>
          <a:noFill/>
        </p:spPr>
        <p:txBody>
          <a:bodyPr wrap="none" rtlCol="0">
            <a:spAutoFit/>
          </a:bodyPr>
          <a:lstStyle/>
          <a:p>
            <a:r>
              <a:rPr lang="en-US" sz="1200" dirty="0"/>
              <a:t>Source: Rodrik (2011) The Globalization Paradox</a:t>
            </a:r>
          </a:p>
        </p:txBody>
      </p:sp>
    </p:spTree>
    <p:extLst>
      <p:ext uri="{BB962C8B-B14F-4D97-AF65-F5344CB8AC3E}">
        <p14:creationId xmlns:p14="http://schemas.microsoft.com/office/powerpoint/2010/main" val="351607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15239"/>
            <a:ext cx="8001000" cy="1143000"/>
          </a:xfrm>
        </p:spPr>
        <p:txBody>
          <a:bodyPr/>
          <a:lstStyle/>
          <a:p>
            <a:r>
              <a:rPr lang="en-US" dirty="0"/>
              <a:t>Mutual Benefits of Open Borders: </a:t>
            </a:r>
            <a:br>
              <a:rPr lang="en-US" dirty="0"/>
            </a:br>
            <a:r>
              <a:rPr lang="en-US" dirty="0"/>
              <a:t>Adam Smith’s Wealth of Nations (1776)</a:t>
            </a:r>
          </a:p>
        </p:txBody>
      </p:sp>
      <p:sp>
        <p:nvSpPr>
          <p:cNvPr id="3" name="Content Placeholder 2"/>
          <p:cNvSpPr>
            <a:spLocks noGrp="1"/>
          </p:cNvSpPr>
          <p:nvPr>
            <p:ph idx="1"/>
          </p:nvPr>
        </p:nvSpPr>
        <p:spPr>
          <a:xfrm>
            <a:off x="121920" y="1543050"/>
            <a:ext cx="4648200" cy="4525963"/>
          </a:xfrm>
        </p:spPr>
        <p:txBody>
          <a:bodyPr/>
          <a:lstStyle/>
          <a:p>
            <a:r>
              <a:rPr lang="en-US" dirty="0"/>
              <a:t>Adam Smith argues that national wealth and power, corporate success and individual well-being benefit from  free trade</a:t>
            </a:r>
          </a:p>
        </p:txBody>
      </p:sp>
      <p:pic>
        <p:nvPicPr>
          <p:cNvPr id="2050" name="Picture 2" descr="http://upload.wikimedia.org/wikipedia/commons/4/43/Adam_Smith_The_Muir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330" y="1543050"/>
            <a:ext cx="4095750" cy="44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803039" y="1981200"/>
            <a:ext cx="7924800" cy="3785652"/>
          </a:xfrm>
          <a:prstGeom prst="rect">
            <a:avLst/>
          </a:prstGeom>
          <a:noFill/>
          <a:ln w="9525">
            <a:noFill/>
            <a:miter lim="800000"/>
            <a:headEnd/>
            <a:tailEnd/>
          </a:ln>
        </p:spPr>
        <p:txBody>
          <a:bodyPr>
            <a:spAutoFit/>
          </a:bodyPr>
          <a:lstStyle/>
          <a:p>
            <a:r>
              <a:rPr lang="en-US" sz="2400" dirty="0"/>
              <a:t>"It is the maxim of every prudent master of a family never to attempt to make at home what it will cost him more to make than to buy. If a foreign country can supply us with a commodity cheaper than we ourselves can make it, better buy it of them with some part of the produce of our own industry employed in a way in which we have some advantage. The general industry of the country, being always in proportion to the capital which employs it, will not thereby be diminished." </a:t>
            </a:r>
          </a:p>
          <a:p>
            <a:pPr marL="800100" lvl="1" indent="-342900">
              <a:buFont typeface="Arial" panose="020B0604020202020204" pitchFamily="34" charset="0"/>
              <a:buChar char="•"/>
            </a:pPr>
            <a:r>
              <a:rPr lang="en-US" sz="2400" dirty="0"/>
              <a:t>Adam Smith (1776), The Wealth of Nations</a:t>
            </a:r>
          </a:p>
        </p:txBody>
      </p:sp>
      <p:sp>
        <p:nvSpPr>
          <p:cNvPr id="3" name="Text Box 4"/>
          <p:cNvSpPr txBox="1">
            <a:spLocks noChangeArrowheads="1"/>
          </p:cNvSpPr>
          <p:nvPr/>
        </p:nvSpPr>
        <p:spPr bwMode="auto">
          <a:xfrm>
            <a:off x="2317242" y="279142"/>
            <a:ext cx="6209538" cy="646331"/>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3600" b="1" dirty="0">
                <a:solidFill>
                  <a:schemeClr val="tx2"/>
                </a:solidFill>
                <a:latin typeface="+mj-lt"/>
              </a:rPr>
              <a:t>Theory of Absolute Advantage</a:t>
            </a:r>
          </a:p>
        </p:txBody>
      </p:sp>
    </p:spTree>
    <p:extLst>
      <p:ext uri="{BB962C8B-B14F-4D97-AF65-F5344CB8AC3E}">
        <p14:creationId xmlns:p14="http://schemas.microsoft.com/office/powerpoint/2010/main" val="130569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210" y="215900"/>
            <a:ext cx="7269480" cy="685800"/>
          </a:xfrm>
        </p:spPr>
        <p:txBody>
          <a:bodyPr/>
          <a:lstStyle/>
          <a:p>
            <a:r>
              <a:rPr lang="en-US" dirty="0"/>
              <a:t>Benefits to Specialization and Trade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690" y="1965325"/>
            <a:ext cx="7620000" cy="3762375"/>
          </a:xfrm>
        </p:spPr>
      </p:pic>
    </p:spTree>
    <p:extLst>
      <p:ext uri="{BB962C8B-B14F-4D97-AF65-F5344CB8AC3E}">
        <p14:creationId xmlns:p14="http://schemas.microsoft.com/office/powerpoint/2010/main" val="378662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128226" y="114425"/>
            <a:ext cx="6558574" cy="990600"/>
          </a:xfrm>
          <a:noFill/>
        </p:spPr>
        <p:txBody>
          <a:bodyPr lIns="90488" tIns="44450" rIns="90488" bIns="44450" anchor="ctr"/>
          <a:lstStyle/>
          <a:p>
            <a:pPr eaLnBrk="1" hangingPunct="1"/>
            <a:r>
              <a:rPr lang="en-US" dirty="0"/>
              <a:t>Theory of Absolute Advantage</a:t>
            </a:r>
          </a:p>
        </p:txBody>
      </p:sp>
      <p:sp>
        <p:nvSpPr>
          <p:cNvPr id="2052" name="Rectangle 3"/>
          <p:cNvSpPr>
            <a:spLocks noGrp="1" noChangeArrowheads="1"/>
          </p:cNvSpPr>
          <p:nvPr>
            <p:ph type="body" idx="1"/>
          </p:nvPr>
        </p:nvSpPr>
        <p:spPr>
          <a:xfrm>
            <a:off x="533400" y="1752600"/>
            <a:ext cx="8153400" cy="4042410"/>
          </a:xfrm>
          <a:noFill/>
        </p:spPr>
        <p:txBody>
          <a:bodyPr lIns="90488" tIns="44450" rIns="90488" bIns="44450">
            <a:normAutofit/>
          </a:bodyPr>
          <a:lstStyle/>
          <a:p>
            <a:pPr eaLnBrk="1" hangingPunct="1">
              <a:lnSpc>
                <a:spcPct val="90000"/>
              </a:lnSpc>
              <a:spcAft>
                <a:spcPts val="1200"/>
              </a:spcAft>
            </a:pPr>
            <a:r>
              <a:rPr lang="en-US" sz="2600" dirty="0"/>
              <a:t>Capability of one country to produce more of a product with the same amount of input than another country</a:t>
            </a:r>
          </a:p>
          <a:p>
            <a:pPr eaLnBrk="1" hangingPunct="1">
              <a:lnSpc>
                <a:spcPct val="90000"/>
              </a:lnSpc>
              <a:spcAft>
                <a:spcPts val="1200"/>
              </a:spcAft>
            </a:pPr>
            <a:r>
              <a:rPr lang="en-US" sz="2600" dirty="0"/>
              <a:t>Produce only goods where you are </a:t>
            </a:r>
            <a:r>
              <a:rPr lang="en-US" sz="2600" u="sng" dirty="0"/>
              <a:t>most</a:t>
            </a:r>
            <a:r>
              <a:rPr lang="en-US" sz="2600" dirty="0"/>
              <a:t> efficient, trade for those where you are not efficient</a:t>
            </a:r>
          </a:p>
          <a:p>
            <a:pPr eaLnBrk="1" hangingPunct="1">
              <a:lnSpc>
                <a:spcPct val="90000"/>
              </a:lnSpc>
              <a:spcAft>
                <a:spcPts val="1200"/>
              </a:spcAft>
            </a:pPr>
            <a:r>
              <a:rPr lang="en-US" sz="2600" dirty="0"/>
              <a:t>Assumes there is an </a:t>
            </a:r>
            <a:r>
              <a:rPr lang="en-US" sz="2600" i="1" dirty="0"/>
              <a:t>absolute advantage </a:t>
            </a:r>
            <a:r>
              <a:rPr lang="en-US" sz="2600" dirty="0"/>
              <a:t>balance among nations – all countries are best at something…</a:t>
            </a:r>
          </a:p>
          <a:p>
            <a:pPr marL="174625" indent="0">
              <a:lnSpc>
                <a:spcPct val="90000"/>
              </a:lnSpc>
              <a:spcAft>
                <a:spcPts val="1200"/>
              </a:spcAft>
              <a:buNone/>
            </a:pPr>
            <a:r>
              <a:rPr lang="en-US" sz="2600" i="1" dirty="0"/>
              <a:t>“If someone can do it more cheaply than you, and you can do something more cheaply than them – then you should both make your respective goods and trade.”</a:t>
            </a:r>
          </a:p>
        </p:txBody>
      </p:sp>
      <p:sp>
        <p:nvSpPr>
          <p:cNvPr id="2053" name="Text Box 4"/>
          <p:cNvSpPr txBox="1">
            <a:spLocks noChangeArrowheads="1"/>
          </p:cNvSpPr>
          <p:nvPr/>
        </p:nvSpPr>
        <p:spPr bwMode="auto">
          <a:xfrm>
            <a:off x="495300" y="6290185"/>
            <a:ext cx="4114800" cy="304800"/>
          </a:xfrm>
          <a:prstGeom prst="rect">
            <a:avLst/>
          </a:prstGeom>
          <a:noFill/>
          <a:ln w="9525">
            <a:noFill/>
            <a:miter lim="800000"/>
            <a:headEnd/>
            <a:tailEnd/>
          </a:ln>
        </p:spPr>
        <p:txBody>
          <a:bodyPr>
            <a:spAutoFit/>
          </a:bodyPr>
          <a:lstStyle/>
          <a:p>
            <a:pPr>
              <a:spcBef>
                <a:spcPct val="50000"/>
              </a:spcBef>
            </a:pPr>
            <a:r>
              <a:rPr lang="en-US" sz="1400" dirty="0">
                <a:solidFill>
                  <a:schemeClr val="bg1"/>
                </a:solidFill>
                <a:latin typeface="Times New Roman" pitchFamily="18" charset="0"/>
              </a:rPr>
              <a:t>© McGraw Hill Companies, Inc.,2005</a:t>
            </a:r>
          </a:p>
        </p:txBody>
      </p:sp>
      <p:sp>
        <p:nvSpPr>
          <p:cNvPr id="2054" name="Text Box 6"/>
          <p:cNvSpPr txBox="1">
            <a:spLocks noChangeArrowheads="1"/>
          </p:cNvSpPr>
          <p:nvPr/>
        </p:nvSpPr>
        <p:spPr bwMode="auto">
          <a:xfrm>
            <a:off x="7772400" y="6172200"/>
            <a:ext cx="1143000" cy="457200"/>
          </a:xfrm>
          <a:prstGeom prst="rect">
            <a:avLst/>
          </a:prstGeom>
          <a:noFill/>
          <a:ln w="9525">
            <a:noFill/>
            <a:miter lim="800000"/>
            <a:headEnd/>
            <a:tailEnd/>
          </a:ln>
        </p:spPr>
        <p:txBody>
          <a:bodyPr>
            <a:spAutoFit/>
          </a:bodyPr>
          <a:lstStyle/>
          <a:p>
            <a:pPr>
              <a:spcBef>
                <a:spcPct val="50000"/>
              </a:spcBef>
            </a:pPr>
            <a:endParaRPr lang="en-US" sz="2400">
              <a:solidFill>
                <a:schemeClr val="bg1"/>
              </a:solidFill>
              <a:latin typeface="Times New Roman" pitchFamily="18" charset="0"/>
            </a:endParaRPr>
          </a:p>
        </p:txBody>
      </p:sp>
      <p:sp>
        <p:nvSpPr>
          <p:cNvPr id="2055" name="Text Box 7"/>
          <p:cNvSpPr txBox="1">
            <a:spLocks noChangeArrowheads="1"/>
          </p:cNvSpPr>
          <p:nvPr/>
        </p:nvSpPr>
        <p:spPr bwMode="auto">
          <a:xfrm>
            <a:off x="4070644" y="6552950"/>
            <a:ext cx="1383712" cy="276999"/>
          </a:xfrm>
          <a:prstGeom prst="rect">
            <a:avLst/>
          </a:prstGeom>
          <a:noFill/>
          <a:ln w="9525">
            <a:noFill/>
            <a:miter lim="800000"/>
            <a:headEnd/>
            <a:tailEnd/>
          </a:ln>
        </p:spPr>
        <p:txBody>
          <a:bodyPr wrap="none">
            <a:spAutoFit/>
          </a:bodyPr>
          <a:lstStyle/>
          <a:p>
            <a:r>
              <a:rPr lang="en-US" sz="1200" dirty="0">
                <a:latin typeface="Times New Roman" panose="02020603050405020304" pitchFamily="18" charset="0"/>
                <a:cs typeface="Times New Roman" panose="02020603050405020304" pitchFamily="18" charset="0"/>
              </a:rPr>
              <a:t>Source: Hill (2005)</a:t>
            </a:r>
          </a:p>
        </p:txBody>
      </p:sp>
    </p:spTree>
    <p:extLst>
      <p:ext uri="{BB962C8B-B14F-4D97-AF65-F5344CB8AC3E}">
        <p14:creationId xmlns:p14="http://schemas.microsoft.com/office/powerpoint/2010/main" val="1170229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17939" y="38100"/>
            <a:ext cx="5108121" cy="990600"/>
          </a:xfrm>
        </p:spPr>
        <p:txBody>
          <a:bodyPr>
            <a:noAutofit/>
          </a:bodyPr>
          <a:lstStyle/>
          <a:p>
            <a:pPr eaLnBrk="1" hangingPunct="1"/>
            <a:r>
              <a:rPr lang="en-US" dirty="0"/>
              <a:t>From Absolute to </a:t>
            </a:r>
            <a:br>
              <a:rPr lang="en-US" dirty="0"/>
            </a:br>
            <a:r>
              <a:rPr lang="en-US" dirty="0"/>
              <a:t>Comparative Advantage</a:t>
            </a:r>
          </a:p>
        </p:txBody>
      </p:sp>
      <p:sp>
        <p:nvSpPr>
          <p:cNvPr id="15363" name="Rectangle 3"/>
          <p:cNvSpPr>
            <a:spLocks noGrp="1" noChangeArrowheads="1"/>
          </p:cNvSpPr>
          <p:nvPr>
            <p:ph type="body" idx="1"/>
          </p:nvPr>
        </p:nvSpPr>
        <p:spPr>
          <a:xfrm>
            <a:off x="708660" y="1680210"/>
            <a:ext cx="8001000" cy="4495800"/>
          </a:xfrm>
        </p:spPr>
        <p:txBody>
          <a:bodyPr>
            <a:noAutofit/>
          </a:bodyPr>
          <a:lstStyle/>
          <a:p>
            <a:pPr eaLnBrk="1" hangingPunct="1">
              <a:lnSpc>
                <a:spcPct val="80000"/>
              </a:lnSpc>
              <a:spcAft>
                <a:spcPts val="1200"/>
              </a:spcAft>
            </a:pPr>
            <a:r>
              <a:rPr lang="en-US" sz="2400" dirty="0"/>
              <a:t>What happens if one country has an absolute advantage in both products?</a:t>
            </a:r>
          </a:p>
          <a:p>
            <a:pPr lvl="1" eaLnBrk="1" hangingPunct="1">
              <a:lnSpc>
                <a:spcPct val="80000"/>
              </a:lnSpc>
              <a:spcAft>
                <a:spcPts val="1200"/>
              </a:spcAft>
            </a:pPr>
            <a:r>
              <a:rPr lang="en-US" sz="2400" dirty="0"/>
              <a:t>According to a theory of absolute advantage, no trade should occur</a:t>
            </a:r>
          </a:p>
          <a:p>
            <a:pPr lvl="1">
              <a:lnSpc>
                <a:spcPct val="80000"/>
              </a:lnSpc>
              <a:spcAft>
                <a:spcPts val="1200"/>
              </a:spcAft>
            </a:pPr>
            <a:r>
              <a:rPr lang="en-US" sz="2400" dirty="0"/>
              <a:t>But a theory of comparative advantage suggests that countries should specialize in the goods for which they have a relative advantage, and thus a lower opportunity cost, and then trade</a:t>
            </a:r>
          </a:p>
          <a:p>
            <a:pPr eaLnBrk="1" hangingPunct="1">
              <a:lnSpc>
                <a:spcPct val="80000"/>
              </a:lnSpc>
              <a:spcAft>
                <a:spcPts val="1200"/>
              </a:spcAft>
            </a:pPr>
            <a:endParaRPr lang="en-US" sz="3200" dirty="0"/>
          </a:p>
        </p:txBody>
      </p:sp>
    </p:spTree>
    <p:extLst>
      <p:ext uri="{BB962C8B-B14F-4D97-AF65-F5344CB8AC3E}">
        <p14:creationId xmlns:p14="http://schemas.microsoft.com/office/powerpoint/2010/main" val="136551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9580" y="1565910"/>
            <a:ext cx="8244840" cy="4514850"/>
          </a:xfrm>
        </p:spPr>
        <p:txBody>
          <a:bodyPr/>
          <a:lstStyle/>
          <a:p>
            <a:pPr>
              <a:spcBef>
                <a:spcPts val="0"/>
              </a:spcBef>
            </a:pPr>
            <a:r>
              <a:rPr lang="en-CA" dirty="0"/>
              <a:t>The rise of global product markets</a:t>
            </a:r>
          </a:p>
          <a:p>
            <a:pPr lvl="1">
              <a:spcBef>
                <a:spcPts val="0"/>
              </a:spcBef>
            </a:pPr>
            <a:r>
              <a:rPr lang="en-CA" dirty="0"/>
              <a:t>Pioneers of global trade</a:t>
            </a:r>
          </a:p>
          <a:p>
            <a:pPr lvl="1">
              <a:spcBef>
                <a:spcPts val="0"/>
              </a:spcBef>
            </a:pPr>
            <a:r>
              <a:rPr lang="en-CA" dirty="0"/>
              <a:t>Early voices in favor and against global trade</a:t>
            </a:r>
          </a:p>
          <a:p>
            <a:pPr>
              <a:spcBef>
                <a:spcPts val="0"/>
              </a:spcBef>
            </a:pPr>
            <a:r>
              <a:rPr lang="en-CA" dirty="0"/>
              <a:t>Economic argument for free trade</a:t>
            </a:r>
          </a:p>
          <a:p>
            <a:pPr lvl="1">
              <a:spcBef>
                <a:spcPts val="0"/>
              </a:spcBef>
            </a:pPr>
            <a:r>
              <a:rPr lang="en-CA" dirty="0"/>
              <a:t>Trade can make both trading parties better off </a:t>
            </a:r>
          </a:p>
          <a:p>
            <a:pPr lvl="1">
              <a:spcBef>
                <a:spcPts val="0"/>
              </a:spcBef>
            </a:pPr>
            <a:r>
              <a:rPr lang="en-CA" dirty="0"/>
              <a:t>Theories of absolute and comparative advantage</a:t>
            </a:r>
          </a:p>
          <a:p>
            <a:pPr>
              <a:spcBef>
                <a:spcPts val="0"/>
              </a:spcBef>
            </a:pPr>
            <a:r>
              <a:rPr lang="en-CA" dirty="0"/>
              <a:t>Going beyond the economic benefits of trade</a:t>
            </a:r>
          </a:p>
          <a:p>
            <a:pPr lvl="1">
              <a:spcBef>
                <a:spcPts val="0"/>
              </a:spcBef>
            </a:pPr>
            <a:r>
              <a:rPr lang="en-CA" dirty="0"/>
              <a:t>Values dilemma</a:t>
            </a:r>
          </a:p>
          <a:p>
            <a:pPr lvl="1">
              <a:spcBef>
                <a:spcPts val="0"/>
              </a:spcBef>
            </a:pPr>
            <a:r>
              <a:rPr lang="en-CA" dirty="0"/>
              <a:t>Distributional dilemma</a:t>
            </a:r>
          </a:p>
          <a:p>
            <a:pPr lvl="1">
              <a:spcBef>
                <a:spcPts val="0"/>
              </a:spcBef>
            </a:pPr>
            <a:r>
              <a:rPr lang="en-CA" dirty="0"/>
              <a:t>Sovereignty dilemma</a:t>
            </a:r>
          </a:p>
          <a:p>
            <a:pPr lvl="1">
              <a:spcBef>
                <a:spcPts val="0"/>
              </a:spcBef>
            </a:pPr>
            <a:endParaRPr lang="en-CA" dirty="0"/>
          </a:p>
          <a:p>
            <a:pPr>
              <a:spcBef>
                <a:spcPts val="0"/>
              </a:spcBef>
            </a:pPr>
            <a:endParaRPr lang="en-US" dirty="0"/>
          </a:p>
        </p:txBody>
      </p:sp>
    </p:spTree>
    <p:extLst>
      <p:ext uri="{BB962C8B-B14F-4D97-AF65-F5344CB8AC3E}">
        <p14:creationId xmlns:p14="http://schemas.microsoft.com/office/powerpoint/2010/main" val="134168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030" y="55246"/>
            <a:ext cx="6248400" cy="956310"/>
          </a:xfrm>
        </p:spPr>
        <p:txBody>
          <a:bodyPr/>
          <a:lstStyle/>
          <a:p>
            <a:r>
              <a:rPr lang="en-US" dirty="0"/>
              <a:t>Theory of Comparative Advantage (Ricardo, 1817)</a:t>
            </a:r>
          </a:p>
        </p:txBody>
      </p:sp>
      <p:sp>
        <p:nvSpPr>
          <p:cNvPr id="3" name="Content Placeholder 2"/>
          <p:cNvSpPr>
            <a:spLocks noGrp="1"/>
          </p:cNvSpPr>
          <p:nvPr>
            <p:ph idx="1"/>
          </p:nvPr>
        </p:nvSpPr>
        <p:spPr>
          <a:xfrm>
            <a:off x="262890" y="1674812"/>
            <a:ext cx="8669338" cy="4306887"/>
          </a:xfrm>
        </p:spPr>
        <p:txBody>
          <a:bodyPr/>
          <a:lstStyle/>
          <a:p>
            <a:pPr>
              <a:lnSpc>
                <a:spcPct val="80000"/>
              </a:lnSpc>
            </a:pPr>
            <a:r>
              <a:rPr lang="en-US" sz="2400" dirty="0"/>
              <a:t>David Ricardo: </a:t>
            </a:r>
            <a:r>
              <a:rPr lang="en-US" sz="2400" i="1" dirty="0"/>
              <a:t>Principles of Political Economy (</a:t>
            </a:r>
            <a:r>
              <a:rPr lang="en-US" sz="2400" dirty="0"/>
              <a:t>1817).</a:t>
            </a:r>
          </a:p>
          <a:p>
            <a:pPr lvl="1">
              <a:lnSpc>
                <a:spcPct val="80000"/>
              </a:lnSpc>
            </a:pPr>
            <a:r>
              <a:rPr lang="en-US" sz="2400" dirty="0"/>
              <a:t>Introduces the concept of “opportunity cost” instead of direct cost in free-trade arguments</a:t>
            </a:r>
          </a:p>
          <a:p>
            <a:pPr lvl="1">
              <a:lnSpc>
                <a:spcPct val="80000"/>
              </a:lnSpc>
            </a:pPr>
            <a:r>
              <a:rPr lang="en-US" sz="2400" dirty="0"/>
              <a:t>“Opportunity cost” is the amount of another good you must forgo in order to produce something</a:t>
            </a:r>
          </a:p>
          <a:p>
            <a:pPr>
              <a:lnSpc>
                <a:spcPct val="80000"/>
              </a:lnSpc>
            </a:pPr>
            <a:r>
              <a:rPr lang="en-US" sz="2400" dirty="0"/>
              <a:t>A theory of comparative advantage suggests that countries should: </a:t>
            </a:r>
          </a:p>
          <a:p>
            <a:pPr lvl="1">
              <a:lnSpc>
                <a:spcPct val="80000"/>
              </a:lnSpc>
            </a:pPr>
            <a:r>
              <a:rPr lang="en-US" sz="2400" dirty="0"/>
              <a:t>Produce and export those goods and services for which it is </a:t>
            </a:r>
            <a:r>
              <a:rPr lang="en-US" sz="2400" i="1" dirty="0"/>
              <a:t>relatively</a:t>
            </a:r>
            <a:r>
              <a:rPr lang="en-US" sz="2400" dirty="0"/>
              <a:t> more productive than other countries</a:t>
            </a:r>
          </a:p>
          <a:p>
            <a:pPr lvl="1">
              <a:lnSpc>
                <a:spcPct val="80000"/>
              </a:lnSpc>
            </a:pPr>
            <a:r>
              <a:rPr lang="en-US" sz="2400" dirty="0"/>
              <a:t>Import those goods and services for which other countries are </a:t>
            </a:r>
            <a:r>
              <a:rPr lang="en-US" sz="2400" i="1" dirty="0"/>
              <a:t>relatively</a:t>
            </a:r>
            <a:r>
              <a:rPr lang="en-US" sz="2400" dirty="0"/>
              <a:t> more productive</a:t>
            </a:r>
          </a:p>
          <a:p>
            <a:endParaRPr lang="en-US" dirty="0"/>
          </a:p>
        </p:txBody>
      </p:sp>
    </p:spTree>
    <p:extLst>
      <p:ext uri="{BB962C8B-B14F-4D97-AF65-F5344CB8AC3E}">
        <p14:creationId xmlns:p14="http://schemas.microsoft.com/office/powerpoint/2010/main" val="3958296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52650" y="22860"/>
            <a:ext cx="6202680" cy="1028700"/>
          </a:xfrm>
        </p:spPr>
        <p:txBody>
          <a:bodyPr/>
          <a:lstStyle/>
          <a:p>
            <a:pPr eaLnBrk="1" hangingPunct="1"/>
            <a:r>
              <a:rPr lang="en-US" dirty="0"/>
              <a:t>The Benefits to Specialization: Comparative Advantage</a:t>
            </a:r>
            <a:br>
              <a:rPr lang="en-US" dirty="0"/>
            </a:br>
            <a:endParaRPr lang="en-US" dirty="0"/>
          </a:p>
        </p:txBody>
      </p:sp>
      <p:sp>
        <p:nvSpPr>
          <p:cNvPr id="20483" name="Rectangle 3"/>
          <p:cNvSpPr>
            <a:spLocks noGrp="1" noChangeArrowheads="1"/>
          </p:cNvSpPr>
          <p:nvPr>
            <p:ph type="body" idx="1"/>
          </p:nvPr>
        </p:nvSpPr>
        <p:spPr>
          <a:xfrm>
            <a:off x="685800" y="1752600"/>
            <a:ext cx="7848600" cy="4419600"/>
          </a:xfrm>
        </p:spPr>
        <p:txBody>
          <a:bodyPr/>
          <a:lstStyle/>
          <a:p>
            <a:pPr marL="0" indent="0" eaLnBrk="1" hangingPunct="1">
              <a:buFont typeface="Wingdings" pitchFamily="2" charset="2"/>
              <a:buNone/>
            </a:pPr>
            <a:r>
              <a:rPr lang="en-US" sz="2600" dirty="0"/>
              <a:t>A famous and wealthy impresario of stage and screen in the 1940s, Billy Rose was also a world-class typist and stenographer.  He would thus have encountered enormous difficulty in hiring a secretary who could work nearly as well as he himself could.  Still, he hired secretaries because even though he was the world’s best at the job, he could still earn much more in an hour spent manipulating his stage and screen empire than he could in typing. </a:t>
            </a:r>
          </a:p>
        </p:txBody>
      </p:sp>
      <p:sp>
        <p:nvSpPr>
          <p:cNvPr id="20484" name="Text Box 4"/>
          <p:cNvSpPr txBox="1">
            <a:spLocks noChangeArrowheads="1"/>
          </p:cNvSpPr>
          <p:nvPr/>
        </p:nvSpPr>
        <p:spPr bwMode="auto">
          <a:xfrm>
            <a:off x="1752600" y="6248400"/>
            <a:ext cx="6226175" cy="274638"/>
          </a:xfrm>
          <a:prstGeom prst="rect">
            <a:avLst/>
          </a:prstGeom>
          <a:noFill/>
          <a:ln w="9525">
            <a:noFill/>
            <a:miter lim="800000"/>
            <a:headEnd/>
            <a:tailEnd/>
          </a:ln>
        </p:spPr>
        <p:txBody>
          <a:bodyPr wrap="none">
            <a:spAutoFit/>
          </a:bodyPr>
          <a:lstStyle/>
          <a:p>
            <a:r>
              <a:rPr lang="en-US" sz="1200"/>
              <a:t>Source: http://www.mhhe.com/economics/frankb/student/olc/chap03s_els_econat.mhtml</a:t>
            </a:r>
          </a:p>
        </p:txBody>
      </p:sp>
    </p:spTree>
    <p:extLst>
      <p:ext uri="{BB962C8B-B14F-4D97-AF65-F5344CB8AC3E}">
        <p14:creationId xmlns:p14="http://schemas.microsoft.com/office/powerpoint/2010/main" val="116739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58340" y="22860"/>
            <a:ext cx="6968490" cy="1040130"/>
          </a:xfrm>
        </p:spPr>
        <p:txBody>
          <a:bodyPr/>
          <a:lstStyle/>
          <a:p>
            <a:pPr eaLnBrk="1" hangingPunct="1"/>
            <a:r>
              <a:rPr lang="en-US" sz="3200" b="1" dirty="0"/>
              <a:t>E</a:t>
            </a:r>
            <a:r>
              <a:rPr lang="en-US" b="1" dirty="0"/>
              <a:t>conomic Costs to Discrimination Based on National Identity </a:t>
            </a:r>
          </a:p>
        </p:txBody>
      </p:sp>
      <p:sp>
        <p:nvSpPr>
          <p:cNvPr id="8195" name="Rectangle 3"/>
          <p:cNvSpPr>
            <a:spLocks noGrp="1" noChangeArrowheads="1"/>
          </p:cNvSpPr>
          <p:nvPr>
            <p:ph type="body" idx="1"/>
          </p:nvPr>
        </p:nvSpPr>
        <p:spPr>
          <a:xfrm>
            <a:off x="685800" y="1981200"/>
            <a:ext cx="7848600" cy="3688080"/>
          </a:xfrm>
        </p:spPr>
        <p:txBody>
          <a:bodyPr>
            <a:normAutofit/>
          </a:bodyPr>
          <a:lstStyle/>
          <a:p>
            <a:pPr marL="0" indent="0" eaLnBrk="1" hangingPunct="1">
              <a:lnSpc>
                <a:spcPct val="90000"/>
              </a:lnSpc>
              <a:buNone/>
            </a:pPr>
            <a:r>
              <a:rPr lang="en-US" sz="3200" dirty="0"/>
              <a:t>“Economists’ policy prescriptions … propose that national policy should be neutral regarding trade or foreign investment, … governments should treat domestic and foreign firms alike and should not discriminate against the foreign firms.”</a:t>
            </a:r>
          </a:p>
          <a:p>
            <a:pPr lvl="1" eaLnBrk="1" hangingPunct="1">
              <a:lnSpc>
                <a:spcPct val="90000"/>
              </a:lnSpc>
              <a:buFont typeface="Wingdings" pitchFamily="2" charset="2"/>
              <a:buNone/>
            </a:pPr>
            <a:r>
              <a:rPr lang="en-US" sz="2400" dirty="0"/>
              <a:t>-- </a:t>
            </a:r>
            <a:r>
              <a:rPr lang="en-US" sz="2400" dirty="0">
                <a:cs typeface="Times New Roman" pitchFamily="18" charset="0"/>
              </a:rPr>
              <a:t>Gilpin. 2000. </a:t>
            </a:r>
            <a:r>
              <a:rPr lang="en-US" sz="2400" i="1" dirty="0">
                <a:cs typeface="Times New Roman" pitchFamily="18" charset="0"/>
              </a:rPr>
              <a:t>The Challenge of Global Capitalism: The World Economy in the 21</a:t>
            </a:r>
            <a:r>
              <a:rPr lang="en-US" sz="2400" i="1" baseline="30000" dirty="0">
                <a:cs typeface="Times New Roman" pitchFamily="18" charset="0"/>
              </a:rPr>
              <a:t>st</a:t>
            </a:r>
            <a:r>
              <a:rPr lang="en-US" sz="2400" i="1" dirty="0">
                <a:cs typeface="Times New Roman" pitchFamily="18" charset="0"/>
              </a:rPr>
              <a:t> Century.</a:t>
            </a:r>
            <a:r>
              <a:rPr lang="en-US" sz="2400" dirty="0">
                <a:cs typeface="Times New Roman" pitchFamily="18" charset="0"/>
              </a:rPr>
              <a:t> </a:t>
            </a:r>
            <a:r>
              <a:rPr lang="en-US" sz="2400" dirty="0"/>
              <a:t> p: 191.</a:t>
            </a:r>
          </a:p>
        </p:txBody>
      </p:sp>
    </p:spTree>
    <p:extLst>
      <p:ext uri="{BB962C8B-B14F-4D97-AF65-F5344CB8AC3E}">
        <p14:creationId xmlns:p14="http://schemas.microsoft.com/office/powerpoint/2010/main" val="284768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030" y="39686"/>
            <a:ext cx="6248400" cy="1046163"/>
          </a:xfrm>
        </p:spPr>
        <p:txBody>
          <a:bodyPr/>
          <a:lstStyle/>
          <a:p>
            <a:r>
              <a:rPr lang="en-US" dirty="0"/>
              <a:t>Long-Term Productivity Gains and Competitiveness</a:t>
            </a:r>
          </a:p>
        </p:txBody>
      </p:sp>
      <p:sp>
        <p:nvSpPr>
          <p:cNvPr id="3" name="Content Placeholder 2"/>
          <p:cNvSpPr>
            <a:spLocks noGrp="1"/>
          </p:cNvSpPr>
          <p:nvPr>
            <p:ph idx="1"/>
          </p:nvPr>
        </p:nvSpPr>
        <p:spPr>
          <a:xfrm>
            <a:off x="640080" y="1766253"/>
            <a:ext cx="8269288" cy="4114800"/>
          </a:xfrm>
        </p:spPr>
        <p:txBody>
          <a:bodyPr>
            <a:normAutofit fontScale="85000" lnSpcReduction="20000"/>
          </a:bodyPr>
          <a:lstStyle/>
          <a:p>
            <a:r>
              <a:rPr lang="en-US" dirty="0"/>
              <a:t>Trade improves economic performance not only by allocating a country’s resources to their most efficient use, but also by making those resources more productive in what they are doing.</a:t>
            </a:r>
          </a:p>
          <a:p>
            <a:r>
              <a:rPr lang="en-US" dirty="0"/>
              <a:t>Trade and investment increase competition in a way that stimulates industries to become more efficient and improve their productivity, often by forcing less productive firms out of business and allowing more productive firms to expand.</a:t>
            </a:r>
          </a:p>
          <a:p>
            <a:r>
              <a:rPr lang="en-US" dirty="0"/>
              <a:t>It also serves as a conduit for the transfer of foreign technologies that enhance productivity</a:t>
            </a:r>
          </a:p>
        </p:txBody>
      </p:sp>
    </p:spTree>
    <p:extLst>
      <p:ext uri="{BB962C8B-B14F-4D97-AF65-F5344CB8AC3E}">
        <p14:creationId xmlns:p14="http://schemas.microsoft.com/office/powerpoint/2010/main" val="289256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20206" y="35601"/>
            <a:ext cx="5892165" cy="948690"/>
          </a:xfrm>
        </p:spPr>
        <p:txBody>
          <a:bodyPr/>
          <a:lstStyle/>
          <a:p>
            <a:r>
              <a:rPr lang="en-US" dirty="0"/>
              <a:t>Arguments against opening national borders for trade</a:t>
            </a:r>
          </a:p>
        </p:txBody>
      </p:sp>
      <p:sp>
        <p:nvSpPr>
          <p:cNvPr id="6" name="Content Placeholder 5"/>
          <p:cNvSpPr>
            <a:spLocks noGrp="1"/>
          </p:cNvSpPr>
          <p:nvPr>
            <p:ph idx="1"/>
          </p:nvPr>
        </p:nvSpPr>
        <p:spPr>
          <a:xfrm>
            <a:off x="723900" y="1872287"/>
            <a:ext cx="8237220" cy="4001422"/>
          </a:xfrm>
        </p:spPr>
        <p:txBody>
          <a:bodyPr/>
          <a:lstStyle/>
          <a:p>
            <a:r>
              <a:rPr lang="en-US" sz="2800" b="1" dirty="0"/>
              <a:t>The Values Dilemma</a:t>
            </a:r>
          </a:p>
          <a:p>
            <a:pPr lvl="1"/>
            <a:r>
              <a:rPr lang="en-US" dirty="0"/>
              <a:t>What is fair?</a:t>
            </a:r>
          </a:p>
          <a:p>
            <a:r>
              <a:rPr lang="en-US" sz="2800" b="1" dirty="0"/>
              <a:t>The Distributional Dilemma</a:t>
            </a:r>
          </a:p>
          <a:p>
            <a:pPr lvl="1"/>
            <a:r>
              <a:rPr lang="en-US" dirty="0"/>
              <a:t>Who wins and who loses?</a:t>
            </a:r>
          </a:p>
          <a:p>
            <a:r>
              <a:rPr lang="en-US" sz="2800" b="1" dirty="0"/>
              <a:t>The Sovereignty Dilemma</a:t>
            </a:r>
          </a:p>
          <a:p>
            <a:pPr lvl="1"/>
            <a:r>
              <a:rPr lang="en-US" dirty="0"/>
              <a:t>Should we allow others to make and enforce rules over us? </a:t>
            </a:r>
          </a:p>
        </p:txBody>
      </p:sp>
      <p:sp>
        <p:nvSpPr>
          <p:cNvPr id="7" name="TextBox 6"/>
          <p:cNvSpPr txBox="1"/>
          <p:nvPr/>
        </p:nvSpPr>
        <p:spPr>
          <a:xfrm>
            <a:off x="2120206" y="5873709"/>
            <a:ext cx="5114983" cy="276999"/>
          </a:xfrm>
          <a:prstGeom prst="rect">
            <a:avLst/>
          </a:prstGeom>
          <a:noFill/>
        </p:spPr>
        <p:txBody>
          <a:bodyPr wrap="square" rtlCol="0">
            <a:spAutoFit/>
          </a:bodyPr>
          <a:lstStyle/>
          <a:p>
            <a:r>
              <a:rPr lang="en-US" sz="1200" dirty="0"/>
              <a:t>Adapted from Moon. 2000. Dilemmas of International Trade. 2nd Edition.</a:t>
            </a:r>
          </a:p>
        </p:txBody>
      </p:sp>
    </p:spTree>
    <p:extLst>
      <p:ext uri="{BB962C8B-B14F-4D97-AF65-F5344CB8AC3E}">
        <p14:creationId xmlns:p14="http://schemas.microsoft.com/office/powerpoint/2010/main" val="130726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39686"/>
            <a:ext cx="7326630" cy="977583"/>
          </a:xfrm>
        </p:spPr>
        <p:txBody>
          <a:bodyPr/>
          <a:lstStyle/>
          <a:p>
            <a:r>
              <a:rPr lang="en-US" dirty="0"/>
              <a:t>The Values Dilemma in International Trade and Investment</a:t>
            </a:r>
          </a:p>
        </p:txBody>
      </p:sp>
      <p:sp>
        <p:nvSpPr>
          <p:cNvPr id="3" name="Content Placeholder 2"/>
          <p:cNvSpPr>
            <a:spLocks noGrp="1"/>
          </p:cNvSpPr>
          <p:nvPr>
            <p:ph idx="1"/>
          </p:nvPr>
        </p:nvSpPr>
        <p:spPr>
          <a:xfrm>
            <a:off x="752792" y="1811973"/>
            <a:ext cx="8116888" cy="4114800"/>
          </a:xfrm>
        </p:spPr>
        <p:txBody>
          <a:bodyPr/>
          <a:lstStyle/>
          <a:p>
            <a:r>
              <a:rPr lang="en-US" sz="2400" dirty="0"/>
              <a:t>The values dilemma arises because trade generates many outcomes that citizens evaluate on the basis of ethical principles and social values.</a:t>
            </a:r>
          </a:p>
          <a:p>
            <a:r>
              <a:rPr lang="en-US" sz="2400" dirty="0"/>
              <a:t>Free trade advocates believe that open borders maximize economic efficiency, competitiveness and standards of living.</a:t>
            </a:r>
          </a:p>
          <a:p>
            <a:r>
              <a:rPr lang="en-US" sz="2400" dirty="0"/>
              <a:t>Opponents point out that allowing markets to operate freely may result in economic considerations prevailing over ethical considerations such as human rights and labor standards.  </a:t>
            </a:r>
          </a:p>
        </p:txBody>
      </p:sp>
    </p:spTree>
    <p:extLst>
      <p:ext uri="{BB962C8B-B14F-4D97-AF65-F5344CB8AC3E}">
        <p14:creationId xmlns:p14="http://schemas.microsoft.com/office/powerpoint/2010/main" val="225777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179320" y="114300"/>
            <a:ext cx="6248400" cy="1017270"/>
          </a:xfrm>
        </p:spPr>
        <p:txBody>
          <a:bodyPr/>
          <a:lstStyle/>
          <a:p>
            <a:r>
              <a:rPr lang="en-US" b="1" dirty="0"/>
              <a:t>The Challenge of Multiple Standards</a:t>
            </a:r>
          </a:p>
        </p:txBody>
      </p:sp>
      <p:sp>
        <p:nvSpPr>
          <p:cNvPr id="3" name="Content Placeholder 2"/>
          <p:cNvSpPr>
            <a:spLocks noGrp="1"/>
          </p:cNvSpPr>
          <p:nvPr>
            <p:ph idx="1"/>
          </p:nvPr>
        </p:nvSpPr>
        <p:spPr>
          <a:xfrm>
            <a:off x="526093" y="1515649"/>
            <a:ext cx="8084507" cy="4885151"/>
          </a:xfrm>
        </p:spPr>
        <p:txBody>
          <a:bodyPr/>
          <a:lstStyle/>
          <a:p>
            <a:pPr>
              <a:buFont typeface="Wingdings" pitchFamily="2" charset="2"/>
              <a:buNone/>
              <a:defRPr/>
            </a:pPr>
            <a:r>
              <a:rPr lang="en-US" sz="2400" dirty="0"/>
              <a:t>How should we deal with the following issues?</a:t>
            </a:r>
          </a:p>
          <a:p>
            <a:pPr marL="514350" indent="-514350">
              <a:buFont typeface="Wingdings" pitchFamily="2" charset="2"/>
              <a:buAutoNum type="arabicPeriod"/>
              <a:defRPr/>
            </a:pPr>
            <a:r>
              <a:rPr lang="en-US" sz="2400" dirty="0"/>
              <a:t>Chinese exports of toys to the United States are found to contain unsafe levels of lead.</a:t>
            </a:r>
          </a:p>
          <a:p>
            <a:pPr marL="514350" indent="-514350">
              <a:buFont typeface="Wingdings" pitchFamily="2" charset="2"/>
              <a:buAutoNum type="arabicPeriod"/>
              <a:defRPr/>
            </a:pPr>
            <a:r>
              <a:rPr lang="en-US" sz="2400" dirty="0"/>
              <a:t>Some of the goods exported from Indonesia to the United States and Europe are manufactured using child labor.</a:t>
            </a:r>
          </a:p>
          <a:p>
            <a:pPr marL="514350" indent="-514350">
              <a:buFont typeface="Wingdings" pitchFamily="2" charset="2"/>
              <a:buAutoNum type="arabicPeriod"/>
              <a:defRPr/>
            </a:pPr>
            <a:r>
              <a:rPr lang="en-US" sz="2400" dirty="0"/>
              <a:t>Some of the goods exported from Bangladesh are made in unsafe buildings at risk of fire. </a:t>
            </a:r>
          </a:p>
          <a:p>
            <a:pPr marL="514350" indent="-514350">
              <a:buFont typeface="Wingdings" pitchFamily="2" charset="2"/>
              <a:buAutoNum type="arabicPeriod"/>
              <a:defRPr/>
            </a:pPr>
            <a:r>
              <a:rPr lang="en-US" sz="2400" dirty="0"/>
              <a:t>Some manufacturers receive large government subsidies and support while others receive little, leading to calls of “unfair” competition.</a:t>
            </a:r>
          </a:p>
          <a:p>
            <a:pPr marL="0" indent="0">
              <a:buNone/>
              <a:defRPr/>
            </a:pPr>
            <a:endParaRPr lang="en-US" sz="2000" dirty="0"/>
          </a:p>
          <a:p>
            <a:pPr>
              <a:defRPr/>
            </a:pPr>
            <a:endParaRPr lang="en-US" dirty="0"/>
          </a:p>
        </p:txBody>
      </p:sp>
    </p:spTree>
    <p:extLst>
      <p:ext uri="{BB962C8B-B14F-4D97-AF65-F5344CB8AC3E}">
        <p14:creationId xmlns:p14="http://schemas.microsoft.com/office/powerpoint/2010/main" val="187766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610" y="114300"/>
            <a:ext cx="6248400" cy="1017270"/>
          </a:xfrm>
        </p:spPr>
        <p:txBody>
          <a:bodyPr/>
          <a:lstStyle/>
          <a:p>
            <a:r>
              <a:rPr lang="en-US" sz="3600" dirty="0"/>
              <a:t>Global Manufacturing in Bangladesh</a:t>
            </a:r>
          </a:p>
        </p:txBody>
      </p:sp>
      <p:sp>
        <p:nvSpPr>
          <p:cNvPr id="3" name="Content Placeholder 2"/>
          <p:cNvSpPr>
            <a:spLocks noGrp="1"/>
          </p:cNvSpPr>
          <p:nvPr>
            <p:ph sz="half" idx="1"/>
          </p:nvPr>
        </p:nvSpPr>
        <p:spPr>
          <a:xfrm>
            <a:off x="304800" y="1714196"/>
            <a:ext cx="4267200" cy="4114800"/>
          </a:xfrm>
        </p:spPr>
        <p:txBody>
          <a:bodyPr/>
          <a:lstStyle/>
          <a:p>
            <a:r>
              <a:rPr lang="en-US" dirty="0"/>
              <a:t>Unlike other processes in textile industry, sewing remains difficult to automate</a:t>
            </a:r>
          </a:p>
          <a:p>
            <a:pPr lvl="1"/>
            <a:r>
              <a:rPr lang="en-US" dirty="0"/>
              <a:t>Very low-skilled work, but must be done by a human</a:t>
            </a:r>
          </a:p>
          <a:p>
            <a:r>
              <a:rPr lang="en-US" dirty="0"/>
              <a:t>Wages are the driving factor in location for textile factories</a:t>
            </a:r>
          </a:p>
        </p:txBody>
      </p:sp>
      <p:pic>
        <p:nvPicPr>
          <p:cNvPr id="4" name="Picture 3"/>
          <p:cNvPicPr>
            <a:picLocks noChangeAspect="1"/>
          </p:cNvPicPr>
          <p:nvPr/>
        </p:nvPicPr>
        <p:blipFill>
          <a:blip r:embed="rId2"/>
          <a:stretch>
            <a:fillRect/>
          </a:stretch>
        </p:blipFill>
        <p:spPr>
          <a:xfrm>
            <a:off x="4774745" y="1714196"/>
            <a:ext cx="4064455" cy="4495801"/>
          </a:xfrm>
          <a:prstGeom prst="rect">
            <a:avLst/>
          </a:prstGeom>
        </p:spPr>
      </p:pic>
      <p:sp>
        <p:nvSpPr>
          <p:cNvPr id="5" name="TextBox 4"/>
          <p:cNvSpPr txBox="1"/>
          <p:nvPr/>
        </p:nvSpPr>
        <p:spPr>
          <a:xfrm>
            <a:off x="3590166" y="6531206"/>
            <a:ext cx="2610768" cy="276999"/>
          </a:xfrm>
          <a:prstGeom prst="rect">
            <a:avLst/>
          </a:prstGeom>
          <a:noFill/>
        </p:spPr>
        <p:txBody>
          <a:bodyPr wrap="square" rtlCol="0">
            <a:spAutoFit/>
          </a:bodyPr>
          <a:lstStyle/>
          <a:p>
            <a:r>
              <a:rPr lang="en-US" sz="1200" dirty="0"/>
              <a:t>Source: Planet Money (2014)</a:t>
            </a:r>
          </a:p>
        </p:txBody>
      </p:sp>
    </p:spTree>
    <p:extLst>
      <p:ext uri="{BB962C8B-B14F-4D97-AF65-F5344CB8AC3E}">
        <p14:creationId xmlns:p14="http://schemas.microsoft.com/office/powerpoint/2010/main" val="2582093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60" y="0"/>
            <a:ext cx="9322719" cy="6720840"/>
          </a:xfrm>
          <a:prstGeom prst="rect">
            <a:avLst/>
          </a:prstGeom>
        </p:spPr>
      </p:pic>
    </p:spTree>
    <p:extLst>
      <p:ext uri="{BB962C8B-B14F-4D97-AF65-F5344CB8AC3E}">
        <p14:creationId xmlns:p14="http://schemas.microsoft.com/office/powerpoint/2010/main" val="1654205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736" y="0"/>
            <a:ext cx="9169736" cy="6938010"/>
          </a:xfrm>
          <a:prstGeom prst="rect">
            <a:avLst/>
          </a:prstGeom>
        </p:spPr>
      </p:pic>
      <p:sp>
        <p:nvSpPr>
          <p:cNvPr id="3" name="TextBox 2"/>
          <p:cNvSpPr txBox="1"/>
          <p:nvPr/>
        </p:nvSpPr>
        <p:spPr>
          <a:xfrm>
            <a:off x="3528060" y="6228957"/>
            <a:ext cx="2610768" cy="276999"/>
          </a:xfrm>
          <a:prstGeom prst="rect">
            <a:avLst/>
          </a:prstGeom>
          <a:noFill/>
        </p:spPr>
        <p:txBody>
          <a:bodyPr wrap="square" rtlCol="0">
            <a:spAutoFit/>
          </a:bodyPr>
          <a:lstStyle/>
          <a:p>
            <a:r>
              <a:rPr lang="en-US" sz="1200" dirty="0"/>
              <a:t>Source: Planet Money (2014)</a:t>
            </a:r>
          </a:p>
        </p:txBody>
      </p:sp>
    </p:spTree>
    <p:extLst>
      <p:ext uri="{BB962C8B-B14F-4D97-AF65-F5344CB8AC3E}">
        <p14:creationId xmlns:p14="http://schemas.microsoft.com/office/powerpoint/2010/main" val="195441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1114425" y="340995"/>
            <a:ext cx="6915150" cy="506730"/>
          </a:xfrm>
        </p:spPr>
        <p:txBody>
          <a:bodyPr>
            <a:normAutofit fontScale="90000"/>
          </a:bodyPr>
          <a:lstStyle/>
          <a:p>
            <a:pPr algn="ctr"/>
            <a:r>
              <a:rPr lang="en-US" dirty="0"/>
              <a:t>Global Products in Our Lives</a:t>
            </a:r>
          </a:p>
        </p:txBody>
      </p:sp>
      <p:sp>
        <p:nvSpPr>
          <p:cNvPr id="3" name="Content Placeholder 2"/>
          <p:cNvSpPr>
            <a:spLocks noGrp="1"/>
          </p:cNvSpPr>
          <p:nvPr>
            <p:ph idx="1"/>
          </p:nvPr>
        </p:nvSpPr>
        <p:spPr>
          <a:xfrm>
            <a:off x="838200" y="990600"/>
            <a:ext cx="7772400" cy="1219200"/>
          </a:xfrm>
        </p:spPr>
        <p:txBody>
          <a:bodyPr>
            <a:noAutofit/>
          </a:bodyPr>
          <a:lstStyle/>
          <a:p>
            <a:pPr marL="0" indent="0">
              <a:buNone/>
              <a:defRPr/>
            </a:pPr>
            <a:r>
              <a:rPr lang="en-US" sz="2100" dirty="0"/>
              <a:t>Running out the door in a pair of sneakers, you are treading with a foreign made good - designed in Oregon but manufactured in Indonesia or Vietnam.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133600"/>
            <a:ext cx="5715000" cy="3876675"/>
          </a:xfrm>
          <a:prstGeom prst="rect">
            <a:avLst/>
          </a:prstGeom>
        </p:spPr>
      </p:pic>
    </p:spTree>
    <p:extLst>
      <p:ext uri="{BB962C8B-B14F-4D97-AF65-F5344CB8AC3E}">
        <p14:creationId xmlns:p14="http://schemas.microsoft.com/office/powerpoint/2010/main" val="1868865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Rana</a:t>
            </a:r>
            <a:r>
              <a:rPr lang="en-US" dirty="0"/>
              <a:t> Plaza</a:t>
            </a:r>
          </a:p>
        </p:txBody>
      </p:sp>
      <p:sp>
        <p:nvSpPr>
          <p:cNvPr id="3" name="Content Placeholder 2"/>
          <p:cNvSpPr>
            <a:spLocks noGrp="1"/>
          </p:cNvSpPr>
          <p:nvPr>
            <p:ph idx="1"/>
          </p:nvPr>
        </p:nvSpPr>
        <p:spPr>
          <a:xfrm>
            <a:off x="457200" y="1676400"/>
            <a:ext cx="5486400" cy="4449763"/>
          </a:xfrm>
        </p:spPr>
        <p:txBody>
          <a:bodyPr/>
          <a:lstStyle/>
          <a:p>
            <a:r>
              <a:rPr lang="en-US" sz="2800" dirty="0"/>
              <a:t>Built on a sand-filled pond</a:t>
            </a:r>
          </a:p>
          <a:p>
            <a:r>
              <a:rPr lang="en-US" sz="2800" dirty="0"/>
              <a:t>Designed for 5 stories</a:t>
            </a:r>
          </a:p>
          <a:p>
            <a:pPr lvl="1"/>
            <a:r>
              <a:rPr lang="en-US" dirty="0"/>
              <a:t>Had 9 stories</a:t>
            </a:r>
          </a:p>
          <a:p>
            <a:r>
              <a:rPr lang="en-US" sz="2800" dirty="0"/>
              <a:t>Designed for shops and apartments</a:t>
            </a:r>
          </a:p>
          <a:p>
            <a:pPr lvl="1"/>
            <a:r>
              <a:rPr lang="en-US" dirty="0"/>
              <a:t>Garment factories throughout</a:t>
            </a:r>
          </a:p>
          <a:p>
            <a:r>
              <a:rPr lang="en-US" sz="2800" dirty="0"/>
              <a:t>Required reinforced steel</a:t>
            </a:r>
          </a:p>
          <a:p>
            <a:pPr lvl="1"/>
            <a:r>
              <a:rPr lang="en-US" dirty="0"/>
              <a:t>Used concrete and cheap rebar</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286000"/>
            <a:ext cx="2848373" cy="3276600"/>
          </a:xfrm>
          <a:prstGeom prst="rect">
            <a:avLst/>
          </a:prstGeom>
        </p:spPr>
      </p:pic>
    </p:spTree>
    <p:extLst>
      <p:ext uri="{BB962C8B-B14F-4D97-AF65-F5344CB8AC3E}">
        <p14:creationId xmlns:p14="http://schemas.microsoft.com/office/powerpoint/2010/main" val="402001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12420"/>
            <a:ext cx="4872990" cy="685800"/>
          </a:xfrm>
        </p:spPr>
        <p:txBody>
          <a:bodyPr/>
          <a:lstStyle/>
          <a:p>
            <a:r>
              <a:rPr lang="en-US" dirty="0"/>
              <a:t>Occupants</a:t>
            </a:r>
          </a:p>
        </p:txBody>
      </p:sp>
      <p:sp>
        <p:nvSpPr>
          <p:cNvPr id="5" name="Content Placeholder 4"/>
          <p:cNvSpPr>
            <a:spLocks noGrp="1"/>
          </p:cNvSpPr>
          <p:nvPr>
            <p:ph idx="1"/>
          </p:nvPr>
        </p:nvSpPr>
        <p:spPr>
          <a:xfrm>
            <a:off x="152400" y="1905000"/>
            <a:ext cx="4114800" cy="4525963"/>
          </a:xfrm>
        </p:spPr>
        <p:txBody>
          <a:bodyPr/>
          <a:lstStyle/>
          <a:p>
            <a:r>
              <a:rPr lang="en-US" dirty="0"/>
              <a:t>Bank</a:t>
            </a:r>
          </a:p>
          <a:p>
            <a:r>
              <a:rPr lang="en-US" dirty="0"/>
              <a:t>Shopping Mall</a:t>
            </a:r>
          </a:p>
          <a:p>
            <a:r>
              <a:rPr lang="en-US" dirty="0"/>
              <a:t>Offices</a:t>
            </a:r>
          </a:p>
          <a:p>
            <a:r>
              <a:rPr lang="en-US" dirty="0"/>
              <a:t>Apartments</a:t>
            </a:r>
          </a:p>
          <a:p>
            <a:r>
              <a:rPr lang="en-US" dirty="0"/>
              <a:t>Garment Factories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905000"/>
            <a:ext cx="4114800" cy="3626564"/>
          </a:xfrm>
          <a:prstGeom prst="rect">
            <a:avLst/>
          </a:prstGeom>
        </p:spPr>
      </p:pic>
    </p:spTree>
    <p:extLst>
      <p:ext uri="{BB962C8B-B14F-4D97-AF65-F5344CB8AC3E}">
        <p14:creationId xmlns:p14="http://schemas.microsoft.com/office/powerpoint/2010/main" val="3714219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580" y="381000"/>
            <a:ext cx="6027420" cy="613410"/>
          </a:xfrm>
        </p:spPr>
        <p:txBody>
          <a:bodyPr/>
          <a:lstStyle/>
          <a:p>
            <a:r>
              <a:rPr lang="en-US" dirty="0"/>
              <a:t>Collapse</a:t>
            </a:r>
          </a:p>
        </p:txBody>
      </p:sp>
      <p:sp>
        <p:nvSpPr>
          <p:cNvPr id="3" name="Content Placeholder 2"/>
          <p:cNvSpPr>
            <a:spLocks noGrp="1"/>
          </p:cNvSpPr>
          <p:nvPr>
            <p:ph idx="1"/>
          </p:nvPr>
        </p:nvSpPr>
        <p:spPr>
          <a:xfrm>
            <a:off x="609600" y="1687830"/>
            <a:ext cx="7924800" cy="4525963"/>
          </a:xfrm>
        </p:spPr>
        <p:txBody>
          <a:bodyPr>
            <a:normAutofit fontScale="92500" lnSpcReduction="20000"/>
          </a:bodyPr>
          <a:lstStyle/>
          <a:p>
            <a:r>
              <a:rPr lang="en-US" dirty="0"/>
              <a:t>April 23, 2013: structural cracks appear</a:t>
            </a:r>
          </a:p>
          <a:p>
            <a:endParaRPr lang="en-US" dirty="0"/>
          </a:p>
          <a:p>
            <a:r>
              <a:rPr lang="en-US" dirty="0"/>
              <a:t>A building engineer recommends evacuation</a:t>
            </a:r>
          </a:p>
          <a:p>
            <a:endParaRPr lang="en-US" dirty="0"/>
          </a:p>
          <a:p>
            <a:r>
              <a:rPr lang="en-US" dirty="0"/>
              <a:t>A building official visits the building and clears it for continued use</a:t>
            </a:r>
          </a:p>
          <a:p>
            <a:endParaRPr lang="en-US" dirty="0"/>
          </a:p>
          <a:p>
            <a:r>
              <a:rPr lang="en-US" dirty="0"/>
              <a:t>Bank and shops evacuated</a:t>
            </a:r>
          </a:p>
          <a:p>
            <a:endParaRPr lang="en-US" dirty="0"/>
          </a:p>
          <a:p>
            <a:r>
              <a:rPr lang="en-US" dirty="0"/>
              <a:t>Garment workers ordered to report to work</a:t>
            </a:r>
          </a:p>
        </p:txBody>
      </p:sp>
    </p:spTree>
    <p:extLst>
      <p:ext uri="{BB962C8B-B14F-4D97-AF65-F5344CB8AC3E}">
        <p14:creationId xmlns:p14="http://schemas.microsoft.com/office/powerpoint/2010/main" val="433877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230" y="335280"/>
            <a:ext cx="7227570" cy="685800"/>
          </a:xfrm>
        </p:spPr>
        <p:txBody>
          <a:bodyPr/>
          <a:lstStyle/>
          <a:p>
            <a:r>
              <a:rPr lang="en-US" dirty="0"/>
              <a:t>April 24, 2013: 3,122 workers inside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320"/>
            <a:ext cx="8229600" cy="4841896"/>
          </a:xfrm>
        </p:spPr>
      </p:pic>
    </p:spTree>
    <p:extLst>
      <p:ext uri="{BB962C8B-B14F-4D97-AF65-F5344CB8AC3E}">
        <p14:creationId xmlns:p14="http://schemas.microsoft.com/office/powerpoint/2010/main" val="2632312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a:t>Death Toll Exceeds 1100</a:t>
            </a:r>
          </a:p>
        </p:txBody>
      </p:sp>
      <p:pic>
        <p:nvPicPr>
          <p:cNvPr id="4" name="3 İçerik Yer Tutucusu" descr="26bangladesh_span-articleLarge.jpg"/>
          <p:cNvPicPr>
            <a:picLocks noGrp="1" noChangeAspect="1"/>
          </p:cNvPicPr>
          <p:nvPr>
            <p:ph idx="1"/>
          </p:nvPr>
        </p:nvPicPr>
        <p:blipFill>
          <a:blip r:embed="rId3" cstate="print"/>
          <a:stretch>
            <a:fillRect/>
          </a:stretch>
        </p:blipFill>
        <p:spPr>
          <a:xfrm>
            <a:off x="1177527" y="1981200"/>
            <a:ext cx="6788945" cy="4144963"/>
          </a:xfrm>
        </p:spPr>
      </p:pic>
      <p:sp>
        <p:nvSpPr>
          <p:cNvPr id="5" name="4 Altbilgi Yer Tutucusu"/>
          <p:cNvSpPr>
            <a:spLocks noGrp="1"/>
          </p:cNvSpPr>
          <p:nvPr>
            <p:ph type="ftr" sz="quarter" idx="4294967295"/>
          </p:nvPr>
        </p:nvSpPr>
        <p:spPr>
          <a:xfrm>
            <a:off x="3124200" y="6477000"/>
            <a:ext cx="3429000" cy="365125"/>
          </a:xfrm>
          <a:prstGeom prst="rect">
            <a:avLst/>
          </a:prstGeom>
        </p:spPr>
        <p:txBody>
          <a:bodyPr/>
          <a:lstStyle/>
          <a:p>
            <a:r>
              <a:rPr lang="en-US" sz="1200" dirty="0"/>
              <a:t>Source: New York Times, 4/25/2013</a:t>
            </a:r>
            <a:r>
              <a:rPr lang="en-US" dirty="0"/>
              <a:t>.</a:t>
            </a:r>
          </a:p>
        </p:txBody>
      </p:sp>
    </p:spTree>
    <p:extLst>
      <p:ext uri="{BB962C8B-B14F-4D97-AF65-F5344CB8AC3E}">
        <p14:creationId xmlns:p14="http://schemas.microsoft.com/office/powerpoint/2010/main" val="966413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Disasters</a:t>
            </a:r>
          </a:p>
        </p:txBody>
      </p:sp>
      <p:sp>
        <p:nvSpPr>
          <p:cNvPr id="3" name="Content Placeholder 2"/>
          <p:cNvSpPr>
            <a:spLocks noGrp="1"/>
          </p:cNvSpPr>
          <p:nvPr>
            <p:ph idx="1"/>
          </p:nvPr>
        </p:nvSpPr>
        <p:spPr>
          <a:xfrm>
            <a:off x="762000" y="1754823"/>
            <a:ext cx="8193088" cy="4114800"/>
          </a:xfrm>
        </p:spPr>
        <p:txBody>
          <a:bodyPr/>
          <a:lstStyle/>
          <a:p>
            <a:r>
              <a:rPr lang="en-US" dirty="0"/>
              <a:t>Nov 24, 2012: </a:t>
            </a:r>
            <a:r>
              <a:rPr lang="en-US" dirty="0" err="1"/>
              <a:t>Tazreen</a:t>
            </a:r>
            <a:r>
              <a:rPr lang="en-US" dirty="0"/>
              <a:t> Factory Fire</a:t>
            </a:r>
          </a:p>
          <a:p>
            <a:endParaRPr lang="en-US" dirty="0"/>
          </a:p>
          <a:p>
            <a:r>
              <a:rPr lang="en-US" dirty="0"/>
              <a:t>Feb 17, 2013: Smart Export Garments Fire</a:t>
            </a:r>
          </a:p>
          <a:p>
            <a:endParaRPr lang="en-US" dirty="0"/>
          </a:p>
          <a:p>
            <a:r>
              <a:rPr lang="en-US" dirty="0"/>
              <a:t>April 24, 2013: Rana Plaza Collapse</a:t>
            </a:r>
          </a:p>
          <a:p>
            <a:endParaRPr lang="en-US" dirty="0"/>
          </a:p>
          <a:p>
            <a:r>
              <a:rPr lang="en-US" dirty="0"/>
              <a:t>May 8, 2013: Dhaka Factory Fire</a:t>
            </a:r>
          </a:p>
        </p:txBody>
      </p:sp>
    </p:spTree>
    <p:extLst>
      <p:ext uri="{BB962C8B-B14F-4D97-AF65-F5344CB8AC3E}">
        <p14:creationId xmlns:p14="http://schemas.microsoft.com/office/powerpoint/2010/main" val="2270618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8820" y="0"/>
            <a:ext cx="6587490" cy="1002030"/>
          </a:xfrm>
        </p:spPr>
        <p:txBody>
          <a:bodyPr>
            <a:noAutofit/>
          </a:bodyPr>
          <a:lstStyle/>
          <a:p>
            <a:r>
              <a:rPr lang="en-US" b="1" dirty="0"/>
              <a:t>Do Multinational </a:t>
            </a:r>
            <a:r>
              <a:rPr lang="en-US" dirty="0"/>
              <a:t>O</a:t>
            </a:r>
            <a:r>
              <a:rPr lang="en-US" b="1" dirty="0"/>
              <a:t>rganizations </a:t>
            </a:r>
            <a:r>
              <a:rPr lang="en-US" dirty="0"/>
              <a:t>H</a:t>
            </a:r>
            <a:r>
              <a:rPr lang="en-US" b="1" dirty="0"/>
              <a:t>old Any Responsibility?</a:t>
            </a:r>
          </a:p>
        </p:txBody>
      </p:sp>
      <p:sp>
        <p:nvSpPr>
          <p:cNvPr id="3" name="2 İçerik Yer Tutucusu"/>
          <p:cNvSpPr>
            <a:spLocks noGrp="1"/>
          </p:cNvSpPr>
          <p:nvPr>
            <p:ph idx="1"/>
          </p:nvPr>
        </p:nvSpPr>
        <p:spPr>
          <a:xfrm>
            <a:off x="681990" y="1690052"/>
            <a:ext cx="8193088" cy="4114800"/>
          </a:xfrm>
        </p:spPr>
        <p:txBody>
          <a:bodyPr>
            <a:normAutofit fontScale="92500" lnSpcReduction="20000"/>
          </a:bodyPr>
          <a:lstStyle/>
          <a:p>
            <a:r>
              <a:rPr lang="en-US" dirty="0"/>
              <a:t>“Even in a situation of grave threat, when they saw cracks in the walls, factory managers thought it was too risky not to work because of the pressure on them from U.S. and European retailers to deliver their goods on time…the prices Western companies pay are so low that they are at the root of why these factories are cutting corners on fire safety and building safety.”</a:t>
            </a:r>
          </a:p>
          <a:p>
            <a:pPr lvl="1"/>
            <a:r>
              <a:rPr lang="en-US" dirty="0"/>
              <a:t> </a:t>
            </a:r>
            <a:r>
              <a:rPr lang="en-US" dirty="0" err="1"/>
              <a:t>Dara</a:t>
            </a:r>
            <a:r>
              <a:rPr lang="en-US" dirty="0"/>
              <a:t> O’Rourke, an expert on workplace monitoring at the University of California, Berkeley. </a:t>
            </a:r>
          </a:p>
        </p:txBody>
      </p:sp>
      <p:sp>
        <p:nvSpPr>
          <p:cNvPr id="4" name="3 Altbilgi Yer Tutucusu"/>
          <p:cNvSpPr>
            <a:spLocks noGrp="1"/>
          </p:cNvSpPr>
          <p:nvPr>
            <p:ph type="ftr" sz="quarter" idx="4294967295"/>
          </p:nvPr>
        </p:nvSpPr>
        <p:spPr>
          <a:xfrm>
            <a:off x="3162054" y="6583113"/>
            <a:ext cx="2857746" cy="274888"/>
          </a:xfrm>
          <a:prstGeom prst="rect">
            <a:avLst/>
          </a:prstGeom>
        </p:spPr>
        <p:txBody>
          <a:bodyPr/>
          <a:lstStyle/>
          <a:p>
            <a:r>
              <a:rPr lang="en-US" sz="1200" dirty="0"/>
              <a:t>Source: New York Times, 4/25/2013.</a:t>
            </a:r>
          </a:p>
        </p:txBody>
      </p:sp>
    </p:spTree>
    <p:extLst>
      <p:ext uri="{BB962C8B-B14F-4D97-AF65-F5344CB8AC3E}">
        <p14:creationId xmlns:p14="http://schemas.microsoft.com/office/powerpoint/2010/main" val="3084899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Should consumers care? </a:t>
            </a:r>
          </a:p>
        </p:txBody>
      </p:sp>
      <p:sp>
        <p:nvSpPr>
          <p:cNvPr id="3" name="Content Placeholder 2"/>
          <p:cNvSpPr>
            <a:spLocks noGrp="1"/>
          </p:cNvSpPr>
          <p:nvPr>
            <p:ph idx="1"/>
          </p:nvPr>
        </p:nvSpPr>
        <p:spPr>
          <a:xfrm>
            <a:off x="208756" y="1527810"/>
            <a:ext cx="8726488" cy="4701540"/>
          </a:xfrm>
        </p:spPr>
        <p:txBody>
          <a:bodyPr/>
          <a:lstStyle/>
          <a:p>
            <a:r>
              <a:rPr lang="en-US" sz="2400" dirty="0"/>
              <a:t>“We as consumers like to be able to buy ever-greater quantities of ever-cheaper goods, every year…Somebody is bearing the cost of it, and we don’t want to know about it. The people bearing the cost were in this fire.” </a:t>
            </a:r>
          </a:p>
          <a:p>
            <a:pPr lvl="1"/>
            <a:r>
              <a:rPr lang="en-US" sz="2400" dirty="0"/>
              <a:t>Richard M. Locke, deputy dean of the M.I.T. Sloan School of Management</a:t>
            </a:r>
          </a:p>
          <a:p>
            <a:r>
              <a:rPr lang="en-US" sz="2400" dirty="0"/>
              <a:t>“It bothers me, but a lot of retailers are getting their clothes from these places and I can’t see how I can change anything.  They definitely need to improve, but I’ll still shop here. It’s so cheap.” </a:t>
            </a:r>
          </a:p>
          <a:p>
            <a:pPr lvl="1"/>
            <a:r>
              <a:rPr lang="en-US" sz="2400" dirty="0"/>
              <a:t>21-year-old university student Elizabeth </a:t>
            </a:r>
            <a:r>
              <a:rPr lang="en-US" sz="2400" dirty="0" err="1"/>
              <a:t>McNail</a:t>
            </a:r>
            <a:r>
              <a:rPr lang="en-US" sz="2400" dirty="0"/>
              <a:t>, clutching a brown paper bag from clothier Primark the day after a building collapse in </a:t>
            </a:r>
            <a:r>
              <a:rPr lang="en-US" sz="2400" dirty="0" err="1"/>
              <a:t>Savar</a:t>
            </a:r>
            <a:r>
              <a:rPr lang="en-US" sz="2400" dirty="0"/>
              <a:t>, Bangladesh killed at least 381 people. </a:t>
            </a:r>
          </a:p>
          <a:p>
            <a:endParaRPr lang="en-US" dirty="0"/>
          </a:p>
        </p:txBody>
      </p:sp>
      <p:sp>
        <p:nvSpPr>
          <p:cNvPr id="4" name="TextBox 3"/>
          <p:cNvSpPr txBox="1"/>
          <p:nvPr/>
        </p:nvSpPr>
        <p:spPr>
          <a:xfrm>
            <a:off x="2667000" y="6581001"/>
            <a:ext cx="4498411" cy="276999"/>
          </a:xfrm>
          <a:prstGeom prst="rect">
            <a:avLst/>
          </a:prstGeom>
          <a:noFill/>
        </p:spPr>
        <p:txBody>
          <a:bodyPr wrap="none" rtlCol="0">
            <a:spAutoFit/>
          </a:bodyPr>
          <a:lstStyle/>
          <a:p>
            <a:r>
              <a:rPr lang="en-US" sz="1200" dirty="0"/>
              <a:t>Source: New York Times (12/5/12); Bloomberg News (4/29/13)</a:t>
            </a:r>
          </a:p>
        </p:txBody>
      </p:sp>
    </p:spTree>
    <p:extLst>
      <p:ext uri="{BB962C8B-B14F-4D97-AF65-F5344CB8AC3E}">
        <p14:creationId xmlns:p14="http://schemas.microsoft.com/office/powerpoint/2010/main" val="1451614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Distributional Dilemma</a:t>
            </a:r>
          </a:p>
        </p:txBody>
      </p:sp>
      <p:sp>
        <p:nvSpPr>
          <p:cNvPr id="3" name="Content Placeholder 2"/>
          <p:cNvSpPr>
            <a:spLocks noGrp="1"/>
          </p:cNvSpPr>
          <p:nvPr>
            <p:ph idx="1"/>
          </p:nvPr>
        </p:nvSpPr>
        <p:spPr>
          <a:xfrm>
            <a:off x="563880" y="1664642"/>
            <a:ext cx="8345488" cy="4114800"/>
          </a:xfrm>
        </p:spPr>
        <p:txBody>
          <a:bodyPr/>
          <a:lstStyle/>
          <a:p>
            <a:r>
              <a:rPr lang="en-US" sz="2400" dirty="0"/>
              <a:t>The distributional dilemma emerges from the propensity of trade to alter the distribution of income and wealth within a country.</a:t>
            </a:r>
          </a:p>
          <a:p>
            <a:pPr lvl="1"/>
            <a:r>
              <a:rPr lang="en-US" sz="2400" dirty="0"/>
              <a:t>Some individuals and groups may gain from trade while others lose, at least in the short run</a:t>
            </a:r>
          </a:p>
          <a:p>
            <a:r>
              <a:rPr lang="en-US" sz="2400" dirty="0"/>
              <a:t>Because these distributional consequences have such political implications, the state is more attentive to them than economic theorists are. </a:t>
            </a:r>
          </a:p>
        </p:txBody>
      </p:sp>
      <p:sp>
        <p:nvSpPr>
          <p:cNvPr id="4" name="TextBox 3"/>
          <p:cNvSpPr txBox="1"/>
          <p:nvPr/>
        </p:nvSpPr>
        <p:spPr>
          <a:xfrm>
            <a:off x="2133600" y="5824506"/>
            <a:ext cx="3928896" cy="461665"/>
          </a:xfrm>
          <a:prstGeom prst="rect">
            <a:avLst/>
          </a:prstGeom>
          <a:noFill/>
        </p:spPr>
        <p:txBody>
          <a:bodyPr wrap="none" rtlCol="0">
            <a:spAutoFit/>
          </a:bodyPr>
          <a:lstStyle/>
          <a:p>
            <a:r>
              <a:rPr lang="en-US" sz="1200" dirty="0"/>
              <a:t>Source: Moon. 2000. Dilemmas of International Trade. </a:t>
            </a:r>
          </a:p>
          <a:p>
            <a:r>
              <a:rPr lang="en-US" sz="1200" dirty="0"/>
              <a:t>Second Edition.</a:t>
            </a:r>
          </a:p>
        </p:txBody>
      </p:sp>
    </p:spTree>
    <p:extLst>
      <p:ext uri="{BB962C8B-B14F-4D97-AF65-F5344CB8AC3E}">
        <p14:creationId xmlns:p14="http://schemas.microsoft.com/office/powerpoint/2010/main" val="1384965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740" y="74612"/>
            <a:ext cx="6248400" cy="976947"/>
          </a:xfrm>
        </p:spPr>
        <p:txBody>
          <a:bodyPr/>
          <a:lstStyle/>
          <a:p>
            <a:r>
              <a:rPr lang="en-US" dirty="0"/>
              <a:t>Distributional Dilemma: Sectoral Trade-Offs</a:t>
            </a:r>
          </a:p>
        </p:txBody>
      </p:sp>
      <p:sp>
        <p:nvSpPr>
          <p:cNvPr id="3" name="Content Placeholder 2"/>
          <p:cNvSpPr>
            <a:spLocks noGrp="1"/>
          </p:cNvSpPr>
          <p:nvPr>
            <p:ph idx="1"/>
          </p:nvPr>
        </p:nvSpPr>
        <p:spPr>
          <a:xfrm>
            <a:off x="762000" y="2057400"/>
            <a:ext cx="7772400" cy="4383087"/>
          </a:xfrm>
        </p:spPr>
        <p:txBody>
          <a:bodyPr/>
          <a:lstStyle/>
          <a:p>
            <a:r>
              <a:rPr lang="en-US" sz="2400" dirty="0"/>
              <a:t>The most visible distributional effects are usually sectoral, because trade policy often protects or promotes one industry or sector of the economy at the expense of others.</a:t>
            </a:r>
          </a:p>
          <a:p>
            <a:r>
              <a:rPr lang="en-US" sz="2400" dirty="0"/>
              <a:t>For example, tariffs on imported steel protect the domestic steel industry by making foreign-produced steel more expensive, but they also harm domestic automakers who must pay higher prices for the steel that they use.</a:t>
            </a:r>
          </a:p>
          <a:p>
            <a:r>
              <a:rPr lang="en-US" sz="2400" dirty="0"/>
              <a:t>Consumers of cars also face higher prices.</a:t>
            </a:r>
          </a:p>
        </p:txBody>
      </p:sp>
      <p:sp>
        <p:nvSpPr>
          <p:cNvPr id="4" name="TextBox 3"/>
          <p:cNvSpPr txBox="1"/>
          <p:nvPr/>
        </p:nvSpPr>
        <p:spPr>
          <a:xfrm>
            <a:off x="2607552" y="5859125"/>
            <a:ext cx="3928896" cy="461665"/>
          </a:xfrm>
          <a:prstGeom prst="rect">
            <a:avLst/>
          </a:prstGeom>
          <a:noFill/>
        </p:spPr>
        <p:txBody>
          <a:bodyPr wrap="none" rtlCol="0">
            <a:spAutoFit/>
          </a:bodyPr>
          <a:lstStyle/>
          <a:p>
            <a:r>
              <a:rPr lang="en-US" sz="1200" dirty="0"/>
              <a:t>Source: Moon. 2000. Dilemmas of International Trade. </a:t>
            </a:r>
          </a:p>
          <a:p>
            <a:r>
              <a:rPr lang="en-US" sz="1200" dirty="0"/>
              <a:t>Second Edition. P. 21</a:t>
            </a:r>
          </a:p>
        </p:txBody>
      </p:sp>
    </p:spTree>
    <p:extLst>
      <p:ext uri="{BB962C8B-B14F-4D97-AF65-F5344CB8AC3E}">
        <p14:creationId xmlns:p14="http://schemas.microsoft.com/office/powerpoint/2010/main" val="291759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8320" y="333039"/>
            <a:ext cx="5547360" cy="535641"/>
          </a:xfrm>
        </p:spPr>
        <p:txBody>
          <a:bodyPr>
            <a:normAutofit fontScale="90000"/>
          </a:bodyPr>
          <a:lstStyle/>
          <a:p>
            <a:r>
              <a:rPr lang="en-US" dirty="0"/>
              <a:t>Global Products in Our Lives</a:t>
            </a:r>
          </a:p>
        </p:txBody>
      </p:sp>
      <p:sp>
        <p:nvSpPr>
          <p:cNvPr id="3" name="Content Placeholder 2"/>
          <p:cNvSpPr>
            <a:spLocks noGrp="1"/>
          </p:cNvSpPr>
          <p:nvPr>
            <p:ph idx="1"/>
          </p:nvPr>
        </p:nvSpPr>
        <p:spPr>
          <a:xfrm>
            <a:off x="838200" y="990600"/>
            <a:ext cx="7772400" cy="1371600"/>
          </a:xfrm>
        </p:spPr>
        <p:txBody>
          <a:bodyPr>
            <a:noAutofit/>
          </a:bodyPr>
          <a:lstStyle/>
          <a:p>
            <a:pPr marL="0" indent="0">
              <a:buNone/>
              <a:defRPr/>
            </a:pPr>
            <a:r>
              <a:rPr lang="en-US" sz="2100" dirty="0"/>
              <a:t>One the way to your car, you make a call – probably, from a smartphone designed in South Korea with software from California and computer chips from Texas and Malaysia and assembled in China.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484120"/>
            <a:ext cx="7696200" cy="3857961"/>
          </a:xfrm>
          <a:prstGeom prst="rect">
            <a:avLst/>
          </a:prstGeom>
        </p:spPr>
      </p:pic>
    </p:spTree>
    <p:extLst>
      <p:ext uri="{BB962C8B-B14F-4D97-AF65-F5344CB8AC3E}">
        <p14:creationId xmlns:p14="http://schemas.microsoft.com/office/powerpoint/2010/main" val="314826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475" y="86032"/>
            <a:ext cx="7968506" cy="1058443"/>
          </a:xfrm>
        </p:spPr>
        <p:txBody>
          <a:bodyPr/>
          <a:lstStyle/>
          <a:p>
            <a:r>
              <a:rPr lang="en-US" dirty="0"/>
              <a:t>Removing Trade Barriers often Benefits Corporations but Hurts Labor </a:t>
            </a:r>
          </a:p>
        </p:txBody>
      </p:sp>
      <p:sp>
        <p:nvSpPr>
          <p:cNvPr id="3" name="Content Placeholder 2"/>
          <p:cNvSpPr>
            <a:spLocks noGrp="1"/>
          </p:cNvSpPr>
          <p:nvPr>
            <p:ph idx="1"/>
          </p:nvPr>
        </p:nvSpPr>
        <p:spPr>
          <a:xfrm>
            <a:off x="448351" y="1575128"/>
            <a:ext cx="8506737" cy="4365522"/>
          </a:xfrm>
        </p:spPr>
        <p:txBody>
          <a:bodyPr>
            <a:normAutofit/>
          </a:bodyPr>
          <a:lstStyle/>
          <a:p>
            <a:r>
              <a:rPr lang="en-US" sz="2400" dirty="0"/>
              <a:t>“An especially persistent theme in US trade policy debates has been the fear that trade will benefit the owners of large corporations but erode the employment prospects and wage rates of unskilled workers.</a:t>
            </a:r>
          </a:p>
          <a:p>
            <a:r>
              <a:rPr lang="en-US" sz="2400" dirty="0"/>
              <a:t>For example, the elimination of trade barriers under NAFTA[USMCA] forces some US manufacturing workers into direct competition with Mexican workers who earn a markedly lower wage.</a:t>
            </a:r>
          </a:p>
          <a:p>
            <a:r>
              <a:rPr lang="en-US" sz="2400" dirty="0"/>
              <a:t>Unless US wage rates decline, production may shift to Mexico and US jobs will be lost.”</a:t>
            </a:r>
          </a:p>
        </p:txBody>
      </p:sp>
      <p:sp>
        <p:nvSpPr>
          <p:cNvPr id="5" name="TextBox 4"/>
          <p:cNvSpPr txBox="1"/>
          <p:nvPr/>
        </p:nvSpPr>
        <p:spPr>
          <a:xfrm>
            <a:off x="2102581" y="6588255"/>
            <a:ext cx="7010400" cy="276999"/>
          </a:xfrm>
          <a:prstGeom prst="rect">
            <a:avLst/>
          </a:prstGeom>
          <a:noFill/>
        </p:spPr>
        <p:txBody>
          <a:bodyPr wrap="square" rtlCol="0">
            <a:spAutoFit/>
          </a:bodyPr>
          <a:lstStyle/>
          <a:p>
            <a:r>
              <a:rPr lang="en-US" sz="1200" dirty="0"/>
              <a:t>Source: Moon. 2000. Dilemmas of International Trade. Second Edition. P. 21</a:t>
            </a:r>
          </a:p>
        </p:txBody>
      </p:sp>
    </p:spTree>
    <p:extLst>
      <p:ext uri="{BB962C8B-B14F-4D97-AF65-F5344CB8AC3E}">
        <p14:creationId xmlns:p14="http://schemas.microsoft.com/office/powerpoint/2010/main" val="940750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78" y="58994"/>
            <a:ext cx="7555626" cy="1045140"/>
          </a:xfrm>
        </p:spPr>
        <p:txBody>
          <a:bodyPr/>
          <a:lstStyle/>
          <a:p>
            <a:r>
              <a:rPr lang="en-US" dirty="0"/>
              <a:t>How Globalization Affects Different Industries and Professions </a:t>
            </a:r>
          </a:p>
        </p:txBody>
      </p:sp>
      <p:sp>
        <p:nvSpPr>
          <p:cNvPr id="3" name="Content Placeholder 2"/>
          <p:cNvSpPr>
            <a:spLocks noGrp="1"/>
          </p:cNvSpPr>
          <p:nvPr>
            <p:ph idx="1"/>
          </p:nvPr>
        </p:nvSpPr>
        <p:spPr>
          <a:xfrm>
            <a:off x="729615" y="1508760"/>
            <a:ext cx="8269288" cy="4674870"/>
          </a:xfrm>
        </p:spPr>
        <p:txBody>
          <a:bodyPr>
            <a:noAutofit/>
          </a:bodyPr>
          <a:lstStyle/>
          <a:p>
            <a:r>
              <a:rPr lang="en-US" sz="2400" dirty="0"/>
              <a:t>“However, if that competition drives down wage rates in the United States, the profits earned by the owners of US business might be maintained at the expense of the standard of living of workers in those industries.</a:t>
            </a:r>
          </a:p>
          <a:p>
            <a:r>
              <a:rPr lang="en-US" sz="2400" dirty="0"/>
              <a:t>The losses from such wage competition will be greatest for workers in high wage countries employed in industries that can move either their products or their production facilities most easily across national borders.</a:t>
            </a:r>
          </a:p>
          <a:p>
            <a:r>
              <a:rPr lang="en-US" sz="2400" dirty="0"/>
              <a:t>Others, particularly more affluent professionals such as doctors, lawyers and university professors, who face less direct competition from abroad, stand to gain from trade because it lowers prices on the goods they consume.”</a:t>
            </a:r>
          </a:p>
        </p:txBody>
      </p:sp>
      <p:sp>
        <p:nvSpPr>
          <p:cNvPr id="5" name="TextBox 4"/>
          <p:cNvSpPr txBox="1"/>
          <p:nvPr/>
        </p:nvSpPr>
        <p:spPr>
          <a:xfrm>
            <a:off x="2102581" y="6588255"/>
            <a:ext cx="7010400" cy="276999"/>
          </a:xfrm>
          <a:prstGeom prst="rect">
            <a:avLst/>
          </a:prstGeom>
          <a:noFill/>
        </p:spPr>
        <p:txBody>
          <a:bodyPr wrap="square" rtlCol="0">
            <a:spAutoFit/>
          </a:bodyPr>
          <a:lstStyle/>
          <a:p>
            <a:r>
              <a:rPr lang="en-US" sz="1200" dirty="0"/>
              <a:t>Source: Moon. 2000. Dilemmas of International Trade. Second Edition. P. 21</a:t>
            </a:r>
          </a:p>
        </p:txBody>
      </p:sp>
    </p:spTree>
    <p:extLst>
      <p:ext uri="{BB962C8B-B14F-4D97-AF65-F5344CB8AC3E}">
        <p14:creationId xmlns:p14="http://schemas.microsoft.com/office/powerpoint/2010/main" val="4180099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33600" y="160020"/>
            <a:ext cx="6248400" cy="906780"/>
          </a:xfrm>
        </p:spPr>
        <p:txBody>
          <a:bodyPr anchor="ctr">
            <a:noAutofit/>
          </a:bodyPr>
          <a:lstStyle/>
          <a:p>
            <a:pPr eaLnBrk="1" hangingPunct="1"/>
            <a:r>
              <a:rPr lang="en-US" dirty="0"/>
              <a:t>Which Jobs in the U.S. Are </a:t>
            </a:r>
            <a:br>
              <a:rPr lang="en-US" dirty="0"/>
            </a:br>
            <a:r>
              <a:rPr lang="en-US" dirty="0"/>
              <a:t>at Risk of Being “Traded”</a:t>
            </a:r>
          </a:p>
        </p:txBody>
      </p:sp>
      <p:sp>
        <p:nvSpPr>
          <p:cNvPr id="32771" name="Content Placeholder 2"/>
          <p:cNvSpPr>
            <a:spLocks noGrp="1"/>
          </p:cNvSpPr>
          <p:nvPr>
            <p:ph sz="quarter" idx="1"/>
          </p:nvPr>
        </p:nvSpPr>
        <p:spPr>
          <a:xfrm>
            <a:off x="582930" y="1649730"/>
            <a:ext cx="8256270" cy="4495800"/>
          </a:xfrm>
        </p:spPr>
        <p:txBody>
          <a:bodyPr>
            <a:normAutofit/>
          </a:bodyPr>
          <a:lstStyle/>
          <a:p>
            <a:pPr eaLnBrk="1" hangingPunct="1">
              <a:lnSpc>
                <a:spcPct val="80000"/>
              </a:lnSpc>
            </a:pPr>
            <a:r>
              <a:rPr lang="en-US" sz="2500" dirty="0"/>
              <a:t>At risk</a:t>
            </a:r>
          </a:p>
          <a:p>
            <a:pPr lvl="1" eaLnBrk="1" hangingPunct="1">
              <a:lnSpc>
                <a:spcPct val="80000"/>
              </a:lnSpc>
            </a:pPr>
            <a:r>
              <a:rPr lang="en-US" sz="2200" dirty="0"/>
              <a:t>14.3 million jobs in manufacturing</a:t>
            </a:r>
          </a:p>
          <a:p>
            <a:pPr lvl="1" eaLnBrk="1" hangingPunct="1">
              <a:lnSpc>
                <a:spcPct val="80000"/>
              </a:lnSpc>
            </a:pPr>
            <a:r>
              <a:rPr lang="en-US" sz="2200" dirty="0"/>
              <a:t>3.2 million jobs in information services</a:t>
            </a:r>
          </a:p>
          <a:p>
            <a:pPr lvl="1" eaLnBrk="1" hangingPunct="1">
              <a:lnSpc>
                <a:spcPct val="80000"/>
              </a:lnSpc>
            </a:pPr>
            <a:r>
              <a:rPr lang="en-US" sz="2200" dirty="0"/>
              <a:t>16.7 million jobs in professional and business services</a:t>
            </a:r>
          </a:p>
          <a:p>
            <a:pPr lvl="1" eaLnBrk="1" hangingPunct="1">
              <a:lnSpc>
                <a:spcPct val="80000"/>
              </a:lnSpc>
            </a:pPr>
            <a:r>
              <a:rPr lang="en-US" sz="2200" dirty="0"/>
              <a:t>Some of the 10.6 million jobs in financial services, wholesale trade, transportation and utilities</a:t>
            </a:r>
          </a:p>
          <a:p>
            <a:pPr eaLnBrk="1" hangingPunct="1">
              <a:lnSpc>
                <a:spcPct val="80000"/>
              </a:lnSpc>
            </a:pPr>
            <a:r>
              <a:rPr lang="en-US" sz="2500" dirty="0"/>
              <a:t>Not at risk</a:t>
            </a:r>
          </a:p>
          <a:p>
            <a:pPr lvl="1" eaLnBrk="1" hangingPunct="1">
              <a:lnSpc>
                <a:spcPct val="80000"/>
              </a:lnSpc>
            </a:pPr>
            <a:r>
              <a:rPr lang="en-US" sz="2200" dirty="0"/>
              <a:t>7.6 million jobs in construction and mining</a:t>
            </a:r>
          </a:p>
          <a:p>
            <a:pPr lvl="1" eaLnBrk="1" hangingPunct="1">
              <a:lnSpc>
                <a:spcPct val="80000"/>
              </a:lnSpc>
            </a:pPr>
            <a:r>
              <a:rPr lang="en-US" sz="2200" dirty="0"/>
              <a:t>22 million jobs in local, state, and federal government</a:t>
            </a:r>
          </a:p>
          <a:p>
            <a:pPr lvl="1" eaLnBrk="1" hangingPunct="1">
              <a:lnSpc>
                <a:spcPct val="80000"/>
              </a:lnSpc>
            </a:pPr>
            <a:r>
              <a:rPr lang="en-US" sz="2200" dirty="0"/>
              <a:t>Majority of 15.6 million jobs in retail trade</a:t>
            </a:r>
          </a:p>
          <a:p>
            <a:pPr lvl="1" eaLnBrk="1" hangingPunct="1">
              <a:lnSpc>
                <a:spcPct val="80000"/>
              </a:lnSpc>
            </a:pPr>
            <a:r>
              <a:rPr lang="en-US" sz="2200" dirty="0"/>
              <a:t>Majority of 17.3 million jobs in education and health (except some jobs such as lab testing)</a:t>
            </a:r>
          </a:p>
          <a:p>
            <a:pPr lvl="1" eaLnBrk="1" hangingPunct="1">
              <a:lnSpc>
                <a:spcPct val="80000"/>
              </a:lnSpc>
            </a:pPr>
            <a:r>
              <a:rPr lang="en-US" sz="2200" dirty="0"/>
              <a:t>12.3 million jobs in leisure and hospitality</a:t>
            </a:r>
          </a:p>
          <a:p>
            <a:pPr eaLnBrk="1" hangingPunct="1"/>
            <a:endParaRPr lang="en-US" dirty="0"/>
          </a:p>
        </p:txBody>
      </p:sp>
      <p:sp>
        <p:nvSpPr>
          <p:cNvPr id="32772" name="TextBox 3"/>
          <p:cNvSpPr txBox="1">
            <a:spLocks noChangeArrowheads="1"/>
          </p:cNvSpPr>
          <p:nvPr/>
        </p:nvSpPr>
        <p:spPr bwMode="auto">
          <a:xfrm>
            <a:off x="2743200" y="6583363"/>
            <a:ext cx="4114800" cy="274637"/>
          </a:xfrm>
          <a:prstGeom prst="rect">
            <a:avLst/>
          </a:prstGeom>
          <a:noFill/>
          <a:ln w="9525">
            <a:noFill/>
            <a:miter lim="800000"/>
            <a:headEnd/>
            <a:tailEnd/>
          </a:ln>
        </p:spPr>
        <p:txBody>
          <a:bodyPr>
            <a:spAutoFit/>
          </a:bodyPr>
          <a:lstStyle/>
          <a:p>
            <a:pPr eaLnBrk="1" hangingPunct="1"/>
            <a:r>
              <a:rPr lang="en-US" sz="1200">
                <a:latin typeface="Calibri" pitchFamily="34" charset="0"/>
                <a:cs typeface="Arial" charset="0"/>
              </a:rPr>
              <a:t>Source: Blinder, Foreign Affairs (March/April 2006)</a:t>
            </a:r>
          </a:p>
        </p:txBody>
      </p:sp>
    </p:spTree>
    <p:extLst>
      <p:ext uri="{BB962C8B-B14F-4D97-AF65-F5344CB8AC3E}">
        <p14:creationId xmlns:p14="http://schemas.microsoft.com/office/powerpoint/2010/main" val="3053936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137817"/>
              </p:ext>
            </p:extLst>
          </p:nvPr>
        </p:nvGraphicFramePr>
        <p:xfrm>
          <a:off x="266700" y="1443990"/>
          <a:ext cx="8610600" cy="4572186"/>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32258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158496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rPr>
                        <a:t>Tradable Tasks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(task outputs</a:t>
                      </a:r>
                      <a:r>
                        <a:rPr lang="en-US" baseline="0" dirty="0"/>
                        <a:t> or processes</a:t>
                      </a:r>
                      <a:r>
                        <a:rPr lang="en-US" dirty="0"/>
                        <a:t> that can easily </a:t>
                      </a:r>
                      <a:r>
                        <a:rPr lang="en-US" baseline="0" dirty="0"/>
                        <a:t>transfer across borders)</a:t>
                      </a:r>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rPr>
                        <a:t>Non-Tradable Tasks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need for </a:t>
                      </a:r>
                      <a:r>
                        <a:rPr lang="en-US" dirty="0"/>
                        <a:t>physical</a:t>
                      </a:r>
                      <a:r>
                        <a:rPr lang="en-US" baseline="0" dirty="0"/>
                        <a:t> presence, </a:t>
                      </a:r>
                      <a:r>
                        <a:rPr lang="en-US" dirty="0"/>
                        <a:t>personal</a:t>
                      </a:r>
                      <a:r>
                        <a:rPr lang="en-US" baseline="0" dirty="0"/>
                        <a:t> interactions and/or situational adaptability)</a:t>
                      </a:r>
                      <a:endParaRPr lang="en-US" dirty="0"/>
                    </a:p>
                  </a:txBody>
                  <a:tcPr/>
                </a:tc>
                <a:extLst>
                  <a:ext uri="{0D108BD9-81ED-4DB2-BD59-A6C34878D82A}">
                    <a16:rowId xmlns:a16="http://schemas.microsoft.com/office/drawing/2014/main" val="10000"/>
                  </a:ext>
                </a:extLst>
              </a:tr>
              <a:tr h="1264920">
                <a:tc>
                  <a:txBody>
                    <a:bodyPr/>
                    <a:lstStyle/>
                    <a:p>
                      <a:r>
                        <a:rPr lang="en-US" b="1" dirty="0">
                          <a:solidFill>
                            <a:schemeClr val="tx2"/>
                          </a:solidFill>
                        </a:rPr>
                        <a:t>Routine</a:t>
                      </a:r>
                      <a:r>
                        <a:rPr lang="en-US" b="1" baseline="0" dirty="0">
                          <a:solidFill>
                            <a:schemeClr val="tx2"/>
                          </a:solidFill>
                        </a:rPr>
                        <a:t> Tasks </a:t>
                      </a:r>
                    </a:p>
                  </a:txBody>
                  <a:tcPr/>
                </a:tc>
                <a:tc>
                  <a:txBody>
                    <a:bodyPr/>
                    <a:lstStyle/>
                    <a:p>
                      <a:r>
                        <a:rPr lang="en-US" baseline="0" dirty="0"/>
                        <a:t>Examples: manufacturing jobs, call centers, routine back-office work</a:t>
                      </a:r>
                    </a:p>
                  </a:txBody>
                  <a:tcPr/>
                </a:tc>
                <a:tc>
                  <a:txBody>
                    <a:bodyPr/>
                    <a:lstStyle/>
                    <a:p>
                      <a:r>
                        <a:rPr lang="en-US" dirty="0"/>
                        <a:t>Examples:</a:t>
                      </a:r>
                      <a:r>
                        <a:rPr lang="en-US" baseline="0" dirty="0"/>
                        <a:t> leisure, hospitality and service jobs</a:t>
                      </a:r>
                      <a:endParaRPr lang="en-US" dirty="0"/>
                    </a:p>
                  </a:txBody>
                  <a:tcPr/>
                </a:tc>
                <a:extLst>
                  <a:ext uri="{0D108BD9-81ED-4DB2-BD59-A6C34878D82A}">
                    <a16:rowId xmlns:a16="http://schemas.microsoft.com/office/drawing/2014/main" val="10001"/>
                  </a:ext>
                </a:extLst>
              </a:tr>
              <a:tr h="1722306">
                <a:tc>
                  <a:txBody>
                    <a:bodyPr/>
                    <a:lstStyle/>
                    <a:p>
                      <a:r>
                        <a:rPr lang="en-US" b="1">
                          <a:solidFill>
                            <a:schemeClr val="tx2"/>
                          </a:solidFill>
                        </a:rPr>
                        <a:t>Non-Routine</a:t>
                      </a:r>
                      <a:r>
                        <a:rPr lang="en-US" b="1" baseline="0">
                          <a:solidFill>
                            <a:schemeClr val="tx2"/>
                          </a:solidFill>
                        </a:rPr>
                        <a:t> Tasks </a:t>
                      </a:r>
                      <a:endParaRPr lang="en-US" b="1" baseline="0" dirty="0">
                        <a:solidFill>
                          <a:schemeClr val="tx2"/>
                        </a:solidFill>
                      </a:endParaRPr>
                    </a:p>
                  </a:txBody>
                  <a:tcPr/>
                </a:tc>
                <a:tc>
                  <a:txBody>
                    <a:bodyPr/>
                    <a:lstStyle/>
                    <a:p>
                      <a:r>
                        <a:rPr lang="en-US" sz="1800" baseline="0" dirty="0">
                          <a:effectLst/>
                        </a:rPr>
                        <a:t>Examples: Non-routine professional and managerial jobs that require expert judgment and training</a:t>
                      </a:r>
                      <a:endParaRPr lang="en-US" baseline="0" dirty="0"/>
                    </a:p>
                    <a:p>
                      <a:endParaRPr lang="en-US" dirty="0"/>
                    </a:p>
                  </a:txBody>
                  <a:tcPr/>
                </a:tc>
                <a:tc>
                  <a:txBody>
                    <a:bodyPr/>
                    <a:lstStyle/>
                    <a:p>
                      <a:r>
                        <a:rPr lang="en-US" dirty="0"/>
                        <a:t>Examples: skilled</a:t>
                      </a:r>
                      <a:r>
                        <a:rPr lang="en-US" baseline="0" dirty="0"/>
                        <a:t> construction, health care and education</a:t>
                      </a:r>
                      <a:endParaRPr lang="en-US" dirty="0"/>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1295400" y="299463"/>
            <a:ext cx="7318029" cy="584775"/>
          </a:xfrm>
          <a:prstGeom prst="rect">
            <a:avLst/>
          </a:prstGeom>
          <a:noFill/>
        </p:spPr>
        <p:txBody>
          <a:bodyPr wrap="none" rtlCol="0">
            <a:spAutoFit/>
          </a:bodyPr>
          <a:lstStyle/>
          <a:p>
            <a:r>
              <a:rPr lang="en-US" sz="3200" b="1" dirty="0">
                <a:solidFill>
                  <a:schemeClr val="tx2"/>
                </a:solidFill>
              </a:rPr>
              <a:t>The Globalization of Supply Chains</a:t>
            </a:r>
          </a:p>
        </p:txBody>
      </p:sp>
    </p:spTree>
    <p:extLst>
      <p:ext uri="{BB962C8B-B14F-4D97-AF65-F5344CB8AC3E}">
        <p14:creationId xmlns:p14="http://schemas.microsoft.com/office/powerpoint/2010/main" val="2699108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540" y="262891"/>
            <a:ext cx="6595110" cy="693420"/>
          </a:xfrm>
        </p:spPr>
        <p:txBody>
          <a:bodyPr/>
          <a:lstStyle/>
          <a:p>
            <a:r>
              <a:rPr lang="en-US" dirty="0"/>
              <a:t>Tradable vs. Non-tradable Jobs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0" y="1771650"/>
            <a:ext cx="7620000" cy="4190999"/>
          </a:xfrm>
        </p:spPr>
      </p:pic>
    </p:spTree>
    <p:extLst>
      <p:ext uri="{BB962C8B-B14F-4D97-AF65-F5344CB8AC3E}">
        <p14:creationId xmlns:p14="http://schemas.microsoft.com/office/powerpoint/2010/main" val="2426924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247650"/>
            <a:ext cx="7101840" cy="678180"/>
          </a:xfrm>
        </p:spPr>
        <p:txBody>
          <a:bodyPr>
            <a:normAutofit/>
          </a:bodyPr>
          <a:lstStyle/>
          <a:p>
            <a:r>
              <a:rPr lang="en-US" dirty="0"/>
              <a:t>Globalization, Education and Jobs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1981200"/>
            <a:ext cx="4716780" cy="41910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8600" y="1981200"/>
            <a:ext cx="3848100" cy="4114800"/>
          </a:xfrm>
          <a:prstGeom prst="rect">
            <a:avLst/>
          </a:prstGeom>
          <a:noFill/>
          <a:ln w="9525">
            <a:noFill/>
            <a:miter lim="800000"/>
            <a:headEnd/>
            <a:tailEnd/>
          </a:ln>
          <a:effectLst/>
        </p:spPr>
      </p:pic>
      <p:sp>
        <p:nvSpPr>
          <p:cNvPr id="3" name="TextBox 2"/>
          <p:cNvSpPr txBox="1"/>
          <p:nvPr/>
        </p:nvSpPr>
        <p:spPr>
          <a:xfrm>
            <a:off x="2857500" y="6581001"/>
            <a:ext cx="3429000" cy="276999"/>
          </a:xfrm>
          <a:prstGeom prst="rect">
            <a:avLst/>
          </a:prstGeom>
          <a:noFill/>
        </p:spPr>
        <p:txBody>
          <a:bodyPr wrap="square" rtlCol="0">
            <a:spAutoFit/>
          </a:bodyPr>
          <a:lstStyle/>
          <a:p>
            <a:r>
              <a:rPr lang="en-US" sz="1200" dirty="0"/>
              <a:t>Source: Wells Fargo (2013); McIntosh (2013)</a:t>
            </a:r>
            <a:endParaRPr lang="en-US" dirty="0"/>
          </a:p>
        </p:txBody>
      </p:sp>
    </p:spTree>
    <p:extLst>
      <p:ext uri="{BB962C8B-B14F-4D97-AF65-F5344CB8AC3E}">
        <p14:creationId xmlns:p14="http://schemas.microsoft.com/office/powerpoint/2010/main" val="3045073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3" y="241727"/>
            <a:ext cx="6909460" cy="685800"/>
          </a:xfrm>
        </p:spPr>
        <p:txBody>
          <a:bodyPr/>
          <a:lstStyle/>
          <a:p>
            <a:r>
              <a:rPr lang="en-US" dirty="0"/>
              <a:t>New Concerns of the Middle Class</a:t>
            </a:r>
          </a:p>
        </p:txBody>
      </p:sp>
      <p:sp>
        <p:nvSpPr>
          <p:cNvPr id="3" name="Content Placeholder 2"/>
          <p:cNvSpPr>
            <a:spLocks noGrp="1"/>
          </p:cNvSpPr>
          <p:nvPr>
            <p:ph idx="1"/>
          </p:nvPr>
        </p:nvSpPr>
        <p:spPr>
          <a:xfrm>
            <a:off x="304800" y="1880027"/>
            <a:ext cx="5715000" cy="4368373"/>
          </a:xfrm>
        </p:spPr>
        <p:txBody>
          <a:bodyPr>
            <a:noAutofit/>
          </a:bodyPr>
          <a:lstStyle/>
          <a:p>
            <a:r>
              <a:rPr lang="en-US" sz="1800" dirty="0"/>
              <a:t>“Much that middle-class professionals took for granted in previous generations, including homeownership, decent health care, a comfortable retirement, is now out of reach. </a:t>
            </a:r>
          </a:p>
          <a:p>
            <a:r>
              <a:rPr lang="en-US" sz="1800" dirty="0"/>
              <a:t>Over the past 20 years, the cost of housing has risen dramatically. The price of health care and college has almost doubled in the U.S.</a:t>
            </a:r>
          </a:p>
          <a:p>
            <a:r>
              <a:rPr lang="en-US" sz="1800" dirty="0"/>
              <a:t>Many people find themselves carrying school and credit-card debt, and working low-paid, temporary or part-time jobs. </a:t>
            </a:r>
          </a:p>
          <a:p>
            <a:r>
              <a:rPr lang="en-US" sz="1800" dirty="0"/>
              <a:t>Others supplement jobs that once upon a time would have been considered full time, such as teaching, with temporary gigs such as driving an Uber.”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286000"/>
            <a:ext cx="2209800" cy="3124200"/>
          </a:xfrm>
          <a:prstGeom prst="rect">
            <a:avLst/>
          </a:prstGeom>
        </p:spPr>
      </p:pic>
      <p:sp>
        <p:nvSpPr>
          <p:cNvPr id="5" name="TextBox 4"/>
          <p:cNvSpPr txBox="1"/>
          <p:nvPr/>
        </p:nvSpPr>
        <p:spPr>
          <a:xfrm>
            <a:off x="2081151" y="5935188"/>
            <a:ext cx="5695950" cy="415498"/>
          </a:xfrm>
          <a:prstGeom prst="rect">
            <a:avLst/>
          </a:prstGeom>
          <a:noFill/>
        </p:spPr>
        <p:txBody>
          <a:bodyPr wrap="square" rtlCol="0">
            <a:spAutoFit/>
          </a:bodyPr>
          <a:lstStyle/>
          <a:p>
            <a:r>
              <a:rPr lang="en-US" sz="1050" dirty="0"/>
              <a:t>Adapted from: https://www.nytimes.com/2018/07/09/books/review/alissa-quart-squeezed.html</a:t>
            </a:r>
          </a:p>
        </p:txBody>
      </p:sp>
    </p:spTree>
    <p:extLst>
      <p:ext uri="{BB962C8B-B14F-4D97-AF65-F5344CB8AC3E}">
        <p14:creationId xmlns:p14="http://schemas.microsoft.com/office/powerpoint/2010/main" val="3166535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860" y="0"/>
            <a:ext cx="7035140" cy="960912"/>
          </a:xfrm>
        </p:spPr>
        <p:txBody>
          <a:bodyPr/>
          <a:lstStyle/>
          <a:p>
            <a:r>
              <a:rPr lang="en-US" dirty="0"/>
              <a:t>US Wealth Distribution: Income Growth over Previous 34 Years</a:t>
            </a:r>
          </a:p>
        </p:txBody>
      </p:sp>
      <p:pic>
        <p:nvPicPr>
          <p:cNvPr id="4" name="Picture 3"/>
          <p:cNvPicPr>
            <a:picLocks noChangeAspect="1"/>
          </p:cNvPicPr>
          <p:nvPr/>
        </p:nvPicPr>
        <p:blipFill>
          <a:blip r:embed="rId3"/>
          <a:stretch>
            <a:fillRect/>
          </a:stretch>
        </p:blipFill>
        <p:spPr>
          <a:xfrm>
            <a:off x="557151" y="1598298"/>
            <a:ext cx="7772400" cy="4345316"/>
          </a:xfrm>
          <a:prstGeom prst="rect">
            <a:avLst/>
          </a:prstGeom>
        </p:spPr>
      </p:pic>
      <p:sp>
        <p:nvSpPr>
          <p:cNvPr id="3" name="TextBox 2"/>
          <p:cNvSpPr txBox="1"/>
          <p:nvPr/>
        </p:nvSpPr>
        <p:spPr>
          <a:xfrm>
            <a:off x="1002352" y="6046612"/>
            <a:ext cx="7667676" cy="276999"/>
          </a:xfrm>
          <a:prstGeom prst="rect">
            <a:avLst/>
          </a:prstGeom>
          <a:noFill/>
        </p:spPr>
        <p:txBody>
          <a:bodyPr wrap="none" rtlCol="0">
            <a:spAutoFit/>
          </a:bodyPr>
          <a:lstStyle/>
          <a:p>
            <a:r>
              <a:rPr lang="en-US" sz="1200" dirty="0"/>
              <a:t>Source: https://www.nytimes.com/interactive/2017/08/07/opinion/leonhardt-income-inequality.html?mcubz=0</a:t>
            </a:r>
          </a:p>
        </p:txBody>
      </p:sp>
    </p:spTree>
    <p:extLst>
      <p:ext uri="{BB962C8B-B14F-4D97-AF65-F5344CB8AC3E}">
        <p14:creationId xmlns:p14="http://schemas.microsoft.com/office/powerpoint/2010/main" val="3158740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729" y="87188"/>
            <a:ext cx="6980712" cy="1029092"/>
          </a:xfrm>
        </p:spPr>
        <p:txBody>
          <a:bodyPr/>
          <a:lstStyle/>
          <a:p>
            <a:r>
              <a:rPr lang="en-US" dirty="0"/>
              <a:t>New Concerns about the Win-Win Nature of Open Borders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1863" y="1791240"/>
            <a:ext cx="7080273" cy="4114800"/>
          </a:xfrm>
        </p:spPr>
      </p:pic>
      <p:sp>
        <p:nvSpPr>
          <p:cNvPr id="3" name="TextBox 2"/>
          <p:cNvSpPr txBox="1"/>
          <p:nvPr/>
        </p:nvSpPr>
        <p:spPr>
          <a:xfrm>
            <a:off x="2819400" y="6581001"/>
            <a:ext cx="3537379" cy="276999"/>
          </a:xfrm>
          <a:prstGeom prst="rect">
            <a:avLst/>
          </a:prstGeom>
          <a:noFill/>
        </p:spPr>
        <p:txBody>
          <a:bodyPr wrap="none" rtlCol="0">
            <a:spAutoFit/>
          </a:bodyPr>
          <a:lstStyle/>
          <a:p>
            <a:r>
              <a:rPr lang="en-US" sz="1200" dirty="0"/>
              <a:t>Source: Harvard Business Review (May 13, 2016)</a:t>
            </a:r>
          </a:p>
        </p:txBody>
      </p:sp>
    </p:spTree>
    <p:extLst>
      <p:ext uri="{BB962C8B-B14F-4D97-AF65-F5344CB8AC3E}">
        <p14:creationId xmlns:p14="http://schemas.microsoft.com/office/powerpoint/2010/main" val="1247339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141" y="241874"/>
            <a:ext cx="7273904" cy="643825"/>
          </a:xfrm>
        </p:spPr>
        <p:txBody>
          <a:bodyPr/>
          <a:lstStyle/>
          <a:p>
            <a:r>
              <a:rPr lang="en-US" dirty="0"/>
              <a:t>International Competition for Jobs</a:t>
            </a:r>
          </a:p>
        </p:txBody>
      </p:sp>
      <p:sp>
        <p:nvSpPr>
          <p:cNvPr id="3" name="Content Placeholder 2"/>
          <p:cNvSpPr>
            <a:spLocks noGrp="1"/>
          </p:cNvSpPr>
          <p:nvPr>
            <p:ph idx="1"/>
          </p:nvPr>
        </p:nvSpPr>
        <p:spPr>
          <a:xfrm>
            <a:off x="1163782" y="1876300"/>
            <a:ext cx="7675418" cy="3686299"/>
          </a:xfrm>
        </p:spPr>
        <p:txBody>
          <a:bodyPr/>
          <a:lstStyle/>
          <a:p>
            <a:pPr marL="0" indent="0">
              <a:buNone/>
            </a:pPr>
            <a:r>
              <a:rPr lang="en-US" sz="2800" dirty="0"/>
              <a:t>“The globalists gutted the American working class and created a middle class in Asia.”</a:t>
            </a:r>
          </a:p>
          <a:p>
            <a:pPr marL="0" indent="0">
              <a:buNone/>
            </a:pPr>
            <a:r>
              <a:rPr lang="en-US" sz="2800" dirty="0"/>
              <a:t>-- Steve Bannon (2016)</a:t>
            </a:r>
          </a:p>
        </p:txBody>
      </p:sp>
      <p:sp>
        <p:nvSpPr>
          <p:cNvPr id="4" name="TextBox 3"/>
          <p:cNvSpPr txBox="1"/>
          <p:nvPr/>
        </p:nvSpPr>
        <p:spPr>
          <a:xfrm>
            <a:off x="3124200" y="6553200"/>
            <a:ext cx="1878848" cy="276999"/>
          </a:xfrm>
          <a:prstGeom prst="rect">
            <a:avLst/>
          </a:prstGeom>
          <a:noFill/>
        </p:spPr>
        <p:txBody>
          <a:bodyPr wrap="none" rtlCol="0">
            <a:spAutoFit/>
          </a:bodyPr>
          <a:lstStyle/>
          <a:p>
            <a:r>
              <a:rPr lang="en-US" sz="1200" dirty="0"/>
              <a:t>Source: </a:t>
            </a:r>
            <a:r>
              <a:rPr lang="en-US" sz="1200" dirty="0" err="1"/>
              <a:t>Rachman</a:t>
            </a:r>
            <a:r>
              <a:rPr lang="en-US" sz="1200" dirty="0"/>
              <a:t> (2017)</a:t>
            </a:r>
          </a:p>
        </p:txBody>
      </p:sp>
    </p:spTree>
    <p:extLst>
      <p:ext uri="{BB962C8B-B14F-4D97-AF65-F5344CB8AC3E}">
        <p14:creationId xmlns:p14="http://schemas.microsoft.com/office/powerpoint/2010/main" val="296193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9542" y="184169"/>
            <a:ext cx="6004560" cy="650222"/>
          </a:xfrm>
        </p:spPr>
        <p:txBody>
          <a:bodyPr>
            <a:normAutofit/>
          </a:bodyPr>
          <a:lstStyle/>
          <a:p>
            <a:r>
              <a:rPr lang="en-US" dirty="0"/>
              <a:t>Global Products in Our Lives</a:t>
            </a:r>
          </a:p>
        </p:txBody>
      </p:sp>
      <p:sp>
        <p:nvSpPr>
          <p:cNvPr id="3" name="Content Placeholder 2"/>
          <p:cNvSpPr>
            <a:spLocks noGrp="1"/>
          </p:cNvSpPr>
          <p:nvPr>
            <p:ph idx="1"/>
          </p:nvPr>
        </p:nvSpPr>
        <p:spPr>
          <a:xfrm>
            <a:off x="838200" y="990600"/>
            <a:ext cx="7772400" cy="941070"/>
          </a:xfrm>
        </p:spPr>
        <p:txBody>
          <a:bodyPr>
            <a:noAutofit/>
          </a:bodyPr>
          <a:lstStyle/>
          <a:p>
            <a:pPr marL="0" indent="0">
              <a:buNone/>
              <a:defRPr/>
            </a:pPr>
            <a:r>
              <a:rPr lang="en-US" sz="2100" dirty="0"/>
              <a:t>The car itself has the name of a foreign-owned company on it and may be assembled in the United States using parts from Asia and Europe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44" y="2133600"/>
            <a:ext cx="6785956" cy="4546591"/>
          </a:xfrm>
          <a:prstGeom prst="rect">
            <a:avLst/>
          </a:prstGeom>
        </p:spPr>
      </p:pic>
    </p:spTree>
    <p:extLst>
      <p:ext uri="{BB962C8B-B14F-4D97-AF65-F5344CB8AC3E}">
        <p14:creationId xmlns:p14="http://schemas.microsoft.com/office/powerpoint/2010/main" val="1656437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438" y="381000"/>
            <a:ext cx="6444199" cy="580901"/>
          </a:xfrm>
        </p:spPr>
        <p:txBody>
          <a:bodyPr/>
          <a:lstStyle/>
          <a:p>
            <a:r>
              <a:rPr lang="en-US" dirty="0"/>
              <a:t>The Sovereignty Dilemma</a:t>
            </a:r>
          </a:p>
        </p:txBody>
      </p:sp>
      <p:sp>
        <p:nvSpPr>
          <p:cNvPr id="3" name="Content Placeholder 2"/>
          <p:cNvSpPr>
            <a:spLocks noGrp="1"/>
          </p:cNvSpPr>
          <p:nvPr>
            <p:ph idx="1"/>
          </p:nvPr>
        </p:nvSpPr>
        <p:spPr>
          <a:xfrm>
            <a:off x="234609" y="1436914"/>
            <a:ext cx="8674781" cy="4868883"/>
          </a:xfrm>
        </p:spPr>
        <p:txBody>
          <a:bodyPr>
            <a:noAutofit/>
          </a:bodyPr>
          <a:lstStyle/>
          <a:p>
            <a:r>
              <a:rPr lang="en-US" sz="2400" dirty="0"/>
              <a:t>States, and the people who live there, prefer to preserve their sovereignty to make their own decisions</a:t>
            </a:r>
          </a:p>
          <a:p>
            <a:pPr marL="342900" lvl="1" indent="-342900">
              <a:buClr>
                <a:schemeClr val="folHlink"/>
              </a:buClr>
              <a:buSzPct val="60000"/>
            </a:pPr>
            <a:r>
              <a:rPr lang="en-US" sz="2400" dirty="0"/>
              <a:t>States are wary that the interdependence implicit in cooperating with foreign actors may constrain independent action and threatens autonomy.  </a:t>
            </a:r>
          </a:p>
          <a:p>
            <a:pPr marL="342900" lvl="1" indent="-342900">
              <a:buClr>
                <a:schemeClr val="folHlink"/>
              </a:buClr>
              <a:buSzPct val="60000"/>
            </a:pPr>
            <a:r>
              <a:rPr lang="en-US" sz="2400" dirty="0"/>
              <a:t>Do countries have to give up sovereignty to participate in multilateral organizations and agreements? </a:t>
            </a:r>
          </a:p>
          <a:p>
            <a:pPr lvl="1"/>
            <a:r>
              <a:rPr lang="en-US" sz="2400" dirty="0"/>
              <a:t>Do European citizens have to accept genetically engineered crops or hormone-injected beef in their marketplace to participate in the World Trade Organization?</a:t>
            </a:r>
          </a:p>
          <a:p>
            <a:pPr lvl="1"/>
            <a:r>
              <a:rPr lang="en-US" sz="2400" dirty="0"/>
              <a:t>Can the US ban shrimp (or other goods) from countries without adequate environmental practices?</a:t>
            </a:r>
          </a:p>
        </p:txBody>
      </p:sp>
    </p:spTree>
    <p:extLst>
      <p:ext uri="{BB962C8B-B14F-4D97-AF65-F5344CB8AC3E}">
        <p14:creationId xmlns:p14="http://schemas.microsoft.com/office/powerpoint/2010/main" val="2801910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302" y="70121"/>
            <a:ext cx="6636327" cy="954575"/>
          </a:xfrm>
        </p:spPr>
        <p:txBody>
          <a:bodyPr/>
          <a:lstStyle/>
          <a:p>
            <a:r>
              <a:rPr lang="en-US" sz="3600" dirty="0"/>
              <a:t>The Sovereignty Dilemma and Multilateral Cooperation</a:t>
            </a:r>
          </a:p>
        </p:txBody>
      </p:sp>
      <p:sp>
        <p:nvSpPr>
          <p:cNvPr id="3" name="Content Placeholder 2"/>
          <p:cNvSpPr>
            <a:spLocks noGrp="1"/>
          </p:cNvSpPr>
          <p:nvPr>
            <p:ph sz="half" idx="1"/>
          </p:nvPr>
        </p:nvSpPr>
        <p:spPr>
          <a:xfrm>
            <a:off x="533400" y="2017712"/>
            <a:ext cx="3810000" cy="4306887"/>
          </a:xfrm>
        </p:spPr>
        <p:txBody>
          <a:bodyPr/>
          <a:lstStyle/>
          <a:p>
            <a:pPr eaLnBrk="1" hangingPunct="1">
              <a:lnSpc>
                <a:spcPct val="90000"/>
              </a:lnSpc>
            </a:pPr>
            <a:r>
              <a:rPr lang="en-US" sz="2400" dirty="0"/>
              <a:t>Multilateral organizations:</a:t>
            </a:r>
            <a:r>
              <a:rPr lang="en-US" altLang="en-US" sz="2400" dirty="0">
                <a:solidFill>
                  <a:srgbClr val="000000"/>
                </a:solidFill>
              </a:rPr>
              <a:t> organizations formed between three or more nations to work on issues that relate to all of the countries in the organization</a:t>
            </a:r>
          </a:p>
          <a:p>
            <a:pPr eaLnBrk="1" hangingPunct="1">
              <a:lnSpc>
                <a:spcPct val="90000"/>
              </a:lnSpc>
            </a:pPr>
            <a:r>
              <a:rPr lang="en-US" sz="2400" dirty="0">
                <a:solidFill>
                  <a:srgbClr val="000000"/>
                </a:solidFill>
              </a:rPr>
              <a:t>Multilateral organizations therefore require</a:t>
            </a:r>
            <a:r>
              <a:rPr lang="en-US" sz="2400" u="sng" dirty="0">
                <a:solidFill>
                  <a:srgbClr val="000000"/>
                </a:solidFill>
              </a:rPr>
              <a:t> joint </a:t>
            </a:r>
            <a:r>
              <a:rPr lang="en-US" sz="2400" dirty="0">
                <a:solidFill>
                  <a:srgbClr val="000000"/>
                </a:solidFill>
              </a:rPr>
              <a:t>decision-making rules and enforcement</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935" y="1650858"/>
            <a:ext cx="3371850" cy="11715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013" y="1855830"/>
            <a:ext cx="1762887" cy="174164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977" y="2624364"/>
            <a:ext cx="2144830" cy="142728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8405" y="4677812"/>
            <a:ext cx="2181987" cy="201236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1892" y="3948418"/>
            <a:ext cx="2314575" cy="197167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6897" y="3610518"/>
            <a:ext cx="2009775" cy="1524000"/>
          </a:xfrm>
          <a:prstGeom prst="rect">
            <a:avLst/>
          </a:prstGeom>
        </p:spPr>
      </p:pic>
    </p:spTree>
    <p:extLst>
      <p:ext uri="{BB962C8B-B14F-4D97-AF65-F5344CB8AC3E}">
        <p14:creationId xmlns:p14="http://schemas.microsoft.com/office/powerpoint/2010/main" val="1822884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609600" y="3048000"/>
            <a:ext cx="8001000" cy="3352800"/>
          </a:xfrm>
        </p:spPr>
        <p:txBody>
          <a:bodyPr/>
          <a:lstStyle/>
          <a:p>
            <a:pPr eaLnBrk="1" hangingPunct="1">
              <a:lnSpc>
                <a:spcPct val="90000"/>
              </a:lnSpc>
            </a:pPr>
            <a:r>
              <a:rPr lang="en-US" sz="2400" dirty="0"/>
              <a:t>Responsible for setting international trade standards and settling trade disputes. </a:t>
            </a:r>
          </a:p>
          <a:p>
            <a:pPr eaLnBrk="1" hangingPunct="1">
              <a:lnSpc>
                <a:spcPct val="90000"/>
              </a:lnSpc>
            </a:pPr>
            <a:r>
              <a:rPr lang="en-US" sz="2400" dirty="0"/>
              <a:t>Center of debates over trade dilemmas </a:t>
            </a:r>
          </a:p>
          <a:p>
            <a:pPr eaLnBrk="1" hangingPunct="1">
              <a:lnSpc>
                <a:spcPct val="90000"/>
              </a:lnSpc>
            </a:pPr>
            <a:r>
              <a:rPr lang="en-US" sz="2400" dirty="0"/>
              <a:t>What is a “fair” standard and what is a “trade barrier” to protect the companies of an individual country?</a:t>
            </a:r>
          </a:p>
          <a:p>
            <a:pPr lvl="1" eaLnBrk="1" hangingPunct="1">
              <a:lnSpc>
                <a:spcPct val="90000"/>
              </a:lnSpc>
            </a:pPr>
            <a:r>
              <a:rPr lang="en-US" sz="2000" dirty="0"/>
              <a:t>Disputed cases: beef hormones; genetically engineered crops; meat inspection; eco-labeling; fuel economy standards; drug inspection; protection of wildlife (tuna and turtle protection; leg-hold traps). </a:t>
            </a:r>
          </a:p>
        </p:txBody>
      </p:sp>
      <p:sp>
        <p:nvSpPr>
          <p:cNvPr id="98307" name="Text Box 3"/>
          <p:cNvSpPr txBox="1">
            <a:spLocks noChangeArrowheads="1"/>
          </p:cNvSpPr>
          <p:nvPr/>
        </p:nvSpPr>
        <p:spPr bwMode="auto">
          <a:xfrm>
            <a:off x="692727" y="304800"/>
            <a:ext cx="8570026" cy="769441"/>
          </a:xfrm>
          <a:prstGeom prst="rect">
            <a:avLst/>
          </a:prstGeom>
          <a:noFill/>
          <a:ln w="9525">
            <a:noFill/>
            <a:miter lim="800000"/>
            <a:headEnd/>
            <a:tailEnd/>
          </a:ln>
        </p:spPr>
        <p:txBody>
          <a:bodyPr wrap="square">
            <a:spAutoFit/>
          </a:bodyPr>
          <a:lstStyle/>
          <a:p>
            <a:pPr algn="ctr">
              <a:spcBef>
                <a:spcPct val="50000"/>
              </a:spcBef>
            </a:pPr>
            <a:r>
              <a:rPr lang="en-US" sz="4400" dirty="0">
                <a:solidFill>
                  <a:schemeClr val="bg1"/>
                </a:solidFill>
                <a:latin typeface="Times New Roman" pitchFamily="18" charset="0"/>
              </a:rPr>
              <a:t>                 </a:t>
            </a:r>
            <a:r>
              <a:rPr lang="en-US" sz="3600" b="1" dirty="0">
                <a:solidFill>
                  <a:schemeClr val="tx2"/>
                </a:solidFill>
              </a:rPr>
              <a:t>World Trade Organization</a:t>
            </a:r>
          </a:p>
        </p:txBody>
      </p:sp>
      <p:pic>
        <p:nvPicPr>
          <p:cNvPr id="829444" name="Picture 4"/>
          <p:cNvPicPr>
            <a:picLocks noChangeAspect="1" noChangeArrowheads="1"/>
          </p:cNvPicPr>
          <p:nvPr/>
        </p:nvPicPr>
        <p:blipFill>
          <a:blip r:embed="rId3" cstate="print"/>
          <a:srcRect/>
          <a:stretch>
            <a:fillRect/>
          </a:stretch>
        </p:blipFill>
        <p:spPr bwMode="auto">
          <a:xfrm>
            <a:off x="0" y="304800"/>
            <a:ext cx="3152775" cy="2133600"/>
          </a:xfrm>
          <a:prstGeom prst="rect">
            <a:avLst/>
          </a:prstGeom>
          <a:noFill/>
          <a:ln w="28575">
            <a:solidFill>
              <a:schemeClr val="tx1"/>
            </a:solidFill>
            <a:miter lim="800000"/>
            <a:headEnd/>
            <a:tailEnd/>
          </a:ln>
        </p:spPr>
      </p:pic>
      <p:sp>
        <p:nvSpPr>
          <p:cNvPr id="98309" name="Text Box 5"/>
          <p:cNvSpPr txBox="1">
            <a:spLocks noChangeArrowheads="1"/>
          </p:cNvSpPr>
          <p:nvPr/>
        </p:nvSpPr>
        <p:spPr bwMode="auto">
          <a:xfrm>
            <a:off x="7620000" y="6096000"/>
            <a:ext cx="1524000" cy="457200"/>
          </a:xfrm>
          <a:prstGeom prst="rect">
            <a:avLst/>
          </a:prstGeom>
          <a:noFill/>
          <a:ln w="9525">
            <a:noFill/>
            <a:miter lim="800000"/>
            <a:headEnd/>
            <a:tailEnd/>
          </a:ln>
        </p:spPr>
        <p:txBody>
          <a:bodyPr>
            <a:spAutoFit/>
          </a:bodyPr>
          <a:lstStyle/>
          <a:p>
            <a:pPr>
              <a:spcBef>
                <a:spcPct val="50000"/>
              </a:spcBef>
            </a:pPr>
            <a:endParaRPr lang="en-US" sz="2400">
              <a:solidFill>
                <a:schemeClr val="bg1"/>
              </a:solidFill>
              <a:latin typeface="Times New Roman" pitchFamily="18" charset="0"/>
            </a:endParaRPr>
          </a:p>
        </p:txBody>
      </p:sp>
      <p:sp>
        <p:nvSpPr>
          <p:cNvPr id="98310" name="Text Box 6"/>
          <p:cNvSpPr txBox="1">
            <a:spLocks noChangeArrowheads="1"/>
          </p:cNvSpPr>
          <p:nvPr/>
        </p:nvSpPr>
        <p:spPr bwMode="auto">
          <a:xfrm>
            <a:off x="0" y="2514600"/>
            <a:ext cx="3259138" cy="366713"/>
          </a:xfrm>
          <a:prstGeom prst="rect">
            <a:avLst/>
          </a:prstGeom>
          <a:noFill/>
          <a:ln w="9525">
            <a:noFill/>
            <a:miter lim="800000"/>
            <a:headEnd/>
            <a:tailEnd/>
          </a:ln>
        </p:spPr>
        <p:txBody>
          <a:bodyPr wrap="none">
            <a:spAutoFit/>
          </a:bodyPr>
          <a:lstStyle/>
          <a:p>
            <a:pPr>
              <a:spcBef>
                <a:spcPct val="50000"/>
              </a:spcBef>
            </a:pPr>
            <a:r>
              <a:rPr lang="en-US">
                <a:solidFill>
                  <a:schemeClr val="tx2"/>
                </a:solidFill>
                <a:latin typeface="Comic Sans MS" pitchFamily="66" charset="0"/>
              </a:rPr>
              <a:t>154 Rue de Lausanne, Geneva</a:t>
            </a:r>
            <a:endParaRPr lang="en-US" sz="2400">
              <a:solidFill>
                <a:schemeClr val="tx2"/>
              </a:solidFill>
              <a:latin typeface="Comic Sans MS" pitchFamily="66" charset="0"/>
            </a:endParaRPr>
          </a:p>
        </p:txBody>
      </p:sp>
    </p:spTree>
    <p:extLst>
      <p:ext uri="{BB962C8B-B14F-4D97-AF65-F5344CB8AC3E}">
        <p14:creationId xmlns:p14="http://schemas.microsoft.com/office/powerpoint/2010/main" val="10898924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71329" y="238125"/>
            <a:ext cx="6258296" cy="1066800"/>
          </a:xfrm>
        </p:spPr>
        <p:txBody>
          <a:bodyPr/>
          <a:lstStyle/>
          <a:p>
            <a:pPr eaLnBrk="1" hangingPunct="1"/>
            <a:r>
              <a:rPr lang="en-US" dirty="0"/>
              <a:t>Reaction Against the WTO</a:t>
            </a:r>
          </a:p>
        </p:txBody>
      </p:sp>
      <p:sp>
        <p:nvSpPr>
          <p:cNvPr id="6147" name="Text Box 3"/>
          <p:cNvSpPr txBox="1">
            <a:spLocks noChangeArrowheads="1"/>
          </p:cNvSpPr>
          <p:nvPr/>
        </p:nvSpPr>
        <p:spPr bwMode="auto">
          <a:xfrm>
            <a:off x="685800" y="2133600"/>
            <a:ext cx="7924800" cy="3295650"/>
          </a:xfrm>
          <a:prstGeom prst="rect">
            <a:avLst/>
          </a:prstGeom>
          <a:noFill/>
          <a:ln w="28575">
            <a:noFill/>
            <a:miter lim="800000"/>
            <a:headEnd/>
            <a:tailEnd/>
          </a:ln>
        </p:spPr>
        <p:txBody>
          <a:bodyPr>
            <a:spAutoFit/>
          </a:bodyPr>
          <a:lstStyle/>
          <a:p>
            <a:pPr>
              <a:spcBef>
                <a:spcPct val="50000"/>
              </a:spcBef>
            </a:pPr>
            <a:r>
              <a:rPr lang="en-US" sz="2800"/>
              <a:t>“Under the new system, many decisions that affect billions of people are no longer made by local or national governments but instead, if challenged by any WTO member nation, would be deferred to a group of unelected bureaucrats sitting behind closed doors in Geneva.”   </a:t>
            </a:r>
          </a:p>
          <a:p>
            <a:pPr>
              <a:spcBef>
                <a:spcPct val="50000"/>
              </a:spcBef>
            </a:pPr>
            <a:r>
              <a:rPr lang="en-US" sz="2800"/>
              <a:t>-- Ralph Nader</a:t>
            </a:r>
            <a:endParaRPr lang="en-US" sz="2400"/>
          </a:p>
        </p:txBody>
      </p:sp>
      <p:sp>
        <p:nvSpPr>
          <p:cNvPr id="6148" name="Rectangle 4"/>
          <p:cNvSpPr>
            <a:spLocks noChangeArrowheads="1"/>
          </p:cNvSpPr>
          <p:nvPr/>
        </p:nvSpPr>
        <p:spPr bwMode="auto">
          <a:xfrm>
            <a:off x="7715250" y="6019800"/>
            <a:ext cx="1428750" cy="457200"/>
          </a:xfrm>
          <a:prstGeom prst="rect">
            <a:avLst/>
          </a:prstGeom>
          <a:noFill/>
          <a:ln w="9525">
            <a:noFill/>
            <a:miter lim="800000"/>
            <a:headEnd/>
            <a:tailEnd/>
          </a:ln>
        </p:spPr>
        <p:txBody>
          <a:bodyPr>
            <a:spAutoFit/>
          </a:bodyPr>
          <a:lstStyle/>
          <a:p>
            <a:endParaRPr lang="en-US" sz="2400">
              <a:solidFill>
                <a:schemeClr val="bg1"/>
              </a:solidFill>
              <a:latin typeface="Times New Roman" pitchFamily="18" charset="0"/>
            </a:endParaRPr>
          </a:p>
        </p:txBody>
      </p:sp>
    </p:spTree>
    <p:extLst>
      <p:ext uri="{BB962C8B-B14F-4D97-AF65-F5344CB8AC3E}">
        <p14:creationId xmlns:p14="http://schemas.microsoft.com/office/powerpoint/2010/main" val="3950248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1917" y="96689"/>
            <a:ext cx="7135091" cy="685800"/>
          </a:xfrm>
        </p:spPr>
        <p:txBody>
          <a:bodyPr/>
          <a:lstStyle/>
          <a:p>
            <a:r>
              <a:rPr lang="en-US" dirty="0"/>
              <a:t>Are there middle ground positions that balance multiple objectives? </a:t>
            </a:r>
          </a:p>
        </p:txBody>
      </p:sp>
      <p:sp>
        <p:nvSpPr>
          <p:cNvPr id="6" name="Content Placeholder 5"/>
          <p:cNvSpPr>
            <a:spLocks noGrp="1"/>
          </p:cNvSpPr>
          <p:nvPr>
            <p:ph idx="1"/>
          </p:nvPr>
        </p:nvSpPr>
        <p:spPr>
          <a:xfrm>
            <a:off x="678710" y="1401111"/>
            <a:ext cx="8193088" cy="4836851"/>
          </a:xfrm>
        </p:spPr>
        <p:txBody>
          <a:bodyPr/>
          <a:lstStyle/>
          <a:p>
            <a:r>
              <a:rPr lang="en-US" sz="2400" b="1" dirty="0"/>
              <a:t>The Values Dilemma</a:t>
            </a:r>
          </a:p>
          <a:p>
            <a:pPr lvl="1"/>
            <a:r>
              <a:rPr lang="en-US" sz="2400" dirty="0"/>
              <a:t>Multinationals could create internal codes of conduct (e.g., Nike), create industry associations (e.g., Apparel Industry Partnership) or create market-based credentialing programs (e.g., certified Fair-Trade coffee)</a:t>
            </a:r>
            <a:endParaRPr lang="en-US" sz="2400" b="1" dirty="0"/>
          </a:p>
          <a:p>
            <a:r>
              <a:rPr lang="en-US" sz="2400" b="1" dirty="0"/>
              <a:t>The Distributional Dilemma</a:t>
            </a:r>
          </a:p>
          <a:p>
            <a:pPr lvl="1"/>
            <a:r>
              <a:rPr lang="en-US" sz="2400" dirty="0"/>
              <a:t>States could protect or support those most hurt from global trade while still allowing some jobs to compete in the open market</a:t>
            </a:r>
            <a:endParaRPr lang="en-US" sz="2400" b="1" dirty="0"/>
          </a:p>
          <a:p>
            <a:r>
              <a:rPr lang="en-US" sz="2400" b="1" dirty="0"/>
              <a:t>The Sovereignty Dilemma</a:t>
            </a:r>
          </a:p>
          <a:p>
            <a:pPr lvl="1"/>
            <a:r>
              <a:rPr lang="en-US" sz="2400" dirty="0"/>
              <a:t>States could give up sovereignty on some issues to create global rules while maintaining sovereignty on others</a:t>
            </a:r>
          </a:p>
          <a:p>
            <a:pPr lvl="1"/>
            <a:endParaRPr lang="en-US" sz="1800" dirty="0"/>
          </a:p>
          <a:p>
            <a:pPr lvl="1"/>
            <a:endParaRPr lang="en-US" sz="1800" dirty="0"/>
          </a:p>
        </p:txBody>
      </p:sp>
      <p:sp>
        <p:nvSpPr>
          <p:cNvPr id="7" name="TextBox 6"/>
          <p:cNvSpPr txBox="1"/>
          <p:nvPr/>
        </p:nvSpPr>
        <p:spPr>
          <a:xfrm>
            <a:off x="2133600" y="6581001"/>
            <a:ext cx="7010400" cy="276999"/>
          </a:xfrm>
          <a:prstGeom prst="rect">
            <a:avLst/>
          </a:prstGeom>
          <a:noFill/>
        </p:spPr>
        <p:txBody>
          <a:bodyPr wrap="square" rtlCol="0">
            <a:spAutoFit/>
          </a:bodyPr>
          <a:lstStyle/>
          <a:p>
            <a:r>
              <a:rPr lang="en-US" sz="1200" dirty="0"/>
              <a:t>Source: Adapted from Moon. 2000. Dilemmas of International Trade. Second Edition.</a:t>
            </a:r>
          </a:p>
        </p:txBody>
      </p:sp>
    </p:spTree>
    <p:extLst>
      <p:ext uri="{BB962C8B-B14F-4D97-AF65-F5344CB8AC3E}">
        <p14:creationId xmlns:p14="http://schemas.microsoft.com/office/powerpoint/2010/main" val="1663213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83642" y="360946"/>
            <a:ext cx="6807957" cy="629653"/>
          </a:xfrm>
        </p:spPr>
        <p:txBody>
          <a:bodyPr/>
          <a:lstStyle/>
          <a:p>
            <a:r>
              <a:rPr lang="en-US" sz="3600" dirty="0"/>
              <a:t>Summary</a:t>
            </a:r>
          </a:p>
        </p:txBody>
      </p:sp>
      <p:sp>
        <p:nvSpPr>
          <p:cNvPr id="174083" name="Rectangle 3"/>
          <p:cNvSpPr>
            <a:spLocks noGrp="1" noChangeArrowheads="1"/>
          </p:cNvSpPr>
          <p:nvPr>
            <p:ph idx="1"/>
          </p:nvPr>
        </p:nvSpPr>
        <p:spPr>
          <a:xfrm>
            <a:off x="228602" y="1561605"/>
            <a:ext cx="8547264" cy="4589813"/>
          </a:xfrm>
        </p:spPr>
        <p:txBody>
          <a:bodyPr/>
          <a:lstStyle/>
          <a:p>
            <a:pPr>
              <a:spcBef>
                <a:spcPts val="0"/>
              </a:spcBef>
            </a:pPr>
            <a:r>
              <a:rPr lang="en-CA" dirty="0"/>
              <a:t>The rise of global product markets</a:t>
            </a:r>
          </a:p>
          <a:p>
            <a:pPr lvl="1">
              <a:spcBef>
                <a:spcPts val="0"/>
              </a:spcBef>
            </a:pPr>
            <a:r>
              <a:rPr lang="en-CA" dirty="0"/>
              <a:t>Pioneers of global trade</a:t>
            </a:r>
          </a:p>
          <a:p>
            <a:pPr lvl="1">
              <a:spcBef>
                <a:spcPts val="0"/>
              </a:spcBef>
            </a:pPr>
            <a:r>
              <a:rPr lang="en-CA" dirty="0"/>
              <a:t>Early voices in favor and against global trade</a:t>
            </a:r>
          </a:p>
          <a:p>
            <a:pPr>
              <a:spcBef>
                <a:spcPts val="0"/>
              </a:spcBef>
            </a:pPr>
            <a:r>
              <a:rPr lang="en-CA" dirty="0"/>
              <a:t>Economic argument for free trade</a:t>
            </a:r>
          </a:p>
          <a:p>
            <a:pPr lvl="1">
              <a:spcBef>
                <a:spcPts val="0"/>
              </a:spcBef>
            </a:pPr>
            <a:r>
              <a:rPr lang="en-CA" dirty="0"/>
              <a:t>Trade can make both trading parties better off </a:t>
            </a:r>
          </a:p>
          <a:p>
            <a:pPr lvl="1">
              <a:spcBef>
                <a:spcPts val="0"/>
              </a:spcBef>
            </a:pPr>
            <a:r>
              <a:rPr lang="en-CA" dirty="0"/>
              <a:t>Theories of absolute and comparative advantage</a:t>
            </a:r>
          </a:p>
          <a:p>
            <a:pPr>
              <a:spcBef>
                <a:spcPts val="0"/>
              </a:spcBef>
            </a:pPr>
            <a:r>
              <a:rPr lang="en-CA" dirty="0"/>
              <a:t>Going beyond the economic benefits of trade</a:t>
            </a:r>
          </a:p>
          <a:p>
            <a:pPr lvl="1">
              <a:spcBef>
                <a:spcPts val="0"/>
              </a:spcBef>
            </a:pPr>
            <a:r>
              <a:rPr lang="en-CA" dirty="0"/>
              <a:t>Values dilemma</a:t>
            </a:r>
          </a:p>
          <a:p>
            <a:pPr lvl="1">
              <a:spcBef>
                <a:spcPts val="0"/>
              </a:spcBef>
            </a:pPr>
            <a:r>
              <a:rPr lang="en-CA" dirty="0"/>
              <a:t>Distributional dilemma</a:t>
            </a:r>
          </a:p>
          <a:p>
            <a:pPr lvl="1">
              <a:spcBef>
                <a:spcPts val="0"/>
              </a:spcBef>
            </a:pPr>
            <a:r>
              <a:rPr lang="en-CA" dirty="0"/>
              <a:t>Sovereignty dilemma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0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0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8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08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08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z="3600" dirty="0"/>
              <a:t>Reminders</a:t>
            </a:r>
          </a:p>
        </p:txBody>
      </p:sp>
      <p:sp>
        <p:nvSpPr>
          <p:cNvPr id="175107" name="Rectangle 3"/>
          <p:cNvSpPr>
            <a:spLocks noGrp="1" noChangeArrowheads="1"/>
          </p:cNvSpPr>
          <p:nvPr>
            <p:ph idx="1"/>
          </p:nvPr>
        </p:nvSpPr>
        <p:spPr>
          <a:xfrm>
            <a:off x="153266" y="1303979"/>
            <a:ext cx="8837467" cy="5432485"/>
          </a:xfrm>
        </p:spPr>
        <p:txBody>
          <a:bodyPr/>
          <a:lstStyle/>
          <a:p>
            <a:pPr>
              <a:spcBef>
                <a:spcPts val="0"/>
              </a:spcBef>
            </a:pPr>
            <a:r>
              <a:rPr lang="en-US" dirty="0"/>
              <a:t>For Friday’s class</a:t>
            </a:r>
          </a:p>
          <a:p>
            <a:pPr lvl="1">
              <a:spcBef>
                <a:spcPts val="0"/>
              </a:spcBef>
            </a:pPr>
            <a:r>
              <a:rPr lang="en-US" dirty="0"/>
              <a:t>Read “Streaming the Future: Netflix’s Global Expansion” case (download using a click-through link available on Moodle)</a:t>
            </a:r>
          </a:p>
          <a:p>
            <a:pPr>
              <a:spcBef>
                <a:spcPts val="0"/>
              </a:spcBef>
            </a:pPr>
            <a:r>
              <a:rPr lang="en-US" dirty="0"/>
              <a:t>Other tasks</a:t>
            </a:r>
          </a:p>
          <a:p>
            <a:pPr lvl="1">
              <a:spcBef>
                <a:spcPts val="0"/>
              </a:spcBef>
            </a:pPr>
            <a:r>
              <a:rPr lang="en-US" dirty="0"/>
              <a:t>If you have not uploaded your Background Information Sheet yet, please do (using Dropbox on Moodle)</a:t>
            </a:r>
          </a:p>
          <a:p>
            <a:pPr lvl="1">
              <a:spcBef>
                <a:spcPts val="0"/>
              </a:spcBef>
            </a:pPr>
            <a:r>
              <a:rPr lang="en-US" dirty="0"/>
              <a:t>Create groups (6 students per group, each group should have members from at least 2 countries)</a:t>
            </a:r>
          </a:p>
          <a:p>
            <a:pPr lvl="1">
              <a:spcBef>
                <a:spcPts val="0"/>
              </a:spcBef>
            </a:pPr>
            <a:r>
              <a:rPr lang="en-US" dirty="0"/>
              <a:t>Individual assignments (which case you are responsible for) will appear on Moodle by Friday</a:t>
            </a:r>
          </a:p>
        </p:txBody>
      </p:sp>
    </p:spTree>
    <p:extLst>
      <p:ext uri="{BB962C8B-B14F-4D97-AF65-F5344CB8AC3E}">
        <p14:creationId xmlns:p14="http://schemas.microsoft.com/office/powerpoint/2010/main" val="298390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1889760" y="365760"/>
            <a:ext cx="6065520" cy="701040"/>
          </a:xfrm>
        </p:spPr>
        <p:txBody>
          <a:bodyPr>
            <a:normAutofit/>
          </a:bodyPr>
          <a:lstStyle/>
          <a:p>
            <a:r>
              <a:rPr lang="en-US" dirty="0"/>
              <a:t>Global Products in Our Lives</a:t>
            </a:r>
          </a:p>
        </p:txBody>
      </p:sp>
      <p:sp>
        <p:nvSpPr>
          <p:cNvPr id="3" name="Content Placeholder 2"/>
          <p:cNvSpPr>
            <a:spLocks noGrp="1"/>
          </p:cNvSpPr>
          <p:nvPr>
            <p:ph idx="1"/>
          </p:nvPr>
        </p:nvSpPr>
        <p:spPr>
          <a:xfrm>
            <a:off x="533400" y="1066800"/>
            <a:ext cx="7772400" cy="4419600"/>
          </a:xfrm>
        </p:spPr>
        <p:txBody>
          <a:bodyPr>
            <a:noAutofit/>
          </a:bodyPr>
          <a:lstStyle/>
          <a:p>
            <a:pPr marL="0" indent="0">
              <a:buNone/>
              <a:defRPr/>
            </a:pPr>
            <a:r>
              <a:rPr lang="en-US" sz="2100" dirty="0"/>
              <a:t>Then you go to get a coffee …. </a:t>
            </a:r>
          </a:p>
        </p:txBody>
      </p:sp>
      <p:sp>
        <p:nvSpPr>
          <p:cNvPr id="5124" name="TextBox 3"/>
          <p:cNvSpPr txBox="1">
            <a:spLocks noChangeArrowheads="1"/>
          </p:cNvSpPr>
          <p:nvPr/>
        </p:nvSpPr>
        <p:spPr bwMode="auto">
          <a:xfrm>
            <a:off x="2971800" y="6488113"/>
            <a:ext cx="2566988" cy="276225"/>
          </a:xfrm>
          <a:prstGeom prst="rect">
            <a:avLst/>
          </a:prstGeom>
          <a:noFill/>
          <a:ln w="9525">
            <a:noFill/>
            <a:miter lim="800000"/>
            <a:headEnd/>
            <a:tailEnd/>
          </a:ln>
        </p:spPr>
        <p:txBody>
          <a:bodyPr wrap="none">
            <a:spAutoFit/>
          </a:bodyPr>
          <a:lstStyle/>
          <a:p>
            <a:r>
              <a:rPr lang="en-US" sz="1200"/>
              <a:t>Source: Hovey and Rebmke (2008)</a:t>
            </a:r>
          </a:p>
        </p:txBody>
      </p:sp>
      <p:pic>
        <p:nvPicPr>
          <p:cNvPr id="2050" name="Picture 2" descr="http://graphics8.nytimes.com/images/2006/08/06/business/coffees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2296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0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70" y="39686"/>
            <a:ext cx="6248400" cy="989013"/>
          </a:xfrm>
        </p:spPr>
        <p:txBody>
          <a:bodyPr/>
          <a:lstStyle/>
          <a:p>
            <a:r>
              <a:rPr lang="en-US" dirty="0"/>
              <a:t>Can a Country Withdraw?  Going It Alone</a:t>
            </a:r>
          </a:p>
        </p:txBody>
      </p:sp>
      <p:sp>
        <p:nvSpPr>
          <p:cNvPr id="3" name="Content Placeholder 2"/>
          <p:cNvSpPr>
            <a:spLocks noGrp="1"/>
          </p:cNvSpPr>
          <p:nvPr>
            <p:ph idx="1"/>
          </p:nvPr>
        </p:nvSpPr>
        <p:spPr>
          <a:xfrm>
            <a:off x="685800" y="2017713"/>
            <a:ext cx="8269288" cy="4114800"/>
          </a:xfrm>
        </p:spPr>
        <p:txBody>
          <a:bodyPr/>
          <a:lstStyle/>
          <a:p>
            <a:r>
              <a:rPr lang="en-US" sz="2800" dirty="0"/>
              <a:t>Kelly Cobb, a textile designer in Philadelphia, set out to make a man’s suit out of materials produced within 100 miles of her home.</a:t>
            </a:r>
          </a:p>
          <a:p>
            <a:r>
              <a:rPr lang="en-US" sz="2800" dirty="0"/>
              <a:t>Two dozen artisans took more than 500 hours to make a very basic suit, but 8 percent of the materials nonetheless had to be sourced from farther away</a:t>
            </a:r>
            <a:r>
              <a:rPr lang="en-US" dirty="0"/>
              <a:t>. </a:t>
            </a:r>
          </a:p>
        </p:txBody>
      </p:sp>
      <p:sp>
        <p:nvSpPr>
          <p:cNvPr id="4" name="TextBox 3"/>
          <p:cNvSpPr txBox="1"/>
          <p:nvPr/>
        </p:nvSpPr>
        <p:spPr>
          <a:xfrm>
            <a:off x="4088457" y="6571476"/>
            <a:ext cx="1902124" cy="276999"/>
          </a:xfrm>
          <a:prstGeom prst="rect">
            <a:avLst/>
          </a:prstGeom>
          <a:noFill/>
        </p:spPr>
        <p:txBody>
          <a:bodyPr wrap="none" rtlCol="0">
            <a:spAutoFit/>
          </a:bodyPr>
          <a:lstStyle/>
          <a:p>
            <a:r>
              <a:rPr lang="en-US" sz="1200" dirty="0"/>
              <a:t>Source: </a:t>
            </a:r>
            <a:r>
              <a:rPr lang="en-US" sz="1200" dirty="0" err="1"/>
              <a:t>Ghemawat</a:t>
            </a:r>
            <a:r>
              <a:rPr lang="en-US" sz="1200" dirty="0"/>
              <a:t>, 2011</a:t>
            </a:r>
          </a:p>
        </p:txBody>
      </p:sp>
    </p:spTree>
    <p:extLst>
      <p:ext uri="{BB962C8B-B14F-4D97-AF65-F5344CB8AC3E}">
        <p14:creationId xmlns:p14="http://schemas.microsoft.com/office/powerpoint/2010/main" val="243104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0"/>
            <a:ext cx="8145780" cy="1143000"/>
          </a:xfrm>
        </p:spPr>
        <p:txBody>
          <a:bodyPr/>
          <a:lstStyle/>
          <a:p>
            <a:r>
              <a:rPr lang="en-US" dirty="0"/>
              <a:t>German Retailers Empty Shelves of Foreign Goods to Demonstrate Diversity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91640"/>
            <a:ext cx="7162800" cy="3733800"/>
          </a:xfrm>
        </p:spPr>
      </p:pic>
      <p:sp>
        <p:nvSpPr>
          <p:cNvPr id="5" name="TextBox 4"/>
          <p:cNvSpPr txBox="1"/>
          <p:nvPr/>
        </p:nvSpPr>
        <p:spPr>
          <a:xfrm>
            <a:off x="1817370" y="5743247"/>
            <a:ext cx="5943600" cy="461665"/>
          </a:xfrm>
          <a:prstGeom prst="rect">
            <a:avLst/>
          </a:prstGeom>
          <a:noFill/>
        </p:spPr>
        <p:txBody>
          <a:bodyPr wrap="square" rtlCol="0">
            <a:spAutoFit/>
          </a:bodyPr>
          <a:lstStyle/>
          <a:p>
            <a:r>
              <a:rPr lang="en-US" sz="1200" dirty="0"/>
              <a:t>Source: http://www.thedrum.com/news/2017/08/25/german-retailer-strips-foreign-goods-shelves-champion-diversity-new-ad</a:t>
            </a:r>
          </a:p>
        </p:txBody>
      </p:sp>
    </p:spTree>
    <p:extLst>
      <p:ext uri="{BB962C8B-B14F-4D97-AF65-F5344CB8AC3E}">
        <p14:creationId xmlns:p14="http://schemas.microsoft.com/office/powerpoint/2010/main" val="49714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63090" y="0"/>
            <a:ext cx="7018020" cy="1122046"/>
          </a:xfrm>
        </p:spPr>
        <p:txBody>
          <a:bodyPr/>
          <a:lstStyle/>
          <a:p>
            <a:pPr eaLnBrk="1" hangingPunct="1"/>
            <a:r>
              <a:rPr lang="en-US" sz="3600" dirty="0"/>
              <a:t>Argument for Open Borders: </a:t>
            </a:r>
            <a:br>
              <a:rPr lang="en-US" sz="3600" dirty="0"/>
            </a:br>
            <a:r>
              <a:rPr lang="en-US" sz="3600" dirty="0"/>
              <a:t>The Pie Increases for Everyone</a:t>
            </a:r>
            <a:r>
              <a:rPr lang="en-US" dirty="0"/>
              <a:t> </a:t>
            </a:r>
          </a:p>
        </p:txBody>
      </p:sp>
      <p:pic>
        <p:nvPicPr>
          <p:cNvPr id="12291" name="Picture 3"/>
          <p:cNvPicPr>
            <a:picLocks noChangeAspect="1" noChangeArrowheads="1"/>
          </p:cNvPicPr>
          <p:nvPr/>
        </p:nvPicPr>
        <p:blipFill>
          <a:blip r:embed="rId3" cstate="print"/>
          <a:srcRect/>
          <a:stretch>
            <a:fillRect/>
          </a:stretch>
        </p:blipFill>
        <p:spPr bwMode="auto">
          <a:xfrm>
            <a:off x="114300" y="2415540"/>
            <a:ext cx="8915400" cy="2590800"/>
          </a:xfrm>
          <a:prstGeom prst="rect">
            <a:avLst/>
          </a:prstGeom>
          <a:noFill/>
          <a:ln w="9525">
            <a:noFill/>
            <a:miter lim="800000"/>
            <a:headEnd/>
            <a:tailEnd/>
          </a:ln>
        </p:spPr>
      </p:pic>
    </p:spTree>
    <p:extLst>
      <p:ext uri="{BB962C8B-B14F-4D97-AF65-F5344CB8AC3E}">
        <p14:creationId xmlns:p14="http://schemas.microsoft.com/office/powerpoint/2010/main" val="2905852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5890</TotalTime>
  <Words>3458</Words>
  <Application>Microsoft Office PowerPoint</Application>
  <PresentationFormat>On-screen Show (4:3)</PresentationFormat>
  <Paragraphs>292</Paragraphs>
  <Slides>56</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5" baseType="lpstr">
      <vt:lpstr>Arial</vt:lpstr>
      <vt:lpstr>Calibri</vt:lpstr>
      <vt:lpstr>Comic Sans MS</vt:lpstr>
      <vt:lpstr>Playfair Display</vt:lpstr>
      <vt:lpstr>Tahoma</vt:lpstr>
      <vt:lpstr>Times New Roman</vt:lpstr>
      <vt:lpstr>Wingdings</vt:lpstr>
      <vt:lpstr>1_Default Design</vt:lpstr>
      <vt:lpstr>think-cell Slide</vt:lpstr>
      <vt:lpstr> 1227 International Management</vt:lpstr>
      <vt:lpstr>Agenda</vt:lpstr>
      <vt:lpstr>Global Products in Our Lives</vt:lpstr>
      <vt:lpstr>Global Products in Our Lives</vt:lpstr>
      <vt:lpstr>Global Products in Our Lives</vt:lpstr>
      <vt:lpstr>Global Products in Our Lives</vt:lpstr>
      <vt:lpstr>Can a Country Withdraw?  Going It Alone</vt:lpstr>
      <vt:lpstr>German Retailers Empty Shelves of Foreign Goods to Demonstrate Diversity</vt:lpstr>
      <vt:lpstr>Argument for Open Borders:  The Pie Increases for Everyone </vt:lpstr>
      <vt:lpstr>Arguments for Maintaining Borders:  A Zero-Sum Game Perspective</vt:lpstr>
      <vt:lpstr>PowerPoint Presentation</vt:lpstr>
      <vt:lpstr>The Tariff Debate (1667)</vt:lpstr>
      <vt:lpstr>"Considerations on the East-India Trade” by Henry Martyn (1701)</vt:lpstr>
      <vt:lpstr>Trade as Similar to  Technological Progress</vt:lpstr>
      <vt:lpstr>Mutual Benefits of Open Borders:  Adam Smith’s Wealth of Nations (1776)</vt:lpstr>
      <vt:lpstr>PowerPoint Presentation</vt:lpstr>
      <vt:lpstr>Benefits to Specialization and Trade</vt:lpstr>
      <vt:lpstr>Theory of Absolute Advantage</vt:lpstr>
      <vt:lpstr>From Absolute to  Comparative Advantage</vt:lpstr>
      <vt:lpstr>Theory of Comparative Advantage (Ricardo, 1817)</vt:lpstr>
      <vt:lpstr>The Benefits to Specialization: Comparative Advantage </vt:lpstr>
      <vt:lpstr>Economic Costs to Discrimination Based on National Identity </vt:lpstr>
      <vt:lpstr>Long-Term Productivity Gains and Competitiveness</vt:lpstr>
      <vt:lpstr>Arguments against opening national borders for trade</vt:lpstr>
      <vt:lpstr>The Values Dilemma in International Trade and Investment</vt:lpstr>
      <vt:lpstr>The Challenge of Multiple Standards</vt:lpstr>
      <vt:lpstr>Global Manufacturing in Bangladesh</vt:lpstr>
      <vt:lpstr>PowerPoint Presentation</vt:lpstr>
      <vt:lpstr>PowerPoint Presentation</vt:lpstr>
      <vt:lpstr>Rana Plaza</vt:lpstr>
      <vt:lpstr>Occupants</vt:lpstr>
      <vt:lpstr>Collapse</vt:lpstr>
      <vt:lpstr>April 24, 2013: 3,122 workers inside</vt:lpstr>
      <vt:lpstr>Death Toll Exceeds 1100</vt:lpstr>
      <vt:lpstr>Repeated Disasters</vt:lpstr>
      <vt:lpstr>Do Multinational Organizations Hold Any Responsibility?</vt:lpstr>
      <vt:lpstr>Should consumers care? </vt:lpstr>
      <vt:lpstr>The Distributional Dilemma</vt:lpstr>
      <vt:lpstr>Distributional Dilemma: Sectoral Trade-Offs</vt:lpstr>
      <vt:lpstr>Removing Trade Barriers often Benefits Corporations but Hurts Labor </vt:lpstr>
      <vt:lpstr>How Globalization Affects Different Industries and Professions </vt:lpstr>
      <vt:lpstr>Which Jobs in the U.S. Are  at Risk of Being “Traded”</vt:lpstr>
      <vt:lpstr>PowerPoint Presentation</vt:lpstr>
      <vt:lpstr>Tradable vs. Non-tradable Jobs</vt:lpstr>
      <vt:lpstr>Globalization, Education and Jobs</vt:lpstr>
      <vt:lpstr>New Concerns of the Middle Class</vt:lpstr>
      <vt:lpstr>US Wealth Distribution: Income Growth over Previous 34 Years</vt:lpstr>
      <vt:lpstr>New Concerns about the Win-Win Nature of Open Borders</vt:lpstr>
      <vt:lpstr>International Competition for Jobs</vt:lpstr>
      <vt:lpstr>The Sovereignty Dilemma</vt:lpstr>
      <vt:lpstr>The Sovereignty Dilemma and Multilateral Cooperation</vt:lpstr>
      <vt:lpstr>PowerPoint Presentation</vt:lpstr>
      <vt:lpstr>Reaction Against the WTO</vt:lpstr>
      <vt:lpstr>Are there middle ground positions that balance multiple objectives? </vt:lpstr>
      <vt:lpstr>Summary</vt:lpstr>
      <vt:lpstr>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dc:title>
  <dc:creator>IO</dc:creator>
  <cp:lastModifiedBy>Ilya Okhmatovskiy</cp:lastModifiedBy>
  <cp:revision>723</cp:revision>
  <dcterms:created xsi:type="dcterms:W3CDTF">2002-01-09T03:29:12Z</dcterms:created>
  <dcterms:modified xsi:type="dcterms:W3CDTF">2025-02-11T11:11:53Z</dcterms:modified>
</cp:coreProperties>
</file>