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45"/>
  </p:notesMasterIdLst>
  <p:sldIdLst>
    <p:sldId id="259" r:id="rId2"/>
    <p:sldId id="326" r:id="rId3"/>
    <p:sldId id="340" r:id="rId4"/>
    <p:sldId id="312" r:id="rId5"/>
    <p:sldId id="380" r:id="rId6"/>
    <p:sldId id="341" r:id="rId7"/>
    <p:sldId id="343" r:id="rId8"/>
    <p:sldId id="374" r:id="rId9"/>
    <p:sldId id="415" r:id="rId10"/>
    <p:sldId id="344" r:id="rId11"/>
    <p:sldId id="335" r:id="rId12"/>
    <p:sldId id="345" r:id="rId13"/>
    <p:sldId id="346" r:id="rId14"/>
    <p:sldId id="352" r:id="rId15"/>
    <p:sldId id="347" r:id="rId16"/>
    <p:sldId id="348" r:id="rId17"/>
    <p:sldId id="349" r:id="rId18"/>
    <p:sldId id="350" r:id="rId19"/>
    <p:sldId id="351" r:id="rId20"/>
    <p:sldId id="353" r:id="rId21"/>
    <p:sldId id="354" r:id="rId22"/>
    <p:sldId id="421" r:id="rId23"/>
    <p:sldId id="386" r:id="rId24"/>
    <p:sldId id="420" r:id="rId25"/>
    <p:sldId id="425" r:id="rId26"/>
    <p:sldId id="389" r:id="rId27"/>
    <p:sldId id="392" r:id="rId28"/>
    <p:sldId id="388" r:id="rId29"/>
    <p:sldId id="336" r:id="rId30"/>
    <p:sldId id="393" r:id="rId31"/>
    <p:sldId id="394" r:id="rId32"/>
    <p:sldId id="395" r:id="rId33"/>
    <p:sldId id="397" r:id="rId34"/>
    <p:sldId id="382" r:id="rId35"/>
    <p:sldId id="365" r:id="rId36"/>
    <p:sldId id="423" r:id="rId37"/>
    <p:sldId id="400" r:id="rId38"/>
    <p:sldId id="401" r:id="rId39"/>
    <p:sldId id="402" r:id="rId40"/>
    <p:sldId id="405" r:id="rId41"/>
    <p:sldId id="381" r:id="rId42"/>
    <p:sldId id="280" r:id="rId43"/>
    <p:sldId id="284"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0000"/>
    <a:srgbClr val="CCCCFF"/>
    <a:srgbClr val="CC99FF"/>
    <a:srgbClr val="FFFF00"/>
    <a:srgbClr val="FF9933"/>
    <a:srgbClr val="FFCC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99" autoAdjust="0"/>
  </p:normalViewPr>
  <p:slideViewPr>
    <p:cSldViewPr snapToGrid="0">
      <p:cViewPr varScale="1">
        <p:scale>
          <a:sx n="54" d="100"/>
          <a:sy n="54" d="100"/>
        </p:scale>
        <p:origin x="163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68"/>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CA"/>
          </a:p>
        </p:txBody>
      </p:sp>
      <p:sp>
        <p:nvSpPr>
          <p:cNvPr id="147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CA"/>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47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CA"/>
          </a:p>
        </p:txBody>
      </p:sp>
      <p:sp>
        <p:nvSpPr>
          <p:cNvPr id="147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D14EF66-6187-4803-A160-6ED46E37652B}" type="slidenum">
              <a:rPr lang="en-CA"/>
              <a:pPr>
                <a:defRPr/>
              </a:pPr>
              <a:t>‹#›</a:t>
            </a:fld>
            <a:endParaRPr lang="en-CA"/>
          </a:p>
        </p:txBody>
      </p:sp>
    </p:spTree>
    <p:extLst>
      <p:ext uri="{BB962C8B-B14F-4D97-AF65-F5344CB8AC3E}">
        <p14:creationId xmlns:p14="http://schemas.microsoft.com/office/powerpoint/2010/main" val="3105556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7777C-55F8-4438-A266-3EBD1D04FAE9}" type="slidenum">
              <a:rPr lang="en-US"/>
              <a:pPr/>
              <a:t>5</a:t>
            </a:fld>
            <a:endParaRPr lang="en-US"/>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336940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7777C-55F8-4438-A266-3EBD1D04FAE9}" type="slidenum">
              <a:rPr lang="en-US"/>
              <a:pPr/>
              <a:t>33</a:t>
            </a:fld>
            <a:endParaRPr lang="en-US"/>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3047146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1561B-F437-418C-A089-70627EB64F1B}" type="slidenum">
              <a:rPr lang="en-US"/>
              <a:pPr/>
              <a:t>35</a:t>
            </a:fld>
            <a:endParaRPr lang="en-US"/>
          </a:p>
        </p:txBody>
      </p:sp>
      <p:sp>
        <p:nvSpPr>
          <p:cNvPr id="943106" name="Rectangle 2"/>
          <p:cNvSpPr>
            <a:spLocks noGrp="1" noRot="1" noChangeAspect="1" noChangeArrowheads="1" noTextEdit="1"/>
          </p:cNvSpPr>
          <p:nvPr>
            <p:ph type="sldImg"/>
          </p:nvPr>
        </p:nvSpPr>
        <p:spPr>
          <a:ln/>
        </p:spPr>
      </p:sp>
      <p:sp>
        <p:nvSpPr>
          <p:cNvPr id="943107"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44279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2D44439F-A41F-47E2-968E-8EB06EF19500}" type="slidenum">
              <a:rPr lang="en-US" smtClean="0"/>
              <a:pPr/>
              <a:t>37</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1827407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BEDBE0C-2215-403A-960E-A1678E8B21C9}" type="slidenum">
              <a:rPr lang="en-US" smtClean="0"/>
              <a:pPr/>
              <a:t>38</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86023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C3C1233-B2EF-449E-9EBA-FB1D256A8BAF}" type="slidenum">
              <a:rPr lang="en-US" smtClean="0"/>
              <a:pPr/>
              <a:t>39</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1055379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D76C0AA-B17B-4F7E-85FC-4BB24363423E}" type="slidenum">
              <a:rPr lang="en-US" smtClean="0"/>
              <a:pPr/>
              <a:t>40</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346700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7BCE3E0-36CC-4E2E-919B-1B11C540D685}" type="slidenum">
              <a:rPr lang="en-US" smtClean="0"/>
              <a:pPr/>
              <a:t>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26174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E8793CF-3181-493C-AF4A-7A805646641F}" type="slidenum">
              <a:rPr lang="en-US" smtClean="0"/>
              <a:pPr/>
              <a:t>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2987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64E3C84-E771-47B6-B313-BFD0396473F7}" type="slidenum">
              <a:rPr lang="en-US" smtClean="0"/>
              <a:pPr/>
              <a:t>10</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685800" y="4343400"/>
            <a:ext cx="5486400" cy="4114800"/>
          </a:xfrm>
          <a:noFill/>
          <a:ln/>
        </p:spPr>
        <p:txBody>
          <a:bodyPr/>
          <a:lstStyle/>
          <a:p>
            <a:pPr eaLnBrk="1" hangingPunct="1"/>
            <a:endParaRPr lang="en-US" dirty="0"/>
          </a:p>
        </p:txBody>
      </p:sp>
    </p:spTree>
    <p:extLst>
      <p:ext uri="{BB962C8B-B14F-4D97-AF65-F5344CB8AC3E}">
        <p14:creationId xmlns:p14="http://schemas.microsoft.com/office/powerpoint/2010/main" val="341525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1865FB-BD6C-4F98-B444-17D25A6BF874}" type="slidenum">
              <a:rPr lang="en-US"/>
              <a:pPr/>
              <a:t>14</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3969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929E478-6288-425E-84C6-A577EC7BB3EF}" type="slidenum">
              <a:rPr lang="en-US" smtClean="0"/>
              <a:pPr/>
              <a:t>20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0671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CEDC4FDC-D3E6-447C-890A-6049BC7AEA22}" type="slidenum">
              <a:rPr lang="en-US" smtClean="0"/>
              <a:pPr/>
              <a:t>23</a:t>
            </a:fld>
            <a:endParaRPr lang="en-US"/>
          </a:p>
        </p:txBody>
      </p:sp>
    </p:spTree>
    <p:extLst>
      <p:ext uri="{BB962C8B-B14F-4D97-AF65-F5344CB8AC3E}">
        <p14:creationId xmlns:p14="http://schemas.microsoft.com/office/powerpoint/2010/main" val="102033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284D08E-8607-46DF-A772-2822198E49DF}" type="slidenum">
              <a:rPr lang="en-US" smtClean="0"/>
              <a:pPr/>
              <a:t>26</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84244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DA930F3-B4DA-4C96-A134-E35754A67E63}" type="slidenum">
              <a:rPr lang="en-US"/>
              <a:pPr/>
              <a:t>28</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47907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2209800" y="1828800"/>
            <a:ext cx="6248400" cy="1771650"/>
          </a:xfrm>
          <a:prstGeom prst="rect">
            <a:avLst/>
          </a:prstGeom>
        </p:spPr>
        <p:txBody>
          <a:bodyPr/>
          <a:lstStyle>
            <a:lvl1pPr>
              <a:defRPr sz="4400"/>
            </a:lvl1pPr>
          </a:lstStyle>
          <a:p>
            <a:r>
              <a:rPr lang="en-US"/>
              <a:t>Click to edit Master title style</a:t>
            </a:r>
          </a:p>
        </p:txBody>
      </p:sp>
      <p:sp>
        <p:nvSpPr>
          <p:cNvPr id="62468" name="Rectangle 4"/>
          <p:cNvSpPr>
            <a:spLocks noGrp="1" noChangeArrowheads="1"/>
          </p:cNvSpPr>
          <p:nvPr>
            <p:ph type="subTitle" idx="1"/>
          </p:nvPr>
        </p:nvSpPr>
        <p:spPr>
          <a:xfrm>
            <a:off x="2209800" y="3886200"/>
            <a:ext cx="6248400" cy="1752600"/>
          </a:xfrm>
        </p:spPr>
        <p:txBody>
          <a:bodyPr/>
          <a:lstStyle>
            <a:lvl1pPr marL="0" indent="0">
              <a:buFont typeface="Wingdings" pitchFamily="2" charset="2"/>
              <a:buNone/>
              <a:defRPr sz="2800"/>
            </a:lvl1pPr>
          </a:lstStyle>
          <a:p>
            <a:r>
              <a:rPr lang="en-US"/>
              <a:t>Click to edit Master subtitle style</a:t>
            </a:r>
          </a:p>
        </p:txBody>
      </p:sp>
      <p:pic>
        <p:nvPicPr>
          <p:cNvPr id="8" name="Image" descr="Image">
            <a:extLst>
              <a:ext uri="{FF2B5EF4-FFF2-40B4-BE49-F238E27FC236}">
                <a16:creationId xmlns:a16="http://schemas.microsoft.com/office/drawing/2014/main" id="{0ACB44DF-B2B2-4862-8F0F-EDB39865D56E}"/>
              </a:ext>
            </a:extLst>
          </p:cNvPr>
          <p:cNvPicPr>
            <a:picLocks noChangeAspect="1"/>
          </p:cNvPicPr>
          <p:nvPr userDrawn="1"/>
        </p:nvPicPr>
        <p:blipFill>
          <a:blip r:embed="rId2"/>
          <a:stretch>
            <a:fillRect/>
          </a:stretch>
        </p:blipFill>
        <p:spPr>
          <a:xfrm>
            <a:off x="90535" y="593073"/>
            <a:ext cx="9053465" cy="285005"/>
          </a:xfrm>
          <a:prstGeom prst="rect">
            <a:avLst/>
          </a:prstGeom>
          <a:ln w="12700">
            <a:miter lim="400000"/>
          </a:ln>
        </p:spPr>
      </p:pic>
      <p:pic>
        <p:nvPicPr>
          <p:cNvPr id="10" name="Image" descr="Image">
            <a:extLst>
              <a:ext uri="{FF2B5EF4-FFF2-40B4-BE49-F238E27FC236}">
                <a16:creationId xmlns:a16="http://schemas.microsoft.com/office/drawing/2014/main" id="{DA5837CD-DBFF-4899-8C50-CB99579A4C9C}"/>
              </a:ext>
            </a:extLst>
          </p:cNvPr>
          <p:cNvPicPr>
            <a:picLocks noChangeAspect="1"/>
          </p:cNvPicPr>
          <p:nvPr userDrawn="1"/>
        </p:nvPicPr>
        <p:blipFill>
          <a:blip r:embed="rId3"/>
          <a:stretch>
            <a:fillRect/>
          </a:stretch>
        </p:blipFill>
        <p:spPr>
          <a:xfrm>
            <a:off x="0" y="6343262"/>
            <a:ext cx="9144000" cy="431722"/>
          </a:xfrm>
          <a:prstGeom prst="rect">
            <a:avLst/>
          </a:prstGeom>
          <a:ln w="12700">
            <a:miter lim="400000"/>
          </a:ln>
        </p:spPr>
      </p:pic>
    </p:spTree>
    <p:extLst>
      <p:ext uri="{BB962C8B-B14F-4D97-AF65-F5344CB8AC3E}">
        <p14:creationId xmlns:p14="http://schemas.microsoft.com/office/powerpoint/2010/main" val="428159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0750" y="352425"/>
            <a:ext cx="6248400" cy="685800"/>
          </a:xfrm>
          <a:prstGeom prst="rect">
            <a:avLst/>
          </a:prstGeom>
        </p:spPr>
        <p:txBody>
          <a:bodyPr/>
          <a:lstStyle/>
          <a:p>
            <a:r>
              <a:rPr lang="en-US" dirty="0"/>
              <a:t>Click to edit Master title</a:t>
            </a:r>
          </a:p>
        </p:txBody>
      </p:sp>
      <p:sp>
        <p:nvSpPr>
          <p:cNvPr id="3" name="Vertical Text Placeholder 2"/>
          <p:cNvSpPr>
            <a:spLocks noGrp="1"/>
          </p:cNvSpPr>
          <p:nvPr>
            <p:ph type="body" orient="vert" idx="1"/>
          </p:nvPr>
        </p:nvSpPr>
        <p:spPr>
          <a:xfrm rot="16200000">
            <a:off x="3196393" y="994608"/>
            <a:ext cx="4580015"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24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76200"/>
            <a:ext cx="1676400" cy="6477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76200"/>
            <a:ext cx="48768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885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48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26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6024846-DB74-489A-97F0-59214F45979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26024846-DB74-489A-97F0-59214F45979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133600" y="381000"/>
            <a:ext cx="6248400" cy="685800"/>
          </a:xfrm>
          <a:prstGeom prst="rect">
            <a:avLst/>
          </a:prstGeom>
        </p:spPr>
        <p:txBody>
          <a:bodyPr/>
          <a:lstStyle>
            <a:lvl1pPr>
              <a:defRPr sz="3600"/>
            </a:lvl1pPr>
          </a:lstStyle>
          <a:p>
            <a:r>
              <a:rPr lang="en-US" dirty="0"/>
              <a:t>Click to edit Master title</a:t>
            </a:r>
          </a:p>
        </p:txBody>
      </p:sp>
      <p:sp>
        <p:nvSpPr>
          <p:cNvPr id="3" name="Content Placeholder 2"/>
          <p:cNvSpPr>
            <a:spLocks noGrp="1"/>
          </p:cNvSpPr>
          <p:nvPr>
            <p:ph idx="1"/>
          </p:nvPr>
        </p:nvSpPr>
        <p:spPr>
          <a:xfrm>
            <a:off x="2133600" y="1066800"/>
            <a:ext cx="6705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79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0CCB8747-54A8-4187-9FA6-D94E35F2AA9B}"/>
              </a:ext>
            </a:extLst>
          </p:cNvPr>
          <p:cNvPicPr>
            <a:picLocks noChangeAspect="1"/>
          </p:cNvPicPr>
          <p:nvPr userDrawn="1"/>
        </p:nvPicPr>
        <p:blipFill>
          <a:blip r:embed="rId2"/>
          <a:stretch>
            <a:fillRect/>
          </a:stretch>
        </p:blipFill>
        <p:spPr>
          <a:xfrm>
            <a:off x="128083" y="1476948"/>
            <a:ext cx="8939717" cy="4775838"/>
          </a:xfrm>
          <a:prstGeom prst="rect">
            <a:avLst/>
          </a:prstGeom>
          <a:ln w="12700">
            <a:miter lim="400000"/>
          </a:ln>
        </p:spPr>
      </p:pic>
      <p:sp>
        <p:nvSpPr>
          <p:cNvPr id="12" name="Title 11">
            <a:extLst>
              <a:ext uri="{FF2B5EF4-FFF2-40B4-BE49-F238E27FC236}">
                <a16:creationId xmlns:a16="http://schemas.microsoft.com/office/drawing/2014/main" id="{F9734722-B1B4-4573-99BD-05555EC0EEAC}"/>
              </a:ext>
            </a:extLst>
          </p:cNvPr>
          <p:cNvSpPr>
            <a:spLocks noGrp="1"/>
          </p:cNvSpPr>
          <p:nvPr>
            <p:ph type="title"/>
          </p:nvPr>
        </p:nvSpPr>
        <p:spPr>
          <a:xfrm>
            <a:off x="381000" y="3294223"/>
            <a:ext cx="7397531" cy="607346"/>
          </a:xfrm>
          <a:prstGeom prst="rect">
            <a:avLst/>
          </a:prstGeom>
        </p:spPr>
        <p:txBody>
          <a:bodyPr/>
          <a:lstStyle>
            <a:lvl1pPr>
              <a:defRPr b="1">
                <a:latin typeface="Playfair Display"/>
              </a:defRPr>
            </a:lvl1pPr>
          </a:lstStyle>
          <a:p>
            <a:r>
              <a:rPr lang="en-US" dirty="0"/>
              <a:t>Click to edit Master title style</a:t>
            </a:r>
            <a:endParaRPr lang="pt-BR" dirty="0"/>
          </a:p>
        </p:txBody>
      </p:sp>
      <p:sp>
        <p:nvSpPr>
          <p:cNvPr id="18" name="Content Placeholder 17">
            <a:extLst>
              <a:ext uri="{FF2B5EF4-FFF2-40B4-BE49-F238E27FC236}">
                <a16:creationId xmlns:a16="http://schemas.microsoft.com/office/drawing/2014/main" id="{D3989A50-C19D-4130-90D0-B38D3D8A2D7E}"/>
              </a:ext>
            </a:extLst>
          </p:cNvPr>
          <p:cNvSpPr>
            <a:spLocks noGrp="1"/>
          </p:cNvSpPr>
          <p:nvPr>
            <p:ph sz="quarter" idx="10"/>
          </p:nvPr>
        </p:nvSpPr>
        <p:spPr>
          <a:xfrm>
            <a:off x="381000" y="4191000"/>
            <a:ext cx="2971800" cy="381000"/>
          </a:xfrm>
        </p:spPr>
        <p:txBody>
          <a:bodyPr/>
          <a:lstStyle>
            <a:lvl1pPr marL="0" indent="0">
              <a:buNone/>
              <a:defRPr sz="1800">
                <a:latin typeface="Playfair Display"/>
              </a:defRPr>
            </a:lvl1pPr>
          </a:lstStyle>
          <a:p>
            <a:pPr lvl="0"/>
            <a:r>
              <a:rPr lang="en-US" dirty="0"/>
              <a:t>Edit Master text styles</a:t>
            </a:r>
            <a:endParaRPr lang="pt-BR" dirty="0"/>
          </a:p>
        </p:txBody>
      </p:sp>
    </p:spTree>
    <p:extLst>
      <p:ext uri="{BB962C8B-B14F-4D97-AF65-F5344CB8AC3E}">
        <p14:creationId xmlns:p14="http://schemas.microsoft.com/office/powerpoint/2010/main" val="249787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352425"/>
            <a:ext cx="6248400" cy="685800"/>
          </a:xfrm>
          <a:prstGeom prst="rect">
            <a:avLst/>
          </a:prstGeom>
        </p:spPr>
        <p:txBody>
          <a:bodyPr/>
          <a:lstStyle/>
          <a:p>
            <a:r>
              <a:rPr lang="en-US" dirty="0"/>
              <a:t>Click to edit Master title</a:t>
            </a:r>
          </a:p>
        </p:txBody>
      </p:sp>
      <p:sp>
        <p:nvSpPr>
          <p:cNvPr id="3" name="Content Placeholder 2"/>
          <p:cNvSpPr>
            <a:spLocks noGrp="1"/>
          </p:cNvSpPr>
          <p:nvPr>
            <p:ph sz="half" idx="1"/>
          </p:nvPr>
        </p:nvSpPr>
        <p:spPr>
          <a:xfrm>
            <a:off x="2133600" y="1143000"/>
            <a:ext cx="3276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62600" y="1143000"/>
            <a:ext cx="3276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51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98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9800" y="295275"/>
            <a:ext cx="6248400" cy="609600"/>
          </a:xfrm>
          <a:prstGeom prst="rect">
            <a:avLst/>
          </a:prstGeom>
        </p:spPr>
        <p:txBody>
          <a:bodyPr/>
          <a:lstStyle/>
          <a:p>
            <a:r>
              <a:rPr lang="en-US" dirty="0"/>
              <a:t>Click to edit Master title</a:t>
            </a:r>
          </a:p>
        </p:txBody>
      </p:sp>
    </p:spTree>
    <p:extLst>
      <p:ext uri="{BB962C8B-B14F-4D97-AF65-F5344CB8AC3E}">
        <p14:creationId xmlns:p14="http://schemas.microsoft.com/office/powerpoint/2010/main" val="79692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74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072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733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FA82F9-25BB-4185-88FC-D943BBA003F8}"/>
              </a:ext>
            </a:extLst>
          </p:cNvPr>
          <p:cNvGraphicFramePr>
            <a:graphicFrameLocks noChangeAspect="1"/>
          </p:cNvGraphicFramePr>
          <p:nvPr userDrawn="1">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6" imgW="473" imgH="473" progId="TCLayout.ActiveDocument.1">
                  <p:embed/>
                </p:oleObj>
              </mc:Choice>
              <mc:Fallback>
                <p:oleObj name="think-cell Slide" r:id="rId16" imgW="473" imgH="473" progId="TCLayout.ActiveDocument.1">
                  <p:embed/>
                  <p:pic>
                    <p:nvPicPr>
                      <p:cNvPr id="2" name="Object 1" hidden="1">
                        <a:extLst>
                          <a:ext uri="{FF2B5EF4-FFF2-40B4-BE49-F238E27FC236}">
                            <a16:creationId xmlns:a16="http://schemas.microsoft.com/office/drawing/2014/main" id="{64FA82F9-25BB-4185-88FC-D943BBA003F8}"/>
                          </a:ext>
                        </a:extLst>
                      </p:cNvPr>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030" name="Rectangle 16"/>
          <p:cNvSpPr>
            <a:spLocks noGrp="1" noChangeArrowheads="1"/>
          </p:cNvSpPr>
          <p:nvPr>
            <p:ph type="body" idx="1"/>
          </p:nvPr>
        </p:nvSpPr>
        <p:spPr bwMode="auto">
          <a:xfrm>
            <a:off x="2133600" y="1219200"/>
            <a:ext cx="6705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8" name="Image" descr="Image">
            <a:extLst>
              <a:ext uri="{FF2B5EF4-FFF2-40B4-BE49-F238E27FC236}">
                <a16:creationId xmlns:a16="http://schemas.microsoft.com/office/drawing/2014/main" id="{9B4C96A9-4111-45BF-929D-C9E53EA829A0}"/>
              </a:ext>
            </a:extLst>
          </p:cNvPr>
          <p:cNvPicPr>
            <a:picLocks noChangeAspect="1"/>
          </p:cNvPicPr>
          <p:nvPr userDrawn="1"/>
        </p:nvPicPr>
        <p:blipFill>
          <a:blip r:embed="rId18"/>
          <a:stretch>
            <a:fillRect/>
          </a:stretch>
        </p:blipFill>
        <p:spPr>
          <a:xfrm>
            <a:off x="90535" y="934195"/>
            <a:ext cx="9053465" cy="285005"/>
          </a:xfrm>
          <a:prstGeom prst="rect">
            <a:avLst/>
          </a:prstGeom>
          <a:ln w="12700">
            <a:miter lim="400000"/>
          </a:ln>
        </p:spPr>
      </p:pic>
      <p:pic>
        <p:nvPicPr>
          <p:cNvPr id="13" name="Image" descr="Image">
            <a:extLst>
              <a:ext uri="{FF2B5EF4-FFF2-40B4-BE49-F238E27FC236}">
                <a16:creationId xmlns:a16="http://schemas.microsoft.com/office/drawing/2014/main" id="{FD9D3BE8-762A-402B-B8EF-AD43DF701381}"/>
              </a:ext>
            </a:extLst>
          </p:cNvPr>
          <p:cNvPicPr>
            <a:picLocks noChangeAspect="1"/>
          </p:cNvPicPr>
          <p:nvPr userDrawn="1"/>
        </p:nvPicPr>
        <p:blipFill>
          <a:blip r:embed="rId19"/>
          <a:stretch>
            <a:fillRect/>
          </a:stretch>
        </p:blipFill>
        <p:spPr>
          <a:xfrm>
            <a:off x="0" y="6343262"/>
            <a:ext cx="9144000" cy="431722"/>
          </a:xfrm>
          <a:prstGeom prst="rect">
            <a:avLst/>
          </a:prstGeom>
          <a:ln w="12700">
            <a:miter lim="400000"/>
          </a:ln>
        </p:spPr>
      </p:pic>
    </p:spTree>
    <p:extLst>
      <p:ext uri="{BB962C8B-B14F-4D97-AF65-F5344CB8AC3E}">
        <p14:creationId xmlns:p14="http://schemas.microsoft.com/office/powerpoint/2010/main" val="1787906983"/>
      </p:ext>
    </p:extLst>
  </p:cSld>
  <p:clrMap bg1="lt1" tx1="dk1" bg2="lt2" tx2="dk2" accent1="accent1" accent2="accent2" accent3="accent3" accent4="accent4" accent5="accent5" accent6="accent6" hlink="hlink" folHlink="folHlink"/>
  <p:sldLayoutIdLst>
    <p:sldLayoutId id="2147483666" r:id="rId1"/>
    <p:sldLayoutId id="2147483681" r:id="rId2"/>
    <p:sldLayoutId id="2147483668" r:id="rId3"/>
    <p:sldLayoutId id="2147483669" r:id="rId4"/>
    <p:sldLayoutId id="2147483679"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rtl="0" eaLnBrk="0" fontAlgn="base" hangingPunct="0">
        <a:lnSpc>
          <a:spcPct val="90000"/>
        </a:lnSpc>
        <a:spcBef>
          <a:spcPct val="0"/>
        </a:spcBef>
        <a:spcAft>
          <a:spcPct val="0"/>
        </a:spcAft>
        <a:defRPr sz="4000" b="1">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435429" y="1763486"/>
            <a:ext cx="8392885" cy="18560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000" b="1" cap="all">
                <a:solidFill>
                  <a:schemeClr val="tx1"/>
                </a:solidFill>
                <a:latin typeface="+mj-lt"/>
                <a:ea typeface="+mj-ea"/>
                <a:cs typeface="+mj-cs"/>
              </a:defRPr>
            </a:lvl1pPr>
            <a:lvl2pPr algn="l" rtl="0" eaLnBrk="0" fontAlgn="base" hangingPunct="0">
              <a:lnSpc>
                <a:spcPct val="90000"/>
              </a:lnSpc>
              <a:spcBef>
                <a:spcPct val="0"/>
              </a:spcBef>
              <a:spcAft>
                <a:spcPct val="0"/>
              </a:spcAft>
              <a:defRPr sz="4000" b="1">
                <a:solidFill>
                  <a:schemeClr val="tx1"/>
                </a:solidFill>
                <a:latin typeface="Times New Roman" pitchFamily="18" charset="0"/>
              </a:defRPr>
            </a:lvl2pPr>
            <a:lvl3pPr algn="l" rtl="0" eaLnBrk="0" fontAlgn="base" hangingPunct="0">
              <a:lnSpc>
                <a:spcPct val="90000"/>
              </a:lnSpc>
              <a:spcBef>
                <a:spcPct val="0"/>
              </a:spcBef>
              <a:spcAft>
                <a:spcPct val="0"/>
              </a:spcAft>
              <a:defRPr sz="4000" b="1">
                <a:solidFill>
                  <a:schemeClr val="tx1"/>
                </a:solidFill>
                <a:latin typeface="Times New Roman" pitchFamily="18" charset="0"/>
              </a:defRPr>
            </a:lvl3pPr>
            <a:lvl4pPr algn="l" rtl="0" eaLnBrk="0" fontAlgn="base" hangingPunct="0">
              <a:lnSpc>
                <a:spcPct val="90000"/>
              </a:lnSpc>
              <a:spcBef>
                <a:spcPct val="0"/>
              </a:spcBef>
              <a:spcAft>
                <a:spcPct val="0"/>
              </a:spcAft>
              <a:defRPr sz="4000" b="1">
                <a:solidFill>
                  <a:schemeClr val="tx1"/>
                </a:solidFill>
                <a:latin typeface="Times New Roman" pitchFamily="18" charset="0"/>
              </a:defRPr>
            </a:lvl4pPr>
            <a:lvl5pPr algn="l" rtl="0" eaLnBrk="0" fontAlgn="base" hangingPunct="0">
              <a:lnSpc>
                <a:spcPct val="90000"/>
              </a:lnSpc>
              <a:spcBef>
                <a:spcPct val="0"/>
              </a:spcBef>
              <a:spcAft>
                <a:spcPct val="0"/>
              </a:spcAft>
              <a:defRPr sz="4000" b="1">
                <a:solidFill>
                  <a:schemeClr val="tx1"/>
                </a:solidFill>
                <a:latin typeface="Times New Roman" pitchFamily="18" charset="0"/>
              </a:defRPr>
            </a:lvl5pPr>
            <a:lvl6pPr marL="457200" algn="l" rtl="0" fontAlgn="base">
              <a:lnSpc>
                <a:spcPct val="90000"/>
              </a:lnSpc>
              <a:spcBef>
                <a:spcPct val="0"/>
              </a:spcBef>
              <a:spcAft>
                <a:spcPct val="0"/>
              </a:spcAft>
              <a:defRPr sz="4000" b="1">
                <a:solidFill>
                  <a:schemeClr val="tx1"/>
                </a:solidFill>
                <a:latin typeface="Times New Roman" pitchFamily="18" charset="0"/>
              </a:defRPr>
            </a:lvl6pPr>
            <a:lvl7pPr marL="914400" algn="l" rtl="0" fontAlgn="base">
              <a:lnSpc>
                <a:spcPct val="90000"/>
              </a:lnSpc>
              <a:spcBef>
                <a:spcPct val="0"/>
              </a:spcBef>
              <a:spcAft>
                <a:spcPct val="0"/>
              </a:spcAft>
              <a:defRPr sz="4000" b="1">
                <a:solidFill>
                  <a:schemeClr val="tx1"/>
                </a:solidFill>
                <a:latin typeface="Times New Roman" pitchFamily="18" charset="0"/>
              </a:defRPr>
            </a:lvl7pPr>
            <a:lvl8pPr marL="1371600" algn="l" rtl="0" fontAlgn="base">
              <a:lnSpc>
                <a:spcPct val="90000"/>
              </a:lnSpc>
              <a:spcBef>
                <a:spcPct val="0"/>
              </a:spcBef>
              <a:spcAft>
                <a:spcPct val="0"/>
              </a:spcAft>
              <a:defRPr sz="4000" b="1">
                <a:solidFill>
                  <a:schemeClr val="tx1"/>
                </a:solidFill>
                <a:latin typeface="Times New Roman" pitchFamily="18" charset="0"/>
              </a:defRPr>
            </a:lvl8pPr>
            <a:lvl9pPr marL="1828800" algn="l" rtl="0" fontAlgn="base">
              <a:lnSpc>
                <a:spcPct val="90000"/>
              </a:lnSpc>
              <a:spcBef>
                <a:spcPct val="0"/>
              </a:spcBef>
              <a:spcAft>
                <a:spcPct val="0"/>
              </a:spcAft>
              <a:defRPr sz="4000" b="1">
                <a:solidFill>
                  <a:schemeClr val="tx1"/>
                </a:solidFill>
                <a:latin typeface="Times New Roman" pitchFamily="18" charset="0"/>
              </a:defRPr>
            </a:lvl9pPr>
          </a:lstStyle>
          <a:p>
            <a:pPr algn="ctr" eaLnBrk="1" hangingPunct="1"/>
            <a:endParaRPr lang="en-US" kern="0" cap="none" dirty="0"/>
          </a:p>
          <a:p>
            <a:pPr algn="ctr" eaLnBrk="1" hangingPunct="1">
              <a:spcAft>
                <a:spcPts val="1200"/>
              </a:spcAft>
            </a:pPr>
            <a:r>
              <a:rPr lang="en-US" sz="3300" kern="0" cap="none" dirty="0"/>
              <a:t>National borders in the age of (de)globalization</a:t>
            </a:r>
          </a:p>
        </p:txBody>
      </p:sp>
      <p:sp>
        <p:nvSpPr>
          <p:cNvPr id="5" name="Rectangle 3"/>
          <p:cNvSpPr>
            <a:spLocks noGrp="1" noChangeArrowheads="1"/>
          </p:cNvSpPr>
          <p:nvPr>
            <p:ph type="title"/>
          </p:nvPr>
        </p:nvSpPr>
        <p:spPr>
          <a:xfrm>
            <a:off x="2373086" y="3682959"/>
            <a:ext cx="4702628" cy="1143000"/>
          </a:xfrm>
        </p:spPr>
        <p:txBody>
          <a:bodyPr/>
          <a:lstStyle/>
          <a:p>
            <a:pPr algn="ctr" eaLnBrk="1" hangingPunct="1"/>
            <a:br>
              <a:rPr lang="en-US" sz="2400" cap="none" dirty="0"/>
            </a:br>
            <a:r>
              <a:rPr lang="en-US" sz="2400" cap="none" dirty="0"/>
              <a:t>1227 International Management</a:t>
            </a:r>
          </a:p>
        </p:txBody>
      </p:sp>
      <p:sp>
        <p:nvSpPr>
          <p:cNvPr id="6" name="Rectangle 13"/>
          <p:cNvSpPr txBox="1">
            <a:spLocks noChangeArrowheads="1"/>
          </p:cNvSpPr>
          <p:nvPr/>
        </p:nvSpPr>
        <p:spPr bwMode="auto">
          <a:xfrm>
            <a:off x="990600" y="5290457"/>
            <a:ext cx="2229678" cy="59871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SzPct val="80000"/>
              <a:buFont typeface="Wingdings" pitchFamily="2" charset="2"/>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algn="ctr" eaLnBrk="1" hangingPunct="1"/>
            <a:endParaRPr lang="en-US" sz="800" kern="0" dirty="0"/>
          </a:p>
          <a:p>
            <a:pPr algn="ctr" eaLnBrk="1" hangingPunct="1"/>
            <a:endParaRPr lang="en-US" sz="800" kern="0" dirty="0"/>
          </a:p>
          <a:p>
            <a:pPr algn="ctr" eaLnBrk="1" hangingPunct="1"/>
            <a:endParaRPr lang="en-US" sz="800" kern="0" dirty="0"/>
          </a:p>
          <a:p>
            <a:pPr algn="ctr" eaLnBrk="1" hangingPunct="1"/>
            <a:endParaRPr lang="en-US" sz="800" kern="0" dirty="0"/>
          </a:p>
          <a:p>
            <a:pPr eaLnBrk="1" hangingPunct="1"/>
            <a:r>
              <a:rPr lang="en-US" sz="1200" kern="0" dirty="0"/>
              <a:t>© Ilya Okhmatovskiy</a:t>
            </a:r>
          </a:p>
          <a:p>
            <a:pPr eaLnBrk="1" hangingPunct="1"/>
            <a:r>
              <a:rPr lang="en-US" sz="1200" kern="0" dirty="0"/>
              <a:t>© Andrew Spicer</a:t>
            </a:r>
            <a:endParaRPr lang="en-US" sz="800" kern="0" dirty="0"/>
          </a:p>
        </p:txBody>
      </p:sp>
    </p:spTree>
    <p:extLst>
      <p:ext uri="{BB962C8B-B14F-4D97-AF65-F5344CB8AC3E}">
        <p14:creationId xmlns:p14="http://schemas.microsoft.com/office/powerpoint/2010/main" val="288300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24990" y="0"/>
            <a:ext cx="6953250" cy="914400"/>
          </a:xfrm>
        </p:spPr>
        <p:txBody>
          <a:bodyPr/>
          <a:lstStyle/>
          <a:p>
            <a:pPr eaLnBrk="1" hangingPunct="1"/>
            <a:r>
              <a:rPr lang="en-US" dirty="0"/>
              <a:t>Global market integration implies that markets become much larger</a:t>
            </a:r>
          </a:p>
        </p:txBody>
      </p:sp>
      <p:sp>
        <p:nvSpPr>
          <p:cNvPr id="21507" name="Rectangle 3"/>
          <p:cNvSpPr>
            <a:spLocks noGrp="1" noChangeArrowheads="1"/>
          </p:cNvSpPr>
          <p:nvPr>
            <p:ph type="body" idx="1"/>
          </p:nvPr>
        </p:nvSpPr>
        <p:spPr>
          <a:xfrm>
            <a:off x="262890" y="1577340"/>
            <a:ext cx="8652510" cy="4960620"/>
          </a:xfrm>
        </p:spPr>
        <p:txBody>
          <a:bodyPr/>
          <a:lstStyle/>
          <a:p>
            <a:pPr eaLnBrk="1" hangingPunct="1"/>
            <a:r>
              <a:rPr lang="en-US" sz="2800" dirty="0"/>
              <a:t>Clyde Prestowitz. 2005</a:t>
            </a:r>
            <a:r>
              <a:rPr lang="en-US" sz="2800" i="1" dirty="0"/>
              <a:t>.  Three Billion New Capitalists: The Great Shift of Wealth and Power to the East. </a:t>
            </a:r>
            <a:r>
              <a:rPr lang="en-US" sz="2800" dirty="0"/>
              <a:t> </a:t>
            </a:r>
          </a:p>
          <a:p>
            <a:pPr lvl="1" eaLnBrk="1" hangingPunct="1"/>
            <a:r>
              <a:rPr lang="en-US" dirty="0"/>
              <a:t>Growing importance of emerging and developing markets for international business</a:t>
            </a:r>
          </a:p>
          <a:p>
            <a:pPr lvl="1" eaLnBrk="1" hangingPunct="1"/>
            <a:r>
              <a:rPr lang="en-US" dirty="0"/>
              <a:t>New source of talent, innovation, and low-cost sourcing</a:t>
            </a:r>
          </a:p>
          <a:p>
            <a:pPr lvl="1" eaLnBrk="1" hangingPunct="1"/>
            <a:r>
              <a:rPr lang="en-US" dirty="0"/>
              <a:t>Willing to work for much lower wages than in the US</a:t>
            </a:r>
          </a:p>
          <a:p>
            <a:pPr lvl="1" eaLnBrk="1" hangingPunct="1"/>
            <a:r>
              <a:rPr lang="en-US" dirty="0"/>
              <a:t>New technology enables entry into the global marketplace</a:t>
            </a:r>
          </a:p>
          <a:p>
            <a:pPr lvl="1" eaLnBrk="1" hangingPunct="1"/>
            <a:r>
              <a:rPr lang="en-US" dirty="0"/>
              <a:t>Three billion new consumers</a:t>
            </a:r>
          </a:p>
        </p:txBody>
      </p:sp>
    </p:spTree>
    <p:extLst>
      <p:ext uri="{BB962C8B-B14F-4D97-AF65-F5344CB8AC3E}">
        <p14:creationId xmlns:p14="http://schemas.microsoft.com/office/powerpoint/2010/main" val="390053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080" y="274320"/>
            <a:ext cx="7143750" cy="822960"/>
          </a:xfrm>
        </p:spPr>
        <p:txBody>
          <a:bodyPr/>
          <a:lstStyle/>
          <a:p>
            <a:r>
              <a:rPr lang="en-US" dirty="0"/>
              <a:t>Globalization’s Three </a:t>
            </a:r>
            <a:r>
              <a:rPr lang="en-US" dirty="0" err="1"/>
              <a:t>Unbundlings</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9360" y="1691640"/>
            <a:ext cx="4495800" cy="4191000"/>
          </a:xfrm>
        </p:spPr>
      </p:pic>
    </p:spTree>
    <p:extLst>
      <p:ext uri="{BB962C8B-B14F-4D97-AF65-F5344CB8AC3E}">
        <p14:creationId xmlns:p14="http://schemas.microsoft.com/office/powerpoint/2010/main" val="412675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808" y="228600"/>
            <a:ext cx="7450182" cy="605790"/>
          </a:xfrm>
        </p:spPr>
        <p:txBody>
          <a:bodyPr/>
          <a:lstStyle/>
          <a:p>
            <a:r>
              <a:rPr lang="en-US" dirty="0"/>
              <a:t>Economic Constraints on Integration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0611" y="1799161"/>
            <a:ext cx="7549716" cy="4125678"/>
          </a:xfrm>
        </p:spPr>
      </p:pic>
      <p:sp>
        <p:nvSpPr>
          <p:cNvPr id="4" name="TextBox 3"/>
          <p:cNvSpPr txBox="1"/>
          <p:nvPr/>
        </p:nvSpPr>
        <p:spPr>
          <a:xfrm>
            <a:off x="3733800" y="6581001"/>
            <a:ext cx="2590800" cy="276999"/>
          </a:xfrm>
          <a:prstGeom prst="rect">
            <a:avLst/>
          </a:prstGeom>
          <a:noFill/>
        </p:spPr>
        <p:txBody>
          <a:bodyPr wrap="square" rtlCol="0">
            <a:spAutoFit/>
          </a:bodyPr>
          <a:lstStyle/>
          <a:p>
            <a:r>
              <a:rPr lang="en-US" sz="1200" dirty="0"/>
              <a:t>Source: Baldwin (2016)</a:t>
            </a:r>
          </a:p>
        </p:txBody>
      </p:sp>
    </p:spTree>
    <p:extLst>
      <p:ext uri="{BB962C8B-B14F-4D97-AF65-F5344CB8AC3E}">
        <p14:creationId xmlns:p14="http://schemas.microsoft.com/office/powerpoint/2010/main" val="225073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540" y="40570"/>
            <a:ext cx="6920548" cy="1010989"/>
          </a:xfrm>
        </p:spPr>
        <p:txBody>
          <a:bodyPr/>
          <a:lstStyle/>
          <a:p>
            <a:r>
              <a:rPr lang="en-US" dirty="0"/>
              <a:t>Technological Advances Reduce Moving Costs (from 1820s)</a:t>
            </a:r>
          </a:p>
        </p:txBody>
      </p:sp>
      <p:sp>
        <p:nvSpPr>
          <p:cNvPr id="3" name="Content Placeholder 2"/>
          <p:cNvSpPr>
            <a:spLocks noGrp="1"/>
          </p:cNvSpPr>
          <p:nvPr>
            <p:ph idx="1"/>
          </p:nvPr>
        </p:nvSpPr>
        <p:spPr>
          <a:xfrm>
            <a:off x="308610" y="1423600"/>
            <a:ext cx="8646478" cy="4782890"/>
          </a:xfrm>
        </p:spPr>
        <p:txBody>
          <a:bodyPr/>
          <a:lstStyle/>
          <a:p>
            <a:r>
              <a:rPr lang="en-US" sz="2400" dirty="0"/>
              <a:t>When transportation involved wind power by sea and animal power by land, few items could be profitably shipped over anything but the shortest distance.</a:t>
            </a:r>
          </a:p>
          <a:p>
            <a:r>
              <a:rPr lang="en-US" sz="2400" dirty="0"/>
              <a:t>Production was forcibly bundled with consumption due to constraints on goods mobility.</a:t>
            </a:r>
          </a:p>
          <a:p>
            <a:r>
              <a:rPr lang="en-US" sz="2400" dirty="0"/>
              <a:t>With easier international shipping, particularly with the advent of steam-powered ships,  more people bought faraway goods. </a:t>
            </a:r>
          </a:p>
          <a:p>
            <a:r>
              <a:rPr lang="en-US" sz="2400" dirty="0"/>
              <a:t>Middle-income British could afford to dine on bread baked with U.S. wheat while sipping Chinese tea sweetened with Jamaican sugar—all set on a tablecloth made of Indian cotton</a:t>
            </a:r>
          </a:p>
          <a:p>
            <a:r>
              <a:rPr lang="en-US" sz="2400" dirty="0"/>
              <a:t>This led to the first “unbundling” - where a good was consumed being unbundled from where it was produced</a:t>
            </a:r>
          </a:p>
        </p:txBody>
      </p:sp>
      <p:sp>
        <p:nvSpPr>
          <p:cNvPr id="4" name="TextBox 3"/>
          <p:cNvSpPr txBox="1"/>
          <p:nvPr/>
        </p:nvSpPr>
        <p:spPr>
          <a:xfrm>
            <a:off x="3733800" y="6567100"/>
            <a:ext cx="2590800" cy="276999"/>
          </a:xfrm>
          <a:prstGeom prst="rect">
            <a:avLst/>
          </a:prstGeom>
          <a:noFill/>
        </p:spPr>
        <p:txBody>
          <a:bodyPr wrap="square" rtlCol="0">
            <a:spAutoFit/>
          </a:bodyPr>
          <a:lstStyle/>
          <a:p>
            <a:r>
              <a:rPr lang="en-US" sz="1200" dirty="0"/>
              <a:t>Source: Baldwin (2016)</a:t>
            </a:r>
          </a:p>
        </p:txBody>
      </p:sp>
    </p:spTree>
    <p:extLst>
      <p:ext uri="{BB962C8B-B14F-4D97-AF65-F5344CB8AC3E}">
        <p14:creationId xmlns:p14="http://schemas.microsoft.com/office/powerpoint/2010/main" val="3791925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98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Slide" r:id="rId3" imgW="4533840" imgH="3390840" progId="PowerPoint.Slide.8">
                  <p:embed/>
                </p:oleObj>
              </mc:Choice>
              <mc:Fallback>
                <p:oleObj name="Slide" r:id="rId3" imgW="4533840" imgH="3390840" progId="PowerPoint.Slide.8">
                  <p:embed/>
                  <p:pic>
                    <p:nvPicPr>
                      <p:cNvPr id="5898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gradFill rotWithShape="0">
                        <a:gsLst>
                          <a:gs pos="0">
                            <a:srgbClr val="0000CC"/>
                          </a:gs>
                          <a:gs pos="100000">
                            <a:srgbClr val="00005E"/>
                          </a:gs>
                        </a:gsLst>
                        <a:lin ang="5400000" scaled="1"/>
                      </a:gradFill>
                      <a:ln>
                        <a:noFill/>
                      </a:ln>
                      <a:effectLst/>
                    </p:spPr>
                  </p:pic>
                </p:oleObj>
              </mc:Fallback>
            </mc:AlternateContent>
          </a:graphicData>
        </a:graphic>
      </p:graphicFrame>
      <p:sp>
        <p:nvSpPr>
          <p:cNvPr id="589827" name="Text Box 3"/>
          <p:cNvSpPr txBox="1">
            <a:spLocks noChangeArrowheads="1"/>
          </p:cNvSpPr>
          <p:nvPr/>
        </p:nvSpPr>
        <p:spPr bwMode="auto">
          <a:xfrm>
            <a:off x="381000" y="6248400"/>
            <a:ext cx="388620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bg1"/>
                </a:solidFill>
                <a:latin typeface="Times New Roman" pitchFamily="18" charset="0"/>
              </a:rPr>
              <a:t>©The McGraw-Hill Companies, Inc., 2000</a:t>
            </a:r>
          </a:p>
        </p:txBody>
      </p:sp>
      <p:sp>
        <p:nvSpPr>
          <p:cNvPr id="589828" name="Rectangle 4"/>
          <p:cNvSpPr>
            <a:spLocks noChangeArrowheads="1"/>
          </p:cNvSpPr>
          <p:nvPr/>
        </p:nvSpPr>
        <p:spPr bwMode="auto">
          <a:xfrm>
            <a:off x="7772400" y="6096000"/>
            <a:ext cx="184150" cy="457200"/>
          </a:xfrm>
          <a:prstGeom prst="rect">
            <a:avLst/>
          </a:prstGeom>
          <a:noFill/>
          <a:ln w="9525">
            <a:noFill/>
            <a:miter lim="800000"/>
            <a:headEnd/>
            <a:tailEnd/>
          </a:ln>
          <a:effectLst/>
        </p:spPr>
        <p:txBody>
          <a:bodyPr wrap="none">
            <a:spAutoFit/>
          </a:bodyPr>
          <a:lstStyle/>
          <a:p>
            <a:endParaRPr lang="en-US" sz="2400">
              <a:solidFill>
                <a:schemeClr val="bg1"/>
              </a:solidFill>
              <a:latin typeface="Times New Roman" pitchFamily="18" charset="0"/>
            </a:endParaRPr>
          </a:p>
        </p:txBody>
      </p:sp>
    </p:spTree>
    <p:extLst>
      <p:ext uri="{BB962C8B-B14F-4D97-AF65-F5344CB8AC3E}">
        <p14:creationId xmlns:p14="http://schemas.microsoft.com/office/powerpoint/2010/main" val="3323602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610" y="13901"/>
            <a:ext cx="6248400" cy="685800"/>
          </a:xfrm>
        </p:spPr>
        <p:txBody>
          <a:bodyPr/>
          <a:lstStyle/>
          <a:p>
            <a:r>
              <a:rPr lang="en-US" dirty="0"/>
              <a:t>First Unbundling: Dividing Production and Consumption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057400"/>
            <a:ext cx="8021173" cy="3886199"/>
          </a:xfrm>
        </p:spPr>
      </p:pic>
      <p:sp>
        <p:nvSpPr>
          <p:cNvPr id="4" name="TextBox 3"/>
          <p:cNvSpPr txBox="1"/>
          <p:nvPr/>
        </p:nvSpPr>
        <p:spPr>
          <a:xfrm>
            <a:off x="3733800" y="6567100"/>
            <a:ext cx="2590800" cy="276999"/>
          </a:xfrm>
          <a:prstGeom prst="rect">
            <a:avLst/>
          </a:prstGeom>
          <a:noFill/>
        </p:spPr>
        <p:txBody>
          <a:bodyPr wrap="square" rtlCol="0">
            <a:spAutoFit/>
          </a:bodyPr>
          <a:lstStyle/>
          <a:p>
            <a:r>
              <a:rPr lang="en-US" sz="1200" dirty="0"/>
              <a:t>Source: Baldwin (2016)</a:t>
            </a:r>
          </a:p>
        </p:txBody>
      </p:sp>
    </p:spTree>
    <p:extLst>
      <p:ext uri="{BB962C8B-B14F-4D97-AF65-F5344CB8AC3E}">
        <p14:creationId xmlns:p14="http://schemas.microsoft.com/office/powerpoint/2010/main" val="564052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080" y="82482"/>
            <a:ext cx="7246620" cy="902869"/>
          </a:xfrm>
        </p:spPr>
        <p:txBody>
          <a:bodyPr/>
          <a:lstStyle/>
          <a:p>
            <a:r>
              <a:rPr lang="en-US" dirty="0"/>
              <a:t>Lower costs of moving goods enable competition in foreign markets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332256"/>
            <a:ext cx="5235297" cy="3485714"/>
          </a:xfrm>
        </p:spPr>
      </p:pic>
      <p:sp>
        <p:nvSpPr>
          <p:cNvPr id="5" name="TextBox 4"/>
          <p:cNvSpPr txBox="1"/>
          <p:nvPr/>
        </p:nvSpPr>
        <p:spPr>
          <a:xfrm>
            <a:off x="3733800" y="6567100"/>
            <a:ext cx="2590800" cy="276999"/>
          </a:xfrm>
          <a:prstGeom prst="rect">
            <a:avLst/>
          </a:prstGeom>
          <a:noFill/>
        </p:spPr>
        <p:txBody>
          <a:bodyPr wrap="square" rtlCol="0">
            <a:spAutoFit/>
          </a:bodyPr>
          <a:lstStyle/>
          <a:p>
            <a:r>
              <a:rPr lang="en-US" sz="1200" dirty="0"/>
              <a:t>Source: Baldwin (2016)</a:t>
            </a:r>
          </a:p>
        </p:txBody>
      </p:sp>
    </p:spTree>
    <p:extLst>
      <p:ext uri="{BB962C8B-B14F-4D97-AF65-F5344CB8AC3E}">
        <p14:creationId xmlns:p14="http://schemas.microsoft.com/office/powerpoint/2010/main" val="4251527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810" y="13901"/>
            <a:ext cx="7098030" cy="933450"/>
          </a:xfrm>
        </p:spPr>
        <p:txBody>
          <a:bodyPr/>
          <a:lstStyle/>
          <a:p>
            <a:r>
              <a:rPr lang="en-US" dirty="0"/>
              <a:t>Second Unbundling Made Possible by Reduced Communication Costs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286000"/>
            <a:ext cx="8130707" cy="3165303"/>
          </a:xfrm>
        </p:spPr>
      </p:pic>
      <p:sp>
        <p:nvSpPr>
          <p:cNvPr id="5" name="TextBox 4"/>
          <p:cNvSpPr txBox="1"/>
          <p:nvPr/>
        </p:nvSpPr>
        <p:spPr>
          <a:xfrm>
            <a:off x="3733800" y="6567100"/>
            <a:ext cx="2590800" cy="276999"/>
          </a:xfrm>
          <a:prstGeom prst="rect">
            <a:avLst/>
          </a:prstGeom>
          <a:noFill/>
        </p:spPr>
        <p:txBody>
          <a:bodyPr wrap="square" rtlCol="0">
            <a:spAutoFit/>
          </a:bodyPr>
          <a:lstStyle/>
          <a:p>
            <a:r>
              <a:rPr lang="en-US" sz="1200" dirty="0"/>
              <a:t>Source: Baldwin (2016)</a:t>
            </a:r>
          </a:p>
        </p:txBody>
      </p:sp>
    </p:spTree>
    <p:extLst>
      <p:ext uri="{BB962C8B-B14F-4D97-AF65-F5344CB8AC3E}">
        <p14:creationId xmlns:p14="http://schemas.microsoft.com/office/powerpoint/2010/main" val="4207829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230" y="265753"/>
            <a:ext cx="6617970" cy="647507"/>
          </a:xfrm>
        </p:spPr>
        <p:txBody>
          <a:bodyPr/>
          <a:lstStyle/>
          <a:p>
            <a:r>
              <a:rPr lang="en-US" dirty="0"/>
              <a:t>The Rise of Global Value Chains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43538"/>
            <a:ext cx="6781800" cy="3869531"/>
          </a:xfrm>
        </p:spPr>
      </p:pic>
      <p:sp>
        <p:nvSpPr>
          <p:cNvPr id="5" name="TextBox 4"/>
          <p:cNvSpPr txBox="1"/>
          <p:nvPr/>
        </p:nvSpPr>
        <p:spPr>
          <a:xfrm>
            <a:off x="3733800" y="6567100"/>
            <a:ext cx="2590800" cy="276999"/>
          </a:xfrm>
          <a:prstGeom prst="rect">
            <a:avLst/>
          </a:prstGeom>
          <a:noFill/>
        </p:spPr>
        <p:txBody>
          <a:bodyPr wrap="square" rtlCol="0">
            <a:spAutoFit/>
          </a:bodyPr>
          <a:lstStyle/>
          <a:p>
            <a:r>
              <a:rPr lang="en-US" sz="1200" dirty="0"/>
              <a:t>Source: Baldwin (2016)</a:t>
            </a:r>
          </a:p>
        </p:txBody>
      </p:sp>
    </p:spTree>
    <p:extLst>
      <p:ext uri="{BB962C8B-B14F-4D97-AF65-F5344CB8AC3E}">
        <p14:creationId xmlns:p14="http://schemas.microsoft.com/office/powerpoint/2010/main" val="2059537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720" y="331470"/>
            <a:ext cx="6057900" cy="707320"/>
          </a:xfrm>
        </p:spPr>
        <p:txBody>
          <a:bodyPr/>
          <a:lstStyle/>
          <a:p>
            <a:r>
              <a:rPr lang="en-US" dirty="0"/>
              <a:t>China as the World’s Factory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660" y="1300606"/>
            <a:ext cx="7711851" cy="5025200"/>
          </a:xfrm>
        </p:spPr>
      </p:pic>
      <p:sp>
        <p:nvSpPr>
          <p:cNvPr id="5" name="TextBox 4"/>
          <p:cNvSpPr txBox="1"/>
          <p:nvPr/>
        </p:nvSpPr>
        <p:spPr>
          <a:xfrm>
            <a:off x="3733800" y="6567100"/>
            <a:ext cx="2590800" cy="276999"/>
          </a:xfrm>
          <a:prstGeom prst="rect">
            <a:avLst/>
          </a:prstGeom>
          <a:noFill/>
        </p:spPr>
        <p:txBody>
          <a:bodyPr wrap="square" rtlCol="0">
            <a:spAutoFit/>
          </a:bodyPr>
          <a:lstStyle/>
          <a:p>
            <a:r>
              <a:rPr lang="en-US" sz="1200" dirty="0"/>
              <a:t>Source: Baldwin (2016)</a:t>
            </a:r>
          </a:p>
        </p:txBody>
      </p:sp>
    </p:spTree>
    <p:extLst>
      <p:ext uri="{BB962C8B-B14F-4D97-AF65-F5344CB8AC3E}">
        <p14:creationId xmlns:p14="http://schemas.microsoft.com/office/powerpoint/2010/main" val="177849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6644640" cy="685800"/>
          </a:xfrm>
        </p:spPr>
        <p:txBody>
          <a:bodyPr/>
          <a:lstStyle/>
          <a:p>
            <a:r>
              <a:rPr lang="en-US" dirty="0"/>
              <a:t>Debates about National Borders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981200"/>
            <a:ext cx="7308376" cy="4114800"/>
          </a:xfrm>
        </p:spPr>
      </p:pic>
      <p:sp>
        <p:nvSpPr>
          <p:cNvPr id="3" name="TextBox 2"/>
          <p:cNvSpPr txBox="1"/>
          <p:nvPr/>
        </p:nvSpPr>
        <p:spPr>
          <a:xfrm>
            <a:off x="3048000" y="6553200"/>
            <a:ext cx="2770695" cy="276999"/>
          </a:xfrm>
          <a:prstGeom prst="rect">
            <a:avLst/>
          </a:prstGeom>
          <a:noFill/>
        </p:spPr>
        <p:txBody>
          <a:bodyPr wrap="none" rtlCol="0">
            <a:spAutoFit/>
          </a:bodyPr>
          <a:lstStyle/>
          <a:p>
            <a:r>
              <a:rPr lang="en-US" sz="1200" dirty="0"/>
              <a:t>Source: The Economist (August 2016)</a:t>
            </a:r>
          </a:p>
        </p:txBody>
      </p:sp>
    </p:spTree>
    <p:extLst>
      <p:ext uri="{BB962C8B-B14F-4D97-AF65-F5344CB8AC3E}">
        <p14:creationId xmlns:p14="http://schemas.microsoft.com/office/powerpoint/2010/main" val="9980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40280" y="0"/>
            <a:ext cx="6275070" cy="1066800"/>
          </a:xfrm>
        </p:spPr>
        <p:txBody>
          <a:bodyPr/>
          <a:lstStyle/>
          <a:p>
            <a:pPr eaLnBrk="1" hangingPunct="1"/>
            <a:r>
              <a:rPr lang="en-US" dirty="0"/>
              <a:t>What can we do about high costs of moving people? </a:t>
            </a:r>
          </a:p>
        </p:txBody>
      </p:sp>
      <p:sp>
        <p:nvSpPr>
          <p:cNvPr id="15363" name="Rectangle 3"/>
          <p:cNvSpPr>
            <a:spLocks noGrp="1" noChangeArrowheads="1"/>
          </p:cNvSpPr>
          <p:nvPr>
            <p:ph type="body" idx="1"/>
          </p:nvPr>
        </p:nvSpPr>
        <p:spPr/>
        <p:txBody>
          <a:bodyPr/>
          <a:lstStyle/>
          <a:p>
            <a:pPr eaLnBrk="1" hangingPunct="1">
              <a:buFont typeface="Wingdings" pitchFamily="2" charset="2"/>
              <a:buNone/>
            </a:pPr>
            <a:r>
              <a:rPr lang="en-US"/>
              <a:t> </a:t>
            </a:r>
          </a:p>
        </p:txBody>
      </p:sp>
      <p:pic>
        <p:nvPicPr>
          <p:cNvPr id="15364" name="Picture 4" descr="Cisco%20Telepresence%20Group%20System-1"/>
          <p:cNvPicPr>
            <a:picLocks noChangeAspect="1" noChangeArrowheads="1"/>
          </p:cNvPicPr>
          <p:nvPr/>
        </p:nvPicPr>
        <p:blipFill>
          <a:blip r:embed="rId3" cstate="print"/>
          <a:srcRect/>
          <a:stretch>
            <a:fillRect/>
          </a:stretch>
        </p:blipFill>
        <p:spPr bwMode="auto">
          <a:xfrm>
            <a:off x="800100" y="1676400"/>
            <a:ext cx="7543800"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9594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869" y="0"/>
            <a:ext cx="6433979" cy="1143000"/>
          </a:xfrm>
        </p:spPr>
        <p:txBody>
          <a:bodyPr/>
          <a:lstStyle/>
          <a:p>
            <a:r>
              <a:rPr lang="en-US" dirty="0"/>
              <a:t>What can we do about high costs of moving people?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1111" t="8769" r="3254" b="1785"/>
          <a:stretch/>
        </p:blipFill>
        <p:spPr>
          <a:xfrm>
            <a:off x="4724402" y="1512569"/>
            <a:ext cx="4114800" cy="4400549"/>
          </a:xfr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51179" t="18507"/>
          <a:stretch/>
        </p:blipFill>
        <p:spPr>
          <a:xfrm>
            <a:off x="778971" y="1516378"/>
            <a:ext cx="3658985" cy="3558542"/>
          </a:xfrm>
          <a:prstGeom prst="rect">
            <a:avLst/>
          </a:prstGeom>
        </p:spPr>
      </p:pic>
      <p:sp>
        <p:nvSpPr>
          <p:cNvPr id="6" name="TextBox 5"/>
          <p:cNvSpPr txBox="1"/>
          <p:nvPr/>
        </p:nvSpPr>
        <p:spPr>
          <a:xfrm>
            <a:off x="3810000" y="6629400"/>
            <a:ext cx="2514600" cy="276999"/>
          </a:xfrm>
          <a:prstGeom prst="rect">
            <a:avLst/>
          </a:prstGeom>
          <a:noFill/>
        </p:spPr>
        <p:txBody>
          <a:bodyPr wrap="square" rtlCol="0">
            <a:spAutoFit/>
          </a:bodyPr>
          <a:lstStyle/>
          <a:p>
            <a:r>
              <a:rPr lang="en-US" sz="1200" dirty="0"/>
              <a:t>Source: Baldwin (2016)</a:t>
            </a:r>
          </a:p>
        </p:txBody>
      </p:sp>
    </p:spTree>
    <p:extLst>
      <p:ext uri="{BB962C8B-B14F-4D97-AF65-F5344CB8AC3E}">
        <p14:creationId xmlns:p14="http://schemas.microsoft.com/office/powerpoint/2010/main" val="324789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3AA7-2EB1-404B-81F9-ED40D70A6F47}"/>
              </a:ext>
            </a:extLst>
          </p:cNvPr>
          <p:cNvSpPr>
            <a:spLocks noGrp="1"/>
          </p:cNvSpPr>
          <p:nvPr>
            <p:ph type="ctrTitle"/>
          </p:nvPr>
        </p:nvSpPr>
        <p:spPr>
          <a:xfrm>
            <a:off x="800100" y="1828800"/>
            <a:ext cx="7658100" cy="1771650"/>
          </a:xfrm>
        </p:spPr>
        <p:txBody>
          <a:bodyPr/>
          <a:lstStyle/>
          <a:p>
            <a:pPr algn="ctr"/>
            <a:r>
              <a:rPr lang="en-CA" dirty="0"/>
              <a:t>Perception versus reality of globalization</a:t>
            </a:r>
          </a:p>
        </p:txBody>
      </p:sp>
    </p:spTree>
    <p:extLst>
      <p:ext uri="{BB962C8B-B14F-4D97-AF65-F5344CB8AC3E}">
        <p14:creationId xmlns:p14="http://schemas.microsoft.com/office/powerpoint/2010/main" val="1756923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51660" y="272491"/>
            <a:ext cx="7109460" cy="685800"/>
          </a:xfrm>
        </p:spPr>
        <p:txBody>
          <a:bodyPr>
            <a:normAutofit fontScale="90000"/>
          </a:bodyPr>
          <a:lstStyle/>
          <a:p>
            <a:r>
              <a:rPr lang="en-US" b="1" dirty="0"/>
              <a:t>Map of Followers of U.S. Twitter Users</a:t>
            </a:r>
            <a:endParaRPr 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457200" y="1712353"/>
            <a:ext cx="8229600" cy="4301656"/>
          </a:xfrm>
          <a:prstGeom prst="rect">
            <a:avLst/>
          </a:prstGeom>
          <a:noFill/>
          <a:ln w="9525">
            <a:noFill/>
            <a:miter lim="800000"/>
            <a:headEnd/>
            <a:tailEnd/>
          </a:ln>
          <a:effectLst/>
        </p:spPr>
      </p:pic>
      <p:sp>
        <p:nvSpPr>
          <p:cNvPr id="4" name="3 Dikdörtgen"/>
          <p:cNvSpPr/>
          <p:nvPr/>
        </p:nvSpPr>
        <p:spPr>
          <a:xfrm>
            <a:off x="2362200" y="6581001"/>
            <a:ext cx="6598920" cy="276999"/>
          </a:xfrm>
          <a:prstGeom prst="rect">
            <a:avLst/>
          </a:prstGeom>
        </p:spPr>
        <p:txBody>
          <a:bodyPr wrap="square">
            <a:spAutoFit/>
          </a:bodyPr>
          <a:lstStyle/>
          <a:p>
            <a:r>
              <a:rPr lang="en-US" sz="1200" dirty="0"/>
              <a:t>Source: DHL Global Connectedness Index, (2012, p. 20). </a:t>
            </a:r>
          </a:p>
        </p:txBody>
      </p:sp>
    </p:spTree>
    <p:extLst>
      <p:ext uri="{BB962C8B-B14F-4D97-AF65-F5344CB8AC3E}">
        <p14:creationId xmlns:p14="http://schemas.microsoft.com/office/powerpoint/2010/main" val="2158394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583B-F61F-41D5-9115-130E60EB40E3}"/>
              </a:ext>
            </a:extLst>
          </p:cNvPr>
          <p:cNvSpPr>
            <a:spLocks noGrp="1"/>
          </p:cNvSpPr>
          <p:nvPr>
            <p:ph type="ctrTitle"/>
          </p:nvPr>
        </p:nvSpPr>
        <p:spPr>
          <a:xfrm>
            <a:off x="445770" y="1828800"/>
            <a:ext cx="8012430" cy="914400"/>
          </a:xfrm>
        </p:spPr>
        <p:txBody>
          <a:bodyPr/>
          <a:lstStyle/>
          <a:p>
            <a:pPr algn="ctr"/>
            <a:r>
              <a:rPr lang="en-CA" dirty="0"/>
              <a:t>Opposing voices: </a:t>
            </a:r>
            <a:br>
              <a:rPr lang="en-CA" dirty="0"/>
            </a:br>
            <a:endParaRPr lang="en-CA" dirty="0"/>
          </a:p>
        </p:txBody>
      </p:sp>
      <p:sp>
        <p:nvSpPr>
          <p:cNvPr id="3" name="Subtitle 2">
            <a:extLst>
              <a:ext uri="{FF2B5EF4-FFF2-40B4-BE49-F238E27FC236}">
                <a16:creationId xmlns:a16="http://schemas.microsoft.com/office/drawing/2014/main" id="{6E34096D-A2B7-41CC-AE96-224467702B64}"/>
              </a:ext>
            </a:extLst>
          </p:cNvPr>
          <p:cNvSpPr>
            <a:spLocks noGrp="1"/>
          </p:cNvSpPr>
          <p:nvPr>
            <p:ph type="subTitle" idx="1"/>
          </p:nvPr>
        </p:nvSpPr>
        <p:spPr>
          <a:xfrm>
            <a:off x="868680" y="2857500"/>
            <a:ext cx="7589520" cy="1348740"/>
          </a:xfrm>
        </p:spPr>
        <p:txBody>
          <a:bodyPr/>
          <a:lstStyle/>
          <a:p>
            <a:pPr algn="ctr"/>
            <a:r>
              <a:rPr lang="en-CA" sz="3600" b="1" dirty="0"/>
              <a:t>Social and political forces against globalization</a:t>
            </a:r>
          </a:p>
        </p:txBody>
      </p:sp>
    </p:spTree>
    <p:extLst>
      <p:ext uri="{BB962C8B-B14F-4D97-AF65-F5344CB8AC3E}">
        <p14:creationId xmlns:p14="http://schemas.microsoft.com/office/powerpoint/2010/main" val="1466641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F420-7104-AF1D-6DCC-EB78065FBBF9}"/>
              </a:ext>
            </a:extLst>
          </p:cNvPr>
          <p:cNvSpPr>
            <a:spLocks noGrp="1"/>
          </p:cNvSpPr>
          <p:nvPr>
            <p:ph type="title"/>
          </p:nvPr>
        </p:nvSpPr>
        <p:spPr>
          <a:xfrm>
            <a:off x="1289248" y="213312"/>
            <a:ext cx="7724124" cy="822581"/>
          </a:xfrm>
        </p:spPr>
        <p:txBody>
          <a:bodyPr/>
          <a:lstStyle/>
          <a:p>
            <a:r>
              <a:rPr lang="en-US" dirty="0"/>
              <a:t>Competing narratives of globalization </a:t>
            </a:r>
          </a:p>
        </p:txBody>
      </p:sp>
      <p:pic>
        <p:nvPicPr>
          <p:cNvPr id="5" name="Content Placeholder 4">
            <a:extLst>
              <a:ext uri="{FF2B5EF4-FFF2-40B4-BE49-F238E27FC236}">
                <a16:creationId xmlns:a16="http://schemas.microsoft.com/office/drawing/2014/main" id="{384BEEE4-EB47-6C57-A69A-74110A34DC30}"/>
              </a:ext>
            </a:extLst>
          </p:cNvPr>
          <p:cNvPicPr>
            <a:picLocks noGrp="1" noChangeAspect="1"/>
          </p:cNvPicPr>
          <p:nvPr>
            <p:ph idx="1"/>
          </p:nvPr>
        </p:nvPicPr>
        <p:blipFill>
          <a:blip r:embed="rId2"/>
          <a:stretch>
            <a:fillRect/>
          </a:stretch>
        </p:blipFill>
        <p:spPr>
          <a:xfrm>
            <a:off x="4014" y="1335364"/>
            <a:ext cx="9139985" cy="4946166"/>
          </a:xfrm>
        </p:spPr>
      </p:pic>
      <p:sp>
        <p:nvSpPr>
          <p:cNvPr id="6" name="3 Dikdörtgen">
            <a:extLst>
              <a:ext uri="{FF2B5EF4-FFF2-40B4-BE49-F238E27FC236}">
                <a16:creationId xmlns:a16="http://schemas.microsoft.com/office/drawing/2014/main" id="{631A904E-A728-E0B5-E5E5-265FA23AD307}"/>
              </a:ext>
            </a:extLst>
          </p:cNvPr>
          <p:cNvSpPr/>
          <p:nvPr/>
        </p:nvSpPr>
        <p:spPr>
          <a:xfrm>
            <a:off x="2124133" y="6581001"/>
            <a:ext cx="7019865" cy="276999"/>
          </a:xfrm>
          <a:prstGeom prst="rect">
            <a:avLst/>
          </a:prstGeom>
        </p:spPr>
        <p:txBody>
          <a:bodyPr wrap="square">
            <a:spAutoFit/>
          </a:bodyPr>
          <a:lstStyle/>
          <a:p>
            <a:r>
              <a:rPr lang="en-US" sz="1200" dirty="0"/>
              <a:t>Source: Roberts &amp; Lamp 2021 Six Faces of Globalization: Who Wins, Who Loses, and Why It Matters </a:t>
            </a:r>
          </a:p>
        </p:txBody>
      </p:sp>
    </p:spTree>
    <p:extLst>
      <p:ext uri="{BB962C8B-B14F-4D97-AF65-F5344CB8AC3E}">
        <p14:creationId xmlns:p14="http://schemas.microsoft.com/office/powerpoint/2010/main" val="359602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362200" y="95250"/>
            <a:ext cx="6248400" cy="967740"/>
          </a:xfrm>
        </p:spPr>
        <p:txBody>
          <a:bodyPr/>
          <a:lstStyle/>
          <a:p>
            <a:pPr eaLnBrk="1" hangingPunct="1"/>
            <a:r>
              <a:rPr lang="en-US" dirty="0"/>
              <a:t>The World is Flat … or a Clash of Civilizations? </a:t>
            </a:r>
          </a:p>
        </p:txBody>
      </p:sp>
      <p:sp>
        <p:nvSpPr>
          <p:cNvPr id="26627" name="Rectangle 3"/>
          <p:cNvSpPr>
            <a:spLocks noGrp="1" noChangeArrowheads="1"/>
          </p:cNvSpPr>
          <p:nvPr>
            <p:ph type="body" idx="1"/>
          </p:nvPr>
        </p:nvSpPr>
        <p:spPr>
          <a:xfrm>
            <a:off x="381000" y="1905000"/>
            <a:ext cx="8574088" cy="4312920"/>
          </a:xfrm>
        </p:spPr>
        <p:txBody>
          <a:bodyPr/>
          <a:lstStyle/>
          <a:p>
            <a:pPr eaLnBrk="1" hangingPunct="1">
              <a:lnSpc>
                <a:spcPct val="80000"/>
              </a:lnSpc>
            </a:pPr>
            <a:r>
              <a:rPr lang="en-US" sz="2400" dirty="0"/>
              <a:t> “</a:t>
            </a:r>
            <a:r>
              <a:rPr lang="en-US" sz="2800" dirty="0"/>
              <a:t>Civilization identity will be increasingly important in the future, and the world will be shaped in large measure by the interactions among seven or eight major civilizations.  These include Western, Confucian, Japanese, Islamic, Hindu, Slavic-Orthodox, Latin American and possibly African civilizations. </a:t>
            </a:r>
          </a:p>
          <a:p>
            <a:pPr eaLnBrk="1" hangingPunct="1">
              <a:lnSpc>
                <a:spcPct val="80000"/>
              </a:lnSpc>
            </a:pPr>
            <a:r>
              <a:rPr lang="en-US" sz="2800" dirty="0"/>
              <a:t>The most important conflicts of the future will occur among the cultural fault lines separating these civilizations from one another.”</a:t>
            </a:r>
          </a:p>
          <a:p>
            <a:pPr lvl="1" eaLnBrk="1" hangingPunct="1">
              <a:lnSpc>
                <a:spcPct val="80000"/>
              </a:lnSpc>
            </a:pPr>
            <a:endParaRPr lang="en-US" dirty="0"/>
          </a:p>
          <a:p>
            <a:pPr lvl="1" eaLnBrk="1" hangingPunct="1">
              <a:lnSpc>
                <a:spcPct val="80000"/>
              </a:lnSpc>
            </a:pPr>
            <a:r>
              <a:rPr lang="en-US" sz="2000" i="1" dirty="0"/>
              <a:t>Huntington, S. 1996. The Clash of Civilizations and the Remaking of World Order. New York: Simon and Shuster</a:t>
            </a:r>
          </a:p>
          <a:p>
            <a:pPr eaLnBrk="1" hangingPunct="1">
              <a:lnSpc>
                <a:spcPct val="80000"/>
              </a:lnSpc>
            </a:pPr>
            <a:endParaRPr lang="en-US" sz="2000" i="1" dirty="0"/>
          </a:p>
        </p:txBody>
      </p:sp>
    </p:spTree>
    <p:extLst>
      <p:ext uri="{BB962C8B-B14F-4D97-AF65-F5344CB8AC3E}">
        <p14:creationId xmlns:p14="http://schemas.microsoft.com/office/powerpoint/2010/main" val="835726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Globalization Backlash</a:t>
            </a:r>
          </a:p>
        </p:txBody>
      </p:sp>
      <p:sp>
        <p:nvSpPr>
          <p:cNvPr id="3" name="Content Placeholder 2"/>
          <p:cNvSpPr>
            <a:spLocks noGrp="1"/>
          </p:cNvSpPr>
          <p:nvPr>
            <p:ph idx="1"/>
          </p:nvPr>
        </p:nvSpPr>
        <p:spPr>
          <a:xfrm>
            <a:off x="685800" y="1981200"/>
            <a:ext cx="8421688" cy="4114800"/>
          </a:xfrm>
        </p:spPr>
        <p:txBody>
          <a:bodyPr/>
          <a:lstStyle/>
          <a:p>
            <a:pPr marL="0" indent="0">
              <a:buNone/>
              <a:tabLst>
                <a:tab pos="631825" algn="l"/>
              </a:tabLst>
            </a:pPr>
            <a:r>
              <a:rPr lang="en-US" sz="2000" dirty="0"/>
              <a:t>“ </a:t>
            </a:r>
            <a:r>
              <a:rPr lang="en-US" sz="2400" dirty="0"/>
              <a:t>In a world where Shanghai is a click away from New York or Tokyo from Paris, geographic distance loses meaning and the very idea of a shrinking world threatens the idea of the nation or the “people.” The economic dislocations reinforce and are reinforced by </a:t>
            </a:r>
            <a:r>
              <a:rPr lang="en-US" sz="2400" b="1" dirty="0"/>
              <a:t>perceptions of a loss of national sovereignty and a fear of the other or the alien</a:t>
            </a:r>
            <a:r>
              <a:rPr lang="en-US" sz="2400" dirty="0"/>
              <a:t>. The result has been a marked increase in xenophobia and nationalism and a rise of anti-globalization populist parties in many countries.”</a:t>
            </a:r>
          </a:p>
          <a:p>
            <a:pPr marL="0" indent="0">
              <a:buNone/>
              <a:tabLst>
                <a:tab pos="631825" algn="l"/>
              </a:tabLst>
            </a:pPr>
            <a:endParaRPr lang="en-US" sz="2000" dirty="0"/>
          </a:p>
          <a:p>
            <a:pPr marL="0" indent="0">
              <a:buNone/>
              <a:tabLst>
                <a:tab pos="631825" algn="l"/>
              </a:tabLst>
            </a:pPr>
            <a:r>
              <a:rPr lang="en-US" sz="1800" dirty="0"/>
              <a:t>-- </a:t>
            </a:r>
            <a:r>
              <a:rPr lang="en-US" sz="1800" dirty="0" err="1"/>
              <a:t>Kobrin</a:t>
            </a:r>
            <a:r>
              <a:rPr lang="en-US" sz="1800" dirty="0"/>
              <a:t>. 2017. Bricks and Mortar in a Borderless World: Globalization, the Backlash, and the Multinational Enterprise. </a:t>
            </a:r>
            <a:r>
              <a:rPr lang="en-US" sz="1800" i="1" dirty="0"/>
              <a:t> Global Strategy Journal</a:t>
            </a:r>
            <a:r>
              <a:rPr lang="en-US" sz="1800" dirty="0"/>
              <a:t>. March. </a:t>
            </a:r>
          </a:p>
          <a:p>
            <a:endParaRPr lang="en-US" dirty="0"/>
          </a:p>
        </p:txBody>
      </p:sp>
    </p:spTree>
    <p:extLst>
      <p:ext uri="{BB962C8B-B14F-4D97-AF65-F5344CB8AC3E}">
        <p14:creationId xmlns:p14="http://schemas.microsoft.com/office/powerpoint/2010/main" val="3433933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83130" y="258691"/>
            <a:ext cx="6858000" cy="742950"/>
          </a:xfrm>
        </p:spPr>
        <p:txBody>
          <a:bodyPr/>
          <a:lstStyle/>
          <a:p>
            <a:pPr eaLnBrk="1" hangingPunct="1"/>
            <a:r>
              <a:rPr lang="en-US" dirty="0"/>
              <a:t>Are we hardwired to live locally? </a:t>
            </a:r>
            <a:endParaRPr lang="en-US" sz="1200" dirty="0">
              <a:solidFill>
                <a:schemeClr val="tx1"/>
              </a:solidFill>
            </a:endParaRPr>
          </a:p>
        </p:txBody>
      </p:sp>
      <p:sp>
        <p:nvSpPr>
          <p:cNvPr id="13315" name="Rectangle 3"/>
          <p:cNvSpPr>
            <a:spLocks noGrp="1" noChangeArrowheads="1"/>
          </p:cNvSpPr>
          <p:nvPr>
            <p:ph type="body" idx="1"/>
          </p:nvPr>
        </p:nvSpPr>
        <p:spPr>
          <a:xfrm>
            <a:off x="152400" y="1430270"/>
            <a:ext cx="8839200" cy="4673350"/>
          </a:xfrm>
        </p:spPr>
        <p:txBody>
          <a:bodyPr/>
          <a:lstStyle/>
          <a:p>
            <a:pPr eaLnBrk="1" hangingPunct="1">
              <a:buFont typeface="Wingdings" pitchFamily="2" charset="2"/>
              <a:buNone/>
            </a:pPr>
            <a:r>
              <a:rPr lang="en-US" sz="2200" dirty="0"/>
              <a:t>“For hundreds of thousands of years our ancestors lived in small bands.  Surviving meant being able to distinguish between us – the people who will protect you – and them – the people who will kill you.  Even today, people have a powerful drive to distinguish between us and them.</a:t>
            </a:r>
          </a:p>
          <a:p>
            <a:pPr eaLnBrk="1" hangingPunct="1">
              <a:buFont typeface="Wingdings" pitchFamily="2" charset="2"/>
              <a:buNone/>
            </a:pPr>
            <a:r>
              <a:rPr lang="en-US" sz="2200" dirty="0"/>
              <a:t>As dozens of social-science experiments have made clear, if you separate people into different groups – no matter how arbitrary the basis of the distinction – they will quickly begin discriminating against others they deem unlike themselves. </a:t>
            </a:r>
            <a:r>
              <a:rPr lang="en-US" sz="2200" b="1" dirty="0"/>
              <a:t>People say they want to live in diverse integrated communities, but what they really want to do is live in homogeneous ones, filled with people like themselves</a:t>
            </a:r>
            <a:r>
              <a:rPr lang="en-US" sz="2200" dirty="0"/>
              <a:t>.</a:t>
            </a:r>
          </a:p>
          <a:p>
            <a:pPr eaLnBrk="1" hangingPunct="1">
              <a:buFont typeface="Wingdings" pitchFamily="2" charset="2"/>
              <a:buNone/>
            </a:pPr>
            <a:r>
              <a:rPr lang="en-US" sz="2200" dirty="0"/>
              <a:t>If that’s the case, maybe integration is not in the cards.  Maybe the world will be as it’s always been, a collection of insular compartments whose factious tendencies are only kept in check by constant maintenance.”</a:t>
            </a:r>
          </a:p>
          <a:p>
            <a:pPr eaLnBrk="1" hangingPunct="1">
              <a:buFont typeface="Wingdings" pitchFamily="2" charset="2"/>
              <a:buNone/>
            </a:pPr>
            <a:endParaRPr lang="en-US" sz="2000" dirty="0"/>
          </a:p>
          <a:p>
            <a:pPr eaLnBrk="1" hangingPunct="1">
              <a:buFont typeface="Wingdings" pitchFamily="2" charset="2"/>
              <a:buNone/>
            </a:pPr>
            <a:endParaRPr lang="en-US" sz="2000" dirty="0"/>
          </a:p>
        </p:txBody>
      </p:sp>
      <p:sp>
        <p:nvSpPr>
          <p:cNvPr id="2" name="TextBox 1"/>
          <p:cNvSpPr txBox="1"/>
          <p:nvPr/>
        </p:nvSpPr>
        <p:spPr>
          <a:xfrm>
            <a:off x="2626339" y="6581001"/>
            <a:ext cx="3891322" cy="276999"/>
          </a:xfrm>
          <a:prstGeom prst="rect">
            <a:avLst/>
          </a:prstGeom>
          <a:noFill/>
        </p:spPr>
        <p:txBody>
          <a:bodyPr wrap="none" rtlCol="0">
            <a:spAutoFit/>
          </a:bodyPr>
          <a:lstStyle/>
          <a:p>
            <a:r>
              <a:rPr lang="en-US" sz="1200" dirty="0"/>
              <a:t>Source: David Brooks, New York Times, Op-Ed, 7/6/07</a:t>
            </a:r>
          </a:p>
        </p:txBody>
      </p:sp>
    </p:spTree>
    <p:extLst>
      <p:ext uri="{BB962C8B-B14F-4D97-AF65-F5344CB8AC3E}">
        <p14:creationId xmlns:p14="http://schemas.microsoft.com/office/powerpoint/2010/main" val="1615441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02870"/>
            <a:ext cx="6248400" cy="963930"/>
          </a:xfrm>
        </p:spPr>
        <p:txBody>
          <a:bodyPr/>
          <a:lstStyle/>
          <a:p>
            <a:r>
              <a:rPr lang="en-US" dirty="0"/>
              <a:t>Social and Political Forces Against Globalization</a:t>
            </a:r>
          </a:p>
        </p:txBody>
      </p:sp>
      <p:sp>
        <p:nvSpPr>
          <p:cNvPr id="3" name="Content Placeholder 2"/>
          <p:cNvSpPr>
            <a:spLocks noGrp="1"/>
          </p:cNvSpPr>
          <p:nvPr>
            <p:ph idx="1"/>
          </p:nvPr>
        </p:nvSpPr>
        <p:spPr>
          <a:xfrm>
            <a:off x="548640" y="1674813"/>
            <a:ext cx="8269288" cy="4114800"/>
          </a:xfrm>
        </p:spPr>
        <p:txBody>
          <a:bodyPr/>
          <a:lstStyle/>
          <a:p>
            <a:r>
              <a:rPr lang="en-US" sz="2800" b="1" dirty="0"/>
              <a:t>Globalization Backlash </a:t>
            </a:r>
            <a:r>
              <a:rPr lang="en-US" sz="2800" dirty="0"/>
              <a:t>–  A populist movement that questions many of the assumptions of the mutual benefits to trade, open borders and immigration. </a:t>
            </a:r>
          </a:p>
          <a:p>
            <a:endParaRPr lang="en-US" sz="2800" dirty="0"/>
          </a:p>
          <a:p>
            <a:r>
              <a:rPr lang="en-US" sz="2800" b="1" dirty="0"/>
              <a:t>Great Power Politics </a:t>
            </a:r>
            <a:r>
              <a:rPr lang="en-US" sz="2800" dirty="0"/>
              <a:t>– Growing contestation between sovereign countries and blocs over who shall set and enforce the rules of world politics and trade. </a:t>
            </a:r>
          </a:p>
        </p:txBody>
      </p:sp>
    </p:spTree>
    <p:extLst>
      <p:ext uri="{BB962C8B-B14F-4D97-AF65-F5344CB8AC3E}">
        <p14:creationId xmlns:p14="http://schemas.microsoft.com/office/powerpoint/2010/main" val="419136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83820"/>
            <a:ext cx="5547360" cy="1024890"/>
          </a:xfrm>
        </p:spPr>
        <p:txBody>
          <a:bodyPr/>
          <a:lstStyle/>
          <a:p>
            <a:r>
              <a:rPr lang="en-US" dirty="0"/>
              <a:t>How Much Do Borders Matter in Global Business?</a:t>
            </a:r>
          </a:p>
        </p:txBody>
      </p:sp>
      <p:sp>
        <p:nvSpPr>
          <p:cNvPr id="3" name="Content Placeholder 2"/>
          <p:cNvSpPr>
            <a:spLocks noGrp="1"/>
          </p:cNvSpPr>
          <p:nvPr>
            <p:ph idx="1"/>
          </p:nvPr>
        </p:nvSpPr>
        <p:spPr>
          <a:xfrm>
            <a:off x="666750" y="1752600"/>
            <a:ext cx="8269288" cy="4114800"/>
          </a:xfrm>
        </p:spPr>
        <p:txBody>
          <a:bodyPr/>
          <a:lstStyle/>
          <a:p>
            <a:r>
              <a:rPr lang="en-US" sz="3600" dirty="0"/>
              <a:t>Is global integration </a:t>
            </a:r>
          </a:p>
          <a:p>
            <a:pPr lvl="2"/>
            <a:r>
              <a:rPr lang="en-US" sz="3200" dirty="0"/>
              <a:t>moving forward (globalization), </a:t>
            </a:r>
          </a:p>
          <a:p>
            <a:pPr lvl="2"/>
            <a:r>
              <a:rPr lang="en-US" sz="3200" dirty="0"/>
              <a:t>stagnating (</a:t>
            </a:r>
            <a:r>
              <a:rPr lang="en-US" sz="3200" dirty="0" err="1"/>
              <a:t>slowbalization</a:t>
            </a:r>
            <a:r>
              <a:rPr lang="en-US" sz="3200" dirty="0"/>
              <a:t>), </a:t>
            </a:r>
          </a:p>
          <a:p>
            <a:pPr lvl="2"/>
            <a:r>
              <a:rPr lang="en-US" sz="3200" dirty="0"/>
              <a:t>moving backwards (deglobalization),</a:t>
            </a:r>
          </a:p>
          <a:p>
            <a:pPr lvl="2"/>
            <a:r>
              <a:rPr lang="en-US" sz="3200" dirty="0"/>
              <a:t>or takes new forms (</a:t>
            </a:r>
            <a:r>
              <a:rPr lang="en-US" sz="3200" dirty="0" err="1"/>
              <a:t>newbalization</a:t>
            </a:r>
            <a:r>
              <a:rPr lang="en-US" sz="3200" dirty="0"/>
              <a:t>)? </a:t>
            </a:r>
          </a:p>
          <a:p>
            <a:endParaRPr lang="en-US" dirty="0"/>
          </a:p>
        </p:txBody>
      </p:sp>
    </p:spTree>
    <p:extLst>
      <p:ext uri="{BB962C8B-B14F-4D97-AF65-F5344CB8AC3E}">
        <p14:creationId xmlns:p14="http://schemas.microsoft.com/office/powerpoint/2010/main" val="264445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910" y="228600"/>
            <a:ext cx="6248400" cy="685800"/>
          </a:xfrm>
        </p:spPr>
        <p:txBody>
          <a:bodyPr/>
          <a:lstStyle/>
          <a:p>
            <a:r>
              <a:rPr lang="en-US" dirty="0"/>
              <a:t>“A Citizen of Nowhere”</a:t>
            </a:r>
          </a:p>
        </p:txBody>
      </p:sp>
      <p:sp>
        <p:nvSpPr>
          <p:cNvPr id="3" name="Content Placeholder 2"/>
          <p:cNvSpPr>
            <a:spLocks noGrp="1"/>
          </p:cNvSpPr>
          <p:nvPr>
            <p:ph idx="1"/>
          </p:nvPr>
        </p:nvSpPr>
        <p:spPr>
          <a:xfrm>
            <a:off x="609600" y="1828800"/>
            <a:ext cx="8153400" cy="4114800"/>
          </a:xfrm>
        </p:spPr>
        <p:txBody>
          <a:bodyPr/>
          <a:lstStyle/>
          <a:p>
            <a:r>
              <a:rPr lang="en-US" sz="2800" dirty="0"/>
              <a:t>“Today, too many people in positions of power behave as though they have more in common with international elites than with the people down the road, the people they employ, the people they pass on the street. </a:t>
            </a:r>
            <a:r>
              <a:rPr lang="en-US" sz="2800" b="1" dirty="0"/>
              <a:t>But if you believe you are a citizen of the world, you are a citizen of nowhere</a:t>
            </a:r>
            <a:r>
              <a:rPr lang="en-US" sz="2800" dirty="0"/>
              <a:t>. You don't understand what citizenship means.“</a:t>
            </a:r>
          </a:p>
          <a:p>
            <a:pPr lvl="1"/>
            <a:r>
              <a:rPr lang="en-US" dirty="0"/>
              <a:t>Theresa May, British Prime Minister, 2016</a:t>
            </a:r>
          </a:p>
        </p:txBody>
      </p:sp>
    </p:spTree>
    <p:extLst>
      <p:ext uri="{BB962C8B-B14F-4D97-AF65-F5344CB8AC3E}">
        <p14:creationId xmlns:p14="http://schemas.microsoft.com/office/powerpoint/2010/main" val="2731503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990" y="381000"/>
            <a:ext cx="7806690" cy="685800"/>
          </a:xfrm>
        </p:spPr>
        <p:txBody>
          <a:bodyPr/>
          <a:lstStyle/>
          <a:p>
            <a:r>
              <a:rPr lang="en-US" dirty="0"/>
              <a:t>“A World of Cyclists and Vegetarians”</a:t>
            </a:r>
          </a:p>
        </p:txBody>
      </p:sp>
      <p:sp>
        <p:nvSpPr>
          <p:cNvPr id="3" name="Content Placeholder 2"/>
          <p:cNvSpPr>
            <a:spLocks noGrp="1"/>
          </p:cNvSpPr>
          <p:nvPr>
            <p:ph idx="1"/>
          </p:nvPr>
        </p:nvSpPr>
        <p:spPr>
          <a:xfrm>
            <a:off x="457200" y="2017713"/>
            <a:ext cx="8497888" cy="4114800"/>
          </a:xfrm>
        </p:spPr>
        <p:txBody>
          <a:bodyPr/>
          <a:lstStyle/>
          <a:p>
            <a:r>
              <a:rPr lang="en-US" sz="2800" dirty="0"/>
              <a:t>“T</a:t>
            </a:r>
            <a:r>
              <a:rPr lang="en-US" sz="2800" dirty="0">
                <a:effectLst/>
              </a:rPr>
              <a:t>he previous government implemented a left-wing concept, as if the world had to move … towards a mixture of cultures and races, a world of cyclists and vegetarians, who only use renewable energy sources and combat all forms of religion. </a:t>
            </a:r>
            <a:r>
              <a:rPr lang="en-US" sz="2800" b="1" dirty="0">
                <a:effectLst/>
              </a:rPr>
              <a:t>This has nothing in common with traditional Polish values</a:t>
            </a:r>
            <a:r>
              <a:rPr lang="en-US" sz="2800" dirty="0">
                <a:effectLst/>
              </a:rPr>
              <a:t>." </a:t>
            </a:r>
          </a:p>
          <a:p>
            <a:pPr lvl="1"/>
            <a:r>
              <a:rPr lang="en-US" sz="2400" dirty="0" err="1">
                <a:effectLst/>
              </a:rPr>
              <a:t>Witold</a:t>
            </a:r>
            <a:r>
              <a:rPr lang="en-US" sz="2400" dirty="0">
                <a:effectLst/>
              </a:rPr>
              <a:t> </a:t>
            </a:r>
            <a:r>
              <a:rPr lang="en-US" sz="2400" dirty="0" err="1">
                <a:effectLst/>
              </a:rPr>
              <a:t>Waszczykowski</a:t>
            </a:r>
            <a:r>
              <a:rPr lang="en-US" sz="2400" dirty="0">
                <a:effectLst/>
              </a:rPr>
              <a:t>, Foreign Minister of the Polish Government, </a:t>
            </a:r>
            <a:r>
              <a:rPr lang="en-US" sz="2400" dirty="0"/>
              <a:t>2016</a:t>
            </a:r>
            <a:r>
              <a:rPr lang="en-US" sz="2400" dirty="0">
                <a:effectLst/>
              </a:rPr>
              <a:t> </a:t>
            </a:r>
          </a:p>
          <a:p>
            <a:endParaRPr lang="en-US" dirty="0"/>
          </a:p>
        </p:txBody>
      </p:sp>
    </p:spTree>
    <p:extLst>
      <p:ext uri="{BB962C8B-B14F-4D97-AF65-F5344CB8AC3E}">
        <p14:creationId xmlns:p14="http://schemas.microsoft.com/office/powerpoint/2010/main" val="146836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020" y="297180"/>
            <a:ext cx="5935980" cy="741045"/>
          </a:xfrm>
        </p:spPr>
        <p:txBody>
          <a:bodyPr/>
          <a:lstStyle/>
          <a:p>
            <a:r>
              <a:rPr lang="en-US" sz="3600" dirty="0"/>
              <a:t>The Rise of Nationalism</a:t>
            </a:r>
          </a:p>
        </p:txBody>
      </p:sp>
      <p:sp>
        <p:nvSpPr>
          <p:cNvPr id="3" name="Content Placeholder 2"/>
          <p:cNvSpPr>
            <a:spLocks noGrp="1"/>
          </p:cNvSpPr>
          <p:nvPr>
            <p:ph sz="half" idx="1"/>
          </p:nvPr>
        </p:nvSpPr>
        <p:spPr>
          <a:xfrm>
            <a:off x="609600" y="2017713"/>
            <a:ext cx="8077200" cy="4114800"/>
          </a:xfrm>
        </p:spPr>
        <p:txBody>
          <a:bodyPr/>
          <a:lstStyle/>
          <a:p>
            <a:r>
              <a:rPr lang="en-US" dirty="0"/>
              <a:t>"The people have spoken. Our people demand one type of politics: they want French politics by the French, for the French, with the French. </a:t>
            </a:r>
            <a:r>
              <a:rPr lang="en-US" b="1" dirty="0"/>
              <a:t>They don't want to be led any more from outside </a:t>
            </a:r>
            <a:r>
              <a:rPr lang="en-US" dirty="0"/>
              <a:t>…. " </a:t>
            </a:r>
          </a:p>
          <a:p>
            <a:pPr lvl="1"/>
            <a:r>
              <a:rPr lang="en-US" dirty="0"/>
              <a:t>Marion Le Pen, Head of France’s nationalist party, the National Front (2014)</a:t>
            </a:r>
          </a:p>
          <a:p>
            <a:pPr lvl="2"/>
            <a:endParaRPr lang="en-US" dirty="0"/>
          </a:p>
        </p:txBody>
      </p:sp>
      <p:sp>
        <p:nvSpPr>
          <p:cNvPr id="5" name="TextBox 4"/>
          <p:cNvSpPr txBox="1"/>
          <p:nvPr/>
        </p:nvSpPr>
        <p:spPr>
          <a:xfrm>
            <a:off x="3429000" y="6428601"/>
            <a:ext cx="2679901" cy="276999"/>
          </a:xfrm>
          <a:prstGeom prst="rect">
            <a:avLst/>
          </a:prstGeom>
          <a:noFill/>
        </p:spPr>
        <p:txBody>
          <a:bodyPr wrap="none" rtlCol="0">
            <a:spAutoFit/>
          </a:bodyPr>
          <a:lstStyle/>
          <a:p>
            <a:r>
              <a:rPr lang="en-US" sz="1200" dirty="0"/>
              <a:t>Source: The Guardian, May 25, 2014</a:t>
            </a:r>
          </a:p>
        </p:txBody>
      </p:sp>
    </p:spTree>
    <p:extLst>
      <p:ext uri="{BB962C8B-B14F-4D97-AF65-F5344CB8AC3E}">
        <p14:creationId xmlns:p14="http://schemas.microsoft.com/office/powerpoint/2010/main" val="4239616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2038230" y="255270"/>
            <a:ext cx="6637140" cy="556260"/>
          </a:xfrm>
        </p:spPr>
        <p:txBody>
          <a:bodyPr/>
          <a:lstStyle/>
          <a:p>
            <a:r>
              <a:rPr lang="en-US" dirty="0"/>
              <a:t>Protecting Borders and Religion</a:t>
            </a:r>
          </a:p>
        </p:txBody>
      </p:sp>
      <p:sp>
        <p:nvSpPr>
          <p:cNvPr id="562179" name="Rectangle 3"/>
          <p:cNvSpPr>
            <a:spLocks noGrp="1" noChangeArrowheads="1"/>
          </p:cNvSpPr>
          <p:nvPr>
            <p:ph type="body" idx="1"/>
          </p:nvPr>
        </p:nvSpPr>
        <p:spPr>
          <a:xfrm>
            <a:off x="609600" y="1607820"/>
            <a:ext cx="7924800" cy="4560120"/>
          </a:xfrm>
        </p:spPr>
        <p:txBody>
          <a:bodyPr>
            <a:noAutofit/>
          </a:bodyPr>
          <a:lstStyle/>
          <a:p>
            <a:r>
              <a:rPr lang="en-US" dirty="0"/>
              <a:t>Is it not worrying in itself that European Christianity is now barely able to keep Europe Christian? If we lose sight of this, the idea of Europe could become a minority interest in its own continent…Protecting a border is not a nice thing. It is not a matter of aesthetics; it cannot be done with flowers and teddy bears.”</a:t>
            </a:r>
          </a:p>
          <a:p>
            <a:pPr lvl="1"/>
            <a:r>
              <a:rPr lang="en-US" dirty="0"/>
              <a:t>Viktor </a:t>
            </a:r>
            <a:r>
              <a:rPr lang="en-US" dirty="0" err="1"/>
              <a:t>Orban</a:t>
            </a:r>
            <a:r>
              <a:rPr lang="en-US" dirty="0"/>
              <a:t>, Hungarian President, 2017</a:t>
            </a:r>
          </a:p>
        </p:txBody>
      </p:sp>
    </p:spTree>
    <p:extLst>
      <p:ext uri="{BB962C8B-B14F-4D97-AF65-F5344CB8AC3E}">
        <p14:creationId xmlns:p14="http://schemas.microsoft.com/office/powerpoint/2010/main" val="3896115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363980"/>
            <a:ext cx="8421688" cy="4888230"/>
          </a:xfrm>
        </p:spPr>
        <p:txBody>
          <a:bodyPr/>
          <a:lstStyle/>
          <a:p>
            <a:r>
              <a:rPr lang="en-US" sz="2800" dirty="0"/>
              <a:t>“The emerging globally integrated enterprise is a company that fashions its strategy, its management, and its operations in pursuit of a new goal: the integration of production and value delivery worldwide. </a:t>
            </a:r>
            <a:r>
              <a:rPr lang="en-US" sz="2800" i="1" dirty="0"/>
              <a:t>State borders define less and less the boundaries of corporate thinking or practice</a:t>
            </a:r>
            <a:r>
              <a:rPr lang="en-US" sz="2800" dirty="0"/>
              <a:t>.” (2006)</a:t>
            </a:r>
          </a:p>
          <a:p>
            <a:r>
              <a:rPr lang="en-US" sz="2800" dirty="0"/>
              <a:t>“…</a:t>
            </a:r>
            <a:r>
              <a:rPr lang="en-US" sz="2800" i="1" dirty="0"/>
              <a:t>[G]</a:t>
            </a:r>
            <a:r>
              <a:rPr lang="en-US" sz="2800" i="1" dirty="0" err="1"/>
              <a:t>overnments</a:t>
            </a:r>
            <a:r>
              <a:rPr lang="en-US" sz="2800" i="1" dirty="0"/>
              <a:t> are retreating from economic and political openness, while the digital world is increasingly pulling people toward greater integration</a:t>
            </a:r>
            <a:r>
              <a:rPr lang="en-US" sz="2800" dirty="0"/>
              <a:t>… In such a dynamic environment, clashes are inevitable.” (2016)</a:t>
            </a:r>
          </a:p>
          <a:p>
            <a:endParaRPr lang="en-US" sz="2800" dirty="0"/>
          </a:p>
          <a:p>
            <a:pPr marL="0" indent="0">
              <a:buNone/>
            </a:pPr>
            <a:endParaRPr lang="en-US" sz="1400" dirty="0"/>
          </a:p>
        </p:txBody>
      </p:sp>
      <p:sp>
        <p:nvSpPr>
          <p:cNvPr id="5" name="Title 4">
            <a:extLst>
              <a:ext uri="{FF2B5EF4-FFF2-40B4-BE49-F238E27FC236}">
                <a16:creationId xmlns:a16="http://schemas.microsoft.com/office/drawing/2014/main" id="{5778BC4E-4117-452E-811B-634203E7BA8F}"/>
              </a:ext>
            </a:extLst>
          </p:cNvPr>
          <p:cNvSpPr>
            <a:spLocks noGrp="1"/>
          </p:cNvSpPr>
          <p:nvPr>
            <p:ph type="title"/>
          </p:nvPr>
        </p:nvSpPr>
        <p:spPr>
          <a:xfrm>
            <a:off x="2123758" y="400050"/>
            <a:ext cx="6850380" cy="685800"/>
          </a:xfrm>
        </p:spPr>
        <p:txBody>
          <a:bodyPr/>
          <a:lstStyle/>
          <a:p>
            <a:r>
              <a:rPr lang="en-US" dirty="0"/>
              <a:t>Palmisano (former CEO of IBM):</a:t>
            </a:r>
            <a:br>
              <a:rPr lang="en-US" dirty="0"/>
            </a:br>
            <a:endParaRPr lang="en-CA" dirty="0"/>
          </a:p>
        </p:txBody>
      </p:sp>
    </p:spTree>
    <p:extLst>
      <p:ext uri="{BB962C8B-B14F-4D97-AF65-F5344CB8AC3E}">
        <p14:creationId xmlns:p14="http://schemas.microsoft.com/office/powerpoint/2010/main" val="2686241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a:xfrm>
            <a:off x="1958340" y="7620"/>
            <a:ext cx="7082790" cy="1051560"/>
          </a:xfrm>
        </p:spPr>
        <p:txBody>
          <a:bodyPr/>
          <a:lstStyle/>
          <a:p>
            <a:r>
              <a:rPr lang="en-US" dirty="0"/>
              <a:t>Tension between Global Markets and Local Regulations </a:t>
            </a:r>
          </a:p>
        </p:txBody>
      </p:sp>
      <p:sp>
        <p:nvSpPr>
          <p:cNvPr id="942083" name="Rectangle 3"/>
          <p:cNvSpPr>
            <a:spLocks noGrp="1" noChangeArrowheads="1"/>
          </p:cNvSpPr>
          <p:nvPr>
            <p:ph type="body" idx="1"/>
          </p:nvPr>
        </p:nvSpPr>
        <p:spPr>
          <a:xfrm>
            <a:off x="990600" y="1466850"/>
            <a:ext cx="7772400" cy="4343400"/>
          </a:xfrm>
        </p:spPr>
        <p:txBody>
          <a:bodyPr/>
          <a:lstStyle/>
          <a:p>
            <a:r>
              <a:rPr lang="en-US" sz="2800" dirty="0"/>
              <a:t>Technological forces are making the ability to extend markets and production networks across national borders easier and easier.</a:t>
            </a:r>
          </a:p>
          <a:p>
            <a:r>
              <a:rPr lang="en-US" sz="2800" dirty="0"/>
              <a:t>While the economy is becoming increasingly global, law, regulation and society remains national. </a:t>
            </a:r>
          </a:p>
          <a:p>
            <a:r>
              <a:rPr lang="en-US" sz="2800" dirty="0"/>
              <a:t>Need to look at nationalism and values as well as economics and technology in understanding global trade and investment.</a:t>
            </a:r>
          </a:p>
        </p:txBody>
      </p:sp>
    </p:spTree>
    <p:extLst>
      <p:ext uri="{BB962C8B-B14F-4D97-AF65-F5344CB8AC3E}">
        <p14:creationId xmlns:p14="http://schemas.microsoft.com/office/powerpoint/2010/main" val="1929357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6E1E-AB2B-4ADF-B766-F7C0DBC373C5}"/>
              </a:ext>
            </a:extLst>
          </p:cNvPr>
          <p:cNvSpPr>
            <a:spLocks noGrp="1"/>
          </p:cNvSpPr>
          <p:nvPr>
            <p:ph type="ctrTitle"/>
          </p:nvPr>
        </p:nvSpPr>
        <p:spPr>
          <a:xfrm>
            <a:off x="822960" y="2543175"/>
            <a:ext cx="7498080" cy="1771650"/>
          </a:xfrm>
        </p:spPr>
        <p:txBody>
          <a:bodyPr/>
          <a:lstStyle/>
          <a:p>
            <a:pPr algn="ctr"/>
            <a:r>
              <a:rPr lang="en-CA" dirty="0"/>
              <a:t>Globalization as a cycle</a:t>
            </a:r>
            <a:br>
              <a:rPr lang="en-CA" dirty="0"/>
            </a:br>
            <a:endParaRPr lang="en-CA" dirty="0"/>
          </a:p>
        </p:txBody>
      </p:sp>
    </p:spTree>
    <p:extLst>
      <p:ext uri="{BB962C8B-B14F-4D97-AF65-F5344CB8AC3E}">
        <p14:creationId xmlns:p14="http://schemas.microsoft.com/office/powerpoint/2010/main" val="3076710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697480" y="243840"/>
            <a:ext cx="5509260" cy="659130"/>
          </a:xfrm>
        </p:spPr>
        <p:txBody>
          <a:bodyPr/>
          <a:lstStyle/>
          <a:p>
            <a:pPr eaLnBrk="1" hangingPunct="1"/>
            <a:r>
              <a:rPr lang="en-US" dirty="0"/>
              <a:t>Globalization Cycles</a:t>
            </a:r>
          </a:p>
        </p:txBody>
      </p:sp>
      <p:sp>
        <p:nvSpPr>
          <p:cNvPr id="28675" name="Rectangle 3"/>
          <p:cNvSpPr>
            <a:spLocks noGrp="1" noChangeArrowheads="1"/>
          </p:cNvSpPr>
          <p:nvPr>
            <p:ph type="body" idx="1"/>
          </p:nvPr>
        </p:nvSpPr>
        <p:spPr>
          <a:xfrm>
            <a:off x="228600" y="1661160"/>
            <a:ext cx="8686800" cy="4953000"/>
          </a:xfrm>
        </p:spPr>
        <p:txBody>
          <a:bodyPr/>
          <a:lstStyle/>
          <a:p>
            <a:pPr eaLnBrk="1" hangingPunct="1">
              <a:lnSpc>
                <a:spcPct val="90000"/>
              </a:lnSpc>
            </a:pPr>
            <a:r>
              <a:rPr lang="en-US" sz="2400" dirty="0"/>
              <a:t>It is thus possible to speak of globalization cycles, with long periods of increased interchange of goods, and flows of people and capital.  </a:t>
            </a:r>
            <a:r>
              <a:rPr lang="en-US" sz="2400" b="1" dirty="0"/>
              <a:t>But then something happens. People feel that there has been too much interaction; they draw back from the global setting and look instead for protected areas in which they can be safe from global threats and global devastation.  </a:t>
            </a:r>
            <a:r>
              <a:rPr lang="en-US" sz="2400" dirty="0"/>
              <a:t>The shock or trauma is often connected with financial collapse, especially the profound uncertainty that financial disaster brings.  At each stage in the globalization cycle, we tend to extrapolate and to think that this particular stage will last forever: whether it is the confident upswing, or the stagnation and anger of the downward movement of the cycle.  --Howard James (2009)  </a:t>
            </a:r>
          </a:p>
          <a:p>
            <a:pPr eaLnBrk="1" hangingPunct="1">
              <a:lnSpc>
                <a:spcPct val="90000"/>
              </a:lnSpc>
            </a:pPr>
            <a:endParaRPr lang="en-US" sz="2400" dirty="0"/>
          </a:p>
        </p:txBody>
      </p:sp>
    </p:spTree>
    <p:extLst>
      <p:ext uri="{BB962C8B-B14F-4D97-AF65-F5344CB8AC3E}">
        <p14:creationId xmlns:p14="http://schemas.microsoft.com/office/powerpoint/2010/main" val="2298078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760220" y="194310"/>
            <a:ext cx="6686550" cy="640080"/>
          </a:xfrm>
        </p:spPr>
        <p:txBody>
          <a:bodyPr anchor="ctr"/>
          <a:lstStyle/>
          <a:p>
            <a:pPr eaLnBrk="1" hangingPunct="1"/>
            <a:r>
              <a:rPr lang="en-US" dirty="0"/>
              <a:t>Two Waves of Globalization</a:t>
            </a:r>
          </a:p>
        </p:txBody>
      </p:sp>
      <p:pic>
        <p:nvPicPr>
          <p:cNvPr id="29699" name="Picture 3"/>
          <p:cNvPicPr>
            <a:picLocks noGrp="1" noChangeAspect="1" noChangeArrowheads="1"/>
          </p:cNvPicPr>
          <p:nvPr>
            <p:ph idx="4294967295"/>
          </p:nvPr>
        </p:nvPicPr>
        <p:blipFill>
          <a:blip r:embed="rId3" cstate="print"/>
          <a:srcRect/>
          <a:stretch>
            <a:fillRect/>
          </a:stretch>
        </p:blipFill>
        <p:spPr>
          <a:xfrm>
            <a:off x="228600" y="1916113"/>
            <a:ext cx="8686800" cy="3894137"/>
          </a:xfrm>
          <a:noFill/>
        </p:spPr>
      </p:pic>
      <p:sp>
        <p:nvSpPr>
          <p:cNvPr id="29700" name="Text Box 4"/>
          <p:cNvSpPr txBox="1">
            <a:spLocks noChangeArrowheads="1"/>
          </p:cNvSpPr>
          <p:nvPr/>
        </p:nvSpPr>
        <p:spPr bwMode="auto">
          <a:xfrm>
            <a:off x="2354580" y="6560820"/>
            <a:ext cx="3741420" cy="276999"/>
          </a:xfrm>
          <a:prstGeom prst="rect">
            <a:avLst/>
          </a:prstGeom>
          <a:noFill/>
          <a:ln w="9525">
            <a:noFill/>
            <a:miter lim="800000"/>
            <a:headEnd/>
            <a:tailEnd/>
          </a:ln>
        </p:spPr>
        <p:txBody>
          <a:bodyPr wrap="square">
            <a:spAutoFit/>
          </a:bodyPr>
          <a:lstStyle/>
          <a:p>
            <a:pPr eaLnBrk="1" hangingPunct="1">
              <a:spcBef>
                <a:spcPct val="50000"/>
              </a:spcBef>
            </a:pPr>
            <a:r>
              <a:rPr lang="en-US" sz="1200" dirty="0">
                <a:latin typeface="Arial" charset="0"/>
                <a:cs typeface="Arial" charset="0"/>
              </a:rPr>
              <a:t>Source: Globalization, Growth, and Poverty (2002)</a:t>
            </a:r>
          </a:p>
        </p:txBody>
      </p:sp>
    </p:spTree>
    <p:extLst>
      <p:ext uri="{BB962C8B-B14F-4D97-AF65-F5344CB8AC3E}">
        <p14:creationId xmlns:p14="http://schemas.microsoft.com/office/powerpoint/2010/main" val="3330888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543050" y="102870"/>
            <a:ext cx="7406640" cy="914400"/>
          </a:xfrm>
        </p:spPr>
        <p:txBody>
          <a:bodyPr anchor="ctr"/>
          <a:lstStyle/>
          <a:p>
            <a:pPr eaLnBrk="1" hangingPunct="1"/>
            <a:r>
              <a:rPr lang="en-US" sz="3600" dirty="0"/>
              <a:t>Retreat Into Nationalism: 1914-1945</a:t>
            </a:r>
          </a:p>
        </p:txBody>
      </p:sp>
      <p:sp>
        <p:nvSpPr>
          <p:cNvPr id="30723" name="Rectangle 3"/>
          <p:cNvSpPr>
            <a:spLocks noGrp="1" noChangeArrowheads="1"/>
          </p:cNvSpPr>
          <p:nvPr>
            <p:ph type="body" idx="4294967295"/>
          </p:nvPr>
        </p:nvSpPr>
        <p:spPr>
          <a:xfrm>
            <a:off x="346710" y="1623060"/>
            <a:ext cx="8602980" cy="4491990"/>
          </a:xfrm>
        </p:spPr>
        <p:txBody>
          <a:bodyPr/>
          <a:lstStyle/>
          <a:p>
            <a:r>
              <a:rPr lang="en-US" sz="2600" dirty="0"/>
              <a:t>Protectionist temptations are at their highest intensity when times are bad</a:t>
            </a:r>
          </a:p>
          <a:p>
            <a:pPr eaLnBrk="1" hangingPunct="1"/>
            <a:r>
              <a:rPr lang="en-US" sz="2600" dirty="0"/>
              <a:t>Eight months after the stock market crash of 1929, President Herbert Hoover signed the Smoot-Hawley tariff, sharply increasing tariffs on more than 20,000 imported items</a:t>
            </a:r>
          </a:p>
          <a:p>
            <a:pPr eaLnBrk="1" hangingPunct="1"/>
            <a:r>
              <a:rPr lang="en-US" sz="2600" dirty="0"/>
              <a:t>Other countries quickly implemented their own barriers</a:t>
            </a:r>
          </a:p>
          <a:p>
            <a:pPr eaLnBrk="1" hangingPunct="1"/>
            <a:r>
              <a:rPr lang="en-US" sz="2600" dirty="0"/>
              <a:t>Between 1929 and 1934, the volume of both US and global trade fell by two thirds</a:t>
            </a:r>
          </a:p>
          <a:p>
            <a:pPr eaLnBrk="1" hangingPunct="1"/>
            <a:r>
              <a:rPr lang="en-US" sz="2600" dirty="0"/>
              <a:t>Anti-immigration sentiments and restrictions grew; US immigration declined from 15 million to 6 million</a:t>
            </a:r>
          </a:p>
          <a:p>
            <a:pPr eaLnBrk="1" hangingPunct="1"/>
            <a:endParaRPr lang="en-US" sz="2600" dirty="0"/>
          </a:p>
          <a:p>
            <a:pPr eaLnBrk="1" hangingPunct="1"/>
            <a:endParaRPr lang="en-US" sz="2600" dirty="0"/>
          </a:p>
        </p:txBody>
      </p:sp>
    </p:spTree>
    <p:extLst>
      <p:ext uri="{BB962C8B-B14F-4D97-AF65-F5344CB8AC3E}">
        <p14:creationId xmlns:p14="http://schemas.microsoft.com/office/powerpoint/2010/main" val="276402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49580" y="1499501"/>
            <a:ext cx="8244840" cy="4542485"/>
          </a:xfrm>
        </p:spPr>
        <p:txBody>
          <a:bodyPr/>
          <a:lstStyle/>
          <a:p>
            <a:pPr>
              <a:spcBef>
                <a:spcPts val="0"/>
              </a:spcBef>
            </a:pPr>
            <a:r>
              <a:rPr lang="en-CA" dirty="0"/>
              <a:t>Forces of global integration </a:t>
            </a:r>
          </a:p>
          <a:p>
            <a:pPr lvl="1">
              <a:spcBef>
                <a:spcPts val="0"/>
              </a:spcBef>
            </a:pPr>
            <a:r>
              <a:rPr lang="en-CA" dirty="0"/>
              <a:t>Economic and technological factors that diminish the importance of national borders</a:t>
            </a:r>
          </a:p>
          <a:p>
            <a:pPr lvl="1">
              <a:spcBef>
                <a:spcPts val="0"/>
              </a:spcBef>
            </a:pPr>
            <a:r>
              <a:rPr lang="en-CA" dirty="0"/>
              <a:t>Perception versus reality of globalization</a:t>
            </a:r>
          </a:p>
          <a:p>
            <a:pPr>
              <a:spcBef>
                <a:spcPts val="0"/>
              </a:spcBef>
            </a:pPr>
            <a:endParaRPr lang="en-CA" dirty="0"/>
          </a:p>
          <a:p>
            <a:pPr>
              <a:spcBef>
                <a:spcPts val="0"/>
              </a:spcBef>
            </a:pPr>
            <a:r>
              <a:rPr lang="en-CA" dirty="0"/>
              <a:t>Forces that impose constraints on globalization</a:t>
            </a:r>
          </a:p>
          <a:p>
            <a:pPr lvl="1">
              <a:spcBef>
                <a:spcPts val="0"/>
              </a:spcBef>
            </a:pPr>
            <a:r>
              <a:rPr lang="en-CA" dirty="0"/>
              <a:t>Social and political factors that reinforce the importance of national borders</a:t>
            </a:r>
          </a:p>
          <a:p>
            <a:pPr>
              <a:spcBef>
                <a:spcPts val="0"/>
              </a:spcBef>
            </a:pPr>
            <a:endParaRPr lang="en-CA" dirty="0"/>
          </a:p>
          <a:p>
            <a:pPr>
              <a:spcBef>
                <a:spcPts val="0"/>
              </a:spcBef>
            </a:pPr>
            <a:r>
              <a:rPr lang="en-CA" dirty="0"/>
              <a:t>Globalization as a cycle</a:t>
            </a:r>
          </a:p>
          <a:p>
            <a:pPr>
              <a:spcBef>
                <a:spcPts val="0"/>
              </a:spcBef>
            </a:pPr>
            <a:endParaRPr lang="en-CA" dirty="0"/>
          </a:p>
          <a:p>
            <a:pPr>
              <a:spcBef>
                <a:spcPts val="0"/>
              </a:spcBef>
            </a:pPr>
            <a:endParaRPr lang="en-US" dirty="0"/>
          </a:p>
        </p:txBody>
      </p:sp>
    </p:spTree>
    <p:extLst>
      <p:ext uri="{BB962C8B-B14F-4D97-AF65-F5344CB8AC3E}">
        <p14:creationId xmlns:p14="http://schemas.microsoft.com/office/powerpoint/2010/main" val="1341687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idx="4294967295"/>
          </p:nvPr>
        </p:nvSpPr>
        <p:spPr>
          <a:xfrm>
            <a:off x="2153761" y="146844"/>
            <a:ext cx="6521609" cy="870426"/>
          </a:xfrm>
        </p:spPr>
        <p:txBody>
          <a:bodyPr anchor="ctr"/>
          <a:lstStyle/>
          <a:p>
            <a:pPr eaLnBrk="1" hangingPunct="1"/>
            <a:r>
              <a:rPr lang="en-US" sz="3600" dirty="0"/>
              <a:t>Harold James: We Are in a Downward Globalization Cycle</a:t>
            </a:r>
          </a:p>
        </p:txBody>
      </p:sp>
      <p:sp>
        <p:nvSpPr>
          <p:cNvPr id="39939" name="Content Placeholder 4"/>
          <p:cNvSpPr>
            <a:spLocks noGrp="1"/>
          </p:cNvSpPr>
          <p:nvPr>
            <p:ph idx="4294967295"/>
          </p:nvPr>
        </p:nvSpPr>
        <p:spPr>
          <a:xfrm>
            <a:off x="190500" y="1504791"/>
            <a:ext cx="8763000" cy="4495800"/>
          </a:xfrm>
        </p:spPr>
        <p:txBody>
          <a:bodyPr/>
          <a:lstStyle/>
          <a:p>
            <a:pPr eaLnBrk="1" hangingPunct="1">
              <a:lnSpc>
                <a:spcPct val="80000"/>
              </a:lnSpc>
            </a:pPr>
            <a:r>
              <a:rPr lang="en-US" sz="2800" dirty="0"/>
              <a:t>Politicians will treat foreigners as scapegoats</a:t>
            </a:r>
          </a:p>
          <a:p>
            <a:pPr eaLnBrk="1" hangingPunct="1">
              <a:lnSpc>
                <a:spcPct val="80000"/>
              </a:lnSpc>
            </a:pPr>
            <a:r>
              <a:rPr lang="en-US" sz="2800" dirty="0"/>
              <a:t>Power and nationalism will matter again as politicians see zero-sum game in international relations and trade</a:t>
            </a:r>
          </a:p>
          <a:p>
            <a:pPr eaLnBrk="1" hangingPunct="1">
              <a:lnSpc>
                <a:spcPct val="80000"/>
              </a:lnSpc>
            </a:pPr>
            <a:r>
              <a:rPr lang="en-US" sz="2800" dirty="0"/>
              <a:t>Business leaders will focus on local traditions rather than global best practice</a:t>
            </a:r>
          </a:p>
          <a:p>
            <a:pPr eaLnBrk="1" hangingPunct="1">
              <a:lnSpc>
                <a:spcPct val="80000"/>
              </a:lnSpc>
            </a:pPr>
            <a:r>
              <a:rPr lang="en-US" sz="2800" dirty="0"/>
              <a:t>Countries will be willing to fight trade and currency wars</a:t>
            </a:r>
          </a:p>
          <a:p>
            <a:pPr eaLnBrk="1" hangingPunct="1">
              <a:lnSpc>
                <a:spcPct val="80000"/>
              </a:lnSpc>
            </a:pPr>
            <a:r>
              <a:rPr lang="en-US" sz="2800" dirty="0"/>
              <a:t>Political leaders will attempt to use their new control of financial systems to shape national economic destiny</a:t>
            </a:r>
          </a:p>
          <a:p>
            <a:pPr eaLnBrk="1" hangingPunct="1">
              <a:lnSpc>
                <a:spcPct val="80000"/>
              </a:lnSpc>
            </a:pPr>
            <a:r>
              <a:rPr lang="en-US" sz="2800" dirty="0"/>
              <a:t>State capitalism will become more widespread</a:t>
            </a:r>
          </a:p>
          <a:p>
            <a:pPr eaLnBrk="1" hangingPunct="1">
              <a:lnSpc>
                <a:spcPct val="80000"/>
              </a:lnSpc>
            </a:pPr>
            <a:r>
              <a:rPr lang="en-US" sz="2800" dirty="0"/>
              <a:t>Individuals will see risks, not opportunities, coming from outside</a:t>
            </a:r>
          </a:p>
          <a:p>
            <a:pPr lvl="1" eaLnBrk="1" hangingPunct="1">
              <a:lnSpc>
                <a:spcPct val="80000"/>
              </a:lnSpc>
            </a:pPr>
            <a:endParaRPr lang="en-US" sz="2000" dirty="0"/>
          </a:p>
        </p:txBody>
      </p:sp>
      <p:sp>
        <p:nvSpPr>
          <p:cNvPr id="39940" name="TextBox 5"/>
          <p:cNvSpPr txBox="1">
            <a:spLocks noChangeArrowheads="1"/>
          </p:cNvSpPr>
          <p:nvPr/>
        </p:nvSpPr>
        <p:spPr bwMode="auto">
          <a:xfrm>
            <a:off x="3276600" y="6488113"/>
            <a:ext cx="3124200" cy="366712"/>
          </a:xfrm>
          <a:prstGeom prst="rect">
            <a:avLst/>
          </a:prstGeom>
          <a:noFill/>
          <a:ln w="9525">
            <a:noFill/>
            <a:miter lim="800000"/>
            <a:headEnd/>
            <a:tailEnd/>
          </a:ln>
        </p:spPr>
        <p:txBody>
          <a:bodyPr>
            <a:spAutoFit/>
          </a:bodyPr>
          <a:lstStyle/>
          <a:p>
            <a:pPr eaLnBrk="1" hangingPunct="1"/>
            <a:r>
              <a:rPr lang="en-US">
                <a:latin typeface="Calibri" pitchFamily="34" charset="0"/>
              </a:rPr>
              <a:t>Source: James (2008)</a:t>
            </a:r>
          </a:p>
        </p:txBody>
      </p:sp>
    </p:spTree>
    <p:extLst>
      <p:ext uri="{BB962C8B-B14F-4D97-AF65-F5344CB8AC3E}">
        <p14:creationId xmlns:p14="http://schemas.microsoft.com/office/powerpoint/2010/main" val="1325462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566" y="274320"/>
            <a:ext cx="6931434" cy="640080"/>
          </a:xfrm>
        </p:spPr>
        <p:txBody>
          <a:bodyPr/>
          <a:lstStyle/>
          <a:p>
            <a:r>
              <a:rPr lang="en-US" dirty="0"/>
              <a:t>Globalization as a Force of Nature</a:t>
            </a:r>
          </a:p>
        </p:txBody>
      </p:sp>
      <p:sp>
        <p:nvSpPr>
          <p:cNvPr id="3" name="Content Placeholder 2"/>
          <p:cNvSpPr>
            <a:spLocks noGrp="1"/>
          </p:cNvSpPr>
          <p:nvPr>
            <p:ph idx="1"/>
          </p:nvPr>
        </p:nvSpPr>
        <p:spPr>
          <a:xfrm>
            <a:off x="533400" y="1556184"/>
            <a:ext cx="8229600" cy="4535487"/>
          </a:xfrm>
        </p:spPr>
        <p:txBody>
          <a:bodyPr>
            <a:normAutofit fontScale="85000" lnSpcReduction="10000"/>
          </a:bodyPr>
          <a:lstStyle/>
          <a:p>
            <a:pPr marL="0" indent="0">
              <a:buNone/>
            </a:pPr>
            <a:r>
              <a:rPr lang="en-US" dirty="0"/>
              <a:t>“Globalization is not something we can hold off or turn off. It is the economic equivalent of a force of nature, like wind or water. We can harness wind to fill a sail. We can use water to generate energy. We can work hard to protect people and property from storms and floods. But there is no point in denying the existence of wind or water, or trying to make them go away. The same is true for globalization. We can work to maximize its benefits and minimize its risks, but we cannot ignore it, and it is not going away.”</a:t>
            </a:r>
          </a:p>
          <a:p>
            <a:pPr marL="60325" lvl="1" indent="0">
              <a:buNone/>
              <a:tabLst>
                <a:tab pos="0" algn="l"/>
              </a:tabLst>
            </a:pPr>
            <a:r>
              <a:rPr lang="en-US" dirty="0"/>
              <a:t>President Bill Clinton, Remarks at Vietnam National University in Hanoi, Vietnam, November 17, 2000</a:t>
            </a:r>
          </a:p>
        </p:txBody>
      </p:sp>
    </p:spTree>
    <p:extLst>
      <p:ext uri="{BB962C8B-B14F-4D97-AF65-F5344CB8AC3E}">
        <p14:creationId xmlns:p14="http://schemas.microsoft.com/office/powerpoint/2010/main" val="2257944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183642" y="360946"/>
            <a:ext cx="6807957" cy="629653"/>
          </a:xfrm>
        </p:spPr>
        <p:txBody>
          <a:bodyPr/>
          <a:lstStyle/>
          <a:p>
            <a:r>
              <a:rPr lang="en-US" sz="3600" dirty="0"/>
              <a:t>Summary</a:t>
            </a:r>
          </a:p>
        </p:txBody>
      </p:sp>
      <p:sp>
        <p:nvSpPr>
          <p:cNvPr id="174083" name="Rectangle 3"/>
          <p:cNvSpPr>
            <a:spLocks noGrp="1" noChangeArrowheads="1"/>
          </p:cNvSpPr>
          <p:nvPr>
            <p:ph idx="1"/>
          </p:nvPr>
        </p:nvSpPr>
        <p:spPr>
          <a:xfrm>
            <a:off x="312517" y="1469985"/>
            <a:ext cx="8518968" cy="4843729"/>
          </a:xfrm>
        </p:spPr>
        <p:txBody>
          <a:bodyPr/>
          <a:lstStyle/>
          <a:p>
            <a:pPr>
              <a:spcBef>
                <a:spcPts val="0"/>
              </a:spcBef>
            </a:pPr>
            <a:r>
              <a:rPr lang="en-CA" dirty="0"/>
              <a:t>Forces of global integration </a:t>
            </a:r>
          </a:p>
          <a:p>
            <a:pPr lvl="1">
              <a:spcBef>
                <a:spcPts val="0"/>
              </a:spcBef>
            </a:pPr>
            <a:r>
              <a:rPr lang="en-CA" dirty="0"/>
              <a:t>Economic and technological factors that diminish the importance of national borders</a:t>
            </a:r>
          </a:p>
          <a:p>
            <a:pPr lvl="1">
              <a:spcBef>
                <a:spcPts val="0"/>
              </a:spcBef>
            </a:pPr>
            <a:r>
              <a:rPr lang="en-CA" dirty="0"/>
              <a:t>Perception versus reality of globalization</a:t>
            </a:r>
          </a:p>
          <a:p>
            <a:pPr>
              <a:spcBef>
                <a:spcPts val="0"/>
              </a:spcBef>
            </a:pPr>
            <a:endParaRPr lang="en-CA" dirty="0"/>
          </a:p>
          <a:p>
            <a:pPr>
              <a:spcBef>
                <a:spcPts val="0"/>
              </a:spcBef>
            </a:pPr>
            <a:r>
              <a:rPr lang="en-CA" dirty="0"/>
              <a:t>Forces that impose constraints on globalization</a:t>
            </a:r>
          </a:p>
          <a:p>
            <a:pPr lvl="1">
              <a:spcBef>
                <a:spcPts val="0"/>
              </a:spcBef>
            </a:pPr>
            <a:r>
              <a:rPr lang="en-CA" dirty="0"/>
              <a:t>Social and political factors that reinforce the importance of national borders</a:t>
            </a:r>
          </a:p>
          <a:p>
            <a:pPr>
              <a:spcBef>
                <a:spcPts val="0"/>
              </a:spcBef>
            </a:pPr>
            <a:endParaRPr lang="en-CA" dirty="0"/>
          </a:p>
          <a:p>
            <a:pPr>
              <a:spcBef>
                <a:spcPts val="0"/>
              </a:spcBef>
            </a:pPr>
            <a:r>
              <a:rPr lang="en-CA" dirty="0"/>
              <a:t>Globalization as a 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08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dirty="0"/>
              <a:t>Next week</a:t>
            </a:r>
            <a:endParaRPr lang="en-US" sz="3600" dirty="0"/>
          </a:p>
        </p:txBody>
      </p:sp>
      <p:sp>
        <p:nvSpPr>
          <p:cNvPr id="175107" name="Rectangle 3"/>
          <p:cNvSpPr>
            <a:spLocks noGrp="1" noChangeArrowheads="1"/>
          </p:cNvSpPr>
          <p:nvPr>
            <p:ph idx="1"/>
          </p:nvPr>
        </p:nvSpPr>
        <p:spPr>
          <a:xfrm>
            <a:off x="495546" y="1433542"/>
            <a:ext cx="8546224" cy="4893423"/>
          </a:xfrm>
        </p:spPr>
        <p:txBody>
          <a:bodyPr/>
          <a:lstStyle/>
          <a:p>
            <a:r>
              <a:rPr lang="en-US" dirty="0"/>
              <a:t>On Tuesday (Feb 11</a:t>
            </a:r>
            <a:r>
              <a:rPr lang="en-US" baseline="30000" dirty="0"/>
              <a:t>th</a:t>
            </a:r>
            <a:r>
              <a:rPr lang="en-US" dirty="0"/>
              <a:t>) we will talk about global product markets</a:t>
            </a:r>
          </a:p>
          <a:p>
            <a:pPr lvl="1"/>
            <a:r>
              <a:rPr lang="en-US" dirty="0"/>
              <a:t>Background Information Sheets are due (please upload on Moodle to the designated Dropbox) </a:t>
            </a:r>
          </a:p>
          <a:p>
            <a:r>
              <a:rPr lang="en-US" dirty="0"/>
              <a:t>By Thursday (Feb 13</a:t>
            </a:r>
            <a:r>
              <a:rPr lang="en-US" baseline="30000" dirty="0"/>
              <a:t>th</a:t>
            </a:r>
            <a:r>
              <a:rPr lang="en-US" dirty="0"/>
              <a:t>) you need to join a group (each group should consist of 6 students with at least two nationalities represented)</a:t>
            </a:r>
          </a:p>
          <a:p>
            <a:r>
              <a:rPr lang="en-US" dirty="0"/>
              <a:t>On Friday (Feb 14</a:t>
            </a:r>
            <a:r>
              <a:rPr lang="en-US" baseline="30000" dirty="0"/>
              <a:t>th</a:t>
            </a:r>
            <a:r>
              <a:rPr lang="en-US" dirty="0"/>
              <a:t>) we’ll discuss “Netflix” case</a:t>
            </a:r>
          </a:p>
          <a:p>
            <a:pPr lvl="1"/>
            <a:r>
              <a:rPr lang="en-US" dirty="0"/>
              <a:t>No individual assignments about this case</a:t>
            </a:r>
          </a:p>
          <a:p>
            <a:endParaRPr lang="en-US" dirty="0"/>
          </a:p>
        </p:txBody>
      </p:sp>
    </p:spTree>
    <p:extLst>
      <p:ext uri="{BB962C8B-B14F-4D97-AF65-F5344CB8AC3E}">
        <p14:creationId xmlns:p14="http://schemas.microsoft.com/office/powerpoint/2010/main" val="298390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2114550" y="381000"/>
            <a:ext cx="6592888" cy="521970"/>
          </a:xfrm>
        </p:spPr>
        <p:txBody>
          <a:bodyPr/>
          <a:lstStyle/>
          <a:p>
            <a:r>
              <a:rPr lang="en-US" dirty="0"/>
              <a:t>Global integration of markets</a:t>
            </a:r>
          </a:p>
        </p:txBody>
      </p:sp>
      <p:sp>
        <p:nvSpPr>
          <p:cNvPr id="562179" name="Rectangle 3"/>
          <p:cNvSpPr>
            <a:spLocks noGrp="1" noChangeArrowheads="1"/>
          </p:cNvSpPr>
          <p:nvPr>
            <p:ph type="body" idx="1"/>
          </p:nvPr>
        </p:nvSpPr>
        <p:spPr>
          <a:xfrm>
            <a:off x="182880" y="1405890"/>
            <a:ext cx="8675370" cy="4823460"/>
          </a:xfrm>
        </p:spPr>
        <p:txBody>
          <a:bodyPr/>
          <a:lstStyle/>
          <a:p>
            <a:pPr>
              <a:lnSpc>
                <a:spcPct val="90000"/>
              </a:lnSpc>
            </a:pPr>
            <a:r>
              <a:rPr lang="en-US" sz="2800" b="1" dirty="0"/>
              <a:t>Globalization (or global integration) </a:t>
            </a:r>
            <a:r>
              <a:rPr lang="en-US" sz="2800" dirty="0"/>
              <a:t>refers to the broadening and deepening of interactions and interdependences among individuals and organizations from different countries (Cohn, 2005)</a:t>
            </a:r>
          </a:p>
          <a:p>
            <a:pPr>
              <a:lnSpc>
                <a:spcPct val="90000"/>
              </a:lnSpc>
            </a:pPr>
            <a:r>
              <a:rPr lang="en-US" sz="2800" dirty="0"/>
              <a:t>Our focus will be mostly on </a:t>
            </a:r>
            <a:r>
              <a:rPr lang="en-US" sz="2800" b="1" dirty="0"/>
              <a:t>global integration of markets </a:t>
            </a:r>
            <a:r>
              <a:rPr lang="en-US" sz="2800" dirty="0"/>
              <a:t>– to what extent product, capital, labor, and technology markets operate on a global scale</a:t>
            </a:r>
          </a:p>
          <a:p>
            <a:pPr>
              <a:lnSpc>
                <a:spcPct val="90000"/>
              </a:lnSpc>
            </a:pPr>
            <a:r>
              <a:rPr lang="en-US" sz="2700" b="1" dirty="0"/>
              <a:t>Globalization of markets </a:t>
            </a:r>
            <a:r>
              <a:rPr lang="en-US" sz="2700" dirty="0"/>
              <a:t>- moving away from an economic system in which national markets are distinct entities, isolated by trade barriers and barriers of distance, time, and culture, and toward a system in which national markets are merging into one global market (Hill, 2023).</a:t>
            </a:r>
          </a:p>
        </p:txBody>
      </p:sp>
    </p:spTree>
    <p:extLst>
      <p:ext uri="{BB962C8B-B14F-4D97-AF65-F5344CB8AC3E}">
        <p14:creationId xmlns:p14="http://schemas.microsoft.com/office/powerpoint/2010/main" val="102587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87880" y="232410"/>
            <a:ext cx="6785610" cy="685800"/>
          </a:xfrm>
        </p:spPr>
        <p:txBody>
          <a:bodyPr/>
          <a:lstStyle/>
          <a:p>
            <a:pPr eaLnBrk="1" hangingPunct="1"/>
            <a:r>
              <a:rPr lang="en-US" dirty="0"/>
              <a:t>The Forces of Global Integration</a:t>
            </a:r>
          </a:p>
        </p:txBody>
      </p:sp>
      <p:pic>
        <p:nvPicPr>
          <p:cNvPr id="1708035" name="Picture 3"/>
          <p:cNvPicPr>
            <a:picLocks noGrp="1" noChangeAspect="1" noChangeArrowheads="1"/>
          </p:cNvPicPr>
          <p:nvPr>
            <p:ph type="body" idx="1"/>
          </p:nvPr>
        </p:nvPicPr>
        <p:blipFill>
          <a:blip r:embed="rId3" cstate="print"/>
          <a:srcRect/>
          <a:stretch>
            <a:fillRect/>
          </a:stretch>
        </p:blipFill>
        <p:spPr>
          <a:xfrm>
            <a:off x="2682240" y="1752600"/>
            <a:ext cx="4953000" cy="3962400"/>
          </a:xfrm>
          <a:noFill/>
        </p:spPr>
      </p:pic>
    </p:spTree>
    <p:extLst>
      <p:ext uri="{BB962C8B-B14F-4D97-AF65-F5344CB8AC3E}">
        <p14:creationId xmlns:p14="http://schemas.microsoft.com/office/powerpoint/2010/main" val="331249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08035"/>
                                        </p:tgtEl>
                                        <p:attrNameLst>
                                          <p:attrName>style.visibility</p:attrName>
                                        </p:attrNameLst>
                                      </p:cBhvr>
                                      <p:to>
                                        <p:strVal val="visible"/>
                                      </p:to>
                                    </p:set>
                                    <p:animEffect transition="in" filter="blinds(horizontal)">
                                      <p:cBhvr>
                                        <p:cTn id="7" dur="500"/>
                                        <p:tgtEl>
                                          <p:spTgt spid="1708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74470" y="213360"/>
            <a:ext cx="7418070" cy="685800"/>
          </a:xfrm>
        </p:spPr>
        <p:txBody>
          <a:bodyPr/>
          <a:lstStyle/>
          <a:p>
            <a:pPr eaLnBrk="1" hangingPunct="1"/>
            <a:r>
              <a:rPr lang="en-US" dirty="0"/>
              <a:t>Thomas Friedman: Globalization 3.0</a:t>
            </a:r>
          </a:p>
        </p:txBody>
      </p:sp>
      <p:sp>
        <p:nvSpPr>
          <p:cNvPr id="20483" name="Rectangle 3"/>
          <p:cNvSpPr>
            <a:spLocks noGrp="1" noChangeArrowheads="1"/>
          </p:cNvSpPr>
          <p:nvPr>
            <p:ph type="body" idx="1"/>
          </p:nvPr>
        </p:nvSpPr>
        <p:spPr>
          <a:xfrm>
            <a:off x="872490" y="1615440"/>
            <a:ext cx="7772400" cy="4343400"/>
          </a:xfrm>
        </p:spPr>
        <p:txBody>
          <a:bodyPr/>
          <a:lstStyle/>
          <a:p>
            <a:pPr eaLnBrk="1" hangingPunct="1">
              <a:lnSpc>
                <a:spcPct val="90000"/>
              </a:lnSpc>
            </a:pPr>
            <a:r>
              <a:rPr lang="en-US" sz="2400" i="1" dirty="0"/>
              <a:t>Globalization 1.0: 1492-1800</a:t>
            </a:r>
          </a:p>
          <a:p>
            <a:pPr lvl="1" eaLnBrk="1" hangingPunct="1">
              <a:lnSpc>
                <a:spcPct val="90000"/>
              </a:lnSpc>
            </a:pPr>
            <a:r>
              <a:rPr lang="en-US" sz="2000" dirty="0"/>
              <a:t>Countries and governments as protagonists of globalization</a:t>
            </a:r>
          </a:p>
          <a:p>
            <a:pPr lvl="1" eaLnBrk="1" hangingPunct="1">
              <a:lnSpc>
                <a:spcPct val="90000"/>
              </a:lnSpc>
            </a:pPr>
            <a:r>
              <a:rPr lang="en-US" sz="2000" dirty="0"/>
              <a:t>Military force played a key role in global integration</a:t>
            </a:r>
          </a:p>
          <a:p>
            <a:pPr eaLnBrk="1" hangingPunct="1">
              <a:lnSpc>
                <a:spcPct val="90000"/>
              </a:lnSpc>
            </a:pPr>
            <a:r>
              <a:rPr lang="en-US" sz="2400" i="1" dirty="0"/>
              <a:t>Globalization 2.0: 1800-2000</a:t>
            </a:r>
            <a:r>
              <a:rPr lang="en-US" sz="2400" dirty="0"/>
              <a:t> </a:t>
            </a:r>
          </a:p>
          <a:p>
            <a:pPr lvl="1" eaLnBrk="1" hangingPunct="1">
              <a:lnSpc>
                <a:spcPct val="90000"/>
              </a:lnSpc>
            </a:pPr>
            <a:r>
              <a:rPr lang="en-US" sz="2000" dirty="0"/>
              <a:t>(interrupted by the Great Depression and the World Wars)</a:t>
            </a:r>
          </a:p>
          <a:p>
            <a:pPr lvl="1" eaLnBrk="1" hangingPunct="1">
              <a:lnSpc>
                <a:spcPct val="90000"/>
              </a:lnSpc>
            </a:pPr>
            <a:r>
              <a:rPr lang="en-US" sz="2000" dirty="0"/>
              <a:t>Multinational corporations drove global integration</a:t>
            </a:r>
          </a:p>
          <a:p>
            <a:pPr eaLnBrk="1" hangingPunct="1">
              <a:lnSpc>
                <a:spcPct val="90000"/>
              </a:lnSpc>
            </a:pPr>
            <a:r>
              <a:rPr lang="en-US" sz="2400" i="1" dirty="0"/>
              <a:t>Globalization 3.0: 2000-present</a:t>
            </a:r>
          </a:p>
          <a:p>
            <a:pPr lvl="1" eaLnBrk="1" hangingPunct="1">
              <a:lnSpc>
                <a:spcPct val="90000"/>
              </a:lnSpc>
            </a:pPr>
            <a:r>
              <a:rPr lang="en-US" sz="2000" dirty="0"/>
              <a:t>Individuals (not countries or companies) are the primary force driving globalization</a:t>
            </a:r>
          </a:p>
          <a:p>
            <a:pPr lvl="1" eaLnBrk="1" hangingPunct="1">
              <a:lnSpc>
                <a:spcPct val="90000"/>
              </a:lnSpc>
            </a:pPr>
            <a:r>
              <a:rPr lang="en-US" sz="2000" dirty="0"/>
              <a:t>New technologies open the door to the global marketplace to individuals from all over the world</a:t>
            </a:r>
            <a:endParaRPr lang="en-US" sz="1800" dirty="0"/>
          </a:p>
          <a:p>
            <a:pPr lvl="1" eaLnBrk="1" hangingPunct="1">
              <a:lnSpc>
                <a:spcPct val="90000"/>
              </a:lnSpc>
            </a:pPr>
            <a:endParaRPr lang="en-US" sz="2000" dirty="0"/>
          </a:p>
        </p:txBody>
      </p:sp>
    </p:spTree>
    <p:extLst>
      <p:ext uri="{BB962C8B-B14F-4D97-AF65-F5344CB8AC3E}">
        <p14:creationId xmlns:p14="http://schemas.microsoft.com/office/powerpoint/2010/main" val="275749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71D5-61E4-498C-A884-50036F58446E}"/>
              </a:ext>
            </a:extLst>
          </p:cNvPr>
          <p:cNvSpPr>
            <a:spLocks noGrp="1"/>
          </p:cNvSpPr>
          <p:nvPr>
            <p:ph type="title"/>
          </p:nvPr>
        </p:nvSpPr>
        <p:spPr>
          <a:xfrm>
            <a:off x="1325880" y="0"/>
            <a:ext cx="7578090" cy="1074420"/>
          </a:xfrm>
        </p:spPr>
        <p:txBody>
          <a:bodyPr/>
          <a:lstStyle/>
          <a:p>
            <a:r>
              <a:rPr lang="en-CA" dirty="0"/>
              <a:t>Friedman about political implications of economic globalization</a:t>
            </a:r>
          </a:p>
        </p:txBody>
      </p:sp>
      <p:sp>
        <p:nvSpPr>
          <p:cNvPr id="3" name="Content Placeholder 2">
            <a:extLst>
              <a:ext uri="{FF2B5EF4-FFF2-40B4-BE49-F238E27FC236}">
                <a16:creationId xmlns:a16="http://schemas.microsoft.com/office/drawing/2014/main" id="{EF3FFFE9-0501-4366-A561-F8F58F826C83}"/>
              </a:ext>
            </a:extLst>
          </p:cNvPr>
          <p:cNvSpPr>
            <a:spLocks noGrp="1"/>
          </p:cNvSpPr>
          <p:nvPr>
            <p:ph idx="1"/>
          </p:nvPr>
        </p:nvSpPr>
        <p:spPr>
          <a:xfrm>
            <a:off x="308610" y="1455420"/>
            <a:ext cx="8481060" cy="4495800"/>
          </a:xfrm>
        </p:spPr>
        <p:txBody>
          <a:bodyPr/>
          <a:lstStyle/>
          <a:p>
            <a:r>
              <a:rPr lang="en-CA" dirty="0"/>
              <a:t>Economic ties lead to political / social cohesion:</a:t>
            </a:r>
          </a:p>
          <a:p>
            <a:pPr lvl="1"/>
            <a:r>
              <a:rPr lang="en-CA" dirty="0"/>
              <a:t>“No two countries that are both part of a major global supply chain, like Dell's, will ever fight a war against each other as long as they are both part of the same global supply chain.” (Friedman, 2005)</a:t>
            </a:r>
          </a:p>
          <a:p>
            <a:r>
              <a:rPr lang="en-CA" dirty="0"/>
              <a:t>“Golden straitjacket” – to facilitate economic growth, individual countries must sacrifice some aspects of their economic sovereignty to global institutions</a:t>
            </a:r>
          </a:p>
        </p:txBody>
      </p:sp>
    </p:spTree>
    <p:extLst>
      <p:ext uri="{BB962C8B-B14F-4D97-AF65-F5344CB8AC3E}">
        <p14:creationId xmlns:p14="http://schemas.microsoft.com/office/powerpoint/2010/main" val="47139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14C7-92E2-4918-9B2E-80CC1D3502DA}"/>
              </a:ext>
            </a:extLst>
          </p:cNvPr>
          <p:cNvSpPr>
            <a:spLocks noGrp="1"/>
          </p:cNvSpPr>
          <p:nvPr>
            <p:ph type="title"/>
          </p:nvPr>
        </p:nvSpPr>
        <p:spPr/>
        <p:txBody>
          <a:bodyPr/>
          <a:lstStyle/>
          <a:p>
            <a:r>
              <a:rPr lang="en-US" dirty="0"/>
              <a:t>Friedman’s “10 flatteners”</a:t>
            </a:r>
            <a:endParaRPr lang="en-CA" dirty="0"/>
          </a:p>
        </p:txBody>
      </p:sp>
      <p:sp>
        <p:nvSpPr>
          <p:cNvPr id="3" name="Content Placeholder 2">
            <a:extLst>
              <a:ext uri="{FF2B5EF4-FFF2-40B4-BE49-F238E27FC236}">
                <a16:creationId xmlns:a16="http://schemas.microsoft.com/office/drawing/2014/main" id="{1386D3F8-4FDB-4303-836D-CB058466201E}"/>
              </a:ext>
            </a:extLst>
          </p:cNvPr>
          <p:cNvSpPr>
            <a:spLocks noGrp="1"/>
          </p:cNvSpPr>
          <p:nvPr>
            <p:ph sz="half" idx="1"/>
          </p:nvPr>
        </p:nvSpPr>
        <p:spPr>
          <a:xfrm>
            <a:off x="101236" y="1267097"/>
            <a:ext cx="4470763" cy="5085806"/>
          </a:xfrm>
        </p:spPr>
        <p:txBody>
          <a:bodyPr/>
          <a:lstStyle/>
          <a:p>
            <a:r>
              <a:rPr lang="en-CA" dirty="0"/>
              <a:t>“Collapse of the Berlin Wall” (global embrace of capitalism)</a:t>
            </a:r>
          </a:p>
          <a:p>
            <a:r>
              <a:rPr lang="en-CA" dirty="0"/>
              <a:t>“Netscape” (Internet)</a:t>
            </a:r>
          </a:p>
          <a:p>
            <a:r>
              <a:rPr lang="en-CA" dirty="0"/>
              <a:t>“Workflow software” (machines communicate  with other machines)</a:t>
            </a:r>
          </a:p>
          <a:p>
            <a:r>
              <a:rPr lang="en-CA" dirty="0"/>
              <a:t>“Uploading” (collaborative online projects)</a:t>
            </a:r>
          </a:p>
          <a:p>
            <a:r>
              <a:rPr lang="en-CA" dirty="0"/>
              <a:t>“Outsourcing” (activities to other firms)</a:t>
            </a:r>
          </a:p>
        </p:txBody>
      </p:sp>
      <p:sp>
        <p:nvSpPr>
          <p:cNvPr id="4" name="Content Placeholder 3">
            <a:extLst>
              <a:ext uri="{FF2B5EF4-FFF2-40B4-BE49-F238E27FC236}">
                <a16:creationId xmlns:a16="http://schemas.microsoft.com/office/drawing/2014/main" id="{60F54D82-E3B7-4F26-A5F4-8F6CC832AA41}"/>
              </a:ext>
            </a:extLst>
          </p:cNvPr>
          <p:cNvSpPr>
            <a:spLocks noGrp="1"/>
          </p:cNvSpPr>
          <p:nvPr>
            <p:ph sz="half" idx="2"/>
          </p:nvPr>
        </p:nvSpPr>
        <p:spPr>
          <a:xfrm>
            <a:off x="4572000" y="1267097"/>
            <a:ext cx="4267200" cy="5238478"/>
          </a:xfrm>
        </p:spPr>
        <p:txBody>
          <a:bodyPr/>
          <a:lstStyle/>
          <a:p>
            <a:r>
              <a:rPr lang="en-CA" dirty="0"/>
              <a:t>“Offshoring” (production to other countries)</a:t>
            </a:r>
          </a:p>
          <a:p>
            <a:r>
              <a:rPr lang="en-CA" dirty="0"/>
              <a:t>“Supply-chaining” (streamlining supply chain like Walmart does)</a:t>
            </a:r>
          </a:p>
          <a:p>
            <a:r>
              <a:rPr lang="en-CA" dirty="0"/>
              <a:t>“Insourcing” (the reverse of outsourcing)</a:t>
            </a:r>
          </a:p>
          <a:p>
            <a:r>
              <a:rPr lang="en-CA" dirty="0"/>
              <a:t>“Informing” (spreading information like Google)</a:t>
            </a:r>
          </a:p>
          <a:p>
            <a:r>
              <a:rPr lang="en-CA" dirty="0"/>
              <a:t>"Steroids“ (wireless internet, file sharing, etc.)</a:t>
            </a:r>
          </a:p>
        </p:txBody>
      </p:sp>
    </p:spTree>
    <p:extLst>
      <p:ext uri="{BB962C8B-B14F-4D97-AF65-F5344CB8AC3E}">
        <p14:creationId xmlns:p14="http://schemas.microsoft.com/office/powerpoint/2010/main" val="2012703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99"/>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5602</TotalTime>
  <Words>2399</Words>
  <Application>Microsoft Office PowerPoint</Application>
  <PresentationFormat>On-screen Show (4:3)</PresentationFormat>
  <Paragraphs>186</Paragraphs>
  <Slides>43</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2" baseType="lpstr">
      <vt:lpstr>Arial</vt:lpstr>
      <vt:lpstr>Calibri</vt:lpstr>
      <vt:lpstr>Playfair Display</vt:lpstr>
      <vt:lpstr>Tahoma</vt:lpstr>
      <vt:lpstr>Times New Roman</vt:lpstr>
      <vt:lpstr>Wingdings</vt:lpstr>
      <vt:lpstr>1_Default Design</vt:lpstr>
      <vt:lpstr>think-cell Slide</vt:lpstr>
      <vt:lpstr>Slide</vt:lpstr>
      <vt:lpstr> 1227 International Management</vt:lpstr>
      <vt:lpstr>Debates about National Borders</vt:lpstr>
      <vt:lpstr>How Much Do Borders Matter in Global Business?</vt:lpstr>
      <vt:lpstr>Agenda</vt:lpstr>
      <vt:lpstr>Global integration of markets</vt:lpstr>
      <vt:lpstr>The Forces of Global Integration</vt:lpstr>
      <vt:lpstr>Thomas Friedman: Globalization 3.0</vt:lpstr>
      <vt:lpstr>Friedman about political implications of economic globalization</vt:lpstr>
      <vt:lpstr>Friedman’s “10 flatteners”</vt:lpstr>
      <vt:lpstr>Global market integration implies that markets become much larger</vt:lpstr>
      <vt:lpstr>Globalization’s Three Unbundlings</vt:lpstr>
      <vt:lpstr>Economic Constraints on Integration</vt:lpstr>
      <vt:lpstr>Technological Advances Reduce Moving Costs (from 1820s)</vt:lpstr>
      <vt:lpstr>PowerPoint Presentation</vt:lpstr>
      <vt:lpstr>First Unbundling: Dividing Production and Consumption</vt:lpstr>
      <vt:lpstr>Lower costs of moving goods enable competition in foreign markets</vt:lpstr>
      <vt:lpstr>Second Unbundling Made Possible by Reduced Communication Costs</vt:lpstr>
      <vt:lpstr>The Rise of Global Value Chains</vt:lpstr>
      <vt:lpstr>China as the World’s Factory</vt:lpstr>
      <vt:lpstr>What can we do about high costs of moving people? </vt:lpstr>
      <vt:lpstr>What can we do about high costs of moving people? </vt:lpstr>
      <vt:lpstr>Perception versus reality of globalization</vt:lpstr>
      <vt:lpstr>Map of Followers of U.S. Twitter Users</vt:lpstr>
      <vt:lpstr>Opposing voices:  </vt:lpstr>
      <vt:lpstr>Competing narratives of globalization </vt:lpstr>
      <vt:lpstr>The World is Flat … or a Clash of Civilizations? </vt:lpstr>
      <vt:lpstr>Globalization Backlash</vt:lpstr>
      <vt:lpstr>Are we hardwired to live locally? </vt:lpstr>
      <vt:lpstr>Social and Political Forces Against Globalization</vt:lpstr>
      <vt:lpstr>“A Citizen of Nowhere”</vt:lpstr>
      <vt:lpstr>“A World of Cyclists and Vegetarians”</vt:lpstr>
      <vt:lpstr>The Rise of Nationalism</vt:lpstr>
      <vt:lpstr>Protecting Borders and Religion</vt:lpstr>
      <vt:lpstr>Palmisano (former CEO of IBM): </vt:lpstr>
      <vt:lpstr>Tension between Global Markets and Local Regulations </vt:lpstr>
      <vt:lpstr>Globalization as a cycle </vt:lpstr>
      <vt:lpstr>Globalization Cycles</vt:lpstr>
      <vt:lpstr>Two Waves of Globalization</vt:lpstr>
      <vt:lpstr>Retreat Into Nationalism: 1914-1945</vt:lpstr>
      <vt:lpstr>Harold James: We Are in a Downward Globalization Cycle</vt:lpstr>
      <vt:lpstr>Globalization as a Force of Nature</vt:lpstr>
      <vt:lpstr>Summary</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dc:title>
  <dc:creator>IO</dc:creator>
  <cp:lastModifiedBy>Ilya Okhmatovskiy</cp:lastModifiedBy>
  <cp:revision>681</cp:revision>
  <dcterms:created xsi:type="dcterms:W3CDTF">2002-01-09T03:29:12Z</dcterms:created>
  <dcterms:modified xsi:type="dcterms:W3CDTF">2025-02-06T20:23:45Z</dcterms:modified>
</cp:coreProperties>
</file>