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</p:sldMasterIdLst>
  <p:notesMasterIdLst>
    <p:notesMasterId r:id="rId25"/>
  </p:notesMasterIdLst>
  <p:handoutMasterIdLst>
    <p:handoutMasterId r:id="rId26"/>
  </p:handoutMasterIdLst>
  <p:sldIdLst>
    <p:sldId id="322" r:id="rId3"/>
    <p:sldId id="333" r:id="rId4"/>
    <p:sldId id="257" r:id="rId5"/>
    <p:sldId id="324" r:id="rId6"/>
    <p:sldId id="319" r:id="rId7"/>
    <p:sldId id="325" r:id="rId8"/>
    <p:sldId id="326" r:id="rId9"/>
    <p:sldId id="296" r:id="rId10"/>
    <p:sldId id="258" r:id="rId11"/>
    <p:sldId id="264" r:id="rId12"/>
    <p:sldId id="330" r:id="rId13"/>
    <p:sldId id="259" r:id="rId14"/>
    <p:sldId id="260" r:id="rId15"/>
    <p:sldId id="318" r:id="rId16"/>
    <p:sldId id="327" r:id="rId17"/>
    <p:sldId id="328" r:id="rId18"/>
    <p:sldId id="329" r:id="rId19"/>
    <p:sldId id="263" r:id="rId20"/>
    <p:sldId id="267" r:id="rId21"/>
    <p:sldId id="268" r:id="rId22"/>
    <p:sldId id="269" r:id="rId23"/>
    <p:sldId id="277" r:id="rId24"/>
  </p:sldIdLst>
  <p:sldSz cx="9144000" cy="6858000" type="screen4x3"/>
  <p:notesSz cx="7004050" cy="929005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1E1E"/>
    <a:srgbClr val="DDDDDD"/>
    <a:srgbClr val="C0C0C0"/>
    <a:srgbClr val="DC221E"/>
    <a:srgbClr val="DC201E"/>
    <a:srgbClr val="D61E1E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946" autoAdjust="0"/>
  </p:normalViewPr>
  <p:slideViewPr>
    <p:cSldViewPr>
      <p:cViewPr varScale="1">
        <p:scale>
          <a:sx n="60" d="100"/>
          <a:sy n="60" d="100"/>
        </p:scale>
        <p:origin x="146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491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491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E999EC2E-8A64-4CEA-ADEE-7FD9A7CF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92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3250"/>
            <a:ext cx="513715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491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491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4" tIns="46548" rIns="93094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A3D22DFF-772B-461B-B7B3-744614682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08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1828800"/>
            <a:ext cx="6248400" cy="177165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886200"/>
            <a:ext cx="6248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0ACB44DF-B2B2-4862-8F0F-EDB39865D5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535" y="593073"/>
            <a:ext cx="9053465" cy="285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DA5837CD-DBFF-4899-8C50-CB99579A4C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3262"/>
            <a:ext cx="9144000" cy="4317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248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2396295" y="-415098"/>
            <a:ext cx="4351414" cy="792480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76200"/>
            <a:ext cx="1676400" cy="64770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76200"/>
            <a:ext cx="4876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6024846-DB74-489A-97F0-59214F45979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6024846-DB74-489A-97F0-59214F4597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248400" cy="685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24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6024846-DB74-489A-97F0-59214F45979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547028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248400" cy="685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24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0CCB8747-54A8-4187-9FA6-D94E35F2AA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8083" y="1476948"/>
            <a:ext cx="8939717" cy="477583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F9734722-B1B4-4573-99BD-05555EC0E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294223"/>
            <a:ext cx="7397531" cy="607346"/>
          </a:xfrm>
          <a:prstGeom prst="rect">
            <a:avLst/>
          </a:prstGeom>
        </p:spPr>
        <p:txBody>
          <a:bodyPr/>
          <a:lstStyle>
            <a:lvl1pPr>
              <a:defRPr b="1">
                <a:latin typeface="Playfair Display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3989A50-C19D-4130-90D0-B38D3D8A2D7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4191000"/>
            <a:ext cx="2971800" cy="381000"/>
          </a:xfrm>
        </p:spPr>
        <p:txBody>
          <a:bodyPr/>
          <a:lstStyle>
            <a:lvl1pPr marL="0" indent="0">
              <a:buNone/>
              <a:defRPr sz="1800">
                <a:latin typeface="Playfair Display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951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248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143000"/>
            <a:ext cx="3276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143000"/>
            <a:ext cx="3276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248400" cy="609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4FA82F9-25BB-4185-88FC-D943BBA003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8273811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73" imgH="473" progId="TCLayout.ActiveDocument.1">
                  <p:embed/>
                </p:oleObj>
              </mc:Choice>
              <mc:Fallback>
                <p:oleObj name="think-cell Slide" r:id="rId14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219200"/>
            <a:ext cx="6705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9B4C96A9-4111-45BF-929D-C9E53EA829A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5267" y="829435"/>
            <a:ext cx="9053465" cy="285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" descr="Image">
            <a:extLst>
              <a:ext uri="{FF2B5EF4-FFF2-40B4-BE49-F238E27FC236}">
                <a16:creationId xmlns:a16="http://schemas.microsoft.com/office/drawing/2014/main" id="{FD9D3BE8-762A-402B-B8EF-AD43DF70138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343262"/>
            <a:ext cx="9144000" cy="431722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2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4FA82F9-25BB-4185-88FC-D943BBA003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4FA82F9-25BB-4185-88FC-D943BBA00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219200"/>
            <a:ext cx="6705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9B4C96A9-4111-45BF-929D-C9E53EA829A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267" y="829435"/>
            <a:ext cx="9053465" cy="285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" descr="Image">
            <a:extLst>
              <a:ext uri="{FF2B5EF4-FFF2-40B4-BE49-F238E27FC236}">
                <a16:creationId xmlns:a16="http://schemas.microsoft.com/office/drawing/2014/main" id="{FD9D3BE8-762A-402B-B8EF-AD43DF70138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343262"/>
            <a:ext cx="9144000" cy="431722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novasbe.pt/" TargetMode="External"/><Relationship Id="rId2" Type="http://schemas.openxmlformats.org/officeDocument/2006/relationships/hyperlink" Target="mailto:ilya.okhmatovskiy@novasbe.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nnah.ribeiro@novasbe.pt" TargetMode="External"/><Relationship Id="rId4" Type="http://schemas.openxmlformats.org/officeDocument/2006/relationships/hyperlink" Target="mailto:alexandra.nunes@novasbe.pt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16DA8-EDFB-4266-B088-211652CD1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057400"/>
            <a:ext cx="7696200" cy="914400"/>
          </a:xfrm>
        </p:spPr>
        <p:txBody>
          <a:bodyPr/>
          <a:lstStyle/>
          <a:p>
            <a:pPr algn="ctr"/>
            <a:r>
              <a:rPr lang="pt-PT" dirty="0"/>
              <a:t>Course Overview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ACABB7-38EC-4CD9-BDC7-DD611796F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66799"/>
          </a:xfrm>
        </p:spPr>
        <p:txBody>
          <a:bodyPr/>
          <a:lstStyle/>
          <a:p>
            <a:pPr algn="ctr"/>
            <a:r>
              <a:rPr lang="pt-BR" dirty="0"/>
              <a:t>International Management</a:t>
            </a:r>
          </a:p>
          <a:p>
            <a:pPr algn="ctr"/>
            <a:r>
              <a:rPr lang="pt-BR" dirty="0"/>
              <a:t>Spring 2025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B24A5BF0-95CE-4652-A91E-F61A06A8F548}"/>
              </a:ext>
            </a:extLst>
          </p:cNvPr>
          <p:cNvSpPr txBox="1">
            <a:spLocks/>
          </p:cNvSpPr>
          <p:nvPr/>
        </p:nvSpPr>
        <p:spPr>
          <a:xfrm>
            <a:off x="419100" y="5448300"/>
            <a:ext cx="41910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>
                <a:latin typeface="Times New Roman" pitchFamily="18" charset="0"/>
                <a:cs typeface="Times New Roman" pitchFamily="18" charset="0"/>
              </a:rPr>
              <a:t>© Ilya Okhmatovskiy</a:t>
            </a:r>
          </a:p>
        </p:txBody>
      </p:sp>
    </p:spTree>
    <p:extLst>
      <p:ext uri="{BB962C8B-B14F-4D97-AF65-F5344CB8AC3E}">
        <p14:creationId xmlns:p14="http://schemas.microsoft.com/office/powerpoint/2010/main" val="126221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Case discussions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Learning through participation is more effective than learning through listening</a:t>
            </a:r>
          </a:p>
          <a:p>
            <a:pPr eaLnBrk="1" hangingPunct="1"/>
            <a:r>
              <a:rPr lang="en-US" dirty="0"/>
              <a:t>Practice in expressing and defending your point of view</a:t>
            </a:r>
          </a:p>
          <a:p>
            <a:pPr eaLnBrk="1" hangingPunct="1"/>
            <a:r>
              <a:rPr lang="en-US" dirty="0"/>
              <a:t>Collective thinking may produce new ideas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C6C5E-5137-4C1C-BE39-96DBA588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52400"/>
            <a:ext cx="7807872" cy="685800"/>
          </a:xfrm>
        </p:spPr>
        <p:txBody>
          <a:bodyPr/>
          <a:lstStyle/>
          <a:p>
            <a:r>
              <a:rPr lang="en-CA" dirty="0"/>
              <a:t>International diversity of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7C02-3E95-4F21-9A2F-EB4125163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029200"/>
          </a:xfrm>
        </p:spPr>
        <p:txBody>
          <a:bodyPr/>
          <a:lstStyle/>
          <a:p>
            <a:r>
              <a:rPr lang="en-CA" sz="3600" dirty="0"/>
              <a:t>As of Feb 3</a:t>
            </a:r>
            <a:r>
              <a:rPr lang="en-CA" sz="3600" baseline="30000" dirty="0"/>
              <a:t>rd</a:t>
            </a:r>
            <a:r>
              <a:rPr lang="en-CA" sz="3600" dirty="0"/>
              <a:t>, 120 students are registered across four sections of 1227 IM course. These students come from 36 (!) countries:</a:t>
            </a:r>
          </a:p>
          <a:p>
            <a:pPr lvl="1"/>
            <a:r>
              <a:rPr lang="en-US" dirty="0"/>
              <a:t>Australia, Austria, Brazil, Burma, Canada, Chili, China, Colombia, Croatia, Egypt, Finland, France, Germany, Hungary, India, Italy, Morocco, Mozambique, Netherlands, Norway, Peru, Philippines, Portugal, Romania, Singapore, Slovenia, South Africa, Spain, Sweden, Switzerland, Thailand, Tunisia, Uganda, Ukraine, UK, USA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33419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Grades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In-class contribution		10 %</a:t>
            </a:r>
          </a:p>
          <a:p>
            <a:pPr lvl="1" eaLnBrk="1" hangingPunct="1"/>
            <a:r>
              <a:rPr lang="en-US" dirty="0"/>
              <a:t>during both theoretical &amp; practical classes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dirty="0"/>
              <a:t>Individual assignment 		10 %</a:t>
            </a:r>
          </a:p>
          <a:p>
            <a:pPr marL="0" indent="0" eaLnBrk="1" hangingPunct="1">
              <a:buNone/>
            </a:pPr>
            <a:r>
              <a:rPr lang="en-US" sz="800" dirty="0"/>
              <a:t>	</a:t>
            </a:r>
          </a:p>
          <a:p>
            <a:pPr eaLnBrk="1" hangingPunct="1"/>
            <a:r>
              <a:rPr lang="en-US" dirty="0"/>
              <a:t>Group project 				30 %	</a:t>
            </a:r>
          </a:p>
          <a:p>
            <a:pPr lvl="1" eaLnBrk="1" hangingPunct="1"/>
            <a:r>
              <a:rPr lang="en-US" sz="2400" dirty="0"/>
              <a:t>PA presentation – 5 %</a:t>
            </a:r>
          </a:p>
          <a:p>
            <a:pPr lvl="1" eaLnBrk="1" hangingPunct="1"/>
            <a:r>
              <a:rPr lang="en-US" sz="2400" dirty="0"/>
              <a:t>Mid-semester presentation – 10 %</a:t>
            </a:r>
          </a:p>
          <a:p>
            <a:pPr lvl="1" eaLnBrk="1" hangingPunct="1"/>
            <a:r>
              <a:rPr lang="en-US" sz="2400" dirty="0"/>
              <a:t>Final project report – 15 %</a:t>
            </a:r>
            <a:endParaRPr lang="en-US" sz="1400" dirty="0"/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dirty="0"/>
              <a:t>Final exam				50 %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In-class contribution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Contribution to in-class discussions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especially, but not exclusively, during sessions focused on the analysis of cases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both quantity and quality of your contributions are evaluated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Besides participation in discussions, in-class contribution includes various in-class activities, submission of BIS, etc.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3424-232C-4DA6-B409-35A5495B4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assignment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2B8DD-6F2D-457B-9CC8-5E843F539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201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Every student will submit written answers (2-3 pages) to preparation questions about one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Each student will be assigned one of the cases covered in this 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Several preparation questions (3-5) will be provided for every case at least one week before the due date</a:t>
            </a:r>
          </a:p>
          <a:p>
            <a:r>
              <a:rPr lang="en-US" dirty="0"/>
              <a:t>Students responsible for a case to be covered on day X should upload their answers through Moodle before our class starts on day X</a:t>
            </a:r>
            <a:endParaRPr lang="en-US" sz="1800" dirty="0"/>
          </a:p>
          <a:p>
            <a:r>
              <a:rPr lang="en-US" dirty="0"/>
              <a:t>Cases will be assigned next week</a:t>
            </a:r>
          </a:p>
        </p:txBody>
      </p:sp>
    </p:spTree>
    <p:extLst>
      <p:ext uri="{BB962C8B-B14F-4D97-AF65-F5344CB8AC3E}">
        <p14:creationId xmlns:p14="http://schemas.microsoft.com/office/powerpoint/2010/main" val="172722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65118-3A81-42E1-A4B0-E83D94BE2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project assignment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DC08-CD3D-4690-A44D-4B3380D72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You are a senior executive of a company with headquarters in country X. The company has decided to internationalize and you play an important role in this international expansion. You are expected to develop and to present a report about key issues that need to be addressed when your company expands to country 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5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79F3-CD0E-43A7-913C-883C6ECD2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7162800" cy="762000"/>
          </a:xfrm>
        </p:spPr>
        <p:txBody>
          <a:bodyPr/>
          <a:lstStyle/>
          <a:p>
            <a:r>
              <a:rPr lang="en-US" dirty="0"/>
              <a:t>Selecting a company for the project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88317-61D5-4499-8A99-F6D21A35E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Your group can select a company from any country operating in any industry as long as</a:t>
            </a:r>
          </a:p>
          <a:p>
            <a:pPr lvl="1"/>
            <a:r>
              <a:rPr lang="en-CA" dirty="0"/>
              <a:t>this company actually exists (no fictional companies, please)</a:t>
            </a:r>
          </a:p>
          <a:p>
            <a:pPr lvl="1"/>
            <a:r>
              <a:rPr lang="en-CA" dirty="0"/>
              <a:t>it is not one of the companies covered in the assigned cases (see slide 8)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0171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9F6B3-258F-4440-9C43-ECC2BF00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the group project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71B7-E770-4164-A9B2-16D3C70C1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01100" cy="4953000"/>
          </a:xfrm>
        </p:spPr>
        <p:txBody>
          <a:bodyPr/>
          <a:lstStyle/>
          <a:p>
            <a:r>
              <a:rPr lang="en-CA" dirty="0"/>
              <a:t>Create a group (at least 2 nations should be represented in each group, target size: 6 students)</a:t>
            </a:r>
          </a:p>
          <a:p>
            <a:r>
              <a:rPr lang="en-CA" dirty="0"/>
              <a:t>Submit one-page project proposal (by Feb 20</a:t>
            </a:r>
            <a:r>
              <a:rPr lang="en-CA" baseline="30000" dirty="0"/>
              <a:t>th</a:t>
            </a:r>
            <a:r>
              <a:rPr lang="en-CA" dirty="0"/>
              <a:t>)</a:t>
            </a:r>
          </a:p>
          <a:p>
            <a:r>
              <a:rPr lang="en-CA" dirty="0"/>
              <a:t>Mid-semester presentations (during a practical class in the middle of this semester)</a:t>
            </a:r>
          </a:p>
          <a:p>
            <a:r>
              <a:rPr lang="en-CA" dirty="0"/>
              <a:t>Project Application (PA) presentation connects a group project with the topic of one of the lectures (scheduled each week starting from Feb 18</a:t>
            </a:r>
            <a:r>
              <a:rPr lang="en-CA" baseline="30000" dirty="0"/>
              <a:t>th</a:t>
            </a:r>
            <a:r>
              <a:rPr lang="en-CA" dirty="0"/>
              <a:t>) </a:t>
            </a:r>
          </a:p>
          <a:p>
            <a:r>
              <a:rPr lang="en-CA" dirty="0"/>
              <a:t>Submit the final project report (by May 16</a:t>
            </a:r>
            <a:r>
              <a:rPr lang="en-CA" baseline="30000" dirty="0"/>
              <a:t>th</a:t>
            </a:r>
            <a:r>
              <a:rPr lang="en-C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0994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Final exam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6858000" cy="4876800"/>
          </a:xfrm>
        </p:spPr>
        <p:txBody>
          <a:bodyPr/>
          <a:lstStyle/>
          <a:p>
            <a:pPr eaLnBrk="1" hangingPunct="1"/>
            <a:r>
              <a:rPr lang="en-US" dirty="0"/>
              <a:t>May 26</a:t>
            </a:r>
            <a:r>
              <a:rPr lang="en-US" baseline="30000" dirty="0"/>
              <a:t>th</a:t>
            </a:r>
            <a:r>
              <a:rPr lang="en-US" dirty="0"/>
              <a:t> (Monday)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dirty="0"/>
              <a:t>On campus (cannot be taken online)</a:t>
            </a:r>
          </a:p>
          <a:p>
            <a:pPr eaLnBrk="1" hangingPunct="1"/>
            <a:endParaRPr lang="en-US" sz="2600" dirty="0"/>
          </a:p>
          <a:p>
            <a:pPr eaLnBrk="1" hangingPunct="1"/>
            <a:r>
              <a:rPr lang="en-US" dirty="0"/>
              <a:t>To be determined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Will be based on the material covered in lectures, case discussions, and practical classes</a:t>
            </a:r>
            <a:endParaRPr lang="en-US" sz="24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15240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4D4D4D"/>
                </a:solidFill>
              </a:rPr>
              <a:t>When</a:t>
            </a:r>
          </a:p>
          <a:p>
            <a:pPr algn="r">
              <a:spcBef>
                <a:spcPct val="50000"/>
              </a:spcBef>
            </a:pPr>
            <a:endParaRPr lang="en-US" sz="2200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4D4D4D"/>
                </a:solidFill>
              </a:rPr>
              <a:t>Where</a:t>
            </a:r>
          </a:p>
          <a:p>
            <a:pPr algn="r">
              <a:spcBef>
                <a:spcPct val="50000"/>
              </a:spcBef>
            </a:pPr>
            <a:endParaRPr lang="en-US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4D4D4D"/>
                </a:solidFill>
              </a:rPr>
              <a:t>Format</a:t>
            </a:r>
          </a:p>
          <a:p>
            <a:pPr algn="r">
              <a:spcBef>
                <a:spcPct val="50000"/>
              </a:spcBef>
            </a:pPr>
            <a:endParaRPr lang="en-US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4D4D4D"/>
                </a:solidFill>
              </a:rPr>
              <a:t>Content</a:t>
            </a:r>
          </a:p>
          <a:p>
            <a:pPr algn="r">
              <a:spcBef>
                <a:spcPct val="50000"/>
              </a:spcBef>
            </a:pPr>
            <a:endParaRPr lang="en-US" b="1" dirty="0">
              <a:solidFill>
                <a:srgbClr val="4D4D4D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Other issues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Attendance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Learning Difficulties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Academic Integrity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Professionalism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5F93-5AAA-44C8-B327-92AE0401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today’s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61FD-2EE2-4860-B638-2B55684AC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1) What this course is about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2) In-class activity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3) Logistics of this course</a:t>
            </a:r>
          </a:p>
        </p:txBody>
      </p:sp>
    </p:spTree>
    <p:extLst>
      <p:ext uri="{BB962C8B-B14F-4D97-AF65-F5344CB8AC3E}">
        <p14:creationId xmlns:p14="http://schemas.microsoft.com/office/powerpoint/2010/main" val="48853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to succeed…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Attend theoretical and practical classes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Read the cases (look at the preparation questions before reading each case)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Try to make meaningful contributions to class discussions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Build a productive group and manage collaborative relationships among group members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Do not miss deadlines for submitting assignments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Be proactive if you are experiencing difficulties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Check Moodle regularly for course-related materials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</p:spPr>
        <p:txBody>
          <a:bodyPr/>
          <a:lstStyle/>
          <a:p>
            <a:pPr eaLnBrk="1" hangingPunct="1"/>
            <a:r>
              <a:rPr lang="en-US" sz="2800" dirty="0"/>
              <a:t>My email address: </a:t>
            </a:r>
            <a:r>
              <a:rPr lang="en-US" sz="2400" dirty="0">
                <a:hlinkClick r:id="rId2"/>
              </a:rPr>
              <a:t>ilya.okhmatovskiy@novasbe.pt</a:t>
            </a:r>
            <a:r>
              <a:rPr lang="en-US" sz="2800" dirty="0"/>
              <a:t> </a:t>
            </a:r>
          </a:p>
          <a:p>
            <a:pPr eaLnBrk="1" hangingPunct="1"/>
            <a:r>
              <a:rPr lang="en-US" sz="2800" dirty="0"/>
              <a:t>Office hours are after class on Tuesdays (at 17:00) or by appointment (send an email!)</a:t>
            </a:r>
          </a:p>
          <a:p>
            <a:pPr eaLnBrk="1" hangingPunct="1"/>
            <a:r>
              <a:rPr lang="en-US" sz="2800" dirty="0"/>
              <a:t>Moodle (</a:t>
            </a:r>
            <a:r>
              <a:rPr lang="en-US" sz="2800" dirty="0">
                <a:hlinkClick r:id="rId3"/>
              </a:rPr>
              <a:t>https://moodle.novasbe.pt</a:t>
            </a:r>
            <a:r>
              <a:rPr lang="en-US" sz="2800" dirty="0"/>
              <a:t>)</a:t>
            </a:r>
          </a:p>
          <a:p>
            <a:pPr lvl="1" eaLnBrk="1" hangingPunct="1"/>
            <a:r>
              <a:rPr lang="en-US" sz="2300" dirty="0"/>
              <a:t>Syllabus, course program, slides for lectures, etc.</a:t>
            </a:r>
          </a:p>
          <a:p>
            <a:pPr lvl="1" eaLnBrk="1" hangingPunct="1"/>
            <a:r>
              <a:rPr lang="en-US" sz="2300" dirty="0"/>
              <a:t>Folders will be created for uploading assignments</a:t>
            </a:r>
          </a:p>
          <a:p>
            <a:pPr eaLnBrk="1" hangingPunct="1"/>
            <a:r>
              <a:rPr lang="en-US" sz="2800" dirty="0"/>
              <a:t>Teaching Assistants: </a:t>
            </a:r>
          </a:p>
          <a:p>
            <a:pPr lvl="1" eaLnBrk="1" hangingPunct="1"/>
            <a:r>
              <a:rPr lang="sv-SE" sz="2300" dirty="0"/>
              <a:t>Alexandra Nunes (</a:t>
            </a:r>
            <a:r>
              <a:rPr lang="sv-SE" sz="2300" dirty="0">
                <a:hlinkClick r:id="rId4"/>
              </a:rPr>
              <a:t>alexandra.nunes@novasbe.pt</a:t>
            </a:r>
            <a:r>
              <a:rPr lang="sv-SE" sz="2300" dirty="0"/>
              <a:t>) </a:t>
            </a:r>
            <a:r>
              <a:rPr lang="en-US" sz="2300" dirty="0"/>
              <a:t>will be teaching practical classes in 307A, 310B, &amp; 311B </a:t>
            </a:r>
          </a:p>
          <a:p>
            <a:pPr lvl="1" eaLnBrk="1" hangingPunct="1"/>
            <a:r>
              <a:rPr lang="pt-BR" sz="2400" dirty="0"/>
              <a:t>Hannah Ribeiro (</a:t>
            </a:r>
            <a:r>
              <a:rPr lang="pt-BR" sz="2400" dirty="0">
                <a:hlinkClick r:id="rId5"/>
              </a:rPr>
              <a:t>hannah.ribeiro@novasbe.pt</a:t>
            </a:r>
            <a:r>
              <a:rPr lang="pt-BR" sz="2400" dirty="0"/>
              <a:t>) will be teaching practical classes in 306A 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51A7607-55BC-4761-BAA8-127D0BF3143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788598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Reminders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sz="2800" dirty="0"/>
              <a:t>Practical classes (taught by Alexandra and Hannah) will start this week (Thursday, Feb 6</a:t>
            </a:r>
            <a:r>
              <a:rPr lang="en-US" sz="2800" baseline="30000" dirty="0"/>
              <a:t>th</a:t>
            </a:r>
            <a:r>
              <a:rPr lang="en-US" sz="2800" dirty="0"/>
              <a:t> for 306A &amp; 307A and Friday, Feb 7</a:t>
            </a:r>
            <a:r>
              <a:rPr lang="en-US" sz="2800" baseline="30000" dirty="0"/>
              <a:t>th</a:t>
            </a:r>
            <a:r>
              <a:rPr lang="en-US" sz="2800" dirty="0"/>
              <a:t> for 310B &amp; 311B) </a:t>
            </a:r>
          </a:p>
          <a:p>
            <a:pPr eaLnBrk="1" hangingPunct="1"/>
            <a:r>
              <a:rPr lang="en-US" sz="2800" dirty="0"/>
              <a:t>Lecture this Friday (Feb 7</a:t>
            </a:r>
            <a:r>
              <a:rPr lang="en-US" sz="2800" baseline="30000" dirty="0"/>
              <a:t>th</a:t>
            </a:r>
            <a:r>
              <a:rPr lang="en-US" sz="2800" dirty="0"/>
              <a:t>): “National borders in the age of (de)globalization”</a:t>
            </a:r>
          </a:p>
          <a:p>
            <a:pPr eaLnBrk="1" hangingPunct="1"/>
            <a:r>
              <a:rPr lang="en-US" sz="2800" dirty="0"/>
              <a:t>Please upload your Background Information Sheet to the designated Dropbox on Moodle by next Tuesday, Feb 11</a:t>
            </a:r>
            <a:r>
              <a:rPr lang="en-US" sz="2800" baseline="30000" dirty="0"/>
              <a:t>th</a:t>
            </a:r>
            <a:endParaRPr lang="en-US" sz="2800" dirty="0"/>
          </a:p>
          <a:p>
            <a:pPr eaLnBrk="1" hangingPunct="1"/>
            <a:r>
              <a:rPr lang="en-US" sz="2800" dirty="0"/>
              <a:t>You can start the process of creating a group for the group project!</a:t>
            </a:r>
          </a:p>
          <a:p>
            <a:pPr eaLnBrk="1" hangingPunct="1"/>
            <a:endParaRPr lang="en-US" sz="900" dirty="0"/>
          </a:p>
          <a:p>
            <a:pPr eaLnBrk="1" hangingPunct="1"/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248400" cy="685800"/>
          </a:xfrm>
        </p:spPr>
        <p:txBody>
          <a:bodyPr/>
          <a:lstStyle/>
          <a:p>
            <a:pPr eaLnBrk="1" hangingPunct="1"/>
            <a:r>
              <a:rPr lang="en-US" sz="3600" dirty="0"/>
              <a:t>About myself…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295400"/>
            <a:ext cx="6781800" cy="48474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/>
              <a:t>Ph.D. University of Southern California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M.S. Academy of National Economy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B.S. Moscow State University</a:t>
            </a:r>
          </a:p>
          <a:p>
            <a:pPr eaLnBrk="1" hangingPunct="1">
              <a:lnSpc>
                <a:spcPct val="90000"/>
              </a:lnSpc>
            </a:pP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Associate Professor (Nova SBE)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Assistant Professor (McGill University)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Management consulting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International trading</a:t>
            </a:r>
          </a:p>
          <a:p>
            <a:pPr eaLnBrk="1" hangingPunct="1">
              <a:lnSpc>
                <a:spcPct val="90000"/>
              </a:lnSpc>
            </a:pPr>
            <a:endParaRPr lang="en-US" sz="10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Strategic management, international management, business models and entrepreneurship</a:t>
            </a:r>
          </a:p>
          <a:p>
            <a:pPr eaLnBrk="1" hangingPunct="1">
              <a:lnSpc>
                <a:spcPct val="90000"/>
              </a:lnSpc>
            </a:pPr>
            <a:endParaRPr lang="en-US" sz="10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Corporate governance, business-government relations, institutional context of business in emerging economies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52400" y="1295400"/>
            <a:ext cx="1645920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 b="1" dirty="0">
                <a:solidFill>
                  <a:srgbClr val="4D4D4D"/>
                </a:solidFill>
              </a:rPr>
              <a:t>Education</a:t>
            </a:r>
          </a:p>
          <a:p>
            <a:pPr algn="r">
              <a:spcBef>
                <a:spcPct val="50000"/>
              </a:spcBef>
            </a:pPr>
            <a:endParaRPr lang="en-US" sz="2200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endParaRPr lang="en-US" sz="1200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200" b="1" dirty="0">
                <a:solidFill>
                  <a:srgbClr val="4D4D4D"/>
                </a:solidFill>
              </a:rPr>
              <a:t>Academic positions</a:t>
            </a:r>
          </a:p>
          <a:p>
            <a:pPr algn="r">
              <a:spcBef>
                <a:spcPct val="50000"/>
              </a:spcBef>
            </a:pPr>
            <a:endParaRPr lang="en-US" sz="800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200" b="1" dirty="0">
                <a:solidFill>
                  <a:srgbClr val="4D4D4D"/>
                </a:solidFill>
              </a:rPr>
              <a:t>Jobs before academia</a:t>
            </a:r>
          </a:p>
          <a:p>
            <a:pPr algn="r">
              <a:spcBef>
                <a:spcPts val="1800"/>
              </a:spcBef>
            </a:pPr>
            <a:r>
              <a:rPr lang="en-US" sz="2200" b="1" dirty="0">
                <a:solidFill>
                  <a:srgbClr val="4D4D4D"/>
                </a:solidFill>
              </a:rPr>
              <a:t>Teaching experience</a:t>
            </a:r>
          </a:p>
          <a:p>
            <a:pPr algn="r">
              <a:spcBef>
                <a:spcPct val="50000"/>
              </a:spcBef>
            </a:pPr>
            <a:r>
              <a:rPr lang="en-US" sz="2200" b="1" dirty="0">
                <a:solidFill>
                  <a:srgbClr val="4D4D4D"/>
                </a:solidFill>
              </a:rPr>
              <a:t>Research interests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73B8-45F7-48C4-B423-9735A4CE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are we going to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9E3-93AD-4906-86DB-609D7BDB6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71600"/>
            <a:ext cx="8305800" cy="4800600"/>
          </a:xfrm>
        </p:spPr>
        <p:txBody>
          <a:bodyPr/>
          <a:lstStyle/>
          <a:p>
            <a:r>
              <a:rPr lang="en-CA" dirty="0"/>
              <a:t>How companies are crossing national borders and managing their businesses in different countries</a:t>
            </a:r>
          </a:p>
          <a:p>
            <a:pPr lvl="1"/>
            <a:r>
              <a:rPr lang="en-CA" dirty="0"/>
              <a:t>To what extent national borders and cross-national differences in business environment remain important in the modern world?</a:t>
            </a:r>
          </a:p>
          <a:p>
            <a:pPr lvl="1"/>
            <a:r>
              <a:rPr lang="en-CA" dirty="0"/>
              <a:t>When and how are companies crossing national borders?</a:t>
            </a:r>
          </a:p>
          <a:p>
            <a:pPr lvl="1"/>
            <a:r>
              <a:rPr lang="en-CA" dirty="0"/>
              <a:t>What do companies need to know about cross-national differences in management practices?</a:t>
            </a:r>
          </a:p>
        </p:txBody>
      </p:sp>
    </p:spTree>
    <p:extLst>
      <p:ext uri="{BB962C8B-B14F-4D97-AF65-F5344CB8AC3E}">
        <p14:creationId xmlns:p14="http://schemas.microsoft.com/office/powerpoint/2010/main" val="139088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8AC68-F968-4AA4-AAC5-39F84D9E0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0"/>
            <a:ext cx="6248400" cy="914400"/>
          </a:xfrm>
        </p:spPr>
        <p:txBody>
          <a:bodyPr/>
          <a:lstStyle/>
          <a:p>
            <a:r>
              <a:rPr lang="en-CA" dirty="0"/>
              <a:t>(De)globalization and </a:t>
            </a:r>
            <a:br>
              <a:rPr lang="en-CA" dirty="0"/>
            </a:br>
            <a:r>
              <a:rPr lang="en-CA" dirty="0"/>
              <a:t>cross-national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A5D77-4B39-40AE-BA93-A74D66AD4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National borders in the age of (de)globalization</a:t>
            </a:r>
          </a:p>
          <a:p>
            <a:r>
              <a:rPr lang="en-CA" sz="2800" dirty="0"/>
              <a:t>Global product markets </a:t>
            </a:r>
          </a:p>
          <a:p>
            <a:r>
              <a:rPr lang="en-CA" sz="2800" dirty="0"/>
              <a:t>Cross-national cultural differences and international management</a:t>
            </a:r>
          </a:p>
          <a:p>
            <a:r>
              <a:rPr lang="en-CA" sz="2800" dirty="0"/>
              <a:t>Implications of geographic, administrative, and economic distances for companies</a:t>
            </a:r>
          </a:p>
          <a:p>
            <a:r>
              <a:rPr lang="en-CA" sz="2800" dirty="0"/>
              <a:t>How institutions affect business and implications of institutional diversity across countries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82385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A6EC-FB6D-45FE-B446-0125DA3BD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0"/>
            <a:ext cx="6248400" cy="685800"/>
          </a:xfrm>
        </p:spPr>
        <p:txBody>
          <a:bodyPr/>
          <a:lstStyle/>
          <a:p>
            <a:r>
              <a:rPr lang="en-CA" dirty="0"/>
              <a:t>When and how companies cross national borders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89D65-801A-4DC0-9800-B0E6B299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95400"/>
            <a:ext cx="8305800" cy="4953000"/>
          </a:xfrm>
        </p:spPr>
        <p:txBody>
          <a:bodyPr/>
          <a:lstStyle/>
          <a:p>
            <a:r>
              <a:rPr lang="en-CA" dirty="0"/>
              <a:t>Why companies go abroad</a:t>
            </a:r>
          </a:p>
          <a:p>
            <a:r>
              <a:rPr lang="en-CA" dirty="0"/>
              <a:t>Which activities companies perform at home versus abroad</a:t>
            </a:r>
          </a:p>
          <a:p>
            <a:r>
              <a:rPr lang="en-CA" dirty="0"/>
              <a:t>Where to locate and when to enter</a:t>
            </a:r>
          </a:p>
          <a:p>
            <a:r>
              <a:rPr lang="en-CA" dirty="0"/>
              <a:t>How companies implement global strategies</a:t>
            </a:r>
          </a:p>
          <a:p>
            <a:r>
              <a:rPr lang="en-CA" dirty="0"/>
              <a:t>Competitive and non-market strategies of multinational corporations</a:t>
            </a:r>
          </a:p>
          <a:p>
            <a:r>
              <a:rPr lang="en-CA" dirty="0"/>
              <a:t>How multinational corporations are structured and how they organize their activities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53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F17D-AC72-46E3-99E3-B9E4D03C7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0"/>
            <a:ext cx="6248400" cy="1066800"/>
          </a:xfrm>
        </p:spPr>
        <p:txBody>
          <a:bodyPr/>
          <a:lstStyle/>
          <a:p>
            <a:r>
              <a:rPr lang="en-CA" dirty="0"/>
              <a:t>Cross-national differences in management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546B-8B89-4E2F-9240-45B22BDDF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Work motivation and human resource management compared across countries</a:t>
            </a:r>
          </a:p>
          <a:p>
            <a:r>
              <a:rPr lang="en-CA" dirty="0"/>
              <a:t>Corporate governance in the comparative perspective</a:t>
            </a:r>
          </a:p>
          <a:p>
            <a:r>
              <a:rPr lang="en-CA" dirty="0"/>
              <a:t>Innovation management and entrepreneurship across countries </a:t>
            </a:r>
          </a:p>
          <a:p>
            <a:r>
              <a:rPr lang="en-CA" dirty="0"/>
              <a:t>Stakeholder relationships and corporate social responsibility across countries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30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are we going to learn?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1100"/>
            <a:ext cx="8763000" cy="5067300"/>
          </a:xfrm>
        </p:spPr>
        <p:txBody>
          <a:bodyPr/>
          <a:lstStyle/>
          <a:p>
            <a:r>
              <a:rPr lang="en-CA" sz="3000" dirty="0"/>
              <a:t>Discussing ideas of scholars and practitioners who thought about challenges and opportunities of IM </a:t>
            </a:r>
          </a:p>
          <a:p>
            <a:pPr lvl="1"/>
            <a:r>
              <a:rPr lang="en-CA" dirty="0"/>
              <a:t>evaluating critically these ideas and recommendations</a:t>
            </a:r>
          </a:p>
          <a:p>
            <a:r>
              <a:rPr lang="en-CA" dirty="0"/>
              <a:t>Discussing cases about</a:t>
            </a:r>
          </a:p>
          <a:p>
            <a:pPr lvl="1"/>
            <a:r>
              <a:rPr lang="en-CA" dirty="0"/>
              <a:t>Netflix, K-Pop, Harley Davidson, </a:t>
            </a:r>
            <a:r>
              <a:rPr lang="en-CA" dirty="0" err="1"/>
              <a:t>Logoplaste</a:t>
            </a:r>
            <a:r>
              <a:rPr lang="en-CA" dirty="0"/>
              <a:t>, Time Out, Emirates Airlines, Walmart, LG Display, Nike, China’ SOEs, Start-ups in Nairobi and Bangalore</a:t>
            </a:r>
          </a:p>
          <a:p>
            <a:r>
              <a:rPr lang="en-CA" dirty="0"/>
              <a:t>Working on a group project</a:t>
            </a:r>
          </a:p>
          <a:p>
            <a:pPr lvl="1"/>
            <a:r>
              <a:rPr lang="en-CA" dirty="0"/>
              <a:t>Practice in the analysis of challenges and opportunities associated with the international expansion of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Reading assignments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7324" y="1371600"/>
            <a:ext cx="6858000" cy="4876800"/>
          </a:xfrm>
        </p:spPr>
        <p:txBody>
          <a:bodyPr/>
          <a:lstStyle/>
          <a:p>
            <a:pPr eaLnBrk="1" hangingPunct="1"/>
            <a:r>
              <a:rPr lang="en-US" sz="2400" dirty="0"/>
              <a:t>Cases (</a:t>
            </a:r>
            <a:r>
              <a:rPr lang="en-US" sz="2400" i="1" dirty="0"/>
              <a:t>from HBS, Ivey, and other business schools</a:t>
            </a:r>
            <a:r>
              <a:rPr lang="en-US" sz="2400" dirty="0"/>
              <a:t>)</a:t>
            </a:r>
          </a:p>
          <a:p>
            <a:pPr lvl="1" eaLnBrk="1" hangingPunct="1"/>
            <a:r>
              <a:rPr lang="en-US" sz="2000" dirty="0"/>
              <a:t>All these cases can be downloaded through the web links (see “Links for downloading cases” file on Moodle)</a:t>
            </a:r>
          </a:p>
          <a:p>
            <a:pPr eaLnBrk="1" hangingPunct="1"/>
            <a:endParaRPr lang="en-US" sz="600" dirty="0"/>
          </a:p>
          <a:p>
            <a:pPr eaLnBrk="1" hangingPunct="1"/>
            <a:r>
              <a:rPr lang="en-US" sz="2400" dirty="0"/>
              <a:t>Selected chapters from </a:t>
            </a:r>
          </a:p>
          <a:p>
            <a:pPr lvl="1" eaLnBrk="1" hangingPunct="1"/>
            <a:r>
              <a:rPr lang="en-US" sz="2000" dirty="0" err="1"/>
              <a:t>Luthans</a:t>
            </a:r>
            <a:r>
              <a:rPr lang="en-US" sz="2000" dirty="0"/>
              <a:t> &amp; </a:t>
            </a:r>
            <a:r>
              <a:rPr lang="en-US" sz="2000" dirty="0" err="1"/>
              <a:t>Doh</a:t>
            </a:r>
            <a:r>
              <a:rPr lang="en-US" sz="2000" dirty="0"/>
              <a:t> “International Management”</a:t>
            </a:r>
          </a:p>
          <a:p>
            <a:pPr lvl="1" eaLnBrk="1" hangingPunct="1"/>
            <a:r>
              <a:rPr lang="en-US" sz="2000" dirty="0"/>
              <a:t>Hill “International Business”</a:t>
            </a:r>
          </a:p>
          <a:p>
            <a:pPr lvl="1" eaLnBrk="1" hangingPunct="1"/>
            <a:r>
              <a:rPr lang="en-US" sz="2000" dirty="0" err="1"/>
              <a:t>Ghemawat</a:t>
            </a:r>
            <a:r>
              <a:rPr lang="en-US" sz="2000" dirty="0"/>
              <a:t> “Redefining Global Strategy”</a:t>
            </a:r>
          </a:p>
          <a:p>
            <a:pPr eaLnBrk="1" hangingPunct="1"/>
            <a:r>
              <a:rPr lang="en-US" sz="2400" dirty="0"/>
              <a:t>Selected </a:t>
            </a:r>
            <a:r>
              <a:rPr lang="en-US" sz="2400" i="1" dirty="0"/>
              <a:t>Harvard Business Review </a:t>
            </a:r>
            <a:r>
              <a:rPr lang="en-US" sz="2400" dirty="0"/>
              <a:t>articles</a:t>
            </a:r>
          </a:p>
          <a:p>
            <a:pPr eaLnBrk="1" hangingPunct="1"/>
            <a:r>
              <a:rPr lang="en-US" sz="2400" dirty="0"/>
              <a:t>Other reading materials available online</a:t>
            </a:r>
          </a:p>
          <a:p>
            <a:pPr eaLnBrk="1" hangingPunct="1"/>
            <a:r>
              <a:rPr lang="en-US" sz="2400" dirty="0"/>
              <a:t>The recommended readings are optional – key ideas from these chapters and articles will be covered in my lectures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628" y="1447800"/>
            <a:ext cx="2133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>
                <a:solidFill>
                  <a:srgbClr val="4D4D4D"/>
                </a:solidFill>
              </a:rPr>
              <a:t>Required reading assignments</a:t>
            </a:r>
          </a:p>
          <a:p>
            <a:pPr algn="r">
              <a:spcBef>
                <a:spcPct val="50000"/>
              </a:spcBef>
            </a:pPr>
            <a:endParaRPr lang="en-US" sz="2000" b="1" dirty="0">
              <a:solidFill>
                <a:srgbClr val="4D4D4D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000" b="1" dirty="0">
                <a:solidFill>
                  <a:srgbClr val="4D4D4D"/>
                </a:solidFill>
              </a:rPr>
              <a:t>Recommended reading assignments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9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9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3829</TotalTime>
  <Words>1270</Words>
  <Application>Microsoft Office PowerPoint</Application>
  <PresentationFormat>On-screen Show (4:3)</PresentationFormat>
  <Paragraphs>158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Playfair Display</vt:lpstr>
      <vt:lpstr>Times New Roman</vt:lpstr>
      <vt:lpstr>Wingdings</vt:lpstr>
      <vt:lpstr>Default Design</vt:lpstr>
      <vt:lpstr>Default Design</vt:lpstr>
      <vt:lpstr>think-cell Slide</vt:lpstr>
      <vt:lpstr>Course Overview</vt:lpstr>
      <vt:lpstr>Agenda for today’s class</vt:lpstr>
      <vt:lpstr>About myself…</vt:lpstr>
      <vt:lpstr>What are we going to learn?</vt:lpstr>
      <vt:lpstr>(De)globalization and  cross-national differences</vt:lpstr>
      <vt:lpstr>When and how companies cross national borders</vt:lpstr>
      <vt:lpstr>Cross-national differences in management practices</vt:lpstr>
      <vt:lpstr>How are we going to learn?</vt:lpstr>
      <vt:lpstr>Reading assignments</vt:lpstr>
      <vt:lpstr>Case discussions</vt:lpstr>
      <vt:lpstr>International diversity of students</vt:lpstr>
      <vt:lpstr>Grades</vt:lpstr>
      <vt:lpstr>In-class contribution</vt:lpstr>
      <vt:lpstr>Individual assignment</vt:lpstr>
      <vt:lpstr>Group project assignment</vt:lpstr>
      <vt:lpstr>Selecting a company for the project</vt:lpstr>
      <vt:lpstr>Steps in the group project</vt:lpstr>
      <vt:lpstr>Final exam</vt:lpstr>
      <vt:lpstr>Other issues</vt:lpstr>
      <vt:lpstr>How to succeed…</vt:lpstr>
      <vt:lpstr>Communication</vt:lpstr>
      <vt:lpstr>Reminders 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</dc:title>
  <dc:creator>IO</dc:creator>
  <cp:lastModifiedBy>Ilya Okhmatovskiy</cp:lastModifiedBy>
  <cp:revision>430</cp:revision>
  <dcterms:created xsi:type="dcterms:W3CDTF">2003-01-13T00:52:33Z</dcterms:created>
  <dcterms:modified xsi:type="dcterms:W3CDTF">2025-02-04T10:26:37Z</dcterms:modified>
</cp:coreProperties>
</file>