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6"/>
  </p:notesMasterIdLst>
  <p:handoutMasterIdLst>
    <p:handoutMasterId r:id="rId57"/>
  </p:handoutMasterIdLst>
  <p:sldIdLst>
    <p:sldId id="369" r:id="rId2"/>
    <p:sldId id="548" r:id="rId3"/>
    <p:sldId id="549" r:id="rId4"/>
    <p:sldId id="550" r:id="rId5"/>
    <p:sldId id="551" r:id="rId6"/>
    <p:sldId id="552" r:id="rId7"/>
    <p:sldId id="585" r:id="rId8"/>
    <p:sldId id="584" r:id="rId9"/>
    <p:sldId id="586" r:id="rId10"/>
    <p:sldId id="587" r:id="rId11"/>
    <p:sldId id="588" r:id="rId12"/>
    <p:sldId id="589" r:id="rId13"/>
    <p:sldId id="590" r:id="rId14"/>
    <p:sldId id="591" r:id="rId15"/>
    <p:sldId id="556" r:id="rId16"/>
    <p:sldId id="376" r:id="rId17"/>
    <p:sldId id="387" r:id="rId18"/>
    <p:sldId id="388" r:id="rId19"/>
    <p:sldId id="389" r:id="rId20"/>
    <p:sldId id="390" r:id="rId21"/>
    <p:sldId id="399" r:id="rId22"/>
    <p:sldId id="400" r:id="rId23"/>
    <p:sldId id="394" r:id="rId24"/>
    <p:sldId id="401" r:id="rId25"/>
    <p:sldId id="402" r:id="rId26"/>
    <p:sldId id="581" r:id="rId27"/>
    <p:sldId id="403" r:id="rId28"/>
    <p:sldId id="582" r:id="rId29"/>
    <p:sldId id="404" r:id="rId30"/>
    <p:sldId id="405" r:id="rId31"/>
    <p:sldId id="406" r:id="rId32"/>
    <p:sldId id="440" r:id="rId33"/>
    <p:sldId id="441" r:id="rId34"/>
    <p:sldId id="442" r:id="rId35"/>
    <p:sldId id="443" r:id="rId36"/>
    <p:sldId id="444" r:id="rId37"/>
    <p:sldId id="445" r:id="rId38"/>
    <p:sldId id="446" r:id="rId39"/>
    <p:sldId id="447" r:id="rId40"/>
    <p:sldId id="448" r:id="rId41"/>
    <p:sldId id="449" r:id="rId42"/>
    <p:sldId id="450" r:id="rId43"/>
    <p:sldId id="453" r:id="rId44"/>
    <p:sldId id="454" r:id="rId45"/>
    <p:sldId id="455" r:id="rId46"/>
    <p:sldId id="456" r:id="rId47"/>
    <p:sldId id="457" r:id="rId48"/>
    <p:sldId id="458" r:id="rId49"/>
    <p:sldId id="583" r:id="rId50"/>
    <p:sldId id="460" r:id="rId51"/>
    <p:sldId id="461" r:id="rId52"/>
    <p:sldId id="462" r:id="rId53"/>
    <p:sldId id="463" r:id="rId54"/>
    <p:sldId id="464" r:id="rId55"/>
  </p:sldIdLst>
  <p:sldSz cx="9144000" cy="6858000" type="screen4x3"/>
  <p:notesSz cx="6858000" cy="9144000"/>
  <p:defaultTextStyle>
    <a:defPPr>
      <a:defRPr lang="pt-PT"/>
    </a:defPPr>
    <a:lvl1pPr algn="l" rtl="0" fontAlgn="base">
      <a:spcBef>
        <a:spcPct val="0"/>
      </a:spcBef>
      <a:spcAft>
        <a:spcPct val="0"/>
      </a:spcAft>
      <a:defRPr kern="1200">
        <a:solidFill>
          <a:schemeClr val="tx1"/>
        </a:solidFill>
        <a:latin typeface="Sylfaen" pitchFamily="18"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Sylfaen" pitchFamily="18"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Sylfaen" pitchFamily="18"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Sylfaen" pitchFamily="18"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Sylfaen" pitchFamily="18"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Sylfaen" pitchFamily="18"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Sylfaen" pitchFamily="18"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Sylfaen" pitchFamily="18"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Sylfaen"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5"/>
  </p:normalViewPr>
  <p:slideViewPr>
    <p:cSldViewPr>
      <p:cViewPr varScale="1">
        <p:scale>
          <a:sx n="107" d="100"/>
          <a:sy n="107" d="100"/>
        </p:scale>
        <p:origin x="1760"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2861EC-E9F2-F443-A327-92DBDD2FEB5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mn-ea"/>
              </a:defRPr>
            </a:lvl1pPr>
          </a:lstStyle>
          <a:p>
            <a:pPr>
              <a:defRPr/>
            </a:pPr>
            <a:endParaRPr lang="en-US"/>
          </a:p>
        </p:txBody>
      </p:sp>
      <p:sp>
        <p:nvSpPr>
          <p:cNvPr id="3" name="Date Placeholder 2">
            <a:extLst>
              <a:ext uri="{FF2B5EF4-FFF2-40B4-BE49-F238E27FC236}">
                <a16:creationId xmlns:a16="http://schemas.microsoft.com/office/drawing/2014/main" id="{CD35E286-F76D-E844-8D1D-F0DB0B7D74A4}"/>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6719022D-6F74-804B-9C6D-BD576CA79B31}" type="datetime1">
              <a:rPr lang="en-US" altLang="en-US"/>
              <a:pPr/>
              <a:t>11/2/23</a:t>
            </a:fld>
            <a:endParaRPr lang="en-US" altLang="en-US"/>
          </a:p>
        </p:txBody>
      </p:sp>
      <p:sp>
        <p:nvSpPr>
          <p:cNvPr id="4" name="Footer Placeholder 3">
            <a:extLst>
              <a:ext uri="{FF2B5EF4-FFF2-40B4-BE49-F238E27FC236}">
                <a16:creationId xmlns:a16="http://schemas.microsoft.com/office/drawing/2014/main" id="{DEB800E9-9651-3E4E-B48A-A5C7EAAAFA6B}"/>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ea typeface="+mn-ea"/>
              </a:defRPr>
            </a:lvl1pPr>
          </a:lstStyle>
          <a:p>
            <a:pPr>
              <a:defRPr/>
            </a:pPr>
            <a:endParaRPr lang="en-US"/>
          </a:p>
        </p:txBody>
      </p:sp>
      <p:sp>
        <p:nvSpPr>
          <p:cNvPr id="5" name="Slide Number Placeholder 4">
            <a:extLst>
              <a:ext uri="{FF2B5EF4-FFF2-40B4-BE49-F238E27FC236}">
                <a16:creationId xmlns:a16="http://schemas.microsoft.com/office/drawing/2014/main" id="{423A23BA-EFCD-6441-A398-251622078AA5}"/>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0ECB651-85F6-3843-B701-7BA2B71967FD}"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10E728A8-EFA0-384A-BC40-7294A9F82F09}"/>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defRPr>
            </a:lvl1pPr>
          </a:lstStyle>
          <a:p>
            <a:pPr>
              <a:defRPr/>
            </a:pPr>
            <a:endParaRPr lang="pt-PT"/>
          </a:p>
        </p:txBody>
      </p:sp>
      <p:sp>
        <p:nvSpPr>
          <p:cNvPr id="23555" name="Rectangle 3">
            <a:extLst>
              <a:ext uri="{FF2B5EF4-FFF2-40B4-BE49-F238E27FC236}">
                <a16:creationId xmlns:a16="http://schemas.microsoft.com/office/drawing/2014/main" id="{2761CFE9-E536-1B45-BBEF-726F313C2888}"/>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defRPr>
            </a:lvl1pPr>
          </a:lstStyle>
          <a:p>
            <a:pPr>
              <a:defRPr/>
            </a:pPr>
            <a:endParaRPr lang="pt-PT"/>
          </a:p>
        </p:txBody>
      </p:sp>
      <p:sp>
        <p:nvSpPr>
          <p:cNvPr id="15364" name="Rectangle 4">
            <a:extLst>
              <a:ext uri="{FF2B5EF4-FFF2-40B4-BE49-F238E27FC236}">
                <a16:creationId xmlns:a16="http://schemas.microsoft.com/office/drawing/2014/main" id="{2EF8055F-FF87-C944-8C36-56C43E13B2D1}"/>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5">
            <a:extLst>
              <a:ext uri="{FF2B5EF4-FFF2-40B4-BE49-F238E27FC236}">
                <a16:creationId xmlns:a16="http://schemas.microsoft.com/office/drawing/2014/main" id="{CD7C7D10-0E21-7545-B9D3-DE9C0B0987F3}"/>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PT" noProof="0"/>
              <a:t>Click to edit Master text styles</a:t>
            </a:r>
          </a:p>
          <a:p>
            <a:pPr lvl="1"/>
            <a:r>
              <a:rPr lang="pt-PT" noProof="0"/>
              <a:t>Second level</a:t>
            </a:r>
          </a:p>
          <a:p>
            <a:pPr lvl="2"/>
            <a:r>
              <a:rPr lang="pt-PT" noProof="0"/>
              <a:t>Third level</a:t>
            </a:r>
          </a:p>
          <a:p>
            <a:pPr lvl="3"/>
            <a:r>
              <a:rPr lang="pt-PT" noProof="0"/>
              <a:t>Fourth level</a:t>
            </a:r>
          </a:p>
          <a:p>
            <a:pPr lvl="4"/>
            <a:r>
              <a:rPr lang="pt-PT" noProof="0"/>
              <a:t>Fifth level</a:t>
            </a:r>
          </a:p>
        </p:txBody>
      </p:sp>
      <p:sp>
        <p:nvSpPr>
          <p:cNvPr id="23558" name="Rectangle 6">
            <a:extLst>
              <a:ext uri="{FF2B5EF4-FFF2-40B4-BE49-F238E27FC236}">
                <a16:creationId xmlns:a16="http://schemas.microsoft.com/office/drawing/2014/main" id="{729C2A61-4490-8D4A-9A82-B1254AF8D3DB}"/>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defRPr>
            </a:lvl1pPr>
          </a:lstStyle>
          <a:p>
            <a:pPr>
              <a:defRPr/>
            </a:pPr>
            <a:endParaRPr lang="pt-PT"/>
          </a:p>
        </p:txBody>
      </p:sp>
      <p:sp>
        <p:nvSpPr>
          <p:cNvPr id="23559" name="Rectangle 7">
            <a:extLst>
              <a:ext uri="{FF2B5EF4-FFF2-40B4-BE49-F238E27FC236}">
                <a16:creationId xmlns:a16="http://schemas.microsoft.com/office/drawing/2014/main" id="{22DE7ECC-D96E-6341-808D-C40A0DF66BF0}"/>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7D842CC-0D53-AA40-9541-DCA25E20EAC2}" type="slidenum">
              <a:rPr lang="pt-PT" altLang="en-US"/>
              <a:pPr/>
              <a:t>‹#›</a:t>
            </a:fld>
            <a:endParaRPr lang="pt-PT"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Sylfaen" pitchFamily="18"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Sylfae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Sylfae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Sylfae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Sylfaen" pitchFamily="18"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886A843E-DFA1-514F-9865-48518F6017D0}"/>
              </a:ext>
            </a:extLst>
          </p:cNvPr>
          <p:cNvSpPr>
            <a:spLocks noGrp="1" noRot="1" noChangeAspect="1" noTextEdit="1"/>
          </p:cNvSpPr>
          <p:nvPr>
            <p:ph type="sldImg"/>
          </p:nvPr>
        </p:nvSpPr>
        <p:spPr>
          <a:ln/>
        </p:spPr>
      </p:sp>
      <p:sp>
        <p:nvSpPr>
          <p:cNvPr id="18435" name="Notes Placeholder 2">
            <a:extLst>
              <a:ext uri="{FF2B5EF4-FFF2-40B4-BE49-F238E27FC236}">
                <a16:creationId xmlns:a16="http://schemas.microsoft.com/office/drawing/2014/main" id="{30EBA1CE-E4DC-844A-B5D8-5FF6746BE15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18436" name="Slide Number Placeholder 3">
            <a:extLst>
              <a:ext uri="{FF2B5EF4-FFF2-40B4-BE49-F238E27FC236}">
                <a16:creationId xmlns:a16="http://schemas.microsoft.com/office/drawing/2014/main" id="{438553A2-1480-DB4F-8A1E-426A893CB13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4046F3B2-A413-7F46-ADE9-570FDFDFF444}" type="slidenum">
              <a:rPr lang="en-US" altLang="en-US" sz="1200">
                <a:latin typeface="Times New Roman" panose="02020603050405020304" pitchFamily="18" charset="0"/>
              </a:rPr>
              <a:pPr eaLnBrk="1" hangingPunct="1"/>
              <a:t>2</a:t>
            </a:fld>
            <a:endParaRPr lang="en-US" altLang="en-US" sz="1200">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C48C8926-948C-9E4F-95C5-0E5E30ED794F}"/>
              </a:ext>
            </a:extLst>
          </p:cNvPr>
          <p:cNvSpPr>
            <a:spLocks noGrp="1" noRot="1" noChangeAspect="1" noTextEdit="1"/>
          </p:cNvSpPr>
          <p:nvPr>
            <p:ph type="sldImg"/>
          </p:nvPr>
        </p:nvSpPr>
        <p:spPr>
          <a:ln/>
        </p:spPr>
      </p:sp>
      <p:sp>
        <p:nvSpPr>
          <p:cNvPr id="34819" name="Notes Placeholder 2">
            <a:extLst>
              <a:ext uri="{FF2B5EF4-FFF2-40B4-BE49-F238E27FC236}">
                <a16:creationId xmlns:a16="http://schemas.microsoft.com/office/drawing/2014/main" id="{722E6DB5-33C5-5944-9462-CFE8A06D3A0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34820" name="Slide Number Placeholder 3">
            <a:extLst>
              <a:ext uri="{FF2B5EF4-FFF2-40B4-BE49-F238E27FC236}">
                <a16:creationId xmlns:a16="http://schemas.microsoft.com/office/drawing/2014/main" id="{84E221D8-596D-4F43-8C6B-D13709EF25C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B81BA055-DCCD-9C45-B86C-B6F126ACD2DC}" type="slidenum">
              <a:rPr lang="en-US" altLang="en-US" sz="1200">
                <a:latin typeface="Times New Roman" panose="02020603050405020304" pitchFamily="18" charset="0"/>
              </a:rPr>
              <a:pPr eaLnBrk="1" hangingPunct="1"/>
              <a:t>11</a:t>
            </a:fld>
            <a:endParaRPr lang="en-US" altLang="en-US" sz="1200">
              <a:latin typeface="Times New Roman" panose="02020603050405020304" pitchFamily="18" charset="0"/>
            </a:endParaRPr>
          </a:p>
        </p:txBody>
      </p:sp>
    </p:spTree>
    <p:extLst>
      <p:ext uri="{BB962C8B-B14F-4D97-AF65-F5344CB8AC3E}">
        <p14:creationId xmlns:p14="http://schemas.microsoft.com/office/powerpoint/2010/main" val="15939372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C48C8926-948C-9E4F-95C5-0E5E30ED794F}"/>
              </a:ext>
            </a:extLst>
          </p:cNvPr>
          <p:cNvSpPr>
            <a:spLocks noGrp="1" noRot="1" noChangeAspect="1" noTextEdit="1"/>
          </p:cNvSpPr>
          <p:nvPr>
            <p:ph type="sldImg"/>
          </p:nvPr>
        </p:nvSpPr>
        <p:spPr>
          <a:ln/>
        </p:spPr>
      </p:sp>
      <p:sp>
        <p:nvSpPr>
          <p:cNvPr id="34819" name="Notes Placeholder 2">
            <a:extLst>
              <a:ext uri="{FF2B5EF4-FFF2-40B4-BE49-F238E27FC236}">
                <a16:creationId xmlns:a16="http://schemas.microsoft.com/office/drawing/2014/main" id="{722E6DB5-33C5-5944-9462-CFE8A06D3A0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34820" name="Slide Number Placeholder 3">
            <a:extLst>
              <a:ext uri="{FF2B5EF4-FFF2-40B4-BE49-F238E27FC236}">
                <a16:creationId xmlns:a16="http://schemas.microsoft.com/office/drawing/2014/main" id="{84E221D8-596D-4F43-8C6B-D13709EF25C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B81BA055-DCCD-9C45-B86C-B6F126ACD2DC}" type="slidenum">
              <a:rPr lang="en-US" altLang="en-US" sz="1200">
                <a:latin typeface="Times New Roman" panose="02020603050405020304" pitchFamily="18" charset="0"/>
              </a:rPr>
              <a:pPr eaLnBrk="1" hangingPunct="1"/>
              <a:t>12</a:t>
            </a:fld>
            <a:endParaRPr lang="en-US" altLang="en-US" sz="1200">
              <a:latin typeface="Times New Roman" panose="02020603050405020304" pitchFamily="18" charset="0"/>
            </a:endParaRPr>
          </a:p>
        </p:txBody>
      </p:sp>
    </p:spTree>
    <p:extLst>
      <p:ext uri="{BB962C8B-B14F-4D97-AF65-F5344CB8AC3E}">
        <p14:creationId xmlns:p14="http://schemas.microsoft.com/office/powerpoint/2010/main" val="38155513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C48C8926-948C-9E4F-95C5-0E5E30ED794F}"/>
              </a:ext>
            </a:extLst>
          </p:cNvPr>
          <p:cNvSpPr>
            <a:spLocks noGrp="1" noRot="1" noChangeAspect="1" noTextEdit="1"/>
          </p:cNvSpPr>
          <p:nvPr>
            <p:ph type="sldImg"/>
          </p:nvPr>
        </p:nvSpPr>
        <p:spPr>
          <a:ln/>
        </p:spPr>
      </p:sp>
      <p:sp>
        <p:nvSpPr>
          <p:cNvPr id="34819" name="Notes Placeholder 2">
            <a:extLst>
              <a:ext uri="{FF2B5EF4-FFF2-40B4-BE49-F238E27FC236}">
                <a16:creationId xmlns:a16="http://schemas.microsoft.com/office/drawing/2014/main" id="{722E6DB5-33C5-5944-9462-CFE8A06D3A0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34820" name="Slide Number Placeholder 3">
            <a:extLst>
              <a:ext uri="{FF2B5EF4-FFF2-40B4-BE49-F238E27FC236}">
                <a16:creationId xmlns:a16="http://schemas.microsoft.com/office/drawing/2014/main" id="{84E221D8-596D-4F43-8C6B-D13709EF25C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B81BA055-DCCD-9C45-B86C-B6F126ACD2DC}" type="slidenum">
              <a:rPr lang="en-US" altLang="en-US" sz="1200">
                <a:latin typeface="Times New Roman" panose="02020603050405020304" pitchFamily="18" charset="0"/>
              </a:rPr>
              <a:pPr eaLnBrk="1" hangingPunct="1"/>
              <a:t>13</a:t>
            </a:fld>
            <a:endParaRPr lang="en-US" altLang="en-US" sz="1200">
              <a:latin typeface="Times New Roman" panose="02020603050405020304" pitchFamily="18" charset="0"/>
            </a:endParaRPr>
          </a:p>
        </p:txBody>
      </p:sp>
    </p:spTree>
    <p:extLst>
      <p:ext uri="{BB962C8B-B14F-4D97-AF65-F5344CB8AC3E}">
        <p14:creationId xmlns:p14="http://schemas.microsoft.com/office/powerpoint/2010/main" val="42864842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C48C8926-948C-9E4F-95C5-0E5E30ED794F}"/>
              </a:ext>
            </a:extLst>
          </p:cNvPr>
          <p:cNvSpPr>
            <a:spLocks noGrp="1" noRot="1" noChangeAspect="1" noTextEdit="1"/>
          </p:cNvSpPr>
          <p:nvPr>
            <p:ph type="sldImg"/>
          </p:nvPr>
        </p:nvSpPr>
        <p:spPr>
          <a:ln/>
        </p:spPr>
      </p:sp>
      <p:sp>
        <p:nvSpPr>
          <p:cNvPr id="34819" name="Notes Placeholder 2">
            <a:extLst>
              <a:ext uri="{FF2B5EF4-FFF2-40B4-BE49-F238E27FC236}">
                <a16:creationId xmlns:a16="http://schemas.microsoft.com/office/drawing/2014/main" id="{722E6DB5-33C5-5944-9462-CFE8A06D3A0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34820" name="Slide Number Placeholder 3">
            <a:extLst>
              <a:ext uri="{FF2B5EF4-FFF2-40B4-BE49-F238E27FC236}">
                <a16:creationId xmlns:a16="http://schemas.microsoft.com/office/drawing/2014/main" id="{84E221D8-596D-4F43-8C6B-D13709EF25C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B81BA055-DCCD-9C45-B86C-B6F126ACD2DC}" type="slidenum">
              <a:rPr lang="en-US" altLang="en-US" sz="1200">
                <a:latin typeface="Times New Roman" panose="02020603050405020304" pitchFamily="18" charset="0"/>
              </a:rPr>
              <a:pPr eaLnBrk="1" hangingPunct="1"/>
              <a:t>14</a:t>
            </a:fld>
            <a:endParaRPr lang="en-US" altLang="en-US" sz="1200">
              <a:latin typeface="Times New Roman" panose="02020603050405020304" pitchFamily="18" charset="0"/>
            </a:endParaRPr>
          </a:p>
        </p:txBody>
      </p:sp>
    </p:spTree>
    <p:extLst>
      <p:ext uri="{BB962C8B-B14F-4D97-AF65-F5344CB8AC3E}">
        <p14:creationId xmlns:p14="http://schemas.microsoft.com/office/powerpoint/2010/main" val="10719955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C591E93F-7540-9A49-82C4-A370AFE0B155}"/>
              </a:ext>
            </a:extLst>
          </p:cNvPr>
          <p:cNvSpPr>
            <a:spLocks noGrp="1" noRot="1" noChangeAspect="1" noTextEdit="1"/>
          </p:cNvSpPr>
          <p:nvPr>
            <p:ph type="sldImg"/>
          </p:nvPr>
        </p:nvSpPr>
        <p:spPr>
          <a:ln/>
        </p:spPr>
      </p:sp>
      <p:sp>
        <p:nvSpPr>
          <p:cNvPr id="36867" name="Notes Placeholder 2">
            <a:extLst>
              <a:ext uri="{FF2B5EF4-FFF2-40B4-BE49-F238E27FC236}">
                <a16:creationId xmlns:a16="http://schemas.microsoft.com/office/drawing/2014/main" id="{AD3316C8-C401-8249-97B0-47FC37CB193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36868" name="Slide Number Placeholder 3">
            <a:extLst>
              <a:ext uri="{FF2B5EF4-FFF2-40B4-BE49-F238E27FC236}">
                <a16:creationId xmlns:a16="http://schemas.microsoft.com/office/drawing/2014/main" id="{197F8832-0092-414C-9507-CA46134AC74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25463747-3903-CD45-9A50-120D41CD1749}" type="slidenum">
              <a:rPr lang="en-US" altLang="en-US" sz="1200">
                <a:latin typeface="Times New Roman" panose="02020603050405020304" pitchFamily="18" charset="0"/>
              </a:rPr>
              <a:pPr eaLnBrk="1" hangingPunct="1"/>
              <a:t>15</a:t>
            </a:fld>
            <a:endParaRPr lang="en-US" altLang="en-US" sz="1200">
              <a:latin typeface="Times New Roman"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2216D57B-CD4A-C445-8EF2-77256164DE1F}"/>
              </a:ext>
            </a:extLst>
          </p:cNvPr>
          <p:cNvSpPr>
            <a:spLocks noGrp="1" noRot="1" noChangeAspect="1" noTextEdit="1"/>
          </p:cNvSpPr>
          <p:nvPr>
            <p:ph type="sldImg"/>
          </p:nvPr>
        </p:nvSpPr>
        <p:spPr>
          <a:ln/>
        </p:spPr>
      </p:sp>
      <p:sp>
        <p:nvSpPr>
          <p:cNvPr id="38915" name="Notes Placeholder 2">
            <a:extLst>
              <a:ext uri="{FF2B5EF4-FFF2-40B4-BE49-F238E27FC236}">
                <a16:creationId xmlns:a16="http://schemas.microsoft.com/office/drawing/2014/main" id="{CA44AFA8-A81C-954B-9368-35563BD1EE6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38916" name="Slide Number Placeholder 3">
            <a:extLst>
              <a:ext uri="{FF2B5EF4-FFF2-40B4-BE49-F238E27FC236}">
                <a16:creationId xmlns:a16="http://schemas.microsoft.com/office/drawing/2014/main" id="{C1BCA2EE-7824-1E40-BF00-6BF490F7BA8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C30B69BA-3415-F446-B183-5C9ABE99C028}" type="slidenum">
              <a:rPr lang="en-US" altLang="en-US" sz="1200">
                <a:latin typeface="Times New Roman" panose="02020603050405020304" pitchFamily="18" charset="0"/>
              </a:rPr>
              <a:pPr eaLnBrk="1" hangingPunct="1"/>
              <a:t>26</a:t>
            </a:fld>
            <a:endParaRPr lang="en-US" altLang="en-US" sz="1200">
              <a:latin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66821B7A-ACB2-6D49-AD70-7FA055A1D988}"/>
              </a:ext>
            </a:extLst>
          </p:cNvPr>
          <p:cNvSpPr>
            <a:spLocks noGrp="1" noRot="1" noChangeAspect="1" noTextEdit="1"/>
          </p:cNvSpPr>
          <p:nvPr>
            <p:ph type="sldImg"/>
          </p:nvPr>
        </p:nvSpPr>
        <p:spPr>
          <a:ln/>
        </p:spPr>
      </p:sp>
      <p:sp>
        <p:nvSpPr>
          <p:cNvPr id="40963" name="Notes Placeholder 2">
            <a:extLst>
              <a:ext uri="{FF2B5EF4-FFF2-40B4-BE49-F238E27FC236}">
                <a16:creationId xmlns:a16="http://schemas.microsoft.com/office/drawing/2014/main" id="{13D32617-CA1E-604C-99BC-A3A3736AE82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40964" name="Slide Number Placeholder 3">
            <a:extLst>
              <a:ext uri="{FF2B5EF4-FFF2-40B4-BE49-F238E27FC236}">
                <a16:creationId xmlns:a16="http://schemas.microsoft.com/office/drawing/2014/main" id="{A19092A0-CEC1-3849-B182-5B5E33888A6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BBCF31E3-571B-524B-B5D6-0C64A2DB4B28}" type="slidenum">
              <a:rPr lang="en-US" altLang="en-US" sz="1200">
                <a:latin typeface="Times New Roman" panose="02020603050405020304" pitchFamily="18" charset="0"/>
              </a:rPr>
              <a:pPr eaLnBrk="1" hangingPunct="1"/>
              <a:t>28</a:t>
            </a:fld>
            <a:endParaRPr lang="en-US" altLang="en-US" sz="1200">
              <a:latin typeface="Times New Roman" panose="0202060305040502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C16580B0-2E36-BD41-B9BD-193C313C4903}"/>
              </a:ext>
            </a:extLst>
          </p:cNvPr>
          <p:cNvSpPr>
            <a:spLocks noGrp="1" noRot="1" noChangeAspect="1" noTextEdit="1"/>
          </p:cNvSpPr>
          <p:nvPr>
            <p:ph type="sldImg"/>
          </p:nvPr>
        </p:nvSpPr>
        <p:spPr>
          <a:ln/>
        </p:spPr>
      </p:sp>
      <p:sp>
        <p:nvSpPr>
          <p:cNvPr id="43011" name="Notes Placeholder 2">
            <a:extLst>
              <a:ext uri="{FF2B5EF4-FFF2-40B4-BE49-F238E27FC236}">
                <a16:creationId xmlns:a16="http://schemas.microsoft.com/office/drawing/2014/main" id="{14C95AEB-E3E6-8C4B-8096-D6C7FBAA503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43012" name="Slide Number Placeholder 3">
            <a:extLst>
              <a:ext uri="{FF2B5EF4-FFF2-40B4-BE49-F238E27FC236}">
                <a16:creationId xmlns:a16="http://schemas.microsoft.com/office/drawing/2014/main" id="{78DE98EB-C20C-EE47-92D1-30AEEBBD70A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356CB379-C2B3-7146-A47C-735FDBC9059E}" type="slidenum">
              <a:rPr lang="en-US" altLang="en-US" sz="1200">
                <a:latin typeface="Times New Roman" panose="02020603050405020304" pitchFamily="18" charset="0"/>
              </a:rPr>
              <a:pPr eaLnBrk="1" hangingPunct="1"/>
              <a:t>32</a:t>
            </a:fld>
            <a:endParaRPr lang="en-US" altLang="en-US" sz="1200">
              <a:latin typeface="Times New Roman" panose="02020603050405020304"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A4CF4F53-C454-2440-8398-7D4103A1BC96}"/>
              </a:ext>
            </a:extLst>
          </p:cNvPr>
          <p:cNvSpPr>
            <a:spLocks noGrp="1" noRot="1" noChangeAspect="1" noTextEdit="1"/>
          </p:cNvSpPr>
          <p:nvPr>
            <p:ph type="sldImg"/>
          </p:nvPr>
        </p:nvSpPr>
        <p:spPr>
          <a:ln/>
        </p:spPr>
      </p:sp>
      <p:sp>
        <p:nvSpPr>
          <p:cNvPr id="45059" name="Notes Placeholder 2">
            <a:extLst>
              <a:ext uri="{FF2B5EF4-FFF2-40B4-BE49-F238E27FC236}">
                <a16:creationId xmlns:a16="http://schemas.microsoft.com/office/drawing/2014/main" id="{D423F9D8-211D-FB41-A58E-80AAD5A293B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45060" name="Slide Number Placeholder 3">
            <a:extLst>
              <a:ext uri="{FF2B5EF4-FFF2-40B4-BE49-F238E27FC236}">
                <a16:creationId xmlns:a16="http://schemas.microsoft.com/office/drawing/2014/main" id="{71C82A9E-6E2E-EA4D-980C-1E96418ADDD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67941BAD-CB4C-8C46-96D4-AFB715912B79}" type="slidenum">
              <a:rPr lang="en-US" altLang="en-US" sz="1200">
                <a:latin typeface="Times New Roman" panose="02020603050405020304" pitchFamily="18" charset="0"/>
              </a:rPr>
              <a:pPr eaLnBrk="1" hangingPunct="1"/>
              <a:t>33</a:t>
            </a:fld>
            <a:endParaRPr lang="en-US" altLang="en-US" sz="1200">
              <a:latin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E6D529A4-2B77-5C43-8440-A485C7032CAD}"/>
              </a:ext>
            </a:extLst>
          </p:cNvPr>
          <p:cNvSpPr>
            <a:spLocks noGrp="1" noRot="1" noChangeAspect="1" noTextEdit="1"/>
          </p:cNvSpPr>
          <p:nvPr>
            <p:ph type="sldImg"/>
          </p:nvPr>
        </p:nvSpPr>
        <p:spPr>
          <a:ln/>
        </p:spPr>
      </p:sp>
      <p:sp>
        <p:nvSpPr>
          <p:cNvPr id="47107" name="Notes Placeholder 2">
            <a:extLst>
              <a:ext uri="{FF2B5EF4-FFF2-40B4-BE49-F238E27FC236}">
                <a16:creationId xmlns:a16="http://schemas.microsoft.com/office/drawing/2014/main" id="{A698B5C2-B181-094C-AE66-DA977C94B66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47108" name="Slide Number Placeholder 3">
            <a:extLst>
              <a:ext uri="{FF2B5EF4-FFF2-40B4-BE49-F238E27FC236}">
                <a16:creationId xmlns:a16="http://schemas.microsoft.com/office/drawing/2014/main" id="{92216103-0BC8-9940-A17E-33A74083D69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31D22452-7A88-2B4B-AEAA-F51E5FC8336D}" type="slidenum">
              <a:rPr lang="en-US" altLang="en-US" sz="1200">
                <a:latin typeface="Times New Roman" panose="02020603050405020304" pitchFamily="18" charset="0"/>
              </a:rPr>
              <a:pPr eaLnBrk="1" hangingPunct="1"/>
              <a:t>34</a:t>
            </a:fld>
            <a:endParaRPr lang="en-US" altLang="en-US" sz="120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9C19C84-A62C-934E-9D10-FC7E628D20BB}"/>
              </a:ext>
            </a:extLst>
          </p:cNvPr>
          <p:cNvSpPr>
            <a:spLocks noGrp="1" noRot="1" noChangeAspect="1" noTextEdit="1"/>
          </p:cNvSpPr>
          <p:nvPr>
            <p:ph type="sldImg"/>
          </p:nvPr>
        </p:nvSpPr>
        <p:spPr>
          <a:ln/>
        </p:spPr>
      </p:sp>
      <p:sp>
        <p:nvSpPr>
          <p:cNvPr id="20483" name="Notes Placeholder 2">
            <a:extLst>
              <a:ext uri="{FF2B5EF4-FFF2-40B4-BE49-F238E27FC236}">
                <a16:creationId xmlns:a16="http://schemas.microsoft.com/office/drawing/2014/main" id="{D0474B39-9808-344D-ACDA-AC19092680A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20484" name="Slide Number Placeholder 3">
            <a:extLst>
              <a:ext uri="{FF2B5EF4-FFF2-40B4-BE49-F238E27FC236}">
                <a16:creationId xmlns:a16="http://schemas.microsoft.com/office/drawing/2014/main" id="{B5D83933-AC78-264F-B7C7-CED5EF66076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90D7EC53-8D10-9045-ACD3-8C3525FC8957}" type="slidenum">
              <a:rPr lang="en-US" altLang="en-US" sz="1200">
                <a:latin typeface="Times New Roman" panose="02020603050405020304" pitchFamily="18" charset="0"/>
              </a:rPr>
              <a:pPr eaLnBrk="1" hangingPunct="1"/>
              <a:t>3</a:t>
            </a:fld>
            <a:endParaRPr lang="en-US" altLang="en-US" sz="1200">
              <a:latin typeface="Times New Roman" panose="02020603050405020304"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F3521286-5D0B-7B40-9328-A4AA28C6754A}"/>
              </a:ext>
            </a:extLst>
          </p:cNvPr>
          <p:cNvSpPr>
            <a:spLocks noGrp="1" noRot="1" noChangeAspect="1" noTextEdit="1"/>
          </p:cNvSpPr>
          <p:nvPr>
            <p:ph type="sldImg"/>
          </p:nvPr>
        </p:nvSpPr>
        <p:spPr>
          <a:ln/>
        </p:spPr>
      </p:sp>
      <p:sp>
        <p:nvSpPr>
          <p:cNvPr id="49155" name="Notes Placeholder 2">
            <a:extLst>
              <a:ext uri="{FF2B5EF4-FFF2-40B4-BE49-F238E27FC236}">
                <a16:creationId xmlns:a16="http://schemas.microsoft.com/office/drawing/2014/main" id="{DB5276FD-CED1-744A-8864-44D0260D95A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49156" name="Slide Number Placeholder 3">
            <a:extLst>
              <a:ext uri="{FF2B5EF4-FFF2-40B4-BE49-F238E27FC236}">
                <a16:creationId xmlns:a16="http://schemas.microsoft.com/office/drawing/2014/main" id="{1987134A-DBD1-6144-B2CD-8886A8B6CE1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85870015-DAC2-B34B-9FCF-561F1114FB85}" type="slidenum">
              <a:rPr lang="en-US" altLang="en-US" sz="1200">
                <a:latin typeface="Times New Roman" panose="02020603050405020304" pitchFamily="18" charset="0"/>
              </a:rPr>
              <a:pPr eaLnBrk="1" hangingPunct="1"/>
              <a:t>35</a:t>
            </a:fld>
            <a:endParaRPr lang="en-US" altLang="en-US" sz="1200">
              <a:latin typeface="Times New Roman" panose="02020603050405020304"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66A6D3E9-2654-A744-974E-001A848307ED}"/>
              </a:ext>
            </a:extLst>
          </p:cNvPr>
          <p:cNvSpPr>
            <a:spLocks noGrp="1" noRot="1" noChangeAspect="1" noTextEdit="1"/>
          </p:cNvSpPr>
          <p:nvPr>
            <p:ph type="sldImg"/>
          </p:nvPr>
        </p:nvSpPr>
        <p:spPr>
          <a:ln/>
        </p:spPr>
      </p:sp>
      <p:sp>
        <p:nvSpPr>
          <p:cNvPr id="51203" name="Notes Placeholder 2">
            <a:extLst>
              <a:ext uri="{FF2B5EF4-FFF2-40B4-BE49-F238E27FC236}">
                <a16:creationId xmlns:a16="http://schemas.microsoft.com/office/drawing/2014/main" id="{28FA6B3C-B187-344B-9DD7-00979725E82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51204" name="Slide Number Placeholder 3">
            <a:extLst>
              <a:ext uri="{FF2B5EF4-FFF2-40B4-BE49-F238E27FC236}">
                <a16:creationId xmlns:a16="http://schemas.microsoft.com/office/drawing/2014/main" id="{F87620C3-4C1A-9241-B07E-464756F85F3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E0DF3B21-B6B9-8443-A7E0-9434E47752A6}" type="slidenum">
              <a:rPr lang="en-US" altLang="en-US" sz="1200">
                <a:latin typeface="Times New Roman" panose="02020603050405020304" pitchFamily="18" charset="0"/>
              </a:rPr>
              <a:pPr eaLnBrk="1" hangingPunct="1"/>
              <a:t>36</a:t>
            </a:fld>
            <a:endParaRPr lang="en-US" altLang="en-US" sz="1200">
              <a:latin typeface="Times New Roman" panose="02020603050405020304"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C0BF013A-CCAF-5944-9F50-8854FA0E0921}"/>
              </a:ext>
            </a:extLst>
          </p:cNvPr>
          <p:cNvSpPr>
            <a:spLocks noGrp="1" noRot="1" noChangeAspect="1" noTextEdit="1"/>
          </p:cNvSpPr>
          <p:nvPr>
            <p:ph type="sldImg"/>
          </p:nvPr>
        </p:nvSpPr>
        <p:spPr>
          <a:ln/>
        </p:spPr>
      </p:sp>
      <p:sp>
        <p:nvSpPr>
          <p:cNvPr id="53251" name="Notes Placeholder 2">
            <a:extLst>
              <a:ext uri="{FF2B5EF4-FFF2-40B4-BE49-F238E27FC236}">
                <a16:creationId xmlns:a16="http://schemas.microsoft.com/office/drawing/2014/main" id="{293F118B-10C2-A94F-9E59-916539777CC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53252" name="Slide Number Placeholder 3">
            <a:extLst>
              <a:ext uri="{FF2B5EF4-FFF2-40B4-BE49-F238E27FC236}">
                <a16:creationId xmlns:a16="http://schemas.microsoft.com/office/drawing/2014/main" id="{1FC1E629-9521-6E42-903B-6898B9C7C77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015B52A3-4B3F-0440-9B22-118EFD69F2B6}" type="slidenum">
              <a:rPr lang="en-US" altLang="en-US" sz="1200">
                <a:latin typeface="Times New Roman" panose="02020603050405020304" pitchFamily="18" charset="0"/>
              </a:rPr>
              <a:pPr eaLnBrk="1" hangingPunct="1"/>
              <a:t>37</a:t>
            </a:fld>
            <a:endParaRPr lang="en-US" altLang="en-US" sz="1200">
              <a:latin typeface="Times New Roman" panose="02020603050405020304"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74ED2265-01E5-C94D-A08F-4C99B6393741}"/>
              </a:ext>
            </a:extLst>
          </p:cNvPr>
          <p:cNvSpPr>
            <a:spLocks noGrp="1" noRot="1" noChangeAspect="1" noTextEdit="1"/>
          </p:cNvSpPr>
          <p:nvPr>
            <p:ph type="sldImg"/>
          </p:nvPr>
        </p:nvSpPr>
        <p:spPr>
          <a:ln/>
        </p:spPr>
      </p:sp>
      <p:sp>
        <p:nvSpPr>
          <p:cNvPr id="55299" name="Notes Placeholder 2">
            <a:extLst>
              <a:ext uri="{FF2B5EF4-FFF2-40B4-BE49-F238E27FC236}">
                <a16:creationId xmlns:a16="http://schemas.microsoft.com/office/drawing/2014/main" id="{94DC3747-708D-974A-8D22-C5D43DE38AF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55300" name="Slide Number Placeholder 3">
            <a:extLst>
              <a:ext uri="{FF2B5EF4-FFF2-40B4-BE49-F238E27FC236}">
                <a16:creationId xmlns:a16="http://schemas.microsoft.com/office/drawing/2014/main" id="{A6E858F8-C412-B949-ACA8-608EC8E4211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FFB62233-F98F-B645-A3E0-8646AA2A5498}" type="slidenum">
              <a:rPr lang="en-US" altLang="en-US" sz="1200">
                <a:latin typeface="Times New Roman" panose="02020603050405020304" pitchFamily="18" charset="0"/>
              </a:rPr>
              <a:pPr eaLnBrk="1" hangingPunct="1"/>
              <a:t>38</a:t>
            </a:fld>
            <a:endParaRPr lang="en-US" altLang="en-US" sz="1200">
              <a:latin typeface="Times New Roman" panose="02020603050405020304"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80A7C00E-4DAB-4543-8646-FC7E53AC3001}"/>
              </a:ext>
            </a:extLst>
          </p:cNvPr>
          <p:cNvSpPr>
            <a:spLocks noGrp="1" noRot="1" noChangeAspect="1" noTextEdit="1"/>
          </p:cNvSpPr>
          <p:nvPr>
            <p:ph type="sldImg"/>
          </p:nvPr>
        </p:nvSpPr>
        <p:spPr>
          <a:ln/>
        </p:spPr>
      </p:sp>
      <p:sp>
        <p:nvSpPr>
          <p:cNvPr id="57347" name="Notes Placeholder 2">
            <a:extLst>
              <a:ext uri="{FF2B5EF4-FFF2-40B4-BE49-F238E27FC236}">
                <a16:creationId xmlns:a16="http://schemas.microsoft.com/office/drawing/2014/main" id="{C08D8EBE-B34A-5143-86B3-6144FC5D909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57348" name="Slide Number Placeholder 3">
            <a:extLst>
              <a:ext uri="{FF2B5EF4-FFF2-40B4-BE49-F238E27FC236}">
                <a16:creationId xmlns:a16="http://schemas.microsoft.com/office/drawing/2014/main" id="{DC4E3F9A-63EA-D142-B71C-3FFF24ABFC1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60D40723-6819-134B-8986-571EAC6B88C0}" type="slidenum">
              <a:rPr lang="en-US" altLang="en-US" sz="1200">
                <a:latin typeface="Times New Roman" panose="02020603050405020304" pitchFamily="18" charset="0"/>
              </a:rPr>
              <a:pPr eaLnBrk="1" hangingPunct="1"/>
              <a:t>39</a:t>
            </a:fld>
            <a:endParaRPr lang="en-US" altLang="en-US" sz="1200">
              <a:latin typeface="Times New Roman" panose="02020603050405020304"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ADB1925A-0802-3C4D-A389-6DA2E69FD51F}"/>
              </a:ext>
            </a:extLst>
          </p:cNvPr>
          <p:cNvSpPr>
            <a:spLocks noGrp="1" noRot="1" noChangeAspect="1" noTextEdit="1"/>
          </p:cNvSpPr>
          <p:nvPr>
            <p:ph type="sldImg"/>
          </p:nvPr>
        </p:nvSpPr>
        <p:spPr>
          <a:ln/>
        </p:spPr>
      </p:sp>
      <p:sp>
        <p:nvSpPr>
          <p:cNvPr id="60419" name="Notes Placeholder 2">
            <a:extLst>
              <a:ext uri="{FF2B5EF4-FFF2-40B4-BE49-F238E27FC236}">
                <a16:creationId xmlns:a16="http://schemas.microsoft.com/office/drawing/2014/main" id="{38C8933E-785A-F74C-B4CE-E05BAD6438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60420" name="Slide Number Placeholder 3">
            <a:extLst>
              <a:ext uri="{FF2B5EF4-FFF2-40B4-BE49-F238E27FC236}">
                <a16:creationId xmlns:a16="http://schemas.microsoft.com/office/drawing/2014/main" id="{70073343-B56A-EB4C-924C-441EC11E70D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2B98196A-4D46-DA4E-AFD0-C5E541C1877E}" type="slidenum">
              <a:rPr lang="en-US" altLang="en-US" sz="1200">
                <a:latin typeface="Times New Roman" panose="02020603050405020304" pitchFamily="18" charset="0"/>
              </a:rPr>
              <a:pPr eaLnBrk="1" hangingPunct="1"/>
              <a:t>41</a:t>
            </a:fld>
            <a:endParaRPr lang="en-US" altLang="en-US" sz="1200">
              <a:latin typeface="Times New Roman" panose="02020603050405020304"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D821C848-0C7F-1940-A46D-AF3F9981AB31}"/>
              </a:ext>
            </a:extLst>
          </p:cNvPr>
          <p:cNvSpPr>
            <a:spLocks noGrp="1" noRot="1" noChangeAspect="1" noTextEdit="1"/>
          </p:cNvSpPr>
          <p:nvPr>
            <p:ph type="sldImg"/>
          </p:nvPr>
        </p:nvSpPr>
        <p:spPr>
          <a:ln/>
        </p:spPr>
      </p:sp>
      <p:sp>
        <p:nvSpPr>
          <p:cNvPr id="62467" name="Notes Placeholder 2">
            <a:extLst>
              <a:ext uri="{FF2B5EF4-FFF2-40B4-BE49-F238E27FC236}">
                <a16:creationId xmlns:a16="http://schemas.microsoft.com/office/drawing/2014/main" id="{6BEDE903-C491-564A-B5CE-E21E270933E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62468" name="Slide Number Placeholder 3">
            <a:extLst>
              <a:ext uri="{FF2B5EF4-FFF2-40B4-BE49-F238E27FC236}">
                <a16:creationId xmlns:a16="http://schemas.microsoft.com/office/drawing/2014/main" id="{135BD080-C21B-E841-ACCA-8C721E12618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575F943C-584A-DA49-8642-B23DDC2279B1}" type="slidenum">
              <a:rPr lang="en-US" altLang="en-US" sz="1200">
                <a:latin typeface="Times New Roman" panose="02020603050405020304" pitchFamily="18" charset="0"/>
              </a:rPr>
              <a:pPr eaLnBrk="1" hangingPunct="1"/>
              <a:t>42</a:t>
            </a:fld>
            <a:endParaRPr lang="en-US" altLang="en-US" sz="1200">
              <a:latin typeface="Times New Roman" panose="02020603050405020304"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EF01EB7F-CA61-B646-8D08-1DE910B08A45}"/>
              </a:ext>
            </a:extLst>
          </p:cNvPr>
          <p:cNvSpPr>
            <a:spLocks noGrp="1" noRot="1" noChangeAspect="1" noTextEdit="1"/>
          </p:cNvSpPr>
          <p:nvPr>
            <p:ph type="sldImg"/>
          </p:nvPr>
        </p:nvSpPr>
        <p:spPr>
          <a:ln/>
        </p:spPr>
      </p:sp>
      <p:sp>
        <p:nvSpPr>
          <p:cNvPr id="64515" name="Notes Placeholder 2">
            <a:extLst>
              <a:ext uri="{FF2B5EF4-FFF2-40B4-BE49-F238E27FC236}">
                <a16:creationId xmlns:a16="http://schemas.microsoft.com/office/drawing/2014/main" id="{058D5261-5C14-1848-85E9-3CA97C05DB7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64516" name="Slide Number Placeholder 3">
            <a:extLst>
              <a:ext uri="{FF2B5EF4-FFF2-40B4-BE49-F238E27FC236}">
                <a16:creationId xmlns:a16="http://schemas.microsoft.com/office/drawing/2014/main" id="{482B122D-62F5-7949-90A8-2E0928630F4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581524B3-CA31-7A45-9BA5-BEBE9EC39D9D}" type="slidenum">
              <a:rPr lang="en-US" altLang="en-US" sz="1200">
                <a:latin typeface="Times New Roman" panose="02020603050405020304" pitchFamily="18" charset="0"/>
              </a:rPr>
              <a:pPr eaLnBrk="1" hangingPunct="1"/>
              <a:t>43</a:t>
            </a:fld>
            <a:endParaRPr lang="en-US" altLang="en-US" sz="1200">
              <a:latin typeface="Times New Roman" panose="02020603050405020304"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77131928-48E3-5243-870E-4689E830F146}"/>
              </a:ext>
            </a:extLst>
          </p:cNvPr>
          <p:cNvSpPr>
            <a:spLocks noGrp="1" noRot="1" noChangeAspect="1" noTextEdit="1"/>
          </p:cNvSpPr>
          <p:nvPr>
            <p:ph type="sldImg"/>
          </p:nvPr>
        </p:nvSpPr>
        <p:spPr>
          <a:ln/>
        </p:spPr>
      </p:sp>
      <p:sp>
        <p:nvSpPr>
          <p:cNvPr id="67587" name="Notes Placeholder 2">
            <a:extLst>
              <a:ext uri="{FF2B5EF4-FFF2-40B4-BE49-F238E27FC236}">
                <a16:creationId xmlns:a16="http://schemas.microsoft.com/office/drawing/2014/main" id="{E9EF98FC-9A1C-1B44-9E5D-7384463EC40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67588" name="Slide Number Placeholder 3">
            <a:extLst>
              <a:ext uri="{FF2B5EF4-FFF2-40B4-BE49-F238E27FC236}">
                <a16:creationId xmlns:a16="http://schemas.microsoft.com/office/drawing/2014/main" id="{4E2EDC11-D765-EC4D-9A19-2795EFA8D94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F7D2E54F-ECA5-6940-8ECD-408A8A7F286D}" type="slidenum">
              <a:rPr lang="en-US" altLang="en-US" sz="1200">
                <a:latin typeface="Times New Roman" panose="02020603050405020304" pitchFamily="18" charset="0"/>
              </a:rPr>
              <a:pPr eaLnBrk="1" hangingPunct="1"/>
              <a:t>45</a:t>
            </a:fld>
            <a:endParaRPr lang="en-US" altLang="en-US" sz="1200">
              <a:latin typeface="Times New Roman" panose="02020603050405020304"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B673BB35-BC1F-2045-89B2-FF8634ED2413}"/>
              </a:ext>
            </a:extLst>
          </p:cNvPr>
          <p:cNvSpPr>
            <a:spLocks noGrp="1" noRot="1" noChangeAspect="1" noTextEdit="1"/>
          </p:cNvSpPr>
          <p:nvPr>
            <p:ph type="sldImg"/>
          </p:nvPr>
        </p:nvSpPr>
        <p:spPr>
          <a:ln/>
        </p:spPr>
      </p:sp>
      <p:sp>
        <p:nvSpPr>
          <p:cNvPr id="69635" name="Notes Placeholder 2">
            <a:extLst>
              <a:ext uri="{FF2B5EF4-FFF2-40B4-BE49-F238E27FC236}">
                <a16:creationId xmlns:a16="http://schemas.microsoft.com/office/drawing/2014/main" id="{5A9A9E7B-8113-5F4B-816C-EB2D1E39297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69636" name="Slide Number Placeholder 3">
            <a:extLst>
              <a:ext uri="{FF2B5EF4-FFF2-40B4-BE49-F238E27FC236}">
                <a16:creationId xmlns:a16="http://schemas.microsoft.com/office/drawing/2014/main" id="{BE542545-AB2C-164F-85DF-758B7DAAB8A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7E243785-B9B2-C645-82A8-5DEBB932C410}" type="slidenum">
              <a:rPr lang="en-US" altLang="en-US" sz="1200">
                <a:latin typeface="Times New Roman" panose="02020603050405020304" pitchFamily="18" charset="0"/>
              </a:rPr>
              <a:pPr eaLnBrk="1" hangingPunct="1"/>
              <a:t>46</a:t>
            </a:fld>
            <a:endParaRPr lang="en-US" altLang="en-US" sz="1200">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908EE66B-6744-4A4B-940D-C97E1A7DA2C1}"/>
              </a:ext>
            </a:extLst>
          </p:cNvPr>
          <p:cNvSpPr>
            <a:spLocks noGrp="1" noRot="1" noChangeAspect="1" noTextEdit="1"/>
          </p:cNvSpPr>
          <p:nvPr>
            <p:ph type="sldImg"/>
          </p:nvPr>
        </p:nvSpPr>
        <p:spPr>
          <a:ln/>
        </p:spPr>
      </p:sp>
      <p:sp>
        <p:nvSpPr>
          <p:cNvPr id="22531" name="Notes Placeholder 2">
            <a:extLst>
              <a:ext uri="{FF2B5EF4-FFF2-40B4-BE49-F238E27FC236}">
                <a16:creationId xmlns:a16="http://schemas.microsoft.com/office/drawing/2014/main" id="{8ABC17BA-F714-3E46-85C5-E4A46C798FE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22532" name="Slide Number Placeholder 3">
            <a:extLst>
              <a:ext uri="{FF2B5EF4-FFF2-40B4-BE49-F238E27FC236}">
                <a16:creationId xmlns:a16="http://schemas.microsoft.com/office/drawing/2014/main" id="{8E1302A6-E8CF-7740-926B-6E3A46A34AB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3C70274E-D663-9544-BBE0-B8E114BBB698}" type="slidenum">
              <a:rPr lang="en-US" altLang="en-US" sz="1200">
                <a:latin typeface="Times New Roman" panose="02020603050405020304" pitchFamily="18" charset="0"/>
              </a:rPr>
              <a:pPr eaLnBrk="1" hangingPunct="1"/>
              <a:t>4</a:t>
            </a:fld>
            <a:endParaRPr lang="en-US" altLang="en-US" sz="1200">
              <a:latin typeface="Times New Roman" panose="02020603050405020304"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1CF1ADB2-F384-2840-B6F5-DF8A6D428D51}"/>
              </a:ext>
            </a:extLst>
          </p:cNvPr>
          <p:cNvSpPr>
            <a:spLocks noGrp="1" noRot="1" noChangeAspect="1" noTextEdit="1"/>
          </p:cNvSpPr>
          <p:nvPr>
            <p:ph type="sldImg"/>
          </p:nvPr>
        </p:nvSpPr>
        <p:spPr>
          <a:ln/>
        </p:spPr>
      </p:sp>
      <p:sp>
        <p:nvSpPr>
          <p:cNvPr id="71683" name="Notes Placeholder 2">
            <a:extLst>
              <a:ext uri="{FF2B5EF4-FFF2-40B4-BE49-F238E27FC236}">
                <a16:creationId xmlns:a16="http://schemas.microsoft.com/office/drawing/2014/main" id="{B303DF1E-1BBF-344D-8811-30ADA086284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71684" name="Slide Number Placeholder 3">
            <a:extLst>
              <a:ext uri="{FF2B5EF4-FFF2-40B4-BE49-F238E27FC236}">
                <a16:creationId xmlns:a16="http://schemas.microsoft.com/office/drawing/2014/main" id="{AE414BC4-5F8B-7044-920B-A5DFB887C23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02D01781-C249-4141-88C6-EA2FCA642C48}" type="slidenum">
              <a:rPr lang="en-US" altLang="en-US" sz="1200">
                <a:latin typeface="Times New Roman" panose="02020603050405020304" pitchFamily="18" charset="0"/>
              </a:rPr>
              <a:pPr eaLnBrk="1" hangingPunct="1"/>
              <a:t>47</a:t>
            </a:fld>
            <a:endParaRPr lang="en-US" altLang="en-US" sz="1200">
              <a:latin typeface="Times New Roman" panose="02020603050405020304"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3D55478C-C865-894E-B87B-702C8B8F23A0}"/>
              </a:ext>
            </a:extLst>
          </p:cNvPr>
          <p:cNvSpPr>
            <a:spLocks noGrp="1" noRot="1" noChangeAspect="1" noTextEdit="1"/>
          </p:cNvSpPr>
          <p:nvPr>
            <p:ph type="sldImg"/>
          </p:nvPr>
        </p:nvSpPr>
        <p:spPr>
          <a:ln/>
        </p:spPr>
      </p:sp>
      <p:sp>
        <p:nvSpPr>
          <p:cNvPr id="73731" name="Notes Placeholder 2">
            <a:extLst>
              <a:ext uri="{FF2B5EF4-FFF2-40B4-BE49-F238E27FC236}">
                <a16:creationId xmlns:a16="http://schemas.microsoft.com/office/drawing/2014/main" id="{74A0D9D5-A489-2448-9006-71E6783A997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73732" name="Slide Number Placeholder 3">
            <a:extLst>
              <a:ext uri="{FF2B5EF4-FFF2-40B4-BE49-F238E27FC236}">
                <a16:creationId xmlns:a16="http://schemas.microsoft.com/office/drawing/2014/main" id="{5249226B-D224-664F-96D0-26E4AA25DFD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654FE001-D90C-C445-B76C-440598B1C3D0}" type="slidenum">
              <a:rPr lang="en-US" altLang="en-US" sz="1200">
                <a:latin typeface="Times New Roman" panose="02020603050405020304" pitchFamily="18" charset="0"/>
              </a:rPr>
              <a:pPr eaLnBrk="1" hangingPunct="1"/>
              <a:t>48</a:t>
            </a:fld>
            <a:endParaRPr lang="en-US" altLang="en-US" sz="1200">
              <a:latin typeface="Times New Roman" panose="02020603050405020304"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DB0C301C-FF2C-084C-B9ED-F705BA669D5E}"/>
              </a:ext>
            </a:extLst>
          </p:cNvPr>
          <p:cNvSpPr>
            <a:spLocks noGrp="1" noRot="1" noChangeAspect="1" noTextEdit="1"/>
          </p:cNvSpPr>
          <p:nvPr>
            <p:ph type="sldImg"/>
          </p:nvPr>
        </p:nvSpPr>
        <p:spPr>
          <a:ln/>
        </p:spPr>
      </p:sp>
      <p:sp>
        <p:nvSpPr>
          <p:cNvPr id="75779" name="Notes Placeholder 2">
            <a:extLst>
              <a:ext uri="{FF2B5EF4-FFF2-40B4-BE49-F238E27FC236}">
                <a16:creationId xmlns:a16="http://schemas.microsoft.com/office/drawing/2014/main" id="{1871EEE8-BDFC-A548-9178-6B3B4598E0E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75780" name="Slide Number Placeholder 3">
            <a:extLst>
              <a:ext uri="{FF2B5EF4-FFF2-40B4-BE49-F238E27FC236}">
                <a16:creationId xmlns:a16="http://schemas.microsoft.com/office/drawing/2014/main" id="{468A9136-0092-7B4C-A60C-A9E267B925E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E40C91D4-7373-1149-A50F-4C26EC120BDF}" type="slidenum">
              <a:rPr lang="en-US" altLang="en-US" sz="1200">
                <a:latin typeface="Times New Roman" panose="02020603050405020304" pitchFamily="18" charset="0"/>
              </a:rPr>
              <a:pPr eaLnBrk="1" hangingPunct="1"/>
              <a:t>49</a:t>
            </a:fld>
            <a:endParaRPr lang="en-US" altLang="en-US" sz="1200">
              <a:latin typeface="Times New Roman" panose="02020603050405020304" pitchFamily="18"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A930DDC4-3CE4-A840-9261-F7F3E6FFBB4D}"/>
              </a:ext>
            </a:extLst>
          </p:cNvPr>
          <p:cNvSpPr>
            <a:spLocks noGrp="1" noRot="1" noChangeAspect="1" noTextEdit="1"/>
          </p:cNvSpPr>
          <p:nvPr>
            <p:ph type="sldImg"/>
          </p:nvPr>
        </p:nvSpPr>
        <p:spPr>
          <a:ln/>
        </p:spPr>
      </p:sp>
      <p:sp>
        <p:nvSpPr>
          <p:cNvPr id="77827" name="Notes Placeholder 2">
            <a:extLst>
              <a:ext uri="{FF2B5EF4-FFF2-40B4-BE49-F238E27FC236}">
                <a16:creationId xmlns:a16="http://schemas.microsoft.com/office/drawing/2014/main" id="{BC5E9C2A-AD44-8E4F-BED2-BFC2C4ACAF8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77828" name="Slide Number Placeholder 3">
            <a:extLst>
              <a:ext uri="{FF2B5EF4-FFF2-40B4-BE49-F238E27FC236}">
                <a16:creationId xmlns:a16="http://schemas.microsoft.com/office/drawing/2014/main" id="{8E905247-1B91-3F41-A749-19C135094CE6}"/>
              </a:ext>
            </a:extLst>
          </p:cNvPr>
          <p:cNvSpPr txBox="1">
            <a:spLocks noGrp="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r" eaLnBrk="1" hangingPunct="1"/>
            <a:fld id="{18B2B25F-571B-2544-B4F2-15D4ACBBCB26}" type="slidenum">
              <a:rPr lang="en-US" altLang="en-US" sz="1200">
                <a:latin typeface="Times New Roman" panose="02020603050405020304" pitchFamily="18" charset="0"/>
              </a:rPr>
              <a:pPr algn="r" eaLnBrk="1" hangingPunct="1"/>
              <a:t>50</a:t>
            </a:fld>
            <a:endParaRPr lang="en-US" altLang="en-US" sz="1200">
              <a:latin typeface="Times New Roman" panose="02020603050405020304" pitchFamily="18"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43DF93A8-FB46-8845-B03A-92EF86AC727D}"/>
              </a:ext>
            </a:extLst>
          </p:cNvPr>
          <p:cNvSpPr>
            <a:spLocks noGrp="1" noRot="1" noChangeAspect="1" noTextEdit="1"/>
          </p:cNvSpPr>
          <p:nvPr>
            <p:ph type="sldImg"/>
          </p:nvPr>
        </p:nvSpPr>
        <p:spPr>
          <a:ln/>
        </p:spPr>
      </p:sp>
      <p:sp>
        <p:nvSpPr>
          <p:cNvPr id="79875" name="Notes Placeholder 2">
            <a:extLst>
              <a:ext uri="{FF2B5EF4-FFF2-40B4-BE49-F238E27FC236}">
                <a16:creationId xmlns:a16="http://schemas.microsoft.com/office/drawing/2014/main" id="{54A3A5DC-1FE8-E742-B63F-077BF135165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79876" name="Slide Number Placeholder 3">
            <a:extLst>
              <a:ext uri="{FF2B5EF4-FFF2-40B4-BE49-F238E27FC236}">
                <a16:creationId xmlns:a16="http://schemas.microsoft.com/office/drawing/2014/main" id="{7A551E65-C463-7F4D-AC2D-17F3093C8F82}"/>
              </a:ext>
            </a:extLst>
          </p:cNvPr>
          <p:cNvSpPr txBox="1">
            <a:spLocks noGrp="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r" eaLnBrk="1" hangingPunct="1"/>
            <a:fld id="{210BDE09-AF4C-DF45-B9D9-AAA3C80F7975}" type="slidenum">
              <a:rPr lang="en-US" altLang="en-US" sz="1200">
                <a:latin typeface="Times New Roman" panose="02020603050405020304" pitchFamily="18" charset="0"/>
              </a:rPr>
              <a:pPr algn="r" eaLnBrk="1" hangingPunct="1"/>
              <a:t>51</a:t>
            </a:fld>
            <a:endParaRPr lang="en-US" altLang="en-US" sz="1200">
              <a:latin typeface="Times New Roman" panose="02020603050405020304" pitchFamily="18"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899C2C8E-9487-6A48-8569-D61DF9EE56DB}"/>
              </a:ext>
            </a:extLst>
          </p:cNvPr>
          <p:cNvSpPr>
            <a:spLocks noGrp="1" noRot="1" noChangeAspect="1" noTextEdit="1"/>
          </p:cNvSpPr>
          <p:nvPr>
            <p:ph type="sldImg"/>
          </p:nvPr>
        </p:nvSpPr>
        <p:spPr>
          <a:ln/>
        </p:spPr>
      </p:sp>
      <p:sp>
        <p:nvSpPr>
          <p:cNvPr id="81923" name="Notes Placeholder 2">
            <a:extLst>
              <a:ext uri="{FF2B5EF4-FFF2-40B4-BE49-F238E27FC236}">
                <a16:creationId xmlns:a16="http://schemas.microsoft.com/office/drawing/2014/main" id="{771E33C2-AC1A-D143-8866-0408A9EAE27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81924" name="Slide Number Placeholder 3">
            <a:extLst>
              <a:ext uri="{FF2B5EF4-FFF2-40B4-BE49-F238E27FC236}">
                <a16:creationId xmlns:a16="http://schemas.microsoft.com/office/drawing/2014/main" id="{49560C7F-321C-6741-8ABA-4DA0F2DD06F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3392F2B5-ECEA-6A40-ACA5-C7F2D3DB7C6F}" type="slidenum">
              <a:rPr lang="en-US" altLang="en-US" sz="1200">
                <a:latin typeface="Times New Roman" panose="02020603050405020304" pitchFamily="18" charset="0"/>
              </a:rPr>
              <a:pPr eaLnBrk="1" hangingPunct="1"/>
              <a:t>52</a:t>
            </a:fld>
            <a:endParaRPr lang="en-US" altLang="en-US" sz="1200">
              <a:latin typeface="Times New Roman" panose="02020603050405020304" pitchFamily="18"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2A4A8E57-5286-D540-BC03-AFB9E17F5DBC}"/>
              </a:ext>
            </a:extLst>
          </p:cNvPr>
          <p:cNvSpPr>
            <a:spLocks noGrp="1" noRot="1" noChangeAspect="1" noTextEdit="1"/>
          </p:cNvSpPr>
          <p:nvPr>
            <p:ph type="sldImg"/>
          </p:nvPr>
        </p:nvSpPr>
        <p:spPr>
          <a:ln/>
        </p:spPr>
      </p:sp>
      <p:sp>
        <p:nvSpPr>
          <p:cNvPr id="83971" name="Notes Placeholder 2">
            <a:extLst>
              <a:ext uri="{FF2B5EF4-FFF2-40B4-BE49-F238E27FC236}">
                <a16:creationId xmlns:a16="http://schemas.microsoft.com/office/drawing/2014/main" id="{33978D26-B70E-7948-A44D-DB134A5C616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83972" name="Slide Number Placeholder 3">
            <a:extLst>
              <a:ext uri="{FF2B5EF4-FFF2-40B4-BE49-F238E27FC236}">
                <a16:creationId xmlns:a16="http://schemas.microsoft.com/office/drawing/2014/main" id="{29917056-4DD0-184B-975F-508C98CC0F4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C11E706A-67E4-6144-AC7B-512007E7E7FD}" type="slidenum">
              <a:rPr lang="en-US" altLang="en-US" sz="1200">
                <a:latin typeface="Times New Roman" panose="02020603050405020304" pitchFamily="18" charset="0"/>
              </a:rPr>
              <a:pPr eaLnBrk="1" hangingPunct="1"/>
              <a:t>53</a:t>
            </a:fld>
            <a:endParaRPr lang="en-US" altLang="en-US" sz="1200">
              <a:latin typeface="Times New Roman" panose="02020603050405020304" pitchFamily="18"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3AFE9570-8899-CD4B-AD05-63FBB060CEBE}"/>
              </a:ext>
            </a:extLst>
          </p:cNvPr>
          <p:cNvSpPr>
            <a:spLocks noGrp="1" noRot="1" noChangeAspect="1" noTextEdit="1"/>
          </p:cNvSpPr>
          <p:nvPr>
            <p:ph type="sldImg"/>
          </p:nvPr>
        </p:nvSpPr>
        <p:spPr>
          <a:ln/>
        </p:spPr>
      </p:sp>
      <p:sp>
        <p:nvSpPr>
          <p:cNvPr id="86019" name="Notes Placeholder 2">
            <a:extLst>
              <a:ext uri="{FF2B5EF4-FFF2-40B4-BE49-F238E27FC236}">
                <a16:creationId xmlns:a16="http://schemas.microsoft.com/office/drawing/2014/main" id="{C9F291C9-B3BA-044C-920E-288EA67B053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86020" name="Slide Number Placeholder 3">
            <a:extLst>
              <a:ext uri="{FF2B5EF4-FFF2-40B4-BE49-F238E27FC236}">
                <a16:creationId xmlns:a16="http://schemas.microsoft.com/office/drawing/2014/main" id="{69557D26-B31A-5541-A8E5-CAA10DBEC33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AA98C1AF-2F9E-7543-B17D-78C889DB9086}" type="slidenum">
              <a:rPr lang="en-US" altLang="en-US" sz="1200">
                <a:latin typeface="Times New Roman" panose="02020603050405020304" pitchFamily="18" charset="0"/>
              </a:rPr>
              <a:pPr eaLnBrk="1" hangingPunct="1"/>
              <a:t>54</a:t>
            </a:fld>
            <a:endParaRPr lang="en-US" altLang="en-US" sz="1200">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C7CEF565-B89A-834F-A3CF-80B463C2A7AD}"/>
              </a:ext>
            </a:extLst>
          </p:cNvPr>
          <p:cNvSpPr>
            <a:spLocks noGrp="1" noRot="1" noChangeAspect="1" noTextEdit="1"/>
          </p:cNvSpPr>
          <p:nvPr>
            <p:ph type="sldImg"/>
          </p:nvPr>
        </p:nvSpPr>
        <p:spPr>
          <a:ln/>
        </p:spPr>
      </p:sp>
      <p:sp>
        <p:nvSpPr>
          <p:cNvPr id="24579" name="Notes Placeholder 2">
            <a:extLst>
              <a:ext uri="{FF2B5EF4-FFF2-40B4-BE49-F238E27FC236}">
                <a16:creationId xmlns:a16="http://schemas.microsoft.com/office/drawing/2014/main" id="{C8978958-F12D-874E-BC92-B6574B77EAC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24580" name="Slide Number Placeholder 3">
            <a:extLst>
              <a:ext uri="{FF2B5EF4-FFF2-40B4-BE49-F238E27FC236}">
                <a16:creationId xmlns:a16="http://schemas.microsoft.com/office/drawing/2014/main" id="{B9A73CAC-3F31-A64D-A7D7-33FBC352BEC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FC77C548-0BA6-AE44-9EDA-5304CBFFF4A5}" type="slidenum">
              <a:rPr lang="en-US" altLang="en-US" sz="1200">
                <a:latin typeface="Times New Roman" panose="02020603050405020304" pitchFamily="18" charset="0"/>
              </a:rPr>
              <a:pPr eaLnBrk="1" hangingPunct="1"/>
              <a:t>5</a:t>
            </a:fld>
            <a:endParaRPr lang="en-US" altLang="en-US" sz="1200">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8EF80B1C-9E5D-0740-9B08-6CA831BCF60B}"/>
              </a:ext>
            </a:extLst>
          </p:cNvPr>
          <p:cNvSpPr>
            <a:spLocks noGrp="1" noRot="1" noChangeAspect="1" noTextEdit="1"/>
          </p:cNvSpPr>
          <p:nvPr>
            <p:ph type="sldImg"/>
          </p:nvPr>
        </p:nvSpPr>
        <p:spPr>
          <a:ln/>
        </p:spPr>
      </p:sp>
      <p:sp>
        <p:nvSpPr>
          <p:cNvPr id="26627" name="Notes Placeholder 2">
            <a:extLst>
              <a:ext uri="{FF2B5EF4-FFF2-40B4-BE49-F238E27FC236}">
                <a16:creationId xmlns:a16="http://schemas.microsoft.com/office/drawing/2014/main" id="{0CCC55E5-5E0E-2F4A-B610-583EAE3101F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26628" name="Slide Number Placeholder 3">
            <a:extLst>
              <a:ext uri="{FF2B5EF4-FFF2-40B4-BE49-F238E27FC236}">
                <a16:creationId xmlns:a16="http://schemas.microsoft.com/office/drawing/2014/main" id="{210A265A-E1C7-8E46-AAD9-2361FFC13B8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E776AAF6-4DF7-E741-A616-675E9BAB1EDE}" type="slidenum">
              <a:rPr lang="en-US" altLang="en-US" sz="1200">
                <a:latin typeface="Times New Roman" panose="02020603050405020304" pitchFamily="18" charset="0"/>
              </a:rPr>
              <a:pPr eaLnBrk="1" hangingPunct="1"/>
              <a:t>6</a:t>
            </a:fld>
            <a:endParaRPr lang="en-US" altLang="en-US" sz="1200">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73265378-A0F0-0545-B7B7-CA2C4E1D4167}"/>
              </a:ext>
            </a:extLst>
          </p:cNvPr>
          <p:cNvSpPr>
            <a:spLocks noGrp="1" noRot="1" noChangeAspect="1" noTextEdit="1"/>
          </p:cNvSpPr>
          <p:nvPr>
            <p:ph type="sldImg"/>
          </p:nvPr>
        </p:nvSpPr>
        <p:spPr>
          <a:ln/>
        </p:spPr>
      </p:sp>
      <p:sp>
        <p:nvSpPr>
          <p:cNvPr id="28675" name="Notes Placeholder 2">
            <a:extLst>
              <a:ext uri="{FF2B5EF4-FFF2-40B4-BE49-F238E27FC236}">
                <a16:creationId xmlns:a16="http://schemas.microsoft.com/office/drawing/2014/main" id="{9FC2EC7C-9325-D24B-9F52-7975B666C3F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28676" name="Slide Number Placeholder 3">
            <a:extLst>
              <a:ext uri="{FF2B5EF4-FFF2-40B4-BE49-F238E27FC236}">
                <a16:creationId xmlns:a16="http://schemas.microsoft.com/office/drawing/2014/main" id="{1BAB98D2-DB40-8941-AC27-FA4987921F2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EB58CA94-CA0A-DE45-BF8D-9B0B9E70E1E6}" type="slidenum">
              <a:rPr lang="en-US" altLang="en-US" sz="1200">
                <a:latin typeface="Times New Roman" panose="02020603050405020304" pitchFamily="18" charset="0"/>
              </a:rPr>
              <a:pPr eaLnBrk="1" hangingPunct="1"/>
              <a:t>7</a:t>
            </a:fld>
            <a:endParaRPr lang="en-US" altLang="en-US" sz="1200">
              <a:latin typeface="Times New Roman" panose="02020603050405020304" pitchFamily="18" charset="0"/>
            </a:endParaRPr>
          </a:p>
        </p:txBody>
      </p:sp>
    </p:spTree>
    <p:extLst>
      <p:ext uri="{BB962C8B-B14F-4D97-AF65-F5344CB8AC3E}">
        <p14:creationId xmlns:p14="http://schemas.microsoft.com/office/powerpoint/2010/main" val="3937096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8EF80B1C-9E5D-0740-9B08-6CA831BCF60B}"/>
              </a:ext>
            </a:extLst>
          </p:cNvPr>
          <p:cNvSpPr>
            <a:spLocks noGrp="1" noRot="1" noChangeAspect="1" noTextEdit="1"/>
          </p:cNvSpPr>
          <p:nvPr>
            <p:ph type="sldImg"/>
          </p:nvPr>
        </p:nvSpPr>
        <p:spPr>
          <a:ln/>
        </p:spPr>
      </p:sp>
      <p:sp>
        <p:nvSpPr>
          <p:cNvPr id="26627" name="Notes Placeholder 2">
            <a:extLst>
              <a:ext uri="{FF2B5EF4-FFF2-40B4-BE49-F238E27FC236}">
                <a16:creationId xmlns:a16="http://schemas.microsoft.com/office/drawing/2014/main" id="{0CCC55E5-5E0E-2F4A-B610-583EAE3101F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26628" name="Slide Number Placeholder 3">
            <a:extLst>
              <a:ext uri="{FF2B5EF4-FFF2-40B4-BE49-F238E27FC236}">
                <a16:creationId xmlns:a16="http://schemas.microsoft.com/office/drawing/2014/main" id="{210A265A-E1C7-8E46-AAD9-2361FFC13B8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E776AAF6-4DF7-E741-A616-675E9BAB1EDE}" type="slidenum">
              <a:rPr lang="en-US" altLang="en-US" sz="1200">
                <a:latin typeface="Times New Roman" panose="02020603050405020304" pitchFamily="18" charset="0"/>
              </a:rPr>
              <a:pPr eaLnBrk="1" hangingPunct="1"/>
              <a:t>8</a:t>
            </a:fld>
            <a:endParaRPr lang="en-US" altLang="en-US" sz="1200">
              <a:latin typeface="Times New Roman" panose="02020603050405020304" pitchFamily="18" charset="0"/>
            </a:endParaRPr>
          </a:p>
        </p:txBody>
      </p:sp>
    </p:spTree>
    <p:extLst>
      <p:ext uri="{BB962C8B-B14F-4D97-AF65-F5344CB8AC3E}">
        <p14:creationId xmlns:p14="http://schemas.microsoft.com/office/powerpoint/2010/main" val="3064718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D63E9AD0-BFE0-9542-AD45-90586C3C944C}"/>
              </a:ext>
            </a:extLst>
          </p:cNvPr>
          <p:cNvSpPr>
            <a:spLocks noGrp="1" noRot="1" noChangeAspect="1" noTextEdit="1"/>
          </p:cNvSpPr>
          <p:nvPr>
            <p:ph type="sldImg"/>
          </p:nvPr>
        </p:nvSpPr>
        <p:spPr>
          <a:ln/>
        </p:spPr>
      </p:sp>
      <p:sp>
        <p:nvSpPr>
          <p:cNvPr id="30723" name="Notes Placeholder 2">
            <a:extLst>
              <a:ext uri="{FF2B5EF4-FFF2-40B4-BE49-F238E27FC236}">
                <a16:creationId xmlns:a16="http://schemas.microsoft.com/office/drawing/2014/main" id="{0EB28926-8615-2A44-A4E8-ADD76EE7F1F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30724" name="Slide Number Placeholder 3">
            <a:extLst>
              <a:ext uri="{FF2B5EF4-FFF2-40B4-BE49-F238E27FC236}">
                <a16:creationId xmlns:a16="http://schemas.microsoft.com/office/drawing/2014/main" id="{FF49D04A-B2BF-E545-A01F-683AD5FF236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06904FD1-8FBB-0940-B11C-2177D532B5CF}" type="slidenum">
              <a:rPr lang="en-US" altLang="en-US" sz="1200">
                <a:latin typeface="Times New Roman" panose="02020603050405020304" pitchFamily="18" charset="0"/>
              </a:rPr>
              <a:pPr eaLnBrk="1" hangingPunct="1"/>
              <a:t>9</a:t>
            </a:fld>
            <a:endParaRPr lang="en-US" altLang="en-US" sz="1200">
              <a:latin typeface="Times New Roman" panose="02020603050405020304" pitchFamily="18" charset="0"/>
            </a:endParaRPr>
          </a:p>
        </p:txBody>
      </p:sp>
    </p:spTree>
    <p:extLst>
      <p:ext uri="{BB962C8B-B14F-4D97-AF65-F5344CB8AC3E}">
        <p14:creationId xmlns:p14="http://schemas.microsoft.com/office/powerpoint/2010/main" val="1709328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43CC00B1-9BF8-4345-AAE0-884F5FF39FCE}"/>
              </a:ext>
            </a:extLst>
          </p:cNvPr>
          <p:cNvSpPr>
            <a:spLocks noGrp="1" noRot="1" noChangeAspect="1" noTextEdit="1"/>
          </p:cNvSpPr>
          <p:nvPr>
            <p:ph type="sldImg"/>
          </p:nvPr>
        </p:nvSpPr>
        <p:spPr>
          <a:ln/>
        </p:spPr>
      </p:sp>
      <p:sp>
        <p:nvSpPr>
          <p:cNvPr id="32771" name="Notes Placeholder 2">
            <a:extLst>
              <a:ext uri="{FF2B5EF4-FFF2-40B4-BE49-F238E27FC236}">
                <a16:creationId xmlns:a16="http://schemas.microsoft.com/office/drawing/2014/main" id="{9C5F07E9-AC11-BC4D-8B41-4DA5027E843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
        <p:nvSpPr>
          <p:cNvPr id="32772" name="Slide Number Placeholder 3">
            <a:extLst>
              <a:ext uri="{FF2B5EF4-FFF2-40B4-BE49-F238E27FC236}">
                <a16:creationId xmlns:a16="http://schemas.microsoft.com/office/drawing/2014/main" id="{6D4B3B82-B84A-D142-BE14-C7869D864C7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fld id="{812C4166-07BC-604E-B2CB-53CFCB365196}" type="slidenum">
              <a:rPr lang="en-US" altLang="en-US" sz="1200">
                <a:latin typeface="Times New Roman" panose="02020603050405020304" pitchFamily="18" charset="0"/>
              </a:rPr>
              <a:pPr eaLnBrk="1" hangingPunct="1"/>
              <a:t>10</a:t>
            </a:fld>
            <a:endParaRPr lang="en-US" altLang="en-US" sz="1200">
              <a:latin typeface="Times New Roman" panose="02020603050405020304" pitchFamily="18" charset="0"/>
            </a:endParaRPr>
          </a:p>
        </p:txBody>
      </p:sp>
    </p:spTree>
    <p:extLst>
      <p:ext uri="{BB962C8B-B14F-4D97-AF65-F5344CB8AC3E}">
        <p14:creationId xmlns:p14="http://schemas.microsoft.com/office/powerpoint/2010/main" val="2212152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pt-PT"/>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a:t>Click to edit Master subtitle style</a:t>
            </a:r>
            <a:endParaRPr lang="en-US"/>
          </a:p>
        </p:txBody>
      </p:sp>
      <p:sp>
        <p:nvSpPr>
          <p:cNvPr id="4" name="Rectangle 4">
            <a:extLst>
              <a:ext uri="{FF2B5EF4-FFF2-40B4-BE49-F238E27FC236}">
                <a16:creationId xmlns:a16="http://schemas.microsoft.com/office/drawing/2014/main" id="{163F58B0-3996-2C44-8EC8-17299195DE57}"/>
              </a:ext>
            </a:extLst>
          </p:cNvPr>
          <p:cNvSpPr>
            <a:spLocks noGrp="1" noChangeArrowheads="1"/>
          </p:cNvSpPr>
          <p:nvPr>
            <p:ph type="dt" sz="half" idx="10"/>
          </p:nvPr>
        </p:nvSpPr>
        <p:spPr>
          <a:ln/>
        </p:spPr>
        <p:txBody>
          <a:bodyPr/>
          <a:lstStyle>
            <a:lvl1pPr>
              <a:defRPr/>
            </a:lvl1pPr>
          </a:lstStyle>
          <a:p>
            <a:pPr>
              <a:defRPr/>
            </a:pPr>
            <a:endParaRPr lang="pt-PT"/>
          </a:p>
        </p:txBody>
      </p:sp>
      <p:sp>
        <p:nvSpPr>
          <p:cNvPr id="5" name="Rectangle 5">
            <a:extLst>
              <a:ext uri="{FF2B5EF4-FFF2-40B4-BE49-F238E27FC236}">
                <a16:creationId xmlns:a16="http://schemas.microsoft.com/office/drawing/2014/main" id="{72662EFA-FAA0-414E-A3B1-DC55DEF7F1A3}"/>
              </a:ext>
            </a:extLst>
          </p:cNvPr>
          <p:cNvSpPr>
            <a:spLocks noGrp="1" noChangeArrowheads="1"/>
          </p:cNvSpPr>
          <p:nvPr>
            <p:ph type="ftr" sz="quarter" idx="11"/>
          </p:nvPr>
        </p:nvSpPr>
        <p:spPr>
          <a:ln/>
        </p:spPr>
        <p:txBody>
          <a:bodyPr/>
          <a:lstStyle>
            <a:lvl1pPr>
              <a:defRPr/>
            </a:lvl1pPr>
          </a:lstStyle>
          <a:p>
            <a:pPr>
              <a:defRPr/>
            </a:pPr>
            <a:endParaRPr lang="pt-PT"/>
          </a:p>
        </p:txBody>
      </p:sp>
      <p:sp>
        <p:nvSpPr>
          <p:cNvPr id="6" name="Rectangle 6">
            <a:extLst>
              <a:ext uri="{FF2B5EF4-FFF2-40B4-BE49-F238E27FC236}">
                <a16:creationId xmlns:a16="http://schemas.microsoft.com/office/drawing/2014/main" id="{41D7CDED-F1D0-4940-A372-9B0D3F5DC1D9}"/>
              </a:ext>
            </a:extLst>
          </p:cNvPr>
          <p:cNvSpPr>
            <a:spLocks noGrp="1" noChangeArrowheads="1"/>
          </p:cNvSpPr>
          <p:nvPr>
            <p:ph type="sldNum" sz="quarter" idx="12"/>
          </p:nvPr>
        </p:nvSpPr>
        <p:spPr>
          <a:ln/>
        </p:spPr>
        <p:txBody>
          <a:bodyPr/>
          <a:lstStyle>
            <a:lvl1pPr>
              <a:defRPr/>
            </a:lvl1pPr>
          </a:lstStyle>
          <a:p>
            <a:fld id="{245DD5A6-9A20-CA45-BACC-9E4D6AB3F4BC}" type="slidenum">
              <a:rPr lang="pt-PT" altLang="en-US"/>
              <a:pPr/>
              <a:t>‹#›</a:t>
            </a:fld>
            <a:endParaRPr lang="pt-PT" altLang="en-US"/>
          </a:p>
        </p:txBody>
      </p:sp>
    </p:spTree>
    <p:extLst>
      <p:ext uri="{BB962C8B-B14F-4D97-AF65-F5344CB8AC3E}">
        <p14:creationId xmlns:p14="http://schemas.microsoft.com/office/powerpoint/2010/main" val="3173905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Rectangle 4">
            <a:extLst>
              <a:ext uri="{FF2B5EF4-FFF2-40B4-BE49-F238E27FC236}">
                <a16:creationId xmlns:a16="http://schemas.microsoft.com/office/drawing/2014/main" id="{A4C87EBE-9EB9-C84D-8433-2336E11EE9A7}"/>
              </a:ext>
            </a:extLst>
          </p:cNvPr>
          <p:cNvSpPr>
            <a:spLocks noGrp="1" noChangeArrowheads="1"/>
          </p:cNvSpPr>
          <p:nvPr>
            <p:ph type="dt" sz="half" idx="10"/>
          </p:nvPr>
        </p:nvSpPr>
        <p:spPr>
          <a:ln/>
        </p:spPr>
        <p:txBody>
          <a:bodyPr/>
          <a:lstStyle>
            <a:lvl1pPr>
              <a:defRPr/>
            </a:lvl1pPr>
          </a:lstStyle>
          <a:p>
            <a:pPr>
              <a:defRPr/>
            </a:pPr>
            <a:endParaRPr lang="pt-PT"/>
          </a:p>
        </p:txBody>
      </p:sp>
      <p:sp>
        <p:nvSpPr>
          <p:cNvPr id="5" name="Rectangle 5">
            <a:extLst>
              <a:ext uri="{FF2B5EF4-FFF2-40B4-BE49-F238E27FC236}">
                <a16:creationId xmlns:a16="http://schemas.microsoft.com/office/drawing/2014/main" id="{E21A3146-6BE2-084E-95D2-9402C5940D8A}"/>
              </a:ext>
            </a:extLst>
          </p:cNvPr>
          <p:cNvSpPr>
            <a:spLocks noGrp="1" noChangeArrowheads="1"/>
          </p:cNvSpPr>
          <p:nvPr>
            <p:ph type="ftr" sz="quarter" idx="11"/>
          </p:nvPr>
        </p:nvSpPr>
        <p:spPr>
          <a:ln/>
        </p:spPr>
        <p:txBody>
          <a:bodyPr/>
          <a:lstStyle>
            <a:lvl1pPr>
              <a:defRPr/>
            </a:lvl1pPr>
          </a:lstStyle>
          <a:p>
            <a:pPr>
              <a:defRPr/>
            </a:pPr>
            <a:endParaRPr lang="pt-PT"/>
          </a:p>
        </p:txBody>
      </p:sp>
      <p:sp>
        <p:nvSpPr>
          <p:cNvPr id="6" name="Rectangle 6">
            <a:extLst>
              <a:ext uri="{FF2B5EF4-FFF2-40B4-BE49-F238E27FC236}">
                <a16:creationId xmlns:a16="http://schemas.microsoft.com/office/drawing/2014/main" id="{3829318E-312B-DA43-A033-424A71696E67}"/>
              </a:ext>
            </a:extLst>
          </p:cNvPr>
          <p:cNvSpPr>
            <a:spLocks noGrp="1" noChangeArrowheads="1"/>
          </p:cNvSpPr>
          <p:nvPr>
            <p:ph type="sldNum" sz="quarter" idx="12"/>
          </p:nvPr>
        </p:nvSpPr>
        <p:spPr>
          <a:ln/>
        </p:spPr>
        <p:txBody>
          <a:bodyPr/>
          <a:lstStyle>
            <a:lvl1pPr>
              <a:defRPr/>
            </a:lvl1pPr>
          </a:lstStyle>
          <a:p>
            <a:fld id="{C71B0C51-39CC-844A-90E8-E4557AAA0F29}" type="slidenum">
              <a:rPr lang="pt-PT" altLang="en-US"/>
              <a:pPr/>
              <a:t>‹#›</a:t>
            </a:fld>
            <a:endParaRPr lang="pt-PT" altLang="en-US"/>
          </a:p>
        </p:txBody>
      </p:sp>
    </p:spTree>
    <p:extLst>
      <p:ext uri="{BB962C8B-B14F-4D97-AF65-F5344CB8AC3E}">
        <p14:creationId xmlns:p14="http://schemas.microsoft.com/office/powerpoint/2010/main" val="1583218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t-PT"/>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Rectangle 4">
            <a:extLst>
              <a:ext uri="{FF2B5EF4-FFF2-40B4-BE49-F238E27FC236}">
                <a16:creationId xmlns:a16="http://schemas.microsoft.com/office/drawing/2014/main" id="{54204F16-50EC-974F-AC86-6A153F92272F}"/>
              </a:ext>
            </a:extLst>
          </p:cNvPr>
          <p:cNvSpPr>
            <a:spLocks noGrp="1" noChangeArrowheads="1"/>
          </p:cNvSpPr>
          <p:nvPr>
            <p:ph type="dt" sz="half" idx="10"/>
          </p:nvPr>
        </p:nvSpPr>
        <p:spPr>
          <a:ln/>
        </p:spPr>
        <p:txBody>
          <a:bodyPr/>
          <a:lstStyle>
            <a:lvl1pPr>
              <a:defRPr/>
            </a:lvl1pPr>
          </a:lstStyle>
          <a:p>
            <a:pPr>
              <a:defRPr/>
            </a:pPr>
            <a:endParaRPr lang="pt-PT"/>
          </a:p>
        </p:txBody>
      </p:sp>
      <p:sp>
        <p:nvSpPr>
          <p:cNvPr id="5" name="Rectangle 5">
            <a:extLst>
              <a:ext uri="{FF2B5EF4-FFF2-40B4-BE49-F238E27FC236}">
                <a16:creationId xmlns:a16="http://schemas.microsoft.com/office/drawing/2014/main" id="{C9CAA685-53D1-9F4D-8494-84C9BE1DFBCB}"/>
              </a:ext>
            </a:extLst>
          </p:cNvPr>
          <p:cNvSpPr>
            <a:spLocks noGrp="1" noChangeArrowheads="1"/>
          </p:cNvSpPr>
          <p:nvPr>
            <p:ph type="ftr" sz="quarter" idx="11"/>
          </p:nvPr>
        </p:nvSpPr>
        <p:spPr>
          <a:ln/>
        </p:spPr>
        <p:txBody>
          <a:bodyPr/>
          <a:lstStyle>
            <a:lvl1pPr>
              <a:defRPr/>
            </a:lvl1pPr>
          </a:lstStyle>
          <a:p>
            <a:pPr>
              <a:defRPr/>
            </a:pPr>
            <a:endParaRPr lang="pt-PT"/>
          </a:p>
        </p:txBody>
      </p:sp>
      <p:sp>
        <p:nvSpPr>
          <p:cNvPr id="6" name="Rectangle 6">
            <a:extLst>
              <a:ext uri="{FF2B5EF4-FFF2-40B4-BE49-F238E27FC236}">
                <a16:creationId xmlns:a16="http://schemas.microsoft.com/office/drawing/2014/main" id="{9FF9794D-6316-EF48-B305-2C17850BD3DA}"/>
              </a:ext>
            </a:extLst>
          </p:cNvPr>
          <p:cNvSpPr>
            <a:spLocks noGrp="1" noChangeArrowheads="1"/>
          </p:cNvSpPr>
          <p:nvPr>
            <p:ph type="sldNum" sz="quarter" idx="12"/>
          </p:nvPr>
        </p:nvSpPr>
        <p:spPr>
          <a:ln/>
        </p:spPr>
        <p:txBody>
          <a:bodyPr/>
          <a:lstStyle>
            <a:lvl1pPr>
              <a:defRPr/>
            </a:lvl1pPr>
          </a:lstStyle>
          <a:p>
            <a:fld id="{4C35524D-368F-7348-8D75-7E17E923A244}" type="slidenum">
              <a:rPr lang="pt-PT" altLang="en-US"/>
              <a:pPr/>
              <a:t>‹#›</a:t>
            </a:fld>
            <a:endParaRPr lang="pt-PT" altLang="en-US"/>
          </a:p>
        </p:txBody>
      </p:sp>
    </p:spTree>
    <p:extLst>
      <p:ext uri="{BB962C8B-B14F-4D97-AF65-F5344CB8AC3E}">
        <p14:creationId xmlns:p14="http://schemas.microsoft.com/office/powerpoint/2010/main" val="8407714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pt-PT"/>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5" name="Rectangle 4">
            <a:extLst>
              <a:ext uri="{FF2B5EF4-FFF2-40B4-BE49-F238E27FC236}">
                <a16:creationId xmlns:a16="http://schemas.microsoft.com/office/drawing/2014/main" id="{2432FE92-2E99-864E-9973-A00688B1BED6}"/>
              </a:ext>
            </a:extLst>
          </p:cNvPr>
          <p:cNvSpPr>
            <a:spLocks noGrp="1" noChangeArrowheads="1"/>
          </p:cNvSpPr>
          <p:nvPr>
            <p:ph type="dt" sz="half" idx="10"/>
          </p:nvPr>
        </p:nvSpPr>
        <p:spPr>
          <a:ln/>
        </p:spPr>
        <p:txBody>
          <a:bodyPr/>
          <a:lstStyle>
            <a:lvl1pPr>
              <a:defRPr/>
            </a:lvl1pPr>
          </a:lstStyle>
          <a:p>
            <a:pPr>
              <a:defRPr/>
            </a:pPr>
            <a:endParaRPr lang="pt-PT"/>
          </a:p>
        </p:txBody>
      </p:sp>
      <p:sp>
        <p:nvSpPr>
          <p:cNvPr id="6" name="Rectangle 5">
            <a:extLst>
              <a:ext uri="{FF2B5EF4-FFF2-40B4-BE49-F238E27FC236}">
                <a16:creationId xmlns:a16="http://schemas.microsoft.com/office/drawing/2014/main" id="{4EDEA206-1CD3-6847-AF2F-1D151272D807}"/>
              </a:ext>
            </a:extLst>
          </p:cNvPr>
          <p:cNvSpPr>
            <a:spLocks noGrp="1" noChangeArrowheads="1"/>
          </p:cNvSpPr>
          <p:nvPr>
            <p:ph type="ftr" sz="quarter" idx="11"/>
          </p:nvPr>
        </p:nvSpPr>
        <p:spPr>
          <a:ln/>
        </p:spPr>
        <p:txBody>
          <a:bodyPr/>
          <a:lstStyle>
            <a:lvl1pPr>
              <a:defRPr/>
            </a:lvl1pPr>
          </a:lstStyle>
          <a:p>
            <a:pPr>
              <a:defRPr/>
            </a:pPr>
            <a:endParaRPr lang="pt-PT"/>
          </a:p>
        </p:txBody>
      </p:sp>
      <p:sp>
        <p:nvSpPr>
          <p:cNvPr id="7" name="Rectangle 6">
            <a:extLst>
              <a:ext uri="{FF2B5EF4-FFF2-40B4-BE49-F238E27FC236}">
                <a16:creationId xmlns:a16="http://schemas.microsoft.com/office/drawing/2014/main" id="{08A5376F-E0E9-604E-95DE-FA37671F9A04}"/>
              </a:ext>
            </a:extLst>
          </p:cNvPr>
          <p:cNvSpPr>
            <a:spLocks noGrp="1" noChangeArrowheads="1"/>
          </p:cNvSpPr>
          <p:nvPr>
            <p:ph type="sldNum" sz="quarter" idx="12"/>
          </p:nvPr>
        </p:nvSpPr>
        <p:spPr>
          <a:ln/>
        </p:spPr>
        <p:txBody>
          <a:bodyPr/>
          <a:lstStyle>
            <a:lvl1pPr>
              <a:defRPr/>
            </a:lvl1pPr>
          </a:lstStyle>
          <a:p>
            <a:fld id="{5223F776-0CE3-E042-8114-28B4B1A8E666}" type="slidenum">
              <a:rPr lang="pt-PT" altLang="en-US"/>
              <a:pPr/>
              <a:t>‹#›</a:t>
            </a:fld>
            <a:endParaRPr lang="pt-PT" altLang="en-US"/>
          </a:p>
        </p:txBody>
      </p:sp>
    </p:spTree>
    <p:extLst>
      <p:ext uri="{BB962C8B-B14F-4D97-AF65-F5344CB8AC3E}">
        <p14:creationId xmlns:p14="http://schemas.microsoft.com/office/powerpoint/2010/main" val="3246453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n-US"/>
          </a:p>
        </p:txBody>
      </p:sp>
      <p:sp>
        <p:nvSpPr>
          <p:cNvPr id="3" name="Content Placeholder 2"/>
          <p:cNvSpPr>
            <a:spLocks noGrp="1"/>
          </p:cNvSpPr>
          <p:nvPr>
            <p:ph idx="1"/>
          </p:nvPr>
        </p:nvSpPr>
        <p:spPr/>
        <p:txBody>
          <a:body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Rectangle 4">
            <a:extLst>
              <a:ext uri="{FF2B5EF4-FFF2-40B4-BE49-F238E27FC236}">
                <a16:creationId xmlns:a16="http://schemas.microsoft.com/office/drawing/2014/main" id="{5B957A44-3E5D-2044-A113-65A61F14ABA7}"/>
              </a:ext>
            </a:extLst>
          </p:cNvPr>
          <p:cNvSpPr>
            <a:spLocks noGrp="1" noChangeArrowheads="1"/>
          </p:cNvSpPr>
          <p:nvPr>
            <p:ph type="dt" sz="half" idx="10"/>
          </p:nvPr>
        </p:nvSpPr>
        <p:spPr>
          <a:ln/>
        </p:spPr>
        <p:txBody>
          <a:bodyPr/>
          <a:lstStyle>
            <a:lvl1pPr>
              <a:defRPr/>
            </a:lvl1pPr>
          </a:lstStyle>
          <a:p>
            <a:pPr>
              <a:defRPr/>
            </a:pPr>
            <a:endParaRPr lang="pt-PT"/>
          </a:p>
        </p:txBody>
      </p:sp>
      <p:sp>
        <p:nvSpPr>
          <p:cNvPr id="5" name="Rectangle 5">
            <a:extLst>
              <a:ext uri="{FF2B5EF4-FFF2-40B4-BE49-F238E27FC236}">
                <a16:creationId xmlns:a16="http://schemas.microsoft.com/office/drawing/2014/main" id="{06F865E9-34E9-E148-863F-715EB7657766}"/>
              </a:ext>
            </a:extLst>
          </p:cNvPr>
          <p:cNvSpPr>
            <a:spLocks noGrp="1" noChangeArrowheads="1"/>
          </p:cNvSpPr>
          <p:nvPr>
            <p:ph type="ftr" sz="quarter" idx="11"/>
          </p:nvPr>
        </p:nvSpPr>
        <p:spPr>
          <a:ln/>
        </p:spPr>
        <p:txBody>
          <a:bodyPr/>
          <a:lstStyle>
            <a:lvl1pPr>
              <a:defRPr/>
            </a:lvl1pPr>
          </a:lstStyle>
          <a:p>
            <a:pPr>
              <a:defRPr/>
            </a:pPr>
            <a:endParaRPr lang="pt-PT"/>
          </a:p>
        </p:txBody>
      </p:sp>
      <p:sp>
        <p:nvSpPr>
          <p:cNvPr id="6" name="Rectangle 6">
            <a:extLst>
              <a:ext uri="{FF2B5EF4-FFF2-40B4-BE49-F238E27FC236}">
                <a16:creationId xmlns:a16="http://schemas.microsoft.com/office/drawing/2014/main" id="{A9AAF587-DDCF-8A43-956D-3D762E669915}"/>
              </a:ext>
            </a:extLst>
          </p:cNvPr>
          <p:cNvSpPr>
            <a:spLocks noGrp="1" noChangeArrowheads="1"/>
          </p:cNvSpPr>
          <p:nvPr>
            <p:ph type="sldNum" sz="quarter" idx="12"/>
          </p:nvPr>
        </p:nvSpPr>
        <p:spPr>
          <a:ln/>
        </p:spPr>
        <p:txBody>
          <a:bodyPr/>
          <a:lstStyle>
            <a:lvl1pPr>
              <a:defRPr/>
            </a:lvl1pPr>
          </a:lstStyle>
          <a:p>
            <a:fld id="{696224AB-874C-9847-AFA3-20038FE0448A}" type="slidenum">
              <a:rPr lang="pt-PT" altLang="en-US"/>
              <a:pPr/>
              <a:t>‹#›</a:t>
            </a:fld>
            <a:endParaRPr lang="pt-PT" altLang="en-US"/>
          </a:p>
        </p:txBody>
      </p:sp>
    </p:spTree>
    <p:extLst>
      <p:ext uri="{BB962C8B-B14F-4D97-AF65-F5344CB8AC3E}">
        <p14:creationId xmlns:p14="http://schemas.microsoft.com/office/powerpoint/2010/main" val="4027384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pt-PT"/>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a:t>Click to edit Master text styles</a:t>
            </a:r>
          </a:p>
        </p:txBody>
      </p:sp>
      <p:sp>
        <p:nvSpPr>
          <p:cNvPr id="4" name="Rectangle 4">
            <a:extLst>
              <a:ext uri="{FF2B5EF4-FFF2-40B4-BE49-F238E27FC236}">
                <a16:creationId xmlns:a16="http://schemas.microsoft.com/office/drawing/2014/main" id="{6B50109C-AC18-1348-98DC-7C9DECB851FA}"/>
              </a:ext>
            </a:extLst>
          </p:cNvPr>
          <p:cNvSpPr>
            <a:spLocks noGrp="1" noChangeArrowheads="1"/>
          </p:cNvSpPr>
          <p:nvPr>
            <p:ph type="dt" sz="half" idx="10"/>
          </p:nvPr>
        </p:nvSpPr>
        <p:spPr>
          <a:ln/>
        </p:spPr>
        <p:txBody>
          <a:bodyPr/>
          <a:lstStyle>
            <a:lvl1pPr>
              <a:defRPr/>
            </a:lvl1pPr>
          </a:lstStyle>
          <a:p>
            <a:pPr>
              <a:defRPr/>
            </a:pPr>
            <a:endParaRPr lang="pt-PT"/>
          </a:p>
        </p:txBody>
      </p:sp>
      <p:sp>
        <p:nvSpPr>
          <p:cNvPr id="5" name="Rectangle 5">
            <a:extLst>
              <a:ext uri="{FF2B5EF4-FFF2-40B4-BE49-F238E27FC236}">
                <a16:creationId xmlns:a16="http://schemas.microsoft.com/office/drawing/2014/main" id="{5724B48E-6FEF-D541-914A-33C9637A2712}"/>
              </a:ext>
            </a:extLst>
          </p:cNvPr>
          <p:cNvSpPr>
            <a:spLocks noGrp="1" noChangeArrowheads="1"/>
          </p:cNvSpPr>
          <p:nvPr>
            <p:ph type="ftr" sz="quarter" idx="11"/>
          </p:nvPr>
        </p:nvSpPr>
        <p:spPr>
          <a:ln/>
        </p:spPr>
        <p:txBody>
          <a:bodyPr/>
          <a:lstStyle>
            <a:lvl1pPr>
              <a:defRPr/>
            </a:lvl1pPr>
          </a:lstStyle>
          <a:p>
            <a:pPr>
              <a:defRPr/>
            </a:pPr>
            <a:endParaRPr lang="pt-PT"/>
          </a:p>
        </p:txBody>
      </p:sp>
      <p:sp>
        <p:nvSpPr>
          <p:cNvPr id="6" name="Rectangle 6">
            <a:extLst>
              <a:ext uri="{FF2B5EF4-FFF2-40B4-BE49-F238E27FC236}">
                <a16:creationId xmlns:a16="http://schemas.microsoft.com/office/drawing/2014/main" id="{038CCE33-CA13-1F49-AA0F-3F3B0981908A}"/>
              </a:ext>
            </a:extLst>
          </p:cNvPr>
          <p:cNvSpPr>
            <a:spLocks noGrp="1" noChangeArrowheads="1"/>
          </p:cNvSpPr>
          <p:nvPr>
            <p:ph type="sldNum" sz="quarter" idx="12"/>
          </p:nvPr>
        </p:nvSpPr>
        <p:spPr>
          <a:ln/>
        </p:spPr>
        <p:txBody>
          <a:bodyPr/>
          <a:lstStyle>
            <a:lvl1pPr>
              <a:defRPr/>
            </a:lvl1pPr>
          </a:lstStyle>
          <a:p>
            <a:fld id="{CCD5F797-5144-E741-8DAA-837B67F39D34}" type="slidenum">
              <a:rPr lang="pt-PT" altLang="en-US"/>
              <a:pPr/>
              <a:t>‹#›</a:t>
            </a:fld>
            <a:endParaRPr lang="pt-PT" altLang="en-US"/>
          </a:p>
        </p:txBody>
      </p:sp>
    </p:spTree>
    <p:extLst>
      <p:ext uri="{BB962C8B-B14F-4D97-AF65-F5344CB8AC3E}">
        <p14:creationId xmlns:p14="http://schemas.microsoft.com/office/powerpoint/2010/main" val="3883984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5" name="Rectangle 4">
            <a:extLst>
              <a:ext uri="{FF2B5EF4-FFF2-40B4-BE49-F238E27FC236}">
                <a16:creationId xmlns:a16="http://schemas.microsoft.com/office/drawing/2014/main" id="{B8AE5AC6-7C5B-1942-85EF-AC9902A2C2BC}"/>
              </a:ext>
            </a:extLst>
          </p:cNvPr>
          <p:cNvSpPr>
            <a:spLocks noGrp="1" noChangeArrowheads="1"/>
          </p:cNvSpPr>
          <p:nvPr>
            <p:ph type="dt" sz="half" idx="10"/>
          </p:nvPr>
        </p:nvSpPr>
        <p:spPr>
          <a:ln/>
        </p:spPr>
        <p:txBody>
          <a:bodyPr/>
          <a:lstStyle>
            <a:lvl1pPr>
              <a:defRPr/>
            </a:lvl1pPr>
          </a:lstStyle>
          <a:p>
            <a:pPr>
              <a:defRPr/>
            </a:pPr>
            <a:endParaRPr lang="pt-PT"/>
          </a:p>
        </p:txBody>
      </p:sp>
      <p:sp>
        <p:nvSpPr>
          <p:cNvPr id="6" name="Rectangle 5">
            <a:extLst>
              <a:ext uri="{FF2B5EF4-FFF2-40B4-BE49-F238E27FC236}">
                <a16:creationId xmlns:a16="http://schemas.microsoft.com/office/drawing/2014/main" id="{F8B33FD5-DCE2-2947-9F84-076B662A11DB}"/>
              </a:ext>
            </a:extLst>
          </p:cNvPr>
          <p:cNvSpPr>
            <a:spLocks noGrp="1" noChangeArrowheads="1"/>
          </p:cNvSpPr>
          <p:nvPr>
            <p:ph type="ftr" sz="quarter" idx="11"/>
          </p:nvPr>
        </p:nvSpPr>
        <p:spPr>
          <a:ln/>
        </p:spPr>
        <p:txBody>
          <a:bodyPr/>
          <a:lstStyle>
            <a:lvl1pPr>
              <a:defRPr/>
            </a:lvl1pPr>
          </a:lstStyle>
          <a:p>
            <a:pPr>
              <a:defRPr/>
            </a:pPr>
            <a:endParaRPr lang="pt-PT"/>
          </a:p>
        </p:txBody>
      </p:sp>
      <p:sp>
        <p:nvSpPr>
          <p:cNvPr id="7" name="Rectangle 6">
            <a:extLst>
              <a:ext uri="{FF2B5EF4-FFF2-40B4-BE49-F238E27FC236}">
                <a16:creationId xmlns:a16="http://schemas.microsoft.com/office/drawing/2014/main" id="{7235017E-A5FA-A14A-B1E1-7486A1B908DF}"/>
              </a:ext>
            </a:extLst>
          </p:cNvPr>
          <p:cNvSpPr>
            <a:spLocks noGrp="1" noChangeArrowheads="1"/>
          </p:cNvSpPr>
          <p:nvPr>
            <p:ph type="sldNum" sz="quarter" idx="12"/>
          </p:nvPr>
        </p:nvSpPr>
        <p:spPr>
          <a:ln/>
        </p:spPr>
        <p:txBody>
          <a:bodyPr/>
          <a:lstStyle>
            <a:lvl1pPr>
              <a:defRPr/>
            </a:lvl1pPr>
          </a:lstStyle>
          <a:p>
            <a:fld id="{09C14FD2-2416-4B47-9BB3-96FC6667D9CA}" type="slidenum">
              <a:rPr lang="pt-PT" altLang="en-US"/>
              <a:pPr/>
              <a:t>‹#›</a:t>
            </a:fld>
            <a:endParaRPr lang="pt-PT" altLang="en-US"/>
          </a:p>
        </p:txBody>
      </p:sp>
    </p:spTree>
    <p:extLst>
      <p:ext uri="{BB962C8B-B14F-4D97-AF65-F5344CB8AC3E}">
        <p14:creationId xmlns:p14="http://schemas.microsoft.com/office/powerpoint/2010/main" val="3433542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PT"/>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7" name="Rectangle 4">
            <a:extLst>
              <a:ext uri="{FF2B5EF4-FFF2-40B4-BE49-F238E27FC236}">
                <a16:creationId xmlns:a16="http://schemas.microsoft.com/office/drawing/2014/main" id="{1B42A2D4-B25F-9E49-A1AA-5CEB901A80F6}"/>
              </a:ext>
            </a:extLst>
          </p:cNvPr>
          <p:cNvSpPr>
            <a:spLocks noGrp="1" noChangeArrowheads="1"/>
          </p:cNvSpPr>
          <p:nvPr>
            <p:ph type="dt" sz="half" idx="10"/>
          </p:nvPr>
        </p:nvSpPr>
        <p:spPr>
          <a:ln/>
        </p:spPr>
        <p:txBody>
          <a:bodyPr/>
          <a:lstStyle>
            <a:lvl1pPr>
              <a:defRPr/>
            </a:lvl1pPr>
          </a:lstStyle>
          <a:p>
            <a:pPr>
              <a:defRPr/>
            </a:pPr>
            <a:endParaRPr lang="pt-PT"/>
          </a:p>
        </p:txBody>
      </p:sp>
      <p:sp>
        <p:nvSpPr>
          <p:cNvPr id="8" name="Rectangle 5">
            <a:extLst>
              <a:ext uri="{FF2B5EF4-FFF2-40B4-BE49-F238E27FC236}">
                <a16:creationId xmlns:a16="http://schemas.microsoft.com/office/drawing/2014/main" id="{B0AD2F37-982B-3145-B8D3-03DAE0CE3FA3}"/>
              </a:ext>
            </a:extLst>
          </p:cNvPr>
          <p:cNvSpPr>
            <a:spLocks noGrp="1" noChangeArrowheads="1"/>
          </p:cNvSpPr>
          <p:nvPr>
            <p:ph type="ftr" sz="quarter" idx="11"/>
          </p:nvPr>
        </p:nvSpPr>
        <p:spPr>
          <a:ln/>
        </p:spPr>
        <p:txBody>
          <a:bodyPr/>
          <a:lstStyle>
            <a:lvl1pPr>
              <a:defRPr/>
            </a:lvl1pPr>
          </a:lstStyle>
          <a:p>
            <a:pPr>
              <a:defRPr/>
            </a:pPr>
            <a:endParaRPr lang="pt-PT"/>
          </a:p>
        </p:txBody>
      </p:sp>
      <p:sp>
        <p:nvSpPr>
          <p:cNvPr id="9" name="Rectangle 6">
            <a:extLst>
              <a:ext uri="{FF2B5EF4-FFF2-40B4-BE49-F238E27FC236}">
                <a16:creationId xmlns:a16="http://schemas.microsoft.com/office/drawing/2014/main" id="{57FA5E00-C524-E44D-BB96-BEB8E5CC2A0A}"/>
              </a:ext>
            </a:extLst>
          </p:cNvPr>
          <p:cNvSpPr>
            <a:spLocks noGrp="1" noChangeArrowheads="1"/>
          </p:cNvSpPr>
          <p:nvPr>
            <p:ph type="sldNum" sz="quarter" idx="12"/>
          </p:nvPr>
        </p:nvSpPr>
        <p:spPr>
          <a:ln/>
        </p:spPr>
        <p:txBody>
          <a:bodyPr/>
          <a:lstStyle>
            <a:lvl1pPr>
              <a:defRPr/>
            </a:lvl1pPr>
          </a:lstStyle>
          <a:p>
            <a:fld id="{EC07BB84-3693-3045-971E-DC240E27B244}" type="slidenum">
              <a:rPr lang="pt-PT" altLang="en-US"/>
              <a:pPr/>
              <a:t>‹#›</a:t>
            </a:fld>
            <a:endParaRPr lang="pt-PT" altLang="en-US"/>
          </a:p>
        </p:txBody>
      </p:sp>
    </p:spTree>
    <p:extLst>
      <p:ext uri="{BB962C8B-B14F-4D97-AF65-F5344CB8AC3E}">
        <p14:creationId xmlns:p14="http://schemas.microsoft.com/office/powerpoint/2010/main" val="1600373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n-US"/>
          </a:p>
        </p:txBody>
      </p:sp>
      <p:sp>
        <p:nvSpPr>
          <p:cNvPr id="3" name="Rectangle 4">
            <a:extLst>
              <a:ext uri="{FF2B5EF4-FFF2-40B4-BE49-F238E27FC236}">
                <a16:creationId xmlns:a16="http://schemas.microsoft.com/office/drawing/2014/main" id="{168E772B-B226-FD48-9258-9C9067C82E13}"/>
              </a:ext>
            </a:extLst>
          </p:cNvPr>
          <p:cNvSpPr>
            <a:spLocks noGrp="1" noChangeArrowheads="1"/>
          </p:cNvSpPr>
          <p:nvPr>
            <p:ph type="dt" sz="half" idx="10"/>
          </p:nvPr>
        </p:nvSpPr>
        <p:spPr>
          <a:ln/>
        </p:spPr>
        <p:txBody>
          <a:bodyPr/>
          <a:lstStyle>
            <a:lvl1pPr>
              <a:defRPr/>
            </a:lvl1pPr>
          </a:lstStyle>
          <a:p>
            <a:pPr>
              <a:defRPr/>
            </a:pPr>
            <a:endParaRPr lang="pt-PT"/>
          </a:p>
        </p:txBody>
      </p:sp>
      <p:sp>
        <p:nvSpPr>
          <p:cNvPr id="4" name="Rectangle 5">
            <a:extLst>
              <a:ext uri="{FF2B5EF4-FFF2-40B4-BE49-F238E27FC236}">
                <a16:creationId xmlns:a16="http://schemas.microsoft.com/office/drawing/2014/main" id="{87E0D11B-B185-4845-BFEE-F97CF3F21276}"/>
              </a:ext>
            </a:extLst>
          </p:cNvPr>
          <p:cNvSpPr>
            <a:spLocks noGrp="1" noChangeArrowheads="1"/>
          </p:cNvSpPr>
          <p:nvPr>
            <p:ph type="ftr" sz="quarter" idx="11"/>
          </p:nvPr>
        </p:nvSpPr>
        <p:spPr>
          <a:ln/>
        </p:spPr>
        <p:txBody>
          <a:bodyPr/>
          <a:lstStyle>
            <a:lvl1pPr>
              <a:defRPr/>
            </a:lvl1pPr>
          </a:lstStyle>
          <a:p>
            <a:pPr>
              <a:defRPr/>
            </a:pPr>
            <a:endParaRPr lang="pt-PT"/>
          </a:p>
        </p:txBody>
      </p:sp>
      <p:sp>
        <p:nvSpPr>
          <p:cNvPr id="5" name="Rectangle 6">
            <a:extLst>
              <a:ext uri="{FF2B5EF4-FFF2-40B4-BE49-F238E27FC236}">
                <a16:creationId xmlns:a16="http://schemas.microsoft.com/office/drawing/2014/main" id="{5E80D971-2CE5-A844-8D16-492412E02714}"/>
              </a:ext>
            </a:extLst>
          </p:cNvPr>
          <p:cNvSpPr>
            <a:spLocks noGrp="1" noChangeArrowheads="1"/>
          </p:cNvSpPr>
          <p:nvPr>
            <p:ph type="sldNum" sz="quarter" idx="12"/>
          </p:nvPr>
        </p:nvSpPr>
        <p:spPr>
          <a:ln/>
        </p:spPr>
        <p:txBody>
          <a:bodyPr/>
          <a:lstStyle>
            <a:lvl1pPr>
              <a:defRPr/>
            </a:lvl1pPr>
          </a:lstStyle>
          <a:p>
            <a:fld id="{15DA8F31-5D2E-064D-9EAB-63BD101F1AD2}" type="slidenum">
              <a:rPr lang="pt-PT" altLang="en-US"/>
              <a:pPr/>
              <a:t>‹#›</a:t>
            </a:fld>
            <a:endParaRPr lang="pt-PT" altLang="en-US"/>
          </a:p>
        </p:txBody>
      </p:sp>
    </p:spTree>
    <p:extLst>
      <p:ext uri="{BB962C8B-B14F-4D97-AF65-F5344CB8AC3E}">
        <p14:creationId xmlns:p14="http://schemas.microsoft.com/office/powerpoint/2010/main" val="1405375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9E2D29F-38FE-9A40-B831-D1AA4AEA5354}"/>
              </a:ext>
            </a:extLst>
          </p:cNvPr>
          <p:cNvSpPr>
            <a:spLocks noGrp="1" noChangeArrowheads="1"/>
          </p:cNvSpPr>
          <p:nvPr>
            <p:ph type="dt" sz="half" idx="10"/>
          </p:nvPr>
        </p:nvSpPr>
        <p:spPr>
          <a:ln/>
        </p:spPr>
        <p:txBody>
          <a:bodyPr/>
          <a:lstStyle>
            <a:lvl1pPr>
              <a:defRPr/>
            </a:lvl1pPr>
          </a:lstStyle>
          <a:p>
            <a:pPr>
              <a:defRPr/>
            </a:pPr>
            <a:endParaRPr lang="pt-PT"/>
          </a:p>
        </p:txBody>
      </p:sp>
      <p:sp>
        <p:nvSpPr>
          <p:cNvPr id="3" name="Rectangle 5">
            <a:extLst>
              <a:ext uri="{FF2B5EF4-FFF2-40B4-BE49-F238E27FC236}">
                <a16:creationId xmlns:a16="http://schemas.microsoft.com/office/drawing/2014/main" id="{794DF1E4-6C69-2C48-9706-0806E6720FCC}"/>
              </a:ext>
            </a:extLst>
          </p:cNvPr>
          <p:cNvSpPr>
            <a:spLocks noGrp="1" noChangeArrowheads="1"/>
          </p:cNvSpPr>
          <p:nvPr>
            <p:ph type="ftr" sz="quarter" idx="11"/>
          </p:nvPr>
        </p:nvSpPr>
        <p:spPr>
          <a:ln/>
        </p:spPr>
        <p:txBody>
          <a:bodyPr/>
          <a:lstStyle>
            <a:lvl1pPr>
              <a:defRPr/>
            </a:lvl1pPr>
          </a:lstStyle>
          <a:p>
            <a:pPr>
              <a:defRPr/>
            </a:pPr>
            <a:endParaRPr lang="pt-PT"/>
          </a:p>
        </p:txBody>
      </p:sp>
      <p:sp>
        <p:nvSpPr>
          <p:cNvPr id="4" name="Rectangle 6">
            <a:extLst>
              <a:ext uri="{FF2B5EF4-FFF2-40B4-BE49-F238E27FC236}">
                <a16:creationId xmlns:a16="http://schemas.microsoft.com/office/drawing/2014/main" id="{770EE646-B682-4B4C-8801-06EB4EF934AB}"/>
              </a:ext>
            </a:extLst>
          </p:cNvPr>
          <p:cNvSpPr>
            <a:spLocks noGrp="1" noChangeArrowheads="1"/>
          </p:cNvSpPr>
          <p:nvPr>
            <p:ph type="sldNum" sz="quarter" idx="12"/>
          </p:nvPr>
        </p:nvSpPr>
        <p:spPr>
          <a:ln/>
        </p:spPr>
        <p:txBody>
          <a:bodyPr/>
          <a:lstStyle>
            <a:lvl1pPr>
              <a:defRPr/>
            </a:lvl1pPr>
          </a:lstStyle>
          <a:p>
            <a:fld id="{898418B3-217E-594A-B902-C9B3D504588A}" type="slidenum">
              <a:rPr lang="pt-PT" altLang="en-US"/>
              <a:pPr/>
              <a:t>‹#›</a:t>
            </a:fld>
            <a:endParaRPr lang="pt-PT" altLang="en-US"/>
          </a:p>
        </p:txBody>
      </p:sp>
    </p:spTree>
    <p:extLst>
      <p:ext uri="{BB962C8B-B14F-4D97-AF65-F5344CB8AC3E}">
        <p14:creationId xmlns:p14="http://schemas.microsoft.com/office/powerpoint/2010/main" val="2697907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pt-PT"/>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Click to edit Master text styles</a:t>
            </a:r>
          </a:p>
        </p:txBody>
      </p:sp>
      <p:sp>
        <p:nvSpPr>
          <p:cNvPr id="5" name="Rectangle 4">
            <a:extLst>
              <a:ext uri="{FF2B5EF4-FFF2-40B4-BE49-F238E27FC236}">
                <a16:creationId xmlns:a16="http://schemas.microsoft.com/office/drawing/2014/main" id="{8F403969-D9FC-B047-9DEF-7E63AC2F2542}"/>
              </a:ext>
            </a:extLst>
          </p:cNvPr>
          <p:cNvSpPr>
            <a:spLocks noGrp="1" noChangeArrowheads="1"/>
          </p:cNvSpPr>
          <p:nvPr>
            <p:ph type="dt" sz="half" idx="10"/>
          </p:nvPr>
        </p:nvSpPr>
        <p:spPr>
          <a:ln/>
        </p:spPr>
        <p:txBody>
          <a:bodyPr/>
          <a:lstStyle>
            <a:lvl1pPr>
              <a:defRPr/>
            </a:lvl1pPr>
          </a:lstStyle>
          <a:p>
            <a:pPr>
              <a:defRPr/>
            </a:pPr>
            <a:endParaRPr lang="pt-PT"/>
          </a:p>
        </p:txBody>
      </p:sp>
      <p:sp>
        <p:nvSpPr>
          <p:cNvPr id="6" name="Rectangle 5">
            <a:extLst>
              <a:ext uri="{FF2B5EF4-FFF2-40B4-BE49-F238E27FC236}">
                <a16:creationId xmlns:a16="http://schemas.microsoft.com/office/drawing/2014/main" id="{34DBD2B1-A7EE-A246-8FDD-2A489E6E714C}"/>
              </a:ext>
            </a:extLst>
          </p:cNvPr>
          <p:cNvSpPr>
            <a:spLocks noGrp="1" noChangeArrowheads="1"/>
          </p:cNvSpPr>
          <p:nvPr>
            <p:ph type="ftr" sz="quarter" idx="11"/>
          </p:nvPr>
        </p:nvSpPr>
        <p:spPr>
          <a:ln/>
        </p:spPr>
        <p:txBody>
          <a:bodyPr/>
          <a:lstStyle>
            <a:lvl1pPr>
              <a:defRPr/>
            </a:lvl1pPr>
          </a:lstStyle>
          <a:p>
            <a:pPr>
              <a:defRPr/>
            </a:pPr>
            <a:endParaRPr lang="pt-PT"/>
          </a:p>
        </p:txBody>
      </p:sp>
      <p:sp>
        <p:nvSpPr>
          <p:cNvPr id="7" name="Rectangle 6">
            <a:extLst>
              <a:ext uri="{FF2B5EF4-FFF2-40B4-BE49-F238E27FC236}">
                <a16:creationId xmlns:a16="http://schemas.microsoft.com/office/drawing/2014/main" id="{5C0DAB59-F7D3-E348-BC55-D0757DC67AE6}"/>
              </a:ext>
            </a:extLst>
          </p:cNvPr>
          <p:cNvSpPr>
            <a:spLocks noGrp="1" noChangeArrowheads="1"/>
          </p:cNvSpPr>
          <p:nvPr>
            <p:ph type="sldNum" sz="quarter" idx="12"/>
          </p:nvPr>
        </p:nvSpPr>
        <p:spPr>
          <a:ln/>
        </p:spPr>
        <p:txBody>
          <a:bodyPr/>
          <a:lstStyle>
            <a:lvl1pPr>
              <a:defRPr/>
            </a:lvl1pPr>
          </a:lstStyle>
          <a:p>
            <a:fld id="{F79FC25F-4103-3840-8BD5-35FAD327639E}" type="slidenum">
              <a:rPr lang="pt-PT" altLang="en-US"/>
              <a:pPr/>
              <a:t>‹#›</a:t>
            </a:fld>
            <a:endParaRPr lang="pt-PT" altLang="en-US"/>
          </a:p>
        </p:txBody>
      </p:sp>
    </p:spTree>
    <p:extLst>
      <p:ext uri="{BB962C8B-B14F-4D97-AF65-F5344CB8AC3E}">
        <p14:creationId xmlns:p14="http://schemas.microsoft.com/office/powerpoint/2010/main" val="301979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pt-PT"/>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Click to edit Master text styles</a:t>
            </a:r>
          </a:p>
        </p:txBody>
      </p:sp>
      <p:sp>
        <p:nvSpPr>
          <p:cNvPr id="5" name="Rectangle 4">
            <a:extLst>
              <a:ext uri="{FF2B5EF4-FFF2-40B4-BE49-F238E27FC236}">
                <a16:creationId xmlns:a16="http://schemas.microsoft.com/office/drawing/2014/main" id="{9F065551-2647-EF47-8B92-158953D6FB82}"/>
              </a:ext>
            </a:extLst>
          </p:cNvPr>
          <p:cNvSpPr>
            <a:spLocks noGrp="1" noChangeArrowheads="1"/>
          </p:cNvSpPr>
          <p:nvPr>
            <p:ph type="dt" sz="half" idx="10"/>
          </p:nvPr>
        </p:nvSpPr>
        <p:spPr>
          <a:ln/>
        </p:spPr>
        <p:txBody>
          <a:bodyPr/>
          <a:lstStyle>
            <a:lvl1pPr>
              <a:defRPr/>
            </a:lvl1pPr>
          </a:lstStyle>
          <a:p>
            <a:pPr>
              <a:defRPr/>
            </a:pPr>
            <a:endParaRPr lang="pt-PT"/>
          </a:p>
        </p:txBody>
      </p:sp>
      <p:sp>
        <p:nvSpPr>
          <p:cNvPr id="6" name="Rectangle 5">
            <a:extLst>
              <a:ext uri="{FF2B5EF4-FFF2-40B4-BE49-F238E27FC236}">
                <a16:creationId xmlns:a16="http://schemas.microsoft.com/office/drawing/2014/main" id="{BEA20617-DF76-E145-AB16-6CB87AE5AA1D}"/>
              </a:ext>
            </a:extLst>
          </p:cNvPr>
          <p:cNvSpPr>
            <a:spLocks noGrp="1" noChangeArrowheads="1"/>
          </p:cNvSpPr>
          <p:nvPr>
            <p:ph type="ftr" sz="quarter" idx="11"/>
          </p:nvPr>
        </p:nvSpPr>
        <p:spPr>
          <a:ln/>
        </p:spPr>
        <p:txBody>
          <a:bodyPr/>
          <a:lstStyle>
            <a:lvl1pPr>
              <a:defRPr/>
            </a:lvl1pPr>
          </a:lstStyle>
          <a:p>
            <a:pPr>
              <a:defRPr/>
            </a:pPr>
            <a:endParaRPr lang="pt-PT"/>
          </a:p>
        </p:txBody>
      </p:sp>
      <p:sp>
        <p:nvSpPr>
          <p:cNvPr id="7" name="Rectangle 6">
            <a:extLst>
              <a:ext uri="{FF2B5EF4-FFF2-40B4-BE49-F238E27FC236}">
                <a16:creationId xmlns:a16="http://schemas.microsoft.com/office/drawing/2014/main" id="{1B8BBAB6-67F5-BE46-97B9-57B84B43EE60}"/>
              </a:ext>
            </a:extLst>
          </p:cNvPr>
          <p:cNvSpPr>
            <a:spLocks noGrp="1" noChangeArrowheads="1"/>
          </p:cNvSpPr>
          <p:nvPr>
            <p:ph type="sldNum" sz="quarter" idx="12"/>
          </p:nvPr>
        </p:nvSpPr>
        <p:spPr>
          <a:ln/>
        </p:spPr>
        <p:txBody>
          <a:bodyPr/>
          <a:lstStyle>
            <a:lvl1pPr>
              <a:defRPr/>
            </a:lvl1pPr>
          </a:lstStyle>
          <a:p>
            <a:fld id="{56E99FA1-A5D1-0244-8915-82D30B32690C}" type="slidenum">
              <a:rPr lang="pt-PT" altLang="en-US"/>
              <a:pPr/>
              <a:t>‹#›</a:t>
            </a:fld>
            <a:endParaRPr lang="pt-PT" altLang="en-US"/>
          </a:p>
        </p:txBody>
      </p:sp>
    </p:spTree>
    <p:extLst>
      <p:ext uri="{BB962C8B-B14F-4D97-AF65-F5344CB8AC3E}">
        <p14:creationId xmlns:p14="http://schemas.microsoft.com/office/powerpoint/2010/main" val="4220312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FE8DFE-D13E-1F49-8EDC-533FA5845818}"/>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PT" altLang="en-US"/>
              <a:t>Click to edit Master title style</a:t>
            </a:r>
          </a:p>
        </p:txBody>
      </p:sp>
      <p:sp>
        <p:nvSpPr>
          <p:cNvPr id="1027" name="Rectangle 3">
            <a:extLst>
              <a:ext uri="{FF2B5EF4-FFF2-40B4-BE49-F238E27FC236}">
                <a16:creationId xmlns:a16="http://schemas.microsoft.com/office/drawing/2014/main" id="{5876B004-EAFA-0341-A9B1-8CAF87D09D94}"/>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PT" altLang="en-US"/>
              <a:t>Click to edit Master text styles</a:t>
            </a:r>
          </a:p>
          <a:p>
            <a:pPr lvl="1"/>
            <a:r>
              <a:rPr lang="pt-PT" altLang="en-US"/>
              <a:t>Second level</a:t>
            </a:r>
          </a:p>
          <a:p>
            <a:pPr lvl="2"/>
            <a:r>
              <a:rPr lang="pt-PT" altLang="en-US"/>
              <a:t>Third level</a:t>
            </a:r>
          </a:p>
          <a:p>
            <a:pPr lvl="3"/>
            <a:r>
              <a:rPr lang="pt-PT" altLang="en-US"/>
              <a:t>Fourth level</a:t>
            </a:r>
          </a:p>
          <a:p>
            <a:pPr lvl="4"/>
            <a:r>
              <a:rPr lang="pt-PT" altLang="en-US"/>
              <a:t>Fifth level</a:t>
            </a:r>
          </a:p>
        </p:txBody>
      </p:sp>
      <p:sp>
        <p:nvSpPr>
          <p:cNvPr id="1028" name="Rectangle 4">
            <a:extLst>
              <a:ext uri="{FF2B5EF4-FFF2-40B4-BE49-F238E27FC236}">
                <a16:creationId xmlns:a16="http://schemas.microsoft.com/office/drawing/2014/main" id="{58A2C306-0A8E-DA48-9356-B94E96D79C5C}"/>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defRPr>
            </a:lvl1pPr>
          </a:lstStyle>
          <a:p>
            <a:pPr>
              <a:defRPr/>
            </a:pPr>
            <a:endParaRPr lang="pt-PT"/>
          </a:p>
        </p:txBody>
      </p:sp>
      <p:sp>
        <p:nvSpPr>
          <p:cNvPr id="1029" name="Rectangle 5">
            <a:extLst>
              <a:ext uri="{FF2B5EF4-FFF2-40B4-BE49-F238E27FC236}">
                <a16:creationId xmlns:a16="http://schemas.microsoft.com/office/drawing/2014/main" id="{A588A82F-E7D4-7042-A003-BC5001A28BB6}"/>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defRPr>
            </a:lvl1pPr>
          </a:lstStyle>
          <a:p>
            <a:pPr>
              <a:defRPr/>
            </a:pPr>
            <a:endParaRPr lang="pt-PT"/>
          </a:p>
        </p:txBody>
      </p:sp>
      <p:sp>
        <p:nvSpPr>
          <p:cNvPr id="1030" name="Rectangle 6">
            <a:extLst>
              <a:ext uri="{FF2B5EF4-FFF2-40B4-BE49-F238E27FC236}">
                <a16:creationId xmlns:a16="http://schemas.microsoft.com/office/drawing/2014/main" id="{B4D75C7E-35DA-7A4C-82D2-1BACA2188D70}"/>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7975349-C29F-2F49-A740-2A8BC31A14FA}" type="slidenum">
              <a:rPr lang="pt-PT" altLang="en-US"/>
              <a:pPr/>
              <a:t>‹#›</a:t>
            </a:fld>
            <a:endParaRPr lang="pt-PT"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Sylfaen" pitchFamily="18"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Sylfaen" pitchFamily="18"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Sylfaen" pitchFamily="18"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Sylfaen" pitchFamily="18"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Sylfaen" pitchFamily="18" charset="0"/>
        </a:defRPr>
      </a:lvl6pPr>
      <a:lvl7pPr marL="914400" algn="ctr" rtl="0" fontAlgn="base">
        <a:spcBef>
          <a:spcPct val="0"/>
        </a:spcBef>
        <a:spcAft>
          <a:spcPct val="0"/>
        </a:spcAft>
        <a:defRPr sz="4400">
          <a:solidFill>
            <a:schemeClr val="tx2"/>
          </a:solidFill>
          <a:latin typeface="Sylfaen" pitchFamily="18" charset="0"/>
        </a:defRPr>
      </a:lvl7pPr>
      <a:lvl8pPr marL="1371600" algn="ctr" rtl="0" fontAlgn="base">
        <a:spcBef>
          <a:spcPct val="0"/>
        </a:spcBef>
        <a:spcAft>
          <a:spcPct val="0"/>
        </a:spcAft>
        <a:defRPr sz="4400">
          <a:solidFill>
            <a:schemeClr val="tx2"/>
          </a:solidFill>
          <a:latin typeface="Sylfaen" pitchFamily="18" charset="0"/>
        </a:defRPr>
      </a:lvl8pPr>
      <a:lvl9pPr marL="1828800" algn="ctr" rtl="0" fontAlgn="base">
        <a:spcBef>
          <a:spcPct val="0"/>
        </a:spcBef>
        <a:spcAft>
          <a:spcPct val="0"/>
        </a:spcAft>
        <a:defRPr sz="4400">
          <a:solidFill>
            <a:schemeClr val="tx2"/>
          </a:solidFill>
          <a:latin typeface="Sylfae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0.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44CC729-DA7E-C343-B104-0AD9085FFA10}"/>
              </a:ext>
            </a:extLst>
          </p:cNvPr>
          <p:cNvSpPr>
            <a:spLocks noGrp="1" noChangeArrowheads="1"/>
          </p:cNvSpPr>
          <p:nvPr>
            <p:ph type="title"/>
          </p:nvPr>
        </p:nvSpPr>
        <p:spPr>
          <a:noFill/>
        </p:spPr>
        <p:txBody>
          <a:bodyPr/>
          <a:lstStyle/>
          <a:p>
            <a:pPr eaLnBrk="1" hangingPunct="1"/>
            <a:r>
              <a:rPr lang="pt-PT" altLang="en-US" sz="3600" b="1">
                <a:solidFill>
                  <a:srgbClr val="5F5F5F"/>
                </a:solidFill>
                <a:ea typeface="ＭＳ Ｐゴシック" panose="020B0600070205080204" pitchFamily="34" charset="-128"/>
              </a:rPr>
              <a:t> </a:t>
            </a:r>
            <a:endParaRPr lang="en-US" altLang="en-US" sz="3600" b="1">
              <a:solidFill>
                <a:srgbClr val="5F5F5F"/>
              </a:solidFill>
              <a:ea typeface="ＭＳ Ｐゴシック" panose="020B0600070205080204" pitchFamily="34" charset="-128"/>
            </a:endParaRPr>
          </a:p>
        </p:txBody>
      </p:sp>
      <p:sp>
        <p:nvSpPr>
          <p:cNvPr id="16387" name="Rectangle 16">
            <a:extLst>
              <a:ext uri="{FF2B5EF4-FFF2-40B4-BE49-F238E27FC236}">
                <a16:creationId xmlns:a16="http://schemas.microsoft.com/office/drawing/2014/main" id="{F8F47D7B-30FA-4643-BDAD-B296E9AA6DA8}"/>
              </a:ext>
            </a:extLst>
          </p:cNvPr>
          <p:cNvSpPr>
            <a:spLocks noChangeArrowheads="1"/>
          </p:cNvSpPr>
          <p:nvPr/>
        </p:nvSpPr>
        <p:spPr bwMode="auto">
          <a:xfrm>
            <a:off x="457200" y="15573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20000"/>
              </a:spcBef>
            </a:pPr>
            <a:r>
              <a:rPr lang="pt-PT" altLang="en-US">
                <a:latin typeface="Calibri" panose="020F0502020204030204" pitchFamily="34" charset="0"/>
                <a:cs typeface="Calibri" panose="020F0502020204030204" pitchFamily="34" charset="0"/>
              </a:rPr>
              <a:t>why insurance?</a:t>
            </a:r>
          </a:p>
          <a:p>
            <a:pPr eaLnBrk="1" hangingPunct="1">
              <a:spcBef>
                <a:spcPct val="20000"/>
              </a:spcBef>
            </a:pPr>
            <a:r>
              <a:rPr lang="pt-PT" altLang="en-US">
                <a:latin typeface="Calibri" panose="020F0502020204030204" pitchFamily="34" charset="0"/>
                <a:cs typeface="Calibri" panose="020F0502020204030204" pitchFamily="34" charset="0"/>
              </a:rPr>
              <a:t>expected utility and attitude towards risk</a:t>
            </a:r>
          </a:p>
          <a:p>
            <a:pPr eaLnBrk="1" hangingPunct="1">
              <a:spcBef>
                <a:spcPct val="20000"/>
              </a:spcBef>
            </a:pPr>
            <a:endParaRPr lang="pt-PT" altLang="en-US">
              <a:latin typeface="Calibri" panose="020F0502020204030204" pitchFamily="34" charset="0"/>
              <a:cs typeface="Calibri" panose="020F0502020204030204" pitchFamily="34" charset="0"/>
            </a:endParaRPr>
          </a:p>
          <a:p>
            <a:pPr eaLnBrk="1" hangingPunct="1">
              <a:spcBef>
                <a:spcPct val="20000"/>
              </a:spcBef>
            </a:pPr>
            <a:r>
              <a:rPr lang="pt-PT" altLang="en-US">
                <a:latin typeface="Calibri" panose="020F0502020204030204" pitchFamily="34" charset="0"/>
                <a:cs typeface="Calibri" panose="020F0502020204030204" pitchFamily="34" charset="0"/>
              </a:rPr>
              <a:t>why social insurance?</a:t>
            </a:r>
          </a:p>
          <a:p>
            <a:pPr eaLnBrk="1" hangingPunct="1">
              <a:spcBef>
                <a:spcPct val="20000"/>
              </a:spcBef>
            </a:pPr>
            <a:r>
              <a:rPr lang="pt-PT" altLang="en-US">
                <a:latin typeface="Calibri" panose="020F0502020204030204" pitchFamily="34" charset="0"/>
                <a:cs typeface="Calibri" panose="020F0502020204030204" pitchFamily="34" charset="0"/>
              </a:rPr>
              <a:t>adverse selection</a:t>
            </a:r>
          </a:p>
          <a:p>
            <a:pPr eaLnBrk="1" hangingPunct="1">
              <a:spcBef>
                <a:spcPct val="20000"/>
              </a:spcBef>
            </a:pPr>
            <a:endParaRPr lang="pt-PT" altLang="en-US">
              <a:latin typeface="Calibri" panose="020F0502020204030204" pitchFamily="34" charset="0"/>
              <a:cs typeface="Calibri" panose="020F0502020204030204" pitchFamily="34" charset="0"/>
            </a:endParaRPr>
          </a:p>
          <a:p>
            <a:pPr eaLnBrk="1" hangingPunct="1">
              <a:spcBef>
                <a:spcPct val="20000"/>
              </a:spcBef>
            </a:pPr>
            <a:r>
              <a:rPr lang="pt-PT" altLang="en-US">
                <a:latin typeface="Calibri" panose="020F0502020204030204" pitchFamily="34" charset="0"/>
                <a:cs typeface="Calibri" panose="020F0502020204030204" pitchFamily="34" charset="0"/>
              </a:rPr>
              <a:t>insurance and moral hazard</a:t>
            </a:r>
          </a:p>
          <a:p>
            <a:pPr eaLnBrk="1" hangingPunct="1">
              <a:spcBef>
                <a:spcPct val="20000"/>
              </a:spcBef>
            </a:pPr>
            <a:r>
              <a:rPr lang="pt-PT" altLang="en-US">
                <a:latin typeface="Calibri" panose="020F0502020204030204" pitchFamily="34" charset="0"/>
                <a:cs typeface="Calibri" panose="020F0502020204030204" pitchFamily="34" charset="0"/>
              </a:rPr>
              <a:t>optimal social insurance</a:t>
            </a:r>
          </a:p>
          <a:p>
            <a:pPr eaLnBrk="1" hangingPunct="1">
              <a:spcBef>
                <a:spcPct val="20000"/>
              </a:spcBef>
            </a:pPr>
            <a:endParaRPr lang="pt-PT" altLang="en-US">
              <a:latin typeface="Calibri" panose="020F0502020204030204" pitchFamily="34" charset="0"/>
              <a:cs typeface="Calibri" panose="020F0502020204030204" pitchFamily="34" charset="0"/>
            </a:endParaRPr>
          </a:p>
        </p:txBody>
      </p:sp>
      <p:sp>
        <p:nvSpPr>
          <p:cNvPr id="16388" name="Rectangle 3">
            <a:extLst>
              <a:ext uri="{FF2B5EF4-FFF2-40B4-BE49-F238E27FC236}">
                <a16:creationId xmlns:a16="http://schemas.microsoft.com/office/drawing/2014/main" id="{9636E062-5487-5E46-9305-99E258BC3BDA}"/>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12">
            <a:extLst>
              <a:ext uri="{FF2B5EF4-FFF2-40B4-BE49-F238E27FC236}">
                <a16:creationId xmlns:a16="http://schemas.microsoft.com/office/drawing/2014/main" id="{F118A73B-A879-7F48-8B61-70175FB58E94}"/>
              </a:ext>
            </a:extLst>
          </p:cNvPr>
          <p:cNvSpPr>
            <a:spLocks noChangeArrowheads="1"/>
          </p:cNvSpPr>
          <p:nvPr/>
        </p:nvSpPr>
        <p:spPr bwMode="auto">
          <a:xfrm>
            <a:off x="912813" y="8032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rPr>
              <a:t>Full Insurance Is Optimal</a:t>
            </a:r>
          </a:p>
        </p:txBody>
      </p:sp>
      <p:graphicFrame>
        <p:nvGraphicFramePr>
          <p:cNvPr id="2" name="Table 1">
            <a:extLst>
              <a:ext uri="{FF2B5EF4-FFF2-40B4-BE49-F238E27FC236}">
                <a16:creationId xmlns:a16="http://schemas.microsoft.com/office/drawing/2014/main" id="{D990E3D6-23BD-3E49-9957-6082D0B4ED32}"/>
              </a:ext>
            </a:extLst>
          </p:cNvPr>
          <p:cNvGraphicFramePr>
            <a:graphicFrameLocks noGrp="1"/>
          </p:cNvGraphicFramePr>
          <p:nvPr>
            <p:extLst>
              <p:ext uri="{D42A27DB-BD31-4B8C-83A1-F6EECF244321}">
                <p14:modId xmlns:p14="http://schemas.microsoft.com/office/powerpoint/2010/main" val="2368193873"/>
              </p:ext>
            </p:extLst>
          </p:nvPr>
        </p:nvGraphicFramePr>
        <p:xfrm>
          <a:off x="533400" y="1371600"/>
          <a:ext cx="8153400" cy="4066477"/>
        </p:xfrm>
        <a:graphic>
          <a:graphicData uri="http://schemas.openxmlformats.org/drawingml/2006/table">
            <a:tbl>
              <a:tblPr firstRow="1" bandRow="1">
                <a:tableStyleId>{5DA37D80-6434-44D0-A028-1B22A696006F}</a:tableStyleId>
              </a:tblPr>
              <a:tblGrid>
                <a:gridCol w="1524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3657600">
                  <a:extLst>
                    <a:ext uri="{9D8B030D-6E8A-4147-A177-3AD203B41FA5}">
                      <a16:colId xmlns:a16="http://schemas.microsoft.com/office/drawing/2014/main" val="20004"/>
                    </a:ext>
                  </a:extLst>
                </a:gridCol>
              </a:tblGrid>
              <a:tr h="500317">
                <a:tc>
                  <a:txBody>
                    <a:bodyPr/>
                    <a:lstStyle/>
                    <a:p>
                      <a:r>
                        <a:rPr lang="en-US" sz="2400" dirty="0">
                          <a:latin typeface="Calibri" pitchFamily="34" charset="0"/>
                          <a:cs typeface="Calibri" pitchFamily="34" charset="0"/>
                        </a:rPr>
                        <a:t>Purchase</a:t>
                      </a:r>
                    </a:p>
                  </a:txBody>
                  <a:tcPr>
                    <a:lnL w="12700" cmpd="sng">
                      <a:noFill/>
                    </a:lnL>
                    <a:lnR w="12700" cmpd="sng">
                      <a:noFill/>
                    </a:lnR>
                    <a:lnT w="28575"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latin typeface="Calibri" pitchFamily="34" charset="0"/>
                          <a:cs typeface="Calibri" pitchFamily="34" charset="0"/>
                        </a:rPr>
                        <a:t>Hit?</a:t>
                      </a:r>
                    </a:p>
                  </a:txBody>
                  <a:tcPr>
                    <a:lnL w="12700" cmpd="sng">
                      <a:noFill/>
                    </a:lnL>
                    <a:lnR w="12700" cmpd="sng">
                      <a:noFill/>
                    </a:lnR>
                    <a:lnT w="28575"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dirty="0">
                          <a:latin typeface="Calibri" pitchFamily="34" charset="0"/>
                          <a:cs typeface="Calibri" pitchFamily="34" charset="0"/>
                        </a:rPr>
                        <a:t>C </a:t>
                      </a:r>
                    </a:p>
                  </a:txBody>
                  <a:tcPr>
                    <a:lnL w="12700" cmpd="sng">
                      <a:noFill/>
                    </a:lnL>
                    <a:lnR w="12700" cmpd="sng">
                      <a:noFill/>
                    </a:lnR>
                    <a:lnT w="28575"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mpd="sng">
                      <a:noFill/>
                    </a:lnL>
                    <a:lnR w="12700" cmpd="sng">
                      <a:noFill/>
                    </a:lnR>
                    <a:lnT w="28575"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lnTlToBr w="12700" cmpd="sng">
                      <a:noFill/>
                      <a:prstDash val="solid"/>
                    </a:lnTlToBr>
                    <a:lnBlToTr w="12700" cmpd="sng">
                      <a:noFill/>
                      <a:prstDash val="solid"/>
                    </a:lnBlToTr>
                    <a:blipFill rotWithShape="1">
                      <a:blip r:embed="rId3"/>
                      <a:stretch>
                        <a:fillRect l="-294652" t="-9756" r="-320856" b="-741463"/>
                      </a:stretch>
                    </a:blipFill>
                  </a:tcPr>
                </a:tc>
                <a:tc>
                  <a:txBody>
                    <a:bodyPr/>
                    <a:lstStyle/>
                    <a:p>
                      <a:pPr algn="ctr"/>
                      <a:r>
                        <a:rPr lang="en-US" sz="2400" dirty="0">
                          <a:latin typeface="Calibri" pitchFamily="34" charset="0"/>
                          <a:cs typeface="Calibri" pitchFamily="34" charset="0"/>
                        </a:rPr>
                        <a:t>Expected</a:t>
                      </a:r>
                      <a:r>
                        <a:rPr lang="en-US" sz="2400" baseline="0" dirty="0">
                          <a:latin typeface="Calibri" pitchFamily="34" charset="0"/>
                          <a:cs typeface="Calibri" pitchFamily="34" charset="0"/>
                        </a:rPr>
                        <a:t> Utility</a:t>
                      </a:r>
                      <a:endParaRPr lang="en-US" sz="2400" dirty="0">
                        <a:latin typeface="Calibri" pitchFamily="34" charset="0"/>
                        <a:cs typeface="Calibri" pitchFamily="34" charset="0"/>
                      </a:endParaRPr>
                    </a:p>
                  </a:txBody>
                  <a:tcPr>
                    <a:lnL w="12700" cmpd="sng">
                      <a:noFill/>
                    </a:lnL>
                    <a:lnR w="12700" cmpd="sng">
                      <a:noFill/>
                    </a:lnR>
                    <a:lnT w="28575"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57200">
                <a:tc rowSpan="2">
                  <a:txBody>
                    <a:bodyPr/>
                    <a:lstStyle/>
                    <a:p>
                      <a:r>
                        <a:rPr lang="en-US" sz="2400" dirty="0">
                          <a:latin typeface="Calibri" pitchFamily="34" charset="0"/>
                          <a:cs typeface="Calibri" pitchFamily="34" charset="0"/>
                        </a:rPr>
                        <a:t>No insurance</a:t>
                      </a:r>
                    </a:p>
                    <a:p>
                      <a:endParaRPr lang="en-US" sz="2400" dirty="0">
                        <a:latin typeface="Calibri" pitchFamily="34" charset="0"/>
                        <a:cs typeface="Calibri" pitchFamily="34" charset="0"/>
                      </a:endParaRPr>
                    </a:p>
                  </a:txBody>
                  <a:tcPr anchor="ctr">
                    <a:lnL w="12700" cmpd="sng">
                      <a:noFill/>
                    </a:lnL>
                    <a:lnR w="12700" cmpd="sng">
                      <a:noFill/>
                    </a:lnR>
                    <a:lnT w="12700" cap="flat" cmpd="sng" algn="ctr">
                      <a:solidFill>
                        <a:schemeClr val="accent2">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400" dirty="0">
                          <a:latin typeface="Calibri" pitchFamily="34" charset="0"/>
                          <a:cs typeface="Calibri" pitchFamily="34" charset="0"/>
                        </a:rPr>
                        <a:t>No</a:t>
                      </a:r>
                    </a:p>
                  </a:txBody>
                  <a:tcPr anchor="ctr">
                    <a:lnL w="12700" cmpd="sng">
                      <a:noFill/>
                    </a:lnL>
                    <a:lnR w="12700" cmpd="sng">
                      <a:noFill/>
                    </a:lnR>
                    <a:lnT w="12700" cap="flat" cmpd="sng" algn="ctr">
                      <a:solidFill>
                        <a:schemeClr val="accent2">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400" dirty="0">
                          <a:latin typeface="Calibri" pitchFamily="34" charset="0"/>
                          <a:cs typeface="Calibri" pitchFamily="34" charset="0"/>
                        </a:rPr>
                        <a:t>30,000</a:t>
                      </a:r>
                    </a:p>
                  </a:txBody>
                  <a:tcPr anchor="ctr">
                    <a:lnL w="12700" cmpd="sng">
                      <a:noFill/>
                    </a:lnL>
                    <a:lnR w="12700" cmpd="sng">
                      <a:noFill/>
                    </a:lnR>
                    <a:lnT w="12700" cap="flat" cmpd="sng" algn="ctr">
                      <a:solidFill>
                        <a:schemeClr val="accent2">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a:p>
                  </a:txBody>
                  <a:tcPr anchor="ctr">
                    <a:lnL w="12700" cmpd="sng">
                      <a:noFill/>
                    </a:lnL>
                    <a:lnR w="12700" cmpd="sng">
                      <a:noFill/>
                    </a:lnR>
                    <a:lnT w="12700" cap="flat" cmpd="sng" algn="ctr">
                      <a:solidFill>
                        <a:schemeClr val="accent2">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blipFill rotWithShape="1">
                      <a:blip r:embed="rId3"/>
                      <a:stretch>
                        <a:fillRect l="-294652" t="-120000" r="-320856" b="-710667"/>
                      </a:stretch>
                    </a:blipFill>
                  </a:tcPr>
                </a:tc>
                <a:tc rowSpan="2">
                  <a:txBody>
                    <a:bodyPr/>
                    <a:lstStyle/>
                    <a:p>
                      <a:endParaRPr lang="en-US"/>
                    </a:p>
                  </a:txBody>
                  <a:tcPr anchor="ctr">
                    <a:lnL w="12700" cmpd="sng">
                      <a:noFill/>
                    </a:lnL>
                    <a:lnR w="12700" cmpd="sng">
                      <a:noFill/>
                    </a:lnR>
                    <a:lnT w="12700" cap="flat" cmpd="sng" algn="ctr">
                      <a:solidFill>
                        <a:schemeClr val="accent2">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blipFill rotWithShape="1">
                      <a:blip r:embed="rId3"/>
                      <a:stretch>
                        <a:fillRect l="-123000" t="-46154" b="-211795"/>
                      </a:stretch>
                    </a:blipFill>
                  </a:tcPr>
                </a:tc>
                <a:extLst>
                  <a:ext uri="{0D108BD9-81ED-4DB2-BD59-A6C34878D82A}">
                    <a16:rowId xmlns:a16="http://schemas.microsoft.com/office/drawing/2014/main" val="10001"/>
                  </a:ext>
                </a:extLst>
              </a:tr>
              <a:tr h="731520">
                <a:tc vMerge="1">
                  <a:txBody>
                    <a:bodyPr/>
                    <a:lstStyle/>
                    <a:p>
                      <a:endParaRPr lang="en-US" sz="2400" dirty="0">
                        <a:latin typeface="Calibri" pitchFamily="34" charset="0"/>
                        <a:cs typeface="Calibri" pitchFamily="34" charset="0"/>
                      </a:endParaRPr>
                    </a:p>
                  </a:txBody>
                  <a:tcPr/>
                </a:tc>
                <a:tc>
                  <a:txBody>
                    <a:bodyPr/>
                    <a:lstStyle/>
                    <a:p>
                      <a:pPr algn="ctr"/>
                      <a:r>
                        <a:rPr lang="en-US" sz="2400" dirty="0">
                          <a:latin typeface="Calibri" pitchFamily="34" charset="0"/>
                          <a:cs typeface="Calibri" pitchFamily="34" charset="0"/>
                        </a:rPr>
                        <a:t>Yes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sz="2400" dirty="0">
                          <a:latin typeface="Calibri" pitchFamily="34" charset="0"/>
                          <a:cs typeface="Calibri" pitchFamily="34" charset="0"/>
                        </a:rPr>
                        <a:t>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sz="2400" i="0" dirty="0">
                          <a:latin typeface="Calibri" pitchFamily="34" charset="0"/>
                          <a:cs typeface="Calibri" pitchFamily="34" charset="0"/>
                        </a:rPr>
                        <a:t>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vMerge="1">
                  <a:txBody>
                    <a:bodyPr/>
                    <a:lstStyle/>
                    <a:p>
                      <a:endParaRPr lang="en-US" sz="2400" dirty="0">
                        <a:latin typeface="Calibri" pitchFamily="34" charset="0"/>
                        <a:cs typeface="Calibri" pitchFamily="34" charset="0"/>
                      </a:endParaRPr>
                    </a:p>
                  </a:txBody>
                  <a:tcPr/>
                </a:tc>
                <a:extLst>
                  <a:ext uri="{0D108BD9-81ED-4DB2-BD59-A6C34878D82A}">
                    <a16:rowId xmlns:a16="http://schemas.microsoft.com/office/drawing/2014/main" val="10002"/>
                  </a:ext>
                </a:extLst>
              </a:tr>
              <a:tr h="457200">
                <a:tc rowSpan="2">
                  <a:txBody>
                    <a:bodyPr/>
                    <a:lstStyle/>
                    <a:p>
                      <a:r>
                        <a:rPr lang="en-US" sz="2400" dirty="0">
                          <a:latin typeface="Calibri" pitchFamily="34" charset="0"/>
                          <a:cs typeface="Calibri" pitchFamily="34" charset="0"/>
                        </a:rPr>
                        <a:t>Full insurance ($300)</a:t>
                      </a:r>
                    </a:p>
                  </a:txBody>
                  <a:tcPr anchor="ctr">
                    <a:lnL w="12700" cmpd="sng">
                      <a:noFill/>
                    </a:lnL>
                    <a:lnR w="12700" cmpd="sng">
                      <a:noFill/>
                    </a:lnR>
                    <a:lnT w="254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2400" dirty="0">
                          <a:latin typeface="Calibri" pitchFamily="34" charset="0"/>
                          <a:cs typeface="Calibri" pitchFamily="34" charset="0"/>
                        </a:rPr>
                        <a:t>No</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2400" dirty="0">
                          <a:latin typeface="Calibri" pitchFamily="34" charset="0"/>
                          <a:cs typeface="Calibri" pitchFamily="34" charset="0"/>
                        </a:rPr>
                        <a:t>29,700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blipFill rotWithShape="1">
                      <a:blip r:embed="rId3"/>
                      <a:stretch>
                        <a:fillRect l="-294652" t="-380000" r="-320856" b="-450667"/>
                      </a:stretch>
                    </a:blipFill>
                  </a:tcPr>
                </a:tc>
                <a:tc rowSpan="2">
                  <a:txBody>
                    <a:bodyPr/>
                    <a:lstStyle/>
                    <a:p>
                      <a:endParaRPr lang="en-US" dirty="0"/>
                    </a:p>
                  </a:txBody>
                  <a:tcPr anchor="ctr">
                    <a:lnL w="12700" cmpd="sng">
                      <a:noFill/>
                    </a:lnL>
                    <a:lnR w="12700" cmpd="sng">
                      <a:noFill/>
                    </a:lnR>
                    <a:lnT w="25400" cmpd="sng">
                      <a:noFill/>
                    </a:lnT>
                    <a:lnB w="12700" cmpd="sng">
                      <a:noFill/>
                    </a:lnB>
                    <a:lnTlToBr w="12700" cmpd="sng">
                      <a:noFill/>
                      <a:prstDash val="solid"/>
                    </a:lnTlToBr>
                    <a:lnBlToTr w="12700" cmpd="sng">
                      <a:noFill/>
                      <a:prstDash val="solid"/>
                    </a:lnBlToTr>
                    <a:blipFill rotWithShape="1">
                      <a:blip r:embed="rId3"/>
                      <a:stretch>
                        <a:fillRect l="-123000" t="-146154" b="-111795"/>
                      </a:stretch>
                    </a:blipFill>
                  </a:tcPr>
                </a:tc>
                <a:extLst>
                  <a:ext uri="{0D108BD9-81ED-4DB2-BD59-A6C34878D82A}">
                    <a16:rowId xmlns:a16="http://schemas.microsoft.com/office/drawing/2014/main" val="10003"/>
                  </a:ext>
                </a:extLst>
              </a:tr>
              <a:tr h="731520">
                <a:tc vMerge="1">
                  <a:txBody>
                    <a:bodyPr/>
                    <a:lstStyle/>
                    <a:p>
                      <a:endParaRPr lang="en-US" sz="2400" dirty="0">
                        <a:latin typeface="Calibri" pitchFamily="34" charset="0"/>
                        <a:cs typeface="Calibri" pitchFamily="34" charset="0"/>
                      </a:endParaRPr>
                    </a:p>
                  </a:txBody>
                  <a:tcPr>
                    <a:lnL w="12700" cmpd="sng">
                      <a:noFill/>
                    </a:lnL>
                    <a:lnR w="12700" cmpd="sng">
                      <a:noFill/>
                    </a:lnR>
                    <a:lnT w="254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2400" dirty="0">
                          <a:latin typeface="Calibri" pitchFamily="34" charset="0"/>
                          <a:cs typeface="Calibri" pitchFamily="34" charset="0"/>
                        </a:rPr>
                        <a:t>Yes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2400" dirty="0">
                          <a:latin typeface="Calibri" pitchFamily="34" charset="0"/>
                          <a:cs typeface="Calibri" pitchFamily="34" charset="0"/>
                        </a:rPr>
                        <a:t>29,700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blipFill rotWithShape="1">
                      <a:blip r:embed="rId3"/>
                      <a:stretch>
                        <a:fillRect l="-294652" t="-300000" r="-320856" b="-181667"/>
                      </a:stretch>
                    </a:blipFill>
                  </a:tcPr>
                </a:tc>
                <a:tc vMerge="1">
                  <a:txBody>
                    <a:bodyPr/>
                    <a:lstStyle/>
                    <a:p>
                      <a:pPr algn="l"/>
                      <a:endParaRPr lang="en-US" sz="2400" dirty="0">
                        <a:latin typeface="Calibri" pitchFamily="34" charset="0"/>
                        <a:cs typeface="Calibri" pitchFamily="34" charset="0"/>
                      </a:endParaRPr>
                    </a:p>
                  </a:txBody>
                  <a:tcPr>
                    <a:lnL w="12700" cmpd="sng">
                      <a:noFill/>
                    </a:lnL>
                    <a:lnR w="12700" cmpd="sng">
                      <a:noFill/>
                    </a:lnR>
                    <a:lnT w="254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457200">
                <a:tc rowSpan="2">
                  <a:txBody>
                    <a:bodyPr/>
                    <a:lstStyle/>
                    <a:p>
                      <a:r>
                        <a:rPr lang="en-US" sz="2400" dirty="0">
                          <a:latin typeface="Calibri" pitchFamily="34" charset="0"/>
                          <a:cs typeface="Calibri" pitchFamily="34" charset="0"/>
                        </a:rPr>
                        <a:t>Partial insurance</a:t>
                      </a:r>
                    </a:p>
                    <a:p>
                      <a:r>
                        <a:rPr lang="en-US" sz="2400" dirty="0">
                          <a:latin typeface="Calibri" pitchFamily="34" charset="0"/>
                          <a:cs typeface="Calibri" pitchFamily="34" charset="0"/>
                        </a:rPr>
                        <a:t>($150)</a:t>
                      </a:r>
                    </a:p>
                  </a:txBody>
                  <a:tcPr anchor="ctr">
                    <a:lnL w="12700" cmpd="sng">
                      <a:noFill/>
                    </a:lnL>
                    <a:lnR w="12700" cmpd="sng">
                      <a:noFill/>
                    </a:lnR>
                    <a:lnT w="25400" cmpd="sng">
                      <a:noFill/>
                    </a:lnT>
                    <a:lnB w="28575" cap="flat" cmpd="sng" algn="ctr">
                      <a:solidFill>
                        <a:schemeClr val="accent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sz="2400" dirty="0">
                          <a:latin typeface="Calibri" pitchFamily="34" charset="0"/>
                          <a:cs typeface="Calibri" pitchFamily="34" charset="0"/>
                        </a:rPr>
                        <a:t>No</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sz="2400" dirty="0">
                          <a:latin typeface="Calibri" pitchFamily="34" charset="0"/>
                          <a:cs typeface="Calibri" pitchFamily="34" charset="0"/>
                        </a:rPr>
                        <a:t>29,850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en-US"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blipFill rotWithShape="1">
                      <a:blip r:embed="rId3"/>
                      <a:stretch>
                        <a:fillRect l="-294652" t="-640000" r="-320856" b="-190667"/>
                      </a:stretch>
                    </a:blipFill>
                  </a:tcPr>
                </a:tc>
                <a:tc rowSpan="2">
                  <a:txBody>
                    <a:bodyPr/>
                    <a:lstStyle/>
                    <a:p>
                      <a:endParaRPr lang="en-US" dirty="0"/>
                    </a:p>
                  </a:txBody>
                  <a:tcPr anchor="ctr">
                    <a:lnL w="12700" cmpd="sng">
                      <a:noFill/>
                    </a:lnL>
                    <a:lnR w="12700" cmpd="sng">
                      <a:noFill/>
                    </a:lnR>
                    <a:lnT w="25400" cmpd="sng">
                      <a:noFill/>
                    </a:lnT>
                    <a:lnB w="28575" cap="flat" cmpd="sng" algn="ctr">
                      <a:solidFill>
                        <a:schemeClr val="accent2">
                          <a:lumMod val="75000"/>
                        </a:schemeClr>
                      </a:solidFill>
                      <a:prstDash val="solid"/>
                      <a:round/>
                      <a:headEnd type="none" w="med" len="med"/>
                      <a:tailEnd type="none" w="med" len="med"/>
                    </a:lnB>
                    <a:lnTlToBr w="12700" cmpd="sng">
                      <a:noFill/>
                      <a:prstDash val="solid"/>
                    </a:lnTlToBr>
                    <a:lnBlToTr w="12700" cmpd="sng">
                      <a:noFill/>
                      <a:prstDash val="solid"/>
                    </a:lnBlToTr>
                    <a:blipFill rotWithShape="1">
                      <a:blip r:embed="rId3"/>
                      <a:stretch>
                        <a:fillRect l="-123000" t="-246154" b="-11795"/>
                      </a:stretch>
                    </a:blipFill>
                  </a:tcPr>
                </a:tc>
                <a:extLst>
                  <a:ext uri="{0D108BD9-81ED-4DB2-BD59-A6C34878D82A}">
                    <a16:rowId xmlns:a16="http://schemas.microsoft.com/office/drawing/2014/main" val="10005"/>
                  </a:ext>
                </a:extLst>
              </a:tr>
              <a:tr h="731520">
                <a:tc vMerge="1">
                  <a:txBody>
                    <a:bodyPr/>
                    <a:lstStyle/>
                    <a:p>
                      <a:endParaRPr lang="en-US" sz="2400" dirty="0">
                        <a:latin typeface="Calibri" pitchFamily="34" charset="0"/>
                        <a:cs typeface="Calibri" pitchFamily="34" charset="0"/>
                      </a:endParaRPr>
                    </a:p>
                  </a:txBody>
                  <a:tcPr>
                    <a:lnL w="12700" cmpd="sng">
                      <a:noFill/>
                    </a:lnL>
                    <a:lnR w="12700" cmpd="sng">
                      <a:noFill/>
                    </a:lnR>
                    <a:lnT w="254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2400" dirty="0">
                          <a:latin typeface="Calibri" pitchFamily="34" charset="0"/>
                          <a:cs typeface="Calibri" pitchFamily="34" charset="0"/>
                        </a:rPr>
                        <a:t>Yes</a:t>
                      </a:r>
                    </a:p>
                  </a:txBody>
                  <a:tcPr anchor="ctr">
                    <a:lnL w="12700" cmpd="sng">
                      <a:noFill/>
                    </a:lnL>
                    <a:lnR w="12700" cmpd="sng">
                      <a:noFill/>
                    </a:lnR>
                    <a:lnT w="12700" cmpd="sng">
                      <a:noFill/>
                    </a:lnT>
                    <a:lnB w="28575" cap="flat" cmpd="sng" algn="ctr">
                      <a:solidFill>
                        <a:schemeClr val="accent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sz="2400" dirty="0">
                          <a:latin typeface="Calibri" pitchFamily="34" charset="0"/>
                          <a:cs typeface="Calibri" pitchFamily="34" charset="0"/>
                        </a:rPr>
                        <a:t>14,850</a:t>
                      </a:r>
                    </a:p>
                  </a:txBody>
                  <a:tcPr anchor="ctr">
                    <a:lnL w="12700" cmpd="sng">
                      <a:noFill/>
                    </a:lnL>
                    <a:lnR w="12700" cmpd="sng">
                      <a:noFill/>
                    </a:lnR>
                    <a:lnT w="12700" cmpd="sng">
                      <a:noFill/>
                    </a:lnT>
                    <a:lnB w="28575" cap="flat" cmpd="sng" algn="ctr">
                      <a:solidFill>
                        <a:schemeClr val="accent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endParaRPr lang="en-US" dirty="0"/>
                    </a:p>
                  </a:txBody>
                  <a:tcPr anchor="ctr">
                    <a:lnL w="12700" cmpd="sng">
                      <a:noFill/>
                    </a:lnL>
                    <a:lnR w="12700" cmpd="sng">
                      <a:noFill/>
                    </a:lnR>
                    <a:lnT w="12700" cmpd="sng">
                      <a:noFill/>
                    </a:lnT>
                    <a:lnB w="28575" cap="flat" cmpd="sng" algn="ctr">
                      <a:solidFill>
                        <a:schemeClr val="accent2">
                          <a:lumMod val="75000"/>
                        </a:schemeClr>
                      </a:solidFill>
                      <a:prstDash val="solid"/>
                      <a:round/>
                      <a:headEnd type="none" w="med" len="med"/>
                      <a:tailEnd type="none" w="med" len="med"/>
                    </a:lnB>
                    <a:lnTlToBr w="12700" cmpd="sng">
                      <a:noFill/>
                      <a:prstDash val="solid"/>
                    </a:lnTlToBr>
                    <a:lnBlToTr w="12700" cmpd="sng">
                      <a:noFill/>
                      <a:prstDash val="solid"/>
                    </a:lnBlToTr>
                    <a:blipFill rotWithShape="1">
                      <a:blip r:embed="rId3"/>
                      <a:stretch>
                        <a:fillRect l="-294652" t="-462500" r="-320856" b="-19167"/>
                      </a:stretch>
                    </a:blipFill>
                  </a:tcPr>
                </a:tc>
                <a:tc vMerge="1">
                  <a:txBody>
                    <a:bodyPr/>
                    <a:lstStyle/>
                    <a:p>
                      <a:pPr algn="l"/>
                      <a:endParaRPr lang="en-US" sz="2400" dirty="0">
                        <a:latin typeface="Calibri" pitchFamily="34" charset="0"/>
                        <a:cs typeface="Calibri" pitchFamily="34" charset="0"/>
                      </a:endParaRPr>
                    </a:p>
                  </a:txBody>
                  <a:tcPr>
                    <a:lnL w="12700" cmpd="sng">
                      <a:noFill/>
                    </a:lnL>
                    <a:lnR w="12700" cmpd="sng">
                      <a:noFill/>
                    </a:lnR>
                    <a:lnT w="254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6"/>
                  </a:ext>
                </a:extLst>
              </a:tr>
            </a:tbl>
          </a:graphicData>
        </a:graphic>
      </p:graphicFrame>
      <p:sp>
        <p:nvSpPr>
          <p:cNvPr id="3" name="Right Brace 2">
            <a:extLst>
              <a:ext uri="{FF2B5EF4-FFF2-40B4-BE49-F238E27FC236}">
                <a16:creationId xmlns:a16="http://schemas.microsoft.com/office/drawing/2014/main" id="{79E99BFA-6A8C-1444-BF1D-A5036A0A086C}"/>
              </a:ext>
            </a:extLst>
          </p:cNvPr>
          <p:cNvSpPr/>
          <p:nvPr/>
        </p:nvSpPr>
        <p:spPr bwMode="auto">
          <a:xfrm>
            <a:off x="4967288" y="1981200"/>
            <a:ext cx="228600" cy="838200"/>
          </a:xfrm>
          <a:prstGeom prst="rightBrace">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eaVert">
            <a:spAutoFit/>
          </a:bodyPr>
          <a:lstStyle/>
          <a:p>
            <a:pPr>
              <a:spcBef>
                <a:spcPct val="50000"/>
              </a:spcBef>
              <a:defRPr/>
            </a:pPr>
            <a:endParaRPr lang="en-US" b="1">
              <a:solidFill>
                <a:schemeClr val="folHlink"/>
              </a:solidFill>
              <a:latin typeface="Garamond" pitchFamily="18" charset="0"/>
              <a:ea typeface="+mn-ea"/>
            </a:endParaRPr>
          </a:p>
        </p:txBody>
      </p:sp>
      <p:sp>
        <p:nvSpPr>
          <p:cNvPr id="9" name="Right Brace 8">
            <a:extLst>
              <a:ext uri="{FF2B5EF4-FFF2-40B4-BE49-F238E27FC236}">
                <a16:creationId xmlns:a16="http://schemas.microsoft.com/office/drawing/2014/main" id="{2A30269F-73E4-FC4A-AED5-43EECFDE9591}"/>
              </a:ext>
            </a:extLst>
          </p:cNvPr>
          <p:cNvSpPr/>
          <p:nvPr/>
        </p:nvSpPr>
        <p:spPr bwMode="auto">
          <a:xfrm>
            <a:off x="4967288" y="4343400"/>
            <a:ext cx="228600" cy="838200"/>
          </a:xfrm>
          <a:prstGeom prst="rightBrace">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eaVert">
            <a:spAutoFit/>
          </a:bodyPr>
          <a:lstStyle/>
          <a:p>
            <a:pPr>
              <a:spcBef>
                <a:spcPct val="50000"/>
              </a:spcBef>
              <a:defRPr/>
            </a:pPr>
            <a:endParaRPr lang="en-US" b="1">
              <a:solidFill>
                <a:schemeClr val="folHlink"/>
              </a:solidFill>
              <a:latin typeface="Garamond" pitchFamily="18" charset="0"/>
              <a:ea typeface="+mn-ea"/>
            </a:endParaRPr>
          </a:p>
        </p:txBody>
      </p:sp>
      <p:sp>
        <p:nvSpPr>
          <p:cNvPr id="31750" name="Right Brace 9">
            <a:extLst>
              <a:ext uri="{FF2B5EF4-FFF2-40B4-BE49-F238E27FC236}">
                <a16:creationId xmlns:a16="http://schemas.microsoft.com/office/drawing/2014/main" id="{1CA9365C-AA8C-AD4C-AC94-F232236A59CF}"/>
              </a:ext>
            </a:extLst>
          </p:cNvPr>
          <p:cNvSpPr>
            <a:spLocks/>
          </p:cNvSpPr>
          <p:nvPr/>
        </p:nvSpPr>
        <p:spPr bwMode="auto">
          <a:xfrm>
            <a:off x="5005388" y="3200400"/>
            <a:ext cx="228600" cy="838200"/>
          </a:xfrm>
          <a:prstGeom prst="rightBrace">
            <a:avLst>
              <a:gd name="adj1" fmla="val 8335"/>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spAutoFit/>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50000"/>
              </a:spcBef>
            </a:pPr>
            <a:endParaRPr lang="en-US" altLang="en-US" sz="1800" b="1">
              <a:solidFill>
                <a:schemeClr val="folHlink"/>
              </a:solidFill>
              <a:latin typeface="Garamond" panose="02020404030301010803" pitchFamily="18" charset="0"/>
            </a:endParaRPr>
          </a:p>
        </p:txBody>
      </p:sp>
      <p:sp>
        <p:nvSpPr>
          <p:cNvPr id="31751" name="Rectangle 3">
            <a:extLst>
              <a:ext uri="{FF2B5EF4-FFF2-40B4-BE49-F238E27FC236}">
                <a16:creationId xmlns:a16="http://schemas.microsoft.com/office/drawing/2014/main" id="{3E51CFC4-05AB-1D4A-A37C-A212B9220AF2}"/>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12638792"/>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12">
            <a:extLst>
              <a:ext uri="{FF2B5EF4-FFF2-40B4-BE49-F238E27FC236}">
                <a16:creationId xmlns:a16="http://schemas.microsoft.com/office/drawing/2014/main" id="{09EDEA4E-ADDC-E24A-99CE-57AC1B4CF3B6}"/>
              </a:ext>
            </a:extLst>
          </p:cNvPr>
          <p:cNvSpPr>
            <a:spLocks noChangeArrowheads="1"/>
          </p:cNvSpPr>
          <p:nvPr/>
        </p:nvSpPr>
        <p:spPr bwMode="auto">
          <a:xfrm>
            <a:off x="912813" y="7270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rPr>
              <a:t>Full Insurance Is Optimal</a:t>
            </a:r>
          </a:p>
        </p:txBody>
      </p:sp>
      <p:graphicFrame>
        <p:nvGraphicFramePr>
          <p:cNvPr id="5" name="Table 4">
            <a:extLst>
              <a:ext uri="{FF2B5EF4-FFF2-40B4-BE49-F238E27FC236}">
                <a16:creationId xmlns:a16="http://schemas.microsoft.com/office/drawing/2014/main" id="{541E29E0-A46A-A448-8188-59476C43E690}"/>
              </a:ext>
            </a:extLst>
          </p:cNvPr>
          <p:cNvGraphicFramePr>
            <a:graphicFrameLocks noGrp="1"/>
          </p:cNvGraphicFramePr>
          <p:nvPr/>
        </p:nvGraphicFramePr>
        <p:xfrm>
          <a:off x="457200" y="1397000"/>
          <a:ext cx="8229600" cy="4297680"/>
        </p:xfrm>
        <a:graphic>
          <a:graphicData uri="http://schemas.openxmlformats.org/drawingml/2006/table">
            <a:tbl>
              <a:tblPr/>
              <a:tblGrid>
                <a:gridCol w="1524000">
                  <a:extLst>
                    <a:ext uri="{9D8B030D-6E8A-4147-A177-3AD203B41FA5}">
                      <a16:colId xmlns:a16="http://schemas.microsoft.com/office/drawing/2014/main" val="970779709"/>
                    </a:ext>
                  </a:extLst>
                </a:gridCol>
                <a:gridCol w="1905000">
                  <a:extLst>
                    <a:ext uri="{9D8B030D-6E8A-4147-A177-3AD203B41FA5}">
                      <a16:colId xmlns:a16="http://schemas.microsoft.com/office/drawing/2014/main" val="3693337662"/>
                    </a:ext>
                  </a:extLst>
                </a:gridCol>
                <a:gridCol w="2057400">
                  <a:extLst>
                    <a:ext uri="{9D8B030D-6E8A-4147-A177-3AD203B41FA5}">
                      <a16:colId xmlns:a16="http://schemas.microsoft.com/office/drawing/2014/main" val="1384458784"/>
                    </a:ext>
                  </a:extLst>
                </a:gridCol>
                <a:gridCol w="2743200">
                  <a:extLst>
                    <a:ext uri="{9D8B030D-6E8A-4147-A177-3AD203B41FA5}">
                      <a16:colId xmlns:a16="http://schemas.microsoft.com/office/drawing/2014/main" val="1208073716"/>
                    </a:ext>
                  </a:extLst>
                </a:gridCol>
              </a:tblGrid>
              <a:tr h="371475">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endParaRPr>
                    </a:p>
                  </a:txBody>
                  <a:tcPr horzOverflow="overflow">
                    <a:lnL>
                      <a:noFill/>
                    </a:lnL>
                    <a:lnR>
                      <a:noFill/>
                    </a:lnR>
                    <a:lnT w="28575" cap="flat" cmpd="sng" algn="ctr">
                      <a:solidFill>
                        <a:srgbClr val="262673"/>
                      </a:solidFill>
                      <a:prstDash val="solid"/>
                      <a:round/>
                      <a:headEnd type="none" w="med" len="med"/>
                      <a:tailEnd type="none" w="med" len="med"/>
                    </a:lnT>
                    <a:lnB w="12700" cap="flat" cmpd="sng" algn="ctr">
                      <a:solidFill>
                        <a:srgbClr val="262673"/>
                      </a:solidFill>
                      <a:prstDash val="solid"/>
                      <a:round/>
                      <a:headEnd type="none" w="med" len="med"/>
                      <a:tailEnd type="none" w="med" len="med"/>
                    </a:lnB>
                    <a:lnTlToBr>
                      <a:noFill/>
                    </a:lnTlToBr>
                    <a:lnBlToTr>
                      <a:noFill/>
                    </a:lnBlToTr>
                    <a:noFill/>
                  </a:tcPr>
                </a:tc>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rPr>
                        <a:t>No Insurance</a:t>
                      </a:r>
                    </a:p>
                  </a:txBody>
                  <a:tcPr horzOverflow="overflow">
                    <a:lnL>
                      <a:noFill/>
                    </a:lnL>
                    <a:lnR>
                      <a:noFill/>
                    </a:lnR>
                    <a:lnT w="28575" cap="flat" cmpd="sng" algn="ctr">
                      <a:solidFill>
                        <a:srgbClr val="262673"/>
                      </a:solidFill>
                      <a:prstDash val="solid"/>
                      <a:round/>
                      <a:headEnd type="none" w="med" len="med"/>
                      <a:tailEnd type="none" w="med" len="med"/>
                    </a:lnT>
                    <a:lnB w="12700" cap="flat" cmpd="sng" algn="ctr">
                      <a:solidFill>
                        <a:srgbClr val="262673"/>
                      </a:solidFill>
                      <a:prstDash val="solid"/>
                      <a:round/>
                      <a:headEnd type="none" w="med" len="med"/>
                      <a:tailEnd type="none" w="med" len="med"/>
                    </a:lnB>
                    <a:lnTlToBr>
                      <a:noFill/>
                    </a:lnTlToBr>
                    <a:lnBlToTr>
                      <a:noFill/>
                    </a:lnBlToTr>
                    <a:noFill/>
                  </a:tcPr>
                </a:tc>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rPr>
                        <a:t>Full insurance</a:t>
                      </a:r>
                    </a:p>
                  </a:txBody>
                  <a:tcPr horzOverflow="overflow">
                    <a:lnL>
                      <a:noFill/>
                    </a:lnL>
                    <a:lnR>
                      <a:noFill/>
                    </a:lnR>
                    <a:lnT w="28575" cap="flat" cmpd="sng" algn="ctr">
                      <a:solidFill>
                        <a:srgbClr val="262673"/>
                      </a:solidFill>
                      <a:prstDash val="solid"/>
                      <a:round/>
                      <a:headEnd type="none" w="med" len="med"/>
                      <a:tailEnd type="none" w="med" len="med"/>
                    </a:lnT>
                    <a:lnB w="12700" cap="flat" cmpd="sng" algn="ctr">
                      <a:solidFill>
                        <a:srgbClr val="262673"/>
                      </a:solidFill>
                      <a:prstDash val="solid"/>
                      <a:round/>
                      <a:headEnd type="none" w="med" len="med"/>
                      <a:tailEnd type="none" w="med" len="med"/>
                    </a:lnB>
                    <a:lnTlToBr>
                      <a:noFill/>
                    </a:lnTlToBr>
                    <a:lnBlToTr>
                      <a:noFill/>
                    </a:lnBlToTr>
                    <a:noFill/>
                  </a:tcPr>
                </a:tc>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rPr>
                        <a:t>Partial Insurance</a:t>
                      </a:r>
                    </a:p>
                  </a:txBody>
                  <a:tcPr horzOverflow="overflow">
                    <a:lnL>
                      <a:noFill/>
                    </a:lnL>
                    <a:lnR>
                      <a:noFill/>
                    </a:lnR>
                    <a:lnT w="28575" cap="flat" cmpd="sng" algn="ctr">
                      <a:solidFill>
                        <a:srgbClr val="262673"/>
                      </a:solidFill>
                      <a:prstDash val="solid"/>
                      <a:round/>
                      <a:headEnd type="none" w="med" len="med"/>
                      <a:tailEnd type="none" w="med" len="med"/>
                    </a:lnT>
                    <a:lnB w="12700" cap="flat" cmpd="sng" algn="ctr">
                      <a:solidFill>
                        <a:srgbClr val="262673"/>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40375062"/>
                  </a:ext>
                </a:extLst>
              </a:tr>
              <a:tr h="371475">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rPr>
                        <a:t>Premium</a:t>
                      </a:r>
                    </a:p>
                  </a:txBody>
                  <a:tcPr horzOverflow="overflow">
                    <a:lnL>
                      <a:noFill/>
                    </a:lnL>
                    <a:lnR>
                      <a:noFill/>
                    </a:lnR>
                    <a:lnT w="12700" cap="flat" cmpd="sng" algn="ctr">
                      <a:solidFill>
                        <a:srgbClr val="262673"/>
                      </a:solidFill>
                      <a:prstDash val="solid"/>
                      <a:round/>
                      <a:headEnd type="none" w="med" len="med"/>
                      <a:tailEnd type="none" w="med" len="med"/>
                    </a:lnT>
                    <a:lnB>
                      <a:noFill/>
                    </a:lnB>
                    <a:lnTlToBr>
                      <a:noFill/>
                    </a:lnTlToBr>
                    <a:lnBlToTr>
                      <a:noFill/>
                    </a:lnBlToTr>
                    <a:solidFill>
                      <a:schemeClr val="accent2">
                        <a:alpha val="20000"/>
                      </a:schemeClr>
                    </a:solidFill>
                  </a:tcPr>
                </a:tc>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0</a:t>
                      </a:r>
                    </a:p>
                  </a:txBody>
                  <a:tcPr horzOverflow="overflow">
                    <a:lnL>
                      <a:noFill/>
                    </a:lnL>
                    <a:lnR>
                      <a:noFill/>
                    </a:lnR>
                    <a:lnT w="12700" cap="flat" cmpd="sng" algn="ctr">
                      <a:solidFill>
                        <a:srgbClr val="262673"/>
                      </a:solidFill>
                      <a:prstDash val="solid"/>
                      <a:round/>
                      <a:headEnd type="none" w="med" len="med"/>
                      <a:tailEnd type="none" w="med" len="med"/>
                    </a:lnT>
                    <a:lnB>
                      <a:noFill/>
                    </a:lnB>
                    <a:lnTlToBr>
                      <a:noFill/>
                    </a:lnTlToBr>
                    <a:lnBlToTr>
                      <a:noFill/>
                    </a:lnBlToTr>
                    <a:solidFill>
                      <a:schemeClr val="accent2">
                        <a:alpha val="20000"/>
                      </a:schemeClr>
                    </a:solidFill>
                  </a:tcPr>
                </a:tc>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300</a:t>
                      </a:r>
                    </a:p>
                  </a:txBody>
                  <a:tcPr horzOverflow="overflow">
                    <a:lnL>
                      <a:noFill/>
                    </a:lnL>
                    <a:lnR>
                      <a:noFill/>
                    </a:lnR>
                    <a:lnT w="12700" cap="flat" cmpd="sng" algn="ctr">
                      <a:solidFill>
                        <a:srgbClr val="262673"/>
                      </a:solidFill>
                      <a:prstDash val="solid"/>
                      <a:round/>
                      <a:headEnd type="none" w="med" len="med"/>
                      <a:tailEnd type="none" w="med" len="med"/>
                    </a:lnT>
                    <a:lnB>
                      <a:noFill/>
                    </a:lnB>
                    <a:lnTlToBr>
                      <a:noFill/>
                    </a:lnTlToBr>
                    <a:lnBlToTr>
                      <a:noFill/>
                    </a:lnBlToTr>
                    <a:solidFill>
                      <a:schemeClr val="accent2">
                        <a:alpha val="20000"/>
                      </a:schemeClr>
                    </a:solidFill>
                  </a:tcPr>
                </a:tc>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150</a:t>
                      </a:r>
                    </a:p>
                  </a:txBody>
                  <a:tcPr horzOverflow="overflow">
                    <a:lnL>
                      <a:noFill/>
                    </a:lnL>
                    <a:lnR>
                      <a:noFill/>
                    </a:lnR>
                    <a:lnT w="12700" cap="flat" cmpd="sng" algn="ctr">
                      <a:solidFill>
                        <a:srgbClr val="262673"/>
                      </a:solidFill>
                      <a:prstDash val="solid"/>
                      <a:round/>
                      <a:headEnd type="none" w="med" len="med"/>
                      <a:tailEnd type="none" w="med" len="med"/>
                    </a:lnT>
                    <a:lnB>
                      <a:noFill/>
                    </a:lnB>
                    <a:lnTlToBr>
                      <a:noFill/>
                    </a:lnTlToBr>
                    <a:lnBlToTr>
                      <a:noFill/>
                    </a:lnBlToTr>
                    <a:solidFill>
                      <a:schemeClr val="accent2">
                        <a:alpha val="20000"/>
                      </a:schemeClr>
                    </a:solidFill>
                  </a:tcPr>
                </a:tc>
                <a:extLst>
                  <a:ext uri="{0D108BD9-81ED-4DB2-BD59-A6C34878D82A}">
                    <a16:rowId xmlns:a16="http://schemas.microsoft.com/office/drawing/2014/main" val="2882455060"/>
                  </a:ext>
                </a:extLst>
              </a:tr>
              <a:tr h="371475">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rPr>
                        <a:t>C if not hit</a:t>
                      </a:r>
                    </a:p>
                  </a:txBody>
                  <a:tcPr horzOverflow="overflow">
                    <a:lnL>
                      <a:noFill/>
                    </a:lnL>
                    <a:lnR>
                      <a:noFill/>
                    </a:lnR>
                    <a:lnT>
                      <a:noFill/>
                    </a:lnT>
                    <a:lnB>
                      <a:noFill/>
                    </a:lnB>
                    <a:lnTlToBr>
                      <a:noFill/>
                    </a:lnTlToBr>
                    <a:lnBlToTr>
                      <a:noFill/>
                    </a:lnBlToTr>
                    <a:noFill/>
                  </a:tcPr>
                </a:tc>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30,000</a:t>
                      </a:r>
                    </a:p>
                  </a:txBody>
                  <a:tcPr horzOverflow="overflow">
                    <a:lnL>
                      <a:noFill/>
                    </a:lnL>
                    <a:lnR>
                      <a:noFill/>
                    </a:lnR>
                    <a:lnT>
                      <a:noFill/>
                    </a:lnT>
                    <a:lnB>
                      <a:noFill/>
                    </a:lnB>
                    <a:lnTlToBr>
                      <a:noFill/>
                    </a:lnTlToBr>
                    <a:lnBlToTr>
                      <a:noFill/>
                    </a:lnBlToTr>
                    <a:noFill/>
                  </a:tcPr>
                </a:tc>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29,700</a:t>
                      </a:r>
                    </a:p>
                  </a:txBody>
                  <a:tcPr horzOverflow="overflow">
                    <a:lnL>
                      <a:noFill/>
                    </a:lnL>
                    <a:lnR>
                      <a:noFill/>
                    </a:lnR>
                    <a:lnT>
                      <a:noFill/>
                    </a:lnT>
                    <a:lnB>
                      <a:noFill/>
                    </a:lnB>
                    <a:lnTlToBr>
                      <a:noFill/>
                    </a:lnTlToBr>
                    <a:lnBlToTr>
                      <a:noFill/>
                    </a:lnBlToTr>
                    <a:noFill/>
                  </a:tcPr>
                </a:tc>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29,850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2252419964"/>
                  </a:ext>
                </a:extLst>
              </a:tr>
              <a:tr h="371475">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rPr>
                        <a:t>C  if hit</a:t>
                      </a:r>
                    </a:p>
                  </a:txBody>
                  <a:tcPr horzOverflow="overflow">
                    <a:lnL>
                      <a:noFill/>
                    </a:lnL>
                    <a:lnR>
                      <a:noFill/>
                    </a:lnR>
                    <a:lnT>
                      <a:noFill/>
                    </a:lnT>
                    <a:lnB>
                      <a:noFill/>
                    </a:lnB>
                    <a:lnTlToBr>
                      <a:noFill/>
                    </a:lnTlToBr>
                    <a:lnBlToTr>
                      <a:noFill/>
                    </a:lnBlToTr>
                    <a:solidFill>
                      <a:schemeClr val="accent2">
                        <a:alpha val="20000"/>
                      </a:schemeClr>
                    </a:solidFill>
                  </a:tcPr>
                </a:tc>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0</a:t>
                      </a:r>
                    </a:p>
                  </a:txBody>
                  <a:tcPr horzOverflow="overflow">
                    <a:lnL>
                      <a:noFill/>
                    </a:lnL>
                    <a:lnR>
                      <a:noFill/>
                    </a:lnR>
                    <a:lnT>
                      <a:noFill/>
                    </a:lnT>
                    <a:lnB>
                      <a:noFill/>
                    </a:lnB>
                    <a:lnTlToBr>
                      <a:noFill/>
                    </a:lnTlToBr>
                    <a:lnBlToTr>
                      <a:noFill/>
                    </a:lnBlToTr>
                    <a:solidFill>
                      <a:schemeClr val="accent2">
                        <a:alpha val="20000"/>
                      </a:schemeClr>
                    </a:solidFill>
                  </a:tcPr>
                </a:tc>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29,700</a:t>
                      </a:r>
                    </a:p>
                  </a:txBody>
                  <a:tcPr horzOverflow="overflow">
                    <a:lnL>
                      <a:noFill/>
                    </a:lnL>
                    <a:lnR>
                      <a:noFill/>
                    </a:lnR>
                    <a:lnT>
                      <a:noFill/>
                    </a:lnT>
                    <a:lnB>
                      <a:noFill/>
                    </a:lnB>
                    <a:lnTlToBr>
                      <a:noFill/>
                    </a:lnTlToBr>
                    <a:lnBlToTr>
                      <a:noFill/>
                    </a:lnBlToTr>
                    <a:solidFill>
                      <a:schemeClr val="accent2">
                        <a:alpha val="20000"/>
                      </a:schemeClr>
                    </a:solidFill>
                  </a:tcPr>
                </a:tc>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14,850</a:t>
                      </a:r>
                    </a:p>
                  </a:txBody>
                  <a:tcPr horzOverflow="overflow">
                    <a:lnL>
                      <a:noFill/>
                    </a:lnL>
                    <a:lnR>
                      <a:noFill/>
                    </a:lnR>
                    <a:lnT>
                      <a:noFill/>
                    </a:lnT>
                    <a:lnB>
                      <a:noFill/>
                    </a:lnB>
                    <a:lnTlToBr>
                      <a:noFill/>
                    </a:lnTlToBr>
                    <a:lnBlToTr>
                      <a:noFill/>
                    </a:lnBlToTr>
                    <a:solidFill>
                      <a:schemeClr val="accent2">
                        <a:alpha val="20000"/>
                      </a:schemeClr>
                    </a:solidFill>
                  </a:tcPr>
                </a:tc>
                <a:extLst>
                  <a:ext uri="{0D108BD9-81ED-4DB2-BD59-A6C34878D82A}">
                    <a16:rowId xmlns:a16="http://schemas.microsoft.com/office/drawing/2014/main" val="384138897"/>
                  </a:ext>
                </a:extLst>
              </a:tr>
              <a:tr h="371475">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rPr>
                        <a:t>U if not hit </a:t>
                      </a:r>
                    </a:p>
                  </a:txBody>
                  <a:tcPr horzOverflow="overflow">
                    <a:lnL>
                      <a:noFill/>
                    </a:lnL>
                    <a:lnR>
                      <a:noFill/>
                    </a:lnR>
                    <a:lnT>
                      <a:noFill/>
                    </a:lnT>
                    <a:lnB>
                      <a:noFill/>
                    </a:lnB>
                    <a:lnTlToBr>
                      <a:noFill/>
                    </a:lnTlToBr>
                    <a:lnBlToTr>
                      <a:noFill/>
                    </a:lnBlToTr>
                    <a:noFill/>
                  </a:tcPr>
                </a:tc>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173.2</a:t>
                      </a:r>
                    </a:p>
                  </a:txBody>
                  <a:tcPr horzOverflow="overflow">
                    <a:lnL>
                      <a:noFill/>
                    </a:lnL>
                    <a:lnR>
                      <a:noFill/>
                    </a:lnR>
                    <a:lnT>
                      <a:noFill/>
                    </a:lnT>
                    <a:lnB>
                      <a:noFill/>
                    </a:lnB>
                    <a:lnTlToBr>
                      <a:noFill/>
                    </a:lnTlToBr>
                    <a:lnBlToTr>
                      <a:noFill/>
                    </a:lnBlToTr>
                    <a:noFill/>
                  </a:tcPr>
                </a:tc>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172.34</a:t>
                      </a:r>
                    </a:p>
                  </a:txBody>
                  <a:tcPr horzOverflow="overflow">
                    <a:lnL>
                      <a:noFill/>
                    </a:lnL>
                    <a:lnR>
                      <a:noFill/>
                    </a:lnR>
                    <a:lnT>
                      <a:noFill/>
                    </a:lnT>
                    <a:lnB>
                      <a:noFill/>
                    </a:lnB>
                    <a:lnTlToBr>
                      <a:noFill/>
                    </a:lnTlToBr>
                    <a:lnBlToTr>
                      <a:noFill/>
                    </a:lnBlToTr>
                    <a:noFill/>
                  </a:tcPr>
                </a:tc>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172.77</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822475493"/>
                  </a:ext>
                </a:extLst>
              </a:tr>
              <a:tr h="371475">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rPr>
                        <a:t>U if hit</a:t>
                      </a:r>
                    </a:p>
                  </a:txBody>
                  <a:tcPr horzOverflow="overflow">
                    <a:lnL>
                      <a:noFill/>
                    </a:lnL>
                    <a:lnR>
                      <a:noFill/>
                    </a:lnR>
                    <a:lnT>
                      <a:noFill/>
                    </a:lnT>
                    <a:lnB>
                      <a:noFill/>
                    </a:lnB>
                    <a:lnTlToBr>
                      <a:noFill/>
                    </a:lnTlToBr>
                    <a:lnBlToTr>
                      <a:noFill/>
                    </a:lnBlToTr>
                    <a:solidFill>
                      <a:schemeClr val="accent2">
                        <a:alpha val="20000"/>
                      </a:schemeClr>
                    </a:solidFill>
                  </a:tcPr>
                </a:tc>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0</a:t>
                      </a:r>
                    </a:p>
                  </a:txBody>
                  <a:tcPr horzOverflow="overflow">
                    <a:lnL>
                      <a:noFill/>
                    </a:lnL>
                    <a:lnR>
                      <a:noFill/>
                    </a:lnR>
                    <a:lnT>
                      <a:noFill/>
                    </a:lnT>
                    <a:lnB>
                      <a:noFill/>
                    </a:lnB>
                    <a:lnTlToBr>
                      <a:noFill/>
                    </a:lnTlToBr>
                    <a:lnBlToTr>
                      <a:noFill/>
                    </a:lnBlToTr>
                    <a:solidFill>
                      <a:schemeClr val="accent2">
                        <a:alpha val="20000"/>
                      </a:schemeClr>
                    </a:solidFill>
                  </a:tcPr>
                </a:tc>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172.34</a:t>
                      </a:r>
                    </a:p>
                  </a:txBody>
                  <a:tcPr horzOverflow="overflow">
                    <a:lnL>
                      <a:noFill/>
                    </a:lnL>
                    <a:lnR>
                      <a:noFill/>
                    </a:lnR>
                    <a:lnT>
                      <a:noFill/>
                    </a:lnT>
                    <a:lnB>
                      <a:noFill/>
                    </a:lnB>
                    <a:lnTlToBr>
                      <a:noFill/>
                    </a:lnTlToBr>
                    <a:lnBlToTr>
                      <a:noFill/>
                    </a:lnBlToTr>
                    <a:solidFill>
                      <a:schemeClr val="accent2">
                        <a:alpha val="20000"/>
                      </a:schemeClr>
                    </a:solidFill>
                  </a:tcPr>
                </a:tc>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121.86</a:t>
                      </a:r>
                    </a:p>
                  </a:txBody>
                  <a:tcPr horzOverflow="overflow">
                    <a:lnL>
                      <a:noFill/>
                    </a:lnL>
                    <a:lnR>
                      <a:noFill/>
                    </a:lnR>
                    <a:lnT>
                      <a:noFill/>
                    </a:lnT>
                    <a:lnB>
                      <a:noFill/>
                    </a:lnB>
                    <a:lnTlToBr>
                      <a:noFill/>
                    </a:lnTlToBr>
                    <a:lnBlToTr>
                      <a:noFill/>
                    </a:lnBlToTr>
                    <a:solidFill>
                      <a:schemeClr val="accent2">
                        <a:alpha val="20000"/>
                      </a:schemeClr>
                    </a:solidFill>
                  </a:tcPr>
                </a:tc>
                <a:extLst>
                  <a:ext uri="{0D108BD9-81ED-4DB2-BD59-A6C34878D82A}">
                    <a16:rowId xmlns:a16="http://schemas.microsoft.com/office/drawing/2014/main" val="3806426727"/>
                  </a:ext>
                </a:extLst>
              </a:tr>
              <a:tr h="371475">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rPr>
                        <a:t>Expected utility</a:t>
                      </a:r>
                    </a:p>
                  </a:txBody>
                  <a:tcPr horzOverflow="overflow">
                    <a:lnL>
                      <a:noFill/>
                    </a:lnL>
                    <a:lnR>
                      <a:noFill/>
                    </a:lnR>
                    <a:lnT>
                      <a:noFill/>
                    </a:lnT>
                    <a:lnB w="28575" cap="flat" cmpd="sng" algn="ctr">
                      <a:solidFill>
                        <a:srgbClr val="262673"/>
                      </a:solidFill>
                      <a:prstDash val="solid"/>
                      <a:round/>
                      <a:headEnd type="none" w="med" len="med"/>
                      <a:tailEnd type="none" w="med" len="med"/>
                    </a:lnB>
                    <a:lnTlToBr>
                      <a:noFill/>
                    </a:lnTlToBr>
                    <a:lnBlToTr>
                      <a:noFill/>
                    </a:lnBlToTr>
                    <a:noFill/>
                  </a:tcPr>
                </a:tc>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0.99 × 173.2</a:t>
                      </a:r>
                    </a:p>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+ 0.01 × 0   </a:t>
                      </a:r>
                    </a:p>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 171.5</a:t>
                      </a:r>
                    </a:p>
                  </a:txBody>
                  <a:tcPr horzOverflow="overflow">
                    <a:lnL>
                      <a:noFill/>
                    </a:lnL>
                    <a:lnR>
                      <a:noFill/>
                    </a:lnR>
                    <a:lnT>
                      <a:noFill/>
                    </a:lnT>
                    <a:lnB w="28575" cap="flat" cmpd="sng" algn="ctr">
                      <a:solidFill>
                        <a:srgbClr val="262673"/>
                      </a:solidFill>
                      <a:prstDash val="solid"/>
                      <a:round/>
                      <a:headEnd type="none" w="med" len="med"/>
                      <a:tailEnd type="none" w="med" len="med"/>
                    </a:lnB>
                    <a:lnTlToBr>
                      <a:noFill/>
                    </a:lnTlToBr>
                    <a:lnBlToTr>
                      <a:noFill/>
                    </a:lnBlToTr>
                    <a:noFill/>
                  </a:tcPr>
                </a:tc>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0.99 × 172.34  </a:t>
                      </a:r>
                    </a:p>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+ 0.01 × 172.34  </a:t>
                      </a:r>
                    </a:p>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 172.34</a:t>
                      </a:r>
                    </a:p>
                  </a:txBody>
                  <a:tcPr horzOverflow="overflow">
                    <a:lnL>
                      <a:noFill/>
                    </a:lnL>
                    <a:lnR>
                      <a:noFill/>
                    </a:lnR>
                    <a:lnT>
                      <a:noFill/>
                    </a:lnT>
                    <a:lnB w="28575" cap="flat" cmpd="sng" algn="ctr">
                      <a:solidFill>
                        <a:srgbClr val="262673"/>
                      </a:solidFill>
                      <a:prstDash val="solid"/>
                      <a:round/>
                      <a:headEnd type="none" w="med" len="med"/>
                      <a:tailEnd type="none" w="med" len="med"/>
                    </a:lnB>
                    <a:lnTlToBr>
                      <a:noFill/>
                    </a:lnTlToBr>
                    <a:lnBlToTr>
                      <a:noFill/>
                    </a:lnBlToTr>
                    <a:noFill/>
                  </a:tcPr>
                </a:tc>
                <a:tc>
                  <a:txBody>
                    <a:bodyPr/>
                    <a:lstStyle>
                      <a:lvl1pPr defTabSz="457200"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defTabSz="457200"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0.99 × 172.77 </a:t>
                      </a:r>
                    </a:p>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+ 0.01 × 121.86  </a:t>
                      </a:r>
                    </a:p>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Cambria Math" panose="02040503050406030204" pitchFamily="18" charset="0"/>
                          <a:ea typeface="Cambria Math" panose="02040503050406030204" pitchFamily="18" charset="0"/>
                        </a:rPr>
                        <a:t>= 172.26</a:t>
                      </a:r>
                    </a:p>
                  </a:txBody>
                  <a:tcPr horzOverflow="overflow">
                    <a:lnL>
                      <a:noFill/>
                    </a:lnL>
                    <a:lnR>
                      <a:noFill/>
                    </a:lnR>
                    <a:lnT>
                      <a:noFill/>
                    </a:lnT>
                    <a:lnB w="28575" cap="flat" cmpd="sng" algn="ctr">
                      <a:solidFill>
                        <a:srgbClr val="262673"/>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52544704"/>
                  </a:ext>
                </a:extLst>
              </a:tr>
            </a:tbl>
          </a:graphicData>
        </a:graphic>
      </p:graphicFrame>
      <p:sp>
        <p:nvSpPr>
          <p:cNvPr id="33827" name="Rectangle 3">
            <a:extLst>
              <a:ext uri="{FF2B5EF4-FFF2-40B4-BE49-F238E27FC236}">
                <a16:creationId xmlns:a16="http://schemas.microsoft.com/office/drawing/2014/main" id="{1C4E61A8-E942-A947-B063-6D4E73FF92D1}"/>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26850389"/>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12">
            <a:extLst>
              <a:ext uri="{FF2B5EF4-FFF2-40B4-BE49-F238E27FC236}">
                <a16:creationId xmlns:a16="http://schemas.microsoft.com/office/drawing/2014/main" id="{09EDEA4E-ADDC-E24A-99CE-57AC1B4CF3B6}"/>
              </a:ext>
            </a:extLst>
          </p:cNvPr>
          <p:cNvSpPr>
            <a:spLocks noChangeArrowheads="1"/>
          </p:cNvSpPr>
          <p:nvPr/>
        </p:nvSpPr>
        <p:spPr bwMode="auto">
          <a:xfrm>
            <a:off x="912813" y="7270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rPr>
              <a:t>Full Insurance Is Optimal</a:t>
            </a:r>
          </a:p>
        </p:txBody>
      </p:sp>
      <p:sp>
        <p:nvSpPr>
          <p:cNvPr id="33827" name="Rectangle 3">
            <a:extLst>
              <a:ext uri="{FF2B5EF4-FFF2-40B4-BE49-F238E27FC236}">
                <a16:creationId xmlns:a16="http://schemas.microsoft.com/office/drawing/2014/main" id="{1C4E61A8-E942-A947-B063-6D4E73FF92D1}"/>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
        <p:nvSpPr>
          <p:cNvPr id="6" name="Text Box 41">
            <a:extLst>
              <a:ext uri="{FF2B5EF4-FFF2-40B4-BE49-F238E27FC236}">
                <a16:creationId xmlns:a16="http://schemas.microsoft.com/office/drawing/2014/main" id="{FBDE121B-A44B-EF47-B841-A36AE2DCC870}"/>
              </a:ext>
            </a:extLst>
          </p:cNvPr>
          <p:cNvSpPr txBox="1">
            <a:spLocks noChangeArrowheads="1"/>
          </p:cNvSpPr>
          <p:nvPr/>
        </p:nvSpPr>
        <p:spPr bwMode="auto">
          <a:xfrm>
            <a:off x="4067175" y="1268413"/>
            <a:ext cx="360363" cy="779462"/>
          </a:xfrm>
          <a:prstGeom prst="rect">
            <a:avLst/>
          </a:prstGeom>
          <a:solidFill>
            <a:schemeClr val="bg1"/>
          </a:solidFill>
          <a:ln w="9525">
            <a:noFill/>
            <a:miter lim="800000"/>
            <a:headEnd/>
            <a:tailEnd/>
          </a:ln>
          <a:effectLst/>
        </p:spPr>
        <p:txBody>
          <a:bodyPr>
            <a:prstTxWarp prst="textNoShape">
              <a:avLst/>
            </a:prstTxWarp>
            <a:spAutoFit/>
          </a:bodyPr>
          <a:lstStyle/>
          <a:p>
            <a:pPr>
              <a:spcBef>
                <a:spcPct val="50000"/>
              </a:spcBef>
            </a:pPr>
            <a:r>
              <a:rPr lang="pt-PT">
                <a:latin typeface="Calibri" panose="020F0502020204030204" pitchFamily="34" charset="0"/>
                <a:cs typeface="Calibri" panose="020F0502020204030204" pitchFamily="34" charset="0"/>
              </a:rPr>
              <a:t>  </a:t>
            </a:r>
          </a:p>
          <a:p>
            <a:pPr>
              <a:spcBef>
                <a:spcPct val="50000"/>
              </a:spcBef>
            </a:pPr>
            <a:r>
              <a:rPr lang="pt-PT">
                <a:latin typeface="Calibri" panose="020F0502020204030204" pitchFamily="34" charset="0"/>
                <a:cs typeface="Calibri" panose="020F0502020204030204" pitchFamily="34" charset="0"/>
              </a:rPr>
              <a:t> </a:t>
            </a:r>
          </a:p>
        </p:txBody>
      </p:sp>
      <p:cxnSp>
        <p:nvCxnSpPr>
          <p:cNvPr id="7" name="Straight Connector 6">
            <a:extLst>
              <a:ext uri="{FF2B5EF4-FFF2-40B4-BE49-F238E27FC236}">
                <a16:creationId xmlns:a16="http://schemas.microsoft.com/office/drawing/2014/main" id="{99A84EF9-7B61-684B-AC8B-343C4F1E457C}"/>
              </a:ext>
            </a:extLst>
          </p:cNvPr>
          <p:cNvCxnSpPr>
            <a:cxnSpLocks/>
          </p:cNvCxnSpPr>
          <p:nvPr/>
        </p:nvCxnSpPr>
        <p:spPr>
          <a:xfrm flipV="1">
            <a:off x="839634" y="1954034"/>
            <a:ext cx="1584176" cy="597413"/>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BEC148CB-1A41-EA4F-ABF1-ED8E49BEEBE8}"/>
              </a:ext>
            </a:extLst>
          </p:cNvPr>
          <p:cNvCxnSpPr>
            <a:cxnSpLocks/>
          </p:cNvCxnSpPr>
          <p:nvPr/>
        </p:nvCxnSpPr>
        <p:spPr>
          <a:xfrm>
            <a:off x="839634" y="2561457"/>
            <a:ext cx="1584176" cy="544705"/>
          </a:xfrm>
          <a:prstGeom prst="line">
            <a:avLst/>
          </a:prstGeom>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33BF889E-EE83-0C42-BE8D-6D29C93A66B3}"/>
              </a:ext>
            </a:extLst>
          </p:cNvPr>
          <p:cNvSpPr txBox="1"/>
          <p:nvPr/>
        </p:nvSpPr>
        <p:spPr>
          <a:xfrm>
            <a:off x="2495818" y="1769368"/>
            <a:ext cx="1699504"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W – L </a:t>
            </a:r>
            <a:r>
              <a:rPr lang="en-US" dirty="0">
                <a:solidFill>
                  <a:srgbClr val="0070C0"/>
                </a:solidFill>
                <a:latin typeface="Calibri" panose="020F0502020204030204" pitchFamily="34" charset="0"/>
                <a:cs typeface="Calibri" panose="020F0502020204030204" pitchFamily="34" charset="0"/>
              </a:rPr>
              <a:t>+ m – </a:t>
            </a:r>
            <a:r>
              <a:rPr lang="en-US" dirty="0" err="1">
                <a:solidFill>
                  <a:srgbClr val="0070C0"/>
                </a:solidFill>
                <a:latin typeface="Calibri" panose="020F0502020204030204" pitchFamily="34" charset="0"/>
                <a:cs typeface="Calibri" panose="020F0502020204030204" pitchFamily="34" charset="0"/>
              </a:rPr>
              <a:t>m.b</a:t>
            </a:r>
            <a:endParaRPr lang="en-US" dirty="0">
              <a:solidFill>
                <a:srgbClr val="0070C0"/>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F4AD6ADB-50CB-4A45-B92D-20B73CAE5D3F}"/>
              </a:ext>
            </a:extLst>
          </p:cNvPr>
          <p:cNvSpPr txBox="1"/>
          <p:nvPr/>
        </p:nvSpPr>
        <p:spPr>
          <a:xfrm>
            <a:off x="2495818" y="2921496"/>
            <a:ext cx="974947"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W </a:t>
            </a:r>
            <a:r>
              <a:rPr lang="en-US" dirty="0">
                <a:solidFill>
                  <a:srgbClr val="0070C0"/>
                </a:solidFill>
                <a:latin typeface="Calibri" panose="020F0502020204030204" pitchFamily="34" charset="0"/>
                <a:cs typeface="Calibri" panose="020F0502020204030204" pitchFamily="34" charset="0"/>
              </a:rPr>
              <a:t>– </a:t>
            </a:r>
            <a:r>
              <a:rPr lang="en-US" dirty="0" err="1">
                <a:solidFill>
                  <a:srgbClr val="0070C0"/>
                </a:solidFill>
                <a:latin typeface="Calibri" panose="020F0502020204030204" pitchFamily="34" charset="0"/>
                <a:cs typeface="Calibri" panose="020F0502020204030204" pitchFamily="34" charset="0"/>
              </a:rPr>
              <a:t>m.b</a:t>
            </a:r>
            <a:endParaRPr lang="en-US" dirty="0">
              <a:solidFill>
                <a:srgbClr val="0070C0"/>
              </a:solidFill>
              <a:latin typeface="Calibri" panose="020F0502020204030204" pitchFamily="34" charset="0"/>
              <a:cs typeface="Calibri" panose="020F0502020204030204" pitchFamily="34" charset="0"/>
            </a:endParaRPr>
          </a:p>
        </p:txBody>
      </p:sp>
      <mc:AlternateContent xmlns:mc="http://schemas.openxmlformats.org/markup-compatibility/2006">
        <mc:Choice xmlns:a14="http://schemas.microsoft.com/office/drawing/2010/main" Requires="a14">
          <p:sp>
            <p:nvSpPr>
              <p:cNvPr id="11" name="TextBox 10">
                <a:extLst>
                  <a:ext uri="{FF2B5EF4-FFF2-40B4-BE49-F238E27FC236}">
                    <a16:creationId xmlns:a16="http://schemas.microsoft.com/office/drawing/2014/main" id="{344C1437-1968-B744-B762-957BAC021E94}"/>
                  </a:ext>
                </a:extLst>
              </p:cNvPr>
              <p:cNvSpPr txBox="1"/>
              <p:nvPr/>
            </p:nvSpPr>
            <p:spPr>
              <a:xfrm>
                <a:off x="1331640" y="1872734"/>
                <a:ext cx="378758" cy="36933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pt-PT" sz="1800" b="0" i="1" smtClean="0">
                          <a:latin typeface="Cambria Math" panose="02040503050406030204" pitchFamily="18" charset="0"/>
                          <a:ea typeface="Cambria Math" panose="02040503050406030204" pitchFamily="18" charset="0"/>
                        </a:rPr>
                        <m:t>𝜋</m:t>
                      </m:r>
                    </m:oMath>
                  </m:oMathPara>
                </a14:m>
                <a:endParaRPr lang="en-US" dirty="0">
                  <a:latin typeface="Calibri" panose="020F0502020204030204" pitchFamily="34" charset="0"/>
                  <a:cs typeface="Calibri" panose="020F0502020204030204" pitchFamily="34" charset="0"/>
                </a:endParaRPr>
              </a:p>
            </p:txBody>
          </p:sp>
        </mc:Choice>
        <mc:Fallback>
          <p:sp>
            <p:nvSpPr>
              <p:cNvPr id="11" name="TextBox 10">
                <a:extLst>
                  <a:ext uri="{FF2B5EF4-FFF2-40B4-BE49-F238E27FC236}">
                    <a16:creationId xmlns:a16="http://schemas.microsoft.com/office/drawing/2014/main" id="{344C1437-1968-B744-B762-957BAC021E94}"/>
                  </a:ext>
                </a:extLst>
              </p:cNvPr>
              <p:cNvSpPr txBox="1">
                <a:spLocks noRot="1" noChangeAspect="1" noMove="1" noResize="1" noEditPoints="1" noAdjustHandles="1" noChangeArrowheads="1" noChangeShapeType="1" noTextEdit="1"/>
              </p:cNvSpPr>
              <p:nvPr/>
            </p:nvSpPr>
            <p:spPr>
              <a:xfrm>
                <a:off x="1331640" y="1872734"/>
                <a:ext cx="378758" cy="369332"/>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2" name="TextBox 11">
                <a:extLst>
                  <a:ext uri="{FF2B5EF4-FFF2-40B4-BE49-F238E27FC236}">
                    <a16:creationId xmlns:a16="http://schemas.microsoft.com/office/drawing/2014/main" id="{CF0836BF-F0DA-6C4E-A0F8-D93F6D52AAD0}"/>
                  </a:ext>
                </a:extLst>
              </p:cNvPr>
              <p:cNvSpPr txBox="1"/>
              <p:nvPr/>
            </p:nvSpPr>
            <p:spPr>
              <a:xfrm>
                <a:off x="1336368" y="2921496"/>
                <a:ext cx="571118"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1-</a:t>
                </a:r>
                <a:r>
                  <a:rPr lang="pt-PT" sz="1800" b="0" dirty="0">
                    <a:ea typeface="Cambria Math" panose="02040503050406030204" pitchFamily="18" charset="0"/>
                  </a:rPr>
                  <a:t> </a:t>
                </a:r>
                <a14:m>
                  <m:oMath xmlns:m="http://schemas.openxmlformats.org/officeDocument/2006/math">
                    <m:r>
                      <a:rPr lang="pt-PT" sz="1800" b="0" i="1" smtClean="0">
                        <a:latin typeface="Cambria Math" panose="02040503050406030204" pitchFamily="18" charset="0"/>
                        <a:ea typeface="Cambria Math" panose="02040503050406030204" pitchFamily="18" charset="0"/>
                      </a:rPr>
                      <m:t>𝜋</m:t>
                    </m:r>
                  </m:oMath>
                </a14:m>
                <a:endParaRPr lang="en-US" dirty="0">
                  <a:latin typeface="Calibri" panose="020F0502020204030204" pitchFamily="34" charset="0"/>
                  <a:cs typeface="Calibri" panose="020F0502020204030204" pitchFamily="34" charset="0"/>
                </a:endParaRPr>
              </a:p>
            </p:txBody>
          </p:sp>
        </mc:Choice>
        <mc:Fallback>
          <p:sp>
            <p:nvSpPr>
              <p:cNvPr id="12" name="TextBox 11">
                <a:extLst>
                  <a:ext uri="{FF2B5EF4-FFF2-40B4-BE49-F238E27FC236}">
                    <a16:creationId xmlns:a16="http://schemas.microsoft.com/office/drawing/2014/main" id="{CF0836BF-F0DA-6C4E-A0F8-D93F6D52AAD0}"/>
                  </a:ext>
                </a:extLst>
              </p:cNvPr>
              <p:cNvSpPr txBox="1">
                <a:spLocks noRot="1" noChangeAspect="1" noMove="1" noResize="1" noEditPoints="1" noAdjustHandles="1" noChangeArrowheads="1" noChangeShapeType="1" noTextEdit="1"/>
              </p:cNvSpPr>
              <p:nvPr/>
            </p:nvSpPr>
            <p:spPr>
              <a:xfrm>
                <a:off x="1336368" y="2921496"/>
                <a:ext cx="571118" cy="369332"/>
              </a:xfrm>
              <a:prstGeom prst="rect">
                <a:avLst/>
              </a:prstGeom>
              <a:blipFill>
                <a:blip r:embed="rId4"/>
                <a:stretch>
                  <a:fillRect l="-8696" t="-3226" b="-22581"/>
                </a:stretch>
              </a:blipFill>
            </p:spPr>
            <p:txBody>
              <a:bodyPr/>
              <a:lstStyle/>
              <a:p>
                <a:r>
                  <a:rPr lang="en-US">
                    <a:noFill/>
                  </a:rPr>
                  <a:t> </a:t>
                </a:r>
              </a:p>
            </p:txBody>
          </p:sp>
        </mc:Fallback>
      </mc:AlternateContent>
      <p:sp>
        <p:nvSpPr>
          <p:cNvPr id="13" name="TextBox 12">
            <a:extLst>
              <a:ext uri="{FF2B5EF4-FFF2-40B4-BE49-F238E27FC236}">
                <a16:creationId xmlns:a16="http://schemas.microsoft.com/office/drawing/2014/main" id="{D68A5F05-1CC2-0848-832F-05DABB935E9D}"/>
              </a:ext>
            </a:extLst>
          </p:cNvPr>
          <p:cNvSpPr txBox="1"/>
          <p:nvPr/>
        </p:nvSpPr>
        <p:spPr>
          <a:xfrm>
            <a:off x="5139559" y="1700808"/>
            <a:ext cx="3380349" cy="1569660"/>
          </a:xfrm>
          <a:prstGeom prst="rect">
            <a:avLst/>
          </a:prstGeom>
          <a:noFill/>
        </p:spPr>
        <p:txBody>
          <a:bodyPr wrap="none" rtlCol="0">
            <a:spAutoFit/>
          </a:bodyPr>
          <a:lstStyle/>
          <a:p>
            <a:r>
              <a:rPr lang="en-US" sz="2400" dirty="0">
                <a:latin typeface="Calibri" panose="020F0502020204030204" pitchFamily="34" charset="0"/>
                <a:cs typeface="Calibri" panose="020F0502020204030204" pitchFamily="34" charset="0"/>
              </a:rPr>
              <a:t>W – (initial) wealth</a:t>
            </a:r>
          </a:p>
          <a:p>
            <a:r>
              <a:rPr lang="en-US" sz="2400" dirty="0">
                <a:latin typeface="Calibri" panose="020F0502020204030204" pitchFamily="34" charset="0"/>
                <a:cs typeface="Calibri" panose="020F0502020204030204" pitchFamily="34" charset="0"/>
              </a:rPr>
              <a:t>L – loss</a:t>
            </a:r>
          </a:p>
          <a:p>
            <a:r>
              <a:rPr lang="en-US" sz="2400" dirty="0">
                <a:latin typeface="Calibri" panose="020F0502020204030204" pitchFamily="34" charset="0"/>
                <a:cs typeface="Calibri" panose="020F0502020204030204" pitchFamily="34" charset="0"/>
              </a:rPr>
              <a:t>m – insurance </a:t>
            </a:r>
          </a:p>
          <a:p>
            <a:r>
              <a:rPr lang="en-US" sz="2400" dirty="0" err="1">
                <a:latin typeface="Calibri" panose="020F0502020204030204" pitchFamily="34" charset="0"/>
                <a:cs typeface="Calibri" panose="020F0502020204030204" pitchFamily="34" charset="0"/>
              </a:rPr>
              <a:t>m.b</a:t>
            </a:r>
            <a:r>
              <a:rPr lang="en-US" sz="2400" dirty="0">
                <a:latin typeface="Calibri" panose="020F0502020204030204" pitchFamily="34" charset="0"/>
                <a:cs typeface="Calibri" panose="020F0502020204030204" pitchFamily="34" charset="0"/>
              </a:rPr>
              <a:t> – insurance premium</a:t>
            </a:r>
          </a:p>
        </p:txBody>
      </p:sp>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F02F59CC-4063-0249-94BF-F766DD31EE9A}"/>
                  </a:ext>
                </a:extLst>
              </p:cNvPr>
              <p:cNvSpPr txBox="1"/>
              <p:nvPr/>
            </p:nvSpPr>
            <p:spPr>
              <a:xfrm>
                <a:off x="683569" y="4005064"/>
                <a:ext cx="7636670" cy="1938992"/>
              </a:xfrm>
              <a:prstGeom prst="rect">
                <a:avLst/>
              </a:prstGeom>
              <a:noFill/>
            </p:spPr>
            <p:txBody>
              <a:bodyPr wrap="square" rtlCol="0">
                <a:spAutoFit/>
              </a:bodyPr>
              <a:lstStyle/>
              <a:p>
                <a:r>
                  <a:rPr lang="en-US" sz="2400" dirty="0">
                    <a:latin typeface="Calibri" panose="020F0502020204030204" pitchFamily="34" charset="0"/>
                    <a:cs typeface="Calibri" panose="020F0502020204030204" pitchFamily="34" charset="0"/>
                  </a:rPr>
                  <a:t>How much insurance to buy?</a:t>
                </a:r>
              </a:p>
              <a:p>
                <a:r>
                  <a:rPr lang="en-US" sz="2400" dirty="0">
                    <a:latin typeface="Calibri" panose="020F0502020204030204" pitchFamily="34" charset="0"/>
                    <a:cs typeface="Calibri" panose="020F0502020204030204" pitchFamily="34" charset="0"/>
                  </a:rPr>
                  <a:t>Assume:</a:t>
                </a:r>
              </a:p>
              <a:p>
                <a:pPr marL="342900" indent="-342900">
                  <a:buFontTx/>
                  <a:buChar char="-"/>
                </a:pPr>
                <a:r>
                  <a:rPr lang="en-US" sz="2400" dirty="0">
                    <a:latin typeface="Calibri" panose="020F0502020204030204" pitchFamily="34" charset="0"/>
                    <a:cs typeface="Calibri" panose="020F0502020204030204" pitchFamily="34" charset="0"/>
                  </a:rPr>
                  <a:t>the agent is </a:t>
                </a:r>
                <a:r>
                  <a:rPr lang="en-US" sz="2400" dirty="0">
                    <a:solidFill>
                      <a:srgbClr val="0070C0"/>
                    </a:solidFill>
                    <a:latin typeface="Calibri" panose="020F0502020204030204" pitchFamily="34" charset="0"/>
                    <a:cs typeface="Calibri" panose="020F0502020204030204" pitchFamily="34" charset="0"/>
                  </a:rPr>
                  <a:t>risk-averse</a:t>
                </a:r>
                <a:r>
                  <a:rPr lang="en-US" sz="2400" dirty="0">
                    <a:latin typeface="Calibri" panose="020F0502020204030204" pitchFamily="34" charset="0"/>
                    <a:cs typeface="Calibri" panose="020F0502020204030204" pitchFamily="34" charset="0"/>
                  </a:rPr>
                  <a:t> i.e. u’’&lt;0</a:t>
                </a:r>
              </a:p>
              <a:p>
                <a:pPr marL="342900" indent="-342900">
                  <a:buFontTx/>
                  <a:buChar char="-"/>
                </a:pPr>
                <a:r>
                  <a:rPr lang="en-US" sz="2400" dirty="0">
                    <a:latin typeface="Calibri" panose="020F0502020204030204" pitchFamily="34" charset="0"/>
                    <a:cs typeface="Calibri" panose="020F0502020204030204" pitchFamily="34" charset="0"/>
                  </a:rPr>
                  <a:t>the </a:t>
                </a:r>
                <a:r>
                  <a:rPr lang="en-US" sz="2400" dirty="0">
                    <a:solidFill>
                      <a:srgbClr val="0070C0"/>
                    </a:solidFill>
                    <a:latin typeface="Calibri" panose="020F0502020204030204" pitchFamily="34" charset="0"/>
                    <a:cs typeface="Calibri" panose="020F0502020204030204" pitchFamily="34" charset="0"/>
                  </a:rPr>
                  <a:t>insurance premium is actuarially fair</a:t>
                </a:r>
                <a:r>
                  <a:rPr lang="en-US" sz="2400" dirty="0">
                    <a:latin typeface="Calibri" panose="020F0502020204030204" pitchFamily="34" charset="0"/>
                    <a:cs typeface="Calibri" panose="020F0502020204030204" pitchFamily="34" charset="0"/>
                  </a:rPr>
                  <a:t> i.e. insurance firm makes zero profits in expectation b=</a:t>
                </a:r>
                <a:r>
                  <a:rPr lang="pt-PT" sz="2400" b="0" dirty="0">
                    <a:ea typeface="Cambria Math" panose="02040503050406030204" pitchFamily="18" charset="0"/>
                  </a:rPr>
                  <a:t> </a:t>
                </a:r>
                <a14:m>
                  <m:oMath xmlns:m="http://schemas.openxmlformats.org/officeDocument/2006/math">
                    <m:r>
                      <a:rPr lang="pt-PT" sz="2400" b="0" i="1" smtClean="0">
                        <a:latin typeface="Cambria Math" panose="02040503050406030204" pitchFamily="18" charset="0"/>
                        <a:ea typeface="Cambria Math" panose="02040503050406030204" pitchFamily="18" charset="0"/>
                      </a:rPr>
                      <m:t>𝜋</m:t>
                    </m:r>
                  </m:oMath>
                </a14:m>
                <a:endParaRPr lang="en-US" sz="2400" dirty="0">
                  <a:latin typeface="Calibri" panose="020F0502020204030204" pitchFamily="34" charset="0"/>
                  <a:cs typeface="Calibri" panose="020F0502020204030204" pitchFamily="34" charset="0"/>
                </a:endParaRPr>
              </a:p>
            </p:txBody>
          </p:sp>
        </mc:Choice>
        <mc:Fallback>
          <p:sp>
            <p:nvSpPr>
              <p:cNvPr id="14" name="TextBox 13">
                <a:extLst>
                  <a:ext uri="{FF2B5EF4-FFF2-40B4-BE49-F238E27FC236}">
                    <a16:creationId xmlns:a16="http://schemas.microsoft.com/office/drawing/2014/main" id="{F02F59CC-4063-0249-94BF-F766DD31EE9A}"/>
                  </a:ext>
                </a:extLst>
              </p:cNvPr>
              <p:cNvSpPr txBox="1">
                <a:spLocks noRot="1" noChangeAspect="1" noMove="1" noResize="1" noEditPoints="1" noAdjustHandles="1" noChangeArrowheads="1" noChangeShapeType="1" noTextEdit="1"/>
              </p:cNvSpPr>
              <p:nvPr/>
            </p:nvSpPr>
            <p:spPr>
              <a:xfrm>
                <a:off x="683569" y="4005064"/>
                <a:ext cx="7636670" cy="1938992"/>
              </a:xfrm>
              <a:prstGeom prst="rect">
                <a:avLst/>
              </a:prstGeom>
              <a:blipFill>
                <a:blip r:embed="rId5"/>
                <a:stretch>
                  <a:fillRect l="-1161" t="-2597" b="-5195"/>
                </a:stretch>
              </a:blipFill>
            </p:spPr>
            <p:txBody>
              <a:bodyPr/>
              <a:lstStyle/>
              <a:p>
                <a:r>
                  <a:rPr lang="en-US">
                    <a:noFill/>
                  </a:rPr>
                  <a:t> </a:t>
                </a:r>
              </a:p>
            </p:txBody>
          </p:sp>
        </mc:Fallback>
      </mc:AlternateContent>
    </p:spTree>
    <p:extLst>
      <p:ext uri="{BB962C8B-B14F-4D97-AF65-F5344CB8AC3E}">
        <p14:creationId xmlns:p14="http://schemas.microsoft.com/office/powerpoint/2010/main" val="1015093322"/>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12">
            <a:extLst>
              <a:ext uri="{FF2B5EF4-FFF2-40B4-BE49-F238E27FC236}">
                <a16:creationId xmlns:a16="http://schemas.microsoft.com/office/drawing/2014/main" id="{09EDEA4E-ADDC-E24A-99CE-57AC1B4CF3B6}"/>
              </a:ext>
            </a:extLst>
          </p:cNvPr>
          <p:cNvSpPr>
            <a:spLocks noChangeArrowheads="1"/>
          </p:cNvSpPr>
          <p:nvPr/>
        </p:nvSpPr>
        <p:spPr bwMode="auto">
          <a:xfrm>
            <a:off x="912813" y="7270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rPr>
              <a:t>Full Insurance Is Optimal</a:t>
            </a:r>
          </a:p>
        </p:txBody>
      </p:sp>
      <p:sp>
        <p:nvSpPr>
          <p:cNvPr id="33827" name="Rectangle 3">
            <a:extLst>
              <a:ext uri="{FF2B5EF4-FFF2-40B4-BE49-F238E27FC236}">
                <a16:creationId xmlns:a16="http://schemas.microsoft.com/office/drawing/2014/main" id="{1C4E61A8-E942-A947-B063-6D4E73FF92D1}"/>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mc:AlternateContent xmlns:mc="http://schemas.openxmlformats.org/markup-compatibility/2006">
        <mc:Choice xmlns:a14="http://schemas.microsoft.com/office/drawing/2010/main" Requires="a14">
          <p:sp>
            <p:nvSpPr>
              <p:cNvPr id="6" name="TextBox 5">
                <a:extLst>
                  <a:ext uri="{FF2B5EF4-FFF2-40B4-BE49-F238E27FC236}">
                    <a16:creationId xmlns:a16="http://schemas.microsoft.com/office/drawing/2014/main" id="{ABFE93E3-62DB-E042-8A35-E8F2574F115B}"/>
                  </a:ext>
                </a:extLst>
              </p:cNvPr>
              <p:cNvSpPr txBox="1"/>
              <p:nvPr/>
            </p:nvSpPr>
            <p:spPr>
              <a:xfrm>
                <a:off x="611559" y="1700808"/>
                <a:ext cx="8353053" cy="5262979"/>
              </a:xfrm>
              <a:prstGeom prst="rect">
                <a:avLst/>
              </a:prstGeom>
              <a:noFill/>
            </p:spPr>
            <p:txBody>
              <a:bodyPr wrap="square" rtlCol="0">
                <a:spAutoFit/>
              </a:bodyPr>
              <a:lstStyle/>
              <a:p>
                <a:r>
                  <a:rPr lang="en-US" sz="2400" dirty="0">
                    <a:latin typeface="Calibri" panose="020F0502020204030204" pitchFamily="34" charset="0"/>
                    <a:cs typeface="Calibri" panose="020F0502020204030204" pitchFamily="34" charset="0"/>
                  </a:rPr>
                  <a:t>How much insurance to buy?</a:t>
                </a:r>
              </a:p>
              <a:p>
                <a:endParaRPr lang="en-US" sz="2400" dirty="0">
                  <a:latin typeface="Calibri" panose="020F0502020204030204" pitchFamily="34" charset="0"/>
                  <a:cs typeface="Calibri" panose="020F0502020204030204" pitchFamily="34" charset="0"/>
                </a:endParaRPr>
              </a:p>
              <a:p>
                <a:pPr/>
                <a14:m>
                  <m:oMathPara xmlns:m="http://schemas.openxmlformats.org/officeDocument/2006/math">
                    <m:oMathParaPr>
                      <m:jc m:val="centerGroup"/>
                    </m:oMathParaPr>
                    <m:oMath xmlns:m="http://schemas.openxmlformats.org/officeDocument/2006/math">
                      <m:sSub>
                        <m:sSubPr>
                          <m:ctrlPr>
                            <a:rPr lang="pt-PT" sz="2400" b="0" i="1" smtClean="0">
                              <a:latin typeface="Cambria Math" panose="02040503050406030204" pitchFamily="18" charset="0"/>
                            </a:rPr>
                          </m:ctrlPr>
                        </m:sSubPr>
                        <m:e>
                          <m:r>
                            <a:rPr lang="pt-PT" sz="2400" b="0" i="1" smtClean="0">
                              <a:latin typeface="Cambria Math" panose="02040503050406030204" pitchFamily="18" charset="0"/>
                            </a:rPr>
                            <m:t>𝑚𝑎𝑥</m:t>
                          </m:r>
                        </m:e>
                        <m:sub>
                          <m:r>
                            <a:rPr lang="pt-PT" sz="2400" b="0" i="1" smtClean="0">
                              <a:latin typeface="Cambria Math" panose="02040503050406030204" pitchFamily="18" charset="0"/>
                            </a:rPr>
                            <m:t>𝑚</m:t>
                          </m:r>
                        </m:sub>
                      </m:sSub>
                      <m:r>
                        <a:rPr lang="pt-PT" sz="2400" b="0" i="1" smtClean="0">
                          <a:latin typeface="Cambria Math" panose="02040503050406030204" pitchFamily="18" charset="0"/>
                        </a:rPr>
                        <m:t> </m:t>
                      </m:r>
                      <m:r>
                        <a:rPr lang="pt-PT" sz="2400" b="0" i="1" smtClean="0">
                          <a:latin typeface="Cambria Math" panose="02040503050406030204" pitchFamily="18" charset="0"/>
                          <a:ea typeface="Cambria Math" panose="02040503050406030204" pitchFamily="18" charset="0"/>
                        </a:rPr>
                        <m:t>𝜋</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𝑢</m:t>
                      </m:r>
                      <m:d>
                        <m:dPr>
                          <m:ctrlPr>
                            <a:rPr lang="pt-PT" sz="2400" b="0" i="1" smtClean="0">
                              <a:latin typeface="Cambria Math" panose="02040503050406030204" pitchFamily="18" charset="0"/>
                              <a:ea typeface="Cambria Math" panose="02040503050406030204" pitchFamily="18" charset="0"/>
                            </a:rPr>
                          </m:ctrlPr>
                        </m:dPr>
                        <m:e>
                          <m:r>
                            <a:rPr lang="pt-PT" sz="2400" b="0" i="1" smtClean="0">
                              <a:latin typeface="Cambria Math" panose="02040503050406030204" pitchFamily="18" charset="0"/>
                              <a:ea typeface="Cambria Math" panose="02040503050406030204" pitchFamily="18" charset="0"/>
                            </a:rPr>
                            <m:t>𝑊</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𝐿</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𝑚</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𝜋</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𝑚</m:t>
                          </m:r>
                        </m:e>
                      </m:d>
                      <m:r>
                        <a:rPr lang="pt-PT" sz="2400" b="0" i="1" smtClean="0">
                          <a:latin typeface="Cambria Math" panose="02040503050406030204" pitchFamily="18" charset="0"/>
                          <a:ea typeface="Cambria Math" panose="02040503050406030204" pitchFamily="18" charset="0"/>
                        </a:rPr>
                        <m:t>+</m:t>
                      </m:r>
                      <m:d>
                        <m:dPr>
                          <m:ctrlPr>
                            <a:rPr lang="pt-PT" sz="2400" b="0" i="1" smtClean="0">
                              <a:latin typeface="Cambria Math" panose="02040503050406030204" pitchFamily="18" charset="0"/>
                              <a:ea typeface="Cambria Math" panose="02040503050406030204" pitchFamily="18" charset="0"/>
                            </a:rPr>
                          </m:ctrlPr>
                        </m:dPr>
                        <m:e>
                          <m:r>
                            <a:rPr lang="pt-PT" sz="2400" b="0" i="1" smtClean="0">
                              <a:latin typeface="Cambria Math" panose="02040503050406030204" pitchFamily="18" charset="0"/>
                              <a:ea typeface="Cambria Math" panose="02040503050406030204" pitchFamily="18" charset="0"/>
                            </a:rPr>
                            <m:t>1−</m:t>
                          </m:r>
                          <m:r>
                            <a:rPr lang="pt-PT" sz="2400" b="0" i="1" smtClean="0">
                              <a:latin typeface="Cambria Math" panose="02040503050406030204" pitchFamily="18" charset="0"/>
                              <a:ea typeface="Cambria Math" panose="02040503050406030204" pitchFamily="18" charset="0"/>
                            </a:rPr>
                            <m:t>𝜋</m:t>
                          </m:r>
                        </m:e>
                      </m:d>
                      <m:r>
                        <a:rPr lang="pt-PT" sz="2400" b="0" i="1" smtClean="0">
                          <a:latin typeface="Cambria Math" panose="02040503050406030204" pitchFamily="18" charset="0"/>
                          <a:ea typeface="Cambria Math" panose="02040503050406030204" pitchFamily="18" charset="0"/>
                        </a:rPr>
                        <m:t>𝑢</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𝑊</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𝜋</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𝑚</m:t>
                      </m:r>
                      <m:r>
                        <a:rPr lang="pt-PT" sz="2400" b="0" i="1" smtClean="0">
                          <a:latin typeface="Cambria Math" panose="02040503050406030204" pitchFamily="18" charset="0"/>
                          <a:ea typeface="Cambria Math" panose="02040503050406030204" pitchFamily="18" charset="0"/>
                        </a:rPr>
                        <m:t>)</m:t>
                      </m:r>
                    </m:oMath>
                  </m:oMathPara>
                </a14:m>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FOC</a:t>
                </a:r>
              </a:p>
              <a:p>
                <a:endParaRPr lang="en-US" sz="2400" dirty="0">
                  <a:latin typeface="Calibri" panose="020F0502020204030204" pitchFamily="34" charset="0"/>
                  <a:cs typeface="Calibri" panose="020F0502020204030204" pitchFamily="34" charset="0"/>
                </a:endParaRPr>
              </a:p>
              <a:p>
                <a14:m>
                  <m:oMath xmlns:m="http://schemas.openxmlformats.org/officeDocument/2006/math">
                    <m:r>
                      <a:rPr lang="pt-PT" sz="2400" i="1">
                        <a:latin typeface="Cambria Math" panose="02040503050406030204" pitchFamily="18" charset="0"/>
                        <a:ea typeface="Cambria Math" panose="02040503050406030204" pitchFamily="18" charset="0"/>
                      </a:rPr>
                      <m:t>𝜋</m:t>
                    </m:r>
                    <m:r>
                      <a:rPr lang="pt-PT" sz="2400" i="1">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𝑢</m:t>
                    </m:r>
                    <m:r>
                      <a:rPr lang="pt-PT" sz="2400" b="0" i="1" smtClean="0">
                        <a:latin typeface="Cambria Math" panose="02040503050406030204" pitchFamily="18" charset="0"/>
                        <a:ea typeface="Cambria Math" panose="02040503050406030204" pitchFamily="18" charset="0"/>
                      </a:rPr>
                      <m:t>′</m:t>
                    </m:r>
                    <m:d>
                      <m:dPr>
                        <m:ctrlPr>
                          <a:rPr lang="pt-PT" sz="2400" i="1">
                            <a:latin typeface="Cambria Math" panose="02040503050406030204" pitchFamily="18" charset="0"/>
                            <a:ea typeface="Cambria Math" panose="02040503050406030204" pitchFamily="18" charset="0"/>
                          </a:rPr>
                        </m:ctrlPr>
                      </m:dPr>
                      <m:e>
                        <m:r>
                          <a:rPr lang="pt-PT" sz="2400" i="1">
                            <a:latin typeface="Cambria Math" panose="02040503050406030204" pitchFamily="18" charset="0"/>
                            <a:ea typeface="Cambria Math" panose="02040503050406030204" pitchFamily="18" charset="0"/>
                          </a:rPr>
                          <m:t>𝑊</m:t>
                        </m:r>
                        <m:r>
                          <a:rPr lang="pt-PT" sz="2400" i="1">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𝐿</m:t>
                        </m:r>
                        <m:r>
                          <a:rPr lang="pt-PT" sz="2400" i="1">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𝑚</m:t>
                        </m:r>
                        <m:r>
                          <a:rPr lang="pt-PT" sz="2400" i="1">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𝜋</m:t>
                        </m:r>
                        <m:r>
                          <a:rPr lang="pt-PT" sz="2400" i="1">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𝑚</m:t>
                        </m:r>
                      </m:e>
                    </m:d>
                    <m:r>
                      <a:rPr lang="pt-PT" sz="2400" b="0" i="1" smtClean="0">
                        <a:latin typeface="Cambria Math" panose="02040503050406030204" pitchFamily="18" charset="0"/>
                        <a:ea typeface="Cambria Math" panose="02040503050406030204" pitchFamily="18" charset="0"/>
                      </a:rPr>
                      <m:t>(1−</m:t>
                    </m:r>
                    <m:r>
                      <a:rPr lang="pt-PT" sz="2400" b="0" i="1" smtClean="0">
                        <a:latin typeface="Cambria Math" panose="02040503050406030204" pitchFamily="18" charset="0"/>
                        <a:ea typeface="Cambria Math" panose="02040503050406030204" pitchFamily="18" charset="0"/>
                      </a:rPr>
                      <m:t>𝜋</m:t>
                    </m:r>
                    <m:r>
                      <a:rPr lang="pt-PT" sz="2400" b="0" i="1" smtClean="0">
                        <a:latin typeface="Cambria Math" panose="02040503050406030204" pitchFamily="18" charset="0"/>
                        <a:ea typeface="Cambria Math" panose="02040503050406030204" pitchFamily="18" charset="0"/>
                      </a:rPr>
                      <m:t>)+</m:t>
                    </m:r>
                    <m:d>
                      <m:dPr>
                        <m:ctrlPr>
                          <a:rPr lang="pt-PT" sz="2400" i="1">
                            <a:latin typeface="Cambria Math" panose="02040503050406030204" pitchFamily="18" charset="0"/>
                            <a:ea typeface="Cambria Math" panose="02040503050406030204" pitchFamily="18" charset="0"/>
                          </a:rPr>
                        </m:ctrlPr>
                      </m:dPr>
                      <m:e>
                        <m:r>
                          <a:rPr lang="pt-PT" sz="2400" i="1">
                            <a:latin typeface="Cambria Math" panose="02040503050406030204" pitchFamily="18" charset="0"/>
                            <a:ea typeface="Cambria Math" panose="02040503050406030204" pitchFamily="18" charset="0"/>
                          </a:rPr>
                          <m:t>1−</m:t>
                        </m:r>
                        <m:r>
                          <a:rPr lang="pt-PT" sz="2400" i="1">
                            <a:latin typeface="Cambria Math" panose="02040503050406030204" pitchFamily="18" charset="0"/>
                            <a:ea typeface="Cambria Math" panose="02040503050406030204" pitchFamily="18" charset="0"/>
                          </a:rPr>
                          <m:t>𝜋</m:t>
                        </m:r>
                      </m:e>
                    </m:d>
                    <m:r>
                      <a:rPr lang="pt-PT" sz="2400" i="1">
                        <a:latin typeface="Cambria Math" panose="02040503050406030204" pitchFamily="18" charset="0"/>
                        <a:ea typeface="Cambria Math" panose="02040503050406030204" pitchFamily="18" charset="0"/>
                      </a:rPr>
                      <m:t>𝑢</m:t>
                    </m:r>
                    <m:r>
                      <a:rPr lang="pt-PT" sz="2400" b="0" i="1" smtClean="0">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𝑊</m:t>
                    </m:r>
                    <m:r>
                      <a:rPr lang="pt-PT" sz="2400" i="1">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𝜋</m:t>
                    </m:r>
                    <m:r>
                      <a:rPr lang="pt-PT" sz="2400" i="1">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𝑚</m:t>
                    </m:r>
                    <m:r>
                      <a:rPr lang="pt-PT" sz="2400" i="1">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𝜋</m:t>
                    </m:r>
                  </m:oMath>
                </a14:m>
                <a:r>
                  <a:rPr lang="en-US" sz="2400" dirty="0">
                    <a:latin typeface="Calibri" panose="020F0502020204030204" pitchFamily="34" charset="0"/>
                    <a:cs typeface="Calibri" panose="020F0502020204030204" pitchFamily="34" charset="0"/>
                  </a:rPr>
                  <a:t>) = 0</a:t>
                </a:r>
              </a:p>
              <a:p>
                <a:endParaRPr lang="en-US" sz="2400" dirty="0">
                  <a:latin typeface="Calibri" panose="020F0502020204030204" pitchFamily="34" charset="0"/>
                  <a:cs typeface="Calibri" panose="020F0502020204030204" pitchFamily="34" charset="0"/>
                </a:endParaRPr>
              </a:p>
              <a:p>
                <a:pPr/>
                <a14:m>
                  <m:oMathPara xmlns:m="http://schemas.openxmlformats.org/officeDocument/2006/math">
                    <m:oMathParaPr>
                      <m:jc m:val="centerGroup"/>
                    </m:oMathParaPr>
                    <m:oMath xmlns:m="http://schemas.openxmlformats.org/officeDocument/2006/math">
                      <m:sSup>
                        <m:sSupPr>
                          <m:ctrlPr>
                            <a:rPr lang="pt-PT" sz="2400" i="1">
                              <a:latin typeface="Cambria Math" panose="02040503050406030204" pitchFamily="18" charset="0"/>
                              <a:ea typeface="Cambria Math" panose="02040503050406030204" pitchFamily="18" charset="0"/>
                            </a:rPr>
                          </m:ctrlPr>
                        </m:sSupPr>
                        <m:e>
                          <m:r>
                            <a:rPr lang="pt-PT" sz="2400" i="1">
                              <a:latin typeface="Cambria Math" panose="02040503050406030204" pitchFamily="18" charset="0"/>
                              <a:ea typeface="Cambria Math" panose="02040503050406030204" pitchFamily="18" charset="0"/>
                            </a:rPr>
                            <m:t>𝑢</m:t>
                          </m:r>
                        </m:e>
                        <m:sup>
                          <m:r>
                            <a:rPr lang="pt-PT" sz="2400" i="1">
                              <a:latin typeface="Cambria Math" panose="02040503050406030204" pitchFamily="18" charset="0"/>
                              <a:ea typeface="Cambria Math" panose="02040503050406030204" pitchFamily="18" charset="0"/>
                            </a:rPr>
                            <m:t>′</m:t>
                          </m:r>
                        </m:sup>
                      </m:sSup>
                      <m:d>
                        <m:dPr>
                          <m:ctrlPr>
                            <a:rPr lang="pt-PT" sz="2400" i="1">
                              <a:latin typeface="Cambria Math" panose="02040503050406030204" pitchFamily="18" charset="0"/>
                              <a:ea typeface="Cambria Math" panose="02040503050406030204" pitchFamily="18" charset="0"/>
                            </a:rPr>
                          </m:ctrlPr>
                        </m:dPr>
                        <m:e>
                          <m:r>
                            <a:rPr lang="pt-PT" sz="2400" i="1">
                              <a:latin typeface="Cambria Math" panose="02040503050406030204" pitchFamily="18" charset="0"/>
                              <a:ea typeface="Cambria Math" panose="02040503050406030204" pitchFamily="18" charset="0"/>
                            </a:rPr>
                            <m:t>𝑊</m:t>
                          </m:r>
                          <m:r>
                            <a:rPr lang="pt-PT" sz="2400" i="1">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𝐿</m:t>
                          </m:r>
                          <m:r>
                            <a:rPr lang="pt-PT" sz="2400" i="1">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𝑚</m:t>
                          </m:r>
                          <m:r>
                            <a:rPr lang="pt-PT" sz="2400" i="1">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𝜋</m:t>
                          </m:r>
                          <m:r>
                            <a:rPr lang="pt-PT" sz="2400" i="1">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𝑚</m:t>
                          </m:r>
                        </m:e>
                      </m:d>
                      <m:r>
                        <a:rPr lang="pt-PT" sz="2400" b="0" i="1" smtClean="0">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𝑢</m:t>
                      </m:r>
                      <m:r>
                        <a:rPr lang="pt-PT" sz="2400" b="0" i="1" smtClean="0">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𝑊</m:t>
                      </m:r>
                      <m:r>
                        <a:rPr lang="pt-PT" sz="2400" i="1">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𝜋</m:t>
                      </m:r>
                      <m:r>
                        <a:rPr lang="pt-PT" sz="2400" i="1">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𝑚</m:t>
                      </m:r>
                      <m:r>
                        <a:rPr lang="pt-PT" sz="2400" i="1">
                          <a:latin typeface="Cambria Math" panose="02040503050406030204" pitchFamily="18" charset="0"/>
                          <a:ea typeface="Cambria Math" panose="02040503050406030204" pitchFamily="18" charset="0"/>
                        </a:rPr>
                        <m:t>)</m:t>
                      </m:r>
                    </m:oMath>
                  </m:oMathPara>
                </a14:m>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We know: u’’&lt;0 !</a:t>
                </a:r>
              </a:p>
              <a:p>
                <a:endParaRPr lang="en-US" sz="2400" dirty="0">
                  <a:latin typeface="Calibri" panose="020F0502020204030204" pitchFamily="34" charset="0"/>
                  <a:cs typeface="Calibri" panose="020F0502020204030204" pitchFamily="34" charset="0"/>
                </a:endParaRPr>
              </a:p>
            </p:txBody>
          </p:sp>
        </mc:Choice>
        <mc:Fallback>
          <p:sp>
            <p:nvSpPr>
              <p:cNvPr id="6" name="TextBox 5">
                <a:extLst>
                  <a:ext uri="{FF2B5EF4-FFF2-40B4-BE49-F238E27FC236}">
                    <a16:creationId xmlns:a16="http://schemas.microsoft.com/office/drawing/2014/main" id="{ABFE93E3-62DB-E042-8A35-E8F2574F115B}"/>
                  </a:ext>
                </a:extLst>
              </p:cNvPr>
              <p:cNvSpPr txBox="1">
                <a:spLocks noRot="1" noChangeAspect="1" noMove="1" noResize="1" noEditPoints="1" noAdjustHandles="1" noChangeArrowheads="1" noChangeShapeType="1" noTextEdit="1"/>
              </p:cNvSpPr>
              <p:nvPr/>
            </p:nvSpPr>
            <p:spPr>
              <a:xfrm>
                <a:off x="611559" y="1700808"/>
                <a:ext cx="8353053" cy="5262979"/>
              </a:xfrm>
              <a:prstGeom prst="rect">
                <a:avLst/>
              </a:prstGeom>
              <a:blipFill>
                <a:blip r:embed="rId3"/>
                <a:stretch>
                  <a:fillRect l="-1214" t="-721" r="-759"/>
                </a:stretch>
              </a:blipFill>
            </p:spPr>
            <p:txBody>
              <a:bodyPr/>
              <a:lstStyle/>
              <a:p>
                <a:r>
                  <a:rPr lang="en-US">
                    <a:noFill/>
                  </a:rPr>
                  <a:t> </a:t>
                </a:r>
              </a:p>
            </p:txBody>
          </p:sp>
        </mc:Fallback>
      </mc:AlternateContent>
    </p:spTree>
    <p:extLst>
      <p:ext uri="{BB962C8B-B14F-4D97-AF65-F5344CB8AC3E}">
        <p14:creationId xmlns:p14="http://schemas.microsoft.com/office/powerpoint/2010/main" val="207944779"/>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12">
            <a:extLst>
              <a:ext uri="{FF2B5EF4-FFF2-40B4-BE49-F238E27FC236}">
                <a16:creationId xmlns:a16="http://schemas.microsoft.com/office/drawing/2014/main" id="{09EDEA4E-ADDC-E24A-99CE-57AC1B4CF3B6}"/>
              </a:ext>
            </a:extLst>
          </p:cNvPr>
          <p:cNvSpPr>
            <a:spLocks noChangeArrowheads="1"/>
          </p:cNvSpPr>
          <p:nvPr/>
        </p:nvSpPr>
        <p:spPr bwMode="auto">
          <a:xfrm>
            <a:off x="912813" y="7270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rPr>
              <a:t>Full Insurance Is Optimal</a:t>
            </a:r>
          </a:p>
        </p:txBody>
      </p:sp>
      <p:sp>
        <p:nvSpPr>
          <p:cNvPr id="33827" name="Rectangle 3">
            <a:extLst>
              <a:ext uri="{FF2B5EF4-FFF2-40B4-BE49-F238E27FC236}">
                <a16:creationId xmlns:a16="http://schemas.microsoft.com/office/drawing/2014/main" id="{1C4E61A8-E942-A947-B063-6D4E73FF92D1}"/>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4FFC03B9-AF46-6448-A2CF-7040BDF75BB0}"/>
                  </a:ext>
                </a:extLst>
              </p:cNvPr>
              <p:cNvSpPr txBox="1"/>
              <p:nvPr/>
            </p:nvSpPr>
            <p:spPr>
              <a:xfrm>
                <a:off x="539552" y="1412776"/>
                <a:ext cx="8353053" cy="5139869"/>
              </a:xfrm>
              <a:prstGeom prst="rect">
                <a:avLst/>
              </a:prstGeom>
              <a:noFill/>
            </p:spPr>
            <p:txBody>
              <a:bodyPr wrap="square" rtlCol="0">
                <a:spAutoFit/>
              </a:bodyPr>
              <a:lstStyle/>
              <a:p>
                <a:r>
                  <a:rPr lang="en-US" sz="2400" dirty="0">
                    <a:latin typeface="Calibri" panose="020F0502020204030204" pitchFamily="34" charset="0"/>
                    <a:cs typeface="Calibri" panose="020F0502020204030204" pitchFamily="34" charset="0"/>
                  </a:rPr>
                  <a:t>How much insurance to buy?</a:t>
                </a:r>
              </a:p>
              <a:p>
                <a:endParaRPr lang="en-US" sz="2400" dirty="0">
                  <a:latin typeface="Calibri" panose="020F0502020204030204" pitchFamily="34" charset="0"/>
                  <a:cs typeface="Calibri" panose="020F0502020204030204" pitchFamily="34" charset="0"/>
                </a:endParaRPr>
              </a:p>
              <a:p>
                <a:pPr/>
                <a14:m>
                  <m:oMathPara xmlns:m="http://schemas.openxmlformats.org/officeDocument/2006/math">
                    <m:oMathParaPr>
                      <m:jc m:val="centerGroup"/>
                    </m:oMathParaPr>
                    <m:oMath xmlns:m="http://schemas.openxmlformats.org/officeDocument/2006/math">
                      <m:sSub>
                        <m:sSubPr>
                          <m:ctrlPr>
                            <a:rPr lang="pt-PT" sz="2400" b="0" i="1" smtClean="0">
                              <a:latin typeface="Cambria Math" panose="02040503050406030204" pitchFamily="18" charset="0"/>
                            </a:rPr>
                          </m:ctrlPr>
                        </m:sSubPr>
                        <m:e>
                          <m:r>
                            <a:rPr lang="pt-PT" sz="2400" b="0" i="1" smtClean="0">
                              <a:latin typeface="Cambria Math" panose="02040503050406030204" pitchFamily="18" charset="0"/>
                            </a:rPr>
                            <m:t>𝑚𝑎𝑥</m:t>
                          </m:r>
                        </m:e>
                        <m:sub>
                          <m:r>
                            <a:rPr lang="pt-PT" sz="2400" b="0" i="1" smtClean="0">
                              <a:latin typeface="Cambria Math" panose="02040503050406030204" pitchFamily="18" charset="0"/>
                            </a:rPr>
                            <m:t>𝐼</m:t>
                          </m:r>
                        </m:sub>
                      </m:sSub>
                      <m:r>
                        <a:rPr lang="pt-PT" sz="2400" b="0" i="1" smtClean="0">
                          <a:latin typeface="Cambria Math" panose="02040503050406030204" pitchFamily="18" charset="0"/>
                        </a:rPr>
                        <m:t> </m:t>
                      </m:r>
                      <m:r>
                        <a:rPr lang="pt-PT" sz="2400" b="0" i="1" smtClean="0">
                          <a:latin typeface="Cambria Math" panose="02040503050406030204" pitchFamily="18" charset="0"/>
                          <a:ea typeface="Cambria Math" panose="02040503050406030204" pitchFamily="18" charset="0"/>
                        </a:rPr>
                        <m:t>𝜋</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𝑢</m:t>
                      </m:r>
                      <m:d>
                        <m:dPr>
                          <m:ctrlPr>
                            <a:rPr lang="pt-PT" sz="2400" b="0" i="1" smtClean="0">
                              <a:latin typeface="Cambria Math" panose="02040503050406030204" pitchFamily="18" charset="0"/>
                              <a:ea typeface="Cambria Math" panose="02040503050406030204" pitchFamily="18" charset="0"/>
                            </a:rPr>
                          </m:ctrlPr>
                        </m:dPr>
                        <m:e>
                          <m:r>
                            <a:rPr lang="pt-PT" sz="2400" b="0" i="1" smtClean="0">
                              <a:latin typeface="Cambria Math" panose="02040503050406030204" pitchFamily="18" charset="0"/>
                              <a:ea typeface="Cambria Math" panose="02040503050406030204" pitchFamily="18" charset="0"/>
                            </a:rPr>
                            <m:t>𝑊</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𝐿</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𝑚</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𝜋</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𝑚</m:t>
                          </m:r>
                        </m:e>
                      </m:d>
                      <m:r>
                        <a:rPr lang="pt-PT" sz="2400" b="0" i="1" smtClean="0">
                          <a:latin typeface="Cambria Math" panose="02040503050406030204" pitchFamily="18" charset="0"/>
                          <a:ea typeface="Cambria Math" panose="02040503050406030204" pitchFamily="18" charset="0"/>
                        </a:rPr>
                        <m:t>+</m:t>
                      </m:r>
                      <m:d>
                        <m:dPr>
                          <m:ctrlPr>
                            <a:rPr lang="pt-PT" sz="2400" b="0" i="1" smtClean="0">
                              <a:latin typeface="Cambria Math" panose="02040503050406030204" pitchFamily="18" charset="0"/>
                              <a:ea typeface="Cambria Math" panose="02040503050406030204" pitchFamily="18" charset="0"/>
                            </a:rPr>
                          </m:ctrlPr>
                        </m:dPr>
                        <m:e>
                          <m:r>
                            <a:rPr lang="pt-PT" sz="2400" b="0" i="1" smtClean="0">
                              <a:latin typeface="Cambria Math" panose="02040503050406030204" pitchFamily="18" charset="0"/>
                              <a:ea typeface="Cambria Math" panose="02040503050406030204" pitchFamily="18" charset="0"/>
                            </a:rPr>
                            <m:t>1−</m:t>
                          </m:r>
                          <m:r>
                            <a:rPr lang="pt-PT" sz="2400" b="0" i="1" smtClean="0">
                              <a:latin typeface="Cambria Math" panose="02040503050406030204" pitchFamily="18" charset="0"/>
                              <a:ea typeface="Cambria Math" panose="02040503050406030204" pitchFamily="18" charset="0"/>
                            </a:rPr>
                            <m:t>𝜋</m:t>
                          </m:r>
                        </m:e>
                      </m:d>
                      <m:r>
                        <a:rPr lang="pt-PT" sz="2400" b="0" i="1" smtClean="0">
                          <a:latin typeface="Cambria Math" panose="02040503050406030204" pitchFamily="18" charset="0"/>
                          <a:ea typeface="Cambria Math" panose="02040503050406030204" pitchFamily="18" charset="0"/>
                        </a:rPr>
                        <m:t>𝑢</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𝑊</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𝜋</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𝑚</m:t>
                      </m:r>
                      <m:r>
                        <a:rPr lang="pt-PT" sz="2400" b="0" i="1" smtClean="0">
                          <a:latin typeface="Cambria Math" panose="02040503050406030204" pitchFamily="18" charset="0"/>
                          <a:ea typeface="Cambria Math" panose="02040503050406030204" pitchFamily="18" charset="0"/>
                        </a:rPr>
                        <m:t>)</m:t>
                      </m:r>
                    </m:oMath>
                  </m:oMathPara>
                </a14:m>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FOC</a:t>
                </a:r>
              </a:p>
              <a:p>
                <a14:m>
                  <m:oMath xmlns:m="http://schemas.openxmlformats.org/officeDocument/2006/math">
                    <m:r>
                      <a:rPr lang="pt-PT" sz="2400" i="1">
                        <a:latin typeface="Cambria Math" panose="02040503050406030204" pitchFamily="18" charset="0"/>
                        <a:ea typeface="Cambria Math" panose="02040503050406030204" pitchFamily="18" charset="0"/>
                      </a:rPr>
                      <m:t>𝜋</m:t>
                    </m:r>
                    <m:r>
                      <a:rPr lang="pt-PT" sz="2400" i="1">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𝑢</m:t>
                    </m:r>
                    <m:r>
                      <a:rPr lang="pt-PT" sz="2400" b="0" i="1" smtClean="0">
                        <a:latin typeface="Cambria Math" panose="02040503050406030204" pitchFamily="18" charset="0"/>
                        <a:ea typeface="Cambria Math" panose="02040503050406030204" pitchFamily="18" charset="0"/>
                      </a:rPr>
                      <m:t>′</m:t>
                    </m:r>
                    <m:d>
                      <m:dPr>
                        <m:ctrlPr>
                          <a:rPr lang="pt-PT" sz="2400" i="1">
                            <a:latin typeface="Cambria Math" panose="02040503050406030204" pitchFamily="18" charset="0"/>
                            <a:ea typeface="Cambria Math" panose="02040503050406030204" pitchFamily="18" charset="0"/>
                          </a:rPr>
                        </m:ctrlPr>
                      </m:dPr>
                      <m:e>
                        <m:r>
                          <a:rPr lang="pt-PT" sz="2400" i="1">
                            <a:latin typeface="Cambria Math" panose="02040503050406030204" pitchFamily="18" charset="0"/>
                            <a:ea typeface="Cambria Math" panose="02040503050406030204" pitchFamily="18" charset="0"/>
                          </a:rPr>
                          <m:t>𝑊</m:t>
                        </m:r>
                        <m:r>
                          <a:rPr lang="pt-PT" sz="2400" i="1">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𝐿</m:t>
                        </m:r>
                        <m:r>
                          <a:rPr lang="pt-PT" sz="2400" i="1">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𝑚</m:t>
                        </m:r>
                        <m:r>
                          <a:rPr lang="pt-PT" sz="2400" i="1">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𝜋</m:t>
                        </m:r>
                        <m:r>
                          <a:rPr lang="pt-PT" sz="2400" i="1">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𝐼</m:t>
                        </m:r>
                      </m:e>
                    </m:d>
                    <m:r>
                      <a:rPr lang="pt-PT" sz="2400" b="0" i="1" smtClean="0">
                        <a:latin typeface="Cambria Math" panose="02040503050406030204" pitchFamily="18" charset="0"/>
                        <a:ea typeface="Cambria Math" panose="02040503050406030204" pitchFamily="18" charset="0"/>
                      </a:rPr>
                      <m:t>(1−</m:t>
                    </m:r>
                    <m:r>
                      <a:rPr lang="pt-PT" sz="2400" b="0" i="1" smtClean="0">
                        <a:latin typeface="Cambria Math" panose="02040503050406030204" pitchFamily="18" charset="0"/>
                        <a:ea typeface="Cambria Math" panose="02040503050406030204" pitchFamily="18" charset="0"/>
                      </a:rPr>
                      <m:t>𝜋</m:t>
                    </m:r>
                    <m:r>
                      <a:rPr lang="pt-PT" sz="2400" b="0" i="1" smtClean="0">
                        <a:latin typeface="Cambria Math" panose="02040503050406030204" pitchFamily="18" charset="0"/>
                        <a:ea typeface="Cambria Math" panose="02040503050406030204" pitchFamily="18" charset="0"/>
                      </a:rPr>
                      <m:t>)+</m:t>
                    </m:r>
                    <m:d>
                      <m:dPr>
                        <m:ctrlPr>
                          <a:rPr lang="pt-PT" sz="2400" i="1">
                            <a:latin typeface="Cambria Math" panose="02040503050406030204" pitchFamily="18" charset="0"/>
                            <a:ea typeface="Cambria Math" panose="02040503050406030204" pitchFamily="18" charset="0"/>
                          </a:rPr>
                        </m:ctrlPr>
                      </m:dPr>
                      <m:e>
                        <m:r>
                          <a:rPr lang="pt-PT" sz="2400" i="1">
                            <a:latin typeface="Cambria Math" panose="02040503050406030204" pitchFamily="18" charset="0"/>
                            <a:ea typeface="Cambria Math" panose="02040503050406030204" pitchFamily="18" charset="0"/>
                          </a:rPr>
                          <m:t>1−</m:t>
                        </m:r>
                        <m:r>
                          <a:rPr lang="pt-PT" sz="2400" i="1">
                            <a:latin typeface="Cambria Math" panose="02040503050406030204" pitchFamily="18" charset="0"/>
                            <a:ea typeface="Cambria Math" panose="02040503050406030204" pitchFamily="18" charset="0"/>
                          </a:rPr>
                          <m:t>𝜋</m:t>
                        </m:r>
                      </m:e>
                    </m:d>
                    <m:r>
                      <a:rPr lang="pt-PT" sz="2400" i="1">
                        <a:latin typeface="Cambria Math" panose="02040503050406030204" pitchFamily="18" charset="0"/>
                        <a:ea typeface="Cambria Math" panose="02040503050406030204" pitchFamily="18" charset="0"/>
                      </a:rPr>
                      <m:t>𝑢</m:t>
                    </m:r>
                    <m:r>
                      <a:rPr lang="pt-PT" sz="2400" b="0" i="1" smtClean="0">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𝑊</m:t>
                    </m:r>
                    <m:r>
                      <a:rPr lang="pt-PT" sz="2400" i="1">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𝜋</m:t>
                    </m:r>
                    <m:r>
                      <a:rPr lang="pt-PT" sz="2400" i="1">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𝐼</m:t>
                    </m:r>
                    <m:r>
                      <a:rPr lang="pt-PT" sz="2400" i="1">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𝜋</m:t>
                    </m:r>
                  </m:oMath>
                </a14:m>
                <a:r>
                  <a:rPr lang="en-US" sz="2400" dirty="0">
                    <a:latin typeface="Calibri" panose="020F0502020204030204" pitchFamily="34" charset="0"/>
                    <a:cs typeface="Calibri" panose="020F0502020204030204" pitchFamily="34" charset="0"/>
                  </a:rPr>
                  <a:t>) = 0</a:t>
                </a:r>
              </a:p>
              <a:p>
                <a:pPr/>
                <a14:m>
                  <m:oMathPara xmlns:m="http://schemas.openxmlformats.org/officeDocument/2006/math">
                    <m:oMathParaPr>
                      <m:jc m:val="center"/>
                    </m:oMathParaPr>
                    <m:oMath xmlns:m="http://schemas.openxmlformats.org/officeDocument/2006/math">
                      <m:sSup>
                        <m:sSupPr>
                          <m:ctrlPr>
                            <a:rPr lang="pt-PT" sz="2400" i="1">
                              <a:latin typeface="Cambria Math" panose="02040503050406030204" pitchFamily="18" charset="0"/>
                              <a:ea typeface="Cambria Math" panose="02040503050406030204" pitchFamily="18" charset="0"/>
                            </a:rPr>
                          </m:ctrlPr>
                        </m:sSupPr>
                        <m:e>
                          <m:r>
                            <a:rPr lang="pt-PT" sz="2400" i="1">
                              <a:latin typeface="Cambria Math" panose="02040503050406030204" pitchFamily="18" charset="0"/>
                              <a:ea typeface="Cambria Math" panose="02040503050406030204" pitchFamily="18" charset="0"/>
                            </a:rPr>
                            <m:t>𝑢</m:t>
                          </m:r>
                        </m:e>
                        <m:sup>
                          <m:r>
                            <a:rPr lang="pt-PT" sz="2400" i="1">
                              <a:latin typeface="Cambria Math" panose="02040503050406030204" pitchFamily="18" charset="0"/>
                              <a:ea typeface="Cambria Math" panose="02040503050406030204" pitchFamily="18" charset="0"/>
                            </a:rPr>
                            <m:t>′</m:t>
                          </m:r>
                        </m:sup>
                      </m:sSup>
                      <m:d>
                        <m:dPr>
                          <m:ctrlPr>
                            <a:rPr lang="pt-PT" sz="2400" i="1">
                              <a:latin typeface="Cambria Math" panose="02040503050406030204" pitchFamily="18" charset="0"/>
                              <a:ea typeface="Cambria Math" panose="02040503050406030204" pitchFamily="18" charset="0"/>
                            </a:rPr>
                          </m:ctrlPr>
                        </m:dPr>
                        <m:e>
                          <m:r>
                            <a:rPr lang="pt-PT" sz="2400" i="1">
                              <a:latin typeface="Cambria Math" panose="02040503050406030204" pitchFamily="18" charset="0"/>
                              <a:ea typeface="Cambria Math" panose="02040503050406030204" pitchFamily="18" charset="0"/>
                            </a:rPr>
                            <m:t>𝑊</m:t>
                          </m:r>
                          <m:r>
                            <a:rPr lang="pt-PT" sz="2400" i="1">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𝐿</m:t>
                          </m:r>
                          <m:r>
                            <a:rPr lang="pt-PT" sz="2400" i="1">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𝑚</m:t>
                          </m:r>
                          <m:r>
                            <a:rPr lang="pt-PT" sz="2400" i="1">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𝜋</m:t>
                          </m:r>
                          <m:r>
                            <a:rPr lang="pt-PT" sz="2400" i="1">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𝑚</m:t>
                          </m:r>
                        </m:e>
                      </m:d>
                      <m:r>
                        <a:rPr lang="pt-PT" sz="2400" b="0" i="1" smtClean="0">
                          <a:latin typeface="Cambria Math" panose="02040503050406030204" pitchFamily="18" charset="0"/>
                          <a:ea typeface="Cambria Math" panose="02040503050406030204" pitchFamily="18" charset="0"/>
                        </a:rPr>
                        <m:t>=</m:t>
                      </m:r>
                      <m:sSup>
                        <m:sSupPr>
                          <m:ctrlPr>
                            <a:rPr lang="pt-PT" sz="2400" b="0" i="1" smtClean="0">
                              <a:latin typeface="Cambria Math" panose="02040503050406030204" pitchFamily="18" charset="0"/>
                              <a:ea typeface="Cambria Math" panose="02040503050406030204" pitchFamily="18" charset="0"/>
                            </a:rPr>
                          </m:ctrlPr>
                        </m:sSupPr>
                        <m:e>
                          <m:r>
                            <a:rPr lang="pt-PT" sz="2400" i="1">
                              <a:latin typeface="Cambria Math" panose="02040503050406030204" pitchFamily="18" charset="0"/>
                              <a:ea typeface="Cambria Math" panose="02040503050406030204" pitchFamily="18" charset="0"/>
                            </a:rPr>
                            <m:t>𝑢</m:t>
                          </m:r>
                        </m:e>
                        <m:sup>
                          <m:r>
                            <a:rPr lang="pt-PT" sz="2400" b="0" i="1" smtClean="0">
                              <a:latin typeface="Cambria Math" panose="02040503050406030204" pitchFamily="18" charset="0"/>
                              <a:ea typeface="Cambria Math" panose="02040503050406030204" pitchFamily="18" charset="0"/>
                            </a:rPr>
                            <m:t>′</m:t>
                          </m:r>
                        </m:sup>
                      </m:sSup>
                      <m:d>
                        <m:dPr>
                          <m:ctrlPr>
                            <a:rPr lang="pt-PT" sz="2400" b="0" i="1">
                              <a:latin typeface="Cambria Math" panose="02040503050406030204" pitchFamily="18" charset="0"/>
                              <a:ea typeface="Cambria Math" panose="02040503050406030204" pitchFamily="18" charset="0"/>
                            </a:rPr>
                          </m:ctrlPr>
                        </m:dPr>
                        <m:e>
                          <m:r>
                            <a:rPr lang="pt-PT" sz="2400" i="1">
                              <a:latin typeface="Cambria Math" panose="02040503050406030204" pitchFamily="18" charset="0"/>
                              <a:ea typeface="Cambria Math" panose="02040503050406030204" pitchFamily="18" charset="0"/>
                            </a:rPr>
                            <m:t>𝑊</m:t>
                          </m:r>
                          <m:r>
                            <a:rPr lang="pt-PT" sz="2400" i="1">
                              <a:latin typeface="Cambria Math" panose="02040503050406030204" pitchFamily="18" charset="0"/>
                              <a:ea typeface="Cambria Math" panose="02040503050406030204" pitchFamily="18" charset="0"/>
                            </a:rPr>
                            <m:t>−</m:t>
                          </m:r>
                          <m:r>
                            <a:rPr lang="pt-PT" sz="2400" i="1">
                              <a:latin typeface="Cambria Math" panose="02040503050406030204" pitchFamily="18" charset="0"/>
                              <a:ea typeface="Cambria Math" panose="02040503050406030204" pitchFamily="18" charset="0"/>
                            </a:rPr>
                            <m:t>𝜋</m:t>
                          </m:r>
                          <m:r>
                            <a:rPr lang="pt-PT" sz="2400" i="1">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𝑚</m:t>
                          </m:r>
                        </m:e>
                      </m:d>
                      <m:r>
                        <a:rPr lang="pt-PT" sz="2400" i="1" smtClean="0">
                          <a:latin typeface="Cambria Math" panose="02040503050406030204" pitchFamily="18" charset="0"/>
                          <a:ea typeface="Cambria Math" panose="02040503050406030204" pitchFamily="18" charset="0"/>
                        </a:rPr>
                        <m:t>⟹</m:t>
                      </m:r>
                    </m:oMath>
                  </m:oMathPara>
                </a14:m>
                <a:endParaRPr lang="pt-PT" sz="2400" i="1" dirty="0">
                  <a:latin typeface="Calibri" panose="020F0502020204030204" pitchFamily="34" charset="0"/>
                  <a:ea typeface="Cambria Math" panose="02040503050406030204" pitchFamily="18" charset="0"/>
                  <a:cs typeface="Calibri" panose="020F0502020204030204" pitchFamily="34" charset="0"/>
                </a:endParaRPr>
              </a:p>
              <a:p>
                <a:pPr algn="ctr"/>
                <a14:m>
                  <m:oMathPara xmlns:m="http://schemas.openxmlformats.org/officeDocument/2006/math">
                    <m:oMathParaPr>
                      <m:jc m:val="centerGroup"/>
                    </m:oMathParaPr>
                    <m:oMath xmlns:m="http://schemas.openxmlformats.org/officeDocument/2006/math">
                      <m:r>
                        <a:rPr lang="pt-PT" sz="2400" b="0" i="1" smtClean="0">
                          <a:latin typeface="Cambria Math" panose="02040503050406030204" pitchFamily="18" charset="0"/>
                          <a:ea typeface="Cambria Math" panose="02040503050406030204" pitchFamily="18" charset="0"/>
                        </a:rPr>
                        <m:t>𝑊</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𝐿</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𝑚</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𝜋</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𝑚</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𝑊</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𝜋</m:t>
                      </m:r>
                      <m:r>
                        <a:rPr lang="pt-PT" sz="2400" b="0" i="1" smtClean="0">
                          <a:latin typeface="Cambria Math" panose="02040503050406030204" pitchFamily="18" charset="0"/>
                          <a:ea typeface="Cambria Math" panose="02040503050406030204" pitchFamily="18" charset="0"/>
                        </a:rPr>
                        <m:t>.</m:t>
                      </m:r>
                      <m:r>
                        <a:rPr lang="pt-PT" sz="2400" b="0" i="1" smtClean="0">
                          <a:latin typeface="Cambria Math" panose="02040503050406030204" pitchFamily="18" charset="0"/>
                          <a:ea typeface="Cambria Math" panose="02040503050406030204" pitchFamily="18" charset="0"/>
                        </a:rPr>
                        <m:t>𝑚</m:t>
                      </m:r>
                    </m:oMath>
                  </m:oMathPara>
                </a14:m>
                <a:endParaRPr lang="pt-PT" sz="2400" b="0" dirty="0">
                  <a:latin typeface="Calibri" panose="020F0502020204030204" pitchFamily="34" charset="0"/>
                  <a:ea typeface="Cambria Math" panose="02040503050406030204" pitchFamily="18" charset="0"/>
                  <a:cs typeface="Calibri" panose="020F0502020204030204" pitchFamily="34" charset="0"/>
                </a:endParaRPr>
              </a:p>
              <a:p>
                <a:pPr algn="ctr"/>
                <a:r>
                  <a:rPr lang="en-US" sz="2400" b="1" dirty="0">
                    <a:solidFill>
                      <a:srgbClr val="0070C0"/>
                    </a:solidFill>
                    <a:latin typeface="Calibri" panose="020F0502020204030204" pitchFamily="34" charset="0"/>
                    <a:cs typeface="Calibri" panose="020F0502020204030204" pitchFamily="34" charset="0"/>
                  </a:rPr>
                  <a:t>m = L</a:t>
                </a:r>
              </a:p>
              <a:p>
                <a:pPr algn="ctr"/>
                <a:endParaRPr lang="en-US" sz="2800" dirty="0">
                  <a:latin typeface="Calibri" panose="020F0502020204030204" pitchFamily="34" charset="0"/>
                  <a:cs typeface="Calibri" panose="020F0502020204030204" pitchFamily="34" charset="0"/>
                </a:endParaRPr>
              </a:p>
              <a:p>
                <a:pPr algn="ctr"/>
                <a:r>
                  <a:rPr lang="en-US" sz="2400" b="1" dirty="0">
                    <a:solidFill>
                      <a:srgbClr val="0070C0"/>
                    </a:solidFill>
                    <a:latin typeface="Calibri" panose="020F0502020204030204" pitchFamily="34" charset="0"/>
                    <a:cs typeface="Calibri" panose="020F0502020204030204" pitchFamily="34" charset="0"/>
                  </a:rPr>
                  <a:t>RISK AVERSE AGENT </a:t>
                </a:r>
              </a:p>
              <a:p>
                <a:pPr algn="ctr"/>
                <a:r>
                  <a:rPr lang="en-US" sz="2400" dirty="0">
                    <a:solidFill>
                      <a:srgbClr val="0070C0"/>
                    </a:solidFill>
                    <a:latin typeface="Calibri" panose="020F0502020204030204" pitchFamily="34" charset="0"/>
                    <a:cs typeface="Calibri" panose="020F0502020204030204" pitchFamily="34" charset="0"/>
                  </a:rPr>
                  <a:t>faced with </a:t>
                </a:r>
                <a:r>
                  <a:rPr lang="en-US" sz="2400" b="1" dirty="0">
                    <a:solidFill>
                      <a:srgbClr val="0070C0"/>
                    </a:solidFill>
                    <a:latin typeface="Calibri" panose="020F0502020204030204" pitchFamily="34" charset="0"/>
                    <a:cs typeface="Calibri" panose="020F0502020204030204" pitchFamily="34" charset="0"/>
                  </a:rPr>
                  <a:t>ACTUARIALLY FAIR INSURANCE </a:t>
                </a:r>
              </a:p>
              <a:p>
                <a:pPr algn="ctr"/>
                <a:r>
                  <a:rPr lang="en-US" sz="2400" dirty="0">
                    <a:solidFill>
                      <a:srgbClr val="0070C0"/>
                    </a:solidFill>
                    <a:latin typeface="Calibri" panose="020F0502020204030204" pitchFamily="34" charset="0"/>
                    <a:cs typeface="Calibri" panose="020F0502020204030204" pitchFamily="34" charset="0"/>
                  </a:rPr>
                  <a:t>buys </a:t>
                </a:r>
                <a:r>
                  <a:rPr lang="en-US" sz="2400" b="1" dirty="0">
                    <a:solidFill>
                      <a:srgbClr val="0070C0"/>
                    </a:solidFill>
                    <a:latin typeface="Calibri" panose="020F0502020204030204" pitchFamily="34" charset="0"/>
                    <a:cs typeface="Calibri" panose="020F0502020204030204" pitchFamily="34" charset="0"/>
                  </a:rPr>
                  <a:t>FULL INSURANCE</a:t>
                </a:r>
                <a:r>
                  <a:rPr lang="en-US" sz="2400" dirty="0">
                    <a:solidFill>
                      <a:srgbClr val="0070C0"/>
                    </a:solidFill>
                    <a:latin typeface="Calibri" panose="020F0502020204030204" pitchFamily="34" charset="0"/>
                    <a:cs typeface="Calibri" panose="020F0502020204030204" pitchFamily="34" charset="0"/>
                  </a:rPr>
                  <a:t>!</a:t>
                </a:r>
              </a:p>
            </p:txBody>
          </p:sp>
        </mc:Choice>
        <mc:Fallback>
          <p:sp>
            <p:nvSpPr>
              <p:cNvPr id="5" name="TextBox 4">
                <a:extLst>
                  <a:ext uri="{FF2B5EF4-FFF2-40B4-BE49-F238E27FC236}">
                    <a16:creationId xmlns:a16="http://schemas.microsoft.com/office/drawing/2014/main" id="{4FFC03B9-AF46-6448-A2CF-7040BDF75BB0}"/>
                  </a:ext>
                </a:extLst>
              </p:cNvPr>
              <p:cNvSpPr txBox="1">
                <a:spLocks noRot="1" noChangeAspect="1" noMove="1" noResize="1" noEditPoints="1" noAdjustHandles="1" noChangeArrowheads="1" noChangeShapeType="1" noTextEdit="1"/>
              </p:cNvSpPr>
              <p:nvPr/>
            </p:nvSpPr>
            <p:spPr>
              <a:xfrm>
                <a:off x="539552" y="1412776"/>
                <a:ext cx="8353053" cy="5139869"/>
              </a:xfrm>
              <a:prstGeom prst="rect">
                <a:avLst/>
              </a:prstGeom>
              <a:blipFill>
                <a:blip r:embed="rId3"/>
                <a:stretch>
                  <a:fillRect l="-1062" t="-988"/>
                </a:stretch>
              </a:blipFill>
            </p:spPr>
            <p:txBody>
              <a:bodyPr/>
              <a:lstStyle/>
              <a:p>
                <a:r>
                  <a:rPr lang="en-US">
                    <a:noFill/>
                  </a:rPr>
                  <a:t> </a:t>
                </a:r>
              </a:p>
            </p:txBody>
          </p:sp>
        </mc:Fallback>
      </mc:AlternateContent>
    </p:spTree>
    <p:extLst>
      <p:ext uri="{BB962C8B-B14F-4D97-AF65-F5344CB8AC3E}">
        <p14:creationId xmlns:p14="http://schemas.microsoft.com/office/powerpoint/2010/main" val="1289323321"/>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24">
            <a:extLst>
              <a:ext uri="{FF2B5EF4-FFF2-40B4-BE49-F238E27FC236}">
                <a16:creationId xmlns:a16="http://schemas.microsoft.com/office/drawing/2014/main" id="{C2054FAE-5E83-6144-B855-D16689386D6A}"/>
              </a:ext>
            </a:extLst>
          </p:cNvPr>
          <p:cNvSpPr>
            <a:spLocks noChangeArrowheads="1"/>
          </p:cNvSpPr>
          <p:nvPr/>
        </p:nvSpPr>
        <p:spPr bwMode="auto">
          <a:xfrm>
            <a:off x="914400" y="1600200"/>
            <a:ext cx="7315200"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ts val="600"/>
              </a:spcBef>
              <a:spcAft>
                <a:spcPts val="600"/>
              </a:spcAft>
              <a:buFont typeface="Arial" panose="020B0604020202020204" pitchFamily="34" charset="0"/>
              <a:buChar char="•"/>
            </a:pPr>
            <a:r>
              <a:rPr lang="en-US" altLang="en-US" b="1">
                <a:latin typeface="Calibri" panose="020F0502020204030204" pitchFamily="34" charset="0"/>
                <a:cs typeface="Calibri" panose="020F0502020204030204" pitchFamily="34" charset="0"/>
              </a:rPr>
              <a:t>Risk aversion:</a:t>
            </a:r>
            <a:r>
              <a:rPr lang="en-US" altLang="en-US">
                <a:latin typeface="Calibri" panose="020F0502020204030204" pitchFamily="34" charset="0"/>
                <a:cs typeface="Calibri" panose="020F0502020204030204" pitchFamily="34" charset="0"/>
              </a:rPr>
              <a:t> The extent to which individuals are willing to bear risk.</a:t>
            </a:r>
          </a:p>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Risk-averse people may still want to buy some insurance even if it is not actuarially fair.</a:t>
            </a:r>
          </a:p>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People may differ in their risk aversion, and if insurance premiums are extremely unfair, then only the most risk averse will want to it.</a:t>
            </a:r>
          </a:p>
        </p:txBody>
      </p:sp>
      <p:sp>
        <p:nvSpPr>
          <p:cNvPr id="35843" name="Rectangle 12">
            <a:extLst>
              <a:ext uri="{FF2B5EF4-FFF2-40B4-BE49-F238E27FC236}">
                <a16:creationId xmlns:a16="http://schemas.microsoft.com/office/drawing/2014/main" id="{AFF4E9DE-8C77-BC49-A19F-BF8980903A56}"/>
              </a:ext>
            </a:extLst>
          </p:cNvPr>
          <p:cNvSpPr>
            <a:spLocks noChangeArrowheads="1"/>
          </p:cNvSpPr>
          <p:nvPr/>
        </p:nvSpPr>
        <p:spPr bwMode="auto">
          <a:xfrm>
            <a:off x="912813" y="10318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rPr>
              <a:t>The Role of Risk Aversion</a:t>
            </a:r>
          </a:p>
        </p:txBody>
      </p:sp>
      <p:sp>
        <p:nvSpPr>
          <p:cNvPr id="35844" name="Rectangle 3">
            <a:extLst>
              <a:ext uri="{FF2B5EF4-FFF2-40B4-BE49-F238E27FC236}">
                <a16:creationId xmlns:a16="http://schemas.microsoft.com/office/drawing/2014/main" id="{D43FD711-2E3C-124B-9C9D-ADA5B6ADBCB5}"/>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prstTxWarp prst="textNoShape">
              <a:avLst/>
            </a:prstTxWarp>
          </a:bodyPr>
          <a:lstStyle/>
          <a:p>
            <a:pPr algn="ctr"/>
            <a:endParaRPr lang="en-US" sz="3600">
              <a:solidFill>
                <a:schemeClr val="bg2"/>
              </a:solidFill>
            </a:endParaRPr>
          </a:p>
        </p:txBody>
      </p:sp>
      <p:sp>
        <p:nvSpPr>
          <p:cNvPr id="172036" name="Text Box 4"/>
          <p:cNvSpPr txBox="1">
            <a:spLocks noChangeArrowheads="1"/>
          </p:cNvSpPr>
          <p:nvPr/>
        </p:nvSpPr>
        <p:spPr bwMode="auto">
          <a:xfrm>
            <a:off x="5723974" y="1268413"/>
            <a:ext cx="360363" cy="779462"/>
          </a:xfrm>
          <a:prstGeom prst="rect">
            <a:avLst/>
          </a:prstGeom>
          <a:solidFill>
            <a:schemeClr val="bg1"/>
          </a:solidFill>
          <a:ln w="9525">
            <a:noFill/>
            <a:miter lim="800000"/>
            <a:headEnd/>
            <a:tailEnd/>
          </a:ln>
          <a:effectLst/>
        </p:spPr>
        <p:txBody>
          <a:bodyPr>
            <a:prstTxWarp prst="textNoShape">
              <a:avLst/>
            </a:prstTxWarp>
            <a:spAutoFit/>
          </a:bodyPr>
          <a:lstStyle/>
          <a:p>
            <a:pPr>
              <a:spcBef>
                <a:spcPct val="50000"/>
              </a:spcBef>
            </a:pPr>
            <a:r>
              <a:rPr lang="pt-PT"/>
              <a:t>  </a:t>
            </a:r>
          </a:p>
          <a:p>
            <a:pPr>
              <a:spcBef>
                <a:spcPct val="50000"/>
              </a:spcBef>
            </a:pPr>
            <a:r>
              <a:rPr lang="pt-PT"/>
              <a:t> </a:t>
            </a:r>
          </a:p>
        </p:txBody>
      </p:sp>
      <p:cxnSp>
        <p:nvCxnSpPr>
          <p:cNvPr id="3" name="Straight Arrow Connector 2">
            <a:extLst>
              <a:ext uri="{FF2B5EF4-FFF2-40B4-BE49-F238E27FC236}">
                <a16:creationId xmlns:a16="http://schemas.microsoft.com/office/drawing/2014/main" id="{818653EE-C39E-A144-B10B-5D0749FEEAC2}"/>
              </a:ext>
            </a:extLst>
          </p:cNvPr>
          <p:cNvCxnSpPr>
            <a:cxnSpLocks/>
          </p:cNvCxnSpPr>
          <p:nvPr/>
        </p:nvCxnSpPr>
        <p:spPr>
          <a:xfrm flipV="1">
            <a:off x="2844423" y="1417638"/>
            <a:ext cx="1" cy="4531642"/>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A842CAEA-BC2B-6445-9ECC-3CFE8BA001AE}"/>
              </a:ext>
            </a:extLst>
          </p:cNvPr>
          <p:cNvCxnSpPr>
            <a:cxnSpLocks/>
          </p:cNvCxnSpPr>
          <p:nvPr/>
        </p:nvCxnSpPr>
        <p:spPr>
          <a:xfrm>
            <a:off x="2844423" y="5949280"/>
            <a:ext cx="5104184" cy="0"/>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D08063D-AB95-DC45-9C72-FCFE84ED0533}"/>
              </a:ext>
            </a:extLst>
          </p:cNvPr>
          <p:cNvCxnSpPr/>
          <p:nvPr/>
        </p:nvCxnSpPr>
        <p:spPr>
          <a:xfrm>
            <a:off x="716490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C2C90A02-4425-1D4B-828C-8BF13E352579}"/>
              </a:ext>
            </a:extLst>
          </p:cNvPr>
          <p:cNvCxnSpPr/>
          <p:nvPr/>
        </p:nvCxnSpPr>
        <p:spPr>
          <a:xfrm>
            <a:off x="500466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7C2F7994-08A3-C249-BEFF-F792846FCCEA}"/>
              </a:ext>
            </a:extLst>
          </p:cNvPr>
          <p:cNvSpPr txBox="1"/>
          <p:nvPr/>
        </p:nvSpPr>
        <p:spPr>
          <a:xfrm>
            <a:off x="4860647" y="6093296"/>
            <a:ext cx="300082" cy="369332"/>
          </a:xfrm>
          <a:prstGeom prst="rect">
            <a:avLst/>
          </a:prstGeom>
          <a:noFill/>
        </p:spPr>
        <p:txBody>
          <a:bodyPr wrap="none" rtlCol="0">
            <a:spAutoFit/>
          </a:bodyPr>
          <a:lstStyle/>
          <a:p>
            <a:r>
              <a:rPr lang="en-US" dirty="0"/>
              <a:t>2</a:t>
            </a:r>
          </a:p>
        </p:txBody>
      </p:sp>
      <p:sp>
        <p:nvSpPr>
          <p:cNvPr id="17" name="TextBox 16">
            <a:extLst>
              <a:ext uri="{FF2B5EF4-FFF2-40B4-BE49-F238E27FC236}">
                <a16:creationId xmlns:a16="http://schemas.microsoft.com/office/drawing/2014/main" id="{7F440E3E-AB7D-344C-8635-44A9D4B6540D}"/>
              </a:ext>
            </a:extLst>
          </p:cNvPr>
          <p:cNvSpPr txBox="1"/>
          <p:nvPr/>
        </p:nvSpPr>
        <p:spPr>
          <a:xfrm>
            <a:off x="7020886" y="6093296"/>
            <a:ext cx="300082" cy="369332"/>
          </a:xfrm>
          <a:prstGeom prst="rect">
            <a:avLst/>
          </a:prstGeom>
          <a:noFill/>
        </p:spPr>
        <p:txBody>
          <a:bodyPr wrap="none" rtlCol="0">
            <a:spAutoFit/>
          </a:bodyPr>
          <a:lstStyle/>
          <a:p>
            <a:r>
              <a:rPr lang="en-US" dirty="0"/>
              <a:t>4</a:t>
            </a:r>
          </a:p>
        </p:txBody>
      </p:sp>
      <p:sp>
        <p:nvSpPr>
          <p:cNvPr id="12" name="TextBox 11">
            <a:extLst>
              <a:ext uri="{FF2B5EF4-FFF2-40B4-BE49-F238E27FC236}">
                <a16:creationId xmlns:a16="http://schemas.microsoft.com/office/drawing/2014/main" id="{105CE880-2534-4343-8A6D-7BAFCA219897}"/>
              </a:ext>
            </a:extLst>
          </p:cNvPr>
          <p:cNvSpPr txBox="1"/>
          <p:nvPr/>
        </p:nvSpPr>
        <p:spPr>
          <a:xfrm>
            <a:off x="2411760" y="1417638"/>
            <a:ext cx="309700" cy="369332"/>
          </a:xfrm>
          <a:prstGeom prst="rect">
            <a:avLst/>
          </a:prstGeom>
          <a:noFill/>
        </p:spPr>
        <p:txBody>
          <a:bodyPr wrap="none" rtlCol="0">
            <a:spAutoFit/>
          </a:bodyPr>
          <a:lstStyle/>
          <a:p>
            <a:r>
              <a:rPr lang="en-US" dirty="0"/>
              <a:t>u</a:t>
            </a:r>
          </a:p>
        </p:txBody>
      </p:sp>
      <p:sp>
        <p:nvSpPr>
          <p:cNvPr id="13" name="Arc 12">
            <a:extLst>
              <a:ext uri="{FF2B5EF4-FFF2-40B4-BE49-F238E27FC236}">
                <a16:creationId xmlns:a16="http://schemas.microsoft.com/office/drawing/2014/main" id="{811348E2-045D-CC42-965E-D94DABD3F539}"/>
              </a:ext>
            </a:extLst>
          </p:cNvPr>
          <p:cNvSpPr/>
          <p:nvPr/>
        </p:nvSpPr>
        <p:spPr>
          <a:xfrm flipH="1">
            <a:off x="2843808" y="2664589"/>
            <a:ext cx="9802505" cy="6569382"/>
          </a:xfrm>
          <a:prstGeom prst="arc">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20" name="Straight Connector 19">
            <a:extLst>
              <a:ext uri="{FF2B5EF4-FFF2-40B4-BE49-F238E27FC236}">
                <a16:creationId xmlns:a16="http://schemas.microsoft.com/office/drawing/2014/main" id="{56933F67-6D75-074C-A89E-10C8962FBE84}"/>
              </a:ext>
            </a:extLst>
          </p:cNvPr>
          <p:cNvCxnSpPr>
            <a:cxnSpLocks/>
          </p:cNvCxnSpPr>
          <p:nvPr/>
        </p:nvCxnSpPr>
        <p:spPr>
          <a:xfrm flipH="1">
            <a:off x="2721460" y="2708920"/>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0B9E92DC-55D4-414B-AB16-ABF2B9F0C6DC}"/>
              </a:ext>
            </a:extLst>
          </p:cNvPr>
          <p:cNvSpPr txBox="1"/>
          <p:nvPr/>
        </p:nvSpPr>
        <p:spPr>
          <a:xfrm>
            <a:off x="2412375" y="2555612"/>
            <a:ext cx="300082" cy="369332"/>
          </a:xfrm>
          <a:prstGeom prst="rect">
            <a:avLst/>
          </a:prstGeom>
          <a:noFill/>
        </p:spPr>
        <p:txBody>
          <a:bodyPr wrap="none" rtlCol="0">
            <a:spAutoFit/>
          </a:bodyPr>
          <a:lstStyle/>
          <a:p>
            <a:r>
              <a:rPr lang="en-US" dirty="0"/>
              <a:t>2</a:t>
            </a:r>
          </a:p>
        </p:txBody>
      </p:sp>
      <p:cxnSp>
        <p:nvCxnSpPr>
          <p:cNvPr id="19" name="Straight Connector 18">
            <a:extLst>
              <a:ext uri="{FF2B5EF4-FFF2-40B4-BE49-F238E27FC236}">
                <a16:creationId xmlns:a16="http://schemas.microsoft.com/office/drawing/2014/main" id="{F269E821-548E-E642-BD00-284F6CE34754}"/>
              </a:ext>
            </a:extLst>
          </p:cNvPr>
          <p:cNvCxnSpPr>
            <a:cxnSpLocks/>
          </p:cNvCxnSpPr>
          <p:nvPr/>
        </p:nvCxnSpPr>
        <p:spPr>
          <a:xfrm flipV="1">
            <a:off x="2844423" y="2686754"/>
            <a:ext cx="4320480" cy="22167"/>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B5E39373-0680-EB41-B07E-6B52208CBF90}"/>
              </a:ext>
            </a:extLst>
          </p:cNvPr>
          <p:cNvCxnSpPr>
            <a:cxnSpLocks/>
          </p:cNvCxnSpPr>
          <p:nvPr/>
        </p:nvCxnSpPr>
        <p:spPr>
          <a:xfrm flipH="1" flipV="1">
            <a:off x="7164903" y="2686755"/>
            <a:ext cx="1" cy="3190518"/>
          </a:xfrm>
          <a:prstGeom prst="line">
            <a:avLst/>
          </a:prstGeom>
          <a:ln>
            <a:prstDash val="das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C2047C18-3F4E-3F49-A7D9-E5CA2B47697C}"/>
                  </a:ext>
                </a:extLst>
              </p:cNvPr>
              <p:cNvSpPr txBox="1"/>
              <p:nvPr/>
            </p:nvSpPr>
            <p:spPr>
              <a:xfrm>
                <a:off x="7278518" y="2186280"/>
                <a:ext cx="970715" cy="389979"/>
              </a:xfrm>
              <a:prstGeom prst="rect">
                <a:avLst/>
              </a:prstGeom>
              <a:noFill/>
            </p:spPr>
            <p:txBody>
              <a:bodyPr wrap="none" rtlCol="0">
                <a:spAutoFit/>
              </a:bodyPr>
              <a:lstStyle/>
              <a:p>
                <a:r>
                  <a:rPr lang="en-US" dirty="0"/>
                  <a:t>u(x)=</a:t>
                </a:r>
                <a14:m>
                  <m:oMath xmlns:m="http://schemas.openxmlformats.org/officeDocument/2006/math">
                    <m:r>
                      <a:rPr lang="en-US" i="1" smtClean="0">
                        <a:latin typeface="Cambria Math" panose="02040503050406030204" pitchFamily="18" charset="0"/>
                        <a:ea typeface="Cambria Math" panose="02040503050406030204" pitchFamily="18" charset="0"/>
                      </a:rPr>
                      <m:t>√</m:t>
                    </m:r>
                    <m:r>
                      <a:rPr lang="pt-PT" b="0" i="1" smtClean="0">
                        <a:latin typeface="Cambria Math" panose="02040503050406030204" pitchFamily="18" charset="0"/>
                        <a:ea typeface="Cambria Math" panose="02040503050406030204" pitchFamily="18" charset="0"/>
                      </a:rPr>
                      <m:t>𝑥</m:t>
                    </m:r>
                  </m:oMath>
                </a14:m>
                <a:endParaRPr lang="en-US" dirty="0"/>
              </a:p>
            </p:txBody>
          </p:sp>
        </mc:Choice>
        <mc:Fallback xmlns="">
          <p:sp>
            <p:nvSpPr>
              <p:cNvPr id="33" name="TextBox 32">
                <a:extLst>
                  <a:ext uri="{FF2B5EF4-FFF2-40B4-BE49-F238E27FC236}">
                    <a16:creationId xmlns:a16="http://schemas.microsoft.com/office/drawing/2014/main" id="{C2047C18-3F4E-3F49-A7D9-E5CA2B47697C}"/>
                  </a:ext>
                </a:extLst>
              </p:cNvPr>
              <p:cNvSpPr txBox="1">
                <a:spLocks noRot="1" noChangeAspect="1" noMove="1" noResize="1" noEditPoints="1" noAdjustHandles="1" noChangeArrowheads="1" noChangeShapeType="1" noTextEdit="1"/>
              </p:cNvSpPr>
              <p:nvPr/>
            </p:nvSpPr>
            <p:spPr>
              <a:xfrm>
                <a:off x="7278518" y="2186280"/>
                <a:ext cx="970715" cy="389979"/>
              </a:xfrm>
              <a:prstGeom prst="rect">
                <a:avLst/>
              </a:prstGeom>
              <a:blipFill>
                <a:blip r:embed="rId2"/>
                <a:stretch>
                  <a:fillRect l="-3846" t="-3125" b="-18750"/>
                </a:stretch>
              </a:blipFill>
            </p:spPr>
            <p:txBody>
              <a:bodyPr/>
              <a:lstStyle/>
              <a:p>
                <a:r>
                  <a:rPr lang="en-US">
                    <a:noFill/>
                  </a:rPr>
                  <a:t> </a:t>
                </a:r>
              </a:p>
            </p:txBody>
          </p:sp>
        </mc:Fallback>
      </mc:AlternateContent>
      <p:cxnSp>
        <p:nvCxnSpPr>
          <p:cNvPr id="34" name="Straight Connector 33">
            <a:extLst>
              <a:ext uri="{FF2B5EF4-FFF2-40B4-BE49-F238E27FC236}">
                <a16:creationId xmlns:a16="http://schemas.microsoft.com/office/drawing/2014/main" id="{09051502-6EEC-C84B-A805-B961C502C04F}"/>
              </a:ext>
            </a:extLst>
          </p:cNvPr>
          <p:cNvCxnSpPr/>
          <p:nvPr/>
        </p:nvCxnSpPr>
        <p:spPr>
          <a:xfrm>
            <a:off x="2843808"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B9B39546-CF0E-EF4C-86CA-40CD5F3F7464}"/>
              </a:ext>
            </a:extLst>
          </p:cNvPr>
          <p:cNvSpPr txBox="1"/>
          <p:nvPr/>
        </p:nvSpPr>
        <p:spPr>
          <a:xfrm>
            <a:off x="2699792" y="6093296"/>
            <a:ext cx="300082" cy="369332"/>
          </a:xfrm>
          <a:prstGeom prst="rect">
            <a:avLst/>
          </a:prstGeom>
          <a:noFill/>
        </p:spPr>
        <p:txBody>
          <a:bodyPr wrap="none" rtlCol="0">
            <a:spAutoFit/>
          </a:bodyPr>
          <a:lstStyle/>
          <a:p>
            <a:r>
              <a:rPr lang="en-US" dirty="0"/>
              <a:t>0</a:t>
            </a:r>
          </a:p>
        </p:txBody>
      </p:sp>
      <p:sp>
        <p:nvSpPr>
          <p:cNvPr id="21" name="Rectangle 12">
            <a:extLst>
              <a:ext uri="{FF2B5EF4-FFF2-40B4-BE49-F238E27FC236}">
                <a16:creationId xmlns:a16="http://schemas.microsoft.com/office/drawing/2014/main" id="{77BC9152-7740-A240-BB4D-37D86DA4A207}"/>
              </a:ext>
            </a:extLst>
          </p:cNvPr>
          <p:cNvSpPr>
            <a:spLocks noChangeArrowheads="1"/>
          </p:cNvSpPr>
          <p:nvPr/>
        </p:nvSpPr>
        <p:spPr bwMode="auto">
          <a:xfrm>
            <a:off x="912813" y="620688"/>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dirty="0">
                <a:solidFill>
                  <a:srgbClr val="3C8C93"/>
                </a:solidFill>
                <a:latin typeface="Arial" panose="020B0604020202020204" pitchFamily="34" charset="0"/>
              </a:rPr>
              <a:t>Attitudes towards risk</a:t>
            </a:r>
          </a:p>
        </p:txBody>
      </p:sp>
      <p:sp>
        <p:nvSpPr>
          <p:cNvPr id="22" name="Rectangle 3">
            <a:extLst>
              <a:ext uri="{FF2B5EF4-FFF2-40B4-BE49-F238E27FC236}">
                <a16:creationId xmlns:a16="http://schemas.microsoft.com/office/drawing/2014/main" id="{E0BBC414-2651-0D4E-9615-014B4538D15D}"/>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523124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prstTxWarp prst="textNoShape">
              <a:avLst/>
            </a:prstTxWarp>
          </a:bodyPr>
          <a:lstStyle/>
          <a:p>
            <a:pPr algn="ctr"/>
            <a:endParaRPr lang="en-US" sz="3600">
              <a:solidFill>
                <a:schemeClr val="bg2"/>
              </a:solidFill>
            </a:endParaRPr>
          </a:p>
        </p:txBody>
      </p:sp>
      <p:sp>
        <p:nvSpPr>
          <p:cNvPr id="172036" name="Text Box 4"/>
          <p:cNvSpPr txBox="1">
            <a:spLocks noChangeArrowheads="1"/>
          </p:cNvSpPr>
          <p:nvPr/>
        </p:nvSpPr>
        <p:spPr bwMode="auto">
          <a:xfrm>
            <a:off x="5723974" y="1268413"/>
            <a:ext cx="360363" cy="779462"/>
          </a:xfrm>
          <a:prstGeom prst="rect">
            <a:avLst/>
          </a:prstGeom>
          <a:solidFill>
            <a:schemeClr val="bg1"/>
          </a:solidFill>
          <a:ln w="9525">
            <a:noFill/>
            <a:miter lim="800000"/>
            <a:headEnd/>
            <a:tailEnd/>
          </a:ln>
          <a:effectLst/>
        </p:spPr>
        <p:txBody>
          <a:bodyPr>
            <a:prstTxWarp prst="textNoShape">
              <a:avLst/>
            </a:prstTxWarp>
            <a:spAutoFit/>
          </a:bodyPr>
          <a:lstStyle/>
          <a:p>
            <a:pPr>
              <a:spcBef>
                <a:spcPct val="50000"/>
              </a:spcBef>
            </a:pPr>
            <a:r>
              <a:rPr lang="pt-PT"/>
              <a:t>  </a:t>
            </a:r>
          </a:p>
          <a:p>
            <a:pPr>
              <a:spcBef>
                <a:spcPct val="50000"/>
              </a:spcBef>
            </a:pPr>
            <a:r>
              <a:rPr lang="pt-PT"/>
              <a:t> </a:t>
            </a:r>
          </a:p>
        </p:txBody>
      </p:sp>
      <p:cxnSp>
        <p:nvCxnSpPr>
          <p:cNvPr id="3" name="Straight Arrow Connector 2">
            <a:extLst>
              <a:ext uri="{FF2B5EF4-FFF2-40B4-BE49-F238E27FC236}">
                <a16:creationId xmlns:a16="http://schemas.microsoft.com/office/drawing/2014/main" id="{818653EE-C39E-A144-B10B-5D0749FEEAC2}"/>
              </a:ext>
            </a:extLst>
          </p:cNvPr>
          <p:cNvCxnSpPr>
            <a:cxnSpLocks/>
          </p:cNvCxnSpPr>
          <p:nvPr/>
        </p:nvCxnSpPr>
        <p:spPr>
          <a:xfrm flipV="1">
            <a:off x="2844423" y="1417638"/>
            <a:ext cx="1" cy="4531642"/>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A842CAEA-BC2B-6445-9ECC-3CFE8BA001AE}"/>
              </a:ext>
            </a:extLst>
          </p:cNvPr>
          <p:cNvCxnSpPr>
            <a:cxnSpLocks/>
          </p:cNvCxnSpPr>
          <p:nvPr/>
        </p:nvCxnSpPr>
        <p:spPr>
          <a:xfrm>
            <a:off x="2844423" y="5949280"/>
            <a:ext cx="5104184" cy="0"/>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D08063D-AB95-DC45-9C72-FCFE84ED0533}"/>
              </a:ext>
            </a:extLst>
          </p:cNvPr>
          <p:cNvCxnSpPr/>
          <p:nvPr/>
        </p:nvCxnSpPr>
        <p:spPr>
          <a:xfrm>
            <a:off x="716490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C2C90A02-4425-1D4B-828C-8BF13E352579}"/>
              </a:ext>
            </a:extLst>
          </p:cNvPr>
          <p:cNvCxnSpPr/>
          <p:nvPr/>
        </p:nvCxnSpPr>
        <p:spPr>
          <a:xfrm>
            <a:off x="500466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7C2F7994-08A3-C249-BEFF-F792846FCCEA}"/>
              </a:ext>
            </a:extLst>
          </p:cNvPr>
          <p:cNvSpPr txBox="1"/>
          <p:nvPr/>
        </p:nvSpPr>
        <p:spPr>
          <a:xfrm>
            <a:off x="4860647" y="6093296"/>
            <a:ext cx="300082" cy="369332"/>
          </a:xfrm>
          <a:prstGeom prst="rect">
            <a:avLst/>
          </a:prstGeom>
          <a:noFill/>
        </p:spPr>
        <p:txBody>
          <a:bodyPr wrap="none" rtlCol="0">
            <a:spAutoFit/>
          </a:bodyPr>
          <a:lstStyle/>
          <a:p>
            <a:r>
              <a:rPr lang="en-US" dirty="0"/>
              <a:t>2</a:t>
            </a:r>
          </a:p>
        </p:txBody>
      </p:sp>
      <p:sp>
        <p:nvSpPr>
          <p:cNvPr id="17" name="TextBox 16">
            <a:extLst>
              <a:ext uri="{FF2B5EF4-FFF2-40B4-BE49-F238E27FC236}">
                <a16:creationId xmlns:a16="http://schemas.microsoft.com/office/drawing/2014/main" id="{7F440E3E-AB7D-344C-8635-44A9D4B6540D}"/>
              </a:ext>
            </a:extLst>
          </p:cNvPr>
          <p:cNvSpPr txBox="1"/>
          <p:nvPr/>
        </p:nvSpPr>
        <p:spPr>
          <a:xfrm>
            <a:off x="7020886" y="6093296"/>
            <a:ext cx="300082" cy="369332"/>
          </a:xfrm>
          <a:prstGeom prst="rect">
            <a:avLst/>
          </a:prstGeom>
          <a:noFill/>
        </p:spPr>
        <p:txBody>
          <a:bodyPr wrap="none" rtlCol="0">
            <a:spAutoFit/>
          </a:bodyPr>
          <a:lstStyle/>
          <a:p>
            <a:r>
              <a:rPr lang="en-US" dirty="0"/>
              <a:t>4</a:t>
            </a:r>
          </a:p>
        </p:txBody>
      </p:sp>
      <p:sp>
        <p:nvSpPr>
          <p:cNvPr id="12" name="TextBox 11">
            <a:extLst>
              <a:ext uri="{FF2B5EF4-FFF2-40B4-BE49-F238E27FC236}">
                <a16:creationId xmlns:a16="http://schemas.microsoft.com/office/drawing/2014/main" id="{105CE880-2534-4343-8A6D-7BAFCA219897}"/>
              </a:ext>
            </a:extLst>
          </p:cNvPr>
          <p:cNvSpPr txBox="1"/>
          <p:nvPr/>
        </p:nvSpPr>
        <p:spPr>
          <a:xfrm>
            <a:off x="2411760" y="1417638"/>
            <a:ext cx="309700" cy="369332"/>
          </a:xfrm>
          <a:prstGeom prst="rect">
            <a:avLst/>
          </a:prstGeom>
          <a:noFill/>
        </p:spPr>
        <p:txBody>
          <a:bodyPr wrap="none" rtlCol="0">
            <a:spAutoFit/>
          </a:bodyPr>
          <a:lstStyle/>
          <a:p>
            <a:r>
              <a:rPr lang="en-US" dirty="0"/>
              <a:t>u</a:t>
            </a:r>
          </a:p>
        </p:txBody>
      </p:sp>
      <p:sp>
        <p:nvSpPr>
          <p:cNvPr id="13" name="Arc 12">
            <a:extLst>
              <a:ext uri="{FF2B5EF4-FFF2-40B4-BE49-F238E27FC236}">
                <a16:creationId xmlns:a16="http://schemas.microsoft.com/office/drawing/2014/main" id="{811348E2-045D-CC42-965E-D94DABD3F539}"/>
              </a:ext>
            </a:extLst>
          </p:cNvPr>
          <p:cNvSpPr/>
          <p:nvPr/>
        </p:nvSpPr>
        <p:spPr>
          <a:xfrm flipH="1">
            <a:off x="2843808" y="2664589"/>
            <a:ext cx="9802505" cy="6569382"/>
          </a:xfrm>
          <a:prstGeom prst="arc">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20" name="Straight Connector 19">
            <a:extLst>
              <a:ext uri="{FF2B5EF4-FFF2-40B4-BE49-F238E27FC236}">
                <a16:creationId xmlns:a16="http://schemas.microsoft.com/office/drawing/2014/main" id="{56933F67-6D75-074C-A89E-10C8962FBE84}"/>
              </a:ext>
            </a:extLst>
          </p:cNvPr>
          <p:cNvCxnSpPr>
            <a:cxnSpLocks/>
          </p:cNvCxnSpPr>
          <p:nvPr/>
        </p:nvCxnSpPr>
        <p:spPr>
          <a:xfrm flipH="1">
            <a:off x="2721460" y="2708920"/>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0B9E92DC-55D4-414B-AB16-ABF2B9F0C6DC}"/>
              </a:ext>
            </a:extLst>
          </p:cNvPr>
          <p:cNvSpPr txBox="1"/>
          <p:nvPr/>
        </p:nvSpPr>
        <p:spPr>
          <a:xfrm>
            <a:off x="2412375" y="2555612"/>
            <a:ext cx="300082" cy="369332"/>
          </a:xfrm>
          <a:prstGeom prst="rect">
            <a:avLst/>
          </a:prstGeom>
          <a:noFill/>
        </p:spPr>
        <p:txBody>
          <a:bodyPr wrap="none" rtlCol="0">
            <a:spAutoFit/>
          </a:bodyPr>
          <a:lstStyle/>
          <a:p>
            <a:r>
              <a:rPr lang="en-US" dirty="0"/>
              <a:t>2</a:t>
            </a:r>
          </a:p>
        </p:txBody>
      </p:sp>
      <p:cxnSp>
        <p:nvCxnSpPr>
          <p:cNvPr id="19" name="Straight Connector 18">
            <a:extLst>
              <a:ext uri="{FF2B5EF4-FFF2-40B4-BE49-F238E27FC236}">
                <a16:creationId xmlns:a16="http://schemas.microsoft.com/office/drawing/2014/main" id="{F269E821-548E-E642-BD00-284F6CE34754}"/>
              </a:ext>
            </a:extLst>
          </p:cNvPr>
          <p:cNvCxnSpPr>
            <a:cxnSpLocks/>
          </p:cNvCxnSpPr>
          <p:nvPr/>
        </p:nvCxnSpPr>
        <p:spPr>
          <a:xfrm flipV="1">
            <a:off x="2844423" y="2686754"/>
            <a:ext cx="4320480" cy="22167"/>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B5E39373-0680-EB41-B07E-6B52208CBF90}"/>
              </a:ext>
            </a:extLst>
          </p:cNvPr>
          <p:cNvCxnSpPr>
            <a:cxnSpLocks/>
          </p:cNvCxnSpPr>
          <p:nvPr/>
        </p:nvCxnSpPr>
        <p:spPr>
          <a:xfrm flipH="1" flipV="1">
            <a:off x="7164903" y="2686755"/>
            <a:ext cx="1" cy="3190518"/>
          </a:xfrm>
          <a:prstGeom prst="line">
            <a:avLst/>
          </a:prstGeom>
          <a:ln>
            <a:prstDash val="das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C2047C18-3F4E-3F49-A7D9-E5CA2B47697C}"/>
                  </a:ext>
                </a:extLst>
              </p:cNvPr>
              <p:cNvSpPr txBox="1"/>
              <p:nvPr/>
            </p:nvSpPr>
            <p:spPr>
              <a:xfrm>
                <a:off x="7278518" y="2186280"/>
                <a:ext cx="970715" cy="389979"/>
              </a:xfrm>
              <a:prstGeom prst="rect">
                <a:avLst/>
              </a:prstGeom>
              <a:noFill/>
            </p:spPr>
            <p:txBody>
              <a:bodyPr wrap="none" rtlCol="0">
                <a:spAutoFit/>
              </a:bodyPr>
              <a:lstStyle/>
              <a:p>
                <a:r>
                  <a:rPr lang="en-US" dirty="0"/>
                  <a:t>u(x)=</a:t>
                </a:r>
                <a14:m>
                  <m:oMath xmlns:m="http://schemas.openxmlformats.org/officeDocument/2006/math">
                    <m:r>
                      <a:rPr lang="en-US" i="1" smtClean="0">
                        <a:latin typeface="Cambria Math" panose="02040503050406030204" pitchFamily="18" charset="0"/>
                        <a:ea typeface="Cambria Math" panose="02040503050406030204" pitchFamily="18" charset="0"/>
                      </a:rPr>
                      <m:t>√</m:t>
                    </m:r>
                    <m:r>
                      <a:rPr lang="pt-PT" b="0" i="1" smtClean="0">
                        <a:latin typeface="Cambria Math" panose="02040503050406030204" pitchFamily="18" charset="0"/>
                        <a:ea typeface="Cambria Math" panose="02040503050406030204" pitchFamily="18" charset="0"/>
                      </a:rPr>
                      <m:t>𝑥</m:t>
                    </m:r>
                  </m:oMath>
                </a14:m>
                <a:endParaRPr lang="en-US" dirty="0"/>
              </a:p>
            </p:txBody>
          </p:sp>
        </mc:Choice>
        <mc:Fallback xmlns="">
          <p:sp>
            <p:nvSpPr>
              <p:cNvPr id="33" name="TextBox 32">
                <a:extLst>
                  <a:ext uri="{FF2B5EF4-FFF2-40B4-BE49-F238E27FC236}">
                    <a16:creationId xmlns:a16="http://schemas.microsoft.com/office/drawing/2014/main" id="{C2047C18-3F4E-3F49-A7D9-E5CA2B47697C}"/>
                  </a:ext>
                </a:extLst>
              </p:cNvPr>
              <p:cNvSpPr txBox="1">
                <a:spLocks noRot="1" noChangeAspect="1" noMove="1" noResize="1" noEditPoints="1" noAdjustHandles="1" noChangeArrowheads="1" noChangeShapeType="1" noTextEdit="1"/>
              </p:cNvSpPr>
              <p:nvPr/>
            </p:nvSpPr>
            <p:spPr>
              <a:xfrm>
                <a:off x="7278518" y="2186280"/>
                <a:ext cx="970715" cy="389979"/>
              </a:xfrm>
              <a:prstGeom prst="rect">
                <a:avLst/>
              </a:prstGeom>
              <a:blipFill>
                <a:blip r:embed="rId2"/>
                <a:stretch>
                  <a:fillRect l="-3846" t="-3125" b="-18750"/>
                </a:stretch>
              </a:blipFill>
            </p:spPr>
            <p:txBody>
              <a:bodyPr/>
              <a:lstStyle/>
              <a:p>
                <a:r>
                  <a:rPr lang="en-US">
                    <a:noFill/>
                  </a:rPr>
                  <a:t> </a:t>
                </a:r>
              </a:p>
            </p:txBody>
          </p:sp>
        </mc:Fallback>
      </mc:AlternateContent>
      <p:cxnSp>
        <p:nvCxnSpPr>
          <p:cNvPr id="34" name="Straight Connector 33">
            <a:extLst>
              <a:ext uri="{FF2B5EF4-FFF2-40B4-BE49-F238E27FC236}">
                <a16:creationId xmlns:a16="http://schemas.microsoft.com/office/drawing/2014/main" id="{09051502-6EEC-C84B-A805-B961C502C04F}"/>
              </a:ext>
            </a:extLst>
          </p:cNvPr>
          <p:cNvCxnSpPr/>
          <p:nvPr/>
        </p:nvCxnSpPr>
        <p:spPr>
          <a:xfrm>
            <a:off x="2843808"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B9B39546-CF0E-EF4C-86CA-40CD5F3F7464}"/>
              </a:ext>
            </a:extLst>
          </p:cNvPr>
          <p:cNvSpPr txBox="1"/>
          <p:nvPr/>
        </p:nvSpPr>
        <p:spPr>
          <a:xfrm>
            <a:off x="2699792" y="6093296"/>
            <a:ext cx="300082" cy="369332"/>
          </a:xfrm>
          <a:prstGeom prst="rect">
            <a:avLst/>
          </a:prstGeom>
          <a:noFill/>
        </p:spPr>
        <p:txBody>
          <a:bodyPr wrap="none" rtlCol="0">
            <a:spAutoFit/>
          </a:bodyPr>
          <a:lstStyle/>
          <a:p>
            <a:r>
              <a:rPr lang="en-US" dirty="0"/>
              <a:t>0</a:t>
            </a:r>
          </a:p>
        </p:txBody>
      </p:sp>
      <p:cxnSp>
        <p:nvCxnSpPr>
          <p:cNvPr id="4" name="Straight Connector 3">
            <a:extLst>
              <a:ext uri="{FF2B5EF4-FFF2-40B4-BE49-F238E27FC236}">
                <a16:creationId xmlns:a16="http://schemas.microsoft.com/office/drawing/2014/main" id="{03D6503B-2C19-9742-818F-761A52D7C6F8}"/>
              </a:ext>
            </a:extLst>
          </p:cNvPr>
          <p:cNvCxnSpPr/>
          <p:nvPr/>
        </p:nvCxnSpPr>
        <p:spPr>
          <a:xfrm flipH="1">
            <a:off x="2843808" y="2708920"/>
            <a:ext cx="4321095" cy="3240360"/>
          </a:xfrm>
          <a:prstGeom prst="line">
            <a:avLst/>
          </a:prstGeom>
          <a:ln>
            <a:solidFill>
              <a:schemeClr val="bg2"/>
            </a:solidFill>
            <a:prstDash val="lgDash"/>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CDE4F41C-E918-1248-8904-2B333CA0B3E3}"/>
              </a:ext>
            </a:extLst>
          </p:cNvPr>
          <p:cNvCxnSpPr>
            <a:cxnSpLocks/>
          </p:cNvCxnSpPr>
          <p:nvPr/>
        </p:nvCxnSpPr>
        <p:spPr>
          <a:xfrm flipH="1" flipV="1">
            <a:off x="5004049" y="4293096"/>
            <a:ext cx="1" cy="1678350"/>
          </a:xfrm>
          <a:prstGeom prst="line">
            <a:avLst/>
          </a:prstGeom>
          <a:ln>
            <a:solidFill>
              <a:schemeClr val="tx1"/>
            </a:solidFill>
            <a:prstDash val="lgDash"/>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7ACCB6F-848D-024F-9426-8064D74E237B}"/>
              </a:ext>
            </a:extLst>
          </p:cNvPr>
          <p:cNvCxnSpPr>
            <a:cxnSpLocks/>
          </p:cNvCxnSpPr>
          <p:nvPr/>
        </p:nvCxnSpPr>
        <p:spPr>
          <a:xfrm flipH="1">
            <a:off x="2843808" y="4293096"/>
            <a:ext cx="2168628" cy="0"/>
          </a:xfrm>
          <a:prstGeom prst="line">
            <a:avLst/>
          </a:prstGeom>
          <a:ln>
            <a:solidFill>
              <a:schemeClr val="tx1"/>
            </a:solidFill>
            <a:prstDash val="lgDash"/>
          </a:ln>
        </p:spPr>
        <p:style>
          <a:lnRef idx="2">
            <a:schemeClr val="accent1"/>
          </a:lnRef>
          <a:fillRef idx="0">
            <a:schemeClr val="accent1"/>
          </a:fillRef>
          <a:effectRef idx="1">
            <a:schemeClr val="accent1"/>
          </a:effectRef>
          <a:fontRef idx="minor">
            <a:schemeClr val="tx1"/>
          </a:fontRef>
        </p:style>
      </p:cxnSp>
      <p:sp>
        <p:nvSpPr>
          <p:cNvPr id="28" name="TextBox 27">
            <a:extLst>
              <a:ext uri="{FF2B5EF4-FFF2-40B4-BE49-F238E27FC236}">
                <a16:creationId xmlns:a16="http://schemas.microsoft.com/office/drawing/2014/main" id="{D78DBCA4-81DE-8744-A126-E0089C2D44BD}"/>
              </a:ext>
            </a:extLst>
          </p:cNvPr>
          <p:cNvSpPr txBox="1"/>
          <p:nvPr/>
        </p:nvSpPr>
        <p:spPr>
          <a:xfrm>
            <a:off x="658594" y="4108430"/>
            <a:ext cx="2185214" cy="369332"/>
          </a:xfrm>
          <a:prstGeom prst="rect">
            <a:avLst/>
          </a:prstGeom>
          <a:noFill/>
        </p:spPr>
        <p:txBody>
          <a:bodyPr wrap="none" rtlCol="0">
            <a:spAutoFit/>
          </a:bodyPr>
          <a:lstStyle/>
          <a:p>
            <a:r>
              <a:rPr lang="en-US" dirty="0"/>
              <a:t>E(u)=0.5u(0)+0.5u(4)</a:t>
            </a:r>
          </a:p>
        </p:txBody>
      </p:sp>
      <p:sp>
        <p:nvSpPr>
          <p:cNvPr id="26" name="Rectangle 3">
            <a:extLst>
              <a:ext uri="{FF2B5EF4-FFF2-40B4-BE49-F238E27FC236}">
                <a16:creationId xmlns:a16="http://schemas.microsoft.com/office/drawing/2014/main" id="{4F42B031-2145-874E-AAE5-590404F8487F}"/>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
        <p:nvSpPr>
          <p:cNvPr id="29" name="Rectangle 12">
            <a:extLst>
              <a:ext uri="{FF2B5EF4-FFF2-40B4-BE49-F238E27FC236}">
                <a16:creationId xmlns:a16="http://schemas.microsoft.com/office/drawing/2014/main" id="{E263A086-D173-FF4F-8A2C-0ABFFA3D74B0}"/>
              </a:ext>
            </a:extLst>
          </p:cNvPr>
          <p:cNvSpPr>
            <a:spLocks noChangeArrowheads="1"/>
          </p:cNvSpPr>
          <p:nvPr/>
        </p:nvSpPr>
        <p:spPr bwMode="auto">
          <a:xfrm>
            <a:off x="912813" y="620688"/>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dirty="0">
                <a:solidFill>
                  <a:srgbClr val="3C8C93"/>
                </a:solidFill>
                <a:latin typeface="Arial" panose="020B0604020202020204" pitchFamily="34" charset="0"/>
              </a:rPr>
              <a:t>Attitudes towards risk</a:t>
            </a:r>
          </a:p>
        </p:txBody>
      </p:sp>
    </p:spTree>
    <p:extLst>
      <p:ext uri="{BB962C8B-B14F-4D97-AF65-F5344CB8AC3E}">
        <p14:creationId xmlns:p14="http://schemas.microsoft.com/office/powerpoint/2010/main" val="3511069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prstTxWarp prst="textNoShape">
              <a:avLst/>
            </a:prstTxWarp>
          </a:bodyPr>
          <a:lstStyle/>
          <a:p>
            <a:pPr algn="ctr"/>
            <a:endParaRPr lang="en-US" sz="3600">
              <a:solidFill>
                <a:schemeClr val="bg2"/>
              </a:solidFill>
            </a:endParaRPr>
          </a:p>
        </p:txBody>
      </p:sp>
      <p:sp>
        <p:nvSpPr>
          <p:cNvPr id="172036" name="Text Box 4"/>
          <p:cNvSpPr txBox="1">
            <a:spLocks noChangeArrowheads="1"/>
          </p:cNvSpPr>
          <p:nvPr/>
        </p:nvSpPr>
        <p:spPr bwMode="auto">
          <a:xfrm>
            <a:off x="5723974" y="1268413"/>
            <a:ext cx="360363" cy="779462"/>
          </a:xfrm>
          <a:prstGeom prst="rect">
            <a:avLst/>
          </a:prstGeom>
          <a:solidFill>
            <a:schemeClr val="bg1"/>
          </a:solidFill>
          <a:ln w="9525">
            <a:noFill/>
            <a:miter lim="800000"/>
            <a:headEnd/>
            <a:tailEnd/>
          </a:ln>
          <a:effectLst/>
        </p:spPr>
        <p:txBody>
          <a:bodyPr>
            <a:prstTxWarp prst="textNoShape">
              <a:avLst/>
            </a:prstTxWarp>
            <a:spAutoFit/>
          </a:bodyPr>
          <a:lstStyle/>
          <a:p>
            <a:pPr>
              <a:spcBef>
                <a:spcPct val="50000"/>
              </a:spcBef>
            </a:pPr>
            <a:r>
              <a:rPr lang="pt-PT"/>
              <a:t>  </a:t>
            </a:r>
          </a:p>
          <a:p>
            <a:pPr>
              <a:spcBef>
                <a:spcPct val="50000"/>
              </a:spcBef>
            </a:pPr>
            <a:r>
              <a:rPr lang="pt-PT"/>
              <a:t> </a:t>
            </a:r>
          </a:p>
        </p:txBody>
      </p:sp>
      <p:cxnSp>
        <p:nvCxnSpPr>
          <p:cNvPr id="3" name="Straight Arrow Connector 2">
            <a:extLst>
              <a:ext uri="{FF2B5EF4-FFF2-40B4-BE49-F238E27FC236}">
                <a16:creationId xmlns:a16="http://schemas.microsoft.com/office/drawing/2014/main" id="{818653EE-C39E-A144-B10B-5D0749FEEAC2}"/>
              </a:ext>
            </a:extLst>
          </p:cNvPr>
          <p:cNvCxnSpPr>
            <a:cxnSpLocks/>
          </p:cNvCxnSpPr>
          <p:nvPr/>
        </p:nvCxnSpPr>
        <p:spPr>
          <a:xfrm flipV="1">
            <a:off x="2844423" y="1417638"/>
            <a:ext cx="1" cy="4531642"/>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A842CAEA-BC2B-6445-9ECC-3CFE8BA001AE}"/>
              </a:ext>
            </a:extLst>
          </p:cNvPr>
          <p:cNvCxnSpPr>
            <a:cxnSpLocks/>
          </p:cNvCxnSpPr>
          <p:nvPr/>
        </p:nvCxnSpPr>
        <p:spPr>
          <a:xfrm>
            <a:off x="2844423" y="5949280"/>
            <a:ext cx="5104184" cy="0"/>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D08063D-AB95-DC45-9C72-FCFE84ED0533}"/>
              </a:ext>
            </a:extLst>
          </p:cNvPr>
          <p:cNvCxnSpPr/>
          <p:nvPr/>
        </p:nvCxnSpPr>
        <p:spPr>
          <a:xfrm>
            <a:off x="716490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C2C90A02-4425-1D4B-828C-8BF13E352579}"/>
              </a:ext>
            </a:extLst>
          </p:cNvPr>
          <p:cNvCxnSpPr/>
          <p:nvPr/>
        </p:nvCxnSpPr>
        <p:spPr>
          <a:xfrm>
            <a:off x="500466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7C2F7994-08A3-C249-BEFF-F792846FCCEA}"/>
              </a:ext>
            </a:extLst>
          </p:cNvPr>
          <p:cNvSpPr txBox="1"/>
          <p:nvPr/>
        </p:nvSpPr>
        <p:spPr>
          <a:xfrm>
            <a:off x="4860647" y="6093296"/>
            <a:ext cx="300082" cy="369332"/>
          </a:xfrm>
          <a:prstGeom prst="rect">
            <a:avLst/>
          </a:prstGeom>
          <a:noFill/>
        </p:spPr>
        <p:txBody>
          <a:bodyPr wrap="none" rtlCol="0">
            <a:spAutoFit/>
          </a:bodyPr>
          <a:lstStyle/>
          <a:p>
            <a:r>
              <a:rPr lang="en-US" dirty="0"/>
              <a:t>2</a:t>
            </a:r>
          </a:p>
        </p:txBody>
      </p:sp>
      <p:sp>
        <p:nvSpPr>
          <p:cNvPr id="17" name="TextBox 16">
            <a:extLst>
              <a:ext uri="{FF2B5EF4-FFF2-40B4-BE49-F238E27FC236}">
                <a16:creationId xmlns:a16="http://schemas.microsoft.com/office/drawing/2014/main" id="{7F440E3E-AB7D-344C-8635-44A9D4B6540D}"/>
              </a:ext>
            </a:extLst>
          </p:cNvPr>
          <p:cNvSpPr txBox="1"/>
          <p:nvPr/>
        </p:nvSpPr>
        <p:spPr>
          <a:xfrm>
            <a:off x="7020886" y="6093296"/>
            <a:ext cx="300082" cy="369332"/>
          </a:xfrm>
          <a:prstGeom prst="rect">
            <a:avLst/>
          </a:prstGeom>
          <a:noFill/>
        </p:spPr>
        <p:txBody>
          <a:bodyPr wrap="none" rtlCol="0">
            <a:spAutoFit/>
          </a:bodyPr>
          <a:lstStyle/>
          <a:p>
            <a:r>
              <a:rPr lang="en-US" dirty="0"/>
              <a:t>4</a:t>
            </a:r>
          </a:p>
        </p:txBody>
      </p:sp>
      <p:sp>
        <p:nvSpPr>
          <p:cNvPr id="12" name="TextBox 11">
            <a:extLst>
              <a:ext uri="{FF2B5EF4-FFF2-40B4-BE49-F238E27FC236}">
                <a16:creationId xmlns:a16="http://schemas.microsoft.com/office/drawing/2014/main" id="{105CE880-2534-4343-8A6D-7BAFCA219897}"/>
              </a:ext>
            </a:extLst>
          </p:cNvPr>
          <p:cNvSpPr txBox="1"/>
          <p:nvPr/>
        </p:nvSpPr>
        <p:spPr>
          <a:xfrm>
            <a:off x="2411760" y="1417638"/>
            <a:ext cx="309700" cy="369332"/>
          </a:xfrm>
          <a:prstGeom prst="rect">
            <a:avLst/>
          </a:prstGeom>
          <a:noFill/>
        </p:spPr>
        <p:txBody>
          <a:bodyPr wrap="none" rtlCol="0">
            <a:spAutoFit/>
          </a:bodyPr>
          <a:lstStyle/>
          <a:p>
            <a:r>
              <a:rPr lang="en-US" dirty="0"/>
              <a:t>u</a:t>
            </a:r>
          </a:p>
        </p:txBody>
      </p:sp>
      <p:sp>
        <p:nvSpPr>
          <p:cNvPr id="13" name="Arc 12">
            <a:extLst>
              <a:ext uri="{FF2B5EF4-FFF2-40B4-BE49-F238E27FC236}">
                <a16:creationId xmlns:a16="http://schemas.microsoft.com/office/drawing/2014/main" id="{811348E2-045D-CC42-965E-D94DABD3F539}"/>
              </a:ext>
            </a:extLst>
          </p:cNvPr>
          <p:cNvSpPr/>
          <p:nvPr/>
        </p:nvSpPr>
        <p:spPr>
          <a:xfrm flipH="1">
            <a:off x="2843808" y="2664589"/>
            <a:ext cx="9802505" cy="6569382"/>
          </a:xfrm>
          <a:prstGeom prst="arc">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20" name="Straight Connector 19">
            <a:extLst>
              <a:ext uri="{FF2B5EF4-FFF2-40B4-BE49-F238E27FC236}">
                <a16:creationId xmlns:a16="http://schemas.microsoft.com/office/drawing/2014/main" id="{56933F67-6D75-074C-A89E-10C8962FBE84}"/>
              </a:ext>
            </a:extLst>
          </p:cNvPr>
          <p:cNvCxnSpPr>
            <a:cxnSpLocks/>
          </p:cNvCxnSpPr>
          <p:nvPr/>
        </p:nvCxnSpPr>
        <p:spPr>
          <a:xfrm flipH="1">
            <a:off x="2721460" y="2708920"/>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0B9E92DC-55D4-414B-AB16-ABF2B9F0C6DC}"/>
              </a:ext>
            </a:extLst>
          </p:cNvPr>
          <p:cNvSpPr txBox="1"/>
          <p:nvPr/>
        </p:nvSpPr>
        <p:spPr>
          <a:xfrm>
            <a:off x="2412375" y="2555612"/>
            <a:ext cx="300082" cy="369332"/>
          </a:xfrm>
          <a:prstGeom prst="rect">
            <a:avLst/>
          </a:prstGeom>
          <a:noFill/>
        </p:spPr>
        <p:txBody>
          <a:bodyPr wrap="none" rtlCol="0">
            <a:spAutoFit/>
          </a:bodyPr>
          <a:lstStyle/>
          <a:p>
            <a:r>
              <a:rPr lang="en-US" dirty="0"/>
              <a:t>2</a:t>
            </a:r>
          </a:p>
        </p:txBody>
      </p:sp>
      <p:cxnSp>
        <p:nvCxnSpPr>
          <p:cNvPr id="19" name="Straight Connector 18">
            <a:extLst>
              <a:ext uri="{FF2B5EF4-FFF2-40B4-BE49-F238E27FC236}">
                <a16:creationId xmlns:a16="http://schemas.microsoft.com/office/drawing/2014/main" id="{F269E821-548E-E642-BD00-284F6CE34754}"/>
              </a:ext>
            </a:extLst>
          </p:cNvPr>
          <p:cNvCxnSpPr>
            <a:cxnSpLocks/>
          </p:cNvCxnSpPr>
          <p:nvPr/>
        </p:nvCxnSpPr>
        <p:spPr>
          <a:xfrm flipV="1">
            <a:off x="2844423" y="2686754"/>
            <a:ext cx="4320480" cy="22167"/>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B5E39373-0680-EB41-B07E-6B52208CBF90}"/>
              </a:ext>
            </a:extLst>
          </p:cNvPr>
          <p:cNvCxnSpPr>
            <a:cxnSpLocks/>
          </p:cNvCxnSpPr>
          <p:nvPr/>
        </p:nvCxnSpPr>
        <p:spPr>
          <a:xfrm flipH="1" flipV="1">
            <a:off x="7164903" y="2686755"/>
            <a:ext cx="1" cy="3190518"/>
          </a:xfrm>
          <a:prstGeom prst="line">
            <a:avLst/>
          </a:prstGeom>
          <a:ln>
            <a:prstDash val="das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C2047C18-3F4E-3F49-A7D9-E5CA2B47697C}"/>
                  </a:ext>
                </a:extLst>
              </p:cNvPr>
              <p:cNvSpPr txBox="1"/>
              <p:nvPr/>
            </p:nvSpPr>
            <p:spPr>
              <a:xfrm>
                <a:off x="7278518" y="2186280"/>
                <a:ext cx="970715" cy="389979"/>
              </a:xfrm>
              <a:prstGeom prst="rect">
                <a:avLst/>
              </a:prstGeom>
              <a:noFill/>
            </p:spPr>
            <p:txBody>
              <a:bodyPr wrap="none" rtlCol="0">
                <a:spAutoFit/>
              </a:bodyPr>
              <a:lstStyle/>
              <a:p>
                <a:r>
                  <a:rPr lang="en-US" dirty="0"/>
                  <a:t>u(x)=</a:t>
                </a:r>
                <a14:m>
                  <m:oMath xmlns:m="http://schemas.openxmlformats.org/officeDocument/2006/math">
                    <m:r>
                      <a:rPr lang="en-US" i="1" smtClean="0">
                        <a:latin typeface="Cambria Math" panose="02040503050406030204" pitchFamily="18" charset="0"/>
                        <a:ea typeface="Cambria Math" panose="02040503050406030204" pitchFamily="18" charset="0"/>
                      </a:rPr>
                      <m:t>√</m:t>
                    </m:r>
                    <m:r>
                      <a:rPr lang="pt-PT" b="0" i="1" smtClean="0">
                        <a:latin typeface="Cambria Math" panose="02040503050406030204" pitchFamily="18" charset="0"/>
                        <a:ea typeface="Cambria Math" panose="02040503050406030204" pitchFamily="18" charset="0"/>
                      </a:rPr>
                      <m:t>𝑥</m:t>
                    </m:r>
                  </m:oMath>
                </a14:m>
                <a:endParaRPr lang="en-US" dirty="0"/>
              </a:p>
            </p:txBody>
          </p:sp>
        </mc:Choice>
        <mc:Fallback xmlns="">
          <p:sp>
            <p:nvSpPr>
              <p:cNvPr id="33" name="TextBox 32">
                <a:extLst>
                  <a:ext uri="{FF2B5EF4-FFF2-40B4-BE49-F238E27FC236}">
                    <a16:creationId xmlns:a16="http://schemas.microsoft.com/office/drawing/2014/main" id="{C2047C18-3F4E-3F49-A7D9-E5CA2B47697C}"/>
                  </a:ext>
                </a:extLst>
              </p:cNvPr>
              <p:cNvSpPr txBox="1">
                <a:spLocks noRot="1" noChangeAspect="1" noMove="1" noResize="1" noEditPoints="1" noAdjustHandles="1" noChangeArrowheads="1" noChangeShapeType="1" noTextEdit="1"/>
              </p:cNvSpPr>
              <p:nvPr/>
            </p:nvSpPr>
            <p:spPr>
              <a:xfrm>
                <a:off x="7278518" y="2186280"/>
                <a:ext cx="970715" cy="389979"/>
              </a:xfrm>
              <a:prstGeom prst="rect">
                <a:avLst/>
              </a:prstGeom>
              <a:blipFill>
                <a:blip r:embed="rId2"/>
                <a:stretch>
                  <a:fillRect l="-3846" t="-3125" b="-18750"/>
                </a:stretch>
              </a:blipFill>
            </p:spPr>
            <p:txBody>
              <a:bodyPr/>
              <a:lstStyle/>
              <a:p>
                <a:r>
                  <a:rPr lang="en-US">
                    <a:noFill/>
                  </a:rPr>
                  <a:t> </a:t>
                </a:r>
              </a:p>
            </p:txBody>
          </p:sp>
        </mc:Fallback>
      </mc:AlternateContent>
      <p:cxnSp>
        <p:nvCxnSpPr>
          <p:cNvPr id="34" name="Straight Connector 33">
            <a:extLst>
              <a:ext uri="{FF2B5EF4-FFF2-40B4-BE49-F238E27FC236}">
                <a16:creationId xmlns:a16="http://schemas.microsoft.com/office/drawing/2014/main" id="{09051502-6EEC-C84B-A805-B961C502C04F}"/>
              </a:ext>
            </a:extLst>
          </p:cNvPr>
          <p:cNvCxnSpPr/>
          <p:nvPr/>
        </p:nvCxnSpPr>
        <p:spPr>
          <a:xfrm>
            <a:off x="2843808"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B9B39546-CF0E-EF4C-86CA-40CD5F3F7464}"/>
              </a:ext>
            </a:extLst>
          </p:cNvPr>
          <p:cNvSpPr txBox="1"/>
          <p:nvPr/>
        </p:nvSpPr>
        <p:spPr>
          <a:xfrm>
            <a:off x="2699792" y="6093296"/>
            <a:ext cx="300082" cy="369332"/>
          </a:xfrm>
          <a:prstGeom prst="rect">
            <a:avLst/>
          </a:prstGeom>
          <a:noFill/>
        </p:spPr>
        <p:txBody>
          <a:bodyPr wrap="none" rtlCol="0">
            <a:spAutoFit/>
          </a:bodyPr>
          <a:lstStyle/>
          <a:p>
            <a:r>
              <a:rPr lang="en-US" dirty="0"/>
              <a:t>0</a:t>
            </a:r>
          </a:p>
        </p:txBody>
      </p:sp>
      <p:cxnSp>
        <p:nvCxnSpPr>
          <p:cNvPr id="4" name="Straight Connector 3">
            <a:extLst>
              <a:ext uri="{FF2B5EF4-FFF2-40B4-BE49-F238E27FC236}">
                <a16:creationId xmlns:a16="http://schemas.microsoft.com/office/drawing/2014/main" id="{03D6503B-2C19-9742-818F-761A52D7C6F8}"/>
              </a:ext>
            </a:extLst>
          </p:cNvPr>
          <p:cNvCxnSpPr/>
          <p:nvPr/>
        </p:nvCxnSpPr>
        <p:spPr>
          <a:xfrm flipH="1">
            <a:off x="2843808" y="2708920"/>
            <a:ext cx="4321095" cy="3240360"/>
          </a:xfrm>
          <a:prstGeom prst="line">
            <a:avLst/>
          </a:prstGeom>
          <a:ln>
            <a:solidFill>
              <a:schemeClr val="bg2">
                <a:alpha val="27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CDE4F41C-E918-1248-8904-2B333CA0B3E3}"/>
              </a:ext>
            </a:extLst>
          </p:cNvPr>
          <p:cNvCxnSpPr>
            <a:cxnSpLocks/>
          </p:cNvCxnSpPr>
          <p:nvPr/>
        </p:nvCxnSpPr>
        <p:spPr>
          <a:xfrm flipH="1" flipV="1">
            <a:off x="5004049" y="4293096"/>
            <a:ext cx="1" cy="1678350"/>
          </a:xfrm>
          <a:prstGeom prst="line">
            <a:avLst/>
          </a:prstGeom>
          <a:ln>
            <a:solidFill>
              <a:schemeClr val="tx1"/>
            </a:solidFill>
            <a:prstDash val="lgDash"/>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7ACCB6F-848D-024F-9426-8064D74E237B}"/>
              </a:ext>
            </a:extLst>
          </p:cNvPr>
          <p:cNvCxnSpPr>
            <a:cxnSpLocks/>
          </p:cNvCxnSpPr>
          <p:nvPr/>
        </p:nvCxnSpPr>
        <p:spPr>
          <a:xfrm flipH="1">
            <a:off x="2843808" y="4293096"/>
            <a:ext cx="2168628" cy="0"/>
          </a:xfrm>
          <a:prstGeom prst="line">
            <a:avLst/>
          </a:prstGeom>
          <a:ln>
            <a:solidFill>
              <a:schemeClr val="tx1">
                <a:alpha val="26000"/>
              </a:schemeClr>
            </a:solidFill>
            <a:prstDash val="lgDash"/>
          </a:ln>
        </p:spPr>
        <p:style>
          <a:lnRef idx="2">
            <a:schemeClr val="accent1"/>
          </a:lnRef>
          <a:fillRef idx="0">
            <a:schemeClr val="accent1"/>
          </a:fillRef>
          <a:effectRef idx="1">
            <a:schemeClr val="accent1"/>
          </a:effectRef>
          <a:fontRef idx="minor">
            <a:schemeClr val="tx1"/>
          </a:fontRef>
        </p:style>
      </p:cxnSp>
      <p:sp>
        <p:nvSpPr>
          <p:cNvPr id="28" name="TextBox 27">
            <a:extLst>
              <a:ext uri="{FF2B5EF4-FFF2-40B4-BE49-F238E27FC236}">
                <a16:creationId xmlns:a16="http://schemas.microsoft.com/office/drawing/2014/main" id="{D78DBCA4-81DE-8744-A126-E0089C2D44BD}"/>
              </a:ext>
            </a:extLst>
          </p:cNvPr>
          <p:cNvSpPr txBox="1"/>
          <p:nvPr/>
        </p:nvSpPr>
        <p:spPr>
          <a:xfrm>
            <a:off x="658594" y="4108430"/>
            <a:ext cx="2185214" cy="369332"/>
          </a:xfrm>
          <a:prstGeom prst="rect">
            <a:avLst/>
          </a:prstGeom>
          <a:noFill/>
        </p:spPr>
        <p:txBody>
          <a:bodyPr wrap="none" rtlCol="0">
            <a:spAutoFit/>
          </a:bodyPr>
          <a:lstStyle/>
          <a:p>
            <a:r>
              <a:rPr lang="en-US" dirty="0"/>
              <a:t>E(u)=0.5u(0)+0.5u(4)</a:t>
            </a:r>
          </a:p>
        </p:txBody>
      </p:sp>
      <p:cxnSp>
        <p:nvCxnSpPr>
          <p:cNvPr id="25" name="Straight Connector 24">
            <a:extLst>
              <a:ext uri="{FF2B5EF4-FFF2-40B4-BE49-F238E27FC236}">
                <a16:creationId xmlns:a16="http://schemas.microsoft.com/office/drawing/2014/main" id="{6C18F3A7-E92C-0947-86AC-CD922AD991E8}"/>
              </a:ext>
            </a:extLst>
          </p:cNvPr>
          <p:cNvCxnSpPr>
            <a:cxnSpLocks/>
          </p:cNvCxnSpPr>
          <p:nvPr/>
        </p:nvCxnSpPr>
        <p:spPr>
          <a:xfrm flipH="1" flipV="1">
            <a:off x="5004049" y="3212976"/>
            <a:ext cx="1" cy="2758470"/>
          </a:xfrm>
          <a:prstGeom prst="line">
            <a:avLst/>
          </a:prstGeom>
          <a:ln>
            <a:solidFill>
              <a:schemeClr val="tx1"/>
            </a:solidFill>
            <a:prstDash val="lgDash"/>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45884A02-CA83-EA44-99F6-A3C61D02CB56}"/>
              </a:ext>
            </a:extLst>
          </p:cNvPr>
          <p:cNvCxnSpPr>
            <a:cxnSpLocks/>
          </p:cNvCxnSpPr>
          <p:nvPr/>
        </p:nvCxnSpPr>
        <p:spPr>
          <a:xfrm flipH="1">
            <a:off x="2843808" y="3212976"/>
            <a:ext cx="2168628" cy="0"/>
          </a:xfrm>
          <a:prstGeom prst="line">
            <a:avLst/>
          </a:prstGeom>
          <a:ln>
            <a:solidFill>
              <a:schemeClr val="tx1"/>
            </a:solidFill>
            <a:prstDash val="lgDash"/>
          </a:ln>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6431EE89-94DB-FD40-897C-06BFD517FE07}"/>
              </a:ext>
            </a:extLst>
          </p:cNvPr>
          <p:cNvSpPr txBox="1"/>
          <p:nvPr/>
        </p:nvSpPr>
        <p:spPr>
          <a:xfrm>
            <a:off x="1742224" y="2996952"/>
            <a:ext cx="1101584" cy="369332"/>
          </a:xfrm>
          <a:prstGeom prst="rect">
            <a:avLst/>
          </a:prstGeom>
          <a:noFill/>
        </p:spPr>
        <p:txBody>
          <a:bodyPr wrap="none" rtlCol="0">
            <a:spAutoFit/>
          </a:bodyPr>
          <a:lstStyle/>
          <a:p>
            <a:r>
              <a:rPr lang="en-US" dirty="0"/>
              <a:t>u(E)=u(2)</a:t>
            </a:r>
          </a:p>
        </p:txBody>
      </p:sp>
      <p:sp>
        <p:nvSpPr>
          <p:cNvPr id="31" name="Rectangle 3">
            <a:extLst>
              <a:ext uri="{FF2B5EF4-FFF2-40B4-BE49-F238E27FC236}">
                <a16:creationId xmlns:a16="http://schemas.microsoft.com/office/drawing/2014/main" id="{0ED3E501-0E4A-CA41-8DBB-2704B3A9CCC3}"/>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
        <p:nvSpPr>
          <p:cNvPr id="32" name="Rectangle 12">
            <a:extLst>
              <a:ext uri="{FF2B5EF4-FFF2-40B4-BE49-F238E27FC236}">
                <a16:creationId xmlns:a16="http://schemas.microsoft.com/office/drawing/2014/main" id="{1C08CCF7-DDB4-A740-8B9C-80B15F804030}"/>
              </a:ext>
            </a:extLst>
          </p:cNvPr>
          <p:cNvSpPr>
            <a:spLocks noChangeArrowheads="1"/>
          </p:cNvSpPr>
          <p:nvPr/>
        </p:nvSpPr>
        <p:spPr bwMode="auto">
          <a:xfrm>
            <a:off x="912813" y="620688"/>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dirty="0">
                <a:solidFill>
                  <a:srgbClr val="3C8C93"/>
                </a:solidFill>
                <a:latin typeface="Arial" panose="020B0604020202020204" pitchFamily="34" charset="0"/>
              </a:rPr>
              <a:t>Attitudes towards risk</a:t>
            </a:r>
          </a:p>
        </p:txBody>
      </p:sp>
    </p:spTree>
    <p:extLst>
      <p:ext uri="{BB962C8B-B14F-4D97-AF65-F5344CB8AC3E}">
        <p14:creationId xmlns:p14="http://schemas.microsoft.com/office/powerpoint/2010/main" val="1775963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prstTxWarp prst="textNoShape">
              <a:avLst/>
            </a:prstTxWarp>
          </a:bodyPr>
          <a:lstStyle/>
          <a:p>
            <a:pPr algn="ctr"/>
            <a:endParaRPr lang="en-US" sz="3600">
              <a:solidFill>
                <a:schemeClr val="bg2"/>
              </a:solidFill>
            </a:endParaRPr>
          </a:p>
        </p:txBody>
      </p:sp>
      <p:sp>
        <p:nvSpPr>
          <p:cNvPr id="172036" name="Text Box 4"/>
          <p:cNvSpPr txBox="1">
            <a:spLocks noChangeArrowheads="1"/>
          </p:cNvSpPr>
          <p:nvPr/>
        </p:nvSpPr>
        <p:spPr bwMode="auto">
          <a:xfrm>
            <a:off x="5723974" y="1268413"/>
            <a:ext cx="360363" cy="779462"/>
          </a:xfrm>
          <a:prstGeom prst="rect">
            <a:avLst/>
          </a:prstGeom>
          <a:solidFill>
            <a:schemeClr val="bg1"/>
          </a:solidFill>
          <a:ln w="9525">
            <a:noFill/>
            <a:miter lim="800000"/>
            <a:headEnd/>
            <a:tailEnd/>
          </a:ln>
          <a:effectLst/>
        </p:spPr>
        <p:txBody>
          <a:bodyPr>
            <a:prstTxWarp prst="textNoShape">
              <a:avLst/>
            </a:prstTxWarp>
            <a:spAutoFit/>
          </a:bodyPr>
          <a:lstStyle/>
          <a:p>
            <a:pPr>
              <a:spcBef>
                <a:spcPct val="50000"/>
              </a:spcBef>
            </a:pPr>
            <a:r>
              <a:rPr lang="pt-PT"/>
              <a:t>  </a:t>
            </a:r>
          </a:p>
          <a:p>
            <a:pPr>
              <a:spcBef>
                <a:spcPct val="50000"/>
              </a:spcBef>
            </a:pPr>
            <a:r>
              <a:rPr lang="pt-PT"/>
              <a:t> </a:t>
            </a:r>
          </a:p>
        </p:txBody>
      </p:sp>
      <p:cxnSp>
        <p:nvCxnSpPr>
          <p:cNvPr id="3" name="Straight Arrow Connector 2">
            <a:extLst>
              <a:ext uri="{FF2B5EF4-FFF2-40B4-BE49-F238E27FC236}">
                <a16:creationId xmlns:a16="http://schemas.microsoft.com/office/drawing/2014/main" id="{818653EE-C39E-A144-B10B-5D0749FEEAC2}"/>
              </a:ext>
            </a:extLst>
          </p:cNvPr>
          <p:cNvCxnSpPr>
            <a:cxnSpLocks/>
          </p:cNvCxnSpPr>
          <p:nvPr/>
        </p:nvCxnSpPr>
        <p:spPr>
          <a:xfrm flipV="1">
            <a:off x="2844423" y="1417638"/>
            <a:ext cx="1" cy="4531642"/>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A842CAEA-BC2B-6445-9ECC-3CFE8BA001AE}"/>
              </a:ext>
            </a:extLst>
          </p:cNvPr>
          <p:cNvCxnSpPr>
            <a:cxnSpLocks/>
          </p:cNvCxnSpPr>
          <p:nvPr/>
        </p:nvCxnSpPr>
        <p:spPr>
          <a:xfrm>
            <a:off x="2844423" y="5949280"/>
            <a:ext cx="5104184" cy="0"/>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D08063D-AB95-DC45-9C72-FCFE84ED0533}"/>
              </a:ext>
            </a:extLst>
          </p:cNvPr>
          <p:cNvCxnSpPr/>
          <p:nvPr/>
        </p:nvCxnSpPr>
        <p:spPr>
          <a:xfrm>
            <a:off x="716490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C2C90A02-4425-1D4B-828C-8BF13E352579}"/>
              </a:ext>
            </a:extLst>
          </p:cNvPr>
          <p:cNvCxnSpPr/>
          <p:nvPr/>
        </p:nvCxnSpPr>
        <p:spPr>
          <a:xfrm>
            <a:off x="500466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7C2F7994-08A3-C249-BEFF-F792846FCCEA}"/>
              </a:ext>
            </a:extLst>
          </p:cNvPr>
          <p:cNvSpPr txBox="1"/>
          <p:nvPr/>
        </p:nvSpPr>
        <p:spPr>
          <a:xfrm>
            <a:off x="4860647" y="6093296"/>
            <a:ext cx="300082" cy="369332"/>
          </a:xfrm>
          <a:prstGeom prst="rect">
            <a:avLst/>
          </a:prstGeom>
          <a:noFill/>
        </p:spPr>
        <p:txBody>
          <a:bodyPr wrap="none" rtlCol="0">
            <a:spAutoFit/>
          </a:bodyPr>
          <a:lstStyle/>
          <a:p>
            <a:r>
              <a:rPr lang="en-US" dirty="0"/>
              <a:t>2</a:t>
            </a:r>
          </a:p>
        </p:txBody>
      </p:sp>
      <p:sp>
        <p:nvSpPr>
          <p:cNvPr id="17" name="TextBox 16">
            <a:extLst>
              <a:ext uri="{FF2B5EF4-FFF2-40B4-BE49-F238E27FC236}">
                <a16:creationId xmlns:a16="http://schemas.microsoft.com/office/drawing/2014/main" id="{7F440E3E-AB7D-344C-8635-44A9D4B6540D}"/>
              </a:ext>
            </a:extLst>
          </p:cNvPr>
          <p:cNvSpPr txBox="1"/>
          <p:nvPr/>
        </p:nvSpPr>
        <p:spPr>
          <a:xfrm>
            <a:off x="7020886" y="6093296"/>
            <a:ext cx="300082" cy="369332"/>
          </a:xfrm>
          <a:prstGeom prst="rect">
            <a:avLst/>
          </a:prstGeom>
          <a:noFill/>
        </p:spPr>
        <p:txBody>
          <a:bodyPr wrap="none" rtlCol="0">
            <a:spAutoFit/>
          </a:bodyPr>
          <a:lstStyle/>
          <a:p>
            <a:r>
              <a:rPr lang="en-US" dirty="0"/>
              <a:t>4</a:t>
            </a:r>
          </a:p>
        </p:txBody>
      </p:sp>
      <p:sp>
        <p:nvSpPr>
          <p:cNvPr id="12" name="TextBox 11">
            <a:extLst>
              <a:ext uri="{FF2B5EF4-FFF2-40B4-BE49-F238E27FC236}">
                <a16:creationId xmlns:a16="http://schemas.microsoft.com/office/drawing/2014/main" id="{105CE880-2534-4343-8A6D-7BAFCA219897}"/>
              </a:ext>
            </a:extLst>
          </p:cNvPr>
          <p:cNvSpPr txBox="1"/>
          <p:nvPr/>
        </p:nvSpPr>
        <p:spPr>
          <a:xfrm>
            <a:off x="2411760" y="1417638"/>
            <a:ext cx="309700" cy="369332"/>
          </a:xfrm>
          <a:prstGeom prst="rect">
            <a:avLst/>
          </a:prstGeom>
          <a:noFill/>
        </p:spPr>
        <p:txBody>
          <a:bodyPr wrap="none" rtlCol="0">
            <a:spAutoFit/>
          </a:bodyPr>
          <a:lstStyle/>
          <a:p>
            <a:r>
              <a:rPr lang="en-US" dirty="0"/>
              <a:t>u</a:t>
            </a:r>
          </a:p>
        </p:txBody>
      </p:sp>
      <p:sp>
        <p:nvSpPr>
          <p:cNvPr id="13" name="Arc 12">
            <a:extLst>
              <a:ext uri="{FF2B5EF4-FFF2-40B4-BE49-F238E27FC236}">
                <a16:creationId xmlns:a16="http://schemas.microsoft.com/office/drawing/2014/main" id="{811348E2-045D-CC42-965E-D94DABD3F539}"/>
              </a:ext>
            </a:extLst>
          </p:cNvPr>
          <p:cNvSpPr/>
          <p:nvPr/>
        </p:nvSpPr>
        <p:spPr>
          <a:xfrm flipH="1">
            <a:off x="2843808" y="2664589"/>
            <a:ext cx="9802505" cy="6569382"/>
          </a:xfrm>
          <a:prstGeom prst="arc">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20" name="Straight Connector 19">
            <a:extLst>
              <a:ext uri="{FF2B5EF4-FFF2-40B4-BE49-F238E27FC236}">
                <a16:creationId xmlns:a16="http://schemas.microsoft.com/office/drawing/2014/main" id="{56933F67-6D75-074C-A89E-10C8962FBE84}"/>
              </a:ext>
            </a:extLst>
          </p:cNvPr>
          <p:cNvCxnSpPr>
            <a:cxnSpLocks/>
          </p:cNvCxnSpPr>
          <p:nvPr/>
        </p:nvCxnSpPr>
        <p:spPr>
          <a:xfrm flipH="1">
            <a:off x="2721460" y="2708920"/>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0B9E92DC-55D4-414B-AB16-ABF2B9F0C6DC}"/>
              </a:ext>
            </a:extLst>
          </p:cNvPr>
          <p:cNvSpPr txBox="1"/>
          <p:nvPr/>
        </p:nvSpPr>
        <p:spPr>
          <a:xfrm>
            <a:off x="2412375" y="2555612"/>
            <a:ext cx="300082" cy="369332"/>
          </a:xfrm>
          <a:prstGeom prst="rect">
            <a:avLst/>
          </a:prstGeom>
          <a:noFill/>
        </p:spPr>
        <p:txBody>
          <a:bodyPr wrap="none" rtlCol="0">
            <a:spAutoFit/>
          </a:bodyPr>
          <a:lstStyle/>
          <a:p>
            <a:r>
              <a:rPr lang="en-US" dirty="0"/>
              <a:t>2</a:t>
            </a:r>
          </a:p>
        </p:txBody>
      </p:sp>
      <p:cxnSp>
        <p:nvCxnSpPr>
          <p:cNvPr id="19" name="Straight Connector 18">
            <a:extLst>
              <a:ext uri="{FF2B5EF4-FFF2-40B4-BE49-F238E27FC236}">
                <a16:creationId xmlns:a16="http://schemas.microsoft.com/office/drawing/2014/main" id="{F269E821-548E-E642-BD00-284F6CE34754}"/>
              </a:ext>
            </a:extLst>
          </p:cNvPr>
          <p:cNvCxnSpPr>
            <a:cxnSpLocks/>
          </p:cNvCxnSpPr>
          <p:nvPr/>
        </p:nvCxnSpPr>
        <p:spPr>
          <a:xfrm flipV="1">
            <a:off x="2844423" y="2686754"/>
            <a:ext cx="4320480" cy="22167"/>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B5E39373-0680-EB41-B07E-6B52208CBF90}"/>
              </a:ext>
            </a:extLst>
          </p:cNvPr>
          <p:cNvCxnSpPr>
            <a:cxnSpLocks/>
          </p:cNvCxnSpPr>
          <p:nvPr/>
        </p:nvCxnSpPr>
        <p:spPr>
          <a:xfrm flipH="1" flipV="1">
            <a:off x="7164903" y="2686755"/>
            <a:ext cx="1" cy="3190518"/>
          </a:xfrm>
          <a:prstGeom prst="line">
            <a:avLst/>
          </a:prstGeom>
          <a:ln>
            <a:prstDash val="das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C2047C18-3F4E-3F49-A7D9-E5CA2B47697C}"/>
                  </a:ext>
                </a:extLst>
              </p:cNvPr>
              <p:cNvSpPr txBox="1"/>
              <p:nvPr/>
            </p:nvSpPr>
            <p:spPr>
              <a:xfrm>
                <a:off x="7278518" y="2186280"/>
                <a:ext cx="970715" cy="389979"/>
              </a:xfrm>
              <a:prstGeom prst="rect">
                <a:avLst/>
              </a:prstGeom>
              <a:noFill/>
            </p:spPr>
            <p:txBody>
              <a:bodyPr wrap="none" rtlCol="0">
                <a:spAutoFit/>
              </a:bodyPr>
              <a:lstStyle/>
              <a:p>
                <a:r>
                  <a:rPr lang="en-US" dirty="0"/>
                  <a:t>u(x)=</a:t>
                </a:r>
                <a14:m>
                  <m:oMath xmlns:m="http://schemas.openxmlformats.org/officeDocument/2006/math">
                    <m:r>
                      <a:rPr lang="en-US" i="1" smtClean="0">
                        <a:latin typeface="Cambria Math" panose="02040503050406030204" pitchFamily="18" charset="0"/>
                        <a:ea typeface="Cambria Math" panose="02040503050406030204" pitchFamily="18" charset="0"/>
                      </a:rPr>
                      <m:t>√</m:t>
                    </m:r>
                    <m:r>
                      <a:rPr lang="pt-PT" b="0" i="1" smtClean="0">
                        <a:latin typeface="Cambria Math" panose="02040503050406030204" pitchFamily="18" charset="0"/>
                        <a:ea typeface="Cambria Math" panose="02040503050406030204" pitchFamily="18" charset="0"/>
                      </a:rPr>
                      <m:t>𝑥</m:t>
                    </m:r>
                  </m:oMath>
                </a14:m>
                <a:endParaRPr lang="en-US" dirty="0"/>
              </a:p>
            </p:txBody>
          </p:sp>
        </mc:Choice>
        <mc:Fallback xmlns="">
          <p:sp>
            <p:nvSpPr>
              <p:cNvPr id="33" name="TextBox 32">
                <a:extLst>
                  <a:ext uri="{FF2B5EF4-FFF2-40B4-BE49-F238E27FC236}">
                    <a16:creationId xmlns:a16="http://schemas.microsoft.com/office/drawing/2014/main" id="{C2047C18-3F4E-3F49-A7D9-E5CA2B47697C}"/>
                  </a:ext>
                </a:extLst>
              </p:cNvPr>
              <p:cNvSpPr txBox="1">
                <a:spLocks noRot="1" noChangeAspect="1" noMove="1" noResize="1" noEditPoints="1" noAdjustHandles="1" noChangeArrowheads="1" noChangeShapeType="1" noTextEdit="1"/>
              </p:cNvSpPr>
              <p:nvPr/>
            </p:nvSpPr>
            <p:spPr>
              <a:xfrm>
                <a:off x="7278518" y="2186280"/>
                <a:ext cx="970715" cy="389979"/>
              </a:xfrm>
              <a:prstGeom prst="rect">
                <a:avLst/>
              </a:prstGeom>
              <a:blipFill>
                <a:blip r:embed="rId2"/>
                <a:stretch>
                  <a:fillRect l="-3846" t="-3125" b="-18750"/>
                </a:stretch>
              </a:blipFill>
            </p:spPr>
            <p:txBody>
              <a:bodyPr/>
              <a:lstStyle/>
              <a:p>
                <a:r>
                  <a:rPr lang="en-US">
                    <a:noFill/>
                  </a:rPr>
                  <a:t> </a:t>
                </a:r>
              </a:p>
            </p:txBody>
          </p:sp>
        </mc:Fallback>
      </mc:AlternateContent>
      <p:cxnSp>
        <p:nvCxnSpPr>
          <p:cNvPr id="34" name="Straight Connector 33">
            <a:extLst>
              <a:ext uri="{FF2B5EF4-FFF2-40B4-BE49-F238E27FC236}">
                <a16:creationId xmlns:a16="http://schemas.microsoft.com/office/drawing/2014/main" id="{09051502-6EEC-C84B-A805-B961C502C04F}"/>
              </a:ext>
            </a:extLst>
          </p:cNvPr>
          <p:cNvCxnSpPr/>
          <p:nvPr/>
        </p:nvCxnSpPr>
        <p:spPr>
          <a:xfrm>
            <a:off x="2843808"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B9B39546-CF0E-EF4C-86CA-40CD5F3F7464}"/>
              </a:ext>
            </a:extLst>
          </p:cNvPr>
          <p:cNvSpPr txBox="1"/>
          <p:nvPr/>
        </p:nvSpPr>
        <p:spPr>
          <a:xfrm>
            <a:off x="2699792" y="6093296"/>
            <a:ext cx="300082" cy="369332"/>
          </a:xfrm>
          <a:prstGeom prst="rect">
            <a:avLst/>
          </a:prstGeom>
          <a:noFill/>
        </p:spPr>
        <p:txBody>
          <a:bodyPr wrap="none" rtlCol="0">
            <a:spAutoFit/>
          </a:bodyPr>
          <a:lstStyle/>
          <a:p>
            <a:r>
              <a:rPr lang="en-US" dirty="0"/>
              <a:t>0</a:t>
            </a:r>
          </a:p>
        </p:txBody>
      </p:sp>
      <p:cxnSp>
        <p:nvCxnSpPr>
          <p:cNvPr id="4" name="Straight Connector 3">
            <a:extLst>
              <a:ext uri="{FF2B5EF4-FFF2-40B4-BE49-F238E27FC236}">
                <a16:creationId xmlns:a16="http://schemas.microsoft.com/office/drawing/2014/main" id="{03D6503B-2C19-9742-818F-761A52D7C6F8}"/>
              </a:ext>
            </a:extLst>
          </p:cNvPr>
          <p:cNvCxnSpPr/>
          <p:nvPr/>
        </p:nvCxnSpPr>
        <p:spPr>
          <a:xfrm flipH="1">
            <a:off x="2843808" y="2708920"/>
            <a:ext cx="4321095" cy="3240360"/>
          </a:xfrm>
          <a:prstGeom prst="line">
            <a:avLst/>
          </a:prstGeom>
          <a:ln>
            <a:solidFill>
              <a:schemeClr val="bg2">
                <a:alpha val="27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CDE4F41C-E918-1248-8904-2B333CA0B3E3}"/>
              </a:ext>
            </a:extLst>
          </p:cNvPr>
          <p:cNvCxnSpPr>
            <a:cxnSpLocks/>
          </p:cNvCxnSpPr>
          <p:nvPr/>
        </p:nvCxnSpPr>
        <p:spPr>
          <a:xfrm flipH="1" flipV="1">
            <a:off x="5004049" y="4293096"/>
            <a:ext cx="1" cy="1678350"/>
          </a:xfrm>
          <a:prstGeom prst="line">
            <a:avLst/>
          </a:prstGeom>
          <a:ln>
            <a:solidFill>
              <a:schemeClr val="tx1"/>
            </a:solidFill>
            <a:prstDash val="lgDash"/>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7ACCB6F-848D-024F-9426-8064D74E237B}"/>
              </a:ext>
            </a:extLst>
          </p:cNvPr>
          <p:cNvCxnSpPr>
            <a:cxnSpLocks/>
          </p:cNvCxnSpPr>
          <p:nvPr/>
        </p:nvCxnSpPr>
        <p:spPr>
          <a:xfrm flipH="1">
            <a:off x="2843808" y="4293096"/>
            <a:ext cx="2168628" cy="0"/>
          </a:xfrm>
          <a:prstGeom prst="line">
            <a:avLst/>
          </a:prstGeom>
          <a:ln>
            <a:solidFill>
              <a:schemeClr val="tx1">
                <a:alpha val="24000"/>
              </a:schemeClr>
            </a:solidFill>
            <a:prstDash val="lgDash"/>
          </a:ln>
        </p:spPr>
        <p:style>
          <a:lnRef idx="2">
            <a:schemeClr val="accent1"/>
          </a:lnRef>
          <a:fillRef idx="0">
            <a:schemeClr val="accent1"/>
          </a:fillRef>
          <a:effectRef idx="1">
            <a:schemeClr val="accent1"/>
          </a:effectRef>
          <a:fontRef idx="minor">
            <a:schemeClr val="tx1"/>
          </a:fontRef>
        </p:style>
      </p:cxnSp>
      <p:sp>
        <p:nvSpPr>
          <p:cNvPr id="28" name="TextBox 27">
            <a:extLst>
              <a:ext uri="{FF2B5EF4-FFF2-40B4-BE49-F238E27FC236}">
                <a16:creationId xmlns:a16="http://schemas.microsoft.com/office/drawing/2014/main" id="{D78DBCA4-81DE-8744-A126-E0089C2D44BD}"/>
              </a:ext>
            </a:extLst>
          </p:cNvPr>
          <p:cNvSpPr txBox="1"/>
          <p:nvPr/>
        </p:nvSpPr>
        <p:spPr>
          <a:xfrm>
            <a:off x="658594" y="4108430"/>
            <a:ext cx="2185214" cy="369332"/>
          </a:xfrm>
          <a:prstGeom prst="rect">
            <a:avLst/>
          </a:prstGeom>
          <a:noFill/>
        </p:spPr>
        <p:txBody>
          <a:bodyPr wrap="none" rtlCol="0">
            <a:spAutoFit/>
          </a:bodyPr>
          <a:lstStyle/>
          <a:p>
            <a:r>
              <a:rPr lang="en-US" dirty="0"/>
              <a:t>E(u)=0.5u(0)+0.5u(4)</a:t>
            </a:r>
          </a:p>
        </p:txBody>
      </p:sp>
      <p:cxnSp>
        <p:nvCxnSpPr>
          <p:cNvPr id="25" name="Straight Connector 24">
            <a:extLst>
              <a:ext uri="{FF2B5EF4-FFF2-40B4-BE49-F238E27FC236}">
                <a16:creationId xmlns:a16="http://schemas.microsoft.com/office/drawing/2014/main" id="{6C18F3A7-E92C-0947-86AC-CD922AD991E8}"/>
              </a:ext>
            </a:extLst>
          </p:cNvPr>
          <p:cNvCxnSpPr>
            <a:cxnSpLocks/>
          </p:cNvCxnSpPr>
          <p:nvPr/>
        </p:nvCxnSpPr>
        <p:spPr>
          <a:xfrm flipH="1" flipV="1">
            <a:off x="5004049" y="3212976"/>
            <a:ext cx="1" cy="2758470"/>
          </a:xfrm>
          <a:prstGeom prst="line">
            <a:avLst/>
          </a:prstGeom>
          <a:ln>
            <a:solidFill>
              <a:schemeClr val="tx1">
                <a:alpha val="47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45884A02-CA83-EA44-99F6-A3C61D02CB56}"/>
              </a:ext>
            </a:extLst>
          </p:cNvPr>
          <p:cNvCxnSpPr>
            <a:cxnSpLocks/>
          </p:cNvCxnSpPr>
          <p:nvPr/>
        </p:nvCxnSpPr>
        <p:spPr>
          <a:xfrm flipH="1">
            <a:off x="2843808" y="3212976"/>
            <a:ext cx="2168628" cy="0"/>
          </a:xfrm>
          <a:prstGeom prst="line">
            <a:avLst/>
          </a:prstGeom>
          <a:ln>
            <a:solidFill>
              <a:schemeClr val="tx1">
                <a:alpha val="47000"/>
              </a:schemeClr>
            </a:solidFill>
            <a:prstDash val="lgDash"/>
          </a:ln>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6431EE89-94DB-FD40-897C-06BFD517FE07}"/>
              </a:ext>
            </a:extLst>
          </p:cNvPr>
          <p:cNvSpPr txBox="1"/>
          <p:nvPr/>
        </p:nvSpPr>
        <p:spPr>
          <a:xfrm>
            <a:off x="1742224" y="2996952"/>
            <a:ext cx="1101584" cy="369332"/>
          </a:xfrm>
          <a:prstGeom prst="rect">
            <a:avLst/>
          </a:prstGeom>
          <a:noFill/>
        </p:spPr>
        <p:txBody>
          <a:bodyPr wrap="none" rtlCol="0">
            <a:spAutoFit/>
          </a:bodyPr>
          <a:lstStyle/>
          <a:p>
            <a:r>
              <a:rPr lang="en-US" dirty="0"/>
              <a:t>u(E)=u(2)</a:t>
            </a:r>
          </a:p>
        </p:txBody>
      </p:sp>
      <p:sp>
        <p:nvSpPr>
          <p:cNvPr id="2" name="TextBox 1">
            <a:extLst>
              <a:ext uri="{FF2B5EF4-FFF2-40B4-BE49-F238E27FC236}">
                <a16:creationId xmlns:a16="http://schemas.microsoft.com/office/drawing/2014/main" id="{7D04A370-D1AC-0142-AABB-4CE2F77CB996}"/>
              </a:ext>
            </a:extLst>
          </p:cNvPr>
          <p:cNvSpPr txBox="1"/>
          <p:nvPr/>
        </p:nvSpPr>
        <p:spPr>
          <a:xfrm>
            <a:off x="5121474" y="1121285"/>
            <a:ext cx="2940228" cy="646331"/>
          </a:xfrm>
          <a:prstGeom prst="rect">
            <a:avLst/>
          </a:prstGeom>
          <a:noFill/>
        </p:spPr>
        <p:txBody>
          <a:bodyPr wrap="none" rtlCol="0">
            <a:spAutoFit/>
          </a:bodyPr>
          <a:lstStyle/>
          <a:p>
            <a:r>
              <a:rPr lang="en-US" b="1" dirty="0">
                <a:solidFill>
                  <a:schemeClr val="accent6"/>
                </a:solidFill>
              </a:rPr>
              <a:t>RISK AVERSION</a:t>
            </a:r>
            <a:r>
              <a:rPr lang="en-US" dirty="0"/>
              <a:t>: </a:t>
            </a:r>
            <a:r>
              <a:rPr lang="en-US" dirty="0">
                <a:solidFill>
                  <a:schemeClr val="accent6"/>
                </a:solidFill>
              </a:rPr>
              <a:t>u(E)&gt;E(u)</a:t>
            </a:r>
          </a:p>
          <a:p>
            <a:r>
              <a:rPr lang="en-US" dirty="0">
                <a:solidFill>
                  <a:schemeClr val="accent6"/>
                </a:solidFill>
              </a:rPr>
              <a:t>		u’’&lt;0</a:t>
            </a:r>
          </a:p>
        </p:txBody>
      </p:sp>
      <p:sp>
        <p:nvSpPr>
          <p:cNvPr id="31" name="Rectangle 3">
            <a:extLst>
              <a:ext uri="{FF2B5EF4-FFF2-40B4-BE49-F238E27FC236}">
                <a16:creationId xmlns:a16="http://schemas.microsoft.com/office/drawing/2014/main" id="{B3C4C717-7BFD-5B4E-8E7B-3CF095B72BE9}"/>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
        <p:nvSpPr>
          <p:cNvPr id="32" name="Rectangle 12">
            <a:extLst>
              <a:ext uri="{FF2B5EF4-FFF2-40B4-BE49-F238E27FC236}">
                <a16:creationId xmlns:a16="http://schemas.microsoft.com/office/drawing/2014/main" id="{5D2EC98B-CBA4-A041-AA9C-74C98A118936}"/>
              </a:ext>
            </a:extLst>
          </p:cNvPr>
          <p:cNvSpPr>
            <a:spLocks noChangeArrowheads="1"/>
          </p:cNvSpPr>
          <p:nvPr/>
        </p:nvSpPr>
        <p:spPr bwMode="auto">
          <a:xfrm>
            <a:off x="912813" y="620688"/>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dirty="0">
                <a:solidFill>
                  <a:srgbClr val="3C8C93"/>
                </a:solidFill>
                <a:latin typeface="Arial" panose="020B0604020202020204" pitchFamily="34" charset="0"/>
              </a:rPr>
              <a:t>Attitudes towards risk</a:t>
            </a:r>
          </a:p>
        </p:txBody>
      </p:sp>
    </p:spTree>
    <p:extLst>
      <p:ext uri="{BB962C8B-B14F-4D97-AF65-F5344CB8AC3E}">
        <p14:creationId xmlns:p14="http://schemas.microsoft.com/office/powerpoint/2010/main" val="3479597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12">
            <a:extLst>
              <a:ext uri="{FF2B5EF4-FFF2-40B4-BE49-F238E27FC236}">
                <a16:creationId xmlns:a16="http://schemas.microsoft.com/office/drawing/2014/main" id="{067FEB17-A3B2-B543-8CC8-FD23E0C5C8B4}"/>
              </a:ext>
            </a:extLst>
          </p:cNvPr>
          <p:cNvSpPr>
            <a:spLocks noChangeArrowheads="1"/>
          </p:cNvSpPr>
          <p:nvPr/>
        </p:nvSpPr>
        <p:spPr bwMode="auto">
          <a:xfrm>
            <a:off x="912813" y="11080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r>
              <a:rPr lang="en-US" altLang="en-US">
                <a:solidFill>
                  <a:srgbClr val="3C8C93"/>
                </a:solidFill>
                <a:latin typeface="Arial" panose="020B0604020202020204" pitchFamily="34" charset="0"/>
              </a:rPr>
              <a:t>Social Insurance</a:t>
            </a:r>
          </a:p>
        </p:txBody>
      </p:sp>
      <p:sp>
        <p:nvSpPr>
          <p:cNvPr id="5" name="Rectangle 223">
            <a:extLst>
              <a:ext uri="{FF2B5EF4-FFF2-40B4-BE49-F238E27FC236}">
                <a16:creationId xmlns:a16="http://schemas.microsoft.com/office/drawing/2014/main" id="{11715BC1-F614-F041-BFFD-4C45808554E6}"/>
              </a:ext>
            </a:extLst>
          </p:cNvPr>
          <p:cNvSpPr>
            <a:spLocks noChangeArrowheads="1"/>
          </p:cNvSpPr>
          <p:nvPr/>
        </p:nvSpPr>
        <p:spPr bwMode="auto">
          <a:xfrm>
            <a:off x="914400" y="1600200"/>
            <a:ext cx="7315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566738" eaLnBrk="0" hangingPunct="0">
              <a:defRPr sz="2400">
                <a:solidFill>
                  <a:schemeClr val="tx1"/>
                </a:solidFill>
                <a:latin typeface="Sylfaen" pitchFamily="18" charset="0"/>
                <a:ea typeface="ＭＳ Ｐゴシック" panose="020B0600070205080204" pitchFamily="34" charset="-128"/>
              </a:defRPr>
            </a:lvl1pPr>
            <a:lvl2pPr marL="800100" indent="-342900" defTabSz="566738"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Government spending now focuses on social insurance programs.</a:t>
            </a:r>
          </a:p>
          <a:p>
            <a:pPr lvl="1" eaLnBrk="1" hangingPunct="1">
              <a:spcBef>
                <a:spcPts val="600"/>
              </a:spcBef>
              <a:spcAft>
                <a:spcPts val="600"/>
              </a:spcAft>
              <a:buFont typeface="Courier New" panose="02070309020205020404" pitchFamily="49" charset="0"/>
              <a:buChar char="o"/>
            </a:pPr>
            <a:r>
              <a:rPr lang="en-US" altLang="en-US" b="1">
                <a:latin typeface="Calibri" panose="020F0502020204030204" pitchFamily="34" charset="0"/>
                <a:cs typeface="Calibri" panose="020F0502020204030204" pitchFamily="34" charset="0"/>
              </a:rPr>
              <a:t>Social insurance programs:</a:t>
            </a:r>
            <a:r>
              <a:rPr lang="en-US" altLang="en-US">
                <a:latin typeface="Calibri" panose="020F0502020204030204" pitchFamily="34" charset="0"/>
                <a:cs typeface="Calibri" panose="020F0502020204030204" pitchFamily="34" charset="0"/>
              </a:rPr>
              <a:t> Government interventions in the provision of insurance against adverse events.</a:t>
            </a:r>
          </a:p>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For most programs, eligibility is not means-tested.</a:t>
            </a:r>
          </a:p>
          <a:p>
            <a:pPr lvl="1" eaLnBrk="1" hangingPunct="1">
              <a:spcBef>
                <a:spcPts val="600"/>
              </a:spcBef>
              <a:spcAft>
                <a:spcPts val="600"/>
              </a:spcAft>
              <a:buFont typeface="Courier New" panose="02070309020205020404" pitchFamily="49" charset="0"/>
              <a:buChar char="o"/>
            </a:pPr>
            <a:r>
              <a:rPr lang="en-US" altLang="en-US" b="1">
                <a:latin typeface="Calibri" panose="020F0502020204030204" pitchFamily="34" charset="0"/>
                <a:cs typeface="Calibri" panose="020F0502020204030204" pitchFamily="34" charset="0"/>
              </a:rPr>
              <a:t>Means-tested:</a:t>
            </a:r>
            <a:r>
              <a:rPr lang="en-US" altLang="en-US">
                <a:latin typeface="Calibri" panose="020F0502020204030204" pitchFamily="34" charset="0"/>
                <a:cs typeface="Calibri" panose="020F0502020204030204" pitchFamily="34" charset="0"/>
              </a:rPr>
              <a:t> Programs in which eligibility depends on the level of one’</a:t>
            </a:r>
            <a:r>
              <a:rPr lang="en-US" altLang="ja-JP">
                <a:latin typeface="Calibri" panose="020F0502020204030204" pitchFamily="34" charset="0"/>
                <a:cs typeface="Calibri" panose="020F0502020204030204" pitchFamily="34" charset="0"/>
              </a:rPr>
              <a:t>s current income or assets.</a:t>
            </a:r>
            <a:endParaRPr lang="en-US" altLang="en-US">
              <a:latin typeface="Calibri" panose="020F0502020204030204" pitchFamily="34" charset="0"/>
              <a:cs typeface="Calibri" panose="020F0502020204030204" pitchFamily="34" charset="0"/>
            </a:endParaRPr>
          </a:p>
        </p:txBody>
      </p:sp>
      <p:sp>
        <p:nvSpPr>
          <p:cNvPr id="17412" name="Rectangle 3">
            <a:extLst>
              <a:ext uri="{FF2B5EF4-FFF2-40B4-BE49-F238E27FC236}">
                <a16:creationId xmlns:a16="http://schemas.microsoft.com/office/drawing/2014/main" id="{FCBE7240-A4BD-AE4C-AD9F-1E8D90F5C616}"/>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3"/>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prstTxWarp prst="textNoShape">
              <a:avLst/>
            </a:prstTxWarp>
          </a:bodyPr>
          <a:lstStyle/>
          <a:p>
            <a:pPr algn="ctr"/>
            <a:endParaRPr lang="en-US" sz="3600">
              <a:solidFill>
                <a:schemeClr val="bg2"/>
              </a:solidFill>
            </a:endParaRPr>
          </a:p>
        </p:txBody>
      </p:sp>
      <p:sp>
        <p:nvSpPr>
          <p:cNvPr id="172036" name="Text Box 4"/>
          <p:cNvSpPr txBox="1">
            <a:spLocks noChangeArrowheads="1"/>
          </p:cNvSpPr>
          <p:nvPr/>
        </p:nvSpPr>
        <p:spPr bwMode="auto">
          <a:xfrm>
            <a:off x="5723974" y="1268413"/>
            <a:ext cx="360363" cy="779462"/>
          </a:xfrm>
          <a:prstGeom prst="rect">
            <a:avLst/>
          </a:prstGeom>
          <a:solidFill>
            <a:schemeClr val="bg1"/>
          </a:solidFill>
          <a:ln w="9525">
            <a:noFill/>
            <a:miter lim="800000"/>
            <a:headEnd/>
            <a:tailEnd/>
          </a:ln>
          <a:effectLst/>
        </p:spPr>
        <p:txBody>
          <a:bodyPr>
            <a:prstTxWarp prst="textNoShape">
              <a:avLst/>
            </a:prstTxWarp>
            <a:spAutoFit/>
          </a:bodyPr>
          <a:lstStyle/>
          <a:p>
            <a:pPr>
              <a:spcBef>
                <a:spcPct val="50000"/>
              </a:spcBef>
            </a:pPr>
            <a:r>
              <a:rPr lang="pt-PT"/>
              <a:t>  </a:t>
            </a:r>
          </a:p>
          <a:p>
            <a:pPr>
              <a:spcBef>
                <a:spcPct val="50000"/>
              </a:spcBef>
            </a:pPr>
            <a:r>
              <a:rPr lang="pt-PT"/>
              <a:t> </a:t>
            </a:r>
          </a:p>
        </p:txBody>
      </p:sp>
      <p:cxnSp>
        <p:nvCxnSpPr>
          <p:cNvPr id="3" name="Straight Arrow Connector 2">
            <a:extLst>
              <a:ext uri="{FF2B5EF4-FFF2-40B4-BE49-F238E27FC236}">
                <a16:creationId xmlns:a16="http://schemas.microsoft.com/office/drawing/2014/main" id="{818653EE-C39E-A144-B10B-5D0749FEEAC2}"/>
              </a:ext>
            </a:extLst>
          </p:cNvPr>
          <p:cNvCxnSpPr>
            <a:cxnSpLocks/>
          </p:cNvCxnSpPr>
          <p:nvPr/>
        </p:nvCxnSpPr>
        <p:spPr>
          <a:xfrm flipV="1">
            <a:off x="2844423" y="1417638"/>
            <a:ext cx="1" cy="4531642"/>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A842CAEA-BC2B-6445-9ECC-3CFE8BA001AE}"/>
              </a:ext>
            </a:extLst>
          </p:cNvPr>
          <p:cNvCxnSpPr>
            <a:cxnSpLocks/>
          </p:cNvCxnSpPr>
          <p:nvPr/>
        </p:nvCxnSpPr>
        <p:spPr>
          <a:xfrm>
            <a:off x="2844423" y="5949280"/>
            <a:ext cx="5104184" cy="0"/>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D08063D-AB95-DC45-9C72-FCFE84ED0533}"/>
              </a:ext>
            </a:extLst>
          </p:cNvPr>
          <p:cNvCxnSpPr/>
          <p:nvPr/>
        </p:nvCxnSpPr>
        <p:spPr>
          <a:xfrm>
            <a:off x="716490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C2C90A02-4425-1D4B-828C-8BF13E352579}"/>
              </a:ext>
            </a:extLst>
          </p:cNvPr>
          <p:cNvCxnSpPr/>
          <p:nvPr/>
        </p:nvCxnSpPr>
        <p:spPr>
          <a:xfrm>
            <a:off x="500466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7C2F7994-08A3-C249-BEFF-F792846FCCEA}"/>
              </a:ext>
            </a:extLst>
          </p:cNvPr>
          <p:cNvSpPr txBox="1"/>
          <p:nvPr/>
        </p:nvSpPr>
        <p:spPr>
          <a:xfrm>
            <a:off x="4860647" y="6093296"/>
            <a:ext cx="300082" cy="369332"/>
          </a:xfrm>
          <a:prstGeom prst="rect">
            <a:avLst/>
          </a:prstGeom>
          <a:noFill/>
        </p:spPr>
        <p:txBody>
          <a:bodyPr wrap="none" rtlCol="0">
            <a:spAutoFit/>
          </a:bodyPr>
          <a:lstStyle/>
          <a:p>
            <a:r>
              <a:rPr lang="en-US" dirty="0"/>
              <a:t>2</a:t>
            </a:r>
          </a:p>
        </p:txBody>
      </p:sp>
      <p:sp>
        <p:nvSpPr>
          <p:cNvPr id="17" name="TextBox 16">
            <a:extLst>
              <a:ext uri="{FF2B5EF4-FFF2-40B4-BE49-F238E27FC236}">
                <a16:creationId xmlns:a16="http://schemas.microsoft.com/office/drawing/2014/main" id="{7F440E3E-AB7D-344C-8635-44A9D4B6540D}"/>
              </a:ext>
            </a:extLst>
          </p:cNvPr>
          <p:cNvSpPr txBox="1"/>
          <p:nvPr/>
        </p:nvSpPr>
        <p:spPr>
          <a:xfrm>
            <a:off x="7020886" y="6093296"/>
            <a:ext cx="300082" cy="369332"/>
          </a:xfrm>
          <a:prstGeom prst="rect">
            <a:avLst/>
          </a:prstGeom>
          <a:noFill/>
        </p:spPr>
        <p:txBody>
          <a:bodyPr wrap="none" rtlCol="0">
            <a:spAutoFit/>
          </a:bodyPr>
          <a:lstStyle/>
          <a:p>
            <a:r>
              <a:rPr lang="en-US" dirty="0"/>
              <a:t>4</a:t>
            </a:r>
          </a:p>
        </p:txBody>
      </p:sp>
      <p:sp>
        <p:nvSpPr>
          <p:cNvPr id="12" name="TextBox 11">
            <a:extLst>
              <a:ext uri="{FF2B5EF4-FFF2-40B4-BE49-F238E27FC236}">
                <a16:creationId xmlns:a16="http://schemas.microsoft.com/office/drawing/2014/main" id="{105CE880-2534-4343-8A6D-7BAFCA219897}"/>
              </a:ext>
            </a:extLst>
          </p:cNvPr>
          <p:cNvSpPr txBox="1"/>
          <p:nvPr/>
        </p:nvSpPr>
        <p:spPr>
          <a:xfrm>
            <a:off x="2468433" y="1250366"/>
            <a:ext cx="309700" cy="369332"/>
          </a:xfrm>
          <a:prstGeom prst="rect">
            <a:avLst/>
          </a:prstGeom>
          <a:noFill/>
        </p:spPr>
        <p:txBody>
          <a:bodyPr wrap="none" rtlCol="0">
            <a:spAutoFit/>
          </a:bodyPr>
          <a:lstStyle/>
          <a:p>
            <a:r>
              <a:rPr lang="en-US" dirty="0"/>
              <a:t>u</a:t>
            </a:r>
          </a:p>
        </p:txBody>
      </p:sp>
      <p:cxnSp>
        <p:nvCxnSpPr>
          <p:cNvPr id="20" name="Straight Connector 19">
            <a:extLst>
              <a:ext uri="{FF2B5EF4-FFF2-40B4-BE49-F238E27FC236}">
                <a16:creationId xmlns:a16="http://schemas.microsoft.com/office/drawing/2014/main" id="{56933F67-6D75-074C-A89E-10C8962FBE84}"/>
              </a:ext>
            </a:extLst>
          </p:cNvPr>
          <p:cNvCxnSpPr>
            <a:cxnSpLocks/>
          </p:cNvCxnSpPr>
          <p:nvPr/>
        </p:nvCxnSpPr>
        <p:spPr>
          <a:xfrm flipH="1">
            <a:off x="2721460" y="3798332"/>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F269E821-548E-E642-BD00-284F6CE34754}"/>
              </a:ext>
            </a:extLst>
          </p:cNvPr>
          <p:cNvCxnSpPr>
            <a:cxnSpLocks/>
          </p:cNvCxnSpPr>
          <p:nvPr/>
        </p:nvCxnSpPr>
        <p:spPr>
          <a:xfrm flipV="1">
            <a:off x="2852812" y="1638090"/>
            <a:ext cx="4312091" cy="2"/>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B5E39373-0680-EB41-B07E-6B52208CBF90}"/>
              </a:ext>
            </a:extLst>
          </p:cNvPr>
          <p:cNvCxnSpPr>
            <a:cxnSpLocks/>
          </p:cNvCxnSpPr>
          <p:nvPr/>
        </p:nvCxnSpPr>
        <p:spPr>
          <a:xfrm flipV="1">
            <a:off x="7164903" y="1602304"/>
            <a:ext cx="0" cy="4356674"/>
          </a:xfrm>
          <a:prstGeom prst="line">
            <a:avLst/>
          </a:prstGeom>
          <a:ln>
            <a:prstDash val="das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C2047C18-3F4E-3F49-A7D9-E5CA2B47697C}"/>
                  </a:ext>
                </a:extLst>
              </p:cNvPr>
              <p:cNvSpPr txBox="1"/>
              <p:nvPr/>
            </p:nvSpPr>
            <p:spPr>
              <a:xfrm>
                <a:off x="7598063" y="1083747"/>
                <a:ext cx="818429" cy="369332"/>
              </a:xfrm>
              <a:prstGeom prst="rect">
                <a:avLst/>
              </a:prstGeom>
              <a:noFill/>
            </p:spPr>
            <p:txBody>
              <a:bodyPr wrap="none" rtlCol="0">
                <a:spAutoFit/>
              </a:bodyPr>
              <a:lstStyle/>
              <a:p>
                <a:r>
                  <a:rPr lang="en-US" dirty="0"/>
                  <a:t>u(x)=</a:t>
                </a:r>
                <a14:m>
                  <m:oMath xmlns:m="http://schemas.openxmlformats.org/officeDocument/2006/math">
                    <m:r>
                      <a:rPr lang="pt-PT" b="0" i="1" smtClean="0">
                        <a:latin typeface="Cambria Math" panose="02040503050406030204" pitchFamily="18" charset="0"/>
                        <a:ea typeface="Cambria Math" panose="02040503050406030204" pitchFamily="18" charset="0"/>
                      </a:rPr>
                      <m:t>𝑥</m:t>
                    </m:r>
                  </m:oMath>
                </a14:m>
                <a:endParaRPr lang="en-US" dirty="0"/>
              </a:p>
            </p:txBody>
          </p:sp>
        </mc:Choice>
        <mc:Fallback xmlns="">
          <p:sp>
            <p:nvSpPr>
              <p:cNvPr id="33" name="TextBox 32">
                <a:extLst>
                  <a:ext uri="{FF2B5EF4-FFF2-40B4-BE49-F238E27FC236}">
                    <a16:creationId xmlns:a16="http://schemas.microsoft.com/office/drawing/2014/main" id="{C2047C18-3F4E-3F49-A7D9-E5CA2B47697C}"/>
                  </a:ext>
                </a:extLst>
              </p:cNvPr>
              <p:cNvSpPr txBox="1">
                <a:spLocks noRot="1" noChangeAspect="1" noMove="1" noResize="1" noEditPoints="1" noAdjustHandles="1" noChangeArrowheads="1" noChangeShapeType="1" noTextEdit="1"/>
              </p:cNvSpPr>
              <p:nvPr/>
            </p:nvSpPr>
            <p:spPr>
              <a:xfrm>
                <a:off x="7598063" y="1083747"/>
                <a:ext cx="818429" cy="369332"/>
              </a:xfrm>
              <a:prstGeom prst="rect">
                <a:avLst/>
              </a:prstGeom>
              <a:blipFill>
                <a:blip r:embed="rId2"/>
                <a:stretch>
                  <a:fillRect l="-4545" t="-3333" b="-26667"/>
                </a:stretch>
              </a:blipFill>
            </p:spPr>
            <p:txBody>
              <a:bodyPr/>
              <a:lstStyle/>
              <a:p>
                <a:r>
                  <a:rPr lang="en-US">
                    <a:noFill/>
                  </a:rPr>
                  <a:t> </a:t>
                </a:r>
              </a:p>
            </p:txBody>
          </p:sp>
        </mc:Fallback>
      </mc:AlternateContent>
      <p:cxnSp>
        <p:nvCxnSpPr>
          <p:cNvPr id="34" name="Straight Connector 33">
            <a:extLst>
              <a:ext uri="{FF2B5EF4-FFF2-40B4-BE49-F238E27FC236}">
                <a16:creationId xmlns:a16="http://schemas.microsoft.com/office/drawing/2014/main" id="{09051502-6EEC-C84B-A805-B961C502C04F}"/>
              </a:ext>
            </a:extLst>
          </p:cNvPr>
          <p:cNvCxnSpPr/>
          <p:nvPr/>
        </p:nvCxnSpPr>
        <p:spPr>
          <a:xfrm>
            <a:off x="2843808"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B9B39546-CF0E-EF4C-86CA-40CD5F3F7464}"/>
              </a:ext>
            </a:extLst>
          </p:cNvPr>
          <p:cNvSpPr txBox="1"/>
          <p:nvPr/>
        </p:nvSpPr>
        <p:spPr>
          <a:xfrm>
            <a:off x="2699792" y="6093296"/>
            <a:ext cx="300082" cy="369332"/>
          </a:xfrm>
          <a:prstGeom prst="rect">
            <a:avLst/>
          </a:prstGeom>
          <a:noFill/>
        </p:spPr>
        <p:txBody>
          <a:bodyPr wrap="none" rtlCol="0">
            <a:spAutoFit/>
          </a:bodyPr>
          <a:lstStyle/>
          <a:p>
            <a:r>
              <a:rPr lang="en-US" dirty="0"/>
              <a:t>0</a:t>
            </a:r>
          </a:p>
        </p:txBody>
      </p:sp>
      <p:cxnSp>
        <p:nvCxnSpPr>
          <p:cNvPr id="5" name="Straight Connector 4">
            <a:extLst>
              <a:ext uri="{FF2B5EF4-FFF2-40B4-BE49-F238E27FC236}">
                <a16:creationId xmlns:a16="http://schemas.microsoft.com/office/drawing/2014/main" id="{EFD092D5-D07D-714D-97E4-C19ED07FAE02}"/>
              </a:ext>
            </a:extLst>
          </p:cNvPr>
          <p:cNvCxnSpPr>
            <a:cxnSpLocks/>
          </p:cNvCxnSpPr>
          <p:nvPr/>
        </p:nvCxnSpPr>
        <p:spPr>
          <a:xfrm flipV="1">
            <a:off x="2843808" y="1452426"/>
            <a:ext cx="4477160" cy="4496855"/>
          </a:xfrm>
          <a:prstGeom prst="line">
            <a:avLst/>
          </a:prstGeom>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1F27803E-709F-894A-B584-723852F1A9DE}"/>
              </a:ext>
            </a:extLst>
          </p:cNvPr>
          <p:cNvCxnSpPr>
            <a:cxnSpLocks/>
          </p:cNvCxnSpPr>
          <p:nvPr/>
        </p:nvCxnSpPr>
        <p:spPr>
          <a:xfrm flipH="1">
            <a:off x="2720845" y="1638092"/>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642889B5-4E32-7A47-823A-721728513CF4}"/>
              </a:ext>
            </a:extLst>
          </p:cNvPr>
          <p:cNvSpPr txBox="1"/>
          <p:nvPr/>
        </p:nvSpPr>
        <p:spPr>
          <a:xfrm>
            <a:off x="2411760" y="1484784"/>
            <a:ext cx="300082" cy="369332"/>
          </a:xfrm>
          <a:prstGeom prst="rect">
            <a:avLst/>
          </a:prstGeom>
          <a:noFill/>
        </p:spPr>
        <p:txBody>
          <a:bodyPr wrap="none" rtlCol="0">
            <a:spAutoFit/>
          </a:bodyPr>
          <a:lstStyle/>
          <a:p>
            <a:r>
              <a:rPr lang="en-US" dirty="0"/>
              <a:t>4</a:t>
            </a:r>
          </a:p>
        </p:txBody>
      </p:sp>
      <p:cxnSp>
        <p:nvCxnSpPr>
          <p:cNvPr id="32" name="Straight Connector 31">
            <a:extLst>
              <a:ext uri="{FF2B5EF4-FFF2-40B4-BE49-F238E27FC236}">
                <a16:creationId xmlns:a16="http://schemas.microsoft.com/office/drawing/2014/main" id="{6B633B1F-1D94-C142-B71A-E079B29AC5FD}"/>
              </a:ext>
            </a:extLst>
          </p:cNvPr>
          <p:cNvCxnSpPr>
            <a:cxnSpLocks/>
          </p:cNvCxnSpPr>
          <p:nvPr/>
        </p:nvCxnSpPr>
        <p:spPr>
          <a:xfrm flipH="1">
            <a:off x="2843809" y="1638090"/>
            <a:ext cx="4321094" cy="4311190"/>
          </a:xfrm>
          <a:prstGeom prst="line">
            <a:avLst/>
          </a:prstGeom>
          <a:ln>
            <a:solidFill>
              <a:schemeClr val="bg2"/>
            </a:solidFill>
            <a:prstDash val="lgDash"/>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0748556C-D27B-E34C-8949-CD57B93383BC}"/>
              </a:ext>
            </a:extLst>
          </p:cNvPr>
          <p:cNvCxnSpPr>
            <a:cxnSpLocks/>
          </p:cNvCxnSpPr>
          <p:nvPr/>
        </p:nvCxnSpPr>
        <p:spPr>
          <a:xfrm flipH="1">
            <a:off x="2835420" y="3789040"/>
            <a:ext cx="2168628" cy="0"/>
          </a:xfrm>
          <a:prstGeom prst="line">
            <a:avLst/>
          </a:prstGeom>
          <a:ln>
            <a:solidFill>
              <a:schemeClr val="tx1"/>
            </a:solidFill>
            <a:prstDash val="lgDash"/>
          </a:ln>
        </p:spPr>
        <p:style>
          <a:lnRef idx="2">
            <a:schemeClr val="accent1"/>
          </a:lnRef>
          <a:fillRef idx="0">
            <a:schemeClr val="accent1"/>
          </a:fillRef>
          <a:effectRef idx="1">
            <a:schemeClr val="accent1"/>
          </a:effectRef>
          <a:fontRef idx="minor">
            <a:schemeClr val="tx1"/>
          </a:fontRef>
        </p:style>
      </p:cxnSp>
      <p:sp>
        <p:nvSpPr>
          <p:cNvPr id="37" name="TextBox 36">
            <a:extLst>
              <a:ext uri="{FF2B5EF4-FFF2-40B4-BE49-F238E27FC236}">
                <a16:creationId xmlns:a16="http://schemas.microsoft.com/office/drawing/2014/main" id="{20ACF0FE-504E-1F42-9134-7262E663A92A}"/>
              </a:ext>
            </a:extLst>
          </p:cNvPr>
          <p:cNvSpPr txBox="1"/>
          <p:nvPr/>
        </p:nvSpPr>
        <p:spPr>
          <a:xfrm>
            <a:off x="609636" y="3604374"/>
            <a:ext cx="2185214" cy="369332"/>
          </a:xfrm>
          <a:prstGeom prst="rect">
            <a:avLst/>
          </a:prstGeom>
          <a:noFill/>
        </p:spPr>
        <p:txBody>
          <a:bodyPr wrap="none" rtlCol="0">
            <a:spAutoFit/>
          </a:bodyPr>
          <a:lstStyle/>
          <a:p>
            <a:r>
              <a:rPr lang="en-US" dirty="0"/>
              <a:t>E(u)=0.5u(0)+0.5u(4)</a:t>
            </a:r>
          </a:p>
        </p:txBody>
      </p:sp>
      <p:sp>
        <p:nvSpPr>
          <p:cNvPr id="24" name="Rectangle 12">
            <a:extLst>
              <a:ext uri="{FF2B5EF4-FFF2-40B4-BE49-F238E27FC236}">
                <a16:creationId xmlns:a16="http://schemas.microsoft.com/office/drawing/2014/main" id="{51751088-7535-614E-B50D-85C88FDFAFAF}"/>
              </a:ext>
            </a:extLst>
          </p:cNvPr>
          <p:cNvSpPr>
            <a:spLocks noChangeArrowheads="1"/>
          </p:cNvSpPr>
          <p:nvPr/>
        </p:nvSpPr>
        <p:spPr bwMode="auto">
          <a:xfrm>
            <a:off x="912813" y="620688"/>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dirty="0">
                <a:solidFill>
                  <a:srgbClr val="3C8C93"/>
                </a:solidFill>
                <a:latin typeface="Arial" panose="020B0604020202020204" pitchFamily="34" charset="0"/>
              </a:rPr>
              <a:t>Attitudes towards risk</a:t>
            </a:r>
          </a:p>
        </p:txBody>
      </p:sp>
      <p:sp>
        <p:nvSpPr>
          <p:cNvPr id="25" name="Rectangle 3">
            <a:extLst>
              <a:ext uri="{FF2B5EF4-FFF2-40B4-BE49-F238E27FC236}">
                <a16:creationId xmlns:a16="http://schemas.microsoft.com/office/drawing/2014/main" id="{A6A77156-85ED-D147-8438-5B5A9CE05BE4}"/>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718220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prstTxWarp prst="textNoShape">
              <a:avLst/>
            </a:prstTxWarp>
          </a:bodyPr>
          <a:lstStyle/>
          <a:p>
            <a:pPr algn="ctr"/>
            <a:endParaRPr lang="en-US" sz="3600">
              <a:solidFill>
                <a:schemeClr val="bg2"/>
              </a:solidFill>
            </a:endParaRPr>
          </a:p>
        </p:txBody>
      </p:sp>
      <p:sp>
        <p:nvSpPr>
          <p:cNvPr id="172036" name="Text Box 4"/>
          <p:cNvSpPr txBox="1">
            <a:spLocks noChangeArrowheads="1"/>
          </p:cNvSpPr>
          <p:nvPr/>
        </p:nvSpPr>
        <p:spPr bwMode="auto">
          <a:xfrm>
            <a:off x="5723974" y="1268413"/>
            <a:ext cx="360363" cy="779462"/>
          </a:xfrm>
          <a:prstGeom prst="rect">
            <a:avLst/>
          </a:prstGeom>
          <a:solidFill>
            <a:schemeClr val="bg1"/>
          </a:solidFill>
          <a:ln w="9525">
            <a:noFill/>
            <a:miter lim="800000"/>
            <a:headEnd/>
            <a:tailEnd/>
          </a:ln>
          <a:effectLst/>
        </p:spPr>
        <p:txBody>
          <a:bodyPr>
            <a:prstTxWarp prst="textNoShape">
              <a:avLst/>
            </a:prstTxWarp>
            <a:spAutoFit/>
          </a:bodyPr>
          <a:lstStyle/>
          <a:p>
            <a:pPr>
              <a:spcBef>
                <a:spcPct val="50000"/>
              </a:spcBef>
            </a:pPr>
            <a:r>
              <a:rPr lang="pt-PT"/>
              <a:t>  </a:t>
            </a:r>
          </a:p>
          <a:p>
            <a:pPr>
              <a:spcBef>
                <a:spcPct val="50000"/>
              </a:spcBef>
            </a:pPr>
            <a:r>
              <a:rPr lang="pt-PT"/>
              <a:t> </a:t>
            </a:r>
          </a:p>
        </p:txBody>
      </p:sp>
      <p:cxnSp>
        <p:nvCxnSpPr>
          <p:cNvPr id="3" name="Straight Arrow Connector 2">
            <a:extLst>
              <a:ext uri="{FF2B5EF4-FFF2-40B4-BE49-F238E27FC236}">
                <a16:creationId xmlns:a16="http://schemas.microsoft.com/office/drawing/2014/main" id="{818653EE-C39E-A144-B10B-5D0749FEEAC2}"/>
              </a:ext>
            </a:extLst>
          </p:cNvPr>
          <p:cNvCxnSpPr>
            <a:cxnSpLocks/>
          </p:cNvCxnSpPr>
          <p:nvPr/>
        </p:nvCxnSpPr>
        <p:spPr>
          <a:xfrm flipV="1">
            <a:off x="2844423" y="1417638"/>
            <a:ext cx="1" cy="4531642"/>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A842CAEA-BC2B-6445-9ECC-3CFE8BA001AE}"/>
              </a:ext>
            </a:extLst>
          </p:cNvPr>
          <p:cNvCxnSpPr>
            <a:cxnSpLocks/>
          </p:cNvCxnSpPr>
          <p:nvPr/>
        </p:nvCxnSpPr>
        <p:spPr>
          <a:xfrm>
            <a:off x="2844423" y="5949280"/>
            <a:ext cx="5104184" cy="0"/>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D08063D-AB95-DC45-9C72-FCFE84ED0533}"/>
              </a:ext>
            </a:extLst>
          </p:cNvPr>
          <p:cNvCxnSpPr/>
          <p:nvPr/>
        </p:nvCxnSpPr>
        <p:spPr>
          <a:xfrm>
            <a:off x="716490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C2C90A02-4425-1D4B-828C-8BF13E352579}"/>
              </a:ext>
            </a:extLst>
          </p:cNvPr>
          <p:cNvCxnSpPr/>
          <p:nvPr/>
        </p:nvCxnSpPr>
        <p:spPr>
          <a:xfrm>
            <a:off x="500466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7C2F7994-08A3-C249-BEFF-F792846FCCEA}"/>
              </a:ext>
            </a:extLst>
          </p:cNvPr>
          <p:cNvSpPr txBox="1"/>
          <p:nvPr/>
        </p:nvSpPr>
        <p:spPr>
          <a:xfrm>
            <a:off x="4860647" y="6093296"/>
            <a:ext cx="300082" cy="369332"/>
          </a:xfrm>
          <a:prstGeom prst="rect">
            <a:avLst/>
          </a:prstGeom>
          <a:noFill/>
        </p:spPr>
        <p:txBody>
          <a:bodyPr wrap="none" rtlCol="0">
            <a:spAutoFit/>
          </a:bodyPr>
          <a:lstStyle/>
          <a:p>
            <a:r>
              <a:rPr lang="en-US" dirty="0"/>
              <a:t>2</a:t>
            </a:r>
          </a:p>
        </p:txBody>
      </p:sp>
      <p:sp>
        <p:nvSpPr>
          <p:cNvPr id="17" name="TextBox 16">
            <a:extLst>
              <a:ext uri="{FF2B5EF4-FFF2-40B4-BE49-F238E27FC236}">
                <a16:creationId xmlns:a16="http://schemas.microsoft.com/office/drawing/2014/main" id="{7F440E3E-AB7D-344C-8635-44A9D4B6540D}"/>
              </a:ext>
            </a:extLst>
          </p:cNvPr>
          <p:cNvSpPr txBox="1"/>
          <p:nvPr/>
        </p:nvSpPr>
        <p:spPr>
          <a:xfrm>
            <a:off x="7020886" y="6093296"/>
            <a:ext cx="300082" cy="369332"/>
          </a:xfrm>
          <a:prstGeom prst="rect">
            <a:avLst/>
          </a:prstGeom>
          <a:noFill/>
        </p:spPr>
        <p:txBody>
          <a:bodyPr wrap="none" rtlCol="0">
            <a:spAutoFit/>
          </a:bodyPr>
          <a:lstStyle/>
          <a:p>
            <a:r>
              <a:rPr lang="en-US" dirty="0"/>
              <a:t>4</a:t>
            </a:r>
          </a:p>
        </p:txBody>
      </p:sp>
      <p:sp>
        <p:nvSpPr>
          <p:cNvPr id="12" name="TextBox 11">
            <a:extLst>
              <a:ext uri="{FF2B5EF4-FFF2-40B4-BE49-F238E27FC236}">
                <a16:creationId xmlns:a16="http://schemas.microsoft.com/office/drawing/2014/main" id="{105CE880-2534-4343-8A6D-7BAFCA219897}"/>
              </a:ext>
            </a:extLst>
          </p:cNvPr>
          <p:cNvSpPr txBox="1"/>
          <p:nvPr/>
        </p:nvSpPr>
        <p:spPr>
          <a:xfrm>
            <a:off x="2468433" y="1250366"/>
            <a:ext cx="309700" cy="369332"/>
          </a:xfrm>
          <a:prstGeom prst="rect">
            <a:avLst/>
          </a:prstGeom>
          <a:noFill/>
        </p:spPr>
        <p:txBody>
          <a:bodyPr wrap="none" rtlCol="0">
            <a:spAutoFit/>
          </a:bodyPr>
          <a:lstStyle/>
          <a:p>
            <a:r>
              <a:rPr lang="en-US" dirty="0"/>
              <a:t>u</a:t>
            </a:r>
          </a:p>
        </p:txBody>
      </p:sp>
      <p:cxnSp>
        <p:nvCxnSpPr>
          <p:cNvPr id="20" name="Straight Connector 19">
            <a:extLst>
              <a:ext uri="{FF2B5EF4-FFF2-40B4-BE49-F238E27FC236}">
                <a16:creationId xmlns:a16="http://schemas.microsoft.com/office/drawing/2014/main" id="{56933F67-6D75-074C-A89E-10C8962FBE84}"/>
              </a:ext>
            </a:extLst>
          </p:cNvPr>
          <p:cNvCxnSpPr>
            <a:cxnSpLocks/>
          </p:cNvCxnSpPr>
          <p:nvPr/>
        </p:nvCxnSpPr>
        <p:spPr>
          <a:xfrm flipH="1">
            <a:off x="2721460" y="3798332"/>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F269E821-548E-E642-BD00-284F6CE34754}"/>
              </a:ext>
            </a:extLst>
          </p:cNvPr>
          <p:cNvCxnSpPr>
            <a:cxnSpLocks/>
          </p:cNvCxnSpPr>
          <p:nvPr/>
        </p:nvCxnSpPr>
        <p:spPr>
          <a:xfrm flipV="1">
            <a:off x="2852812" y="1638090"/>
            <a:ext cx="4312091" cy="2"/>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B5E39373-0680-EB41-B07E-6B52208CBF90}"/>
              </a:ext>
            </a:extLst>
          </p:cNvPr>
          <p:cNvCxnSpPr>
            <a:cxnSpLocks/>
          </p:cNvCxnSpPr>
          <p:nvPr/>
        </p:nvCxnSpPr>
        <p:spPr>
          <a:xfrm flipV="1">
            <a:off x="7164903" y="1602304"/>
            <a:ext cx="0" cy="4356674"/>
          </a:xfrm>
          <a:prstGeom prst="line">
            <a:avLst/>
          </a:prstGeom>
          <a:ln>
            <a:prstDash val="das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C2047C18-3F4E-3F49-A7D9-E5CA2B47697C}"/>
                  </a:ext>
                </a:extLst>
              </p:cNvPr>
              <p:cNvSpPr txBox="1"/>
              <p:nvPr/>
            </p:nvSpPr>
            <p:spPr>
              <a:xfrm>
                <a:off x="7598063" y="1083747"/>
                <a:ext cx="818429" cy="369332"/>
              </a:xfrm>
              <a:prstGeom prst="rect">
                <a:avLst/>
              </a:prstGeom>
              <a:noFill/>
            </p:spPr>
            <p:txBody>
              <a:bodyPr wrap="none" rtlCol="0">
                <a:spAutoFit/>
              </a:bodyPr>
              <a:lstStyle/>
              <a:p>
                <a:r>
                  <a:rPr lang="en-US" dirty="0"/>
                  <a:t>u(x)=</a:t>
                </a:r>
                <a14:m>
                  <m:oMath xmlns:m="http://schemas.openxmlformats.org/officeDocument/2006/math">
                    <m:r>
                      <a:rPr lang="pt-PT" b="0" i="1" smtClean="0">
                        <a:latin typeface="Cambria Math" panose="02040503050406030204" pitchFamily="18" charset="0"/>
                        <a:ea typeface="Cambria Math" panose="02040503050406030204" pitchFamily="18" charset="0"/>
                      </a:rPr>
                      <m:t>𝑥</m:t>
                    </m:r>
                  </m:oMath>
                </a14:m>
                <a:endParaRPr lang="en-US" dirty="0"/>
              </a:p>
            </p:txBody>
          </p:sp>
        </mc:Choice>
        <mc:Fallback xmlns="">
          <p:sp>
            <p:nvSpPr>
              <p:cNvPr id="33" name="TextBox 32">
                <a:extLst>
                  <a:ext uri="{FF2B5EF4-FFF2-40B4-BE49-F238E27FC236}">
                    <a16:creationId xmlns:a16="http://schemas.microsoft.com/office/drawing/2014/main" id="{C2047C18-3F4E-3F49-A7D9-E5CA2B47697C}"/>
                  </a:ext>
                </a:extLst>
              </p:cNvPr>
              <p:cNvSpPr txBox="1">
                <a:spLocks noRot="1" noChangeAspect="1" noMove="1" noResize="1" noEditPoints="1" noAdjustHandles="1" noChangeArrowheads="1" noChangeShapeType="1" noTextEdit="1"/>
              </p:cNvSpPr>
              <p:nvPr/>
            </p:nvSpPr>
            <p:spPr>
              <a:xfrm>
                <a:off x="7598063" y="1083747"/>
                <a:ext cx="818429" cy="369332"/>
              </a:xfrm>
              <a:prstGeom prst="rect">
                <a:avLst/>
              </a:prstGeom>
              <a:blipFill>
                <a:blip r:embed="rId2"/>
                <a:stretch>
                  <a:fillRect l="-4545" t="-3333" b="-26667"/>
                </a:stretch>
              </a:blipFill>
            </p:spPr>
            <p:txBody>
              <a:bodyPr/>
              <a:lstStyle/>
              <a:p>
                <a:r>
                  <a:rPr lang="en-US">
                    <a:noFill/>
                  </a:rPr>
                  <a:t> </a:t>
                </a:r>
              </a:p>
            </p:txBody>
          </p:sp>
        </mc:Fallback>
      </mc:AlternateContent>
      <p:cxnSp>
        <p:nvCxnSpPr>
          <p:cNvPr id="34" name="Straight Connector 33">
            <a:extLst>
              <a:ext uri="{FF2B5EF4-FFF2-40B4-BE49-F238E27FC236}">
                <a16:creationId xmlns:a16="http://schemas.microsoft.com/office/drawing/2014/main" id="{09051502-6EEC-C84B-A805-B961C502C04F}"/>
              </a:ext>
            </a:extLst>
          </p:cNvPr>
          <p:cNvCxnSpPr/>
          <p:nvPr/>
        </p:nvCxnSpPr>
        <p:spPr>
          <a:xfrm>
            <a:off x="2843808"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B9B39546-CF0E-EF4C-86CA-40CD5F3F7464}"/>
              </a:ext>
            </a:extLst>
          </p:cNvPr>
          <p:cNvSpPr txBox="1"/>
          <p:nvPr/>
        </p:nvSpPr>
        <p:spPr>
          <a:xfrm>
            <a:off x="2699792" y="6093296"/>
            <a:ext cx="300082" cy="369332"/>
          </a:xfrm>
          <a:prstGeom prst="rect">
            <a:avLst/>
          </a:prstGeom>
          <a:noFill/>
        </p:spPr>
        <p:txBody>
          <a:bodyPr wrap="none" rtlCol="0">
            <a:spAutoFit/>
          </a:bodyPr>
          <a:lstStyle/>
          <a:p>
            <a:r>
              <a:rPr lang="en-US" dirty="0"/>
              <a:t>0</a:t>
            </a:r>
          </a:p>
        </p:txBody>
      </p:sp>
      <p:cxnSp>
        <p:nvCxnSpPr>
          <p:cNvPr id="5" name="Straight Connector 4">
            <a:extLst>
              <a:ext uri="{FF2B5EF4-FFF2-40B4-BE49-F238E27FC236}">
                <a16:creationId xmlns:a16="http://schemas.microsoft.com/office/drawing/2014/main" id="{EFD092D5-D07D-714D-97E4-C19ED07FAE02}"/>
              </a:ext>
            </a:extLst>
          </p:cNvPr>
          <p:cNvCxnSpPr>
            <a:cxnSpLocks/>
          </p:cNvCxnSpPr>
          <p:nvPr/>
        </p:nvCxnSpPr>
        <p:spPr>
          <a:xfrm flipV="1">
            <a:off x="2843808" y="1452426"/>
            <a:ext cx="4477160" cy="4496855"/>
          </a:xfrm>
          <a:prstGeom prst="line">
            <a:avLst/>
          </a:prstGeom>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1F27803E-709F-894A-B584-723852F1A9DE}"/>
              </a:ext>
            </a:extLst>
          </p:cNvPr>
          <p:cNvCxnSpPr>
            <a:cxnSpLocks/>
          </p:cNvCxnSpPr>
          <p:nvPr/>
        </p:nvCxnSpPr>
        <p:spPr>
          <a:xfrm flipH="1">
            <a:off x="2720845" y="1638092"/>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642889B5-4E32-7A47-823A-721728513CF4}"/>
              </a:ext>
            </a:extLst>
          </p:cNvPr>
          <p:cNvSpPr txBox="1"/>
          <p:nvPr/>
        </p:nvSpPr>
        <p:spPr>
          <a:xfrm>
            <a:off x="2411760" y="1484784"/>
            <a:ext cx="300082" cy="369332"/>
          </a:xfrm>
          <a:prstGeom prst="rect">
            <a:avLst/>
          </a:prstGeom>
          <a:noFill/>
        </p:spPr>
        <p:txBody>
          <a:bodyPr wrap="none" rtlCol="0">
            <a:spAutoFit/>
          </a:bodyPr>
          <a:lstStyle/>
          <a:p>
            <a:r>
              <a:rPr lang="en-US" dirty="0"/>
              <a:t>4</a:t>
            </a:r>
          </a:p>
        </p:txBody>
      </p:sp>
      <p:cxnSp>
        <p:nvCxnSpPr>
          <p:cNvPr id="32" name="Straight Connector 31">
            <a:extLst>
              <a:ext uri="{FF2B5EF4-FFF2-40B4-BE49-F238E27FC236}">
                <a16:creationId xmlns:a16="http://schemas.microsoft.com/office/drawing/2014/main" id="{6B633B1F-1D94-C142-B71A-E079B29AC5FD}"/>
              </a:ext>
            </a:extLst>
          </p:cNvPr>
          <p:cNvCxnSpPr>
            <a:cxnSpLocks/>
          </p:cNvCxnSpPr>
          <p:nvPr/>
        </p:nvCxnSpPr>
        <p:spPr>
          <a:xfrm flipH="1">
            <a:off x="5004048" y="3807781"/>
            <a:ext cx="1" cy="2091401"/>
          </a:xfrm>
          <a:prstGeom prst="line">
            <a:avLst/>
          </a:prstGeom>
          <a:ln>
            <a:solidFill>
              <a:schemeClr val="bg2"/>
            </a:solidFill>
            <a:prstDash val="lgDash"/>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0748556C-D27B-E34C-8949-CD57B93383BC}"/>
              </a:ext>
            </a:extLst>
          </p:cNvPr>
          <p:cNvCxnSpPr>
            <a:cxnSpLocks/>
          </p:cNvCxnSpPr>
          <p:nvPr/>
        </p:nvCxnSpPr>
        <p:spPr>
          <a:xfrm flipH="1">
            <a:off x="2835420" y="3789040"/>
            <a:ext cx="2168628" cy="0"/>
          </a:xfrm>
          <a:prstGeom prst="line">
            <a:avLst/>
          </a:prstGeom>
          <a:ln>
            <a:solidFill>
              <a:schemeClr val="tx1"/>
            </a:solidFill>
            <a:prstDash val="lgDash"/>
          </a:ln>
        </p:spPr>
        <p:style>
          <a:lnRef idx="2">
            <a:schemeClr val="accent1"/>
          </a:lnRef>
          <a:fillRef idx="0">
            <a:schemeClr val="accent1"/>
          </a:fillRef>
          <a:effectRef idx="1">
            <a:schemeClr val="accent1"/>
          </a:effectRef>
          <a:fontRef idx="minor">
            <a:schemeClr val="tx1"/>
          </a:fontRef>
        </p:style>
      </p:cxnSp>
      <p:sp>
        <p:nvSpPr>
          <p:cNvPr id="37" name="TextBox 36">
            <a:extLst>
              <a:ext uri="{FF2B5EF4-FFF2-40B4-BE49-F238E27FC236}">
                <a16:creationId xmlns:a16="http://schemas.microsoft.com/office/drawing/2014/main" id="{20ACF0FE-504E-1F42-9134-7262E663A92A}"/>
              </a:ext>
            </a:extLst>
          </p:cNvPr>
          <p:cNvSpPr txBox="1"/>
          <p:nvPr/>
        </p:nvSpPr>
        <p:spPr>
          <a:xfrm>
            <a:off x="1619261" y="3623115"/>
            <a:ext cx="1101584" cy="369332"/>
          </a:xfrm>
          <a:prstGeom prst="rect">
            <a:avLst/>
          </a:prstGeom>
          <a:noFill/>
        </p:spPr>
        <p:txBody>
          <a:bodyPr wrap="none" rtlCol="0">
            <a:spAutoFit/>
          </a:bodyPr>
          <a:lstStyle/>
          <a:p>
            <a:r>
              <a:rPr lang="en-US" dirty="0"/>
              <a:t>u(E)=u(2)</a:t>
            </a:r>
          </a:p>
        </p:txBody>
      </p:sp>
      <p:sp>
        <p:nvSpPr>
          <p:cNvPr id="24" name="Rectangle 12">
            <a:extLst>
              <a:ext uri="{FF2B5EF4-FFF2-40B4-BE49-F238E27FC236}">
                <a16:creationId xmlns:a16="http://schemas.microsoft.com/office/drawing/2014/main" id="{9CCD73F0-ED80-1146-B530-B01FB9E59E33}"/>
              </a:ext>
            </a:extLst>
          </p:cNvPr>
          <p:cNvSpPr>
            <a:spLocks noChangeArrowheads="1"/>
          </p:cNvSpPr>
          <p:nvPr/>
        </p:nvSpPr>
        <p:spPr bwMode="auto">
          <a:xfrm>
            <a:off x="912813" y="69269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dirty="0">
                <a:solidFill>
                  <a:srgbClr val="3C8C93"/>
                </a:solidFill>
                <a:latin typeface="Arial" panose="020B0604020202020204" pitchFamily="34" charset="0"/>
              </a:rPr>
              <a:t>Attitudes towards risk</a:t>
            </a:r>
          </a:p>
        </p:txBody>
      </p:sp>
      <p:sp>
        <p:nvSpPr>
          <p:cNvPr id="25" name="Rectangle 3">
            <a:extLst>
              <a:ext uri="{FF2B5EF4-FFF2-40B4-BE49-F238E27FC236}">
                <a16:creationId xmlns:a16="http://schemas.microsoft.com/office/drawing/2014/main" id="{532937D7-198A-3F4A-AC33-C3C713F6B4ED}"/>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56139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prstTxWarp prst="textNoShape">
              <a:avLst/>
            </a:prstTxWarp>
          </a:bodyPr>
          <a:lstStyle/>
          <a:p>
            <a:pPr algn="ctr"/>
            <a:endParaRPr lang="en-US" sz="3600">
              <a:solidFill>
                <a:schemeClr val="bg2"/>
              </a:solidFill>
            </a:endParaRPr>
          </a:p>
        </p:txBody>
      </p:sp>
      <p:sp>
        <p:nvSpPr>
          <p:cNvPr id="172036" name="Text Box 4"/>
          <p:cNvSpPr txBox="1">
            <a:spLocks noChangeArrowheads="1"/>
          </p:cNvSpPr>
          <p:nvPr/>
        </p:nvSpPr>
        <p:spPr bwMode="auto">
          <a:xfrm>
            <a:off x="5723974" y="1268413"/>
            <a:ext cx="360363" cy="779462"/>
          </a:xfrm>
          <a:prstGeom prst="rect">
            <a:avLst/>
          </a:prstGeom>
          <a:solidFill>
            <a:schemeClr val="bg1"/>
          </a:solidFill>
          <a:ln w="9525">
            <a:noFill/>
            <a:miter lim="800000"/>
            <a:headEnd/>
            <a:tailEnd/>
          </a:ln>
          <a:effectLst/>
        </p:spPr>
        <p:txBody>
          <a:bodyPr>
            <a:prstTxWarp prst="textNoShape">
              <a:avLst/>
            </a:prstTxWarp>
            <a:spAutoFit/>
          </a:bodyPr>
          <a:lstStyle/>
          <a:p>
            <a:pPr>
              <a:spcBef>
                <a:spcPct val="50000"/>
              </a:spcBef>
            </a:pPr>
            <a:r>
              <a:rPr lang="pt-PT"/>
              <a:t>  </a:t>
            </a:r>
          </a:p>
          <a:p>
            <a:pPr>
              <a:spcBef>
                <a:spcPct val="50000"/>
              </a:spcBef>
            </a:pPr>
            <a:r>
              <a:rPr lang="pt-PT"/>
              <a:t> </a:t>
            </a:r>
          </a:p>
        </p:txBody>
      </p:sp>
      <p:cxnSp>
        <p:nvCxnSpPr>
          <p:cNvPr id="3" name="Straight Arrow Connector 2">
            <a:extLst>
              <a:ext uri="{FF2B5EF4-FFF2-40B4-BE49-F238E27FC236}">
                <a16:creationId xmlns:a16="http://schemas.microsoft.com/office/drawing/2014/main" id="{818653EE-C39E-A144-B10B-5D0749FEEAC2}"/>
              </a:ext>
            </a:extLst>
          </p:cNvPr>
          <p:cNvCxnSpPr>
            <a:cxnSpLocks/>
          </p:cNvCxnSpPr>
          <p:nvPr/>
        </p:nvCxnSpPr>
        <p:spPr>
          <a:xfrm flipV="1">
            <a:off x="2844423" y="1417638"/>
            <a:ext cx="1" cy="4531642"/>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A842CAEA-BC2B-6445-9ECC-3CFE8BA001AE}"/>
              </a:ext>
            </a:extLst>
          </p:cNvPr>
          <p:cNvCxnSpPr>
            <a:cxnSpLocks/>
          </p:cNvCxnSpPr>
          <p:nvPr/>
        </p:nvCxnSpPr>
        <p:spPr>
          <a:xfrm>
            <a:off x="2844423" y="5949280"/>
            <a:ext cx="5104184" cy="0"/>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D08063D-AB95-DC45-9C72-FCFE84ED0533}"/>
              </a:ext>
            </a:extLst>
          </p:cNvPr>
          <p:cNvCxnSpPr/>
          <p:nvPr/>
        </p:nvCxnSpPr>
        <p:spPr>
          <a:xfrm>
            <a:off x="716490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C2C90A02-4425-1D4B-828C-8BF13E352579}"/>
              </a:ext>
            </a:extLst>
          </p:cNvPr>
          <p:cNvCxnSpPr/>
          <p:nvPr/>
        </p:nvCxnSpPr>
        <p:spPr>
          <a:xfrm>
            <a:off x="500466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7C2F7994-08A3-C249-BEFF-F792846FCCEA}"/>
              </a:ext>
            </a:extLst>
          </p:cNvPr>
          <p:cNvSpPr txBox="1"/>
          <p:nvPr/>
        </p:nvSpPr>
        <p:spPr>
          <a:xfrm>
            <a:off x="4860647" y="6093296"/>
            <a:ext cx="300082" cy="369332"/>
          </a:xfrm>
          <a:prstGeom prst="rect">
            <a:avLst/>
          </a:prstGeom>
          <a:noFill/>
        </p:spPr>
        <p:txBody>
          <a:bodyPr wrap="none" rtlCol="0">
            <a:spAutoFit/>
          </a:bodyPr>
          <a:lstStyle/>
          <a:p>
            <a:r>
              <a:rPr lang="en-US" dirty="0"/>
              <a:t>2</a:t>
            </a:r>
          </a:p>
        </p:txBody>
      </p:sp>
      <p:sp>
        <p:nvSpPr>
          <p:cNvPr id="17" name="TextBox 16">
            <a:extLst>
              <a:ext uri="{FF2B5EF4-FFF2-40B4-BE49-F238E27FC236}">
                <a16:creationId xmlns:a16="http://schemas.microsoft.com/office/drawing/2014/main" id="{7F440E3E-AB7D-344C-8635-44A9D4B6540D}"/>
              </a:ext>
            </a:extLst>
          </p:cNvPr>
          <p:cNvSpPr txBox="1"/>
          <p:nvPr/>
        </p:nvSpPr>
        <p:spPr>
          <a:xfrm>
            <a:off x="7020886" y="6093296"/>
            <a:ext cx="300082" cy="369332"/>
          </a:xfrm>
          <a:prstGeom prst="rect">
            <a:avLst/>
          </a:prstGeom>
          <a:noFill/>
        </p:spPr>
        <p:txBody>
          <a:bodyPr wrap="none" rtlCol="0">
            <a:spAutoFit/>
          </a:bodyPr>
          <a:lstStyle/>
          <a:p>
            <a:r>
              <a:rPr lang="en-US" dirty="0"/>
              <a:t>4</a:t>
            </a:r>
          </a:p>
        </p:txBody>
      </p:sp>
      <p:sp>
        <p:nvSpPr>
          <p:cNvPr id="12" name="TextBox 11">
            <a:extLst>
              <a:ext uri="{FF2B5EF4-FFF2-40B4-BE49-F238E27FC236}">
                <a16:creationId xmlns:a16="http://schemas.microsoft.com/office/drawing/2014/main" id="{105CE880-2534-4343-8A6D-7BAFCA219897}"/>
              </a:ext>
            </a:extLst>
          </p:cNvPr>
          <p:cNvSpPr txBox="1"/>
          <p:nvPr/>
        </p:nvSpPr>
        <p:spPr>
          <a:xfrm>
            <a:off x="2468433" y="1250366"/>
            <a:ext cx="309700" cy="369332"/>
          </a:xfrm>
          <a:prstGeom prst="rect">
            <a:avLst/>
          </a:prstGeom>
          <a:noFill/>
        </p:spPr>
        <p:txBody>
          <a:bodyPr wrap="none" rtlCol="0">
            <a:spAutoFit/>
          </a:bodyPr>
          <a:lstStyle/>
          <a:p>
            <a:r>
              <a:rPr lang="en-US" dirty="0"/>
              <a:t>u</a:t>
            </a:r>
          </a:p>
        </p:txBody>
      </p:sp>
      <p:cxnSp>
        <p:nvCxnSpPr>
          <p:cNvPr id="20" name="Straight Connector 19">
            <a:extLst>
              <a:ext uri="{FF2B5EF4-FFF2-40B4-BE49-F238E27FC236}">
                <a16:creationId xmlns:a16="http://schemas.microsoft.com/office/drawing/2014/main" id="{56933F67-6D75-074C-A89E-10C8962FBE84}"/>
              </a:ext>
            </a:extLst>
          </p:cNvPr>
          <p:cNvCxnSpPr>
            <a:cxnSpLocks/>
          </p:cNvCxnSpPr>
          <p:nvPr/>
        </p:nvCxnSpPr>
        <p:spPr>
          <a:xfrm flipH="1">
            <a:off x="2721460" y="3798332"/>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F269E821-548E-E642-BD00-284F6CE34754}"/>
              </a:ext>
            </a:extLst>
          </p:cNvPr>
          <p:cNvCxnSpPr>
            <a:cxnSpLocks/>
          </p:cNvCxnSpPr>
          <p:nvPr/>
        </p:nvCxnSpPr>
        <p:spPr>
          <a:xfrm flipV="1">
            <a:off x="2852812" y="1638090"/>
            <a:ext cx="4312091" cy="2"/>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B5E39373-0680-EB41-B07E-6B52208CBF90}"/>
              </a:ext>
            </a:extLst>
          </p:cNvPr>
          <p:cNvCxnSpPr>
            <a:cxnSpLocks/>
          </p:cNvCxnSpPr>
          <p:nvPr/>
        </p:nvCxnSpPr>
        <p:spPr>
          <a:xfrm flipV="1">
            <a:off x="7164903" y="1602304"/>
            <a:ext cx="0" cy="4356674"/>
          </a:xfrm>
          <a:prstGeom prst="line">
            <a:avLst/>
          </a:prstGeom>
          <a:ln>
            <a:prstDash val="das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C2047C18-3F4E-3F49-A7D9-E5CA2B47697C}"/>
                  </a:ext>
                </a:extLst>
              </p:cNvPr>
              <p:cNvSpPr txBox="1"/>
              <p:nvPr/>
            </p:nvSpPr>
            <p:spPr>
              <a:xfrm>
                <a:off x="7598063" y="1083747"/>
                <a:ext cx="818429" cy="369332"/>
              </a:xfrm>
              <a:prstGeom prst="rect">
                <a:avLst/>
              </a:prstGeom>
              <a:noFill/>
            </p:spPr>
            <p:txBody>
              <a:bodyPr wrap="none" rtlCol="0">
                <a:spAutoFit/>
              </a:bodyPr>
              <a:lstStyle/>
              <a:p>
                <a:r>
                  <a:rPr lang="en-US" dirty="0"/>
                  <a:t>u(x)=</a:t>
                </a:r>
                <a14:m>
                  <m:oMath xmlns:m="http://schemas.openxmlformats.org/officeDocument/2006/math">
                    <m:r>
                      <a:rPr lang="pt-PT" b="0" i="1" smtClean="0">
                        <a:latin typeface="Cambria Math" panose="02040503050406030204" pitchFamily="18" charset="0"/>
                        <a:ea typeface="Cambria Math" panose="02040503050406030204" pitchFamily="18" charset="0"/>
                      </a:rPr>
                      <m:t>𝑥</m:t>
                    </m:r>
                  </m:oMath>
                </a14:m>
                <a:endParaRPr lang="en-US" dirty="0"/>
              </a:p>
            </p:txBody>
          </p:sp>
        </mc:Choice>
        <mc:Fallback xmlns="">
          <p:sp>
            <p:nvSpPr>
              <p:cNvPr id="33" name="TextBox 32">
                <a:extLst>
                  <a:ext uri="{FF2B5EF4-FFF2-40B4-BE49-F238E27FC236}">
                    <a16:creationId xmlns:a16="http://schemas.microsoft.com/office/drawing/2014/main" id="{C2047C18-3F4E-3F49-A7D9-E5CA2B47697C}"/>
                  </a:ext>
                </a:extLst>
              </p:cNvPr>
              <p:cNvSpPr txBox="1">
                <a:spLocks noRot="1" noChangeAspect="1" noMove="1" noResize="1" noEditPoints="1" noAdjustHandles="1" noChangeArrowheads="1" noChangeShapeType="1" noTextEdit="1"/>
              </p:cNvSpPr>
              <p:nvPr/>
            </p:nvSpPr>
            <p:spPr>
              <a:xfrm>
                <a:off x="7598063" y="1083747"/>
                <a:ext cx="818429" cy="369332"/>
              </a:xfrm>
              <a:prstGeom prst="rect">
                <a:avLst/>
              </a:prstGeom>
              <a:blipFill>
                <a:blip r:embed="rId2"/>
                <a:stretch>
                  <a:fillRect l="-4545" t="-3333" b="-26667"/>
                </a:stretch>
              </a:blipFill>
            </p:spPr>
            <p:txBody>
              <a:bodyPr/>
              <a:lstStyle/>
              <a:p>
                <a:r>
                  <a:rPr lang="en-US">
                    <a:noFill/>
                  </a:rPr>
                  <a:t> </a:t>
                </a:r>
              </a:p>
            </p:txBody>
          </p:sp>
        </mc:Fallback>
      </mc:AlternateContent>
      <p:cxnSp>
        <p:nvCxnSpPr>
          <p:cNvPr id="34" name="Straight Connector 33">
            <a:extLst>
              <a:ext uri="{FF2B5EF4-FFF2-40B4-BE49-F238E27FC236}">
                <a16:creationId xmlns:a16="http://schemas.microsoft.com/office/drawing/2014/main" id="{09051502-6EEC-C84B-A805-B961C502C04F}"/>
              </a:ext>
            </a:extLst>
          </p:cNvPr>
          <p:cNvCxnSpPr/>
          <p:nvPr/>
        </p:nvCxnSpPr>
        <p:spPr>
          <a:xfrm>
            <a:off x="2843808"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B9B39546-CF0E-EF4C-86CA-40CD5F3F7464}"/>
              </a:ext>
            </a:extLst>
          </p:cNvPr>
          <p:cNvSpPr txBox="1"/>
          <p:nvPr/>
        </p:nvSpPr>
        <p:spPr>
          <a:xfrm>
            <a:off x="2699792" y="6093296"/>
            <a:ext cx="300082" cy="369332"/>
          </a:xfrm>
          <a:prstGeom prst="rect">
            <a:avLst/>
          </a:prstGeom>
          <a:noFill/>
        </p:spPr>
        <p:txBody>
          <a:bodyPr wrap="none" rtlCol="0">
            <a:spAutoFit/>
          </a:bodyPr>
          <a:lstStyle/>
          <a:p>
            <a:r>
              <a:rPr lang="en-US" dirty="0"/>
              <a:t>0</a:t>
            </a:r>
          </a:p>
        </p:txBody>
      </p:sp>
      <p:cxnSp>
        <p:nvCxnSpPr>
          <p:cNvPr id="5" name="Straight Connector 4">
            <a:extLst>
              <a:ext uri="{FF2B5EF4-FFF2-40B4-BE49-F238E27FC236}">
                <a16:creationId xmlns:a16="http://schemas.microsoft.com/office/drawing/2014/main" id="{EFD092D5-D07D-714D-97E4-C19ED07FAE02}"/>
              </a:ext>
            </a:extLst>
          </p:cNvPr>
          <p:cNvCxnSpPr>
            <a:cxnSpLocks/>
          </p:cNvCxnSpPr>
          <p:nvPr/>
        </p:nvCxnSpPr>
        <p:spPr>
          <a:xfrm flipV="1">
            <a:off x="2843808" y="1452426"/>
            <a:ext cx="4477160" cy="4496855"/>
          </a:xfrm>
          <a:prstGeom prst="line">
            <a:avLst/>
          </a:prstGeom>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1F27803E-709F-894A-B584-723852F1A9DE}"/>
              </a:ext>
            </a:extLst>
          </p:cNvPr>
          <p:cNvCxnSpPr>
            <a:cxnSpLocks/>
          </p:cNvCxnSpPr>
          <p:nvPr/>
        </p:nvCxnSpPr>
        <p:spPr>
          <a:xfrm flipH="1">
            <a:off x="2720845" y="1638092"/>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642889B5-4E32-7A47-823A-721728513CF4}"/>
              </a:ext>
            </a:extLst>
          </p:cNvPr>
          <p:cNvSpPr txBox="1"/>
          <p:nvPr/>
        </p:nvSpPr>
        <p:spPr>
          <a:xfrm>
            <a:off x="2411760" y="1484784"/>
            <a:ext cx="300082" cy="369332"/>
          </a:xfrm>
          <a:prstGeom prst="rect">
            <a:avLst/>
          </a:prstGeom>
          <a:noFill/>
        </p:spPr>
        <p:txBody>
          <a:bodyPr wrap="none" rtlCol="0">
            <a:spAutoFit/>
          </a:bodyPr>
          <a:lstStyle/>
          <a:p>
            <a:r>
              <a:rPr lang="en-US" dirty="0"/>
              <a:t>4</a:t>
            </a:r>
          </a:p>
        </p:txBody>
      </p:sp>
      <p:cxnSp>
        <p:nvCxnSpPr>
          <p:cNvPr id="32" name="Straight Connector 31">
            <a:extLst>
              <a:ext uri="{FF2B5EF4-FFF2-40B4-BE49-F238E27FC236}">
                <a16:creationId xmlns:a16="http://schemas.microsoft.com/office/drawing/2014/main" id="{6B633B1F-1D94-C142-B71A-E079B29AC5FD}"/>
              </a:ext>
            </a:extLst>
          </p:cNvPr>
          <p:cNvCxnSpPr>
            <a:cxnSpLocks/>
          </p:cNvCxnSpPr>
          <p:nvPr/>
        </p:nvCxnSpPr>
        <p:spPr>
          <a:xfrm flipH="1">
            <a:off x="5004048" y="3807781"/>
            <a:ext cx="1" cy="2091401"/>
          </a:xfrm>
          <a:prstGeom prst="line">
            <a:avLst/>
          </a:prstGeom>
          <a:ln>
            <a:solidFill>
              <a:schemeClr val="bg2">
                <a:alpha val="42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0748556C-D27B-E34C-8949-CD57B93383BC}"/>
              </a:ext>
            </a:extLst>
          </p:cNvPr>
          <p:cNvCxnSpPr>
            <a:cxnSpLocks/>
          </p:cNvCxnSpPr>
          <p:nvPr/>
        </p:nvCxnSpPr>
        <p:spPr>
          <a:xfrm flipH="1">
            <a:off x="2835420" y="3789040"/>
            <a:ext cx="2168628" cy="0"/>
          </a:xfrm>
          <a:prstGeom prst="line">
            <a:avLst/>
          </a:prstGeom>
          <a:ln>
            <a:solidFill>
              <a:schemeClr val="tx1">
                <a:alpha val="46000"/>
              </a:schemeClr>
            </a:solidFill>
            <a:prstDash val="lgDash"/>
          </a:ln>
        </p:spPr>
        <p:style>
          <a:lnRef idx="2">
            <a:schemeClr val="accent1"/>
          </a:lnRef>
          <a:fillRef idx="0">
            <a:schemeClr val="accent1"/>
          </a:fillRef>
          <a:effectRef idx="1">
            <a:schemeClr val="accent1"/>
          </a:effectRef>
          <a:fontRef idx="minor">
            <a:schemeClr val="tx1"/>
          </a:fontRef>
        </p:style>
      </p:cxnSp>
      <p:sp>
        <p:nvSpPr>
          <p:cNvPr id="37" name="TextBox 36">
            <a:extLst>
              <a:ext uri="{FF2B5EF4-FFF2-40B4-BE49-F238E27FC236}">
                <a16:creationId xmlns:a16="http://schemas.microsoft.com/office/drawing/2014/main" id="{20ACF0FE-504E-1F42-9134-7262E663A92A}"/>
              </a:ext>
            </a:extLst>
          </p:cNvPr>
          <p:cNvSpPr txBox="1"/>
          <p:nvPr/>
        </p:nvSpPr>
        <p:spPr>
          <a:xfrm>
            <a:off x="1554800" y="3623115"/>
            <a:ext cx="1217000" cy="369332"/>
          </a:xfrm>
          <a:prstGeom prst="rect">
            <a:avLst/>
          </a:prstGeom>
          <a:noFill/>
        </p:spPr>
        <p:txBody>
          <a:bodyPr wrap="none" rtlCol="0">
            <a:spAutoFit/>
          </a:bodyPr>
          <a:lstStyle/>
          <a:p>
            <a:r>
              <a:rPr lang="en-US" dirty="0"/>
              <a:t>=u(E)=u(2)</a:t>
            </a:r>
          </a:p>
        </p:txBody>
      </p:sp>
      <p:sp>
        <p:nvSpPr>
          <p:cNvPr id="24" name="TextBox 23">
            <a:extLst>
              <a:ext uri="{FF2B5EF4-FFF2-40B4-BE49-F238E27FC236}">
                <a16:creationId xmlns:a16="http://schemas.microsoft.com/office/drawing/2014/main" id="{E0498E6B-D9FD-3945-9AB1-686743515933}"/>
              </a:ext>
            </a:extLst>
          </p:cNvPr>
          <p:cNvSpPr txBox="1"/>
          <p:nvPr/>
        </p:nvSpPr>
        <p:spPr>
          <a:xfrm>
            <a:off x="539552" y="3341392"/>
            <a:ext cx="2300630" cy="369332"/>
          </a:xfrm>
          <a:prstGeom prst="rect">
            <a:avLst/>
          </a:prstGeom>
          <a:noFill/>
        </p:spPr>
        <p:txBody>
          <a:bodyPr wrap="none" rtlCol="0">
            <a:spAutoFit/>
          </a:bodyPr>
          <a:lstStyle/>
          <a:p>
            <a:r>
              <a:rPr lang="en-US" dirty="0"/>
              <a:t>E(u)=0.5u(0)+0.5u(4)=</a:t>
            </a:r>
          </a:p>
        </p:txBody>
      </p:sp>
      <p:cxnSp>
        <p:nvCxnSpPr>
          <p:cNvPr id="25" name="Straight Connector 24">
            <a:extLst>
              <a:ext uri="{FF2B5EF4-FFF2-40B4-BE49-F238E27FC236}">
                <a16:creationId xmlns:a16="http://schemas.microsoft.com/office/drawing/2014/main" id="{D490B81B-A338-564A-A4D2-62C4F5A986DC}"/>
              </a:ext>
            </a:extLst>
          </p:cNvPr>
          <p:cNvCxnSpPr>
            <a:cxnSpLocks/>
          </p:cNvCxnSpPr>
          <p:nvPr/>
        </p:nvCxnSpPr>
        <p:spPr>
          <a:xfrm flipH="1">
            <a:off x="2843809" y="1638090"/>
            <a:ext cx="4321094" cy="4311190"/>
          </a:xfrm>
          <a:prstGeom prst="line">
            <a:avLst/>
          </a:prstGeom>
          <a:ln>
            <a:solidFill>
              <a:schemeClr val="bg2">
                <a:alpha val="43000"/>
              </a:schemeClr>
            </a:solidFill>
            <a:prstDash val="lgDash"/>
          </a:ln>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B6383A6A-E086-1947-8FB3-BA189EED2DA4}"/>
              </a:ext>
            </a:extLst>
          </p:cNvPr>
          <p:cNvSpPr txBox="1"/>
          <p:nvPr/>
        </p:nvSpPr>
        <p:spPr>
          <a:xfrm>
            <a:off x="193950" y="1552007"/>
            <a:ext cx="2281394" cy="923330"/>
          </a:xfrm>
          <a:prstGeom prst="rect">
            <a:avLst/>
          </a:prstGeom>
          <a:noFill/>
        </p:spPr>
        <p:txBody>
          <a:bodyPr wrap="none" rtlCol="0">
            <a:spAutoFit/>
          </a:bodyPr>
          <a:lstStyle/>
          <a:p>
            <a:r>
              <a:rPr lang="en-US" b="1" dirty="0">
                <a:solidFill>
                  <a:schemeClr val="accent6"/>
                </a:solidFill>
              </a:rPr>
              <a:t>RISK NEUTRALITY</a:t>
            </a:r>
            <a:r>
              <a:rPr lang="en-US" dirty="0"/>
              <a:t>: </a:t>
            </a:r>
          </a:p>
          <a:p>
            <a:r>
              <a:rPr lang="en-US" dirty="0">
                <a:solidFill>
                  <a:schemeClr val="accent6"/>
                </a:solidFill>
              </a:rPr>
              <a:t>u(E)=E(u)</a:t>
            </a:r>
          </a:p>
          <a:p>
            <a:r>
              <a:rPr lang="en-US" dirty="0">
                <a:solidFill>
                  <a:schemeClr val="accent6"/>
                </a:solidFill>
              </a:rPr>
              <a:t>u’’=0</a:t>
            </a:r>
          </a:p>
        </p:txBody>
      </p:sp>
      <p:sp>
        <p:nvSpPr>
          <p:cNvPr id="28" name="Rectangle 12">
            <a:extLst>
              <a:ext uri="{FF2B5EF4-FFF2-40B4-BE49-F238E27FC236}">
                <a16:creationId xmlns:a16="http://schemas.microsoft.com/office/drawing/2014/main" id="{E006181E-35D5-9545-B037-CAD5AE235CE9}"/>
              </a:ext>
            </a:extLst>
          </p:cNvPr>
          <p:cNvSpPr>
            <a:spLocks noChangeArrowheads="1"/>
          </p:cNvSpPr>
          <p:nvPr/>
        </p:nvSpPr>
        <p:spPr bwMode="auto">
          <a:xfrm>
            <a:off x="912813" y="69269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dirty="0">
                <a:solidFill>
                  <a:srgbClr val="3C8C93"/>
                </a:solidFill>
                <a:latin typeface="Arial" panose="020B0604020202020204" pitchFamily="34" charset="0"/>
              </a:rPr>
              <a:t>Attitudes towards risk</a:t>
            </a:r>
          </a:p>
        </p:txBody>
      </p:sp>
      <p:sp>
        <p:nvSpPr>
          <p:cNvPr id="29" name="Rectangle 3">
            <a:extLst>
              <a:ext uri="{FF2B5EF4-FFF2-40B4-BE49-F238E27FC236}">
                <a16:creationId xmlns:a16="http://schemas.microsoft.com/office/drawing/2014/main" id="{40E08C10-3556-464F-8BA1-14979AC54EAB}"/>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387869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prstTxWarp prst="textNoShape">
              <a:avLst/>
            </a:prstTxWarp>
          </a:bodyPr>
          <a:lstStyle/>
          <a:p>
            <a:pPr algn="ctr"/>
            <a:endParaRPr lang="en-US" sz="3600">
              <a:solidFill>
                <a:schemeClr val="bg2"/>
              </a:solidFill>
            </a:endParaRPr>
          </a:p>
        </p:txBody>
      </p:sp>
      <p:sp>
        <p:nvSpPr>
          <p:cNvPr id="172036" name="Text Box 4"/>
          <p:cNvSpPr txBox="1">
            <a:spLocks noChangeArrowheads="1"/>
          </p:cNvSpPr>
          <p:nvPr/>
        </p:nvSpPr>
        <p:spPr bwMode="auto">
          <a:xfrm>
            <a:off x="5723974" y="1268413"/>
            <a:ext cx="360363" cy="779462"/>
          </a:xfrm>
          <a:prstGeom prst="rect">
            <a:avLst/>
          </a:prstGeom>
          <a:solidFill>
            <a:schemeClr val="bg1"/>
          </a:solidFill>
          <a:ln w="9525">
            <a:noFill/>
            <a:miter lim="800000"/>
            <a:headEnd/>
            <a:tailEnd/>
          </a:ln>
          <a:effectLst/>
        </p:spPr>
        <p:txBody>
          <a:bodyPr>
            <a:prstTxWarp prst="textNoShape">
              <a:avLst/>
            </a:prstTxWarp>
            <a:spAutoFit/>
          </a:bodyPr>
          <a:lstStyle/>
          <a:p>
            <a:pPr>
              <a:spcBef>
                <a:spcPct val="50000"/>
              </a:spcBef>
            </a:pPr>
            <a:r>
              <a:rPr lang="pt-PT"/>
              <a:t>  </a:t>
            </a:r>
          </a:p>
          <a:p>
            <a:pPr>
              <a:spcBef>
                <a:spcPct val="50000"/>
              </a:spcBef>
            </a:pPr>
            <a:r>
              <a:rPr lang="pt-PT"/>
              <a:t> </a:t>
            </a:r>
          </a:p>
        </p:txBody>
      </p:sp>
      <p:cxnSp>
        <p:nvCxnSpPr>
          <p:cNvPr id="3" name="Straight Arrow Connector 2">
            <a:extLst>
              <a:ext uri="{FF2B5EF4-FFF2-40B4-BE49-F238E27FC236}">
                <a16:creationId xmlns:a16="http://schemas.microsoft.com/office/drawing/2014/main" id="{818653EE-C39E-A144-B10B-5D0749FEEAC2}"/>
              </a:ext>
            </a:extLst>
          </p:cNvPr>
          <p:cNvCxnSpPr>
            <a:cxnSpLocks/>
          </p:cNvCxnSpPr>
          <p:nvPr/>
        </p:nvCxnSpPr>
        <p:spPr>
          <a:xfrm flipV="1">
            <a:off x="2844423" y="1417638"/>
            <a:ext cx="1" cy="4531642"/>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A842CAEA-BC2B-6445-9ECC-3CFE8BA001AE}"/>
              </a:ext>
            </a:extLst>
          </p:cNvPr>
          <p:cNvCxnSpPr>
            <a:cxnSpLocks/>
          </p:cNvCxnSpPr>
          <p:nvPr/>
        </p:nvCxnSpPr>
        <p:spPr>
          <a:xfrm>
            <a:off x="2844423" y="5949280"/>
            <a:ext cx="5104184" cy="0"/>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D08063D-AB95-DC45-9C72-FCFE84ED0533}"/>
              </a:ext>
            </a:extLst>
          </p:cNvPr>
          <p:cNvCxnSpPr/>
          <p:nvPr/>
        </p:nvCxnSpPr>
        <p:spPr>
          <a:xfrm>
            <a:off x="716490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C2C90A02-4425-1D4B-828C-8BF13E352579}"/>
              </a:ext>
            </a:extLst>
          </p:cNvPr>
          <p:cNvCxnSpPr/>
          <p:nvPr/>
        </p:nvCxnSpPr>
        <p:spPr>
          <a:xfrm>
            <a:off x="500466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7C2F7994-08A3-C249-BEFF-F792846FCCEA}"/>
              </a:ext>
            </a:extLst>
          </p:cNvPr>
          <p:cNvSpPr txBox="1"/>
          <p:nvPr/>
        </p:nvSpPr>
        <p:spPr>
          <a:xfrm>
            <a:off x="4860647" y="6093296"/>
            <a:ext cx="300082" cy="369332"/>
          </a:xfrm>
          <a:prstGeom prst="rect">
            <a:avLst/>
          </a:prstGeom>
          <a:noFill/>
        </p:spPr>
        <p:txBody>
          <a:bodyPr wrap="none" rtlCol="0">
            <a:spAutoFit/>
          </a:bodyPr>
          <a:lstStyle/>
          <a:p>
            <a:r>
              <a:rPr lang="en-US" dirty="0"/>
              <a:t>2</a:t>
            </a:r>
          </a:p>
        </p:txBody>
      </p:sp>
      <p:sp>
        <p:nvSpPr>
          <p:cNvPr id="17" name="TextBox 16">
            <a:extLst>
              <a:ext uri="{FF2B5EF4-FFF2-40B4-BE49-F238E27FC236}">
                <a16:creationId xmlns:a16="http://schemas.microsoft.com/office/drawing/2014/main" id="{7F440E3E-AB7D-344C-8635-44A9D4B6540D}"/>
              </a:ext>
            </a:extLst>
          </p:cNvPr>
          <p:cNvSpPr txBox="1"/>
          <p:nvPr/>
        </p:nvSpPr>
        <p:spPr>
          <a:xfrm>
            <a:off x="7020886" y="6093296"/>
            <a:ext cx="300082" cy="369332"/>
          </a:xfrm>
          <a:prstGeom prst="rect">
            <a:avLst/>
          </a:prstGeom>
          <a:noFill/>
        </p:spPr>
        <p:txBody>
          <a:bodyPr wrap="none" rtlCol="0">
            <a:spAutoFit/>
          </a:bodyPr>
          <a:lstStyle/>
          <a:p>
            <a:r>
              <a:rPr lang="en-US" dirty="0"/>
              <a:t>4</a:t>
            </a:r>
          </a:p>
        </p:txBody>
      </p:sp>
      <p:sp>
        <p:nvSpPr>
          <p:cNvPr id="12" name="TextBox 11">
            <a:extLst>
              <a:ext uri="{FF2B5EF4-FFF2-40B4-BE49-F238E27FC236}">
                <a16:creationId xmlns:a16="http://schemas.microsoft.com/office/drawing/2014/main" id="{105CE880-2534-4343-8A6D-7BAFCA219897}"/>
              </a:ext>
            </a:extLst>
          </p:cNvPr>
          <p:cNvSpPr txBox="1"/>
          <p:nvPr/>
        </p:nvSpPr>
        <p:spPr>
          <a:xfrm>
            <a:off x="2411760" y="1124744"/>
            <a:ext cx="309700" cy="369332"/>
          </a:xfrm>
          <a:prstGeom prst="rect">
            <a:avLst/>
          </a:prstGeom>
          <a:noFill/>
        </p:spPr>
        <p:txBody>
          <a:bodyPr wrap="none" rtlCol="0">
            <a:spAutoFit/>
          </a:bodyPr>
          <a:lstStyle/>
          <a:p>
            <a:r>
              <a:rPr lang="en-US" dirty="0"/>
              <a:t>u</a:t>
            </a:r>
          </a:p>
        </p:txBody>
      </p:sp>
      <p:cxnSp>
        <p:nvCxnSpPr>
          <p:cNvPr id="20" name="Straight Connector 19">
            <a:extLst>
              <a:ext uri="{FF2B5EF4-FFF2-40B4-BE49-F238E27FC236}">
                <a16:creationId xmlns:a16="http://schemas.microsoft.com/office/drawing/2014/main" id="{56933F67-6D75-074C-A89E-10C8962FBE84}"/>
              </a:ext>
            </a:extLst>
          </p:cNvPr>
          <p:cNvCxnSpPr>
            <a:cxnSpLocks/>
          </p:cNvCxnSpPr>
          <p:nvPr/>
        </p:nvCxnSpPr>
        <p:spPr>
          <a:xfrm flipH="1">
            <a:off x="2721460" y="1628800"/>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0B9E92DC-55D4-414B-AB16-ABF2B9F0C6DC}"/>
              </a:ext>
            </a:extLst>
          </p:cNvPr>
          <p:cNvSpPr txBox="1"/>
          <p:nvPr/>
        </p:nvSpPr>
        <p:spPr>
          <a:xfrm>
            <a:off x="2284294" y="1412776"/>
            <a:ext cx="415498" cy="369332"/>
          </a:xfrm>
          <a:prstGeom prst="rect">
            <a:avLst/>
          </a:prstGeom>
          <a:noFill/>
        </p:spPr>
        <p:txBody>
          <a:bodyPr wrap="none" rtlCol="0">
            <a:spAutoFit/>
          </a:bodyPr>
          <a:lstStyle/>
          <a:p>
            <a:r>
              <a:rPr lang="en-US" dirty="0"/>
              <a:t>16</a:t>
            </a:r>
          </a:p>
        </p:txBody>
      </p:sp>
      <p:cxnSp>
        <p:nvCxnSpPr>
          <p:cNvPr id="19" name="Straight Connector 18">
            <a:extLst>
              <a:ext uri="{FF2B5EF4-FFF2-40B4-BE49-F238E27FC236}">
                <a16:creationId xmlns:a16="http://schemas.microsoft.com/office/drawing/2014/main" id="{F269E821-548E-E642-BD00-284F6CE34754}"/>
              </a:ext>
            </a:extLst>
          </p:cNvPr>
          <p:cNvCxnSpPr>
            <a:cxnSpLocks/>
          </p:cNvCxnSpPr>
          <p:nvPr/>
        </p:nvCxnSpPr>
        <p:spPr>
          <a:xfrm flipV="1">
            <a:off x="2844423" y="1635977"/>
            <a:ext cx="4320480" cy="22167"/>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B5E39373-0680-EB41-B07E-6B52208CBF90}"/>
              </a:ext>
            </a:extLst>
          </p:cNvPr>
          <p:cNvCxnSpPr>
            <a:cxnSpLocks/>
          </p:cNvCxnSpPr>
          <p:nvPr/>
        </p:nvCxnSpPr>
        <p:spPr>
          <a:xfrm flipH="1" flipV="1">
            <a:off x="7164903" y="1647060"/>
            <a:ext cx="2" cy="4230213"/>
          </a:xfrm>
          <a:prstGeom prst="line">
            <a:avLst/>
          </a:prstGeom>
          <a:ln>
            <a:prstDash val="das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C2047C18-3F4E-3F49-A7D9-E5CA2B47697C}"/>
                  </a:ext>
                </a:extLst>
              </p:cNvPr>
              <p:cNvSpPr txBox="1"/>
              <p:nvPr/>
            </p:nvSpPr>
            <p:spPr>
              <a:xfrm>
                <a:off x="7348009" y="1052736"/>
                <a:ext cx="896399" cy="369332"/>
              </a:xfrm>
              <a:prstGeom prst="rect">
                <a:avLst/>
              </a:prstGeom>
              <a:noFill/>
            </p:spPr>
            <p:txBody>
              <a:bodyPr wrap="none" rtlCol="0">
                <a:spAutoFit/>
              </a:bodyPr>
              <a:lstStyle/>
              <a:p>
                <a:r>
                  <a:rPr lang="en-US" dirty="0"/>
                  <a:t>u(x)=</a:t>
                </a:r>
                <a14:m>
                  <m:oMath xmlns:m="http://schemas.openxmlformats.org/officeDocument/2006/math">
                    <m:r>
                      <a:rPr lang="pt-PT" b="0" i="1" smtClean="0">
                        <a:latin typeface="Cambria Math" panose="02040503050406030204" pitchFamily="18" charset="0"/>
                        <a:ea typeface="Cambria Math" panose="02040503050406030204" pitchFamily="18" charset="0"/>
                      </a:rPr>
                      <m:t>𝑥</m:t>
                    </m:r>
                    <m:r>
                      <a:rPr lang="pt-PT" b="0" i="1" baseline="30000" smtClean="0">
                        <a:latin typeface="Cambria Math" panose="02040503050406030204" pitchFamily="18" charset="0"/>
                        <a:ea typeface="Cambria Math" panose="02040503050406030204" pitchFamily="18" charset="0"/>
                      </a:rPr>
                      <m:t>2</m:t>
                    </m:r>
                  </m:oMath>
                </a14:m>
                <a:endParaRPr lang="en-US" baseline="30000" dirty="0"/>
              </a:p>
            </p:txBody>
          </p:sp>
        </mc:Choice>
        <mc:Fallback xmlns="">
          <p:sp>
            <p:nvSpPr>
              <p:cNvPr id="33" name="TextBox 32">
                <a:extLst>
                  <a:ext uri="{FF2B5EF4-FFF2-40B4-BE49-F238E27FC236}">
                    <a16:creationId xmlns:a16="http://schemas.microsoft.com/office/drawing/2014/main" id="{C2047C18-3F4E-3F49-A7D9-E5CA2B47697C}"/>
                  </a:ext>
                </a:extLst>
              </p:cNvPr>
              <p:cNvSpPr txBox="1">
                <a:spLocks noRot="1" noChangeAspect="1" noMove="1" noResize="1" noEditPoints="1" noAdjustHandles="1" noChangeArrowheads="1" noChangeShapeType="1" noTextEdit="1"/>
              </p:cNvSpPr>
              <p:nvPr/>
            </p:nvSpPr>
            <p:spPr>
              <a:xfrm>
                <a:off x="7348009" y="1052736"/>
                <a:ext cx="896399" cy="369332"/>
              </a:xfrm>
              <a:prstGeom prst="rect">
                <a:avLst/>
              </a:prstGeom>
              <a:blipFill>
                <a:blip r:embed="rId2"/>
                <a:stretch>
                  <a:fillRect l="-5634" t="-6667" b="-23333"/>
                </a:stretch>
              </a:blipFill>
            </p:spPr>
            <p:txBody>
              <a:bodyPr/>
              <a:lstStyle/>
              <a:p>
                <a:r>
                  <a:rPr lang="en-US">
                    <a:noFill/>
                  </a:rPr>
                  <a:t> </a:t>
                </a:r>
              </a:p>
            </p:txBody>
          </p:sp>
        </mc:Fallback>
      </mc:AlternateContent>
      <p:cxnSp>
        <p:nvCxnSpPr>
          <p:cNvPr id="34" name="Straight Connector 33">
            <a:extLst>
              <a:ext uri="{FF2B5EF4-FFF2-40B4-BE49-F238E27FC236}">
                <a16:creationId xmlns:a16="http://schemas.microsoft.com/office/drawing/2014/main" id="{09051502-6EEC-C84B-A805-B961C502C04F}"/>
              </a:ext>
            </a:extLst>
          </p:cNvPr>
          <p:cNvCxnSpPr/>
          <p:nvPr/>
        </p:nvCxnSpPr>
        <p:spPr>
          <a:xfrm>
            <a:off x="2843808"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B9B39546-CF0E-EF4C-86CA-40CD5F3F7464}"/>
              </a:ext>
            </a:extLst>
          </p:cNvPr>
          <p:cNvSpPr txBox="1"/>
          <p:nvPr/>
        </p:nvSpPr>
        <p:spPr>
          <a:xfrm>
            <a:off x="2699792" y="6093296"/>
            <a:ext cx="300082" cy="369332"/>
          </a:xfrm>
          <a:prstGeom prst="rect">
            <a:avLst/>
          </a:prstGeom>
          <a:noFill/>
        </p:spPr>
        <p:txBody>
          <a:bodyPr wrap="none" rtlCol="0">
            <a:spAutoFit/>
          </a:bodyPr>
          <a:lstStyle/>
          <a:p>
            <a:r>
              <a:rPr lang="en-US" dirty="0"/>
              <a:t>0</a:t>
            </a:r>
          </a:p>
        </p:txBody>
      </p:sp>
      <p:cxnSp>
        <p:nvCxnSpPr>
          <p:cNvPr id="21" name="Straight Connector 20">
            <a:extLst>
              <a:ext uri="{FF2B5EF4-FFF2-40B4-BE49-F238E27FC236}">
                <a16:creationId xmlns:a16="http://schemas.microsoft.com/office/drawing/2014/main" id="{3C1768C6-C18B-E84F-A506-07C5357DC131}"/>
              </a:ext>
            </a:extLst>
          </p:cNvPr>
          <p:cNvCxnSpPr>
            <a:cxnSpLocks/>
          </p:cNvCxnSpPr>
          <p:nvPr/>
        </p:nvCxnSpPr>
        <p:spPr>
          <a:xfrm flipH="1">
            <a:off x="2721460" y="3789040"/>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9BC3D654-387F-7440-9567-CD0BF8CD4663}"/>
              </a:ext>
            </a:extLst>
          </p:cNvPr>
          <p:cNvCxnSpPr>
            <a:cxnSpLocks/>
          </p:cNvCxnSpPr>
          <p:nvPr/>
        </p:nvCxnSpPr>
        <p:spPr>
          <a:xfrm flipH="1">
            <a:off x="2720845" y="4878452"/>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3E66202A-D7E7-9546-B146-AAD7416BB838}"/>
              </a:ext>
            </a:extLst>
          </p:cNvPr>
          <p:cNvSpPr txBox="1"/>
          <p:nvPr/>
        </p:nvSpPr>
        <p:spPr>
          <a:xfrm>
            <a:off x="2283679" y="4725144"/>
            <a:ext cx="300082" cy="369332"/>
          </a:xfrm>
          <a:prstGeom prst="rect">
            <a:avLst/>
          </a:prstGeom>
          <a:noFill/>
        </p:spPr>
        <p:txBody>
          <a:bodyPr wrap="none" rtlCol="0">
            <a:spAutoFit/>
          </a:bodyPr>
          <a:lstStyle/>
          <a:p>
            <a:r>
              <a:rPr lang="en-US" dirty="0"/>
              <a:t>4</a:t>
            </a:r>
          </a:p>
        </p:txBody>
      </p:sp>
      <p:cxnSp>
        <p:nvCxnSpPr>
          <p:cNvPr id="26" name="Straight Connector 25">
            <a:extLst>
              <a:ext uri="{FF2B5EF4-FFF2-40B4-BE49-F238E27FC236}">
                <a16:creationId xmlns:a16="http://schemas.microsoft.com/office/drawing/2014/main" id="{2CEC0BA2-0C93-1D45-836E-F8B207F0BEB6}"/>
              </a:ext>
            </a:extLst>
          </p:cNvPr>
          <p:cNvCxnSpPr>
            <a:cxnSpLocks/>
          </p:cNvCxnSpPr>
          <p:nvPr/>
        </p:nvCxnSpPr>
        <p:spPr>
          <a:xfrm flipH="1">
            <a:off x="2699792" y="2708920"/>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5159C3F8-AA9D-464F-A30C-A75AE96192CF}"/>
              </a:ext>
            </a:extLst>
          </p:cNvPr>
          <p:cNvCxnSpPr>
            <a:cxnSpLocks/>
          </p:cNvCxnSpPr>
          <p:nvPr/>
        </p:nvCxnSpPr>
        <p:spPr>
          <a:xfrm flipH="1">
            <a:off x="2843810" y="1681655"/>
            <a:ext cx="4282204" cy="4267625"/>
          </a:xfrm>
          <a:prstGeom prst="line">
            <a:avLst/>
          </a:prstGeom>
          <a:ln>
            <a:solidFill>
              <a:schemeClr val="bg2"/>
            </a:solidFill>
            <a:prstDash val="lgDash"/>
          </a:ln>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4B29378A-BB6C-D540-95EF-1F36CB10E250}"/>
              </a:ext>
            </a:extLst>
          </p:cNvPr>
          <p:cNvCxnSpPr>
            <a:cxnSpLocks/>
          </p:cNvCxnSpPr>
          <p:nvPr/>
        </p:nvCxnSpPr>
        <p:spPr>
          <a:xfrm flipH="1" flipV="1">
            <a:off x="5004050" y="3789040"/>
            <a:ext cx="1" cy="2182406"/>
          </a:xfrm>
          <a:prstGeom prst="line">
            <a:avLst/>
          </a:prstGeom>
          <a:ln>
            <a:solidFill>
              <a:schemeClr val="tx1"/>
            </a:solidFill>
            <a:prstDash val="lgDash"/>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D5C20B7F-6EC0-EB4D-8E08-44106B6EA18B}"/>
              </a:ext>
            </a:extLst>
          </p:cNvPr>
          <p:cNvCxnSpPr>
            <a:cxnSpLocks/>
          </p:cNvCxnSpPr>
          <p:nvPr/>
        </p:nvCxnSpPr>
        <p:spPr>
          <a:xfrm flipH="1">
            <a:off x="2843808" y="3789040"/>
            <a:ext cx="2168628" cy="0"/>
          </a:xfrm>
          <a:prstGeom prst="line">
            <a:avLst/>
          </a:prstGeom>
          <a:ln>
            <a:solidFill>
              <a:schemeClr val="tx1"/>
            </a:solidFill>
            <a:prstDash val="lgDash"/>
          </a:ln>
        </p:spPr>
        <p:style>
          <a:lnRef idx="2">
            <a:schemeClr val="accent1"/>
          </a:lnRef>
          <a:fillRef idx="0">
            <a:schemeClr val="accent1"/>
          </a:fillRef>
          <a:effectRef idx="1">
            <a:schemeClr val="accent1"/>
          </a:effectRef>
          <a:fontRef idx="minor">
            <a:schemeClr val="tx1"/>
          </a:fontRef>
        </p:style>
      </p:cxnSp>
      <p:sp>
        <p:nvSpPr>
          <p:cNvPr id="42" name="TextBox 41">
            <a:extLst>
              <a:ext uri="{FF2B5EF4-FFF2-40B4-BE49-F238E27FC236}">
                <a16:creationId xmlns:a16="http://schemas.microsoft.com/office/drawing/2014/main" id="{9AF2BDB1-94CA-674A-9730-5CCD3DE46B66}"/>
              </a:ext>
            </a:extLst>
          </p:cNvPr>
          <p:cNvSpPr txBox="1"/>
          <p:nvPr/>
        </p:nvSpPr>
        <p:spPr>
          <a:xfrm>
            <a:off x="539552" y="3635732"/>
            <a:ext cx="2185214" cy="369332"/>
          </a:xfrm>
          <a:prstGeom prst="rect">
            <a:avLst/>
          </a:prstGeom>
          <a:noFill/>
        </p:spPr>
        <p:txBody>
          <a:bodyPr wrap="none" rtlCol="0">
            <a:spAutoFit/>
          </a:bodyPr>
          <a:lstStyle/>
          <a:p>
            <a:r>
              <a:rPr lang="en-US" dirty="0"/>
              <a:t>E(u)=0.5u(0)+0.5u(4)</a:t>
            </a:r>
          </a:p>
        </p:txBody>
      </p:sp>
      <p:sp>
        <p:nvSpPr>
          <p:cNvPr id="44" name="Freeform 43">
            <a:extLst>
              <a:ext uri="{FF2B5EF4-FFF2-40B4-BE49-F238E27FC236}">
                <a16:creationId xmlns:a16="http://schemas.microsoft.com/office/drawing/2014/main" id="{02993AFC-5490-3647-ABB5-E419D9D8286F}"/>
              </a:ext>
            </a:extLst>
          </p:cNvPr>
          <p:cNvSpPr/>
          <p:nvPr/>
        </p:nvSpPr>
        <p:spPr>
          <a:xfrm>
            <a:off x="2849894" y="987727"/>
            <a:ext cx="4458410" cy="4940107"/>
          </a:xfrm>
          <a:custGeom>
            <a:avLst/>
            <a:gdLst>
              <a:gd name="connsiteX0" fmla="*/ 0 w 4458410"/>
              <a:gd name="connsiteY0" fmla="*/ 4940107 h 4940107"/>
              <a:gd name="connsiteX1" fmla="*/ 472966 w 4458410"/>
              <a:gd name="connsiteY1" fmla="*/ 4856025 h 4940107"/>
              <a:gd name="connsiteX2" fmla="*/ 893380 w 4458410"/>
              <a:gd name="connsiteY2" fmla="*/ 4687859 h 4940107"/>
              <a:gd name="connsiteX3" fmla="*/ 1355835 w 4458410"/>
              <a:gd name="connsiteY3" fmla="*/ 4498673 h 4940107"/>
              <a:gd name="connsiteX4" fmla="*/ 1870842 w 4458410"/>
              <a:gd name="connsiteY4" fmla="*/ 4162342 h 4940107"/>
              <a:gd name="connsiteX5" fmla="*/ 2207173 w 4458410"/>
              <a:gd name="connsiteY5" fmla="*/ 3910094 h 4940107"/>
              <a:gd name="connsiteX6" fmla="*/ 2511973 w 4458410"/>
              <a:gd name="connsiteY6" fmla="*/ 3636825 h 4940107"/>
              <a:gd name="connsiteX7" fmla="*/ 2764221 w 4458410"/>
              <a:gd name="connsiteY7" fmla="*/ 3374066 h 4940107"/>
              <a:gd name="connsiteX8" fmla="*/ 2995449 w 4458410"/>
              <a:gd name="connsiteY8" fmla="*/ 3111307 h 4940107"/>
              <a:gd name="connsiteX9" fmla="*/ 3184635 w 4458410"/>
              <a:gd name="connsiteY9" fmla="*/ 2838039 h 4940107"/>
              <a:gd name="connsiteX10" fmla="*/ 3331780 w 4458410"/>
              <a:gd name="connsiteY10" fmla="*/ 2627832 h 4940107"/>
              <a:gd name="connsiteX11" fmla="*/ 3520966 w 4458410"/>
              <a:gd name="connsiteY11" fmla="*/ 2354563 h 4940107"/>
              <a:gd name="connsiteX12" fmla="*/ 3720663 w 4458410"/>
              <a:gd name="connsiteY12" fmla="*/ 1976190 h 4940107"/>
              <a:gd name="connsiteX13" fmla="*/ 3951890 w 4458410"/>
              <a:gd name="connsiteY13" fmla="*/ 1566287 h 4940107"/>
              <a:gd name="connsiteX14" fmla="*/ 4130566 w 4458410"/>
              <a:gd name="connsiteY14" fmla="*/ 1124852 h 4940107"/>
              <a:gd name="connsiteX15" fmla="*/ 4256690 w 4458410"/>
              <a:gd name="connsiteY15" fmla="*/ 830563 h 4940107"/>
              <a:gd name="connsiteX16" fmla="*/ 4309242 w 4458410"/>
              <a:gd name="connsiteY16" fmla="*/ 630866 h 4940107"/>
              <a:gd name="connsiteX17" fmla="*/ 4435366 w 4458410"/>
              <a:gd name="connsiteY17" fmla="*/ 263004 h 4940107"/>
              <a:gd name="connsiteX18" fmla="*/ 4456387 w 4458410"/>
              <a:gd name="connsiteY18" fmla="*/ 42287 h 4940107"/>
              <a:gd name="connsiteX19" fmla="*/ 4456387 w 4458410"/>
              <a:gd name="connsiteY19" fmla="*/ 245 h 4940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458410" h="4940107">
                <a:moveTo>
                  <a:pt x="0" y="4940107"/>
                </a:moveTo>
                <a:cubicBezTo>
                  <a:pt x="162034" y="4919086"/>
                  <a:pt x="324069" y="4898066"/>
                  <a:pt x="472966" y="4856025"/>
                </a:cubicBezTo>
                <a:cubicBezTo>
                  <a:pt x="621863" y="4813984"/>
                  <a:pt x="893380" y="4687859"/>
                  <a:pt x="893380" y="4687859"/>
                </a:cubicBezTo>
                <a:cubicBezTo>
                  <a:pt x="1040525" y="4628300"/>
                  <a:pt x="1192925" y="4586259"/>
                  <a:pt x="1355835" y="4498673"/>
                </a:cubicBezTo>
                <a:cubicBezTo>
                  <a:pt x="1518745" y="4411087"/>
                  <a:pt x="1728952" y="4260438"/>
                  <a:pt x="1870842" y="4162342"/>
                </a:cubicBezTo>
                <a:cubicBezTo>
                  <a:pt x="2012732" y="4064246"/>
                  <a:pt x="2100318" y="3997680"/>
                  <a:pt x="2207173" y="3910094"/>
                </a:cubicBezTo>
                <a:cubicBezTo>
                  <a:pt x="2314028" y="3822508"/>
                  <a:pt x="2419132" y="3726163"/>
                  <a:pt x="2511973" y="3636825"/>
                </a:cubicBezTo>
                <a:cubicBezTo>
                  <a:pt x="2604814" y="3547487"/>
                  <a:pt x="2683642" y="3461652"/>
                  <a:pt x="2764221" y="3374066"/>
                </a:cubicBezTo>
                <a:cubicBezTo>
                  <a:pt x="2844800" y="3286480"/>
                  <a:pt x="2925380" y="3200645"/>
                  <a:pt x="2995449" y="3111307"/>
                </a:cubicBezTo>
                <a:cubicBezTo>
                  <a:pt x="3065518" y="3021969"/>
                  <a:pt x="3184635" y="2838039"/>
                  <a:pt x="3184635" y="2838039"/>
                </a:cubicBezTo>
                <a:lnTo>
                  <a:pt x="3331780" y="2627832"/>
                </a:lnTo>
                <a:cubicBezTo>
                  <a:pt x="3387835" y="2547253"/>
                  <a:pt x="3456152" y="2463170"/>
                  <a:pt x="3520966" y="2354563"/>
                </a:cubicBezTo>
                <a:cubicBezTo>
                  <a:pt x="3585780" y="2245956"/>
                  <a:pt x="3648842" y="2107569"/>
                  <a:pt x="3720663" y="1976190"/>
                </a:cubicBezTo>
                <a:cubicBezTo>
                  <a:pt x="3792484" y="1844811"/>
                  <a:pt x="3883573" y="1708177"/>
                  <a:pt x="3951890" y="1566287"/>
                </a:cubicBezTo>
                <a:cubicBezTo>
                  <a:pt x="4020207" y="1424397"/>
                  <a:pt x="4079766" y="1247473"/>
                  <a:pt x="4130566" y="1124852"/>
                </a:cubicBezTo>
                <a:cubicBezTo>
                  <a:pt x="4181366" y="1002231"/>
                  <a:pt x="4226911" y="912894"/>
                  <a:pt x="4256690" y="830563"/>
                </a:cubicBezTo>
                <a:cubicBezTo>
                  <a:pt x="4286469" y="748232"/>
                  <a:pt x="4279463" y="725459"/>
                  <a:pt x="4309242" y="630866"/>
                </a:cubicBezTo>
                <a:cubicBezTo>
                  <a:pt x="4339021" y="536273"/>
                  <a:pt x="4410842" y="361100"/>
                  <a:pt x="4435366" y="263004"/>
                </a:cubicBezTo>
                <a:cubicBezTo>
                  <a:pt x="4459890" y="164907"/>
                  <a:pt x="4456387" y="42287"/>
                  <a:pt x="4456387" y="42287"/>
                </a:cubicBezTo>
                <a:cubicBezTo>
                  <a:pt x="4459891" y="-1506"/>
                  <a:pt x="4458139" y="-631"/>
                  <a:pt x="4456387" y="245"/>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12">
            <a:extLst>
              <a:ext uri="{FF2B5EF4-FFF2-40B4-BE49-F238E27FC236}">
                <a16:creationId xmlns:a16="http://schemas.microsoft.com/office/drawing/2014/main" id="{15017E1C-72D1-1F4A-AA94-7FDDDC6C2F5D}"/>
              </a:ext>
            </a:extLst>
          </p:cNvPr>
          <p:cNvSpPr>
            <a:spLocks noChangeArrowheads="1"/>
          </p:cNvSpPr>
          <p:nvPr/>
        </p:nvSpPr>
        <p:spPr bwMode="auto">
          <a:xfrm>
            <a:off x="912813" y="69269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dirty="0">
                <a:solidFill>
                  <a:srgbClr val="3C8C93"/>
                </a:solidFill>
                <a:latin typeface="Arial" panose="020B0604020202020204" pitchFamily="34" charset="0"/>
              </a:rPr>
              <a:t>Attitudes towards risk</a:t>
            </a:r>
          </a:p>
        </p:txBody>
      </p:sp>
      <p:sp>
        <p:nvSpPr>
          <p:cNvPr id="29" name="Rectangle 3">
            <a:extLst>
              <a:ext uri="{FF2B5EF4-FFF2-40B4-BE49-F238E27FC236}">
                <a16:creationId xmlns:a16="http://schemas.microsoft.com/office/drawing/2014/main" id="{73BB5FA1-8E89-9F40-BF71-C4165DD17451}"/>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576072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prstTxWarp prst="textNoShape">
              <a:avLst/>
            </a:prstTxWarp>
          </a:bodyPr>
          <a:lstStyle/>
          <a:p>
            <a:pPr algn="ctr"/>
            <a:endParaRPr lang="en-US" sz="3600">
              <a:solidFill>
                <a:schemeClr val="bg2"/>
              </a:solidFill>
            </a:endParaRPr>
          </a:p>
        </p:txBody>
      </p:sp>
      <p:sp>
        <p:nvSpPr>
          <p:cNvPr id="172036" name="Text Box 4"/>
          <p:cNvSpPr txBox="1">
            <a:spLocks noChangeArrowheads="1"/>
          </p:cNvSpPr>
          <p:nvPr/>
        </p:nvSpPr>
        <p:spPr bwMode="auto">
          <a:xfrm>
            <a:off x="5723974" y="1268413"/>
            <a:ext cx="360363" cy="779462"/>
          </a:xfrm>
          <a:prstGeom prst="rect">
            <a:avLst/>
          </a:prstGeom>
          <a:solidFill>
            <a:schemeClr val="bg1"/>
          </a:solidFill>
          <a:ln w="9525">
            <a:noFill/>
            <a:miter lim="800000"/>
            <a:headEnd/>
            <a:tailEnd/>
          </a:ln>
          <a:effectLst/>
        </p:spPr>
        <p:txBody>
          <a:bodyPr>
            <a:prstTxWarp prst="textNoShape">
              <a:avLst/>
            </a:prstTxWarp>
            <a:spAutoFit/>
          </a:bodyPr>
          <a:lstStyle/>
          <a:p>
            <a:pPr>
              <a:spcBef>
                <a:spcPct val="50000"/>
              </a:spcBef>
            </a:pPr>
            <a:r>
              <a:rPr lang="pt-PT"/>
              <a:t>  </a:t>
            </a:r>
          </a:p>
          <a:p>
            <a:pPr>
              <a:spcBef>
                <a:spcPct val="50000"/>
              </a:spcBef>
            </a:pPr>
            <a:r>
              <a:rPr lang="pt-PT"/>
              <a:t> </a:t>
            </a:r>
          </a:p>
        </p:txBody>
      </p:sp>
      <p:cxnSp>
        <p:nvCxnSpPr>
          <p:cNvPr id="3" name="Straight Arrow Connector 2">
            <a:extLst>
              <a:ext uri="{FF2B5EF4-FFF2-40B4-BE49-F238E27FC236}">
                <a16:creationId xmlns:a16="http://schemas.microsoft.com/office/drawing/2014/main" id="{818653EE-C39E-A144-B10B-5D0749FEEAC2}"/>
              </a:ext>
            </a:extLst>
          </p:cNvPr>
          <p:cNvCxnSpPr>
            <a:cxnSpLocks/>
          </p:cNvCxnSpPr>
          <p:nvPr/>
        </p:nvCxnSpPr>
        <p:spPr>
          <a:xfrm flipV="1">
            <a:off x="2844423" y="1417638"/>
            <a:ext cx="1" cy="4531642"/>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A842CAEA-BC2B-6445-9ECC-3CFE8BA001AE}"/>
              </a:ext>
            </a:extLst>
          </p:cNvPr>
          <p:cNvCxnSpPr>
            <a:cxnSpLocks/>
          </p:cNvCxnSpPr>
          <p:nvPr/>
        </p:nvCxnSpPr>
        <p:spPr>
          <a:xfrm>
            <a:off x="2844423" y="5949280"/>
            <a:ext cx="5104184" cy="0"/>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D08063D-AB95-DC45-9C72-FCFE84ED0533}"/>
              </a:ext>
            </a:extLst>
          </p:cNvPr>
          <p:cNvCxnSpPr/>
          <p:nvPr/>
        </p:nvCxnSpPr>
        <p:spPr>
          <a:xfrm>
            <a:off x="716490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C2C90A02-4425-1D4B-828C-8BF13E352579}"/>
              </a:ext>
            </a:extLst>
          </p:cNvPr>
          <p:cNvCxnSpPr/>
          <p:nvPr/>
        </p:nvCxnSpPr>
        <p:spPr>
          <a:xfrm>
            <a:off x="500466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7C2F7994-08A3-C249-BEFF-F792846FCCEA}"/>
              </a:ext>
            </a:extLst>
          </p:cNvPr>
          <p:cNvSpPr txBox="1"/>
          <p:nvPr/>
        </p:nvSpPr>
        <p:spPr>
          <a:xfrm>
            <a:off x="4860647" y="6093296"/>
            <a:ext cx="300082" cy="369332"/>
          </a:xfrm>
          <a:prstGeom prst="rect">
            <a:avLst/>
          </a:prstGeom>
          <a:noFill/>
        </p:spPr>
        <p:txBody>
          <a:bodyPr wrap="none" rtlCol="0">
            <a:spAutoFit/>
          </a:bodyPr>
          <a:lstStyle/>
          <a:p>
            <a:r>
              <a:rPr lang="en-US" dirty="0"/>
              <a:t>2</a:t>
            </a:r>
          </a:p>
        </p:txBody>
      </p:sp>
      <p:sp>
        <p:nvSpPr>
          <p:cNvPr id="17" name="TextBox 16">
            <a:extLst>
              <a:ext uri="{FF2B5EF4-FFF2-40B4-BE49-F238E27FC236}">
                <a16:creationId xmlns:a16="http://schemas.microsoft.com/office/drawing/2014/main" id="{7F440E3E-AB7D-344C-8635-44A9D4B6540D}"/>
              </a:ext>
            </a:extLst>
          </p:cNvPr>
          <p:cNvSpPr txBox="1"/>
          <p:nvPr/>
        </p:nvSpPr>
        <p:spPr>
          <a:xfrm>
            <a:off x="7020886" y="6093296"/>
            <a:ext cx="300082" cy="369332"/>
          </a:xfrm>
          <a:prstGeom prst="rect">
            <a:avLst/>
          </a:prstGeom>
          <a:noFill/>
        </p:spPr>
        <p:txBody>
          <a:bodyPr wrap="none" rtlCol="0">
            <a:spAutoFit/>
          </a:bodyPr>
          <a:lstStyle/>
          <a:p>
            <a:r>
              <a:rPr lang="en-US" dirty="0"/>
              <a:t>4</a:t>
            </a:r>
          </a:p>
        </p:txBody>
      </p:sp>
      <p:sp>
        <p:nvSpPr>
          <p:cNvPr id="12" name="TextBox 11">
            <a:extLst>
              <a:ext uri="{FF2B5EF4-FFF2-40B4-BE49-F238E27FC236}">
                <a16:creationId xmlns:a16="http://schemas.microsoft.com/office/drawing/2014/main" id="{105CE880-2534-4343-8A6D-7BAFCA219897}"/>
              </a:ext>
            </a:extLst>
          </p:cNvPr>
          <p:cNvSpPr txBox="1"/>
          <p:nvPr/>
        </p:nvSpPr>
        <p:spPr>
          <a:xfrm>
            <a:off x="2411760" y="1124744"/>
            <a:ext cx="309700" cy="369332"/>
          </a:xfrm>
          <a:prstGeom prst="rect">
            <a:avLst/>
          </a:prstGeom>
          <a:noFill/>
        </p:spPr>
        <p:txBody>
          <a:bodyPr wrap="none" rtlCol="0">
            <a:spAutoFit/>
          </a:bodyPr>
          <a:lstStyle/>
          <a:p>
            <a:r>
              <a:rPr lang="en-US" dirty="0"/>
              <a:t>u</a:t>
            </a:r>
          </a:p>
        </p:txBody>
      </p:sp>
      <p:cxnSp>
        <p:nvCxnSpPr>
          <p:cNvPr id="20" name="Straight Connector 19">
            <a:extLst>
              <a:ext uri="{FF2B5EF4-FFF2-40B4-BE49-F238E27FC236}">
                <a16:creationId xmlns:a16="http://schemas.microsoft.com/office/drawing/2014/main" id="{56933F67-6D75-074C-A89E-10C8962FBE84}"/>
              </a:ext>
            </a:extLst>
          </p:cNvPr>
          <p:cNvCxnSpPr>
            <a:cxnSpLocks/>
          </p:cNvCxnSpPr>
          <p:nvPr/>
        </p:nvCxnSpPr>
        <p:spPr>
          <a:xfrm flipH="1">
            <a:off x="2721460" y="1628800"/>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0B9E92DC-55D4-414B-AB16-ABF2B9F0C6DC}"/>
              </a:ext>
            </a:extLst>
          </p:cNvPr>
          <p:cNvSpPr txBox="1"/>
          <p:nvPr/>
        </p:nvSpPr>
        <p:spPr>
          <a:xfrm>
            <a:off x="2284294" y="1412776"/>
            <a:ext cx="415498" cy="369332"/>
          </a:xfrm>
          <a:prstGeom prst="rect">
            <a:avLst/>
          </a:prstGeom>
          <a:noFill/>
        </p:spPr>
        <p:txBody>
          <a:bodyPr wrap="none" rtlCol="0">
            <a:spAutoFit/>
          </a:bodyPr>
          <a:lstStyle/>
          <a:p>
            <a:r>
              <a:rPr lang="en-US" dirty="0"/>
              <a:t>16</a:t>
            </a:r>
          </a:p>
        </p:txBody>
      </p:sp>
      <p:cxnSp>
        <p:nvCxnSpPr>
          <p:cNvPr id="19" name="Straight Connector 18">
            <a:extLst>
              <a:ext uri="{FF2B5EF4-FFF2-40B4-BE49-F238E27FC236}">
                <a16:creationId xmlns:a16="http://schemas.microsoft.com/office/drawing/2014/main" id="{F269E821-548E-E642-BD00-284F6CE34754}"/>
              </a:ext>
            </a:extLst>
          </p:cNvPr>
          <p:cNvCxnSpPr>
            <a:cxnSpLocks/>
          </p:cNvCxnSpPr>
          <p:nvPr/>
        </p:nvCxnSpPr>
        <p:spPr>
          <a:xfrm flipV="1">
            <a:off x="2844423" y="1635977"/>
            <a:ext cx="4320480" cy="22167"/>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B5E39373-0680-EB41-B07E-6B52208CBF90}"/>
              </a:ext>
            </a:extLst>
          </p:cNvPr>
          <p:cNvCxnSpPr>
            <a:cxnSpLocks/>
          </p:cNvCxnSpPr>
          <p:nvPr/>
        </p:nvCxnSpPr>
        <p:spPr>
          <a:xfrm flipH="1" flipV="1">
            <a:off x="7164903" y="1647060"/>
            <a:ext cx="2" cy="4230213"/>
          </a:xfrm>
          <a:prstGeom prst="line">
            <a:avLst/>
          </a:prstGeom>
          <a:ln>
            <a:prstDash val="das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C2047C18-3F4E-3F49-A7D9-E5CA2B47697C}"/>
                  </a:ext>
                </a:extLst>
              </p:cNvPr>
              <p:cNvSpPr txBox="1"/>
              <p:nvPr/>
            </p:nvSpPr>
            <p:spPr>
              <a:xfrm>
                <a:off x="7348009" y="1052736"/>
                <a:ext cx="896399" cy="369332"/>
              </a:xfrm>
              <a:prstGeom prst="rect">
                <a:avLst/>
              </a:prstGeom>
              <a:noFill/>
            </p:spPr>
            <p:txBody>
              <a:bodyPr wrap="none" rtlCol="0">
                <a:spAutoFit/>
              </a:bodyPr>
              <a:lstStyle/>
              <a:p>
                <a:r>
                  <a:rPr lang="en-US" dirty="0"/>
                  <a:t>u(x)=</a:t>
                </a:r>
                <a14:m>
                  <m:oMath xmlns:m="http://schemas.openxmlformats.org/officeDocument/2006/math">
                    <m:r>
                      <a:rPr lang="pt-PT" b="0" i="1" smtClean="0">
                        <a:latin typeface="Cambria Math" panose="02040503050406030204" pitchFamily="18" charset="0"/>
                        <a:ea typeface="Cambria Math" panose="02040503050406030204" pitchFamily="18" charset="0"/>
                      </a:rPr>
                      <m:t>𝑥</m:t>
                    </m:r>
                    <m:r>
                      <a:rPr lang="pt-PT" b="0" i="1" baseline="30000" smtClean="0">
                        <a:latin typeface="Cambria Math" panose="02040503050406030204" pitchFamily="18" charset="0"/>
                        <a:ea typeface="Cambria Math" panose="02040503050406030204" pitchFamily="18" charset="0"/>
                      </a:rPr>
                      <m:t>2</m:t>
                    </m:r>
                  </m:oMath>
                </a14:m>
                <a:endParaRPr lang="en-US" baseline="30000" dirty="0"/>
              </a:p>
            </p:txBody>
          </p:sp>
        </mc:Choice>
        <mc:Fallback xmlns="">
          <p:sp>
            <p:nvSpPr>
              <p:cNvPr id="33" name="TextBox 32">
                <a:extLst>
                  <a:ext uri="{FF2B5EF4-FFF2-40B4-BE49-F238E27FC236}">
                    <a16:creationId xmlns:a16="http://schemas.microsoft.com/office/drawing/2014/main" id="{C2047C18-3F4E-3F49-A7D9-E5CA2B47697C}"/>
                  </a:ext>
                </a:extLst>
              </p:cNvPr>
              <p:cNvSpPr txBox="1">
                <a:spLocks noRot="1" noChangeAspect="1" noMove="1" noResize="1" noEditPoints="1" noAdjustHandles="1" noChangeArrowheads="1" noChangeShapeType="1" noTextEdit="1"/>
              </p:cNvSpPr>
              <p:nvPr/>
            </p:nvSpPr>
            <p:spPr>
              <a:xfrm>
                <a:off x="7348009" y="1052736"/>
                <a:ext cx="896399" cy="369332"/>
              </a:xfrm>
              <a:prstGeom prst="rect">
                <a:avLst/>
              </a:prstGeom>
              <a:blipFill>
                <a:blip r:embed="rId2"/>
                <a:stretch>
                  <a:fillRect l="-5634" t="-6667" b="-23333"/>
                </a:stretch>
              </a:blipFill>
            </p:spPr>
            <p:txBody>
              <a:bodyPr/>
              <a:lstStyle/>
              <a:p>
                <a:r>
                  <a:rPr lang="en-US">
                    <a:noFill/>
                  </a:rPr>
                  <a:t> </a:t>
                </a:r>
              </a:p>
            </p:txBody>
          </p:sp>
        </mc:Fallback>
      </mc:AlternateContent>
      <p:cxnSp>
        <p:nvCxnSpPr>
          <p:cNvPr id="34" name="Straight Connector 33">
            <a:extLst>
              <a:ext uri="{FF2B5EF4-FFF2-40B4-BE49-F238E27FC236}">
                <a16:creationId xmlns:a16="http://schemas.microsoft.com/office/drawing/2014/main" id="{09051502-6EEC-C84B-A805-B961C502C04F}"/>
              </a:ext>
            </a:extLst>
          </p:cNvPr>
          <p:cNvCxnSpPr/>
          <p:nvPr/>
        </p:nvCxnSpPr>
        <p:spPr>
          <a:xfrm>
            <a:off x="2843808"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B9B39546-CF0E-EF4C-86CA-40CD5F3F7464}"/>
              </a:ext>
            </a:extLst>
          </p:cNvPr>
          <p:cNvSpPr txBox="1"/>
          <p:nvPr/>
        </p:nvSpPr>
        <p:spPr>
          <a:xfrm>
            <a:off x="2699792" y="6093296"/>
            <a:ext cx="300082" cy="369332"/>
          </a:xfrm>
          <a:prstGeom prst="rect">
            <a:avLst/>
          </a:prstGeom>
          <a:noFill/>
        </p:spPr>
        <p:txBody>
          <a:bodyPr wrap="none" rtlCol="0">
            <a:spAutoFit/>
          </a:bodyPr>
          <a:lstStyle/>
          <a:p>
            <a:r>
              <a:rPr lang="en-US" dirty="0"/>
              <a:t>0</a:t>
            </a:r>
          </a:p>
        </p:txBody>
      </p:sp>
      <p:cxnSp>
        <p:nvCxnSpPr>
          <p:cNvPr id="21" name="Straight Connector 20">
            <a:extLst>
              <a:ext uri="{FF2B5EF4-FFF2-40B4-BE49-F238E27FC236}">
                <a16:creationId xmlns:a16="http://schemas.microsoft.com/office/drawing/2014/main" id="{3C1768C6-C18B-E84F-A506-07C5357DC131}"/>
              </a:ext>
            </a:extLst>
          </p:cNvPr>
          <p:cNvCxnSpPr>
            <a:cxnSpLocks/>
          </p:cNvCxnSpPr>
          <p:nvPr/>
        </p:nvCxnSpPr>
        <p:spPr>
          <a:xfrm flipH="1">
            <a:off x="2721460" y="3789040"/>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9BC3D654-387F-7440-9567-CD0BF8CD4663}"/>
              </a:ext>
            </a:extLst>
          </p:cNvPr>
          <p:cNvCxnSpPr>
            <a:cxnSpLocks/>
          </p:cNvCxnSpPr>
          <p:nvPr/>
        </p:nvCxnSpPr>
        <p:spPr>
          <a:xfrm flipH="1">
            <a:off x="2720845" y="4878452"/>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3E66202A-D7E7-9546-B146-AAD7416BB838}"/>
              </a:ext>
            </a:extLst>
          </p:cNvPr>
          <p:cNvSpPr txBox="1"/>
          <p:nvPr/>
        </p:nvSpPr>
        <p:spPr>
          <a:xfrm>
            <a:off x="1673549" y="4643844"/>
            <a:ext cx="1101584" cy="369332"/>
          </a:xfrm>
          <a:prstGeom prst="rect">
            <a:avLst/>
          </a:prstGeom>
          <a:noFill/>
        </p:spPr>
        <p:txBody>
          <a:bodyPr wrap="none" rtlCol="0">
            <a:spAutoFit/>
          </a:bodyPr>
          <a:lstStyle/>
          <a:p>
            <a:r>
              <a:rPr lang="en-US" dirty="0"/>
              <a:t>u(E)=u(2)</a:t>
            </a:r>
          </a:p>
        </p:txBody>
      </p:sp>
      <p:cxnSp>
        <p:nvCxnSpPr>
          <p:cNvPr id="26" name="Straight Connector 25">
            <a:extLst>
              <a:ext uri="{FF2B5EF4-FFF2-40B4-BE49-F238E27FC236}">
                <a16:creationId xmlns:a16="http://schemas.microsoft.com/office/drawing/2014/main" id="{2CEC0BA2-0C93-1D45-836E-F8B207F0BEB6}"/>
              </a:ext>
            </a:extLst>
          </p:cNvPr>
          <p:cNvCxnSpPr>
            <a:cxnSpLocks/>
          </p:cNvCxnSpPr>
          <p:nvPr/>
        </p:nvCxnSpPr>
        <p:spPr>
          <a:xfrm flipH="1">
            <a:off x="2699792" y="2708920"/>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5159C3F8-AA9D-464F-A30C-A75AE96192CF}"/>
              </a:ext>
            </a:extLst>
          </p:cNvPr>
          <p:cNvCxnSpPr>
            <a:cxnSpLocks/>
          </p:cNvCxnSpPr>
          <p:nvPr/>
        </p:nvCxnSpPr>
        <p:spPr>
          <a:xfrm flipH="1">
            <a:off x="2843810" y="1681655"/>
            <a:ext cx="4282204" cy="4267625"/>
          </a:xfrm>
          <a:prstGeom prst="line">
            <a:avLst/>
          </a:prstGeom>
          <a:ln>
            <a:solidFill>
              <a:schemeClr val="bg2"/>
            </a:solidFill>
            <a:prstDash val="lgDash"/>
          </a:ln>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4B29378A-BB6C-D540-95EF-1F36CB10E250}"/>
              </a:ext>
            </a:extLst>
          </p:cNvPr>
          <p:cNvCxnSpPr>
            <a:cxnSpLocks/>
          </p:cNvCxnSpPr>
          <p:nvPr/>
        </p:nvCxnSpPr>
        <p:spPr>
          <a:xfrm flipV="1">
            <a:off x="5004053" y="4876800"/>
            <a:ext cx="19892" cy="1094648"/>
          </a:xfrm>
          <a:prstGeom prst="line">
            <a:avLst/>
          </a:prstGeom>
          <a:ln>
            <a:solidFill>
              <a:schemeClr val="tx1"/>
            </a:solidFill>
            <a:prstDash val="lgDash"/>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D5C20B7F-6EC0-EB4D-8E08-44106B6EA18B}"/>
              </a:ext>
            </a:extLst>
          </p:cNvPr>
          <p:cNvCxnSpPr>
            <a:cxnSpLocks/>
          </p:cNvCxnSpPr>
          <p:nvPr/>
        </p:nvCxnSpPr>
        <p:spPr>
          <a:xfrm flipH="1">
            <a:off x="2843808" y="4869160"/>
            <a:ext cx="2168628" cy="0"/>
          </a:xfrm>
          <a:prstGeom prst="line">
            <a:avLst/>
          </a:prstGeom>
          <a:ln>
            <a:solidFill>
              <a:schemeClr val="tx1"/>
            </a:solidFill>
            <a:prstDash val="lgDash"/>
          </a:ln>
        </p:spPr>
        <p:style>
          <a:lnRef idx="2">
            <a:schemeClr val="accent1"/>
          </a:lnRef>
          <a:fillRef idx="0">
            <a:schemeClr val="accent1"/>
          </a:fillRef>
          <a:effectRef idx="1">
            <a:schemeClr val="accent1"/>
          </a:effectRef>
          <a:fontRef idx="minor">
            <a:schemeClr val="tx1"/>
          </a:fontRef>
        </p:style>
      </p:cxnSp>
      <p:sp>
        <p:nvSpPr>
          <p:cNvPr id="42" name="TextBox 41">
            <a:extLst>
              <a:ext uri="{FF2B5EF4-FFF2-40B4-BE49-F238E27FC236}">
                <a16:creationId xmlns:a16="http://schemas.microsoft.com/office/drawing/2014/main" id="{9AF2BDB1-94CA-674A-9730-5CCD3DE46B66}"/>
              </a:ext>
            </a:extLst>
          </p:cNvPr>
          <p:cNvSpPr txBox="1"/>
          <p:nvPr/>
        </p:nvSpPr>
        <p:spPr>
          <a:xfrm>
            <a:off x="539552" y="3635732"/>
            <a:ext cx="2185214" cy="369332"/>
          </a:xfrm>
          <a:prstGeom prst="rect">
            <a:avLst/>
          </a:prstGeom>
          <a:noFill/>
        </p:spPr>
        <p:txBody>
          <a:bodyPr wrap="none" rtlCol="0">
            <a:spAutoFit/>
          </a:bodyPr>
          <a:lstStyle/>
          <a:p>
            <a:r>
              <a:rPr lang="en-US" dirty="0"/>
              <a:t>E(u)=0.5u(0)+0.5u(4)</a:t>
            </a:r>
          </a:p>
        </p:txBody>
      </p:sp>
      <p:cxnSp>
        <p:nvCxnSpPr>
          <p:cNvPr id="38" name="Straight Connector 37">
            <a:extLst>
              <a:ext uri="{FF2B5EF4-FFF2-40B4-BE49-F238E27FC236}">
                <a16:creationId xmlns:a16="http://schemas.microsoft.com/office/drawing/2014/main" id="{D151E785-E204-EF40-AFCA-5DE85618C22A}"/>
              </a:ext>
            </a:extLst>
          </p:cNvPr>
          <p:cNvCxnSpPr>
            <a:cxnSpLocks/>
          </p:cNvCxnSpPr>
          <p:nvPr/>
        </p:nvCxnSpPr>
        <p:spPr>
          <a:xfrm flipH="1">
            <a:off x="2843808" y="3789040"/>
            <a:ext cx="2168628" cy="0"/>
          </a:xfrm>
          <a:prstGeom prst="line">
            <a:avLst/>
          </a:prstGeom>
          <a:ln>
            <a:solidFill>
              <a:schemeClr val="tx1">
                <a:alpha val="31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332D3BA8-D0D1-AA44-BA14-340094E6A062}"/>
              </a:ext>
            </a:extLst>
          </p:cNvPr>
          <p:cNvCxnSpPr>
            <a:cxnSpLocks/>
          </p:cNvCxnSpPr>
          <p:nvPr/>
        </p:nvCxnSpPr>
        <p:spPr>
          <a:xfrm flipH="1" flipV="1">
            <a:off x="5004050" y="3789040"/>
            <a:ext cx="1" cy="2182406"/>
          </a:xfrm>
          <a:prstGeom prst="line">
            <a:avLst/>
          </a:prstGeom>
          <a:ln>
            <a:solidFill>
              <a:schemeClr val="tx1">
                <a:alpha val="29000"/>
              </a:schemeClr>
            </a:solidFill>
            <a:prstDash val="lgDash"/>
          </a:ln>
        </p:spPr>
        <p:style>
          <a:lnRef idx="2">
            <a:schemeClr val="accent1"/>
          </a:lnRef>
          <a:fillRef idx="0">
            <a:schemeClr val="accent1"/>
          </a:fillRef>
          <a:effectRef idx="1">
            <a:schemeClr val="accent1"/>
          </a:effectRef>
          <a:fontRef idx="minor">
            <a:schemeClr val="tx1"/>
          </a:fontRef>
        </p:style>
      </p:cxnSp>
      <p:sp>
        <p:nvSpPr>
          <p:cNvPr id="6" name="Freeform 5">
            <a:extLst>
              <a:ext uri="{FF2B5EF4-FFF2-40B4-BE49-F238E27FC236}">
                <a16:creationId xmlns:a16="http://schemas.microsoft.com/office/drawing/2014/main" id="{7E8C5368-8267-834D-8A15-C12EA847FF52}"/>
              </a:ext>
            </a:extLst>
          </p:cNvPr>
          <p:cNvSpPr/>
          <p:nvPr/>
        </p:nvSpPr>
        <p:spPr>
          <a:xfrm>
            <a:off x="2849894" y="987727"/>
            <a:ext cx="4458410" cy="4940107"/>
          </a:xfrm>
          <a:custGeom>
            <a:avLst/>
            <a:gdLst>
              <a:gd name="connsiteX0" fmla="*/ 0 w 4458410"/>
              <a:gd name="connsiteY0" fmla="*/ 4940107 h 4940107"/>
              <a:gd name="connsiteX1" fmla="*/ 472966 w 4458410"/>
              <a:gd name="connsiteY1" fmla="*/ 4856025 h 4940107"/>
              <a:gd name="connsiteX2" fmla="*/ 893380 w 4458410"/>
              <a:gd name="connsiteY2" fmla="*/ 4687859 h 4940107"/>
              <a:gd name="connsiteX3" fmla="*/ 1355835 w 4458410"/>
              <a:gd name="connsiteY3" fmla="*/ 4498673 h 4940107"/>
              <a:gd name="connsiteX4" fmla="*/ 1870842 w 4458410"/>
              <a:gd name="connsiteY4" fmla="*/ 4162342 h 4940107"/>
              <a:gd name="connsiteX5" fmla="*/ 2207173 w 4458410"/>
              <a:gd name="connsiteY5" fmla="*/ 3910094 h 4940107"/>
              <a:gd name="connsiteX6" fmla="*/ 2511973 w 4458410"/>
              <a:gd name="connsiteY6" fmla="*/ 3636825 h 4940107"/>
              <a:gd name="connsiteX7" fmla="*/ 2764221 w 4458410"/>
              <a:gd name="connsiteY7" fmla="*/ 3374066 h 4940107"/>
              <a:gd name="connsiteX8" fmla="*/ 2995449 w 4458410"/>
              <a:gd name="connsiteY8" fmla="*/ 3111307 h 4940107"/>
              <a:gd name="connsiteX9" fmla="*/ 3184635 w 4458410"/>
              <a:gd name="connsiteY9" fmla="*/ 2838039 h 4940107"/>
              <a:gd name="connsiteX10" fmla="*/ 3331780 w 4458410"/>
              <a:gd name="connsiteY10" fmla="*/ 2627832 h 4940107"/>
              <a:gd name="connsiteX11" fmla="*/ 3520966 w 4458410"/>
              <a:gd name="connsiteY11" fmla="*/ 2354563 h 4940107"/>
              <a:gd name="connsiteX12" fmla="*/ 3720663 w 4458410"/>
              <a:gd name="connsiteY12" fmla="*/ 1976190 h 4940107"/>
              <a:gd name="connsiteX13" fmla="*/ 3951890 w 4458410"/>
              <a:gd name="connsiteY13" fmla="*/ 1566287 h 4940107"/>
              <a:gd name="connsiteX14" fmla="*/ 4130566 w 4458410"/>
              <a:gd name="connsiteY14" fmla="*/ 1124852 h 4940107"/>
              <a:gd name="connsiteX15" fmla="*/ 4256690 w 4458410"/>
              <a:gd name="connsiteY15" fmla="*/ 830563 h 4940107"/>
              <a:gd name="connsiteX16" fmla="*/ 4309242 w 4458410"/>
              <a:gd name="connsiteY16" fmla="*/ 630866 h 4940107"/>
              <a:gd name="connsiteX17" fmla="*/ 4435366 w 4458410"/>
              <a:gd name="connsiteY17" fmla="*/ 263004 h 4940107"/>
              <a:gd name="connsiteX18" fmla="*/ 4456387 w 4458410"/>
              <a:gd name="connsiteY18" fmla="*/ 42287 h 4940107"/>
              <a:gd name="connsiteX19" fmla="*/ 4456387 w 4458410"/>
              <a:gd name="connsiteY19" fmla="*/ 245 h 4940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458410" h="4940107">
                <a:moveTo>
                  <a:pt x="0" y="4940107"/>
                </a:moveTo>
                <a:cubicBezTo>
                  <a:pt x="162034" y="4919086"/>
                  <a:pt x="324069" y="4898066"/>
                  <a:pt x="472966" y="4856025"/>
                </a:cubicBezTo>
                <a:cubicBezTo>
                  <a:pt x="621863" y="4813984"/>
                  <a:pt x="893380" y="4687859"/>
                  <a:pt x="893380" y="4687859"/>
                </a:cubicBezTo>
                <a:cubicBezTo>
                  <a:pt x="1040525" y="4628300"/>
                  <a:pt x="1192925" y="4586259"/>
                  <a:pt x="1355835" y="4498673"/>
                </a:cubicBezTo>
                <a:cubicBezTo>
                  <a:pt x="1518745" y="4411087"/>
                  <a:pt x="1728952" y="4260438"/>
                  <a:pt x="1870842" y="4162342"/>
                </a:cubicBezTo>
                <a:cubicBezTo>
                  <a:pt x="2012732" y="4064246"/>
                  <a:pt x="2100318" y="3997680"/>
                  <a:pt x="2207173" y="3910094"/>
                </a:cubicBezTo>
                <a:cubicBezTo>
                  <a:pt x="2314028" y="3822508"/>
                  <a:pt x="2419132" y="3726163"/>
                  <a:pt x="2511973" y="3636825"/>
                </a:cubicBezTo>
                <a:cubicBezTo>
                  <a:pt x="2604814" y="3547487"/>
                  <a:pt x="2683642" y="3461652"/>
                  <a:pt x="2764221" y="3374066"/>
                </a:cubicBezTo>
                <a:cubicBezTo>
                  <a:pt x="2844800" y="3286480"/>
                  <a:pt x="2925380" y="3200645"/>
                  <a:pt x="2995449" y="3111307"/>
                </a:cubicBezTo>
                <a:cubicBezTo>
                  <a:pt x="3065518" y="3021969"/>
                  <a:pt x="3184635" y="2838039"/>
                  <a:pt x="3184635" y="2838039"/>
                </a:cubicBezTo>
                <a:lnTo>
                  <a:pt x="3331780" y="2627832"/>
                </a:lnTo>
                <a:cubicBezTo>
                  <a:pt x="3387835" y="2547253"/>
                  <a:pt x="3456152" y="2463170"/>
                  <a:pt x="3520966" y="2354563"/>
                </a:cubicBezTo>
                <a:cubicBezTo>
                  <a:pt x="3585780" y="2245956"/>
                  <a:pt x="3648842" y="2107569"/>
                  <a:pt x="3720663" y="1976190"/>
                </a:cubicBezTo>
                <a:cubicBezTo>
                  <a:pt x="3792484" y="1844811"/>
                  <a:pt x="3883573" y="1708177"/>
                  <a:pt x="3951890" y="1566287"/>
                </a:cubicBezTo>
                <a:cubicBezTo>
                  <a:pt x="4020207" y="1424397"/>
                  <a:pt x="4079766" y="1247473"/>
                  <a:pt x="4130566" y="1124852"/>
                </a:cubicBezTo>
                <a:cubicBezTo>
                  <a:pt x="4181366" y="1002231"/>
                  <a:pt x="4226911" y="912894"/>
                  <a:pt x="4256690" y="830563"/>
                </a:cubicBezTo>
                <a:cubicBezTo>
                  <a:pt x="4286469" y="748232"/>
                  <a:pt x="4279463" y="725459"/>
                  <a:pt x="4309242" y="630866"/>
                </a:cubicBezTo>
                <a:cubicBezTo>
                  <a:pt x="4339021" y="536273"/>
                  <a:pt x="4410842" y="361100"/>
                  <a:pt x="4435366" y="263004"/>
                </a:cubicBezTo>
                <a:cubicBezTo>
                  <a:pt x="4459890" y="164907"/>
                  <a:pt x="4456387" y="42287"/>
                  <a:pt x="4456387" y="42287"/>
                </a:cubicBezTo>
                <a:cubicBezTo>
                  <a:pt x="4459891" y="-1506"/>
                  <a:pt x="4458139" y="-631"/>
                  <a:pt x="4456387" y="245"/>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12">
            <a:extLst>
              <a:ext uri="{FF2B5EF4-FFF2-40B4-BE49-F238E27FC236}">
                <a16:creationId xmlns:a16="http://schemas.microsoft.com/office/drawing/2014/main" id="{10131E0C-D32D-3B47-927C-6DA4FAD668F8}"/>
              </a:ext>
            </a:extLst>
          </p:cNvPr>
          <p:cNvSpPr>
            <a:spLocks noChangeArrowheads="1"/>
          </p:cNvSpPr>
          <p:nvPr/>
        </p:nvSpPr>
        <p:spPr bwMode="auto">
          <a:xfrm>
            <a:off x="912813" y="69269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dirty="0">
                <a:solidFill>
                  <a:srgbClr val="3C8C93"/>
                </a:solidFill>
                <a:latin typeface="Arial" panose="020B0604020202020204" pitchFamily="34" charset="0"/>
              </a:rPr>
              <a:t>Attitudes towards risk</a:t>
            </a:r>
          </a:p>
        </p:txBody>
      </p:sp>
      <p:sp>
        <p:nvSpPr>
          <p:cNvPr id="31" name="Rectangle 3">
            <a:extLst>
              <a:ext uri="{FF2B5EF4-FFF2-40B4-BE49-F238E27FC236}">
                <a16:creationId xmlns:a16="http://schemas.microsoft.com/office/drawing/2014/main" id="{5431656A-D477-9147-B543-0F093FC326CE}"/>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66369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prstTxWarp prst="textNoShape">
              <a:avLst/>
            </a:prstTxWarp>
          </a:bodyPr>
          <a:lstStyle/>
          <a:p>
            <a:pPr algn="ctr"/>
            <a:endParaRPr lang="en-US" sz="3600">
              <a:solidFill>
                <a:schemeClr val="bg2"/>
              </a:solidFill>
            </a:endParaRPr>
          </a:p>
        </p:txBody>
      </p:sp>
      <p:sp>
        <p:nvSpPr>
          <p:cNvPr id="172036" name="Text Box 4"/>
          <p:cNvSpPr txBox="1">
            <a:spLocks noChangeArrowheads="1"/>
          </p:cNvSpPr>
          <p:nvPr/>
        </p:nvSpPr>
        <p:spPr bwMode="auto">
          <a:xfrm>
            <a:off x="5723974" y="1268413"/>
            <a:ext cx="360363" cy="779462"/>
          </a:xfrm>
          <a:prstGeom prst="rect">
            <a:avLst/>
          </a:prstGeom>
          <a:solidFill>
            <a:schemeClr val="bg1"/>
          </a:solidFill>
          <a:ln w="9525">
            <a:noFill/>
            <a:miter lim="800000"/>
            <a:headEnd/>
            <a:tailEnd/>
          </a:ln>
          <a:effectLst/>
        </p:spPr>
        <p:txBody>
          <a:bodyPr>
            <a:prstTxWarp prst="textNoShape">
              <a:avLst/>
            </a:prstTxWarp>
            <a:spAutoFit/>
          </a:bodyPr>
          <a:lstStyle/>
          <a:p>
            <a:pPr>
              <a:spcBef>
                <a:spcPct val="50000"/>
              </a:spcBef>
            </a:pPr>
            <a:r>
              <a:rPr lang="pt-PT"/>
              <a:t>  </a:t>
            </a:r>
          </a:p>
          <a:p>
            <a:pPr>
              <a:spcBef>
                <a:spcPct val="50000"/>
              </a:spcBef>
            </a:pPr>
            <a:r>
              <a:rPr lang="pt-PT"/>
              <a:t> </a:t>
            </a:r>
          </a:p>
        </p:txBody>
      </p:sp>
      <p:cxnSp>
        <p:nvCxnSpPr>
          <p:cNvPr id="3" name="Straight Arrow Connector 2">
            <a:extLst>
              <a:ext uri="{FF2B5EF4-FFF2-40B4-BE49-F238E27FC236}">
                <a16:creationId xmlns:a16="http://schemas.microsoft.com/office/drawing/2014/main" id="{818653EE-C39E-A144-B10B-5D0749FEEAC2}"/>
              </a:ext>
            </a:extLst>
          </p:cNvPr>
          <p:cNvCxnSpPr>
            <a:cxnSpLocks/>
          </p:cNvCxnSpPr>
          <p:nvPr/>
        </p:nvCxnSpPr>
        <p:spPr>
          <a:xfrm flipV="1">
            <a:off x="2844423" y="1417638"/>
            <a:ext cx="1" cy="4531642"/>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A842CAEA-BC2B-6445-9ECC-3CFE8BA001AE}"/>
              </a:ext>
            </a:extLst>
          </p:cNvPr>
          <p:cNvCxnSpPr>
            <a:cxnSpLocks/>
          </p:cNvCxnSpPr>
          <p:nvPr/>
        </p:nvCxnSpPr>
        <p:spPr>
          <a:xfrm>
            <a:off x="2844423" y="5949280"/>
            <a:ext cx="5104184" cy="0"/>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D08063D-AB95-DC45-9C72-FCFE84ED0533}"/>
              </a:ext>
            </a:extLst>
          </p:cNvPr>
          <p:cNvCxnSpPr/>
          <p:nvPr/>
        </p:nvCxnSpPr>
        <p:spPr>
          <a:xfrm>
            <a:off x="716490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C2C90A02-4425-1D4B-828C-8BF13E352579}"/>
              </a:ext>
            </a:extLst>
          </p:cNvPr>
          <p:cNvCxnSpPr/>
          <p:nvPr/>
        </p:nvCxnSpPr>
        <p:spPr>
          <a:xfrm>
            <a:off x="5004663" y="5949280"/>
            <a:ext cx="0" cy="144016"/>
          </a:xfrm>
          <a:prstGeom prst="line">
            <a:avLst/>
          </a:prstGeom>
          <a:ln>
            <a:solidFill>
              <a:schemeClr val="tx1">
                <a:alpha val="21000"/>
              </a:schemeClr>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7C2F7994-08A3-C249-BEFF-F792846FCCEA}"/>
              </a:ext>
            </a:extLst>
          </p:cNvPr>
          <p:cNvSpPr txBox="1"/>
          <p:nvPr/>
        </p:nvSpPr>
        <p:spPr>
          <a:xfrm>
            <a:off x="4860647" y="6093296"/>
            <a:ext cx="300082" cy="369332"/>
          </a:xfrm>
          <a:prstGeom prst="rect">
            <a:avLst/>
          </a:prstGeom>
          <a:noFill/>
        </p:spPr>
        <p:txBody>
          <a:bodyPr wrap="none" rtlCol="0">
            <a:spAutoFit/>
          </a:bodyPr>
          <a:lstStyle/>
          <a:p>
            <a:r>
              <a:rPr lang="en-US" dirty="0"/>
              <a:t>2</a:t>
            </a:r>
          </a:p>
        </p:txBody>
      </p:sp>
      <p:sp>
        <p:nvSpPr>
          <p:cNvPr id="17" name="TextBox 16">
            <a:extLst>
              <a:ext uri="{FF2B5EF4-FFF2-40B4-BE49-F238E27FC236}">
                <a16:creationId xmlns:a16="http://schemas.microsoft.com/office/drawing/2014/main" id="{7F440E3E-AB7D-344C-8635-44A9D4B6540D}"/>
              </a:ext>
            </a:extLst>
          </p:cNvPr>
          <p:cNvSpPr txBox="1"/>
          <p:nvPr/>
        </p:nvSpPr>
        <p:spPr>
          <a:xfrm>
            <a:off x="7020886" y="6093296"/>
            <a:ext cx="300082" cy="369332"/>
          </a:xfrm>
          <a:prstGeom prst="rect">
            <a:avLst/>
          </a:prstGeom>
          <a:noFill/>
        </p:spPr>
        <p:txBody>
          <a:bodyPr wrap="none" rtlCol="0">
            <a:spAutoFit/>
          </a:bodyPr>
          <a:lstStyle/>
          <a:p>
            <a:r>
              <a:rPr lang="en-US" dirty="0"/>
              <a:t>4</a:t>
            </a:r>
          </a:p>
        </p:txBody>
      </p:sp>
      <p:sp>
        <p:nvSpPr>
          <p:cNvPr id="12" name="TextBox 11">
            <a:extLst>
              <a:ext uri="{FF2B5EF4-FFF2-40B4-BE49-F238E27FC236}">
                <a16:creationId xmlns:a16="http://schemas.microsoft.com/office/drawing/2014/main" id="{105CE880-2534-4343-8A6D-7BAFCA219897}"/>
              </a:ext>
            </a:extLst>
          </p:cNvPr>
          <p:cNvSpPr txBox="1"/>
          <p:nvPr/>
        </p:nvSpPr>
        <p:spPr>
          <a:xfrm>
            <a:off x="2411760" y="1124744"/>
            <a:ext cx="309700" cy="369332"/>
          </a:xfrm>
          <a:prstGeom prst="rect">
            <a:avLst/>
          </a:prstGeom>
          <a:noFill/>
        </p:spPr>
        <p:txBody>
          <a:bodyPr wrap="none" rtlCol="0">
            <a:spAutoFit/>
          </a:bodyPr>
          <a:lstStyle/>
          <a:p>
            <a:r>
              <a:rPr lang="en-US" dirty="0"/>
              <a:t>u</a:t>
            </a:r>
          </a:p>
        </p:txBody>
      </p:sp>
      <p:cxnSp>
        <p:nvCxnSpPr>
          <p:cNvPr id="20" name="Straight Connector 19">
            <a:extLst>
              <a:ext uri="{FF2B5EF4-FFF2-40B4-BE49-F238E27FC236}">
                <a16:creationId xmlns:a16="http://schemas.microsoft.com/office/drawing/2014/main" id="{56933F67-6D75-074C-A89E-10C8962FBE84}"/>
              </a:ext>
            </a:extLst>
          </p:cNvPr>
          <p:cNvCxnSpPr>
            <a:cxnSpLocks/>
          </p:cNvCxnSpPr>
          <p:nvPr/>
        </p:nvCxnSpPr>
        <p:spPr>
          <a:xfrm flipH="1">
            <a:off x="2721460" y="1628800"/>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0B9E92DC-55D4-414B-AB16-ABF2B9F0C6DC}"/>
              </a:ext>
            </a:extLst>
          </p:cNvPr>
          <p:cNvSpPr txBox="1"/>
          <p:nvPr/>
        </p:nvSpPr>
        <p:spPr>
          <a:xfrm>
            <a:off x="2284294" y="1412776"/>
            <a:ext cx="415498" cy="369332"/>
          </a:xfrm>
          <a:prstGeom prst="rect">
            <a:avLst/>
          </a:prstGeom>
          <a:noFill/>
        </p:spPr>
        <p:txBody>
          <a:bodyPr wrap="none" rtlCol="0">
            <a:spAutoFit/>
          </a:bodyPr>
          <a:lstStyle/>
          <a:p>
            <a:r>
              <a:rPr lang="en-US" dirty="0"/>
              <a:t>16</a:t>
            </a:r>
          </a:p>
        </p:txBody>
      </p:sp>
      <p:cxnSp>
        <p:nvCxnSpPr>
          <p:cNvPr id="19" name="Straight Connector 18">
            <a:extLst>
              <a:ext uri="{FF2B5EF4-FFF2-40B4-BE49-F238E27FC236}">
                <a16:creationId xmlns:a16="http://schemas.microsoft.com/office/drawing/2014/main" id="{F269E821-548E-E642-BD00-284F6CE34754}"/>
              </a:ext>
            </a:extLst>
          </p:cNvPr>
          <p:cNvCxnSpPr>
            <a:cxnSpLocks/>
          </p:cNvCxnSpPr>
          <p:nvPr/>
        </p:nvCxnSpPr>
        <p:spPr>
          <a:xfrm flipV="1">
            <a:off x="2844423" y="1635977"/>
            <a:ext cx="4320480" cy="22167"/>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B5E39373-0680-EB41-B07E-6B52208CBF90}"/>
              </a:ext>
            </a:extLst>
          </p:cNvPr>
          <p:cNvCxnSpPr>
            <a:cxnSpLocks/>
          </p:cNvCxnSpPr>
          <p:nvPr/>
        </p:nvCxnSpPr>
        <p:spPr>
          <a:xfrm flipH="1" flipV="1">
            <a:off x="7164903" y="1647060"/>
            <a:ext cx="2" cy="4230213"/>
          </a:xfrm>
          <a:prstGeom prst="line">
            <a:avLst/>
          </a:prstGeom>
          <a:ln>
            <a:prstDash val="das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C2047C18-3F4E-3F49-A7D9-E5CA2B47697C}"/>
                  </a:ext>
                </a:extLst>
              </p:cNvPr>
              <p:cNvSpPr txBox="1"/>
              <p:nvPr/>
            </p:nvSpPr>
            <p:spPr>
              <a:xfrm>
                <a:off x="7348009" y="1052736"/>
                <a:ext cx="896399" cy="369332"/>
              </a:xfrm>
              <a:prstGeom prst="rect">
                <a:avLst/>
              </a:prstGeom>
              <a:noFill/>
            </p:spPr>
            <p:txBody>
              <a:bodyPr wrap="none" rtlCol="0">
                <a:spAutoFit/>
              </a:bodyPr>
              <a:lstStyle/>
              <a:p>
                <a:r>
                  <a:rPr lang="en-US" dirty="0"/>
                  <a:t>u(x)=</a:t>
                </a:r>
                <a14:m>
                  <m:oMath xmlns:m="http://schemas.openxmlformats.org/officeDocument/2006/math">
                    <m:r>
                      <a:rPr lang="pt-PT" b="0" i="1" smtClean="0">
                        <a:latin typeface="Cambria Math" panose="02040503050406030204" pitchFamily="18" charset="0"/>
                        <a:ea typeface="Cambria Math" panose="02040503050406030204" pitchFamily="18" charset="0"/>
                      </a:rPr>
                      <m:t>𝑥</m:t>
                    </m:r>
                    <m:r>
                      <a:rPr lang="pt-PT" b="0" i="1" baseline="30000" smtClean="0">
                        <a:latin typeface="Cambria Math" panose="02040503050406030204" pitchFamily="18" charset="0"/>
                        <a:ea typeface="Cambria Math" panose="02040503050406030204" pitchFamily="18" charset="0"/>
                      </a:rPr>
                      <m:t>2</m:t>
                    </m:r>
                  </m:oMath>
                </a14:m>
                <a:endParaRPr lang="en-US" baseline="30000" dirty="0"/>
              </a:p>
            </p:txBody>
          </p:sp>
        </mc:Choice>
        <mc:Fallback xmlns="">
          <p:sp>
            <p:nvSpPr>
              <p:cNvPr id="33" name="TextBox 32">
                <a:extLst>
                  <a:ext uri="{FF2B5EF4-FFF2-40B4-BE49-F238E27FC236}">
                    <a16:creationId xmlns:a16="http://schemas.microsoft.com/office/drawing/2014/main" id="{C2047C18-3F4E-3F49-A7D9-E5CA2B47697C}"/>
                  </a:ext>
                </a:extLst>
              </p:cNvPr>
              <p:cNvSpPr txBox="1">
                <a:spLocks noRot="1" noChangeAspect="1" noMove="1" noResize="1" noEditPoints="1" noAdjustHandles="1" noChangeArrowheads="1" noChangeShapeType="1" noTextEdit="1"/>
              </p:cNvSpPr>
              <p:nvPr/>
            </p:nvSpPr>
            <p:spPr>
              <a:xfrm>
                <a:off x="7348009" y="1052736"/>
                <a:ext cx="896399" cy="369332"/>
              </a:xfrm>
              <a:prstGeom prst="rect">
                <a:avLst/>
              </a:prstGeom>
              <a:blipFill>
                <a:blip r:embed="rId2"/>
                <a:stretch>
                  <a:fillRect l="-5634" t="-6667" b="-23333"/>
                </a:stretch>
              </a:blipFill>
            </p:spPr>
            <p:txBody>
              <a:bodyPr/>
              <a:lstStyle/>
              <a:p>
                <a:r>
                  <a:rPr lang="en-US">
                    <a:noFill/>
                  </a:rPr>
                  <a:t> </a:t>
                </a:r>
              </a:p>
            </p:txBody>
          </p:sp>
        </mc:Fallback>
      </mc:AlternateContent>
      <p:cxnSp>
        <p:nvCxnSpPr>
          <p:cNvPr id="34" name="Straight Connector 33">
            <a:extLst>
              <a:ext uri="{FF2B5EF4-FFF2-40B4-BE49-F238E27FC236}">
                <a16:creationId xmlns:a16="http://schemas.microsoft.com/office/drawing/2014/main" id="{09051502-6EEC-C84B-A805-B961C502C04F}"/>
              </a:ext>
            </a:extLst>
          </p:cNvPr>
          <p:cNvCxnSpPr/>
          <p:nvPr/>
        </p:nvCxnSpPr>
        <p:spPr>
          <a:xfrm>
            <a:off x="2843808"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B9B39546-CF0E-EF4C-86CA-40CD5F3F7464}"/>
              </a:ext>
            </a:extLst>
          </p:cNvPr>
          <p:cNvSpPr txBox="1"/>
          <p:nvPr/>
        </p:nvSpPr>
        <p:spPr>
          <a:xfrm>
            <a:off x="2699792" y="6093296"/>
            <a:ext cx="300082" cy="369332"/>
          </a:xfrm>
          <a:prstGeom prst="rect">
            <a:avLst/>
          </a:prstGeom>
          <a:noFill/>
        </p:spPr>
        <p:txBody>
          <a:bodyPr wrap="none" rtlCol="0">
            <a:spAutoFit/>
          </a:bodyPr>
          <a:lstStyle/>
          <a:p>
            <a:r>
              <a:rPr lang="en-US" dirty="0"/>
              <a:t>0</a:t>
            </a:r>
          </a:p>
        </p:txBody>
      </p:sp>
      <p:cxnSp>
        <p:nvCxnSpPr>
          <p:cNvPr id="21" name="Straight Connector 20">
            <a:extLst>
              <a:ext uri="{FF2B5EF4-FFF2-40B4-BE49-F238E27FC236}">
                <a16:creationId xmlns:a16="http://schemas.microsoft.com/office/drawing/2014/main" id="{3C1768C6-C18B-E84F-A506-07C5357DC131}"/>
              </a:ext>
            </a:extLst>
          </p:cNvPr>
          <p:cNvCxnSpPr>
            <a:cxnSpLocks/>
          </p:cNvCxnSpPr>
          <p:nvPr/>
        </p:nvCxnSpPr>
        <p:spPr>
          <a:xfrm flipH="1">
            <a:off x="2721460" y="3789040"/>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9BC3D654-387F-7440-9567-CD0BF8CD4663}"/>
              </a:ext>
            </a:extLst>
          </p:cNvPr>
          <p:cNvCxnSpPr>
            <a:cxnSpLocks/>
          </p:cNvCxnSpPr>
          <p:nvPr/>
        </p:nvCxnSpPr>
        <p:spPr>
          <a:xfrm flipH="1">
            <a:off x="2720845" y="4878452"/>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3E66202A-D7E7-9546-B146-AAD7416BB838}"/>
              </a:ext>
            </a:extLst>
          </p:cNvPr>
          <p:cNvSpPr txBox="1"/>
          <p:nvPr/>
        </p:nvSpPr>
        <p:spPr>
          <a:xfrm>
            <a:off x="1673549" y="4643844"/>
            <a:ext cx="1101584" cy="369332"/>
          </a:xfrm>
          <a:prstGeom prst="rect">
            <a:avLst/>
          </a:prstGeom>
          <a:noFill/>
        </p:spPr>
        <p:txBody>
          <a:bodyPr wrap="none" rtlCol="0">
            <a:spAutoFit/>
          </a:bodyPr>
          <a:lstStyle/>
          <a:p>
            <a:r>
              <a:rPr lang="en-US" dirty="0"/>
              <a:t>u(E)=u(2)</a:t>
            </a:r>
          </a:p>
        </p:txBody>
      </p:sp>
      <p:cxnSp>
        <p:nvCxnSpPr>
          <p:cNvPr id="26" name="Straight Connector 25">
            <a:extLst>
              <a:ext uri="{FF2B5EF4-FFF2-40B4-BE49-F238E27FC236}">
                <a16:creationId xmlns:a16="http://schemas.microsoft.com/office/drawing/2014/main" id="{2CEC0BA2-0C93-1D45-836E-F8B207F0BEB6}"/>
              </a:ext>
            </a:extLst>
          </p:cNvPr>
          <p:cNvCxnSpPr>
            <a:cxnSpLocks/>
          </p:cNvCxnSpPr>
          <p:nvPr/>
        </p:nvCxnSpPr>
        <p:spPr>
          <a:xfrm flipH="1">
            <a:off x="2699792" y="2708920"/>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5159C3F8-AA9D-464F-A30C-A75AE96192CF}"/>
              </a:ext>
            </a:extLst>
          </p:cNvPr>
          <p:cNvCxnSpPr>
            <a:cxnSpLocks/>
          </p:cNvCxnSpPr>
          <p:nvPr/>
        </p:nvCxnSpPr>
        <p:spPr>
          <a:xfrm flipH="1">
            <a:off x="2843810" y="1681655"/>
            <a:ext cx="4282204" cy="4267625"/>
          </a:xfrm>
          <a:prstGeom prst="line">
            <a:avLst/>
          </a:prstGeom>
          <a:ln>
            <a:solidFill>
              <a:schemeClr val="bg2"/>
            </a:solidFill>
            <a:prstDash val="lgDash"/>
          </a:ln>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4B29378A-BB6C-D540-95EF-1F36CB10E250}"/>
              </a:ext>
            </a:extLst>
          </p:cNvPr>
          <p:cNvCxnSpPr>
            <a:cxnSpLocks/>
          </p:cNvCxnSpPr>
          <p:nvPr/>
        </p:nvCxnSpPr>
        <p:spPr>
          <a:xfrm flipV="1">
            <a:off x="5004053" y="4876800"/>
            <a:ext cx="19892" cy="1094648"/>
          </a:xfrm>
          <a:prstGeom prst="line">
            <a:avLst/>
          </a:prstGeom>
          <a:ln>
            <a:solidFill>
              <a:schemeClr val="tx1">
                <a:alpha val="21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D5C20B7F-6EC0-EB4D-8E08-44106B6EA18B}"/>
              </a:ext>
            </a:extLst>
          </p:cNvPr>
          <p:cNvCxnSpPr>
            <a:cxnSpLocks/>
          </p:cNvCxnSpPr>
          <p:nvPr/>
        </p:nvCxnSpPr>
        <p:spPr>
          <a:xfrm flipH="1">
            <a:off x="2843808" y="4869160"/>
            <a:ext cx="2168628" cy="0"/>
          </a:xfrm>
          <a:prstGeom prst="line">
            <a:avLst/>
          </a:prstGeom>
          <a:ln>
            <a:solidFill>
              <a:schemeClr val="tx1">
                <a:alpha val="50000"/>
              </a:schemeClr>
            </a:solidFill>
            <a:prstDash val="lgDash"/>
          </a:ln>
        </p:spPr>
        <p:style>
          <a:lnRef idx="2">
            <a:schemeClr val="accent1"/>
          </a:lnRef>
          <a:fillRef idx="0">
            <a:schemeClr val="accent1"/>
          </a:fillRef>
          <a:effectRef idx="1">
            <a:schemeClr val="accent1"/>
          </a:effectRef>
          <a:fontRef idx="minor">
            <a:schemeClr val="tx1"/>
          </a:fontRef>
        </p:style>
      </p:cxnSp>
      <p:sp>
        <p:nvSpPr>
          <p:cNvPr id="42" name="TextBox 41">
            <a:extLst>
              <a:ext uri="{FF2B5EF4-FFF2-40B4-BE49-F238E27FC236}">
                <a16:creationId xmlns:a16="http://schemas.microsoft.com/office/drawing/2014/main" id="{9AF2BDB1-94CA-674A-9730-5CCD3DE46B66}"/>
              </a:ext>
            </a:extLst>
          </p:cNvPr>
          <p:cNvSpPr txBox="1"/>
          <p:nvPr/>
        </p:nvSpPr>
        <p:spPr>
          <a:xfrm>
            <a:off x="539552" y="3635732"/>
            <a:ext cx="2185214" cy="369332"/>
          </a:xfrm>
          <a:prstGeom prst="rect">
            <a:avLst/>
          </a:prstGeom>
          <a:noFill/>
        </p:spPr>
        <p:txBody>
          <a:bodyPr wrap="none" rtlCol="0">
            <a:spAutoFit/>
          </a:bodyPr>
          <a:lstStyle/>
          <a:p>
            <a:r>
              <a:rPr lang="en-US" dirty="0"/>
              <a:t>E(u)=0.5u(0)+0.5u(4)</a:t>
            </a:r>
          </a:p>
        </p:txBody>
      </p:sp>
      <p:cxnSp>
        <p:nvCxnSpPr>
          <p:cNvPr id="38" name="Straight Connector 37">
            <a:extLst>
              <a:ext uri="{FF2B5EF4-FFF2-40B4-BE49-F238E27FC236}">
                <a16:creationId xmlns:a16="http://schemas.microsoft.com/office/drawing/2014/main" id="{D151E785-E204-EF40-AFCA-5DE85618C22A}"/>
              </a:ext>
            </a:extLst>
          </p:cNvPr>
          <p:cNvCxnSpPr>
            <a:cxnSpLocks/>
          </p:cNvCxnSpPr>
          <p:nvPr/>
        </p:nvCxnSpPr>
        <p:spPr>
          <a:xfrm flipH="1">
            <a:off x="2843808" y="3789040"/>
            <a:ext cx="2168628" cy="0"/>
          </a:xfrm>
          <a:prstGeom prst="line">
            <a:avLst/>
          </a:prstGeom>
          <a:ln>
            <a:solidFill>
              <a:schemeClr val="tx1">
                <a:alpha val="31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332D3BA8-D0D1-AA44-BA14-340094E6A062}"/>
              </a:ext>
            </a:extLst>
          </p:cNvPr>
          <p:cNvCxnSpPr>
            <a:cxnSpLocks/>
          </p:cNvCxnSpPr>
          <p:nvPr/>
        </p:nvCxnSpPr>
        <p:spPr>
          <a:xfrm flipH="1" flipV="1">
            <a:off x="5004050" y="3789040"/>
            <a:ext cx="1" cy="2182406"/>
          </a:xfrm>
          <a:prstGeom prst="line">
            <a:avLst/>
          </a:prstGeom>
          <a:ln>
            <a:solidFill>
              <a:schemeClr val="tx1">
                <a:alpha val="29000"/>
              </a:schemeClr>
            </a:solidFill>
            <a:prstDash val="lgDash"/>
          </a:ln>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7296AA3A-7F55-B142-8DF4-A7C074C88D43}"/>
              </a:ext>
            </a:extLst>
          </p:cNvPr>
          <p:cNvSpPr txBox="1"/>
          <p:nvPr/>
        </p:nvSpPr>
        <p:spPr>
          <a:xfrm>
            <a:off x="193950" y="1552007"/>
            <a:ext cx="1736373" cy="923330"/>
          </a:xfrm>
          <a:prstGeom prst="rect">
            <a:avLst/>
          </a:prstGeom>
          <a:noFill/>
        </p:spPr>
        <p:txBody>
          <a:bodyPr wrap="none" rtlCol="0">
            <a:spAutoFit/>
          </a:bodyPr>
          <a:lstStyle/>
          <a:p>
            <a:r>
              <a:rPr lang="en-US" b="1" dirty="0">
                <a:solidFill>
                  <a:schemeClr val="accent6"/>
                </a:solidFill>
              </a:rPr>
              <a:t>RISK LOVING</a:t>
            </a:r>
            <a:r>
              <a:rPr lang="en-US" dirty="0"/>
              <a:t>: </a:t>
            </a:r>
          </a:p>
          <a:p>
            <a:r>
              <a:rPr lang="en-US" dirty="0">
                <a:solidFill>
                  <a:schemeClr val="accent6"/>
                </a:solidFill>
              </a:rPr>
              <a:t>u(E)&lt;E(u)</a:t>
            </a:r>
          </a:p>
          <a:p>
            <a:r>
              <a:rPr lang="en-US" dirty="0">
                <a:solidFill>
                  <a:schemeClr val="accent6"/>
                </a:solidFill>
              </a:rPr>
              <a:t>u’’&gt;0</a:t>
            </a:r>
          </a:p>
        </p:txBody>
      </p:sp>
      <p:sp>
        <p:nvSpPr>
          <p:cNvPr id="36" name="Freeform 35">
            <a:extLst>
              <a:ext uri="{FF2B5EF4-FFF2-40B4-BE49-F238E27FC236}">
                <a16:creationId xmlns:a16="http://schemas.microsoft.com/office/drawing/2014/main" id="{F1B7F730-D60A-9240-9B68-8C7BC887FFBB}"/>
              </a:ext>
            </a:extLst>
          </p:cNvPr>
          <p:cNvSpPr/>
          <p:nvPr/>
        </p:nvSpPr>
        <p:spPr>
          <a:xfrm>
            <a:off x="2849894" y="987727"/>
            <a:ext cx="4458410" cy="4940107"/>
          </a:xfrm>
          <a:custGeom>
            <a:avLst/>
            <a:gdLst>
              <a:gd name="connsiteX0" fmla="*/ 0 w 4458410"/>
              <a:gd name="connsiteY0" fmla="*/ 4940107 h 4940107"/>
              <a:gd name="connsiteX1" fmla="*/ 472966 w 4458410"/>
              <a:gd name="connsiteY1" fmla="*/ 4856025 h 4940107"/>
              <a:gd name="connsiteX2" fmla="*/ 893380 w 4458410"/>
              <a:gd name="connsiteY2" fmla="*/ 4687859 h 4940107"/>
              <a:gd name="connsiteX3" fmla="*/ 1355835 w 4458410"/>
              <a:gd name="connsiteY3" fmla="*/ 4498673 h 4940107"/>
              <a:gd name="connsiteX4" fmla="*/ 1870842 w 4458410"/>
              <a:gd name="connsiteY4" fmla="*/ 4162342 h 4940107"/>
              <a:gd name="connsiteX5" fmla="*/ 2207173 w 4458410"/>
              <a:gd name="connsiteY5" fmla="*/ 3910094 h 4940107"/>
              <a:gd name="connsiteX6" fmla="*/ 2511973 w 4458410"/>
              <a:gd name="connsiteY6" fmla="*/ 3636825 h 4940107"/>
              <a:gd name="connsiteX7" fmla="*/ 2764221 w 4458410"/>
              <a:gd name="connsiteY7" fmla="*/ 3374066 h 4940107"/>
              <a:gd name="connsiteX8" fmla="*/ 2995449 w 4458410"/>
              <a:gd name="connsiteY8" fmla="*/ 3111307 h 4940107"/>
              <a:gd name="connsiteX9" fmla="*/ 3184635 w 4458410"/>
              <a:gd name="connsiteY9" fmla="*/ 2838039 h 4940107"/>
              <a:gd name="connsiteX10" fmla="*/ 3331780 w 4458410"/>
              <a:gd name="connsiteY10" fmla="*/ 2627832 h 4940107"/>
              <a:gd name="connsiteX11" fmla="*/ 3520966 w 4458410"/>
              <a:gd name="connsiteY11" fmla="*/ 2354563 h 4940107"/>
              <a:gd name="connsiteX12" fmla="*/ 3720663 w 4458410"/>
              <a:gd name="connsiteY12" fmla="*/ 1976190 h 4940107"/>
              <a:gd name="connsiteX13" fmla="*/ 3951890 w 4458410"/>
              <a:gd name="connsiteY13" fmla="*/ 1566287 h 4940107"/>
              <a:gd name="connsiteX14" fmla="*/ 4130566 w 4458410"/>
              <a:gd name="connsiteY14" fmla="*/ 1124852 h 4940107"/>
              <a:gd name="connsiteX15" fmla="*/ 4256690 w 4458410"/>
              <a:gd name="connsiteY15" fmla="*/ 830563 h 4940107"/>
              <a:gd name="connsiteX16" fmla="*/ 4309242 w 4458410"/>
              <a:gd name="connsiteY16" fmla="*/ 630866 h 4940107"/>
              <a:gd name="connsiteX17" fmla="*/ 4435366 w 4458410"/>
              <a:gd name="connsiteY17" fmla="*/ 263004 h 4940107"/>
              <a:gd name="connsiteX18" fmla="*/ 4456387 w 4458410"/>
              <a:gd name="connsiteY18" fmla="*/ 42287 h 4940107"/>
              <a:gd name="connsiteX19" fmla="*/ 4456387 w 4458410"/>
              <a:gd name="connsiteY19" fmla="*/ 245 h 4940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458410" h="4940107">
                <a:moveTo>
                  <a:pt x="0" y="4940107"/>
                </a:moveTo>
                <a:cubicBezTo>
                  <a:pt x="162034" y="4919086"/>
                  <a:pt x="324069" y="4898066"/>
                  <a:pt x="472966" y="4856025"/>
                </a:cubicBezTo>
                <a:cubicBezTo>
                  <a:pt x="621863" y="4813984"/>
                  <a:pt x="893380" y="4687859"/>
                  <a:pt x="893380" y="4687859"/>
                </a:cubicBezTo>
                <a:cubicBezTo>
                  <a:pt x="1040525" y="4628300"/>
                  <a:pt x="1192925" y="4586259"/>
                  <a:pt x="1355835" y="4498673"/>
                </a:cubicBezTo>
                <a:cubicBezTo>
                  <a:pt x="1518745" y="4411087"/>
                  <a:pt x="1728952" y="4260438"/>
                  <a:pt x="1870842" y="4162342"/>
                </a:cubicBezTo>
                <a:cubicBezTo>
                  <a:pt x="2012732" y="4064246"/>
                  <a:pt x="2100318" y="3997680"/>
                  <a:pt x="2207173" y="3910094"/>
                </a:cubicBezTo>
                <a:cubicBezTo>
                  <a:pt x="2314028" y="3822508"/>
                  <a:pt x="2419132" y="3726163"/>
                  <a:pt x="2511973" y="3636825"/>
                </a:cubicBezTo>
                <a:cubicBezTo>
                  <a:pt x="2604814" y="3547487"/>
                  <a:pt x="2683642" y="3461652"/>
                  <a:pt x="2764221" y="3374066"/>
                </a:cubicBezTo>
                <a:cubicBezTo>
                  <a:pt x="2844800" y="3286480"/>
                  <a:pt x="2925380" y="3200645"/>
                  <a:pt x="2995449" y="3111307"/>
                </a:cubicBezTo>
                <a:cubicBezTo>
                  <a:pt x="3065518" y="3021969"/>
                  <a:pt x="3184635" y="2838039"/>
                  <a:pt x="3184635" y="2838039"/>
                </a:cubicBezTo>
                <a:lnTo>
                  <a:pt x="3331780" y="2627832"/>
                </a:lnTo>
                <a:cubicBezTo>
                  <a:pt x="3387835" y="2547253"/>
                  <a:pt x="3456152" y="2463170"/>
                  <a:pt x="3520966" y="2354563"/>
                </a:cubicBezTo>
                <a:cubicBezTo>
                  <a:pt x="3585780" y="2245956"/>
                  <a:pt x="3648842" y="2107569"/>
                  <a:pt x="3720663" y="1976190"/>
                </a:cubicBezTo>
                <a:cubicBezTo>
                  <a:pt x="3792484" y="1844811"/>
                  <a:pt x="3883573" y="1708177"/>
                  <a:pt x="3951890" y="1566287"/>
                </a:cubicBezTo>
                <a:cubicBezTo>
                  <a:pt x="4020207" y="1424397"/>
                  <a:pt x="4079766" y="1247473"/>
                  <a:pt x="4130566" y="1124852"/>
                </a:cubicBezTo>
                <a:cubicBezTo>
                  <a:pt x="4181366" y="1002231"/>
                  <a:pt x="4226911" y="912894"/>
                  <a:pt x="4256690" y="830563"/>
                </a:cubicBezTo>
                <a:cubicBezTo>
                  <a:pt x="4286469" y="748232"/>
                  <a:pt x="4279463" y="725459"/>
                  <a:pt x="4309242" y="630866"/>
                </a:cubicBezTo>
                <a:cubicBezTo>
                  <a:pt x="4339021" y="536273"/>
                  <a:pt x="4410842" y="361100"/>
                  <a:pt x="4435366" y="263004"/>
                </a:cubicBezTo>
                <a:cubicBezTo>
                  <a:pt x="4459890" y="164907"/>
                  <a:pt x="4456387" y="42287"/>
                  <a:pt x="4456387" y="42287"/>
                </a:cubicBezTo>
                <a:cubicBezTo>
                  <a:pt x="4459891" y="-1506"/>
                  <a:pt x="4458139" y="-631"/>
                  <a:pt x="4456387" y="245"/>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12">
            <a:extLst>
              <a:ext uri="{FF2B5EF4-FFF2-40B4-BE49-F238E27FC236}">
                <a16:creationId xmlns:a16="http://schemas.microsoft.com/office/drawing/2014/main" id="{1F7454C6-933D-B04F-AF8D-B72A07FFFFB3}"/>
              </a:ext>
            </a:extLst>
          </p:cNvPr>
          <p:cNvSpPr>
            <a:spLocks noChangeArrowheads="1"/>
          </p:cNvSpPr>
          <p:nvPr/>
        </p:nvSpPr>
        <p:spPr bwMode="auto">
          <a:xfrm>
            <a:off x="912813" y="69269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dirty="0">
                <a:solidFill>
                  <a:srgbClr val="3C8C93"/>
                </a:solidFill>
                <a:latin typeface="Arial" panose="020B0604020202020204" pitchFamily="34" charset="0"/>
              </a:rPr>
              <a:t>Attitudes towards risk</a:t>
            </a:r>
          </a:p>
        </p:txBody>
      </p:sp>
      <p:sp>
        <p:nvSpPr>
          <p:cNvPr id="43" name="Rectangle 3">
            <a:extLst>
              <a:ext uri="{FF2B5EF4-FFF2-40B4-BE49-F238E27FC236}">
                <a16:creationId xmlns:a16="http://schemas.microsoft.com/office/drawing/2014/main" id="{B3DB8E5F-C130-E948-B02C-687B57AE60AD}"/>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397646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12">
            <a:extLst>
              <a:ext uri="{FF2B5EF4-FFF2-40B4-BE49-F238E27FC236}">
                <a16:creationId xmlns:a16="http://schemas.microsoft.com/office/drawing/2014/main" id="{4853332D-DE43-5542-817E-20520A9869E2}"/>
              </a:ext>
            </a:extLst>
          </p:cNvPr>
          <p:cNvSpPr>
            <a:spLocks noChangeArrowheads="1"/>
          </p:cNvSpPr>
          <p:nvPr/>
        </p:nvSpPr>
        <p:spPr bwMode="auto">
          <a:xfrm>
            <a:off x="912813" y="10318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rPr>
              <a:t>Attitudes towards risk</a:t>
            </a:r>
          </a:p>
        </p:txBody>
      </p:sp>
      <p:sp>
        <p:nvSpPr>
          <p:cNvPr id="37891" name="Rectangle 3">
            <a:extLst>
              <a:ext uri="{FF2B5EF4-FFF2-40B4-BE49-F238E27FC236}">
                <a16:creationId xmlns:a16="http://schemas.microsoft.com/office/drawing/2014/main" id="{00649160-7E25-7442-B8F9-162DFF7584E9}"/>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graphicFrame>
        <p:nvGraphicFramePr>
          <p:cNvPr id="6" name="Group 30">
            <a:extLst>
              <a:ext uri="{FF2B5EF4-FFF2-40B4-BE49-F238E27FC236}">
                <a16:creationId xmlns:a16="http://schemas.microsoft.com/office/drawing/2014/main" id="{421B5A5B-A5ED-1E40-83DC-3CF191492A29}"/>
              </a:ext>
            </a:extLst>
          </p:cNvPr>
          <p:cNvGraphicFramePr>
            <a:graphicFrameLocks noGrp="1"/>
          </p:cNvGraphicFramePr>
          <p:nvPr/>
        </p:nvGraphicFramePr>
        <p:xfrm>
          <a:off x="395288" y="1981200"/>
          <a:ext cx="8424862" cy="4929188"/>
        </p:xfrm>
        <a:graphic>
          <a:graphicData uri="http://schemas.openxmlformats.org/drawingml/2006/table">
            <a:tbl>
              <a:tblPr/>
              <a:tblGrid>
                <a:gridCol w="8424862">
                  <a:extLst>
                    <a:ext uri="{9D8B030D-6E8A-4147-A177-3AD203B41FA5}">
                      <a16:colId xmlns:a16="http://schemas.microsoft.com/office/drawing/2014/main" val="3435068222"/>
                    </a:ext>
                  </a:extLst>
                </a:gridCol>
              </a:tblGrid>
              <a:tr h="4471988">
                <a:tc>
                  <a:txBody>
                    <a:bodyPr/>
                    <a:lstStyle>
                      <a:lvl1pPr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PT" altLang="en-US" sz="2400" b="0" i="0" u="none" strike="noStrike" cap="none" normalizeH="0" baseline="0">
                          <a:ln>
                            <a:noFill/>
                          </a:ln>
                          <a:solidFill>
                            <a:srgbClr val="000099"/>
                          </a:solidFill>
                          <a:effectLst/>
                          <a:latin typeface="Calibri" panose="020F0502020204030204" pitchFamily="34" charset="0"/>
                          <a:ea typeface="Times New Roman" panose="02020603050405020304" pitchFamily="18" charset="0"/>
                        </a:rPr>
                        <a:t>Risk-aversion</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pt-PT" altLang="en-US" sz="24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rPr>
                        <a:t> u’’&lt;0</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pt-PT" altLang="en-US" sz="24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rPr>
                        <a:t> U(E(.))&gt;E(u(.))</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pt-PT" altLang="en-US" sz="24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PT" altLang="en-US" sz="2400" b="0" i="0" u="none" strike="noStrike" cap="none" normalizeH="0" baseline="0">
                          <a:ln>
                            <a:noFill/>
                          </a:ln>
                          <a:solidFill>
                            <a:srgbClr val="000099"/>
                          </a:solidFill>
                          <a:effectLst/>
                          <a:latin typeface="Calibri" panose="020F0502020204030204" pitchFamily="34" charset="0"/>
                          <a:ea typeface="Times New Roman" panose="02020603050405020304" pitchFamily="18" charset="0"/>
                        </a:rPr>
                        <a:t>Risk-neutrality</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pt-PT" altLang="en-US" sz="24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rPr>
                        <a:t> u’’=0</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pt-PT" altLang="en-US" sz="24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rPr>
                        <a:t> U(E(.))=E(u(.))</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pt-PT" altLang="en-US" sz="24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PT" altLang="en-US" sz="2400" b="0" i="0" u="none" strike="noStrike" cap="none" normalizeH="0" baseline="0">
                          <a:ln>
                            <a:noFill/>
                          </a:ln>
                          <a:solidFill>
                            <a:srgbClr val="000099"/>
                          </a:solidFill>
                          <a:effectLst/>
                          <a:latin typeface="Calibri" panose="020F0502020204030204" pitchFamily="34" charset="0"/>
                          <a:ea typeface="Times New Roman" panose="02020603050405020304" pitchFamily="18" charset="0"/>
                        </a:rPr>
                        <a:t>Risk-loving</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pt-PT" altLang="en-US" sz="24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rPr>
                        <a:t> u’’&gt;0</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pt-PT" altLang="en-US" sz="24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rPr>
                        <a:t> U(E(.))&lt;E(u(.))</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987432973"/>
                  </a:ext>
                </a:extLst>
              </a:tr>
              <a:tr h="215900">
                <a:tc>
                  <a:txBody>
                    <a:bodyPr/>
                    <a:lstStyle>
                      <a:lvl1pPr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277561943"/>
                  </a:ext>
                </a:extLst>
              </a:tr>
            </a:tbl>
          </a:graphicData>
        </a:graphic>
      </p:graphicFrame>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2BCF4450-4819-D543-897D-8A1A5BE694E3}"/>
              </a:ext>
            </a:extLst>
          </p:cNvPr>
          <p:cNvCxnSpPr/>
          <p:nvPr/>
        </p:nvCxnSpPr>
        <p:spPr>
          <a:xfrm>
            <a:off x="827584" y="3284984"/>
            <a:ext cx="1728192" cy="0"/>
          </a:xfrm>
          <a:prstGeom prst="line">
            <a:avLst/>
          </a:prstGeom>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8D62CFF7-B278-C547-9DC9-A7E9C03FAFA4}"/>
              </a:ext>
            </a:extLst>
          </p:cNvPr>
          <p:cNvSpPr txBox="1"/>
          <p:nvPr/>
        </p:nvSpPr>
        <p:spPr>
          <a:xfrm>
            <a:off x="2699792" y="3068960"/>
            <a:ext cx="740022" cy="461665"/>
          </a:xfrm>
          <a:prstGeom prst="rect">
            <a:avLst/>
          </a:prstGeom>
          <a:noFill/>
        </p:spPr>
        <p:txBody>
          <a:bodyPr wrap="square" rtlCol="0">
            <a:spAutoFit/>
          </a:bodyPr>
          <a:lstStyle/>
          <a:p>
            <a:r>
              <a:rPr lang="en-US" sz="2400" dirty="0">
                <a:solidFill>
                  <a:srgbClr val="FF0000"/>
                </a:solidFill>
                <a:latin typeface="Calibri" panose="020F0502020204030204" pitchFamily="34" charset="0"/>
                <a:cs typeface="Calibri" panose="020F0502020204030204" pitchFamily="34" charset="0"/>
              </a:rPr>
              <a:t>?</a:t>
            </a:r>
          </a:p>
        </p:txBody>
      </p:sp>
      <p:sp>
        <p:nvSpPr>
          <p:cNvPr id="8" name="TextBox 7">
            <a:extLst>
              <a:ext uri="{FF2B5EF4-FFF2-40B4-BE49-F238E27FC236}">
                <a16:creationId xmlns:a16="http://schemas.microsoft.com/office/drawing/2014/main" id="{6C5ACCB8-7168-304F-9F32-928414A97E84}"/>
              </a:ext>
            </a:extLst>
          </p:cNvPr>
          <p:cNvSpPr txBox="1"/>
          <p:nvPr/>
        </p:nvSpPr>
        <p:spPr>
          <a:xfrm>
            <a:off x="1639614" y="2924944"/>
            <a:ext cx="300082"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1</a:t>
            </a:r>
          </a:p>
        </p:txBody>
      </p:sp>
      <p:cxnSp>
        <p:nvCxnSpPr>
          <p:cNvPr id="9" name="Straight Connector 8">
            <a:extLst>
              <a:ext uri="{FF2B5EF4-FFF2-40B4-BE49-F238E27FC236}">
                <a16:creationId xmlns:a16="http://schemas.microsoft.com/office/drawing/2014/main" id="{9E88F06E-745B-6E4F-87CF-77CB1C92B1F2}"/>
              </a:ext>
            </a:extLst>
          </p:cNvPr>
          <p:cNvCxnSpPr>
            <a:cxnSpLocks/>
          </p:cNvCxnSpPr>
          <p:nvPr/>
        </p:nvCxnSpPr>
        <p:spPr>
          <a:xfrm flipV="1">
            <a:off x="4932040" y="2636912"/>
            <a:ext cx="1584176" cy="597413"/>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89B05DF-E63D-FE4B-AD5D-05438D8C76FB}"/>
              </a:ext>
            </a:extLst>
          </p:cNvPr>
          <p:cNvCxnSpPr>
            <a:cxnSpLocks/>
          </p:cNvCxnSpPr>
          <p:nvPr/>
        </p:nvCxnSpPr>
        <p:spPr>
          <a:xfrm>
            <a:off x="4932040" y="3244335"/>
            <a:ext cx="1584176" cy="544705"/>
          </a:xfrm>
          <a:prstGeom prst="line">
            <a:avLst/>
          </a:prstGeom>
        </p:spPr>
        <p:style>
          <a:lnRef idx="2">
            <a:schemeClr val="accent1"/>
          </a:lnRef>
          <a:fillRef idx="0">
            <a:schemeClr val="accent1"/>
          </a:fillRef>
          <a:effectRef idx="1">
            <a:schemeClr val="accent1"/>
          </a:effectRef>
          <a:fontRef idx="minor">
            <a:schemeClr val="tx1"/>
          </a:fontRef>
        </p:style>
      </p:cxnSp>
      <p:sp>
        <p:nvSpPr>
          <p:cNvPr id="14" name="TextBox 13">
            <a:extLst>
              <a:ext uri="{FF2B5EF4-FFF2-40B4-BE49-F238E27FC236}">
                <a16:creationId xmlns:a16="http://schemas.microsoft.com/office/drawing/2014/main" id="{B5EC70D3-AACE-5042-B692-99B1473D13EC}"/>
              </a:ext>
            </a:extLst>
          </p:cNvPr>
          <p:cNvSpPr txBox="1"/>
          <p:nvPr/>
        </p:nvSpPr>
        <p:spPr>
          <a:xfrm>
            <a:off x="6588224" y="2452246"/>
            <a:ext cx="1245854"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4 thousand</a:t>
            </a:r>
          </a:p>
        </p:txBody>
      </p:sp>
      <p:sp>
        <p:nvSpPr>
          <p:cNvPr id="15" name="TextBox 14">
            <a:extLst>
              <a:ext uri="{FF2B5EF4-FFF2-40B4-BE49-F238E27FC236}">
                <a16:creationId xmlns:a16="http://schemas.microsoft.com/office/drawing/2014/main" id="{383F2C23-2C87-2940-A200-F8C295681E23}"/>
              </a:ext>
            </a:extLst>
          </p:cNvPr>
          <p:cNvSpPr txBox="1"/>
          <p:nvPr/>
        </p:nvSpPr>
        <p:spPr>
          <a:xfrm>
            <a:off x="6588224" y="3604374"/>
            <a:ext cx="300082"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0</a:t>
            </a:r>
          </a:p>
        </p:txBody>
      </p:sp>
      <p:sp>
        <p:nvSpPr>
          <p:cNvPr id="16" name="TextBox 15">
            <a:extLst>
              <a:ext uri="{FF2B5EF4-FFF2-40B4-BE49-F238E27FC236}">
                <a16:creationId xmlns:a16="http://schemas.microsoft.com/office/drawing/2014/main" id="{C1FE0134-E689-7541-93D8-E9E7B702C29C}"/>
              </a:ext>
            </a:extLst>
          </p:cNvPr>
          <p:cNvSpPr txBox="1"/>
          <p:nvPr/>
        </p:nvSpPr>
        <p:spPr>
          <a:xfrm>
            <a:off x="5424046" y="2555612"/>
            <a:ext cx="508473"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1/2</a:t>
            </a:r>
          </a:p>
        </p:txBody>
      </p:sp>
      <p:sp>
        <p:nvSpPr>
          <p:cNvPr id="17" name="TextBox 16">
            <a:extLst>
              <a:ext uri="{FF2B5EF4-FFF2-40B4-BE49-F238E27FC236}">
                <a16:creationId xmlns:a16="http://schemas.microsoft.com/office/drawing/2014/main" id="{CA5885CD-6E8C-C141-B48A-2966EBDF0648}"/>
              </a:ext>
            </a:extLst>
          </p:cNvPr>
          <p:cNvSpPr txBox="1"/>
          <p:nvPr/>
        </p:nvSpPr>
        <p:spPr>
          <a:xfrm>
            <a:off x="5428774" y="3604374"/>
            <a:ext cx="508473"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1/2</a:t>
            </a:r>
          </a:p>
        </p:txBody>
      </p:sp>
      <p:sp>
        <p:nvSpPr>
          <p:cNvPr id="3" name="TextBox 2">
            <a:extLst>
              <a:ext uri="{FF2B5EF4-FFF2-40B4-BE49-F238E27FC236}">
                <a16:creationId xmlns:a16="http://schemas.microsoft.com/office/drawing/2014/main" id="{CD2B6301-C3B2-714B-B4B8-486B9373A989}"/>
              </a:ext>
            </a:extLst>
          </p:cNvPr>
          <p:cNvSpPr txBox="1"/>
          <p:nvPr/>
        </p:nvSpPr>
        <p:spPr>
          <a:xfrm>
            <a:off x="3870936" y="3068960"/>
            <a:ext cx="629056" cy="769441"/>
          </a:xfrm>
          <a:prstGeom prst="rect">
            <a:avLst/>
          </a:prstGeom>
          <a:noFill/>
        </p:spPr>
        <p:txBody>
          <a:bodyPr wrap="square" rtlCol="0">
            <a:spAutoFit/>
          </a:bodyPr>
          <a:lstStyle/>
          <a:p>
            <a:r>
              <a:rPr lang="en-US" sz="4400" dirty="0">
                <a:latin typeface="Calibri" panose="020F0502020204030204" pitchFamily="34" charset="0"/>
                <a:cs typeface="Calibri" panose="020F0502020204030204" pitchFamily="34" charset="0"/>
              </a:rPr>
              <a:t>~</a:t>
            </a:r>
          </a:p>
        </p:txBody>
      </p:sp>
      <p:sp>
        <p:nvSpPr>
          <p:cNvPr id="13" name="Rectangle 12">
            <a:extLst>
              <a:ext uri="{FF2B5EF4-FFF2-40B4-BE49-F238E27FC236}">
                <a16:creationId xmlns:a16="http://schemas.microsoft.com/office/drawing/2014/main" id="{0AA25759-2DEF-A746-9C17-EFBA17F2EE80}"/>
              </a:ext>
            </a:extLst>
          </p:cNvPr>
          <p:cNvSpPr>
            <a:spLocks noChangeArrowheads="1"/>
          </p:cNvSpPr>
          <p:nvPr/>
        </p:nvSpPr>
        <p:spPr bwMode="auto">
          <a:xfrm>
            <a:off x="912813" y="10318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rPr>
              <a:t>Attitudes towards risk</a:t>
            </a:r>
          </a:p>
        </p:txBody>
      </p:sp>
      <p:sp>
        <p:nvSpPr>
          <p:cNvPr id="18" name="Rectangle 3">
            <a:extLst>
              <a:ext uri="{FF2B5EF4-FFF2-40B4-BE49-F238E27FC236}">
                <a16:creationId xmlns:a16="http://schemas.microsoft.com/office/drawing/2014/main" id="{96A0AB05-B27F-D84C-9CF1-6091FD9E99B8}"/>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374372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12">
            <a:extLst>
              <a:ext uri="{FF2B5EF4-FFF2-40B4-BE49-F238E27FC236}">
                <a16:creationId xmlns:a16="http://schemas.microsoft.com/office/drawing/2014/main" id="{2922CAA4-AD88-5448-9903-9BDEA5A2F458}"/>
              </a:ext>
            </a:extLst>
          </p:cNvPr>
          <p:cNvSpPr>
            <a:spLocks noChangeArrowheads="1"/>
          </p:cNvSpPr>
          <p:nvPr/>
        </p:nvSpPr>
        <p:spPr bwMode="auto">
          <a:xfrm>
            <a:off x="912813" y="10318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rPr>
              <a:t>Attitudes towards risk</a:t>
            </a:r>
          </a:p>
        </p:txBody>
      </p:sp>
      <p:sp>
        <p:nvSpPr>
          <p:cNvPr id="39939" name="Rectangle 3">
            <a:extLst>
              <a:ext uri="{FF2B5EF4-FFF2-40B4-BE49-F238E27FC236}">
                <a16:creationId xmlns:a16="http://schemas.microsoft.com/office/drawing/2014/main" id="{97EBB0E6-DAB6-FE42-A95A-E5F11893B6E1}"/>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graphicFrame>
        <p:nvGraphicFramePr>
          <p:cNvPr id="7" name="Group 22">
            <a:extLst>
              <a:ext uri="{FF2B5EF4-FFF2-40B4-BE49-F238E27FC236}">
                <a16:creationId xmlns:a16="http://schemas.microsoft.com/office/drawing/2014/main" id="{85980756-3EFB-BB4C-AEEB-433C0E70E88A}"/>
              </a:ext>
            </a:extLst>
          </p:cNvPr>
          <p:cNvGraphicFramePr>
            <a:graphicFrameLocks noGrp="1"/>
          </p:cNvGraphicFramePr>
          <p:nvPr/>
        </p:nvGraphicFramePr>
        <p:xfrm>
          <a:off x="395288" y="2005013"/>
          <a:ext cx="8424862" cy="4929187"/>
        </p:xfrm>
        <a:graphic>
          <a:graphicData uri="http://schemas.openxmlformats.org/drawingml/2006/table">
            <a:tbl>
              <a:tblPr/>
              <a:tblGrid>
                <a:gridCol w="8424862">
                  <a:extLst>
                    <a:ext uri="{9D8B030D-6E8A-4147-A177-3AD203B41FA5}">
                      <a16:colId xmlns:a16="http://schemas.microsoft.com/office/drawing/2014/main" val="20000"/>
                    </a:ext>
                  </a:extLst>
                </a:gridCol>
              </a:tblGrid>
              <a:tr h="44719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PT" sz="2400" b="0" i="0" u="none" strike="noStrike" cap="none" normalizeH="0" baseline="0">
                          <a:ln>
                            <a:noFill/>
                          </a:ln>
                          <a:solidFill>
                            <a:srgbClr val="000099"/>
                          </a:solidFill>
                          <a:effectLst/>
                          <a:latin typeface="Calibri" charset="0"/>
                          <a:ea typeface="Times New Roman" charset="0"/>
                          <a:cs typeface="Times New Roman" charset="0"/>
                        </a:rPr>
                        <a:t>Certainty Equivalent: </a:t>
                      </a:r>
                      <a:r>
                        <a:rPr kumimoji="0" lang="pt-PT" sz="2400" b="0" i="0" u="none" strike="noStrike" cap="none" normalizeH="0" baseline="0">
                          <a:ln>
                            <a:noFill/>
                          </a:ln>
                          <a:solidFill>
                            <a:schemeClr val="tx1"/>
                          </a:solidFill>
                          <a:effectLst/>
                          <a:latin typeface="Calibri" charset="0"/>
                          <a:ea typeface="Times New Roman" charset="0"/>
                          <a:cs typeface="Times New Roman" charset="0"/>
                        </a:rPr>
                        <a:t>monetary amount that makes the agent indifferent between receiving that amount with certainty or facing the risk</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pt-PT" sz="2400" b="0" i="0" u="none" strike="noStrike" cap="none" normalizeH="0" baseline="0">
                        <a:ln>
                          <a:noFill/>
                        </a:ln>
                        <a:solidFill>
                          <a:srgbClr val="000099"/>
                        </a:solidFill>
                        <a:effectLst/>
                        <a:latin typeface="Calibri" charset="0"/>
                        <a:ea typeface="Times New Roman" charset="0"/>
                        <a:cs typeface="Times New Roman"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pt-PT" sz="2400" b="0" i="0" u="none" strike="noStrike" cap="none" normalizeH="0" baseline="0">
                          <a:ln>
                            <a:noFill/>
                          </a:ln>
                          <a:solidFill>
                            <a:srgbClr val="000000"/>
                          </a:solidFill>
                          <a:effectLst/>
                          <a:latin typeface="Calibri" charset="0"/>
                          <a:ea typeface="Times New Roman" charset="0"/>
                          <a:cs typeface="Times New Roman" charset="0"/>
                        </a:rPr>
                        <a:t>U(CE)=E(u(.))</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pt-PT" sz="2400" b="0" i="0" u="none" strike="noStrike" cap="none" normalizeH="0" baseline="0">
                        <a:ln>
                          <a:noFill/>
                        </a:ln>
                        <a:solidFill>
                          <a:srgbClr val="000000"/>
                        </a:solidFill>
                        <a:effectLst/>
                        <a:latin typeface="Calibri" charset="0"/>
                        <a:ea typeface="Times New Roman" charset="0"/>
                        <a:cs typeface="Times New Roman"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PT" sz="2400" b="0" i="0" u="none" strike="noStrike" cap="none" normalizeH="0" baseline="0">
                          <a:ln>
                            <a:noFill/>
                          </a:ln>
                          <a:solidFill>
                            <a:srgbClr val="000099"/>
                          </a:solidFill>
                          <a:effectLst/>
                          <a:latin typeface="Calibri" charset="0"/>
                          <a:ea typeface="Times New Roman" charset="0"/>
                          <a:cs typeface="Times New Roman" charset="0"/>
                        </a:rPr>
                        <a:t>Risk Premium:</a:t>
                      </a:r>
                      <a:r>
                        <a:rPr kumimoji="0" lang="pt-PT" sz="2400" b="0" i="0" u="none" strike="noStrike" cap="none" normalizeH="0" baseline="0">
                          <a:ln>
                            <a:noFill/>
                          </a:ln>
                          <a:solidFill>
                            <a:srgbClr val="000000"/>
                          </a:solidFill>
                          <a:effectLst/>
                          <a:latin typeface="Calibri" charset="0"/>
                          <a:ea typeface="Times New Roman" charset="0"/>
                          <a:cs typeface="Times New Roman" charset="0"/>
                        </a:rPr>
                        <a:t> maximum amount of wealth that the agent would be willing to give up in order to avoid facing the risk.</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pt-PT" sz="2400" b="0" i="0" u="none" strike="noStrike" cap="none" normalizeH="0" baseline="0">
                        <a:ln>
                          <a:noFill/>
                        </a:ln>
                        <a:solidFill>
                          <a:srgbClr val="000000"/>
                        </a:solidFill>
                        <a:effectLst/>
                        <a:latin typeface="Calibri" charset="0"/>
                        <a:ea typeface="Times New Roman" charset="0"/>
                        <a:cs typeface="Times New Roman"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pt-PT" sz="2400" b="0" i="0" u="none" strike="noStrike" cap="none" normalizeH="0" baseline="0">
                          <a:ln>
                            <a:noFill/>
                          </a:ln>
                          <a:solidFill>
                            <a:srgbClr val="000000"/>
                          </a:solidFill>
                          <a:effectLst/>
                          <a:latin typeface="Calibri" charset="0"/>
                          <a:ea typeface="Times New Roman" charset="0"/>
                          <a:cs typeface="Times New Roman" charset="0"/>
                        </a:rPr>
                        <a:t>U(E(.)-RP)=E(u(.))</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pt-PT" sz="2400" b="0" i="0" u="none" strike="noStrike" cap="none" normalizeH="0" baseline="0">
                          <a:ln>
                            <a:noFill/>
                          </a:ln>
                          <a:solidFill>
                            <a:srgbClr val="000000"/>
                          </a:solidFill>
                          <a:effectLst/>
                          <a:latin typeface="Calibri" charset="0"/>
                          <a:ea typeface="Times New Roman" charset="0"/>
                          <a:cs typeface="Times New Roman" charset="0"/>
                        </a:rPr>
                        <a:t>RP=E(.)-CE</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Calibri" charset="0"/>
                        <a:ea typeface="Times New Roman" charset="0"/>
                        <a:cs typeface="Times New Roman" charset="0"/>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prstTxWarp prst="textNoShape">
              <a:avLst/>
            </a:prstTxWarp>
          </a:bodyPr>
          <a:lstStyle/>
          <a:p>
            <a:pPr algn="ctr"/>
            <a:endParaRPr lang="en-US" sz="3600">
              <a:solidFill>
                <a:schemeClr val="bg2"/>
              </a:solidFill>
            </a:endParaRPr>
          </a:p>
        </p:txBody>
      </p:sp>
      <p:sp>
        <p:nvSpPr>
          <p:cNvPr id="172036" name="Text Box 4"/>
          <p:cNvSpPr txBox="1">
            <a:spLocks noChangeArrowheads="1"/>
          </p:cNvSpPr>
          <p:nvPr/>
        </p:nvSpPr>
        <p:spPr bwMode="auto">
          <a:xfrm>
            <a:off x="5723974" y="1268413"/>
            <a:ext cx="360363" cy="779462"/>
          </a:xfrm>
          <a:prstGeom prst="rect">
            <a:avLst/>
          </a:prstGeom>
          <a:solidFill>
            <a:schemeClr val="bg1"/>
          </a:solidFill>
          <a:ln w="9525">
            <a:noFill/>
            <a:miter lim="800000"/>
            <a:headEnd/>
            <a:tailEnd/>
          </a:ln>
          <a:effectLst/>
        </p:spPr>
        <p:txBody>
          <a:bodyPr>
            <a:prstTxWarp prst="textNoShape">
              <a:avLst/>
            </a:prstTxWarp>
            <a:spAutoFit/>
          </a:bodyPr>
          <a:lstStyle/>
          <a:p>
            <a:pPr>
              <a:spcBef>
                <a:spcPct val="50000"/>
              </a:spcBef>
            </a:pPr>
            <a:r>
              <a:rPr lang="pt-PT"/>
              <a:t>  </a:t>
            </a:r>
          </a:p>
          <a:p>
            <a:pPr>
              <a:spcBef>
                <a:spcPct val="50000"/>
              </a:spcBef>
            </a:pPr>
            <a:r>
              <a:rPr lang="pt-PT"/>
              <a:t> </a:t>
            </a:r>
          </a:p>
        </p:txBody>
      </p:sp>
      <p:cxnSp>
        <p:nvCxnSpPr>
          <p:cNvPr id="3" name="Straight Arrow Connector 2">
            <a:extLst>
              <a:ext uri="{FF2B5EF4-FFF2-40B4-BE49-F238E27FC236}">
                <a16:creationId xmlns:a16="http://schemas.microsoft.com/office/drawing/2014/main" id="{818653EE-C39E-A144-B10B-5D0749FEEAC2}"/>
              </a:ext>
            </a:extLst>
          </p:cNvPr>
          <p:cNvCxnSpPr>
            <a:cxnSpLocks/>
          </p:cNvCxnSpPr>
          <p:nvPr/>
        </p:nvCxnSpPr>
        <p:spPr>
          <a:xfrm flipV="1">
            <a:off x="2844423" y="1417638"/>
            <a:ext cx="1" cy="4531642"/>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A842CAEA-BC2B-6445-9ECC-3CFE8BA001AE}"/>
              </a:ext>
            </a:extLst>
          </p:cNvPr>
          <p:cNvCxnSpPr>
            <a:cxnSpLocks/>
          </p:cNvCxnSpPr>
          <p:nvPr/>
        </p:nvCxnSpPr>
        <p:spPr>
          <a:xfrm>
            <a:off x="2844423" y="5949280"/>
            <a:ext cx="5104184" cy="0"/>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D08063D-AB95-DC45-9C72-FCFE84ED0533}"/>
              </a:ext>
            </a:extLst>
          </p:cNvPr>
          <p:cNvCxnSpPr/>
          <p:nvPr/>
        </p:nvCxnSpPr>
        <p:spPr>
          <a:xfrm>
            <a:off x="716490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C2C90A02-4425-1D4B-828C-8BF13E352579}"/>
              </a:ext>
            </a:extLst>
          </p:cNvPr>
          <p:cNvCxnSpPr/>
          <p:nvPr/>
        </p:nvCxnSpPr>
        <p:spPr>
          <a:xfrm>
            <a:off x="500466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7C2F7994-08A3-C249-BEFF-F792846FCCEA}"/>
              </a:ext>
            </a:extLst>
          </p:cNvPr>
          <p:cNvSpPr txBox="1"/>
          <p:nvPr/>
        </p:nvSpPr>
        <p:spPr>
          <a:xfrm>
            <a:off x="4860647" y="6093296"/>
            <a:ext cx="300082" cy="369332"/>
          </a:xfrm>
          <a:prstGeom prst="rect">
            <a:avLst/>
          </a:prstGeom>
          <a:noFill/>
        </p:spPr>
        <p:txBody>
          <a:bodyPr wrap="none" rtlCol="0">
            <a:spAutoFit/>
          </a:bodyPr>
          <a:lstStyle/>
          <a:p>
            <a:r>
              <a:rPr lang="en-US" dirty="0"/>
              <a:t>2</a:t>
            </a:r>
          </a:p>
        </p:txBody>
      </p:sp>
      <p:sp>
        <p:nvSpPr>
          <p:cNvPr id="17" name="TextBox 16">
            <a:extLst>
              <a:ext uri="{FF2B5EF4-FFF2-40B4-BE49-F238E27FC236}">
                <a16:creationId xmlns:a16="http://schemas.microsoft.com/office/drawing/2014/main" id="{7F440E3E-AB7D-344C-8635-44A9D4B6540D}"/>
              </a:ext>
            </a:extLst>
          </p:cNvPr>
          <p:cNvSpPr txBox="1"/>
          <p:nvPr/>
        </p:nvSpPr>
        <p:spPr>
          <a:xfrm>
            <a:off x="7020886" y="6093296"/>
            <a:ext cx="300082" cy="369332"/>
          </a:xfrm>
          <a:prstGeom prst="rect">
            <a:avLst/>
          </a:prstGeom>
          <a:noFill/>
        </p:spPr>
        <p:txBody>
          <a:bodyPr wrap="none" rtlCol="0">
            <a:spAutoFit/>
          </a:bodyPr>
          <a:lstStyle/>
          <a:p>
            <a:r>
              <a:rPr lang="en-US" dirty="0"/>
              <a:t>4</a:t>
            </a:r>
          </a:p>
        </p:txBody>
      </p:sp>
      <p:sp>
        <p:nvSpPr>
          <p:cNvPr id="12" name="TextBox 11">
            <a:extLst>
              <a:ext uri="{FF2B5EF4-FFF2-40B4-BE49-F238E27FC236}">
                <a16:creationId xmlns:a16="http://schemas.microsoft.com/office/drawing/2014/main" id="{105CE880-2534-4343-8A6D-7BAFCA219897}"/>
              </a:ext>
            </a:extLst>
          </p:cNvPr>
          <p:cNvSpPr txBox="1"/>
          <p:nvPr/>
        </p:nvSpPr>
        <p:spPr>
          <a:xfrm>
            <a:off x="2411760" y="1417638"/>
            <a:ext cx="309700" cy="369332"/>
          </a:xfrm>
          <a:prstGeom prst="rect">
            <a:avLst/>
          </a:prstGeom>
          <a:noFill/>
        </p:spPr>
        <p:txBody>
          <a:bodyPr wrap="none" rtlCol="0">
            <a:spAutoFit/>
          </a:bodyPr>
          <a:lstStyle/>
          <a:p>
            <a:r>
              <a:rPr lang="en-US" dirty="0"/>
              <a:t>u</a:t>
            </a:r>
          </a:p>
        </p:txBody>
      </p:sp>
      <p:sp>
        <p:nvSpPr>
          <p:cNvPr id="13" name="Arc 12">
            <a:extLst>
              <a:ext uri="{FF2B5EF4-FFF2-40B4-BE49-F238E27FC236}">
                <a16:creationId xmlns:a16="http://schemas.microsoft.com/office/drawing/2014/main" id="{811348E2-045D-CC42-965E-D94DABD3F539}"/>
              </a:ext>
            </a:extLst>
          </p:cNvPr>
          <p:cNvSpPr/>
          <p:nvPr/>
        </p:nvSpPr>
        <p:spPr>
          <a:xfrm flipH="1">
            <a:off x="2843808" y="2664589"/>
            <a:ext cx="9802505" cy="6569382"/>
          </a:xfrm>
          <a:prstGeom prst="arc">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20" name="Straight Connector 19">
            <a:extLst>
              <a:ext uri="{FF2B5EF4-FFF2-40B4-BE49-F238E27FC236}">
                <a16:creationId xmlns:a16="http://schemas.microsoft.com/office/drawing/2014/main" id="{56933F67-6D75-074C-A89E-10C8962FBE84}"/>
              </a:ext>
            </a:extLst>
          </p:cNvPr>
          <p:cNvCxnSpPr>
            <a:cxnSpLocks/>
          </p:cNvCxnSpPr>
          <p:nvPr/>
        </p:nvCxnSpPr>
        <p:spPr>
          <a:xfrm flipH="1">
            <a:off x="2721460" y="2708920"/>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0B9E92DC-55D4-414B-AB16-ABF2B9F0C6DC}"/>
              </a:ext>
            </a:extLst>
          </p:cNvPr>
          <p:cNvSpPr txBox="1"/>
          <p:nvPr/>
        </p:nvSpPr>
        <p:spPr>
          <a:xfrm>
            <a:off x="2412375" y="2555612"/>
            <a:ext cx="300082" cy="369332"/>
          </a:xfrm>
          <a:prstGeom prst="rect">
            <a:avLst/>
          </a:prstGeom>
          <a:noFill/>
        </p:spPr>
        <p:txBody>
          <a:bodyPr wrap="none" rtlCol="0">
            <a:spAutoFit/>
          </a:bodyPr>
          <a:lstStyle/>
          <a:p>
            <a:r>
              <a:rPr lang="en-US" dirty="0"/>
              <a:t>2</a:t>
            </a:r>
          </a:p>
        </p:txBody>
      </p:sp>
      <p:cxnSp>
        <p:nvCxnSpPr>
          <p:cNvPr id="19" name="Straight Connector 18">
            <a:extLst>
              <a:ext uri="{FF2B5EF4-FFF2-40B4-BE49-F238E27FC236}">
                <a16:creationId xmlns:a16="http://schemas.microsoft.com/office/drawing/2014/main" id="{F269E821-548E-E642-BD00-284F6CE34754}"/>
              </a:ext>
            </a:extLst>
          </p:cNvPr>
          <p:cNvCxnSpPr>
            <a:cxnSpLocks/>
          </p:cNvCxnSpPr>
          <p:nvPr/>
        </p:nvCxnSpPr>
        <p:spPr>
          <a:xfrm flipV="1">
            <a:off x="2844423" y="2686754"/>
            <a:ext cx="4320480" cy="22167"/>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B5E39373-0680-EB41-B07E-6B52208CBF90}"/>
              </a:ext>
            </a:extLst>
          </p:cNvPr>
          <p:cNvCxnSpPr>
            <a:cxnSpLocks/>
          </p:cNvCxnSpPr>
          <p:nvPr/>
        </p:nvCxnSpPr>
        <p:spPr>
          <a:xfrm flipH="1" flipV="1">
            <a:off x="7164903" y="2686755"/>
            <a:ext cx="1" cy="3190518"/>
          </a:xfrm>
          <a:prstGeom prst="line">
            <a:avLst/>
          </a:prstGeom>
          <a:ln>
            <a:prstDash val="das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C2047C18-3F4E-3F49-A7D9-E5CA2B47697C}"/>
                  </a:ext>
                </a:extLst>
              </p:cNvPr>
              <p:cNvSpPr txBox="1"/>
              <p:nvPr/>
            </p:nvSpPr>
            <p:spPr>
              <a:xfrm>
                <a:off x="7278518" y="2186280"/>
                <a:ext cx="970715" cy="389979"/>
              </a:xfrm>
              <a:prstGeom prst="rect">
                <a:avLst/>
              </a:prstGeom>
              <a:noFill/>
            </p:spPr>
            <p:txBody>
              <a:bodyPr wrap="none" rtlCol="0">
                <a:spAutoFit/>
              </a:bodyPr>
              <a:lstStyle/>
              <a:p>
                <a:r>
                  <a:rPr lang="en-US" dirty="0"/>
                  <a:t>u(x)=</a:t>
                </a:r>
                <a14:m>
                  <m:oMath xmlns:m="http://schemas.openxmlformats.org/officeDocument/2006/math">
                    <m:r>
                      <a:rPr lang="en-US" i="1" smtClean="0">
                        <a:latin typeface="Cambria Math" panose="02040503050406030204" pitchFamily="18" charset="0"/>
                        <a:ea typeface="Cambria Math" panose="02040503050406030204" pitchFamily="18" charset="0"/>
                      </a:rPr>
                      <m:t>√</m:t>
                    </m:r>
                    <m:r>
                      <a:rPr lang="pt-PT" b="0" i="1" smtClean="0">
                        <a:latin typeface="Cambria Math" panose="02040503050406030204" pitchFamily="18" charset="0"/>
                        <a:ea typeface="Cambria Math" panose="02040503050406030204" pitchFamily="18" charset="0"/>
                      </a:rPr>
                      <m:t>𝑥</m:t>
                    </m:r>
                  </m:oMath>
                </a14:m>
                <a:endParaRPr lang="en-US" dirty="0"/>
              </a:p>
            </p:txBody>
          </p:sp>
        </mc:Choice>
        <mc:Fallback xmlns="">
          <p:sp>
            <p:nvSpPr>
              <p:cNvPr id="33" name="TextBox 32">
                <a:extLst>
                  <a:ext uri="{FF2B5EF4-FFF2-40B4-BE49-F238E27FC236}">
                    <a16:creationId xmlns:a16="http://schemas.microsoft.com/office/drawing/2014/main" id="{C2047C18-3F4E-3F49-A7D9-E5CA2B47697C}"/>
                  </a:ext>
                </a:extLst>
              </p:cNvPr>
              <p:cNvSpPr txBox="1">
                <a:spLocks noRot="1" noChangeAspect="1" noMove="1" noResize="1" noEditPoints="1" noAdjustHandles="1" noChangeArrowheads="1" noChangeShapeType="1" noTextEdit="1"/>
              </p:cNvSpPr>
              <p:nvPr/>
            </p:nvSpPr>
            <p:spPr>
              <a:xfrm>
                <a:off x="7278518" y="2186280"/>
                <a:ext cx="970715" cy="389979"/>
              </a:xfrm>
              <a:prstGeom prst="rect">
                <a:avLst/>
              </a:prstGeom>
              <a:blipFill>
                <a:blip r:embed="rId2"/>
                <a:stretch>
                  <a:fillRect l="-3846" t="-3125" b="-18750"/>
                </a:stretch>
              </a:blipFill>
            </p:spPr>
            <p:txBody>
              <a:bodyPr/>
              <a:lstStyle/>
              <a:p>
                <a:r>
                  <a:rPr lang="en-US">
                    <a:noFill/>
                  </a:rPr>
                  <a:t> </a:t>
                </a:r>
              </a:p>
            </p:txBody>
          </p:sp>
        </mc:Fallback>
      </mc:AlternateContent>
      <p:cxnSp>
        <p:nvCxnSpPr>
          <p:cNvPr id="34" name="Straight Connector 33">
            <a:extLst>
              <a:ext uri="{FF2B5EF4-FFF2-40B4-BE49-F238E27FC236}">
                <a16:creationId xmlns:a16="http://schemas.microsoft.com/office/drawing/2014/main" id="{09051502-6EEC-C84B-A805-B961C502C04F}"/>
              </a:ext>
            </a:extLst>
          </p:cNvPr>
          <p:cNvCxnSpPr/>
          <p:nvPr/>
        </p:nvCxnSpPr>
        <p:spPr>
          <a:xfrm>
            <a:off x="2843808"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B9B39546-CF0E-EF4C-86CA-40CD5F3F7464}"/>
              </a:ext>
            </a:extLst>
          </p:cNvPr>
          <p:cNvSpPr txBox="1"/>
          <p:nvPr/>
        </p:nvSpPr>
        <p:spPr>
          <a:xfrm>
            <a:off x="2699792" y="6093296"/>
            <a:ext cx="300082" cy="369332"/>
          </a:xfrm>
          <a:prstGeom prst="rect">
            <a:avLst/>
          </a:prstGeom>
          <a:noFill/>
        </p:spPr>
        <p:txBody>
          <a:bodyPr wrap="none" rtlCol="0">
            <a:spAutoFit/>
          </a:bodyPr>
          <a:lstStyle/>
          <a:p>
            <a:r>
              <a:rPr lang="en-US" dirty="0"/>
              <a:t>0</a:t>
            </a:r>
          </a:p>
        </p:txBody>
      </p:sp>
      <p:cxnSp>
        <p:nvCxnSpPr>
          <p:cNvPr id="4" name="Straight Connector 3">
            <a:extLst>
              <a:ext uri="{FF2B5EF4-FFF2-40B4-BE49-F238E27FC236}">
                <a16:creationId xmlns:a16="http://schemas.microsoft.com/office/drawing/2014/main" id="{03D6503B-2C19-9742-818F-761A52D7C6F8}"/>
              </a:ext>
            </a:extLst>
          </p:cNvPr>
          <p:cNvCxnSpPr/>
          <p:nvPr/>
        </p:nvCxnSpPr>
        <p:spPr>
          <a:xfrm flipH="1">
            <a:off x="2843808" y="2708920"/>
            <a:ext cx="4321095" cy="3240360"/>
          </a:xfrm>
          <a:prstGeom prst="line">
            <a:avLst/>
          </a:prstGeom>
          <a:ln>
            <a:solidFill>
              <a:schemeClr val="bg2">
                <a:alpha val="27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CDE4F41C-E918-1248-8904-2B333CA0B3E3}"/>
              </a:ext>
            </a:extLst>
          </p:cNvPr>
          <p:cNvCxnSpPr>
            <a:cxnSpLocks/>
          </p:cNvCxnSpPr>
          <p:nvPr/>
        </p:nvCxnSpPr>
        <p:spPr>
          <a:xfrm flipH="1" flipV="1">
            <a:off x="5004049" y="4293096"/>
            <a:ext cx="1" cy="1678350"/>
          </a:xfrm>
          <a:prstGeom prst="line">
            <a:avLst/>
          </a:prstGeom>
          <a:ln>
            <a:solidFill>
              <a:schemeClr val="tx1"/>
            </a:solidFill>
            <a:prstDash val="lgDash"/>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7ACCB6F-848D-024F-9426-8064D74E237B}"/>
              </a:ext>
            </a:extLst>
          </p:cNvPr>
          <p:cNvCxnSpPr>
            <a:cxnSpLocks/>
          </p:cNvCxnSpPr>
          <p:nvPr/>
        </p:nvCxnSpPr>
        <p:spPr>
          <a:xfrm flipH="1">
            <a:off x="2843808" y="4293096"/>
            <a:ext cx="2168628" cy="0"/>
          </a:xfrm>
          <a:prstGeom prst="line">
            <a:avLst/>
          </a:prstGeom>
          <a:ln>
            <a:solidFill>
              <a:schemeClr val="tx1">
                <a:alpha val="24000"/>
              </a:schemeClr>
            </a:solidFill>
            <a:prstDash val="lgDash"/>
          </a:ln>
        </p:spPr>
        <p:style>
          <a:lnRef idx="2">
            <a:schemeClr val="accent1"/>
          </a:lnRef>
          <a:fillRef idx="0">
            <a:schemeClr val="accent1"/>
          </a:fillRef>
          <a:effectRef idx="1">
            <a:schemeClr val="accent1"/>
          </a:effectRef>
          <a:fontRef idx="minor">
            <a:schemeClr val="tx1"/>
          </a:fontRef>
        </p:style>
      </p:cxnSp>
      <p:sp>
        <p:nvSpPr>
          <p:cNvPr id="28" name="TextBox 27">
            <a:extLst>
              <a:ext uri="{FF2B5EF4-FFF2-40B4-BE49-F238E27FC236}">
                <a16:creationId xmlns:a16="http://schemas.microsoft.com/office/drawing/2014/main" id="{D78DBCA4-81DE-8744-A126-E0089C2D44BD}"/>
              </a:ext>
            </a:extLst>
          </p:cNvPr>
          <p:cNvSpPr txBox="1"/>
          <p:nvPr/>
        </p:nvSpPr>
        <p:spPr>
          <a:xfrm>
            <a:off x="658594" y="4108430"/>
            <a:ext cx="2185214" cy="369332"/>
          </a:xfrm>
          <a:prstGeom prst="rect">
            <a:avLst/>
          </a:prstGeom>
          <a:noFill/>
        </p:spPr>
        <p:txBody>
          <a:bodyPr wrap="none" rtlCol="0">
            <a:spAutoFit/>
          </a:bodyPr>
          <a:lstStyle/>
          <a:p>
            <a:r>
              <a:rPr lang="en-US" dirty="0"/>
              <a:t>E(u)=0.5u(0)+0.5u(4)</a:t>
            </a:r>
          </a:p>
        </p:txBody>
      </p:sp>
      <p:cxnSp>
        <p:nvCxnSpPr>
          <p:cNvPr id="25" name="Straight Connector 24">
            <a:extLst>
              <a:ext uri="{FF2B5EF4-FFF2-40B4-BE49-F238E27FC236}">
                <a16:creationId xmlns:a16="http://schemas.microsoft.com/office/drawing/2014/main" id="{6C18F3A7-E92C-0947-86AC-CD922AD991E8}"/>
              </a:ext>
            </a:extLst>
          </p:cNvPr>
          <p:cNvCxnSpPr>
            <a:cxnSpLocks/>
          </p:cNvCxnSpPr>
          <p:nvPr/>
        </p:nvCxnSpPr>
        <p:spPr>
          <a:xfrm flipH="1" flipV="1">
            <a:off x="5004049" y="3212976"/>
            <a:ext cx="1" cy="2758470"/>
          </a:xfrm>
          <a:prstGeom prst="line">
            <a:avLst/>
          </a:prstGeom>
          <a:ln>
            <a:solidFill>
              <a:schemeClr val="tx1">
                <a:alpha val="47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45884A02-CA83-EA44-99F6-A3C61D02CB56}"/>
              </a:ext>
            </a:extLst>
          </p:cNvPr>
          <p:cNvCxnSpPr>
            <a:cxnSpLocks/>
          </p:cNvCxnSpPr>
          <p:nvPr/>
        </p:nvCxnSpPr>
        <p:spPr>
          <a:xfrm flipH="1">
            <a:off x="2843808" y="3212976"/>
            <a:ext cx="2168628" cy="0"/>
          </a:xfrm>
          <a:prstGeom prst="line">
            <a:avLst/>
          </a:prstGeom>
          <a:ln>
            <a:solidFill>
              <a:schemeClr val="tx1">
                <a:alpha val="47000"/>
              </a:schemeClr>
            </a:solidFill>
            <a:prstDash val="lgDash"/>
          </a:ln>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6431EE89-94DB-FD40-897C-06BFD517FE07}"/>
              </a:ext>
            </a:extLst>
          </p:cNvPr>
          <p:cNvSpPr txBox="1"/>
          <p:nvPr/>
        </p:nvSpPr>
        <p:spPr>
          <a:xfrm>
            <a:off x="1742224" y="2996952"/>
            <a:ext cx="1101584" cy="369332"/>
          </a:xfrm>
          <a:prstGeom prst="rect">
            <a:avLst/>
          </a:prstGeom>
          <a:noFill/>
        </p:spPr>
        <p:txBody>
          <a:bodyPr wrap="none" rtlCol="0">
            <a:spAutoFit/>
          </a:bodyPr>
          <a:lstStyle/>
          <a:p>
            <a:r>
              <a:rPr lang="en-US" dirty="0"/>
              <a:t>u(E)=u(2)</a:t>
            </a:r>
          </a:p>
        </p:txBody>
      </p:sp>
      <p:sp>
        <p:nvSpPr>
          <p:cNvPr id="2" name="TextBox 1">
            <a:extLst>
              <a:ext uri="{FF2B5EF4-FFF2-40B4-BE49-F238E27FC236}">
                <a16:creationId xmlns:a16="http://schemas.microsoft.com/office/drawing/2014/main" id="{7D04A370-D1AC-0142-AABB-4CE2F77CB996}"/>
              </a:ext>
            </a:extLst>
          </p:cNvPr>
          <p:cNvSpPr txBox="1"/>
          <p:nvPr/>
        </p:nvSpPr>
        <p:spPr>
          <a:xfrm>
            <a:off x="5121474" y="908720"/>
            <a:ext cx="2940228" cy="1200329"/>
          </a:xfrm>
          <a:prstGeom prst="rect">
            <a:avLst/>
          </a:prstGeom>
          <a:noFill/>
        </p:spPr>
        <p:txBody>
          <a:bodyPr wrap="none" rtlCol="0">
            <a:spAutoFit/>
          </a:bodyPr>
          <a:lstStyle/>
          <a:p>
            <a:r>
              <a:rPr lang="en-US" b="1" dirty="0">
                <a:solidFill>
                  <a:schemeClr val="accent6"/>
                </a:solidFill>
              </a:rPr>
              <a:t>RISK AVERSION</a:t>
            </a:r>
            <a:r>
              <a:rPr lang="en-US" dirty="0"/>
              <a:t>: </a:t>
            </a:r>
            <a:r>
              <a:rPr lang="en-US" dirty="0">
                <a:solidFill>
                  <a:schemeClr val="accent6"/>
                </a:solidFill>
              </a:rPr>
              <a:t>u(E)&gt;E(u)</a:t>
            </a:r>
          </a:p>
          <a:p>
            <a:r>
              <a:rPr lang="en-US" dirty="0">
                <a:solidFill>
                  <a:schemeClr val="accent6"/>
                </a:solidFill>
              </a:rPr>
              <a:t>		u’’&lt;0</a:t>
            </a:r>
          </a:p>
          <a:p>
            <a:r>
              <a:rPr lang="en-US" dirty="0">
                <a:solidFill>
                  <a:schemeClr val="accent6"/>
                </a:solidFill>
              </a:rPr>
              <a:t>		</a:t>
            </a:r>
            <a:r>
              <a:rPr lang="en-US" dirty="0">
                <a:solidFill>
                  <a:srgbClr val="FF0000"/>
                </a:solidFill>
              </a:rPr>
              <a:t>CE&lt;E</a:t>
            </a:r>
          </a:p>
          <a:p>
            <a:r>
              <a:rPr lang="en-US" dirty="0">
                <a:solidFill>
                  <a:srgbClr val="FF0000"/>
                </a:solidFill>
              </a:rPr>
              <a:t>		</a:t>
            </a:r>
            <a:r>
              <a:rPr lang="en-US" dirty="0">
                <a:solidFill>
                  <a:srgbClr val="92D050"/>
                </a:solidFill>
              </a:rPr>
              <a:t>RP&gt;0</a:t>
            </a:r>
          </a:p>
        </p:txBody>
      </p:sp>
      <p:cxnSp>
        <p:nvCxnSpPr>
          <p:cNvPr id="30" name="Straight Connector 29">
            <a:extLst>
              <a:ext uri="{FF2B5EF4-FFF2-40B4-BE49-F238E27FC236}">
                <a16:creationId xmlns:a16="http://schemas.microsoft.com/office/drawing/2014/main" id="{A48585FF-CBB0-864D-8DD2-CE5215EDB461}"/>
              </a:ext>
            </a:extLst>
          </p:cNvPr>
          <p:cNvCxnSpPr>
            <a:cxnSpLocks/>
          </p:cNvCxnSpPr>
          <p:nvPr/>
        </p:nvCxnSpPr>
        <p:spPr>
          <a:xfrm flipH="1" flipV="1">
            <a:off x="3563889" y="4293096"/>
            <a:ext cx="1" cy="1656185"/>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sp>
        <p:nvSpPr>
          <p:cNvPr id="6" name="TextBox 5">
            <a:extLst>
              <a:ext uri="{FF2B5EF4-FFF2-40B4-BE49-F238E27FC236}">
                <a16:creationId xmlns:a16="http://schemas.microsoft.com/office/drawing/2014/main" id="{5F614FBD-7560-0743-8481-EC222C58FFE0}"/>
              </a:ext>
            </a:extLst>
          </p:cNvPr>
          <p:cNvSpPr txBox="1"/>
          <p:nvPr/>
        </p:nvSpPr>
        <p:spPr>
          <a:xfrm>
            <a:off x="3275856" y="6021288"/>
            <a:ext cx="699230" cy="369332"/>
          </a:xfrm>
          <a:prstGeom prst="rect">
            <a:avLst/>
          </a:prstGeom>
          <a:noFill/>
        </p:spPr>
        <p:txBody>
          <a:bodyPr wrap="none" rtlCol="0">
            <a:spAutoFit/>
          </a:bodyPr>
          <a:lstStyle/>
          <a:p>
            <a:r>
              <a:rPr lang="en-US" dirty="0">
                <a:solidFill>
                  <a:srgbClr val="FF0000"/>
                </a:solidFill>
              </a:rPr>
              <a:t>CE=1</a:t>
            </a:r>
          </a:p>
        </p:txBody>
      </p:sp>
      <p:cxnSp>
        <p:nvCxnSpPr>
          <p:cNvPr id="31" name="Straight Connector 30">
            <a:extLst>
              <a:ext uri="{FF2B5EF4-FFF2-40B4-BE49-F238E27FC236}">
                <a16:creationId xmlns:a16="http://schemas.microsoft.com/office/drawing/2014/main" id="{6B3E77F7-2F69-8642-A45A-0011B2DD57E4}"/>
              </a:ext>
            </a:extLst>
          </p:cNvPr>
          <p:cNvCxnSpPr>
            <a:cxnSpLocks/>
          </p:cNvCxnSpPr>
          <p:nvPr/>
        </p:nvCxnSpPr>
        <p:spPr>
          <a:xfrm flipH="1">
            <a:off x="3555501" y="6525344"/>
            <a:ext cx="1448547" cy="9292"/>
          </a:xfrm>
          <a:prstGeom prst="line">
            <a:avLst/>
          </a:prstGeom>
          <a:ln>
            <a:solidFill>
              <a:srgbClr val="00B050">
                <a:alpha val="24000"/>
              </a:srgbClr>
            </a:solidFill>
            <a:prstDash val="lgDash"/>
            <a:headEnd type="triangle"/>
            <a:tailEnd type="triangle"/>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9D37169B-6DFA-F341-AFC2-05AF926AF442}"/>
              </a:ext>
            </a:extLst>
          </p:cNvPr>
          <p:cNvSpPr txBox="1"/>
          <p:nvPr/>
        </p:nvSpPr>
        <p:spPr>
          <a:xfrm>
            <a:off x="3635896" y="6525344"/>
            <a:ext cx="1324402" cy="369332"/>
          </a:xfrm>
          <a:prstGeom prst="rect">
            <a:avLst/>
          </a:prstGeom>
          <a:noFill/>
        </p:spPr>
        <p:txBody>
          <a:bodyPr wrap="none" rtlCol="0">
            <a:spAutoFit/>
          </a:bodyPr>
          <a:lstStyle/>
          <a:p>
            <a:r>
              <a:rPr lang="en-US" dirty="0">
                <a:solidFill>
                  <a:srgbClr val="92D050"/>
                </a:solidFill>
              </a:rPr>
              <a:t>RP=E-CE=1</a:t>
            </a:r>
          </a:p>
        </p:txBody>
      </p:sp>
      <p:sp>
        <p:nvSpPr>
          <p:cNvPr id="32" name="Rectangle 12">
            <a:extLst>
              <a:ext uri="{FF2B5EF4-FFF2-40B4-BE49-F238E27FC236}">
                <a16:creationId xmlns:a16="http://schemas.microsoft.com/office/drawing/2014/main" id="{6137A350-1BDB-FB44-A099-CD7D0219255F}"/>
              </a:ext>
            </a:extLst>
          </p:cNvPr>
          <p:cNvSpPr>
            <a:spLocks noChangeArrowheads="1"/>
          </p:cNvSpPr>
          <p:nvPr/>
        </p:nvSpPr>
        <p:spPr bwMode="auto">
          <a:xfrm>
            <a:off x="912813" y="69269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dirty="0">
                <a:solidFill>
                  <a:srgbClr val="3C8C93"/>
                </a:solidFill>
                <a:latin typeface="Arial" panose="020B0604020202020204" pitchFamily="34" charset="0"/>
              </a:rPr>
              <a:t>Attitudes towards risk</a:t>
            </a:r>
          </a:p>
        </p:txBody>
      </p:sp>
      <p:sp>
        <p:nvSpPr>
          <p:cNvPr id="36" name="Rectangle 3">
            <a:extLst>
              <a:ext uri="{FF2B5EF4-FFF2-40B4-BE49-F238E27FC236}">
                <a16:creationId xmlns:a16="http://schemas.microsoft.com/office/drawing/2014/main" id="{D71728E5-0726-C049-9DEB-122B9E8E57BE}"/>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54147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25">
            <a:extLst>
              <a:ext uri="{FF2B5EF4-FFF2-40B4-BE49-F238E27FC236}">
                <a16:creationId xmlns:a16="http://schemas.microsoft.com/office/drawing/2014/main" id="{DF08D5BD-7438-E145-A4AE-91F5616FF648}"/>
              </a:ext>
            </a:extLst>
          </p:cNvPr>
          <p:cNvSpPr>
            <a:spLocks noChangeArrowheads="1"/>
          </p:cNvSpPr>
          <p:nvPr/>
        </p:nvSpPr>
        <p:spPr bwMode="auto">
          <a:xfrm>
            <a:off x="914400" y="1600200"/>
            <a:ext cx="7315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defTabSz="566738" eaLnBrk="0" hangingPunct="0">
              <a:defRPr sz="2400">
                <a:solidFill>
                  <a:schemeClr val="tx1"/>
                </a:solidFill>
                <a:latin typeface="Sylfaen" pitchFamily="18" charset="0"/>
                <a:ea typeface="ＭＳ Ｐゴシック" panose="020B0600070205080204" pitchFamily="34" charset="-128"/>
              </a:defRPr>
            </a:lvl1pPr>
            <a:lvl2pPr marL="742950" indent="-285750" defTabSz="566738"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Insurance is a promise to make some payment in case of a particular event, in exchange for a payment, called a premium.</a:t>
            </a:r>
          </a:p>
          <a:p>
            <a:pPr lvl="1" eaLnBrk="1" hangingPunct="1">
              <a:spcBef>
                <a:spcPts val="600"/>
              </a:spcBef>
              <a:spcAft>
                <a:spcPts val="600"/>
              </a:spcAft>
              <a:buFont typeface="Arial" panose="020B0604020202020204" pitchFamily="34" charset="0"/>
              <a:buChar char="•"/>
            </a:pPr>
            <a:r>
              <a:rPr lang="en-US" altLang="en-US" b="1">
                <a:latin typeface="Calibri" panose="020F0502020204030204" pitchFamily="34" charset="0"/>
                <a:cs typeface="Calibri" panose="020F0502020204030204" pitchFamily="34" charset="0"/>
              </a:rPr>
              <a:t>Insurance premiums:</a:t>
            </a:r>
            <a:r>
              <a:rPr lang="en-US" altLang="en-US">
                <a:latin typeface="Calibri" panose="020F0502020204030204" pitchFamily="34" charset="0"/>
                <a:cs typeface="Calibri" panose="020F0502020204030204" pitchFamily="34" charset="0"/>
              </a:rPr>
              <a:t> Money that is paid to an insurer so that an individual will be insured against adverse events.</a:t>
            </a:r>
          </a:p>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Insurance products include: health insurance, auto insurance, life insurance, and casualty and property insurance.</a:t>
            </a:r>
          </a:p>
        </p:txBody>
      </p:sp>
      <p:sp>
        <p:nvSpPr>
          <p:cNvPr id="19459" name="Rectangle 12">
            <a:extLst>
              <a:ext uri="{FF2B5EF4-FFF2-40B4-BE49-F238E27FC236}">
                <a16:creationId xmlns:a16="http://schemas.microsoft.com/office/drawing/2014/main" id="{86D467F0-6F05-A446-A453-F5BCF3FBAC65}"/>
              </a:ext>
            </a:extLst>
          </p:cNvPr>
          <p:cNvSpPr>
            <a:spLocks noChangeArrowheads="1"/>
          </p:cNvSpPr>
          <p:nvPr/>
        </p:nvSpPr>
        <p:spPr bwMode="auto">
          <a:xfrm>
            <a:off x="912813" y="10318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r>
              <a:rPr lang="en-US" altLang="en-US">
                <a:solidFill>
                  <a:srgbClr val="3C8C93"/>
                </a:solidFill>
                <a:latin typeface="Arial" panose="020B0604020202020204" pitchFamily="34" charset="0"/>
              </a:rPr>
              <a:t>What Is Insurance?</a:t>
            </a:r>
          </a:p>
        </p:txBody>
      </p:sp>
      <p:sp>
        <p:nvSpPr>
          <p:cNvPr id="19460" name="Rectangle 3">
            <a:extLst>
              <a:ext uri="{FF2B5EF4-FFF2-40B4-BE49-F238E27FC236}">
                <a16:creationId xmlns:a16="http://schemas.microsoft.com/office/drawing/2014/main" id="{0482252F-93D0-FB4A-8F60-A573901FD537}"/>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bldLvl="3"/>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prstTxWarp prst="textNoShape">
              <a:avLst/>
            </a:prstTxWarp>
          </a:bodyPr>
          <a:lstStyle/>
          <a:p>
            <a:pPr algn="ctr"/>
            <a:endParaRPr lang="en-US" sz="3600">
              <a:solidFill>
                <a:schemeClr val="bg2"/>
              </a:solidFill>
            </a:endParaRPr>
          </a:p>
        </p:txBody>
      </p:sp>
      <p:sp>
        <p:nvSpPr>
          <p:cNvPr id="172036" name="Text Box 4"/>
          <p:cNvSpPr txBox="1">
            <a:spLocks noChangeArrowheads="1"/>
          </p:cNvSpPr>
          <p:nvPr/>
        </p:nvSpPr>
        <p:spPr bwMode="auto">
          <a:xfrm>
            <a:off x="5723974" y="1268413"/>
            <a:ext cx="360363" cy="779462"/>
          </a:xfrm>
          <a:prstGeom prst="rect">
            <a:avLst/>
          </a:prstGeom>
          <a:solidFill>
            <a:schemeClr val="bg1"/>
          </a:solidFill>
          <a:ln w="9525">
            <a:noFill/>
            <a:miter lim="800000"/>
            <a:headEnd/>
            <a:tailEnd/>
          </a:ln>
          <a:effectLst/>
        </p:spPr>
        <p:txBody>
          <a:bodyPr>
            <a:prstTxWarp prst="textNoShape">
              <a:avLst/>
            </a:prstTxWarp>
            <a:spAutoFit/>
          </a:bodyPr>
          <a:lstStyle/>
          <a:p>
            <a:pPr>
              <a:spcBef>
                <a:spcPct val="50000"/>
              </a:spcBef>
            </a:pPr>
            <a:r>
              <a:rPr lang="pt-PT"/>
              <a:t>  </a:t>
            </a:r>
          </a:p>
          <a:p>
            <a:pPr>
              <a:spcBef>
                <a:spcPct val="50000"/>
              </a:spcBef>
            </a:pPr>
            <a:r>
              <a:rPr lang="pt-PT"/>
              <a:t> </a:t>
            </a:r>
          </a:p>
        </p:txBody>
      </p:sp>
      <p:cxnSp>
        <p:nvCxnSpPr>
          <p:cNvPr id="3" name="Straight Arrow Connector 2">
            <a:extLst>
              <a:ext uri="{FF2B5EF4-FFF2-40B4-BE49-F238E27FC236}">
                <a16:creationId xmlns:a16="http://schemas.microsoft.com/office/drawing/2014/main" id="{818653EE-C39E-A144-B10B-5D0749FEEAC2}"/>
              </a:ext>
            </a:extLst>
          </p:cNvPr>
          <p:cNvCxnSpPr>
            <a:cxnSpLocks/>
          </p:cNvCxnSpPr>
          <p:nvPr/>
        </p:nvCxnSpPr>
        <p:spPr>
          <a:xfrm flipV="1">
            <a:off x="2844423" y="1417638"/>
            <a:ext cx="1" cy="4531642"/>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A842CAEA-BC2B-6445-9ECC-3CFE8BA001AE}"/>
              </a:ext>
            </a:extLst>
          </p:cNvPr>
          <p:cNvCxnSpPr>
            <a:cxnSpLocks/>
          </p:cNvCxnSpPr>
          <p:nvPr/>
        </p:nvCxnSpPr>
        <p:spPr>
          <a:xfrm>
            <a:off x="2844423" y="5949280"/>
            <a:ext cx="5104184" cy="0"/>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D08063D-AB95-DC45-9C72-FCFE84ED0533}"/>
              </a:ext>
            </a:extLst>
          </p:cNvPr>
          <p:cNvCxnSpPr/>
          <p:nvPr/>
        </p:nvCxnSpPr>
        <p:spPr>
          <a:xfrm>
            <a:off x="716490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C2C90A02-4425-1D4B-828C-8BF13E352579}"/>
              </a:ext>
            </a:extLst>
          </p:cNvPr>
          <p:cNvCxnSpPr/>
          <p:nvPr/>
        </p:nvCxnSpPr>
        <p:spPr>
          <a:xfrm>
            <a:off x="500466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7C2F7994-08A3-C249-BEFF-F792846FCCEA}"/>
              </a:ext>
            </a:extLst>
          </p:cNvPr>
          <p:cNvSpPr txBox="1"/>
          <p:nvPr/>
        </p:nvSpPr>
        <p:spPr>
          <a:xfrm>
            <a:off x="4860647" y="6093296"/>
            <a:ext cx="300082" cy="369332"/>
          </a:xfrm>
          <a:prstGeom prst="rect">
            <a:avLst/>
          </a:prstGeom>
          <a:noFill/>
        </p:spPr>
        <p:txBody>
          <a:bodyPr wrap="none" rtlCol="0">
            <a:spAutoFit/>
          </a:bodyPr>
          <a:lstStyle/>
          <a:p>
            <a:r>
              <a:rPr lang="en-US" dirty="0"/>
              <a:t>2</a:t>
            </a:r>
          </a:p>
        </p:txBody>
      </p:sp>
      <p:sp>
        <p:nvSpPr>
          <p:cNvPr id="17" name="TextBox 16">
            <a:extLst>
              <a:ext uri="{FF2B5EF4-FFF2-40B4-BE49-F238E27FC236}">
                <a16:creationId xmlns:a16="http://schemas.microsoft.com/office/drawing/2014/main" id="{7F440E3E-AB7D-344C-8635-44A9D4B6540D}"/>
              </a:ext>
            </a:extLst>
          </p:cNvPr>
          <p:cNvSpPr txBox="1"/>
          <p:nvPr/>
        </p:nvSpPr>
        <p:spPr>
          <a:xfrm>
            <a:off x="7020886" y="6093296"/>
            <a:ext cx="300082" cy="369332"/>
          </a:xfrm>
          <a:prstGeom prst="rect">
            <a:avLst/>
          </a:prstGeom>
          <a:noFill/>
        </p:spPr>
        <p:txBody>
          <a:bodyPr wrap="none" rtlCol="0">
            <a:spAutoFit/>
          </a:bodyPr>
          <a:lstStyle/>
          <a:p>
            <a:r>
              <a:rPr lang="en-US" dirty="0"/>
              <a:t>4</a:t>
            </a:r>
          </a:p>
        </p:txBody>
      </p:sp>
      <p:sp>
        <p:nvSpPr>
          <p:cNvPr id="12" name="TextBox 11">
            <a:extLst>
              <a:ext uri="{FF2B5EF4-FFF2-40B4-BE49-F238E27FC236}">
                <a16:creationId xmlns:a16="http://schemas.microsoft.com/office/drawing/2014/main" id="{105CE880-2534-4343-8A6D-7BAFCA219897}"/>
              </a:ext>
            </a:extLst>
          </p:cNvPr>
          <p:cNvSpPr txBox="1"/>
          <p:nvPr/>
        </p:nvSpPr>
        <p:spPr>
          <a:xfrm>
            <a:off x="2468433" y="1250366"/>
            <a:ext cx="309700" cy="369332"/>
          </a:xfrm>
          <a:prstGeom prst="rect">
            <a:avLst/>
          </a:prstGeom>
          <a:noFill/>
        </p:spPr>
        <p:txBody>
          <a:bodyPr wrap="none" rtlCol="0">
            <a:spAutoFit/>
          </a:bodyPr>
          <a:lstStyle/>
          <a:p>
            <a:r>
              <a:rPr lang="en-US" dirty="0"/>
              <a:t>u</a:t>
            </a:r>
          </a:p>
        </p:txBody>
      </p:sp>
      <p:cxnSp>
        <p:nvCxnSpPr>
          <p:cNvPr id="20" name="Straight Connector 19">
            <a:extLst>
              <a:ext uri="{FF2B5EF4-FFF2-40B4-BE49-F238E27FC236}">
                <a16:creationId xmlns:a16="http://schemas.microsoft.com/office/drawing/2014/main" id="{56933F67-6D75-074C-A89E-10C8962FBE84}"/>
              </a:ext>
            </a:extLst>
          </p:cNvPr>
          <p:cNvCxnSpPr>
            <a:cxnSpLocks/>
          </p:cNvCxnSpPr>
          <p:nvPr/>
        </p:nvCxnSpPr>
        <p:spPr>
          <a:xfrm flipH="1">
            <a:off x="2721460" y="3798332"/>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F269E821-548E-E642-BD00-284F6CE34754}"/>
              </a:ext>
            </a:extLst>
          </p:cNvPr>
          <p:cNvCxnSpPr>
            <a:cxnSpLocks/>
          </p:cNvCxnSpPr>
          <p:nvPr/>
        </p:nvCxnSpPr>
        <p:spPr>
          <a:xfrm flipV="1">
            <a:off x="2852812" y="1638090"/>
            <a:ext cx="4312091" cy="2"/>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B5E39373-0680-EB41-B07E-6B52208CBF90}"/>
              </a:ext>
            </a:extLst>
          </p:cNvPr>
          <p:cNvCxnSpPr>
            <a:cxnSpLocks/>
          </p:cNvCxnSpPr>
          <p:nvPr/>
        </p:nvCxnSpPr>
        <p:spPr>
          <a:xfrm flipV="1">
            <a:off x="7164903" y="1602304"/>
            <a:ext cx="0" cy="4356674"/>
          </a:xfrm>
          <a:prstGeom prst="line">
            <a:avLst/>
          </a:prstGeom>
          <a:ln>
            <a:prstDash val="das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C2047C18-3F4E-3F49-A7D9-E5CA2B47697C}"/>
                  </a:ext>
                </a:extLst>
              </p:cNvPr>
              <p:cNvSpPr txBox="1"/>
              <p:nvPr/>
            </p:nvSpPr>
            <p:spPr>
              <a:xfrm>
                <a:off x="7598063" y="1083747"/>
                <a:ext cx="818429" cy="369332"/>
              </a:xfrm>
              <a:prstGeom prst="rect">
                <a:avLst/>
              </a:prstGeom>
              <a:noFill/>
            </p:spPr>
            <p:txBody>
              <a:bodyPr wrap="none" rtlCol="0">
                <a:spAutoFit/>
              </a:bodyPr>
              <a:lstStyle/>
              <a:p>
                <a:r>
                  <a:rPr lang="en-US" dirty="0"/>
                  <a:t>u(x)=</a:t>
                </a:r>
                <a14:m>
                  <m:oMath xmlns:m="http://schemas.openxmlformats.org/officeDocument/2006/math">
                    <m:r>
                      <a:rPr lang="pt-PT" b="0" i="1" smtClean="0">
                        <a:latin typeface="Cambria Math" panose="02040503050406030204" pitchFamily="18" charset="0"/>
                        <a:ea typeface="Cambria Math" panose="02040503050406030204" pitchFamily="18" charset="0"/>
                      </a:rPr>
                      <m:t>𝑥</m:t>
                    </m:r>
                  </m:oMath>
                </a14:m>
                <a:endParaRPr lang="en-US" dirty="0"/>
              </a:p>
            </p:txBody>
          </p:sp>
        </mc:Choice>
        <mc:Fallback xmlns="">
          <p:sp>
            <p:nvSpPr>
              <p:cNvPr id="33" name="TextBox 32">
                <a:extLst>
                  <a:ext uri="{FF2B5EF4-FFF2-40B4-BE49-F238E27FC236}">
                    <a16:creationId xmlns:a16="http://schemas.microsoft.com/office/drawing/2014/main" id="{C2047C18-3F4E-3F49-A7D9-E5CA2B47697C}"/>
                  </a:ext>
                </a:extLst>
              </p:cNvPr>
              <p:cNvSpPr txBox="1">
                <a:spLocks noRot="1" noChangeAspect="1" noMove="1" noResize="1" noEditPoints="1" noAdjustHandles="1" noChangeArrowheads="1" noChangeShapeType="1" noTextEdit="1"/>
              </p:cNvSpPr>
              <p:nvPr/>
            </p:nvSpPr>
            <p:spPr>
              <a:xfrm>
                <a:off x="7598063" y="1083747"/>
                <a:ext cx="818429" cy="369332"/>
              </a:xfrm>
              <a:prstGeom prst="rect">
                <a:avLst/>
              </a:prstGeom>
              <a:blipFill>
                <a:blip r:embed="rId2"/>
                <a:stretch>
                  <a:fillRect l="-4545" t="-3333" b="-26667"/>
                </a:stretch>
              </a:blipFill>
            </p:spPr>
            <p:txBody>
              <a:bodyPr/>
              <a:lstStyle/>
              <a:p>
                <a:r>
                  <a:rPr lang="en-US">
                    <a:noFill/>
                  </a:rPr>
                  <a:t> </a:t>
                </a:r>
              </a:p>
            </p:txBody>
          </p:sp>
        </mc:Fallback>
      </mc:AlternateContent>
      <p:cxnSp>
        <p:nvCxnSpPr>
          <p:cNvPr id="34" name="Straight Connector 33">
            <a:extLst>
              <a:ext uri="{FF2B5EF4-FFF2-40B4-BE49-F238E27FC236}">
                <a16:creationId xmlns:a16="http://schemas.microsoft.com/office/drawing/2014/main" id="{09051502-6EEC-C84B-A805-B961C502C04F}"/>
              </a:ext>
            </a:extLst>
          </p:cNvPr>
          <p:cNvCxnSpPr/>
          <p:nvPr/>
        </p:nvCxnSpPr>
        <p:spPr>
          <a:xfrm>
            <a:off x="2843808"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B9B39546-CF0E-EF4C-86CA-40CD5F3F7464}"/>
              </a:ext>
            </a:extLst>
          </p:cNvPr>
          <p:cNvSpPr txBox="1"/>
          <p:nvPr/>
        </p:nvSpPr>
        <p:spPr>
          <a:xfrm>
            <a:off x="2699792" y="6093296"/>
            <a:ext cx="300082" cy="369332"/>
          </a:xfrm>
          <a:prstGeom prst="rect">
            <a:avLst/>
          </a:prstGeom>
          <a:noFill/>
        </p:spPr>
        <p:txBody>
          <a:bodyPr wrap="none" rtlCol="0">
            <a:spAutoFit/>
          </a:bodyPr>
          <a:lstStyle/>
          <a:p>
            <a:r>
              <a:rPr lang="en-US" dirty="0"/>
              <a:t>0</a:t>
            </a:r>
          </a:p>
        </p:txBody>
      </p:sp>
      <p:cxnSp>
        <p:nvCxnSpPr>
          <p:cNvPr id="5" name="Straight Connector 4">
            <a:extLst>
              <a:ext uri="{FF2B5EF4-FFF2-40B4-BE49-F238E27FC236}">
                <a16:creationId xmlns:a16="http://schemas.microsoft.com/office/drawing/2014/main" id="{EFD092D5-D07D-714D-97E4-C19ED07FAE02}"/>
              </a:ext>
            </a:extLst>
          </p:cNvPr>
          <p:cNvCxnSpPr>
            <a:cxnSpLocks/>
          </p:cNvCxnSpPr>
          <p:nvPr/>
        </p:nvCxnSpPr>
        <p:spPr>
          <a:xfrm flipV="1">
            <a:off x="2843808" y="1452426"/>
            <a:ext cx="4477160" cy="4496855"/>
          </a:xfrm>
          <a:prstGeom prst="line">
            <a:avLst/>
          </a:prstGeom>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1F27803E-709F-894A-B584-723852F1A9DE}"/>
              </a:ext>
            </a:extLst>
          </p:cNvPr>
          <p:cNvCxnSpPr>
            <a:cxnSpLocks/>
          </p:cNvCxnSpPr>
          <p:nvPr/>
        </p:nvCxnSpPr>
        <p:spPr>
          <a:xfrm flipH="1">
            <a:off x="2720845" y="1638092"/>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642889B5-4E32-7A47-823A-721728513CF4}"/>
              </a:ext>
            </a:extLst>
          </p:cNvPr>
          <p:cNvSpPr txBox="1"/>
          <p:nvPr/>
        </p:nvSpPr>
        <p:spPr>
          <a:xfrm>
            <a:off x="2411760" y="1484784"/>
            <a:ext cx="300082" cy="369332"/>
          </a:xfrm>
          <a:prstGeom prst="rect">
            <a:avLst/>
          </a:prstGeom>
          <a:noFill/>
        </p:spPr>
        <p:txBody>
          <a:bodyPr wrap="none" rtlCol="0">
            <a:spAutoFit/>
          </a:bodyPr>
          <a:lstStyle/>
          <a:p>
            <a:r>
              <a:rPr lang="en-US" dirty="0"/>
              <a:t>4</a:t>
            </a:r>
          </a:p>
        </p:txBody>
      </p:sp>
      <p:cxnSp>
        <p:nvCxnSpPr>
          <p:cNvPr id="32" name="Straight Connector 31">
            <a:extLst>
              <a:ext uri="{FF2B5EF4-FFF2-40B4-BE49-F238E27FC236}">
                <a16:creationId xmlns:a16="http://schemas.microsoft.com/office/drawing/2014/main" id="{6B633B1F-1D94-C142-B71A-E079B29AC5FD}"/>
              </a:ext>
            </a:extLst>
          </p:cNvPr>
          <p:cNvCxnSpPr>
            <a:cxnSpLocks/>
          </p:cNvCxnSpPr>
          <p:nvPr/>
        </p:nvCxnSpPr>
        <p:spPr>
          <a:xfrm flipH="1">
            <a:off x="5004048" y="3807781"/>
            <a:ext cx="1" cy="2091401"/>
          </a:xfrm>
          <a:prstGeom prst="line">
            <a:avLst/>
          </a:prstGeom>
          <a:ln>
            <a:solidFill>
              <a:schemeClr val="bg2">
                <a:alpha val="42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0748556C-D27B-E34C-8949-CD57B93383BC}"/>
              </a:ext>
            </a:extLst>
          </p:cNvPr>
          <p:cNvCxnSpPr>
            <a:cxnSpLocks/>
          </p:cNvCxnSpPr>
          <p:nvPr/>
        </p:nvCxnSpPr>
        <p:spPr>
          <a:xfrm flipH="1">
            <a:off x="2835420" y="3789040"/>
            <a:ext cx="2168628" cy="0"/>
          </a:xfrm>
          <a:prstGeom prst="line">
            <a:avLst/>
          </a:prstGeom>
          <a:ln>
            <a:solidFill>
              <a:schemeClr val="tx1">
                <a:alpha val="46000"/>
              </a:schemeClr>
            </a:solidFill>
            <a:prstDash val="lgDash"/>
          </a:ln>
        </p:spPr>
        <p:style>
          <a:lnRef idx="2">
            <a:schemeClr val="accent1"/>
          </a:lnRef>
          <a:fillRef idx="0">
            <a:schemeClr val="accent1"/>
          </a:fillRef>
          <a:effectRef idx="1">
            <a:schemeClr val="accent1"/>
          </a:effectRef>
          <a:fontRef idx="minor">
            <a:schemeClr val="tx1"/>
          </a:fontRef>
        </p:style>
      </p:cxnSp>
      <p:sp>
        <p:nvSpPr>
          <p:cNvPr id="37" name="TextBox 36">
            <a:extLst>
              <a:ext uri="{FF2B5EF4-FFF2-40B4-BE49-F238E27FC236}">
                <a16:creationId xmlns:a16="http://schemas.microsoft.com/office/drawing/2014/main" id="{20ACF0FE-504E-1F42-9134-7262E663A92A}"/>
              </a:ext>
            </a:extLst>
          </p:cNvPr>
          <p:cNvSpPr txBox="1"/>
          <p:nvPr/>
        </p:nvSpPr>
        <p:spPr>
          <a:xfrm>
            <a:off x="1554800" y="3623115"/>
            <a:ext cx="1217000" cy="369332"/>
          </a:xfrm>
          <a:prstGeom prst="rect">
            <a:avLst/>
          </a:prstGeom>
          <a:noFill/>
        </p:spPr>
        <p:txBody>
          <a:bodyPr wrap="none" rtlCol="0">
            <a:spAutoFit/>
          </a:bodyPr>
          <a:lstStyle/>
          <a:p>
            <a:r>
              <a:rPr lang="en-US" dirty="0"/>
              <a:t>=u(E)=u(2)</a:t>
            </a:r>
          </a:p>
        </p:txBody>
      </p:sp>
      <p:sp>
        <p:nvSpPr>
          <p:cNvPr id="24" name="TextBox 23">
            <a:extLst>
              <a:ext uri="{FF2B5EF4-FFF2-40B4-BE49-F238E27FC236}">
                <a16:creationId xmlns:a16="http://schemas.microsoft.com/office/drawing/2014/main" id="{E0498E6B-D9FD-3945-9AB1-686743515933}"/>
              </a:ext>
            </a:extLst>
          </p:cNvPr>
          <p:cNvSpPr txBox="1"/>
          <p:nvPr/>
        </p:nvSpPr>
        <p:spPr>
          <a:xfrm>
            <a:off x="539552" y="3341392"/>
            <a:ext cx="2300630" cy="369332"/>
          </a:xfrm>
          <a:prstGeom prst="rect">
            <a:avLst/>
          </a:prstGeom>
          <a:noFill/>
        </p:spPr>
        <p:txBody>
          <a:bodyPr wrap="none" rtlCol="0">
            <a:spAutoFit/>
          </a:bodyPr>
          <a:lstStyle/>
          <a:p>
            <a:r>
              <a:rPr lang="en-US" dirty="0"/>
              <a:t>E(u)=0.5u(0)+0.5u(4)=</a:t>
            </a:r>
          </a:p>
        </p:txBody>
      </p:sp>
      <p:cxnSp>
        <p:nvCxnSpPr>
          <p:cNvPr id="25" name="Straight Connector 24">
            <a:extLst>
              <a:ext uri="{FF2B5EF4-FFF2-40B4-BE49-F238E27FC236}">
                <a16:creationId xmlns:a16="http://schemas.microsoft.com/office/drawing/2014/main" id="{D490B81B-A338-564A-A4D2-62C4F5A986DC}"/>
              </a:ext>
            </a:extLst>
          </p:cNvPr>
          <p:cNvCxnSpPr>
            <a:cxnSpLocks/>
          </p:cNvCxnSpPr>
          <p:nvPr/>
        </p:nvCxnSpPr>
        <p:spPr>
          <a:xfrm flipH="1">
            <a:off x="2843809" y="1638090"/>
            <a:ext cx="4321094" cy="4311190"/>
          </a:xfrm>
          <a:prstGeom prst="line">
            <a:avLst/>
          </a:prstGeom>
          <a:ln>
            <a:solidFill>
              <a:schemeClr val="bg2">
                <a:alpha val="43000"/>
              </a:schemeClr>
            </a:solidFill>
            <a:prstDash val="lgDash"/>
          </a:ln>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B6383A6A-E086-1947-8FB3-BA189EED2DA4}"/>
              </a:ext>
            </a:extLst>
          </p:cNvPr>
          <p:cNvSpPr txBox="1"/>
          <p:nvPr/>
        </p:nvSpPr>
        <p:spPr>
          <a:xfrm>
            <a:off x="193950" y="1552007"/>
            <a:ext cx="2281394" cy="1754326"/>
          </a:xfrm>
          <a:prstGeom prst="rect">
            <a:avLst/>
          </a:prstGeom>
          <a:noFill/>
        </p:spPr>
        <p:txBody>
          <a:bodyPr wrap="none" rtlCol="0">
            <a:spAutoFit/>
          </a:bodyPr>
          <a:lstStyle/>
          <a:p>
            <a:r>
              <a:rPr lang="en-US" b="1" dirty="0">
                <a:solidFill>
                  <a:schemeClr val="accent6"/>
                </a:solidFill>
              </a:rPr>
              <a:t>RISK NEUTRALITY</a:t>
            </a:r>
            <a:r>
              <a:rPr lang="en-US" dirty="0"/>
              <a:t>: </a:t>
            </a:r>
          </a:p>
          <a:p>
            <a:r>
              <a:rPr lang="en-US" dirty="0">
                <a:solidFill>
                  <a:schemeClr val="accent6"/>
                </a:solidFill>
              </a:rPr>
              <a:t>u(E)=E(u)</a:t>
            </a:r>
          </a:p>
          <a:p>
            <a:r>
              <a:rPr lang="en-US" dirty="0">
                <a:solidFill>
                  <a:schemeClr val="accent6"/>
                </a:solidFill>
              </a:rPr>
              <a:t>u’’=0</a:t>
            </a:r>
          </a:p>
          <a:p>
            <a:r>
              <a:rPr lang="en-US" dirty="0">
                <a:solidFill>
                  <a:srgbClr val="FF0000"/>
                </a:solidFill>
              </a:rPr>
              <a:t>CE=E</a:t>
            </a:r>
          </a:p>
          <a:p>
            <a:r>
              <a:rPr lang="en-US" dirty="0">
                <a:solidFill>
                  <a:srgbClr val="92D050"/>
                </a:solidFill>
              </a:rPr>
              <a:t>RP=0</a:t>
            </a:r>
          </a:p>
          <a:p>
            <a:endParaRPr lang="en-US" dirty="0">
              <a:solidFill>
                <a:schemeClr val="accent6"/>
              </a:solidFill>
            </a:endParaRPr>
          </a:p>
        </p:txBody>
      </p:sp>
      <p:cxnSp>
        <p:nvCxnSpPr>
          <p:cNvPr id="28" name="Straight Connector 27">
            <a:extLst>
              <a:ext uri="{FF2B5EF4-FFF2-40B4-BE49-F238E27FC236}">
                <a16:creationId xmlns:a16="http://schemas.microsoft.com/office/drawing/2014/main" id="{F9514392-6D18-B94B-9368-F3D65FFFD190}"/>
              </a:ext>
            </a:extLst>
          </p:cNvPr>
          <p:cNvCxnSpPr>
            <a:cxnSpLocks/>
          </p:cNvCxnSpPr>
          <p:nvPr/>
        </p:nvCxnSpPr>
        <p:spPr>
          <a:xfrm flipH="1" flipV="1">
            <a:off x="5004048" y="3789040"/>
            <a:ext cx="1" cy="2160241"/>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34C4BBBB-FB68-B247-8FFD-D4F53DEB7D0C}"/>
              </a:ext>
            </a:extLst>
          </p:cNvPr>
          <p:cNvSpPr txBox="1"/>
          <p:nvPr/>
        </p:nvSpPr>
        <p:spPr>
          <a:xfrm>
            <a:off x="4572000" y="6309320"/>
            <a:ext cx="699230" cy="369332"/>
          </a:xfrm>
          <a:prstGeom prst="rect">
            <a:avLst/>
          </a:prstGeom>
          <a:noFill/>
        </p:spPr>
        <p:txBody>
          <a:bodyPr wrap="none" rtlCol="0">
            <a:spAutoFit/>
          </a:bodyPr>
          <a:lstStyle/>
          <a:p>
            <a:r>
              <a:rPr lang="en-US" dirty="0">
                <a:solidFill>
                  <a:srgbClr val="FF0000"/>
                </a:solidFill>
              </a:rPr>
              <a:t>CE=2</a:t>
            </a:r>
          </a:p>
        </p:txBody>
      </p:sp>
      <p:sp>
        <p:nvSpPr>
          <p:cNvPr id="38" name="TextBox 37">
            <a:extLst>
              <a:ext uri="{FF2B5EF4-FFF2-40B4-BE49-F238E27FC236}">
                <a16:creationId xmlns:a16="http://schemas.microsoft.com/office/drawing/2014/main" id="{76DE2D6B-F22F-694E-8ED7-533B817D705F}"/>
              </a:ext>
            </a:extLst>
          </p:cNvPr>
          <p:cNvSpPr txBox="1"/>
          <p:nvPr/>
        </p:nvSpPr>
        <p:spPr>
          <a:xfrm>
            <a:off x="4399726" y="6525344"/>
            <a:ext cx="1324402" cy="369332"/>
          </a:xfrm>
          <a:prstGeom prst="rect">
            <a:avLst/>
          </a:prstGeom>
          <a:noFill/>
        </p:spPr>
        <p:txBody>
          <a:bodyPr wrap="none" rtlCol="0">
            <a:spAutoFit/>
          </a:bodyPr>
          <a:lstStyle/>
          <a:p>
            <a:r>
              <a:rPr lang="en-US" dirty="0">
                <a:solidFill>
                  <a:srgbClr val="92D050"/>
                </a:solidFill>
              </a:rPr>
              <a:t>RP=E-CE=0</a:t>
            </a:r>
          </a:p>
        </p:txBody>
      </p:sp>
      <p:sp>
        <p:nvSpPr>
          <p:cNvPr id="39" name="Rectangle 12">
            <a:extLst>
              <a:ext uri="{FF2B5EF4-FFF2-40B4-BE49-F238E27FC236}">
                <a16:creationId xmlns:a16="http://schemas.microsoft.com/office/drawing/2014/main" id="{6F8FE4FA-0B39-944C-8FCD-D6F440C82435}"/>
              </a:ext>
            </a:extLst>
          </p:cNvPr>
          <p:cNvSpPr>
            <a:spLocks noChangeArrowheads="1"/>
          </p:cNvSpPr>
          <p:nvPr/>
        </p:nvSpPr>
        <p:spPr bwMode="auto">
          <a:xfrm>
            <a:off x="912813" y="764704"/>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dirty="0">
                <a:solidFill>
                  <a:srgbClr val="3C8C93"/>
                </a:solidFill>
                <a:latin typeface="Arial" panose="020B0604020202020204" pitchFamily="34" charset="0"/>
              </a:rPr>
              <a:t>Attitudes towards risk</a:t>
            </a:r>
          </a:p>
        </p:txBody>
      </p:sp>
      <p:sp>
        <p:nvSpPr>
          <p:cNvPr id="40" name="Rectangle 3">
            <a:extLst>
              <a:ext uri="{FF2B5EF4-FFF2-40B4-BE49-F238E27FC236}">
                <a16:creationId xmlns:a16="http://schemas.microsoft.com/office/drawing/2014/main" id="{1CFAF760-FC55-0C43-98EB-49DDE57CBE75}"/>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94509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prstTxWarp prst="textNoShape">
              <a:avLst/>
            </a:prstTxWarp>
          </a:bodyPr>
          <a:lstStyle/>
          <a:p>
            <a:pPr algn="ctr"/>
            <a:endParaRPr lang="en-US" sz="3600">
              <a:solidFill>
                <a:schemeClr val="bg2"/>
              </a:solidFill>
            </a:endParaRPr>
          </a:p>
        </p:txBody>
      </p:sp>
      <p:sp>
        <p:nvSpPr>
          <p:cNvPr id="172036" name="Text Box 4"/>
          <p:cNvSpPr txBox="1">
            <a:spLocks noChangeArrowheads="1"/>
          </p:cNvSpPr>
          <p:nvPr/>
        </p:nvSpPr>
        <p:spPr bwMode="auto">
          <a:xfrm>
            <a:off x="5723974" y="1268413"/>
            <a:ext cx="360363" cy="779462"/>
          </a:xfrm>
          <a:prstGeom prst="rect">
            <a:avLst/>
          </a:prstGeom>
          <a:solidFill>
            <a:schemeClr val="bg1"/>
          </a:solidFill>
          <a:ln w="9525">
            <a:noFill/>
            <a:miter lim="800000"/>
            <a:headEnd/>
            <a:tailEnd/>
          </a:ln>
          <a:effectLst/>
        </p:spPr>
        <p:txBody>
          <a:bodyPr>
            <a:prstTxWarp prst="textNoShape">
              <a:avLst/>
            </a:prstTxWarp>
            <a:spAutoFit/>
          </a:bodyPr>
          <a:lstStyle/>
          <a:p>
            <a:pPr>
              <a:spcBef>
                <a:spcPct val="50000"/>
              </a:spcBef>
            </a:pPr>
            <a:r>
              <a:rPr lang="pt-PT"/>
              <a:t>  </a:t>
            </a:r>
          </a:p>
          <a:p>
            <a:pPr>
              <a:spcBef>
                <a:spcPct val="50000"/>
              </a:spcBef>
            </a:pPr>
            <a:r>
              <a:rPr lang="pt-PT"/>
              <a:t> </a:t>
            </a:r>
          </a:p>
        </p:txBody>
      </p:sp>
      <p:cxnSp>
        <p:nvCxnSpPr>
          <p:cNvPr id="3" name="Straight Arrow Connector 2">
            <a:extLst>
              <a:ext uri="{FF2B5EF4-FFF2-40B4-BE49-F238E27FC236}">
                <a16:creationId xmlns:a16="http://schemas.microsoft.com/office/drawing/2014/main" id="{818653EE-C39E-A144-B10B-5D0749FEEAC2}"/>
              </a:ext>
            </a:extLst>
          </p:cNvPr>
          <p:cNvCxnSpPr>
            <a:cxnSpLocks/>
          </p:cNvCxnSpPr>
          <p:nvPr/>
        </p:nvCxnSpPr>
        <p:spPr>
          <a:xfrm flipV="1">
            <a:off x="2844423" y="1417638"/>
            <a:ext cx="1" cy="4531642"/>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A842CAEA-BC2B-6445-9ECC-3CFE8BA001AE}"/>
              </a:ext>
            </a:extLst>
          </p:cNvPr>
          <p:cNvCxnSpPr>
            <a:cxnSpLocks/>
          </p:cNvCxnSpPr>
          <p:nvPr/>
        </p:nvCxnSpPr>
        <p:spPr>
          <a:xfrm>
            <a:off x="2844423" y="5949280"/>
            <a:ext cx="5104184" cy="0"/>
          </a:xfrm>
          <a:prstGeom prst="straightConnector1">
            <a:avLst/>
          </a:prstGeom>
          <a:ln>
            <a:solidFill>
              <a:schemeClr val="tx1"/>
            </a:solidFill>
            <a:tailEnd type="stealth" w="lg" len="med"/>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D08063D-AB95-DC45-9C72-FCFE84ED0533}"/>
              </a:ext>
            </a:extLst>
          </p:cNvPr>
          <p:cNvCxnSpPr/>
          <p:nvPr/>
        </p:nvCxnSpPr>
        <p:spPr>
          <a:xfrm>
            <a:off x="7164903"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C2C90A02-4425-1D4B-828C-8BF13E352579}"/>
              </a:ext>
            </a:extLst>
          </p:cNvPr>
          <p:cNvCxnSpPr/>
          <p:nvPr/>
        </p:nvCxnSpPr>
        <p:spPr>
          <a:xfrm>
            <a:off x="5004663" y="5949280"/>
            <a:ext cx="0" cy="144016"/>
          </a:xfrm>
          <a:prstGeom prst="line">
            <a:avLst/>
          </a:prstGeom>
          <a:ln>
            <a:solidFill>
              <a:schemeClr val="tx1">
                <a:alpha val="21000"/>
              </a:schemeClr>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7C2F7994-08A3-C249-BEFF-F792846FCCEA}"/>
              </a:ext>
            </a:extLst>
          </p:cNvPr>
          <p:cNvSpPr txBox="1"/>
          <p:nvPr/>
        </p:nvSpPr>
        <p:spPr>
          <a:xfrm>
            <a:off x="4860647" y="6093296"/>
            <a:ext cx="300082" cy="369332"/>
          </a:xfrm>
          <a:prstGeom prst="rect">
            <a:avLst/>
          </a:prstGeom>
          <a:noFill/>
        </p:spPr>
        <p:txBody>
          <a:bodyPr wrap="none" rtlCol="0">
            <a:spAutoFit/>
          </a:bodyPr>
          <a:lstStyle/>
          <a:p>
            <a:r>
              <a:rPr lang="en-US" dirty="0"/>
              <a:t>2</a:t>
            </a:r>
          </a:p>
        </p:txBody>
      </p:sp>
      <p:sp>
        <p:nvSpPr>
          <p:cNvPr id="17" name="TextBox 16">
            <a:extLst>
              <a:ext uri="{FF2B5EF4-FFF2-40B4-BE49-F238E27FC236}">
                <a16:creationId xmlns:a16="http://schemas.microsoft.com/office/drawing/2014/main" id="{7F440E3E-AB7D-344C-8635-44A9D4B6540D}"/>
              </a:ext>
            </a:extLst>
          </p:cNvPr>
          <p:cNvSpPr txBox="1"/>
          <p:nvPr/>
        </p:nvSpPr>
        <p:spPr>
          <a:xfrm>
            <a:off x="7020886" y="6093296"/>
            <a:ext cx="300082" cy="369332"/>
          </a:xfrm>
          <a:prstGeom prst="rect">
            <a:avLst/>
          </a:prstGeom>
          <a:noFill/>
        </p:spPr>
        <p:txBody>
          <a:bodyPr wrap="none" rtlCol="0">
            <a:spAutoFit/>
          </a:bodyPr>
          <a:lstStyle/>
          <a:p>
            <a:r>
              <a:rPr lang="en-US" dirty="0"/>
              <a:t>4</a:t>
            </a:r>
          </a:p>
        </p:txBody>
      </p:sp>
      <p:sp>
        <p:nvSpPr>
          <p:cNvPr id="12" name="TextBox 11">
            <a:extLst>
              <a:ext uri="{FF2B5EF4-FFF2-40B4-BE49-F238E27FC236}">
                <a16:creationId xmlns:a16="http://schemas.microsoft.com/office/drawing/2014/main" id="{105CE880-2534-4343-8A6D-7BAFCA219897}"/>
              </a:ext>
            </a:extLst>
          </p:cNvPr>
          <p:cNvSpPr txBox="1"/>
          <p:nvPr/>
        </p:nvSpPr>
        <p:spPr>
          <a:xfrm>
            <a:off x="2411760" y="1124744"/>
            <a:ext cx="309700" cy="369332"/>
          </a:xfrm>
          <a:prstGeom prst="rect">
            <a:avLst/>
          </a:prstGeom>
          <a:noFill/>
        </p:spPr>
        <p:txBody>
          <a:bodyPr wrap="none" rtlCol="0">
            <a:spAutoFit/>
          </a:bodyPr>
          <a:lstStyle/>
          <a:p>
            <a:r>
              <a:rPr lang="en-US" dirty="0"/>
              <a:t>u</a:t>
            </a:r>
          </a:p>
        </p:txBody>
      </p:sp>
      <p:cxnSp>
        <p:nvCxnSpPr>
          <p:cNvPr id="20" name="Straight Connector 19">
            <a:extLst>
              <a:ext uri="{FF2B5EF4-FFF2-40B4-BE49-F238E27FC236}">
                <a16:creationId xmlns:a16="http://schemas.microsoft.com/office/drawing/2014/main" id="{56933F67-6D75-074C-A89E-10C8962FBE84}"/>
              </a:ext>
            </a:extLst>
          </p:cNvPr>
          <p:cNvCxnSpPr>
            <a:cxnSpLocks/>
          </p:cNvCxnSpPr>
          <p:nvPr/>
        </p:nvCxnSpPr>
        <p:spPr>
          <a:xfrm flipH="1">
            <a:off x="2721460" y="1628800"/>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0B9E92DC-55D4-414B-AB16-ABF2B9F0C6DC}"/>
              </a:ext>
            </a:extLst>
          </p:cNvPr>
          <p:cNvSpPr txBox="1"/>
          <p:nvPr/>
        </p:nvSpPr>
        <p:spPr>
          <a:xfrm>
            <a:off x="2284294" y="1412776"/>
            <a:ext cx="415498" cy="369332"/>
          </a:xfrm>
          <a:prstGeom prst="rect">
            <a:avLst/>
          </a:prstGeom>
          <a:noFill/>
        </p:spPr>
        <p:txBody>
          <a:bodyPr wrap="none" rtlCol="0">
            <a:spAutoFit/>
          </a:bodyPr>
          <a:lstStyle/>
          <a:p>
            <a:r>
              <a:rPr lang="en-US" dirty="0"/>
              <a:t>16</a:t>
            </a:r>
          </a:p>
        </p:txBody>
      </p:sp>
      <p:cxnSp>
        <p:nvCxnSpPr>
          <p:cNvPr id="19" name="Straight Connector 18">
            <a:extLst>
              <a:ext uri="{FF2B5EF4-FFF2-40B4-BE49-F238E27FC236}">
                <a16:creationId xmlns:a16="http://schemas.microsoft.com/office/drawing/2014/main" id="{F269E821-548E-E642-BD00-284F6CE34754}"/>
              </a:ext>
            </a:extLst>
          </p:cNvPr>
          <p:cNvCxnSpPr>
            <a:cxnSpLocks/>
          </p:cNvCxnSpPr>
          <p:nvPr/>
        </p:nvCxnSpPr>
        <p:spPr>
          <a:xfrm flipV="1">
            <a:off x="2844423" y="1635977"/>
            <a:ext cx="4320480" cy="22167"/>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B5E39373-0680-EB41-B07E-6B52208CBF90}"/>
              </a:ext>
            </a:extLst>
          </p:cNvPr>
          <p:cNvCxnSpPr>
            <a:cxnSpLocks/>
          </p:cNvCxnSpPr>
          <p:nvPr/>
        </p:nvCxnSpPr>
        <p:spPr>
          <a:xfrm flipH="1" flipV="1">
            <a:off x="7164903" y="1647060"/>
            <a:ext cx="2" cy="4230213"/>
          </a:xfrm>
          <a:prstGeom prst="line">
            <a:avLst/>
          </a:prstGeom>
          <a:ln>
            <a:prstDash val="das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C2047C18-3F4E-3F49-A7D9-E5CA2B47697C}"/>
                  </a:ext>
                </a:extLst>
              </p:cNvPr>
              <p:cNvSpPr txBox="1"/>
              <p:nvPr/>
            </p:nvSpPr>
            <p:spPr>
              <a:xfrm>
                <a:off x="7348009" y="1052736"/>
                <a:ext cx="896399" cy="369332"/>
              </a:xfrm>
              <a:prstGeom prst="rect">
                <a:avLst/>
              </a:prstGeom>
              <a:noFill/>
            </p:spPr>
            <p:txBody>
              <a:bodyPr wrap="none" rtlCol="0">
                <a:spAutoFit/>
              </a:bodyPr>
              <a:lstStyle/>
              <a:p>
                <a:r>
                  <a:rPr lang="en-US" dirty="0"/>
                  <a:t>u(x)=</a:t>
                </a:r>
                <a14:m>
                  <m:oMath xmlns:m="http://schemas.openxmlformats.org/officeDocument/2006/math">
                    <m:r>
                      <a:rPr lang="pt-PT" b="0" i="1" smtClean="0">
                        <a:latin typeface="Cambria Math" panose="02040503050406030204" pitchFamily="18" charset="0"/>
                        <a:ea typeface="Cambria Math" panose="02040503050406030204" pitchFamily="18" charset="0"/>
                      </a:rPr>
                      <m:t>𝑥</m:t>
                    </m:r>
                    <m:r>
                      <a:rPr lang="pt-PT" b="0" i="1" baseline="30000" smtClean="0">
                        <a:latin typeface="Cambria Math" panose="02040503050406030204" pitchFamily="18" charset="0"/>
                        <a:ea typeface="Cambria Math" panose="02040503050406030204" pitchFamily="18" charset="0"/>
                      </a:rPr>
                      <m:t>2</m:t>
                    </m:r>
                  </m:oMath>
                </a14:m>
                <a:endParaRPr lang="en-US" baseline="30000" dirty="0"/>
              </a:p>
            </p:txBody>
          </p:sp>
        </mc:Choice>
        <mc:Fallback xmlns="">
          <p:sp>
            <p:nvSpPr>
              <p:cNvPr id="33" name="TextBox 32">
                <a:extLst>
                  <a:ext uri="{FF2B5EF4-FFF2-40B4-BE49-F238E27FC236}">
                    <a16:creationId xmlns:a16="http://schemas.microsoft.com/office/drawing/2014/main" id="{C2047C18-3F4E-3F49-A7D9-E5CA2B47697C}"/>
                  </a:ext>
                </a:extLst>
              </p:cNvPr>
              <p:cNvSpPr txBox="1">
                <a:spLocks noRot="1" noChangeAspect="1" noMove="1" noResize="1" noEditPoints="1" noAdjustHandles="1" noChangeArrowheads="1" noChangeShapeType="1" noTextEdit="1"/>
              </p:cNvSpPr>
              <p:nvPr/>
            </p:nvSpPr>
            <p:spPr>
              <a:xfrm>
                <a:off x="7348009" y="1052736"/>
                <a:ext cx="896399" cy="369332"/>
              </a:xfrm>
              <a:prstGeom prst="rect">
                <a:avLst/>
              </a:prstGeom>
              <a:blipFill>
                <a:blip r:embed="rId2"/>
                <a:stretch>
                  <a:fillRect l="-5634" t="-6667" b="-23333"/>
                </a:stretch>
              </a:blipFill>
            </p:spPr>
            <p:txBody>
              <a:bodyPr/>
              <a:lstStyle/>
              <a:p>
                <a:r>
                  <a:rPr lang="en-US">
                    <a:noFill/>
                  </a:rPr>
                  <a:t> </a:t>
                </a:r>
              </a:p>
            </p:txBody>
          </p:sp>
        </mc:Fallback>
      </mc:AlternateContent>
      <p:cxnSp>
        <p:nvCxnSpPr>
          <p:cNvPr id="34" name="Straight Connector 33">
            <a:extLst>
              <a:ext uri="{FF2B5EF4-FFF2-40B4-BE49-F238E27FC236}">
                <a16:creationId xmlns:a16="http://schemas.microsoft.com/office/drawing/2014/main" id="{09051502-6EEC-C84B-A805-B961C502C04F}"/>
              </a:ext>
            </a:extLst>
          </p:cNvPr>
          <p:cNvCxnSpPr/>
          <p:nvPr/>
        </p:nvCxnSpPr>
        <p:spPr>
          <a:xfrm>
            <a:off x="2843808" y="5949280"/>
            <a:ext cx="0" cy="144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B9B39546-CF0E-EF4C-86CA-40CD5F3F7464}"/>
              </a:ext>
            </a:extLst>
          </p:cNvPr>
          <p:cNvSpPr txBox="1"/>
          <p:nvPr/>
        </p:nvSpPr>
        <p:spPr>
          <a:xfrm>
            <a:off x="2699792" y="6093296"/>
            <a:ext cx="300082" cy="369332"/>
          </a:xfrm>
          <a:prstGeom prst="rect">
            <a:avLst/>
          </a:prstGeom>
          <a:noFill/>
        </p:spPr>
        <p:txBody>
          <a:bodyPr wrap="none" rtlCol="0">
            <a:spAutoFit/>
          </a:bodyPr>
          <a:lstStyle/>
          <a:p>
            <a:r>
              <a:rPr lang="en-US" dirty="0"/>
              <a:t>0</a:t>
            </a:r>
          </a:p>
        </p:txBody>
      </p:sp>
      <p:cxnSp>
        <p:nvCxnSpPr>
          <p:cNvPr id="21" name="Straight Connector 20">
            <a:extLst>
              <a:ext uri="{FF2B5EF4-FFF2-40B4-BE49-F238E27FC236}">
                <a16:creationId xmlns:a16="http://schemas.microsoft.com/office/drawing/2014/main" id="{3C1768C6-C18B-E84F-A506-07C5357DC131}"/>
              </a:ext>
            </a:extLst>
          </p:cNvPr>
          <p:cNvCxnSpPr>
            <a:cxnSpLocks/>
          </p:cNvCxnSpPr>
          <p:nvPr/>
        </p:nvCxnSpPr>
        <p:spPr>
          <a:xfrm flipH="1">
            <a:off x="2721460" y="3789040"/>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9BC3D654-387F-7440-9567-CD0BF8CD4663}"/>
              </a:ext>
            </a:extLst>
          </p:cNvPr>
          <p:cNvCxnSpPr>
            <a:cxnSpLocks/>
          </p:cNvCxnSpPr>
          <p:nvPr/>
        </p:nvCxnSpPr>
        <p:spPr>
          <a:xfrm flipH="1">
            <a:off x="2720845" y="4878452"/>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3E66202A-D7E7-9546-B146-AAD7416BB838}"/>
              </a:ext>
            </a:extLst>
          </p:cNvPr>
          <p:cNvSpPr txBox="1"/>
          <p:nvPr/>
        </p:nvSpPr>
        <p:spPr>
          <a:xfrm>
            <a:off x="1673549" y="4643844"/>
            <a:ext cx="1101584" cy="369332"/>
          </a:xfrm>
          <a:prstGeom prst="rect">
            <a:avLst/>
          </a:prstGeom>
          <a:noFill/>
        </p:spPr>
        <p:txBody>
          <a:bodyPr wrap="none" rtlCol="0">
            <a:spAutoFit/>
          </a:bodyPr>
          <a:lstStyle/>
          <a:p>
            <a:r>
              <a:rPr lang="en-US" dirty="0"/>
              <a:t>u(E)=u(2)</a:t>
            </a:r>
          </a:p>
        </p:txBody>
      </p:sp>
      <p:cxnSp>
        <p:nvCxnSpPr>
          <p:cNvPr id="26" name="Straight Connector 25">
            <a:extLst>
              <a:ext uri="{FF2B5EF4-FFF2-40B4-BE49-F238E27FC236}">
                <a16:creationId xmlns:a16="http://schemas.microsoft.com/office/drawing/2014/main" id="{2CEC0BA2-0C93-1D45-836E-F8B207F0BEB6}"/>
              </a:ext>
            </a:extLst>
          </p:cNvPr>
          <p:cNvCxnSpPr>
            <a:cxnSpLocks/>
          </p:cNvCxnSpPr>
          <p:nvPr/>
        </p:nvCxnSpPr>
        <p:spPr>
          <a:xfrm flipH="1">
            <a:off x="2699792" y="2708920"/>
            <a:ext cx="1229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0" name="Freeform 29">
            <a:extLst>
              <a:ext uri="{FF2B5EF4-FFF2-40B4-BE49-F238E27FC236}">
                <a16:creationId xmlns:a16="http://schemas.microsoft.com/office/drawing/2014/main" id="{BB3805F5-FE70-544B-9784-62011EFE4CDB}"/>
              </a:ext>
            </a:extLst>
          </p:cNvPr>
          <p:cNvSpPr/>
          <p:nvPr/>
        </p:nvSpPr>
        <p:spPr>
          <a:xfrm>
            <a:off x="2858814" y="1156138"/>
            <a:ext cx="4435413" cy="4782207"/>
          </a:xfrm>
          <a:custGeom>
            <a:avLst/>
            <a:gdLst>
              <a:gd name="connsiteX0" fmla="*/ 0 w 4435413"/>
              <a:gd name="connsiteY0" fmla="*/ 4782207 h 4782207"/>
              <a:gd name="connsiteX1" fmla="*/ 189186 w 4435413"/>
              <a:gd name="connsiteY1" fmla="*/ 4761186 h 4782207"/>
              <a:gd name="connsiteX2" fmla="*/ 220717 w 4435413"/>
              <a:gd name="connsiteY2" fmla="*/ 4750676 h 4782207"/>
              <a:gd name="connsiteX3" fmla="*/ 262758 w 4435413"/>
              <a:gd name="connsiteY3" fmla="*/ 4740165 h 4782207"/>
              <a:gd name="connsiteX4" fmla="*/ 325820 w 4435413"/>
              <a:gd name="connsiteY4" fmla="*/ 4719145 h 4782207"/>
              <a:gd name="connsiteX5" fmla="*/ 357352 w 4435413"/>
              <a:gd name="connsiteY5" fmla="*/ 4708634 h 4782207"/>
              <a:gd name="connsiteX6" fmla="*/ 451945 w 4435413"/>
              <a:gd name="connsiteY6" fmla="*/ 4666593 h 4782207"/>
              <a:gd name="connsiteX7" fmla="*/ 515007 w 4435413"/>
              <a:gd name="connsiteY7" fmla="*/ 4645572 h 4782207"/>
              <a:gd name="connsiteX8" fmla="*/ 588579 w 4435413"/>
              <a:gd name="connsiteY8" fmla="*/ 4614041 h 4782207"/>
              <a:gd name="connsiteX9" fmla="*/ 683172 w 4435413"/>
              <a:gd name="connsiteY9" fmla="*/ 4582510 h 4782207"/>
              <a:gd name="connsiteX10" fmla="*/ 714703 w 4435413"/>
              <a:gd name="connsiteY10" fmla="*/ 4572000 h 4782207"/>
              <a:gd name="connsiteX11" fmla="*/ 746234 w 4435413"/>
              <a:gd name="connsiteY11" fmla="*/ 4561490 h 4782207"/>
              <a:gd name="connsiteX12" fmla="*/ 788276 w 4435413"/>
              <a:gd name="connsiteY12" fmla="*/ 4540469 h 4782207"/>
              <a:gd name="connsiteX13" fmla="*/ 851338 w 4435413"/>
              <a:gd name="connsiteY13" fmla="*/ 4519448 h 4782207"/>
              <a:gd name="connsiteX14" fmla="*/ 882869 w 4435413"/>
              <a:gd name="connsiteY14" fmla="*/ 4508938 h 4782207"/>
              <a:gd name="connsiteX15" fmla="*/ 914400 w 4435413"/>
              <a:gd name="connsiteY15" fmla="*/ 4487917 h 4782207"/>
              <a:gd name="connsiteX16" fmla="*/ 987972 w 4435413"/>
              <a:gd name="connsiteY16" fmla="*/ 4466896 h 4782207"/>
              <a:gd name="connsiteX17" fmla="*/ 1051034 w 4435413"/>
              <a:gd name="connsiteY17" fmla="*/ 4445876 h 4782207"/>
              <a:gd name="connsiteX18" fmla="*/ 1082565 w 4435413"/>
              <a:gd name="connsiteY18" fmla="*/ 4435365 h 4782207"/>
              <a:gd name="connsiteX19" fmla="*/ 1124607 w 4435413"/>
              <a:gd name="connsiteY19" fmla="*/ 4424855 h 4782207"/>
              <a:gd name="connsiteX20" fmla="*/ 1166648 w 4435413"/>
              <a:gd name="connsiteY20" fmla="*/ 4403834 h 4782207"/>
              <a:gd name="connsiteX21" fmla="*/ 1229710 w 4435413"/>
              <a:gd name="connsiteY21" fmla="*/ 4382814 h 4782207"/>
              <a:gd name="connsiteX22" fmla="*/ 1292772 w 4435413"/>
              <a:gd name="connsiteY22" fmla="*/ 4351283 h 4782207"/>
              <a:gd name="connsiteX23" fmla="*/ 1355834 w 4435413"/>
              <a:gd name="connsiteY23" fmla="*/ 4319752 h 4782207"/>
              <a:gd name="connsiteX24" fmla="*/ 1418896 w 4435413"/>
              <a:gd name="connsiteY24" fmla="*/ 4277710 h 4782207"/>
              <a:gd name="connsiteX25" fmla="*/ 1450427 w 4435413"/>
              <a:gd name="connsiteY25" fmla="*/ 4246179 h 4782207"/>
              <a:gd name="connsiteX26" fmla="*/ 1513489 w 4435413"/>
              <a:gd name="connsiteY26" fmla="*/ 4214648 h 4782207"/>
              <a:gd name="connsiteX27" fmla="*/ 1608083 w 4435413"/>
              <a:gd name="connsiteY27" fmla="*/ 4130565 h 4782207"/>
              <a:gd name="connsiteX28" fmla="*/ 1639614 w 4435413"/>
              <a:gd name="connsiteY28" fmla="*/ 4120055 h 4782207"/>
              <a:gd name="connsiteX29" fmla="*/ 1671145 w 4435413"/>
              <a:gd name="connsiteY29" fmla="*/ 4099034 h 4782207"/>
              <a:gd name="connsiteX30" fmla="*/ 1702676 w 4435413"/>
              <a:gd name="connsiteY30" fmla="*/ 4067503 h 4782207"/>
              <a:gd name="connsiteX31" fmla="*/ 1744717 w 4435413"/>
              <a:gd name="connsiteY31" fmla="*/ 4046483 h 4782207"/>
              <a:gd name="connsiteX32" fmla="*/ 1776248 w 4435413"/>
              <a:gd name="connsiteY32" fmla="*/ 4014952 h 4782207"/>
              <a:gd name="connsiteX33" fmla="*/ 1807779 w 4435413"/>
              <a:gd name="connsiteY33" fmla="*/ 4004441 h 4782207"/>
              <a:gd name="connsiteX34" fmla="*/ 1870841 w 4435413"/>
              <a:gd name="connsiteY34" fmla="*/ 3962400 h 4782207"/>
              <a:gd name="connsiteX35" fmla="*/ 1902372 w 4435413"/>
              <a:gd name="connsiteY35" fmla="*/ 3941379 h 4782207"/>
              <a:gd name="connsiteX36" fmla="*/ 1996965 w 4435413"/>
              <a:gd name="connsiteY36" fmla="*/ 3846786 h 4782207"/>
              <a:gd name="connsiteX37" fmla="*/ 2028496 w 4435413"/>
              <a:gd name="connsiteY37" fmla="*/ 3815255 h 4782207"/>
              <a:gd name="connsiteX38" fmla="*/ 2102069 w 4435413"/>
              <a:gd name="connsiteY38" fmla="*/ 3762703 h 4782207"/>
              <a:gd name="connsiteX39" fmla="*/ 2165131 w 4435413"/>
              <a:gd name="connsiteY39" fmla="*/ 3720662 h 4782207"/>
              <a:gd name="connsiteX40" fmla="*/ 2196662 w 4435413"/>
              <a:gd name="connsiteY40" fmla="*/ 3689131 h 4782207"/>
              <a:gd name="connsiteX41" fmla="*/ 2280745 w 4435413"/>
              <a:gd name="connsiteY41" fmla="*/ 3626069 h 4782207"/>
              <a:gd name="connsiteX42" fmla="*/ 2343807 w 4435413"/>
              <a:gd name="connsiteY42" fmla="*/ 3563007 h 4782207"/>
              <a:gd name="connsiteX43" fmla="*/ 2385848 w 4435413"/>
              <a:gd name="connsiteY43" fmla="*/ 3531476 h 4782207"/>
              <a:gd name="connsiteX44" fmla="*/ 2438400 w 4435413"/>
              <a:gd name="connsiteY44" fmla="*/ 3499945 h 4782207"/>
              <a:gd name="connsiteX45" fmla="*/ 2480441 w 4435413"/>
              <a:gd name="connsiteY45" fmla="*/ 3457903 h 4782207"/>
              <a:gd name="connsiteX46" fmla="*/ 2554014 w 4435413"/>
              <a:gd name="connsiteY46" fmla="*/ 3394841 h 4782207"/>
              <a:gd name="connsiteX47" fmla="*/ 2575034 w 4435413"/>
              <a:gd name="connsiteY47" fmla="*/ 3363310 h 4782207"/>
              <a:gd name="connsiteX48" fmla="*/ 2648607 w 4435413"/>
              <a:gd name="connsiteY48" fmla="*/ 3289738 h 4782207"/>
              <a:gd name="connsiteX49" fmla="*/ 2690648 w 4435413"/>
              <a:gd name="connsiteY49" fmla="*/ 3247696 h 4782207"/>
              <a:gd name="connsiteX50" fmla="*/ 2732689 w 4435413"/>
              <a:gd name="connsiteY50" fmla="*/ 3205655 h 4782207"/>
              <a:gd name="connsiteX51" fmla="*/ 2785241 w 4435413"/>
              <a:gd name="connsiteY51" fmla="*/ 3142593 h 4782207"/>
              <a:gd name="connsiteX52" fmla="*/ 2827283 w 4435413"/>
              <a:gd name="connsiteY52" fmla="*/ 3090041 h 4782207"/>
              <a:gd name="connsiteX53" fmla="*/ 2921876 w 4435413"/>
              <a:gd name="connsiteY53" fmla="*/ 2984938 h 4782207"/>
              <a:gd name="connsiteX54" fmla="*/ 2942896 w 4435413"/>
              <a:gd name="connsiteY54" fmla="*/ 2953407 h 4782207"/>
              <a:gd name="connsiteX55" fmla="*/ 3005958 w 4435413"/>
              <a:gd name="connsiteY55" fmla="*/ 2869324 h 4782207"/>
              <a:gd name="connsiteX56" fmla="*/ 3026979 w 4435413"/>
              <a:gd name="connsiteY56" fmla="*/ 2827283 h 4782207"/>
              <a:gd name="connsiteX57" fmla="*/ 3048000 w 4435413"/>
              <a:gd name="connsiteY57" fmla="*/ 2795752 h 4782207"/>
              <a:gd name="connsiteX58" fmla="*/ 3090041 w 4435413"/>
              <a:gd name="connsiteY58" fmla="*/ 2711669 h 4782207"/>
              <a:gd name="connsiteX59" fmla="*/ 3195145 w 4435413"/>
              <a:gd name="connsiteY59" fmla="*/ 2585545 h 4782207"/>
              <a:gd name="connsiteX60" fmla="*/ 3247696 w 4435413"/>
              <a:gd name="connsiteY60" fmla="*/ 2501462 h 4782207"/>
              <a:gd name="connsiteX61" fmla="*/ 3268717 w 4435413"/>
              <a:gd name="connsiteY61" fmla="*/ 2469931 h 4782207"/>
              <a:gd name="connsiteX62" fmla="*/ 3300248 w 4435413"/>
              <a:gd name="connsiteY62" fmla="*/ 2438400 h 4782207"/>
              <a:gd name="connsiteX63" fmla="*/ 3342289 w 4435413"/>
              <a:gd name="connsiteY63" fmla="*/ 2375338 h 4782207"/>
              <a:gd name="connsiteX64" fmla="*/ 3405352 w 4435413"/>
              <a:gd name="connsiteY64" fmla="*/ 2280745 h 4782207"/>
              <a:gd name="connsiteX65" fmla="*/ 3436883 w 4435413"/>
              <a:gd name="connsiteY65" fmla="*/ 2238703 h 4782207"/>
              <a:gd name="connsiteX66" fmla="*/ 3531476 w 4435413"/>
              <a:gd name="connsiteY66" fmla="*/ 2070538 h 4782207"/>
              <a:gd name="connsiteX67" fmla="*/ 3594538 w 4435413"/>
              <a:gd name="connsiteY67" fmla="*/ 1965434 h 4782207"/>
              <a:gd name="connsiteX68" fmla="*/ 3615558 w 4435413"/>
              <a:gd name="connsiteY68" fmla="*/ 1923393 h 4782207"/>
              <a:gd name="connsiteX69" fmla="*/ 3710152 w 4435413"/>
              <a:gd name="connsiteY69" fmla="*/ 1765738 h 4782207"/>
              <a:gd name="connsiteX70" fmla="*/ 3741683 w 4435413"/>
              <a:gd name="connsiteY70" fmla="*/ 1713186 h 4782207"/>
              <a:gd name="connsiteX71" fmla="*/ 3794234 w 4435413"/>
              <a:gd name="connsiteY71" fmla="*/ 1618593 h 4782207"/>
              <a:gd name="connsiteX72" fmla="*/ 3836276 w 4435413"/>
              <a:gd name="connsiteY72" fmla="*/ 1534510 h 4782207"/>
              <a:gd name="connsiteX73" fmla="*/ 3857296 w 4435413"/>
              <a:gd name="connsiteY73" fmla="*/ 1502979 h 4782207"/>
              <a:gd name="connsiteX74" fmla="*/ 3878317 w 4435413"/>
              <a:gd name="connsiteY74" fmla="*/ 1460938 h 4782207"/>
              <a:gd name="connsiteX75" fmla="*/ 3899338 w 4435413"/>
              <a:gd name="connsiteY75" fmla="*/ 1429407 h 4782207"/>
              <a:gd name="connsiteX76" fmla="*/ 3930869 w 4435413"/>
              <a:gd name="connsiteY76" fmla="*/ 1355834 h 4782207"/>
              <a:gd name="connsiteX77" fmla="*/ 3951889 w 4435413"/>
              <a:gd name="connsiteY77" fmla="*/ 1324303 h 4782207"/>
              <a:gd name="connsiteX78" fmla="*/ 3962400 w 4435413"/>
              <a:gd name="connsiteY78" fmla="*/ 1292772 h 4782207"/>
              <a:gd name="connsiteX79" fmla="*/ 3983420 w 4435413"/>
              <a:gd name="connsiteY79" fmla="*/ 1250731 h 4782207"/>
              <a:gd name="connsiteX80" fmla="*/ 3993931 w 4435413"/>
              <a:gd name="connsiteY80" fmla="*/ 1219200 h 4782207"/>
              <a:gd name="connsiteX81" fmla="*/ 4046483 w 4435413"/>
              <a:gd name="connsiteY81" fmla="*/ 1114096 h 4782207"/>
              <a:gd name="connsiteX82" fmla="*/ 4067503 w 4435413"/>
              <a:gd name="connsiteY82" fmla="*/ 1051034 h 4782207"/>
              <a:gd name="connsiteX83" fmla="*/ 4078014 w 4435413"/>
              <a:gd name="connsiteY83" fmla="*/ 1019503 h 4782207"/>
              <a:gd name="connsiteX84" fmla="*/ 4099034 w 4435413"/>
              <a:gd name="connsiteY84" fmla="*/ 987972 h 4782207"/>
              <a:gd name="connsiteX85" fmla="*/ 4120055 w 4435413"/>
              <a:gd name="connsiteY85" fmla="*/ 924910 h 4782207"/>
              <a:gd name="connsiteX86" fmla="*/ 4141076 w 4435413"/>
              <a:gd name="connsiteY86" fmla="*/ 861848 h 4782207"/>
              <a:gd name="connsiteX87" fmla="*/ 4183117 w 4435413"/>
              <a:gd name="connsiteY87" fmla="*/ 756745 h 4782207"/>
              <a:gd name="connsiteX88" fmla="*/ 4214648 w 4435413"/>
              <a:gd name="connsiteY88" fmla="*/ 672662 h 4782207"/>
              <a:gd name="connsiteX89" fmla="*/ 4225158 w 4435413"/>
              <a:gd name="connsiteY89" fmla="*/ 641131 h 4782207"/>
              <a:gd name="connsiteX90" fmla="*/ 4246179 w 4435413"/>
              <a:gd name="connsiteY90" fmla="*/ 588579 h 4782207"/>
              <a:gd name="connsiteX91" fmla="*/ 4267200 w 4435413"/>
              <a:gd name="connsiteY91" fmla="*/ 525517 h 4782207"/>
              <a:gd name="connsiteX92" fmla="*/ 4277710 w 4435413"/>
              <a:gd name="connsiteY92" fmla="*/ 493986 h 4782207"/>
              <a:gd name="connsiteX93" fmla="*/ 4298731 w 4435413"/>
              <a:gd name="connsiteY93" fmla="*/ 441434 h 4782207"/>
              <a:gd name="connsiteX94" fmla="*/ 4319752 w 4435413"/>
              <a:gd name="connsiteY94" fmla="*/ 378372 h 4782207"/>
              <a:gd name="connsiteX95" fmla="*/ 4361793 w 4435413"/>
              <a:gd name="connsiteY95" fmla="*/ 273269 h 4782207"/>
              <a:gd name="connsiteX96" fmla="*/ 4382814 w 4435413"/>
              <a:gd name="connsiteY96" fmla="*/ 210207 h 4782207"/>
              <a:gd name="connsiteX97" fmla="*/ 4393324 w 4435413"/>
              <a:gd name="connsiteY97" fmla="*/ 178676 h 4782207"/>
              <a:gd name="connsiteX98" fmla="*/ 4424855 w 4435413"/>
              <a:gd name="connsiteY98" fmla="*/ 73572 h 4782207"/>
              <a:gd name="connsiteX99" fmla="*/ 4435365 w 4435413"/>
              <a:gd name="connsiteY99" fmla="*/ 0 h 4782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4435413" h="4782207">
                <a:moveTo>
                  <a:pt x="0" y="4782207"/>
                </a:moveTo>
                <a:cubicBezTo>
                  <a:pt x="64469" y="4776834"/>
                  <a:pt x="126383" y="4775142"/>
                  <a:pt x="189186" y="4761186"/>
                </a:cubicBezTo>
                <a:cubicBezTo>
                  <a:pt x="200001" y="4758783"/>
                  <a:pt x="210064" y="4753720"/>
                  <a:pt x="220717" y="4750676"/>
                </a:cubicBezTo>
                <a:cubicBezTo>
                  <a:pt x="234606" y="4746708"/>
                  <a:pt x="248922" y="4744316"/>
                  <a:pt x="262758" y="4740165"/>
                </a:cubicBezTo>
                <a:cubicBezTo>
                  <a:pt x="283981" y="4733798"/>
                  <a:pt x="304799" y="4726152"/>
                  <a:pt x="325820" y="4719145"/>
                </a:cubicBezTo>
                <a:cubicBezTo>
                  <a:pt x="336331" y="4715641"/>
                  <a:pt x="348133" y="4714780"/>
                  <a:pt x="357352" y="4708634"/>
                </a:cubicBezTo>
                <a:cubicBezTo>
                  <a:pt x="407319" y="4675324"/>
                  <a:pt x="376901" y="4691608"/>
                  <a:pt x="451945" y="4666593"/>
                </a:cubicBezTo>
                <a:cubicBezTo>
                  <a:pt x="451950" y="4666591"/>
                  <a:pt x="515003" y="4645575"/>
                  <a:pt x="515007" y="4645572"/>
                </a:cubicBezTo>
                <a:cubicBezTo>
                  <a:pt x="565030" y="4612225"/>
                  <a:pt x="526882" y="4632550"/>
                  <a:pt x="588579" y="4614041"/>
                </a:cubicBezTo>
                <a:cubicBezTo>
                  <a:pt x="588664" y="4614016"/>
                  <a:pt x="667365" y="4587779"/>
                  <a:pt x="683172" y="4582510"/>
                </a:cubicBezTo>
                <a:lnTo>
                  <a:pt x="714703" y="4572000"/>
                </a:lnTo>
                <a:cubicBezTo>
                  <a:pt x="725213" y="4568497"/>
                  <a:pt x="736325" y="4566445"/>
                  <a:pt x="746234" y="4561490"/>
                </a:cubicBezTo>
                <a:cubicBezTo>
                  <a:pt x="760248" y="4554483"/>
                  <a:pt x="773729" y="4546288"/>
                  <a:pt x="788276" y="4540469"/>
                </a:cubicBezTo>
                <a:cubicBezTo>
                  <a:pt x="808849" y="4532240"/>
                  <a:pt x="830317" y="4526455"/>
                  <a:pt x="851338" y="4519448"/>
                </a:cubicBezTo>
                <a:lnTo>
                  <a:pt x="882869" y="4508938"/>
                </a:lnTo>
                <a:cubicBezTo>
                  <a:pt x="893379" y="4501931"/>
                  <a:pt x="903102" y="4493566"/>
                  <a:pt x="914400" y="4487917"/>
                </a:cubicBezTo>
                <a:cubicBezTo>
                  <a:pt x="932055" y="4479089"/>
                  <a:pt x="971143" y="4471945"/>
                  <a:pt x="987972" y="4466896"/>
                </a:cubicBezTo>
                <a:cubicBezTo>
                  <a:pt x="1009195" y="4460529"/>
                  <a:pt x="1030013" y="4452883"/>
                  <a:pt x="1051034" y="4445876"/>
                </a:cubicBezTo>
                <a:cubicBezTo>
                  <a:pt x="1061544" y="4442373"/>
                  <a:pt x="1071817" y="4438052"/>
                  <a:pt x="1082565" y="4435365"/>
                </a:cubicBezTo>
                <a:lnTo>
                  <a:pt x="1124607" y="4424855"/>
                </a:lnTo>
                <a:cubicBezTo>
                  <a:pt x="1138621" y="4417848"/>
                  <a:pt x="1152101" y="4409653"/>
                  <a:pt x="1166648" y="4403834"/>
                </a:cubicBezTo>
                <a:cubicBezTo>
                  <a:pt x="1187221" y="4395605"/>
                  <a:pt x="1229710" y="4382814"/>
                  <a:pt x="1229710" y="4382814"/>
                </a:cubicBezTo>
                <a:cubicBezTo>
                  <a:pt x="1320074" y="4322570"/>
                  <a:pt x="1205743" y="4394798"/>
                  <a:pt x="1292772" y="4351283"/>
                </a:cubicBezTo>
                <a:cubicBezTo>
                  <a:pt x="1374270" y="4310534"/>
                  <a:pt x="1276580" y="4346169"/>
                  <a:pt x="1355834" y="4319752"/>
                </a:cubicBezTo>
                <a:cubicBezTo>
                  <a:pt x="1456420" y="4219166"/>
                  <a:pt x="1327632" y="4338554"/>
                  <a:pt x="1418896" y="4277710"/>
                </a:cubicBezTo>
                <a:cubicBezTo>
                  <a:pt x="1431263" y="4269465"/>
                  <a:pt x="1439008" y="4255695"/>
                  <a:pt x="1450427" y="4246179"/>
                </a:cubicBezTo>
                <a:cubicBezTo>
                  <a:pt x="1477591" y="4223542"/>
                  <a:pt x="1481889" y="4225182"/>
                  <a:pt x="1513489" y="4214648"/>
                </a:cubicBezTo>
                <a:cubicBezTo>
                  <a:pt x="1541341" y="4186796"/>
                  <a:pt x="1570574" y="4149319"/>
                  <a:pt x="1608083" y="4130565"/>
                </a:cubicBezTo>
                <a:cubicBezTo>
                  <a:pt x="1617992" y="4125610"/>
                  <a:pt x="1629104" y="4123558"/>
                  <a:pt x="1639614" y="4120055"/>
                </a:cubicBezTo>
                <a:cubicBezTo>
                  <a:pt x="1650124" y="4113048"/>
                  <a:pt x="1661441" y="4107121"/>
                  <a:pt x="1671145" y="4099034"/>
                </a:cubicBezTo>
                <a:cubicBezTo>
                  <a:pt x="1682564" y="4089518"/>
                  <a:pt x="1690581" y="4076142"/>
                  <a:pt x="1702676" y="4067503"/>
                </a:cubicBezTo>
                <a:cubicBezTo>
                  <a:pt x="1715425" y="4058396"/>
                  <a:pt x="1730703" y="4053490"/>
                  <a:pt x="1744717" y="4046483"/>
                </a:cubicBezTo>
                <a:cubicBezTo>
                  <a:pt x="1755227" y="4035973"/>
                  <a:pt x="1763881" y="4023197"/>
                  <a:pt x="1776248" y="4014952"/>
                </a:cubicBezTo>
                <a:cubicBezTo>
                  <a:pt x="1785466" y="4008806"/>
                  <a:pt x="1798094" y="4009821"/>
                  <a:pt x="1807779" y="4004441"/>
                </a:cubicBezTo>
                <a:cubicBezTo>
                  <a:pt x="1829863" y="3992172"/>
                  <a:pt x="1849820" y="3976414"/>
                  <a:pt x="1870841" y="3962400"/>
                </a:cubicBezTo>
                <a:cubicBezTo>
                  <a:pt x="1881351" y="3955393"/>
                  <a:pt x="1893440" y="3950311"/>
                  <a:pt x="1902372" y="3941379"/>
                </a:cubicBezTo>
                <a:lnTo>
                  <a:pt x="1996965" y="3846786"/>
                </a:lnTo>
                <a:cubicBezTo>
                  <a:pt x="2007475" y="3836276"/>
                  <a:pt x="2016129" y="3823500"/>
                  <a:pt x="2028496" y="3815255"/>
                </a:cubicBezTo>
                <a:cubicBezTo>
                  <a:pt x="2131034" y="3746895"/>
                  <a:pt x="1971664" y="3853985"/>
                  <a:pt x="2102069" y="3762703"/>
                </a:cubicBezTo>
                <a:cubicBezTo>
                  <a:pt x="2122766" y="3748215"/>
                  <a:pt x="2147267" y="3738526"/>
                  <a:pt x="2165131" y="3720662"/>
                </a:cubicBezTo>
                <a:cubicBezTo>
                  <a:pt x="2175641" y="3710152"/>
                  <a:pt x="2185158" y="3698543"/>
                  <a:pt x="2196662" y="3689131"/>
                </a:cubicBezTo>
                <a:cubicBezTo>
                  <a:pt x="2223777" y="3666946"/>
                  <a:pt x="2255972" y="3650842"/>
                  <a:pt x="2280745" y="3626069"/>
                </a:cubicBezTo>
                <a:cubicBezTo>
                  <a:pt x="2301766" y="3605048"/>
                  <a:pt x="2320025" y="3580844"/>
                  <a:pt x="2343807" y="3563007"/>
                </a:cubicBezTo>
                <a:cubicBezTo>
                  <a:pt x="2357821" y="3552497"/>
                  <a:pt x="2371273" y="3541193"/>
                  <a:pt x="2385848" y="3531476"/>
                </a:cubicBezTo>
                <a:cubicBezTo>
                  <a:pt x="2402846" y="3520144"/>
                  <a:pt x="2422275" y="3512487"/>
                  <a:pt x="2438400" y="3499945"/>
                </a:cubicBezTo>
                <a:cubicBezTo>
                  <a:pt x="2454044" y="3487778"/>
                  <a:pt x="2465394" y="3470801"/>
                  <a:pt x="2480441" y="3457903"/>
                </a:cubicBezTo>
                <a:cubicBezTo>
                  <a:pt x="2540523" y="3406404"/>
                  <a:pt x="2484118" y="3476387"/>
                  <a:pt x="2554014" y="3394841"/>
                </a:cubicBezTo>
                <a:cubicBezTo>
                  <a:pt x="2562235" y="3385250"/>
                  <a:pt x="2566584" y="3372699"/>
                  <a:pt x="2575034" y="3363310"/>
                </a:cubicBezTo>
                <a:cubicBezTo>
                  <a:pt x="2598235" y="3337531"/>
                  <a:pt x="2624083" y="3314262"/>
                  <a:pt x="2648607" y="3289738"/>
                </a:cubicBezTo>
                <a:lnTo>
                  <a:pt x="2690648" y="3247696"/>
                </a:lnTo>
                <a:cubicBezTo>
                  <a:pt x="2704662" y="3233682"/>
                  <a:pt x="2721696" y="3222145"/>
                  <a:pt x="2732689" y="3205655"/>
                </a:cubicBezTo>
                <a:cubicBezTo>
                  <a:pt x="2775710" y="3141124"/>
                  <a:pt x="2728592" y="3207334"/>
                  <a:pt x="2785241" y="3142593"/>
                </a:cubicBezTo>
                <a:cubicBezTo>
                  <a:pt x="2800013" y="3125710"/>
                  <a:pt x="2812276" y="3106715"/>
                  <a:pt x="2827283" y="3090041"/>
                </a:cubicBezTo>
                <a:cubicBezTo>
                  <a:pt x="2906079" y="3002491"/>
                  <a:pt x="2854957" y="3074164"/>
                  <a:pt x="2921876" y="2984938"/>
                </a:cubicBezTo>
                <a:cubicBezTo>
                  <a:pt x="2929455" y="2974833"/>
                  <a:pt x="2935466" y="2963623"/>
                  <a:pt x="2942896" y="2953407"/>
                </a:cubicBezTo>
                <a:cubicBezTo>
                  <a:pt x="2963502" y="2925073"/>
                  <a:pt x="2990290" y="2900660"/>
                  <a:pt x="3005958" y="2869324"/>
                </a:cubicBezTo>
                <a:cubicBezTo>
                  <a:pt x="3012965" y="2855310"/>
                  <a:pt x="3019205" y="2840886"/>
                  <a:pt x="3026979" y="2827283"/>
                </a:cubicBezTo>
                <a:cubicBezTo>
                  <a:pt x="3033246" y="2816315"/>
                  <a:pt x="3041951" y="2806842"/>
                  <a:pt x="3048000" y="2795752"/>
                </a:cubicBezTo>
                <a:cubicBezTo>
                  <a:pt x="3063005" y="2768242"/>
                  <a:pt x="3070803" y="2736404"/>
                  <a:pt x="3090041" y="2711669"/>
                </a:cubicBezTo>
                <a:cubicBezTo>
                  <a:pt x="3172740" y="2605343"/>
                  <a:pt x="3135368" y="2645322"/>
                  <a:pt x="3195145" y="2585545"/>
                </a:cubicBezTo>
                <a:cubicBezTo>
                  <a:pt x="3228065" y="2519701"/>
                  <a:pt x="3202217" y="2565131"/>
                  <a:pt x="3247696" y="2501462"/>
                </a:cubicBezTo>
                <a:cubicBezTo>
                  <a:pt x="3255038" y="2491183"/>
                  <a:pt x="3260630" y="2479635"/>
                  <a:pt x="3268717" y="2469931"/>
                </a:cubicBezTo>
                <a:cubicBezTo>
                  <a:pt x="3278233" y="2458512"/>
                  <a:pt x="3291123" y="2450133"/>
                  <a:pt x="3300248" y="2438400"/>
                </a:cubicBezTo>
                <a:cubicBezTo>
                  <a:pt x="3315758" y="2418458"/>
                  <a:pt x="3327131" y="2395549"/>
                  <a:pt x="3342289" y="2375338"/>
                </a:cubicBezTo>
                <a:cubicBezTo>
                  <a:pt x="3420843" y="2270597"/>
                  <a:pt x="3324263" y="2402376"/>
                  <a:pt x="3405352" y="2280745"/>
                </a:cubicBezTo>
                <a:cubicBezTo>
                  <a:pt x="3415069" y="2266170"/>
                  <a:pt x="3427410" y="2253438"/>
                  <a:pt x="3436883" y="2238703"/>
                </a:cubicBezTo>
                <a:cubicBezTo>
                  <a:pt x="3561039" y="2045571"/>
                  <a:pt x="3453486" y="2209187"/>
                  <a:pt x="3531476" y="2070538"/>
                </a:cubicBezTo>
                <a:cubicBezTo>
                  <a:pt x="3551507" y="2034928"/>
                  <a:pt x="3576267" y="2001978"/>
                  <a:pt x="3594538" y="1965434"/>
                </a:cubicBezTo>
                <a:cubicBezTo>
                  <a:pt x="3601545" y="1951420"/>
                  <a:pt x="3607785" y="1936996"/>
                  <a:pt x="3615558" y="1923393"/>
                </a:cubicBezTo>
                <a:cubicBezTo>
                  <a:pt x="3615601" y="1923318"/>
                  <a:pt x="3694364" y="1792050"/>
                  <a:pt x="3710152" y="1765738"/>
                </a:cubicBezTo>
                <a:cubicBezTo>
                  <a:pt x="3720662" y="1748221"/>
                  <a:pt x="3732547" y="1731458"/>
                  <a:pt x="3741683" y="1713186"/>
                </a:cubicBezTo>
                <a:cubicBezTo>
                  <a:pt x="3812306" y="1571937"/>
                  <a:pt x="3701878" y="1790110"/>
                  <a:pt x="3794234" y="1618593"/>
                </a:cubicBezTo>
                <a:cubicBezTo>
                  <a:pt x="3809090" y="1591003"/>
                  <a:pt x="3818894" y="1560583"/>
                  <a:pt x="3836276" y="1534510"/>
                </a:cubicBezTo>
                <a:cubicBezTo>
                  <a:pt x="3843283" y="1524000"/>
                  <a:pt x="3851029" y="1513946"/>
                  <a:pt x="3857296" y="1502979"/>
                </a:cubicBezTo>
                <a:cubicBezTo>
                  <a:pt x="3865069" y="1489376"/>
                  <a:pt x="3870543" y="1474541"/>
                  <a:pt x="3878317" y="1460938"/>
                </a:cubicBezTo>
                <a:cubicBezTo>
                  <a:pt x="3884584" y="1449970"/>
                  <a:pt x="3893071" y="1440375"/>
                  <a:pt x="3899338" y="1429407"/>
                </a:cubicBezTo>
                <a:cubicBezTo>
                  <a:pt x="3986810" y="1276328"/>
                  <a:pt x="3871917" y="1473737"/>
                  <a:pt x="3930869" y="1355834"/>
                </a:cubicBezTo>
                <a:cubicBezTo>
                  <a:pt x="3936518" y="1344536"/>
                  <a:pt x="3946240" y="1335601"/>
                  <a:pt x="3951889" y="1324303"/>
                </a:cubicBezTo>
                <a:cubicBezTo>
                  <a:pt x="3956844" y="1314394"/>
                  <a:pt x="3958036" y="1302955"/>
                  <a:pt x="3962400" y="1292772"/>
                </a:cubicBezTo>
                <a:cubicBezTo>
                  <a:pt x="3968572" y="1278371"/>
                  <a:pt x="3977248" y="1265132"/>
                  <a:pt x="3983420" y="1250731"/>
                </a:cubicBezTo>
                <a:cubicBezTo>
                  <a:pt x="3987784" y="1240548"/>
                  <a:pt x="3989288" y="1229259"/>
                  <a:pt x="3993931" y="1219200"/>
                </a:cubicBezTo>
                <a:cubicBezTo>
                  <a:pt x="4010346" y="1183635"/>
                  <a:pt x="4034097" y="1151256"/>
                  <a:pt x="4046483" y="1114096"/>
                </a:cubicBezTo>
                <a:lnTo>
                  <a:pt x="4067503" y="1051034"/>
                </a:lnTo>
                <a:cubicBezTo>
                  <a:pt x="4071006" y="1040524"/>
                  <a:pt x="4071869" y="1028721"/>
                  <a:pt x="4078014" y="1019503"/>
                </a:cubicBezTo>
                <a:cubicBezTo>
                  <a:pt x="4085021" y="1008993"/>
                  <a:pt x="4093904" y="999515"/>
                  <a:pt x="4099034" y="987972"/>
                </a:cubicBezTo>
                <a:cubicBezTo>
                  <a:pt x="4108033" y="967724"/>
                  <a:pt x="4113048" y="945931"/>
                  <a:pt x="4120055" y="924910"/>
                </a:cubicBezTo>
                <a:lnTo>
                  <a:pt x="4141076" y="861848"/>
                </a:lnTo>
                <a:cubicBezTo>
                  <a:pt x="4155090" y="826814"/>
                  <a:pt x="4171185" y="792542"/>
                  <a:pt x="4183117" y="756745"/>
                </a:cubicBezTo>
                <a:cubicBezTo>
                  <a:pt x="4206973" y="685176"/>
                  <a:pt x="4176945" y="773203"/>
                  <a:pt x="4214648" y="672662"/>
                </a:cubicBezTo>
                <a:cubicBezTo>
                  <a:pt x="4218538" y="662289"/>
                  <a:pt x="4221268" y="651504"/>
                  <a:pt x="4225158" y="641131"/>
                </a:cubicBezTo>
                <a:cubicBezTo>
                  <a:pt x="4231783" y="623465"/>
                  <a:pt x="4239731" y="606310"/>
                  <a:pt x="4246179" y="588579"/>
                </a:cubicBezTo>
                <a:cubicBezTo>
                  <a:pt x="4253751" y="567755"/>
                  <a:pt x="4260193" y="546538"/>
                  <a:pt x="4267200" y="525517"/>
                </a:cubicBezTo>
                <a:cubicBezTo>
                  <a:pt x="4270703" y="515007"/>
                  <a:pt x="4273595" y="504272"/>
                  <a:pt x="4277710" y="493986"/>
                </a:cubicBezTo>
                <a:cubicBezTo>
                  <a:pt x="4284717" y="476469"/>
                  <a:pt x="4292283" y="459165"/>
                  <a:pt x="4298731" y="441434"/>
                </a:cubicBezTo>
                <a:cubicBezTo>
                  <a:pt x="4306303" y="420610"/>
                  <a:pt x="4311523" y="398945"/>
                  <a:pt x="4319752" y="378372"/>
                </a:cubicBezTo>
                <a:cubicBezTo>
                  <a:pt x="4333766" y="343338"/>
                  <a:pt x="4349861" y="309066"/>
                  <a:pt x="4361793" y="273269"/>
                </a:cubicBezTo>
                <a:lnTo>
                  <a:pt x="4382814" y="210207"/>
                </a:lnTo>
                <a:cubicBezTo>
                  <a:pt x="4386317" y="199697"/>
                  <a:pt x="4391503" y="189604"/>
                  <a:pt x="4393324" y="178676"/>
                </a:cubicBezTo>
                <a:cubicBezTo>
                  <a:pt x="4406410" y="100159"/>
                  <a:pt x="4394304" y="134675"/>
                  <a:pt x="4424855" y="73572"/>
                </a:cubicBezTo>
                <a:cubicBezTo>
                  <a:pt x="4436739" y="14150"/>
                  <a:pt x="4435365" y="38885"/>
                  <a:pt x="4435365" y="0"/>
                </a:cubicBezTo>
              </a:path>
            </a:pathLst>
          </a:custGeom>
          <a:noFill/>
          <a:ln w="12700">
            <a:solidFill>
              <a:schemeClr val="accent1">
                <a:shade val="95000"/>
                <a:satMod val="10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7" name="Straight Connector 36">
            <a:extLst>
              <a:ext uri="{FF2B5EF4-FFF2-40B4-BE49-F238E27FC236}">
                <a16:creationId xmlns:a16="http://schemas.microsoft.com/office/drawing/2014/main" id="{5159C3F8-AA9D-464F-A30C-A75AE96192CF}"/>
              </a:ext>
            </a:extLst>
          </p:cNvPr>
          <p:cNvCxnSpPr>
            <a:cxnSpLocks/>
            <a:stCxn id="30" idx="91"/>
          </p:cNvCxnSpPr>
          <p:nvPr/>
        </p:nvCxnSpPr>
        <p:spPr>
          <a:xfrm flipH="1">
            <a:off x="2843810" y="1681655"/>
            <a:ext cx="4282204" cy="4267625"/>
          </a:xfrm>
          <a:prstGeom prst="line">
            <a:avLst/>
          </a:prstGeom>
          <a:ln>
            <a:solidFill>
              <a:schemeClr val="bg2"/>
            </a:solidFill>
            <a:prstDash val="lgDash"/>
          </a:ln>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4B29378A-BB6C-D540-95EF-1F36CB10E250}"/>
              </a:ext>
            </a:extLst>
          </p:cNvPr>
          <p:cNvCxnSpPr>
            <a:cxnSpLocks/>
            <a:endCxn id="30" idx="39"/>
          </p:cNvCxnSpPr>
          <p:nvPr/>
        </p:nvCxnSpPr>
        <p:spPr>
          <a:xfrm flipV="1">
            <a:off x="5004053" y="4876800"/>
            <a:ext cx="19892" cy="1094648"/>
          </a:xfrm>
          <a:prstGeom prst="line">
            <a:avLst/>
          </a:prstGeom>
          <a:ln>
            <a:solidFill>
              <a:schemeClr val="tx1">
                <a:alpha val="21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D5C20B7F-6EC0-EB4D-8E08-44106B6EA18B}"/>
              </a:ext>
            </a:extLst>
          </p:cNvPr>
          <p:cNvCxnSpPr>
            <a:cxnSpLocks/>
          </p:cNvCxnSpPr>
          <p:nvPr/>
        </p:nvCxnSpPr>
        <p:spPr>
          <a:xfrm flipH="1">
            <a:off x="2843808" y="4869160"/>
            <a:ext cx="2168628" cy="0"/>
          </a:xfrm>
          <a:prstGeom prst="line">
            <a:avLst/>
          </a:prstGeom>
          <a:ln>
            <a:solidFill>
              <a:schemeClr val="tx1">
                <a:alpha val="50000"/>
              </a:schemeClr>
            </a:solidFill>
            <a:prstDash val="lgDash"/>
          </a:ln>
        </p:spPr>
        <p:style>
          <a:lnRef idx="2">
            <a:schemeClr val="accent1"/>
          </a:lnRef>
          <a:fillRef idx="0">
            <a:schemeClr val="accent1"/>
          </a:fillRef>
          <a:effectRef idx="1">
            <a:schemeClr val="accent1"/>
          </a:effectRef>
          <a:fontRef idx="minor">
            <a:schemeClr val="tx1"/>
          </a:fontRef>
        </p:style>
      </p:cxnSp>
      <p:sp>
        <p:nvSpPr>
          <p:cNvPr id="42" name="TextBox 41">
            <a:extLst>
              <a:ext uri="{FF2B5EF4-FFF2-40B4-BE49-F238E27FC236}">
                <a16:creationId xmlns:a16="http://schemas.microsoft.com/office/drawing/2014/main" id="{9AF2BDB1-94CA-674A-9730-5CCD3DE46B66}"/>
              </a:ext>
            </a:extLst>
          </p:cNvPr>
          <p:cNvSpPr txBox="1"/>
          <p:nvPr/>
        </p:nvSpPr>
        <p:spPr>
          <a:xfrm>
            <a:off x="539552" y="3635732"/>
            <a:ext cx="2185214" cy="369332"/>
          </a:xfrm>
          <a:prstGeom prst="rect">
            <a:avLst/>
          </a:prstGeom>
          <a:noFill/>
        </p:spPr>
        <p:txBody>
          <a:bodyPr wrap="none" rtlCol="0">
            <a:spAutoFit/>
          </a:bodyPr>
          <a:lstStyle/>
          <a:p>
            <a:r>
              <a:rPr lang="en-US" dirty="0"/>
              <a:t>E(u)=0.5u(0)+0.5u(4)</a:t>
            </a:r>
          </a:p>
        </p:txBody>
      </p:sp>
      <p:cxnSp>
        <p:nvCxnSpPr>
          <p:cNvPr id="38" name="Straight Connector 37">
            <a:extLst>
              <a:ext uri="{FF2B5EF4-FFF2-40B4-BE49-F238E27FC236}">
                <a16:creationId xmlns:a16="http://schemas.microsoft.com/office/drawing/2014/main" id="{D151E785-E204-EF40-AFCA-5DE85618C22A}"/>
              </a:ext>
            </a:extLst>
          </p:cNvPr>
          <p:cNvCxnSpPr>
            <a:cxnSpLocks/>
          </p:cNvCxnSpPr>
          <p:nvPr/>
        </p:nvCxnSpPr>
        <p:spPr>
          <a:xfrm flipH="1">
            <a:off x="2802011" y="3762166"/>
            <a:ext cx="2221934" cy="26874"/>
          </a:xfrm>
          <a:prstGeom prst="line">
            <a:avLst/>
          </a:prstGeom>
          <a:ln>
            <a:solidFill>
              <a:schemeClr val="tx1">
                <a:alpha val="31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332D3BA8-D0D1-AA44-BA14-340094E6A062}"/>
              </a:ext>
            </a:extLst>
          </p:cNvPr>
          <p:cNvCxnSpPr>
            <a:cxnSpLocks/>
          </p:cNvCxnSpPr>
          <p:nvPr/>
        </p:nvCxnSpPr>
        <p:spPr>
          <a:xfrm flipH="1" flipV="1">
            <a:off x="5004050" y="3789040"/>
            <a:ext cx="1" cy="2182406"/>
          </a:xfrm>
          <a:prstGeom prst="line">
            <a:avLst/>
          </a:prstGeom>
          <a:ln>
            <a:solidFill>
              <a:schemeClr val="tx1">
                <a:alpha val="29000"/>
              </a:schemeClr>
            </a:solidFill>
            <a:prstDash val="lgDash"/>
          </a:ln>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7296AA3A-7F55-B142-8DF4-A7C074C88D43}"/>
              </a:ext>
            </a:extLst>
          </p:cNvPr>
          <p:cNvSpPr txBox="1"/>
          <p:nvPr/>
        </p:nvSpPr>
        <p:spPr>
          <a:xfrm>
            <a:off x="193950" y="1552007"/>
            <a:ext cx="1736373" cy="1754326"/>
          </a:xfrm>
          <a:prstGeom prst="rect">
            <a:avLst/>
          </a:prstGeom>
          <a:noFill/>
        </p:spPr>
        <p:txBody>
          <a:bodyPr wrap="none" rtlCol="0">
            <a:spAutoFit/>
          </a:bodyPr>
          <a:lstStyle/>
          <a:p>
            <a:r>
              <a:rPr lang="en-US" b="1" dirty="0">
                <a:solidFill>
                  <a:schemeClr val="accent6"/>
                </a:solidFill>
              </a:rPr>
              <a:t>RISK LOVING</a:t>
            </a:r>
            <a:r>
              <a:rPr lang="en-US" dirty="0"/>
              <a:t>: </a:t>
            </a:r>
          </a:p>
          <a:p>
            <a:r>
              <a:rPr lang="en-US" dirty="0">
                <a:solidFill>
                  <a:schemeClr val="accent6"/>
                </a:solidFill>
              </a:rPr>
              <a:t>u(E)&lt;E(u)</a:t>
            </a:r>
          </a:p>
          <a:p>
            <a:r>
              <a:rPr lang="en-US" dirty="0">
                <a:solidFill>
                  <a:schemeClr val="accent6"/>
                </a:solidFill>
              </a:rPr>
              <a:t>u’’&gt;0</a:t>
            </a:r>
          </a:p>
          <a:p>
            <a:r>
              <a:rPr lang="en-US" dirty="0">
                <a:solidFill>
                  <a:srgbClr val="FF0000"/>
                </a:solidFill>
              </a:rPr>
              <a:t>CE&gt;E</a:t>
            </a:r>
          </a:p>
          <a:p>
            <a:r>
              <a:rPr lang="en-US" dirty="0">
                <a:solidFill>
                  <a:srgbClr val="92D050"/>
                </a:solidFill>
              </a:rPr>
              <a:t>RP&lt;0</a:t>
            </a:r>
          </a:p>
          <a:p>
            <a:endParaRPr lang="en-US" dirty="0">
              <a:solidFill>
                <a:schemeClr val="accent6"/>
              </a:solidFill>
            </a:endParaRPr>
          </a:p>
        </p:txBody>
      </p:sp>
      <p:cxnSp>
        <p:nvCxnSpPr>
          <p:cNvPr id="32" name="Straight Connector 31">
            <a:extLst>
              <a:ext uri="{FF2B5EF4-FFF2-40B4-BE49-F238E27FC236}">
                <a16:creationId xmlns:a16="http://schemas.microsoft.com/office/drawing/2014/main" id="{356C4EFD-2304-474D-8951-EE7CF3F6E52C}"/>
              </a:ext>
            </a:extLst>
          </p:cNvPr>
          <p:cNvCxnSpPr>
            <a:cxnSpLocks/>
            <a:endCxn id="30" idx="59"/>
          </p:cNvCxnSpPr>
          <p:nvPr/>
        </p:nvCxnSpPr>
        <p:spPr>
          <a:xfrm flipH="1" flipV="1">
            <a:off x="6053959" y="3741683"/>
            <a:ext cx="30210" cy="2229766"/>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8CF9F60B-CAD7-BC48-BC0B-ECA87CDD4A90}"/>
                  </a:ext>
                </a:extLst>
              </p:cNvPr>
              <p:cNvSpPr txBox="1"/>
              <p:nvPr/>
            </p:nvSpPr>
            <p:spPr>
              <a:xfrm>
                <a:off x="5600962" y="6093296"/>
                <a:ext cx="1037463" cy="389979"/>
              </a:xfrm>
              <a:prstGeom prst="rect">
                <a:avLst/>
              </a:prstGeom>
              <a:noFill/>
            </p:spPr>
            <p:txBody>
              <a:bodyPr wrap="none" rtlCol="0">
                <a:spAutoFit/>
              </a:bodyPr>
              <a:lstStyle/>
              <a:p>
                <a:r>
                  <a:rPr lang="en-US" dirty="0">
                    <a:solidFill>
                      <a:srgbClr val="FF0000"/>
                    </a:solidFill>
                  </a:rPr>
                  <a:t>CE=</a:t>
                </a:r>
                <a:r>
                  <a:rPr lang="en-US" dirty="0">
                    <a:ea typeface="Cambria Math" panose="02040503050406030204" pitchFamily="18" charset="0"/>
                  </a:rPr>
                  <a:t> </a:t>
                </a:r>
                <a14:m>
                  <m:oMath xmlns:m="http://schemas.openxmlformats.org/officeDocument/2006/math">
                    <m:r>
                      <a:rPr lang="pt-PT" b="0" i="0" smtClean="0">
                        <a:solidFill>
                          <a:srgbClr val="FF0000"/>
                        </a:solidFill>
                        <a:latin typeface="Cambria Math" panose="02040503050406030204" pitchFamily="18" charset="0"/>
                        <a:ea typeface="Cambria Math" panose="02040503050406030204" pitchFamily="18" charset="0"/>
                      </a:rPr>
                      <m:t>2</m:t>
                    </m:r>
                    <m:r>
                      <a:rPr lang="en-US" i="1" smtClean="0">
                        <a:solidFill>
                          <a:srgbClr val="FF0000"/>
                        </a:solidFill>
                        <a:latin typeface="Cambria Math" panose="02040503050406030204" pitchFamily="18" charset="0"/>
                        <a:ea typeface="Cambria Math" panose="02040503050406030204" pitchFamily="18" charset="0"/>
                      </a:rPr>
                      <m:t>√</m:t>
                    </m:r>
                  </m:oMath>
                </a14:m>
                <a:r>
                  <a:rPr lang="en-US" dirty="0">
                    <a:solidFill>
                      <a:srgbClr val="FF0000"/>
                    </a:solidFill>
                  </a:rPr>
                  <a:t>2</a:t>
                </a:r>
              </a:p>
            </p:txBody>
          </p:sp>
        </mc:Choice>
        <mc:Fallback xmlns="">
          <p:sp>
            <p:nvSpPr>
              <p:cNvPr id="43" name="TextBox 42">
                <a:extLst>
                  <a:ext uri="{FF2B5EF4-FFF2-40B4-BE49-F238E27FC236}">
                    <a16:creationId xmlns:a16="http://schemas.microsoft.com/office/drawing/2014/main" id="{8CF9F60B-CAD7-BC48-BC0B-ECA87CDD4A90}"/>
                  </a:ext>
                </a:extLst>
              </p:cNvPr>
              <p:cNvSpPr txBox="1">
                <a:spLocks noRot="1" noChangeAspect="1" noMove="1" noResize="1" noEditPoints="1" noAdjustHandles="1" noChangeArrowheads="1" noChangeShapeType="1" noTextEdit="1"/>
              </p:cNvSpPr>
              <p:nvPr/>
            </p:nvSpPr>
            <p:spPr>
              <a:xfrm>
                <a:off x="5600962" y="6093296"/>
                <a:ext cx="1037463" cy="389979"/>
              </a:xfrm>
              <a:prstGeom prst="rect">
                <a:avLst/>
              </a:prstGeom>
              <a:blipFill>
                <a:blip r:embed="rId3"/>
                <a:stretch>
                  <a:fillRect l="-4819" t="-6667" r="-3614" b="-23333"/>
                </a:stretch>
              </a:blipFill>
            </p:spPr>
            <p:txBody>
              <a:bodyPr/>
              <a:lstStyle/>
              <a:p>
                <a:r>
                  <a:rPr lang="en-US">
                    <a:noFill/>
                  </a:rPr>
                  <a:t> </a:t>
                </a:r>
              </a:p>
            </p:txBody>
          </p:sp>
        </mc:Fallback>
      </mc:AlternateContent>
      <p:cxnSp>
        <p:nvCxnSpPr>
          <p:cNvPr id="44" name="Straight Connector 43">
            <a:extLst>
              <a:ext uri="{FF2B5EF4-FFF2-40B4-BE49-F238E27FC236}">
                <a16:creationId xmlns:a16="http://schemas.microsoft.com/office/drawing/2014/main" id="{D8031425-D7AF-2D47-86D1-F9FC669B15D7}"/>
              </a:ext>
            </a:extLst>
          </p:cNvPr>
          <p:cNvCxnSpPr>
            <a:cxnSpLocks/>
            <a:stCxn id="30" idx="59"/>
          </p:cNvCxnSpPr>
          <p:nvPr/>
        </p:nvCxnSpPr>
        <p:spPr>
          <a:xfrm flipH="1">
            <a:off x="5023947" y="3741683"/>
            <a:ext cx="1030012" cy="20483"/>
          </a:xfrm>
          <a:prstGeom prst="line">
            <a:avLst/>
          </a:prstGeom>
          <a:ln>
            <a:solidFill>
              <a:srgbClr val="FF0000">
                <a:alpha val="31000"/>
              </a:srgbClr>
            </a:solidFill>
            <a:prstDash val="lgDas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46" name="TextBox 45">
                <a:extLst>
                  <a:ext uri="{FF2B5EF4-FFF2-40B4-BE49-F238E27FC236}">
                    <a16:creationId xmlns:a16="http://schemas.microsoft.com/office/drawing/2014/main" id="{2F45C222-4397-6D4D-B75E-8E72085B1E2D}"/>
                  </a:ext>
                </a:extLst>
              </p:cNvPr>
              <p:cNvSpPr txBox="1"/>
              <p:nvPr/>
            </p:nvSpPr>
            <p:spPr>
              <a:xfrm>
                <a:off x="5220072" y="6381328"/>
                <a:ext cx="1853392" cy="389979"/>
              </a:xfrm>
              <a:prstGeom prst="rect">
                <a:avLst/>
              </a:prstGeom>
              <a:noFill/>
            </p:spPr>
            <p:txBody>
              <a:bodyPr wrap="none" rtlCol="0">
                <a:spAutoFit/>
              </a:bodyPr>
              <a:lstStyle/>
              <a:p>
                <a:r>
                  <a:rPr lang="en-US" dirty="0">
                    <a:solidFill>
                      <a:srgbClr val="92D050"/>
                    </a:solidFill>
                  </a:rPr>
                  <a:t>RP=E-CE=2-2</a:t>
                </a:r>
                <a14:m>
                  <m:oMath xmlns:m="http://schemas.openxmlformats.org/officeDocument/2006/math">
                    <m:r>
                      <a:rPr lang="en-US" i="1" smtClean="0">
                        <a:solidFill>
                          <a:srgbClr val="92D050"/>
                        </a:solidFill>
                        <a:latin typeface="Cambria Math" panose="02040503050406030204" pitchFamily="18" charset="0"/>
                        <a:ea typeface="Cambria Math" panose="02040503050406030204" pitchFamily="18" charset="0"/>
                      </a:rPr>
                      <m:t>√</m:t>
                    </m:r>
                  </m:oMath>
                </a14:m>
                <a:r>
                  <a:rPr lang="en-US" dirty="0">
                    <a:solidFill>
                      <a:srgbClr val="92D050"/>
                    </a:solidFill>
                  </a:rPr>
                  <a:t>2</a:t>
                </a:r>
              </a:p>
            </p:txBody>
          </p:sp>
        </mc:Choice>
        <mc:Fallback xmlns="">
          <p:sp>
            <p:nvSpPr>
              <p:cNvPr id="46" name="TextBox 45">
                <a:extLst>
                  <a:ext uri="{FF2B5EF4-FFF2-40B4-BE49-F238E27FC236}">
                    <a16:creationId xmlns:a16="http://schemas.microsoft.com/office/drawing/2014/main" id="{2F45C222-4397-6D4D-B75E-8E72085B1E2D}"/>
                  </a:ext>
                </a:extLst>
              </p:cNvPr>
              <p:cNvSpPr txBox="1">
                <a:spLocks noRot="1" noChangeAspect="1" noMove="1" noResize="1" noEditPoints="1" noAdjustHandles="1" noChangeArrowheads="1" noChangeShapeType="1" noTextEdit="1"/>
              </p:cNvSpPr>
              <p:nvPr/>
            </p:nvSpPr>
            <p:spPr>
              <a:xfrm>
                <a:off x="5220072" y="6381328"/>
                <a:ext cx="1853392" cy="389979"/>
              </a:xfrm>
              <a:prstGeom prst="rect">
                <a:avLst/>
              </a:prstGeom>
              <a:blipFill>
                <a:blip r:embed="rId4"/>
                <a:stretch>
                  <a:fillRect l="-2041" b="-21875"/>
                </a:stretch>
              </a:blipFill>
            </p:spPr>
            <p:txBody>
              <a:bodyPr/>
              <a:lstStyle/>
              <a:p>
                <a:r>
                  <a:rPr lang="en-US">
                    <a:noFill/>
                  </a:rPr>
                  <a:t> </a:t>
                </a:r>
              </a:p>
            </p:txBody>
          </p:sp>
        </mc:Fallback>
      </mc:AlternateContent>
      <p:sp>
        <p:nvSpPr>
          <p:cNvPr id="36" name="Rectangle 12">
            <a:extLst>
              <a:ext uri="{FF2B5EF4-FFF2-40B4-BE49-F238E27FC236}">
                <a16:creationId xmlns:a16="http://schemas.microsoft.com/office/drawing/2014/main" id="{2C004899-A756-344C-A81D-F3DCF413B1A2}"/>
              </a:ext>
            </a:extLst>
          </p:cNvPr>
          <p:cNvSpPr>
            <a:spLocks noChangeArrowheads="1"/>
          </p:cNvSpPr>
          <p:nvPr/>
        </p:nvSpPr>
        <p:spPr bwMode="auto">
          <a:xfrm>
            <a:off x="912813" y="692696"/>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dirty="0">
                <a:solidFill>
                  <a:srgbClr val="3C8C93"/>
                </a:solidFill>
                <a:latin typeface="Arial" panose="020B0604020202020204" pitchFamily="34" charset="0"/>
              </a:rPr>
              <a:t>Attitudes towards risk</a:t>
            </a:r>
          </a:p>
        </p:txBody>
      </p:sp>
      <p:sp>
        <p:nvSpPr>
          <p:cNvPr id="45" name="Rectangle 3">
            <a:extLst>
              <a:ext uri="{FF2B5EF4-FFF2-40B4-BE49-F238E27FC236}">
                <a16:creationId xmlns:a16="http://schemas.microsoft.com/office/drawing/2014/main" id="{2F942BC1-DC8D-3444-B0B2-155E6ED1190F}"/>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426654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49" name="Rectangle 24">
            <a:extLst>
              <a:ext uri="{FF2B5EF4-FFF2-40B4-BE49-F238E27FC236}">
                <a16:creationId xmlns:a16="http://schemas.microsoft.com/office/drawing/2014/main" id="{318873EA-5A0B-D243-A679-A6F37B7F46EE}"/>
              </a:ext>
            </a:extLst>
          </p:cNvPr>
          <p:cNvSpPr>
            <a:spLocks noChangeArrowheads="1"/>
          </p:cNvSpPr>
          <p:nvPr/>
        </p:nvSpPr>
        <p:spPr bwMode="auto">
          <a:xfrm>
            <a:off x="914400" y="1917700"/>
            <a:ext cx="7315200"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800100" indent="-342900"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ts val="600"/>
              </a:spcBef>
              <a:spcAft>
                <a:spcPts val="600"/>
              </a:spcAft>
            </a:pPr>
            <a:r>
              <a:rPr lang="en-US" altLang="en-US">
                <a:latin typeface="Calibri" panose="020F0502020204030204" pitchFamily="34" charset="0"/>
                <a:cs typeface="Calibri" panose="020F0502020204030204" pitchFamily="34" charset="0"/>
              </a:rPr>
              <a:t>Why should the government provide insurance? </a:t>
            </a:r>
          </a:p>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Information asymmetry can lead to a key market failure called adverse selection.</a:t>
            </a:r>
          </a:p>
          <a:p>
            <a:pPr lvl="1" eaLnBrk="1" hangingPunct="1">
              <a:spcBef>
                <a:spcPts val="600"/>
              </a:spcBef>
              <a:spcAft>
                <a:spcPts val="600"/>
              </a:spcAft>
              <a:buFont typeface="Courier New" panose="02070309020205020404" pitchFamily="49" charset="0"/>
              <a:buChar char="o"/>
            </a:pPr>
            <a:r>
              <a:rPr lang="en-US" altLang="en-US" b="1">
                <a:latin typeface="Calibri" panose="020F0502020204030204" pitchFamily="34" charset="0"/>
                <a:cs typeface="Calibri" panose="020F0502020204030204" pitchFamily="34" charset="0"/>
              </a:rPr>
              <a:t>Information asymmetry:</a:t>
            </a:r>
            <a:r>
              <a:rPr lang="en-US" altLang="en-US">
                <a:latin typeface="Calibri" panose="020F0502020204030204" pitchFamily="34" charset="0"/>
                <a:cs typeface="Calibri" panose="020F0502020204030204" pitchFamily="34" charset="0"/>
              </a:rPr>
              <a:t> The difference in information that is available to sellers and to purchasers in a market.</a:t>
            </a:r>
          </a:p>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Individuals may know much more about their riskiness than do insurers.</a:t>
            </a:r>
          </a:p>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This has profound implications for insurance markets.</a:t>
            </a:r>
          </a:p>
        </p:txBody>
      </p:sp>
      <p:sp>
        <p:nvSpPr>
          <p:cNvPr id="9" name="Rectangle 12">
            <a:extLst>
              <a:ext uri="{FF2B5EF4-FFF2-40B4-BE49-F238E27FC236}">
                <a16:creationId xmlns:a16="http://schemas.microsoft.com/office/drawing/2014/main" id="{1B597EDD-9F77-FB4C-8967-AA5C012E438D}"/>
              </a:ext>
            </a:extLst>
          </p:cNvPr>
          <p:cNvSpPr>
            <a:spLocks noChangeArrowheads="1"/>
          </p:cNvSpPr>
          <p:nvPr/>
        </p:nvSpPr>
        <p:spPr bwMode="auto">
          <a:xfrm>
            <a:off x="912813" y="955675"/>
            <a:ext cx="7315200" cy="492125"/>
          </a:xfrm>
          <a:prstGeom prst="rect">
            <a:avLst/>
          </a:prstGeom>
          <a:noFill/>
          <a:ln>
            <a:noFill/>
          </a:ln>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lnSpc>
                <a:spcPts val="2400"/>
              </a:lnSpc>
              <a:spcBef>
                <a:spcPts val="200"/>
              </a:spcBef>
              <a:spcAft>
                <a:spcPts val="200"/>
              </a:spcAft>
            </a:pPr>
            <a:r>
              <a:rPr lang="en-US" altLang="en-US">
                <a:solidFill>
                  <a:srgbClr val="3C8C93"/>
                </a:solidFill>
                <a:latin typeface="Arial" panose="020B0604020202020204" pitchFamily="34" charset="0"/>
              </a:rPr>
              <a:t>Why Have Social Insurance? Asymmetric Information and Adverse Selection</a:t>
            </a:r>
          </a:p>
        </p:txBody>
      </p:sp>
      <p:sp>
        <p:nvSpPr>
          <p:cNvPr id="41988" name="Rectangle 3">
            <a:extLst>
              <a:ext uri="{FF2B5EF4-FFF2-40B4-BE49-F238E27FC236}">
                <a16:creationId xmlns:a16="http://schemas.microsoft.com/office/drawing/2014/main" id="{FA13B490-BFE5-2148-B7AF-F121686E01F9}"/>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4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4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64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64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64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9" grpId="0" build="p" bldLvl="3"/>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12">
            <a:extLst>
              <a:ext uri="{FF2B5EF4-FFF2-40B4-BE49-F238E27FC236}">
                <a16:creationId xmlns:a16="http://schemas.microsoft.com/office/drawing/2014/main" id="{8DC8DE88-E12F-4542-84D1-FD74BBD0274A}"/>
              </a:ext>
            </a:extLst>
          </p:cNvPr>
          <p:cNvSpPr>
            <a:spLocks noChangeArrowheads="1"/>
          </p:cNvSpPr>
          <p:nvPr/>
        </p:nvSpPr>
        <p:spPr bwMode="auto">
          <a:xfrm>
            <a:off x="912813" y="10318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rPr>
              <a:t>Adverse Selection Example</a:t>
            </a:r>
          </a:p>
        </p:txBody>
      </p:sp>
      <p:sp>
        <p:nvSpPr>
          <p:cNvPr id="2" name="TextBox 1">
            <a:extLst>
              <a:ext uri="{FF2B5EF4-FFF2-40B4-BE49-F238E27FC236}">
                <a16:creationId xmlns:a16="http://schemas.microsoft.com/office/drawing/2014/main" id="{7BCBFDD0-759B-8749-A630-5AA696B4DE4F}"/>
              </a:ext>
            </a:extLst>
          </p:cNvPr>
          <p:cNvSpPr txBox="1">
            <a:spLocks noChangeArrowheads="1"/>
          </p:cNvSpPr>
          <p:nvPr/>
        </p:nvSpPr>
        <p:spPr bwMode="auto">
          <a:xfrm>
            <a:off x="912813" y="1676400"/>
            <a:ext cx="7315200" cy="492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Sylfaen" pitchFamily="18" charset="0"/>
                <a:ea typeface="ＭＳ Ｐゴシック" panose="020B0600070205080204" pitchFamily="34" charset="-128"/>
              </a:defRPr>
            </a:lvl1pPr>
            <a:lvl2pPr marL="800100" indent="-342900"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Two kinds of people: </a:t>
            </a:r>
          </a:p>
          <a:p>
            <a:pPr lvl="1" eaLnBrk="1" hangingPunct="1">
              <a:spcBef>
                <a:spcPts val="600"/>
              </a:spcBef>
              <a:spcAft>
                <a:spcPts val="600"/>
              </a:spcAft>
              <a:buFont typeface="Courier New" panose="02070309020205020404" pitchFamily="49" charset="0"/>
              <a:buChar char="o"/>
            </a:pPr>
            <a:r>
              <a:rPr lang="en-US" altLang="en-US">
                <a:latin typeface="Calibri" panose="020F0502020204030204" pitchFamily="34" charset="0"/>
                <a:cs typeface="Calibri" panose="020F0502020204030204" pitchFamily="34" charset="0"/>
              </a:rPr>
              <a:t>Careless people have a 5% chance of being in a car accident (half the population).</a:t>
            </a:r>
          </a:p>
          <a:p>
            <a:pPr lvl="1" eaLnBrk="1" hangingPunct="1">
              <a:spcBef>
                <a:spcPts val="600"/>
              </a:spcBef>
              <a:spcAft>
                <a:spcPts val="600"/>
              </a:spcAft>
              <a:buFont typeface="Courier New" panose="02070309020205020404" pitchFamily="49" charset="0"/>
              <a:buChar char="o"/>
            </a:pPr>
            <a:r>
              <a:rPr lang="en-US" altLang="en-US">
                <a:latin typeface="Calibri" panose="020F0502020204030204" pitchFamily="34" charset="0"/>
                <a:cs typeface="Calibri" panose="020F0502020204030204" pitchFamily="34" charset="0"/>
              </a:rPr>
              <a:t>Careful people have a 0.5% chance (half the population).</a:t>
            </a:r>
          </a:p>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If the insurance company knows each person’s type, it can charge them separate prices.</a:t>
            </a:r>
          </a:p>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If the insurance company doesn’t know their type, it could try charging a price that is fair on average, or try charging separate prices.</a:t>
            </a:r>
          </a:p>
          <a:p>
            <a:pPr eaLnBrk="1" hangingPunct="1">
              <a:spcBef>
                <a:spcPts val="600"/>
              </a:spcBef>
              <a:spcAft>
                <a:spcPts val="600"/>
              </a:spcAft>
              <a:buFont typeface="Arial" panose="020B0604020202020204" pitchFamily="34" charset="0"/>
              <a:buChar char="•"/>
            </a:pPr>
            <a:endParaRPr lang="en-US" altLang="en-US">
              <a:latin typeface="Calibri" panose="020F0502020204030204" pitchFamily="34" charset="0"/>
              <a:cs typeface="Calibri" panose="020F0502020204030204" pitchFamily="34" charset="0"/>
            </a:endParaRPr>
          </a:p>
        </p:txBody>
      </p:sp>
      <p:sp>
        <p:nvSpPr>
          <p:cNvPr id="44036" name="Rectangle 3">
            <a:extLst>
              <a:ext uri="{FF2B5EF4-FFF2-40B4-BE49-F238E27FC236}">
                <a16:creationId xmlns:a16="http://schemas.microsoft.com/office/drawing/2014/main" id="{9C7DDF55-1BFE-E242-84B5-8F4B3DB63FBE}"/>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12">
            <a:extLst>
              <a:ext uri="{FF2B5EF4-FFF2-40B4-BE49-F238E27FC236}">
                <a16:creationId xmlns:a16="http://schemas.microsoft.com/office/drawing/2014/main" id="{0294DDB5-7397-954E-B738-E12E196F8095}"/>
              </a:ext>
            </a:extLst>
          </p:cNvPr>
          <p:cNvSpPr>
            <a:spLocks noChangeArrowheads="1"/>
          </p:cNvSpPr>
          <p:nvPr/>
        </p:nvSpPr>
        <p:spPr bwMode="auto">
          <a:xfrm>
            <a:off x="912813" y="10318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rPr>
              <a:t>Insurer Breaks Even with Full Information Pricing</a:t>
            </a:r>
          </a:p>
        </p:txBody>
      </p:sp>
      <p:sp>
        <p:nvSpPr>
          <p:cNvPr id="2" name="TextBox 1">
            <a:extLst>
              <a:ext uri="{FF2B5EF4-FFF2-40B4-BE49-F238E27FC236}">
                <a16:creationId xmlns:a16="http://schemas.microsoft.com/office/drawing/2014/main" id="{B82C6377-C573-F842-8AC6-603F0DE256B0}"/>
              </a:ext>
            </a:extLst>
          </p:cNvPr>
          <p:cNvSpPr txBox="1">
            <a:spLocks noChangeArrowheads="1"/>
          </p:cNvSpPr>
          <p:nvPr/>
        </p:nvSpPr>
        <p:spPr bwMode="auto">
          <a:xfrm>
            <a:off x="912813" y="1600200"/>
            <a:ext cx="7315200"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2400">
                <a:solidFill>
                  <a:schemeClr val="tx1"/>
                </a:solidFill>
                <a:latin typeface="Sylfaen" pitchFamily="18" charset="0"/>
                <a:ea typeface="ＭＳ Ｐゴシック" panose="020B0600070205080204" pitchFamily="34" charset="-128"/>
              </a:defRPr>
            </a:lvl1pPr>
            <a:lvl2pPr marL="800100" indent="-342900"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What happens if the insurance company could  charge each type their actuarially fair price?</a:t>
            </a:r>
          </a:p>
          <a:p>
            <a:pPr lvl="1" eaLnBrk="1" hangingPunct="1">
              <a:spcBef>
                <a:spcPts val="600"/>
              </a:spcBef>
              <a:spcAft>
                <a:spcPts val="600"/>
              </a:spcAft>
              <a:buFont typeface="Courier New" panose="02070309020205020404" pitchFamily="49" charset="0"/>
              <a:buChar char="o"/>
            </a:pPr>
            <a:r>
              <a:rPr lang="en-US" altLang="en-US">
                <a:latin typeface="Calibri" panose="020F0502020204030204" pitchFamily="34" charset="0"/>
                <a:cs typeface="Calibri" panose="020F0502020204030204" pitchFamily="34" charset="0"/>
              </a:rPr>
              <a:t>Charge careless people $1,500.</a:t>
            </a:r>
          </a:p>
          <a:p>
            <a:pPr lvl="1" eaLnBrk="1" hangingPunct="1">
              <a:spcBef>
                <a:spcPts val="600"/>
              </a:spcBef>
              <a:spcAft>
                <a:spcPts val="600"/>
              </a:spcAft>
              <a:buFont typeface="Courier New" panose="02070309020205020404" pitchFamily="49" charset="0"/>
              <a:buChar char="o"/>
            </a:pPr>
            <a:r>
              <a:rPr lang="en-US" altLang="en-US">
                <a:latin typeface="Calibri" panose="020F0502020204030204" pitchFamily="34" charset="0"/>
                <a:cs typeface="Calibri" panose="020F0502020204030204" pitchFamily="34" charset="0"/>
              </a:rPr>
              <a:t>Charge careful people $150.</a:t>
            </a:r>
          </a:p>
          <a:p>
            <a:pPr lvl="1" eaLnBrk="1" hangingPunct="1">
              <a:spcBef>
                <a:spcPts val="600"/>
              </a:spcBef>
              <a:spcAft>
                <a:spcPts val="600"/>
              </a:spcAft>
              <a:buFont typeface="Courier New" panose="02070309020205020404" pitchFamily="49" charset="0"/>
              <a:buChar char="o"/>
            </a:pPr>
            <a:r>
              <a:rPr lang="en-US" altLang="en-US">
                <a:latin typeface="Calibri" panose="020F0502020204030204" pitchFamily="34" charset="0"/>
                <a:cs typeface="Calibri" panose="020F0502020204030204" pitchFamily="34" charset="0"/>
              </a:rPr>
              <a:t>Earn $150,000 per 100 careless people, pay out $150,000.</a:t>
            </a:r>
          </a:p>
          <a:p>
            <a:pPr lvl="1" eaLnBrk="1" hangingPunct="1">
              <a:spcBef>
                <a:spcPts val="600"/>
              </a:spcBef>
              <a:spcAft>
                <a:spcPts val="600"/>
              </a:spcAft>
              <a:buFont typeface="Courier New" panose="02070309020205020404" pitchFamily="49" charset="0"/>
              <a:buChar char="o"/>
            </a:pPr>
            <a:r>
              <a:rPr lang="en-US" altLang="en-US">
                <a:latin typeface="Calibri" panose="020F0502020204030204" pitchFamily="34" charset="0"/>
                <a:cs typeface="Calibri" panose="020F0502020204030204" pitchFamily="34" charset="0"/>
              </a:rPr>
              <a:t>Earn $15,000 per 100 careful people, pay out $15,000.</a:t>
            </a:r>
          </a:p>
        </p:txBody>
      </p:sp>
      <p:sp>
        <p:nvSpPr>
          <p:cNvPr id="46084" name="Rectangle 3">
            <a:extLst>
              <a:ext uri="{FF2B5EF4-FFF2-40B4-BE49-F238E27FC236}">
                <a16:creationId xmlns:a16="http://schemas.microsoft.com/office/drawing/2014/main" id="{C6887904-948B-474E-9DD3-6D968983A372}"/>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12">
            <a:extLst>
              <a:ext uri="{FF2B5EF4-FFF2-40B4-BE49-F238E27FC236}">
                <a16:creationId xmlns:a16="http://schemas.microsoft.com/office/drawing/2014/main" id="{47B74078-906B-BC43-8B57-CFFB42EC5E2D}"/>
              </a:ext>
            </a:extLst>
          </p:cNvPr>
          <p:cNvSpPr>
            <a:spLocks noChangeArrowheads="1"/>
          </p:cNvSpPr>
          <p:nvPr/>
        </p:nvSpPr>
        <p:spPr bwMode="auto">
          <a:xfrm>
            <a:off x="912813" y="9556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rPr>
              <a:t>Asymmetric Information Pricing: Separate</a:t>
            </a:r>
          </a:p>
        </p:txBody>
      </p:sp>
      <p:sp>
        <p:nvSpPr>
          <p:cNvPr id="2" name="TextBox 1">
            <a:extLst>
              <a:ext uri="{FF2B5EF4-FFF2-40B4-BE49-F238E27FC236}">
                <a16:creationId xmlns:a16="http://schemas.microsoft.com/office/drawing/2014/main" id="{FF3D7092-1EC0-004D-9D01-010BA0FF2FA7}"/>
              </a:ext>
            </a:extLst>
          </p:cNvPr>
          <p:cNvSpPr txBox="1">
            <a:spLocks noChangeArrowheads="1"/>
          </p:cNvSpPr>
          <p:nvPr/>
        </p:nvSpPr>
        <p:spPr bwMode="auto">
          <a:xfrm>
            <a:off x="912813" y="1600200"/>
            <a:ext cx="7315200"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2400">
                <a:solidFill>
                  <a:schemeClr val="tx1"/>
                </a:solidFill>
                <a:latin typeface="Sylfaen" pitchFamily="18" charset="0"/>
                <a:ea typeface="ＭＳ Ｐゴシック" panose="020B0600070205080204" pitchFamily="34" charset="-128"/>
              </a:defRPr>
            </a:lvl1pPr>
            <a:lvl2pPr marL="800100" indent="-342900"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What if the insurance tries to charge different prices but cannot tell who is careless?</a:t>
            </a:r>
          </a:p>
          <a:p>
            <a:pPr lvl="1" eaLnBrk="1" hangingPunct="1">
              <a:spcBef>
                <a:spcPts val="600"/>
              </a:spcBef>
              <a:spcAft>
                <a:spcPts val="600"/>
              </a:spcAft>
              <a:buFont typeface="Courier New" panose="02070309020205020404" pitchFamily="49" charset="0"/>
              <a:buChar char="o"/>
            </a:pPr>
            <a:r>
              <a:rPr lang="en-US" altLang="en-US">
                <a:latin typeface="Calibri" panose="020F0502020204030204" pitchFamily="34" charset="0"/>
                <a:cs typeface="Calibri" panose="020F0502020204030204" pitchFamily="34" charset="0"/>
              </a:rPr>
              <a:t>Careless people pretend to be careful, pay $150.</a:t>
            </a:r>
          </a:p>
          <a:p>
            <a:pPr lvl="1" eaLnBrk="1" hangingPunct="1">
              <a:spcBef>
                <a:spcPts val="600"/>
              </a:spcBef>
              <a:spcAft>
                <a:spcPts val="600"/>
              </a:spcAft>
              <a:buFont typeface="Courier New" panose="02070309020205020404" pitchFamily="49" charset="0"/>
              <a:buChar char="o"/>
            </a:pPr>
            <a:r>
              <a:rPr lang="en-US" altLang="en-US">
                <a:latin typeface="Calibri" panose="020F0502020204030204" pitchFamily="34" charset="0"/>
                <a:cs typeface="Calibri" panose="020F0502020204030204" pitchFamily="34" charset="0"/>
              </a:rPr>
              <a:t>Careful people pay $150.</a:t>
            </a:r>
          </a:p>
          <a:p>
            <a:pPr lvl="1" eaLnBrk="1" hangingPunct="1">
              <a:spcBef>
                <a:spcPts val="600"/>
              </a:spcBef>
              <a:spcAft>
                <a:spcPts val="600"/>
              </a:spcAft>
              <a:buFont typeface="Courier New" panose="02070309020205020404" pitchFamily="49" charset="0"/>
              <a:buChar char="o"/>
            </a:pPr>
            <a:r>
              <a:rPr lang="en-US" altLang="en-US">
                <a:latin typeface="Calibri" panose="020F0502020204030204" pitchFamily="34" charset="0"/>
                <a:cs typeface="Calibri" panose="020F0502020204030204" pitchFamily="34" charset="0"/>
              </a:rPr>
              <a:t>Earn $15,000 per 100 careless people, pay out $150,000. </a:t>
            </a:r>
            <a:r>
              <a:rPr lang="en-US" altLang="en-US">
                <a:solidFill>
                  <a:srgbClr val="FF0000"/>
                </a:solidFill>
                <a:latin typeface="Calibri" panose="020F0502020204030204" pitchFamily="34" charset="0"/>
                <a:cs typeface="Calibri" panose="020F0502020204030204" pitchFamily="34" charset="0"/>
              </a:rPr>
              <a:t>Lose $135,000.</a:t>
            </a:r>
          </a:p>
          <a:p>
            <a:pPr lvl="1" eaLnBrk="1" hangingPunct="1">
              <a:spcBef>
                <a:spcPts val="600"/>
              </a:spcBef>
              <a:spcAft>
                <a:spcPts val="600"/>
              </a:spcAft>
              <a:buFont typeface="Courier New" panose="02070309020205020404" pitchFamily="49" charset="0"/>
              <a:buChar char="o"/>
            </a:pPr>
            <a:r>
              <a:rPr lang="en-US" altLang="en-US">
                <a:latin typeface="Calibri" panose="020F0502020204030204" pitchFamily="34" charset="0"/>
                <a:cs typeface="Calibri" panose="020F0502020204030204" pitchFamily="34" charset="0"/>
              </a:rPr>
              <a:t>Earn $15,000 per 100 careful people, pay out $15,000.</a:t>
            </a:r>
          </a:p>
        </p:txBody>
      </p:sp>
      <p:sp>
        <p:nvSpPr>
          <p:cNvPr id="48132" name="Rectangle 3">
            <a:extLst>
              <a:ext uri="{FF2B5EF4-FFF2-40B4-BE49-F238E27FC236}">
                <a16:creationId xmlns:a16="http://schemas.microsoft.com/office/drawing/2014/main" id="{7F36CB54-59CF-4C4C-A3CE-904AE3B43F5C}"/>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12">
            <a:extLst>
              <a:ext uri="{FF2B5EF4-FFF2-40B4-BE49-F238E27FC236}">
                <a16:creationId xmlns:a16="http://schemas.microsoft.com/office/drawing/2014/main" id="{1AC837F9-2872-9444-A434-FD78CD2490CB}"/>
              </a:ext>
            </a:extLst>
          </p:cNvPr>
          <p:cNvSpPr>
            <a:spLocks noChangeArrowheads="1"/>
          </p:cNvSpPr>
          <p:nvPr/>
        </p:nvSpPr>
        <p:spPr bwMode="auto">
          <a:xfrm>
            <a:off x="912813" y="9556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rPr>
              <a:t>Asymmetric Information Pricing: Separate</a:t>
            </a:r>
          </a:p>
        </p:txBody>
      </p:sp>
      <p:sp>
        <p:nvSpPr>
          <p:cNvPr id="2" name="TextBox 1">
            <a:extLst>
              <a:ext uri="{FF2B5EF4-FFF2-40B4-BE49-F238E27FC236}">
                <a16:creationId xmlns:a16="http://schemas.microsoft.com/office/drawing/2014/main" id="{3454800D-569A-AA4B-8ADB-279FFA2F143A}"/>
              </a:ext>
            </a:extLst>
          </p:cNvPr>
          <p:cNvSpPr txBox="1">
            <a:spLocks noChangeArrowheads="1"/>
          </p:cNvSpPr>
          <p:nvPr/>
        </p:nvSpPr>
        <p:spPr bwMode="auto">
          <a:xfrm>
            <a:off x="912813" y="1600200"/>
            <a:ext cx="7315200" cy="418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2400">
                <a:solidFill>
                  <a:schemeClr val="tx1"/>
                </a:solidFill>
                <a:latin typeface="Sylfaen" pitchFamily="18" charset="0"/>
                <a:ea typeface="ＭＳ Ｐゴシック" panose="020B0600070205080204" pitchFamily="34" charset="-128"/>
              </a:defRPr>
            </a:lvl1pPr>
            <a:lvl2pPr marL="800100" indent="-342900"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What if the insurance  company tries to charge average price?</a:t>
            </a:r>
          </a:p>
          <a:p>
            <a:pPr lvl="1" eaLnBrk="1" hangingPunct="1">
              <a:spcBef>
                <a:spcPts val="600"/>
              </a:spcBef>
              <a:spcAft>
                <a:spcPts val="600"/>
              </a:spcAft>
              <a:buFont typeface="Courier New" panose="02070309020205020404" pitchFamily="49" charset="0"/>
              <a:buChar char="o"/>
            </a:pPr>
            <a:r>
              <a:rPr lang="en-US" altLang="en-US">
                <a:latin typeface="Calibri" panose="020F0502020204030204" pitchFamily="34" charset="0"/>
                <a:cs typeface="Calibri" panose="020F0502020204030204" pitchFamily="34" charset="0"/>
              </a:rPr>
              <a:t>Average price:</a:t>
            </a:r>
            <a:r>
              <a:rPr lang="en-US" altLang="en-US">
                <a:latin typeface="Calibri" panose="020F0502020204030204" pitchFamily="34" charset="0"/>
              </a:rPr>
              <a:t> $825.</a:t>
            </a:r>
          </a:p>
          <a:p>
            <a:pPr lvl="1" eaLnBrk="1" hangingPunct="1">
              <a:spcBef>
                <a:spcPts val="600"/>
              </a:spcBef>
              <a:spcAft>
                <a:spcPts val="600"/>
              </a:spcAft>
              <a:buFont typeface="Courier New" panose="02070309020205020404" pitchFamily="49" charset="0"/>
              <a:buChar char="o"/>
            </a:pPr>
            <a:r>
              <a:rPr lang="en-US" altLang="en-US">
                <a:latin typeface="Calibri" panose="020F0502020204030204" pitchFamily="34" charset="0"/>
                <a:cs typeface="Calibri" panose="020F0502020204030204" pitchFamily="34" charset="0"/>
              </a:rPr>
              <a:t>Insurance is a great deal for careless people, so they buy it, pay $825. </a:t>
            </a:r>
          </a:p>
          <a:p>
            <a:pPr lvl="1" eaLnBrk="1" hangingPunct="1">
              <a:spcBef>
                <a:spcPts val="600"/>
              </a:spcBef>
              <a:spcAft>
                <a:spcPts val="600"/>
              </a:spcAft>
              <a:buFont typeface="Courier New" panose="02070309020205020404" pitchFamily="49" charset="0"/>
              <a:buChar char="o"/>
            </a:pPr>
            <a:r>
              <a:rPr lang="en-US" altLang="en-US">
                <a:latin typeface="Calibri" panose="020F0502020204030204" pitchFamily="34" charset="0"/>
                <a:cs typeface="Calibri" panose="020F0502020204030204" pitchFamily="34" charset="0"/>
              </a:rPr>
              <a:t>Careful people decline it.</a:t>
            </a:r>
          </a:p>
          <a:p>
            <a:pPr lvl="1" eaLnBrk="1" hangingPunct="1">
              <a:spcBef>
                <a:spcPts val="600"/>
              </a:spcBef>
              <a:spcAft>
                <a:spcPts val="600"/>
              </a:spcAft>
              <a:buFont typeface="Courier New" panose="02070309020205020404" pitchFamily="49" charset="0"/>
              <a:buChar char="o"/>
            </a:pPr>
            <a:r>
              <a:rPr lang="en-US" altLang="en-US">
                <a:latin typeface="Calibri" panose="020F0502020204030204" pitchFamily="34" charset="0"/>
                <a:cs typeface="Calibri" panose="020F0502020204030204" pitchFamily="34" charset="0"/>
              </a:rPr>
              <a:t>Earn $82,500 per 100 careless people, pay out $150,000. </a:t>
            </a:r>
            <a:r>
              <a:rPr lang="en-US" altLang="en-US">
                <a:solidFill>
                  <a:srgbClr val="FF0000"/>
                </a:solidFill>
                <a:latin typeface="Calibri" panose="020F0502020204030204" pitchFamily="34" charset="0"/>
                <a:cs typeface="Calibri" panose="020F0502020204030204" pitchFamily="34" charset="0"/>
              </a:rPr>
              <a:t>Lose $67,500.</a:t>
            </a:r>
          </a:p>
          <a:p>
            <a:pPr lvl="1" eaLnBrk="1" hangingPunct="1">
              <a:spcBef>
                <a:spcPts val="600"/>
              </a:spcBef>
              <a:spcAft>
                <a:spcPts val="600"/>
              </a:spcAft>
              <a:buFont typeface="Courier New" panose="02070309020205020404" pitchFamily="49" charset="0"/>
              <a:buChar char="o"/>
            </a:pPr>
            <a:r>
              <a:rPr lang="en-US" altLang="en-US">
                <a:latin typeface="Calibri" panose="020F0502020204030204" pitchFamily="34" charset="0"/>
                <a:cs typeface="Calibri" panose="020F0502020204030204" pitchFamily="34" charset="0"/>
              </a:rPr>
              <a:t>Earn nothing from careful people.	</a:t>
            </a:r>
          </a:p>
        </p:txBody>
      </p:sp>
      <p:sp>
        <p:nvSpPr>
          <p:cNvPr id="50180" name="Rectangle 3">
            <a:extLst>
              <a:ext uri="{FF2B5EF4-FFF2-40B4-BE49-F238E27FC236}">
                <a16:creationId xmlns:a16="http://schemas.microsoft.com/office/drawing/2014/main" id="{899EDD8B-65F7-9249-B6F9-CAA17D72DE0D}"/>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12">
            <a:extLst>
              <a:ext uri="{FF2B5EF4-FFF2-40B4-BE49-F238E27FC236}">
                <a16:creationId xmlns:a16="http://schemas.microsoft.com/office/drawing/2014/main" id="{01544E73-2D81-F846-99DC-EE866043AC8C}"/>
              </a:ext>
            </a:extLst>
          </p:cNvPr>
          <p:cNvSpPr>
            <a:spLocks noChangeArrowheads="1"/>
          </p:cNvSpPr>
          <p:nvPr/>
        </p:nvSpPr>
        <p:spPr bwMode="auto">
          <a:xfrm>
            <a:off x="912813" y="9556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rPr>
              <a:t>The Problem of Adverse Selection</a:t>
            </a:r>
          </a:p>
        </p:txBody>
      </p:sp>
      <p:sp>
        <p:nvSpPr>
          <p:cNvPr id="3" name="TextBox 2">
            <a:extLst>
              <a:ext uri="{FF2B5EF4-FFF2-40B4-BE49-F238E27FC236}">
                <a16:creationId xmlns:a16="http://schemas.microsoft.com/office/drawing/2014/main" id="{1A52E474-3C68-4648-8E58-007ADCA69756}"/>
              </a:ext>
            </a:extLst>
          </p:cNvPr>
          <p:cNvSpPr txBox="1">
            <a:spLocks noChangeArrowheads="1"/>
          </p:cNvSpPr>
          <p:nvPr/>
        </p:nvSpPr>
        <p:spPr bwMode="auto">
          <a:xfrm>
            <a:off x="912813" y="1600200"/>
            <a:ext cx="7315200" cy="424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ts val="600"/>
              </a:spcBef>
              <a:spcAft>
                <a:spcPts val="600"/>
              </a:spcAft>
              <a:buFont typeface="Arial" panose="020B0604020202020204" pitchFamily="34" charset="0"/>
              <a:buChar char="•"/>
            </a:pPr>
            <a:r>
              <a:rPr lang="en-US" altLang="en-US" b="1">
                <a:latin typeface="Calibri" panose="020F0502020204030204" pitchFamily="34" charset="0"/>
                <a:cs typeface="Calibri" panose="020F0502020204030204" pitchFamily="34" charset="0"/>
              </a:rPr>
              <a:t>Adverse selection:</a:t>
            </a:r>
            <a:r>
              <a:rPr lang="en-US" altLang="en-US">
                <a:latin typeface="Calibri" panose="020F0502020204030204" pitchFamily="34" charset="0"/>
                <a:cs typeface="Calibri" panose="020F0502020204030204" pitchFamily="34" charset="0"/>
              </a:rPr>
              <a:t> The fact that insured individuals know more about their risk level than does the insurer might cause those most likely to have the adverse outcome to select insurance, leading insurers to lose money if they offer insurance.</a:t>
            </a:r>
          </a:p>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Selling to both requires that low-risk people subsidize high risk people.</a:t>
            </a:r>
          </a:p>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Low-risk people may not want to do this. </a:t>
            </a:r>
          </a:p>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Sometimes, only high-risk people end up with insurance.</a:t>
            </a:r>
          </a:p>
        </p:txBody>
      </p:sp>
      <p:sp>
        <p:nvSpPr>
          <p:cNvPr id="52228" name="Rectangle 3">
            <a:extLst>
              <a:ext uri="{FF2B5EF4-FFF2-40B4-BE49-F238E27FC236}">
                <a16:creationId xmlns:a16="http://schemas.microsoft.com/office/drawing/2014/main" id="{9EB3C728-E85D-B84C-A9DD-A50A92BFDE37}"/>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Rectangle 15">
            <a:extLst>
              <a:ext uri="{FF2B5EF4-FFF2-40B4-BE49-F238E27FC236}">
                <a16:creationId xmlns:a16="http://schemas.microsoft.com/office/drawing/2014/main" id="{2D46C31D-02D3-D04F-B0CB-B0C8C99DD0CD}"/>
              </a:ext>
            </a:extLst>
          </p:cNvPr>
          <p:cNvSpPr>
            <a:spLocks noChangeArrowheads="1"/>
          </p:cNvSpPr>
          <p:nvPr/>
        </p:nvSpPr>
        <p:spPr bwMode="auto">
          <a:xfrm>
            <a:off x="914400" y="1600200"/>
            <a:ext cx="7315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ts val="600"/>
              </a:spcBef>
              <a:spcAft>
                <a:spcPts val="600"/>
              </a:spcAft>
            </a:pPr>
            <a:r>
              <a:rPr lang="en-US" altLang="en-US">
                <a:latin typeface="Calibri" panose="020F0502020204030204" pitchFamily="34" charset="0"/>
                <a:cs typeface="Arial" panose="020B0604020202020204" pitchFamily="34" charset="0"/>
              </a:rPr>
              <a:t>If low-risk people have a high enough risk premium, they will subsidize high-risk people in a pooling equilibrium.</a:t>
            </a:r>
          </a:p>
          <a:p>
            <a:pPr eaLnBrk="1" hangingPunct="1">
              <a:spcBef>
                <a:spcPts val="600"/>
              </a:spcBef>
              <a:spcAft>
                <a:spcPts val="600"/>
              </a:spcAft>
              <a:buFont typeface="Arial" panose="020B0604020202020204" pitchFamily="34" charset="0"/>
              <a:buChar char="•"/>
            </a:pPr>
            <a:r>
              <a:rPr lang="en-US" altLang="en-US" b="1">
                <a:latin typeface="Calibri" panose="020F0502020204030204" pitchFamily="34" charset="0"/>
                <a:cs typeface="Arial" panose="020B0604020202020204" pitchFamily="34" charset="0"/>
              </a:rPr>
              <a:t>Risk premium:</a:t>
            </a:r>
            <a:r>
              <a:rPr lang="en-US" altLang="en-US">
                <a:latin typeface="Calibri" panose="020F0502020204030204" pitchFamily="34" charset="0"/>
                <a:cs typeface="Arial" panose="020B0604020202020204" pitchFamily="34" charset="0"/>
              </a:rPr>
              <a:t> The amount that risk-averse individuals will pay for insurance above and beyond the actuarially fair price.</a:t>
            </a:r>
          </a:p>
          <a:p>
            <a:pPr eaLnBrk="1" hangingPunct="1">
              <a:spcBef>
                <a:spcPts val="600"/>
              </a:spcBef>
              <a:spcAft>
                <a:spcPts val="600"/>
              </a:spcAft>
              <a:buFont typeface="Arial" panose="020B0604020202020204" pitchFamily="34" charset="0"/>
              <a:buChar char="•"/>
            </a:pPr>
            <a:r>
              <a:rPr lang="en-US" altLang="en-US" b="1">
                <a:latin typeface="Calibri" panose="020F0502020204030204" pitchFamily="34" charset="0"/>
                <a:cs typeface="Arial" panose="020B0604020202020204" pitchFamily="34" charset="0"/>
              </a:rPr>
              <a:t>Pooling equilibrium:</a:t>
            </a:r>
            <a:r>
              <a:rPr lang="en-US" altLang="en-US">
                <a:latin typeface="Calibri" panose="020F0502020204030204" pitchFamily="34" charset="0"/>
                <a:cs typeface="Arial" panose="020B0604020202020204" pitchFamily="34" charset="0"/>
              </a:rPr>
              <a:t> A market equilibrium in which all types of people buy full insurance, even though it is not fairly priced to all individuals.</a:t>
            </a:r>
          </a:p>
          <a:p>
            <a:pPr eaLnBrk="1" hangingPunct="1">
              <a:spcBef>
                <a:spcPts val="600"/>
              </a:spcBef>
              <a:spcAft>
                <a:spcPts val="600"/>
              </a:spcAft>
              <a:buFont typeface="Arial" panose="020B0604020202020204" pitchFamily="34" charset="0"/>
              <a:buChar char="•"/>
            </a:pPr>
            <a:r>
              <a:rPr lang="en-US" altLang="en-US" b="1">
                <a:latin typeface="Calibri" panose="020F0502020204030204" pitchFamily="34" charset="0"/>
                <a:cs typeface="Arial" panose="020B0604020202020204" pitchFamily="34" charset="0"/>
              </a:rPr>
              <a:t>Separating equilibrium:</a:t>
            </a:r>
            <a:r>
              <a:rPr lang="en-US" altLang="en-US">
                <a:latin typeface="Calibri" panose="020F0502020204030204" pitchFamily="34" charset="0"/>
                <a:cs typeface="Arial" panose="020B0604020202020204" pitchFamily="34" charset="0"/>
              </a:rPr>
              <a:t> A market equilibrium in which different types of people buy different kinds of insurance products designed to reveal their true types.</a:t>
            </a:r>
          </a:p>
          <a:p>
            <a:pPr eaLnBrk="1" hangingPunct="1"/>
            <a:endParaRPr lang="en-US" altLang="en-US" sz="1800">
              <a:latin typeface="Arial" panose="020B0604020202020204" pitchFamily="34" charset="0"/>
              <a:cs typeface="Arial" panose="020B0604020202020204" pitchFamily="34" charset="0"/>
            </a:endParaRPr>
          </a:p>
        </p:txBody>
      </p:sp>
      <p:sp>
        <p:nvSpPr>
          <p:cNvPr id="54275" name="Rectangle 12">
            <a:extLst>
              <a:ext uri="{FF2B5EF4-FFF2-40B4-BE49-F238E27FC236}">
                <a16:creationId xmlns:a16="http://schemas.microsoft.com/office/drawing/2014/main" id="{ADE275B3-F8C9-1743-A8E0-72E545A09F68}"/>
              </a:ext>
            </a:extLst>
          </p:cNvPr>
          <p:cNvSpPr>
            <a:spLocks noChangeArrowheads="1"/>
          </p:cNvSpPr>
          <p:nvPr/>
        </p:nvSpPr>
        <p:spPr bwMode="auto">
          <a:xfrm>
            <a:off x="912813" y="8794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lnSpc>
                <a:spcPts val="2400"/>
              </a:lnSpc>
              <a:spcBef>
                <a:spcPts val="200"/>
              </a:spcBef>
              <a:spcAft>
                <a:spcPts val="200"/>
              </a:spcAft>
            </a:pPr>
            <a:r>
              <a:rPr lang="en-US" altLang="en-US">
                <a:solidFill>
                  <a:srgbClr val="3C8C93"/>
                </a:solidFill>
                <a:latin typeface="Arial" panose="020B0604020202020204" pitchFamily="34" charset="0"/>
              </a:rPr>
              <a:t>Does Asymmetric Information Necessarily Lead to </a:t>
            </a:r>
            <a:br>
              <a:rPr lang="en-US" altLang="en-US">
                <a:solidFill>
                  <a:srgbClr val="3C8C93"/>
                </a:solidFill>
                <a:latin typeface="Arial" panose="020B0604020202020204" pitchFamily="34" charset="0"/>
              </a:rPr>
            </a:br>
            <a:r>
              <a:rPr lang="en-US" altLang="en-US">
                <a:solidFill>
                  <a:srgbClr val="3C8C93"/>
                </a:solidFill>
                <a:latin typeface="Arial" panose="020B0604020202020204" pitchFamily="34" charset="0"/>
              </a:rPr>
              <a:t>Market Failure?</a:t>
            </a:r>
          </a:p>
        </p:txBody>
      </p:sp>
      <p:sp>
        <p:nvSpPr>
          <p:cNvPr id="54276" name="Rectangle 3">
            <a:extLst>
              <a:ext uri="{FF2B5EF4-FFF2-40B4-BE49-F238E27FC236}">
                <a16:creationId xmlns:a16="http://schemas.microsoft.com/office/drawing/2014/main" id="{C95AB3E6-49A7-E449-92AD-D6C2E89B1AED}"/>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 name="Rectangle 18">
            <a:extLst>
              <a:ext uri="{FF2B5EF4-FFF2-40B4-BE49-F238E27FC236}">
                <a16:creationId xmlns:a16="http://schemas.microsoft.com/office/drawing/2014/main" id="{5B12504F-83F8-3548-BB84-1EF7F6561734}"/>
              </a:ext>
            </a:extLst>
          </p:cNvPr>
          <p:cNvSpPr>
            <a:spLocks noChangeArrowheads="1"/>
          </p:cNvSpPr>
          <p:nvPr/>
        </p:nvSpPr>
        <p:spPr bwMode="auto">
          <a:xfrm>
            <a:off x="914400" y="1981200"/>
            <a:ext cx="7315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Sylfaen" pitchFamily="18" charset="0"/>
                <a:ea typeface="ＭＳ Ｐゴシック" panose="020B0600070205080204" pitchFamily="34" charset="-128"/>
              </a:defRPr>
            </a:lvl1pPr>
            <a:lvl2pPr marL="800100" indent="-342900"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lnSpc>
                <a:spcPct val="90000"/>
              </a:lnSpc>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sym typeface="Wingdings 3" pitchFamily="2" charset="2"/>
              </a:rPr>
              <a:t>In 1995, Harvard stopped subsidizing its most generous plans, which were experience-rated.</a:t>
            </a:r>
          </a:p>
          <a:p>
            <a:pPr eaLnBrk="1" hangingPunct="1">
              <a:lnSpc>
                <a:spcPct val="90000"/>
              </a:lnSpc>
              <a:spcBef>
                <a:spcPts val="600"/>
              </a:spcBef>
              <a:spcAft>
                <a:spcPts val="600"/>
              </a:spcAft>
              <a:buFont typeface="Arial" panose="020B0604020202020204" pitchFamily="34" charset="0"/>
              <a:buChar char="•"/>
            </a:pPr>
            <a:r>
              <a:rPr lang="en-US" altLang="en-US" b="1">
                <a:latin typeface="Calibri" panose="020F0502020204030204" pitchFamily="34" charset="0"/>
                <a:cs typeface="Calibri" panose="020F0502020204030204" pitchFamily="34" charset="0"/>
              </a:rPr>
              <a:t>Experience rating:</a:t>
            </a:r>
            <a:r>
              <a:rPr lang="en-US" altLang="en-US">
                <a:latin typeface="Calibri" panose="020F0502020204030204" pitchFamily="34" charset="0"/>
                <a:cs typeface="Calibri" panose="020F0502020204030204" pitchFamily="34" charset="0"/>
              </a:rPr>
              <a:t> Charging a price for insurance that is a function of realized outcomes.</a:t>
            </a:r>
          </a:p>
          <a:p>
            <a:pPr eaLnBrk="1" hangingPunct="1">
              <a:lnSpc>
                <a:spcPct val="90000"/>
              </a:lnSpc>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sym typeface="Wingdings 3" pitchFamily="2" charset="2"/>
              </a:rPr>
              <a:t>Before 1995, there was a pooling equilibrium.</a:t>
            </a:r>
          </a:p>
          <a:p>
            <a:pPr lvl="1" eaLnBrk="1" hangingPunct="1">
              <a:lnSpc>
                <a:spcPct val="90000"/>
              </a:lnSpc>
              <a:spcBef>
                <a:spcPts val="600"/>
              </a:spcBef>
              <a:spcAft>
                <a:spcPts val="600"/>
              </a:spcAft>
              <a:buFont typeface="Courier New" panose="02070309020205020404" pitchFamily="49" charset="0"/>
              <a:buChar char="o"/>
            </a:pPr>
            <a:r>
              <a:rPr lang="en-US" altLang="en-US">
                <a:latin typeface="Calibri" panose="020F0502020204030204" pitchFamily="34" charset="0"/>
                <a:cs typeface="Calibri" panose="020F0502020204030204" pitchFamily="34" charset="0"/>
                <a:sym typeface="Wingdings 3" pitchFamily="2" charset="2"/>
              </a:rPr>
              <a:t>Healthy employees chose the cheap, generous plan.</a:t>
            </a:r>
          </a:p>
          <a:p>
            <a:pPr eaLnBrk="1" hangingPunct="1">
              <a:lnSpc>
                <a:spcPct val="90000"/>
              </a:lnSpc>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sym typeface="Wingdings 3" pitchFamily="2" charset="2"/>
              </a:rPr>
              <a:t>After 1995, there was a separating equilibrium.</a:t>
            </a:r>
          </a:p>
          <a:p>
            <a:pPr lvl="1" eaLnBrk="1" hangingPunct="1">
              <a:lnSpc>
                <a:spcPct val="90000"/>
              </a:lnSpc>
              <a:spcBef>
                <a:spcPts val="600"/>
              </a:spcBef>
              <a:spcAft>
                <a:spcPts val="600"/>
              </a:spcAft>
              <a:buFont typeface="Courier New" panose="02070309020205020404" pitchFamily="49" charset="0"/>
              <a:buChar char="o"/>
            </a:pPr>
            <a:r>
              <a:rPr lang="en-US" altLang="en-US">
                <a:latin typeface="Calibri" panose="020F0502020204030204" pitchFamily="34" charset="0"/>
                <a:cs typeface="Calibri" panose="020F0502020204030204" pitchFamily="34" charset="0"/>
                <a:sym typeface="Wingdings 3" pitchFamily="2" charset="2"/>
              </a:rPr>
              <a:t>Healthy employees dropped the now expensive generous plan.</a:t>
            </a:r>
          </a:p>
        </p:txBody>
      </p:sp>
      <p:sp>
        <p:nvSpPr>
          <p:cNvPr id="56323" name="Rectangle 12">
            <a:extLst>
              <a:ext uri="{FF2B5EF4-FFF2-40B4-BE49-F238E27FC236}">
                <a16:creationId xmlns:a16="http://schemas.microsoft.com/office/drawing/2014/main" id="{5B9DF5C8-2A45-7744-B266-F399AFAD47C3}"/>
              </a:ext>
            </a:extLst>
          </p:cNvPr>
          <p:cNvSpPr>
            <a:spLocks noChangeArrowheads="1"/>
          </p:cNvSpPr>
          <p:nvPr/>
        </p:nvSpPr>
        <p:spPr bwMode="auto">
          <a:xfrm>
            <a:off x="912813" y="8032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cs typeface="Arial" panose="020B0604020202020204" pitchFamily="34" charset="0"/>
              </a:rPr>
              <a:t>APPLICATION: Adverse Selection and Health Insurance “</a:t>
            </a:r>
            <a:r>
              <a:rPr lang="en-US" altLang="ja-JP">
                <a:solidFill>
                  <a:srgbClr val="3C8C93"/>
                </a:solidFill>
                <a:latin typeface="Arial" panose="020B0604020202020204" pitchFamily="34" charset="0"/>
                <a:cs typeface="Arial" panose="020B0604020202020204" pitchFamily="34" charset="0"/>
              </a:rPr>
              <a:t>Death Spirals”</a:t>
            </a:r>
            <a:endParaRPr lang="en-US" altLang="en-US">
              <a:solidFill>
                <a:srgbClr val="3C8C93"/>
              </a:solidFill>
              <a:latin typeface="Arial" panose="020B0604020202020204" pitchFamily="34" charset="0"/>
              <a:cs typeface="Arial" panose="020B0604020202020204" pitchFamily="34" charset="0"/>
            </a:endParaRPr>
          </a:p>
        </p:txBody>
      </p:sp>
      <p:sp>
        <p:nvSpPr>
          <p:cNvPr id="56324" name="Rectangle 3">
            <a:extLst>
              <a:ext uri="{FF2B5EF4-FFF2-40B4-BE49-F238E27FC236}">
                <a16:creationId xmlns:a16="http://schemas.microsoft.com/office/drawing/2014/main" id="{EAE1E976-9417-7246-96B7-849A029C31A7}"/>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50" name="Rectangle 10">
            <a:extLst>
              <a:ext uri="{FF2B5EF4-FFF2-40B4-BE49-F238E27FC236}">
                <a16:creationId xmlns:a16="http://schemas.microsoft.com/office/drawing/2014/main" id="{F852C099-4E7E-BC40-88FA-89987E2709C8}"/>
              </a:ext>
            </a:extLst>
          </p:cNvPr>
          <p:cNvSpPr>
            <a:spLocks noChangeArrowheads="1"/>
          </p:cNvSpPr>
          <p:nvPr/>
        </p:nvSpPr>
        <p:spPr bwMode="auto">
          <a:xfrm>
            <a:off x="914400" y="2286000"/>
            <a:ext cx="73152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ts val="600"/>
              </a:spcBef>
              <a:spcAft>
                <a:spcPts val="600"/>
              </a:spcAft>
            </a:pPr>
            <a:r>
              <a:rPr lang="en-US" altLang="en-US">
                <a:latin typeface="Calibri" panose="020F0502020204030204" pitchFamily="34" charset="0"/>
                <a:cs typeface="Calibri" panose="020F0502020204030204" pitchFamily="34" charset="0"/>
              </a:rPr>
              <a:t>Insurance is valuable because it helps individuals smooth consumption across states of the world.</a:t>
            </a:r>
          </a:p>
          <a:p>
            <a:pPr eaLnBrk="1" hangingPunct="1">
              <a:spcBef>
                <a:spcPts val="600"/>
              </a:spcBef>
              <a:spcAft>
                <a:spcPts val="600"/>
              </a:spcAft>
              <a:buFont typeface="Arial" panose="020B0604020202020204" pitchFamily="34" charset="0"/>
              <a:buChar char="•"/>
            </a:pPr>
            <a:r>
              <a:rPr lang="en-US" altLang="en-US" b="1">
                <a:latin typeface="Calibri" panose="020F0502020204030204" pitchFamily="34" charset="0"/>
                <a:cs typeface="Calibri" panose="020F0502020204030204" pitchFamily="34" charset="0"/>
              </a:rPr>
              <a:t>Consumption smoothing:</a:t>
            </a:r>
            <a:r>
              <a:rPr lang="en-US" altLang="en-US">
                <a:latin typeface="Calibri" panose="020F0502020204030204" pitchFamily="34" charset="0"/>
                <a:cs typeface="Calibri" panose="020F0502020204030204" pitchFamily="34" charset="0"/>
              </a:rPr>
              <a:t> The translation of consumption from periods when consumption is high, and thus has low marginal utility, to periods when consumption is low, and thus has high marginal utility.</a:t>
            </a:r>
          </a:p>
          <a:p>
            <a:pPr eaLnBrk="1" hangingPunct="1">
              <a:spcBef>
                <a:spcPts val="600"/>
              </a:spcBef>
              <a:spcAft>
                <a:spcPts val="600"/>
              </a:spcAft>
              <a:buFont typeface="Arial" panose="020B0604020202020204" pitchFamily="34" charset="0"/>
              <a:buChar char="•"/>
            </a:pPr>
            <a:r>
              <a:rPr lang="en-US" altLang="en-US" b="1">
                <a:latin typeface="Calibri" panose="020F0502020204030204" pitchFamily="34" charset="0"/>
                <a:cs typeface="Calibri" panose="020F0502020204030204" pitchFamily="34" charset="0"/>
              </a:rPr>
              <a:t>States of the world:</a:t>
            </a:r>
            <a:r>
              <a:rPr lang="en-US" altLang="en-US">
                <a:latin typeface="Calibri" panose="020F0502020204030204" pitchFamily="34" charset="0"/>
                <a:cs typeface="Calibri" panose="020F0502020204030204" pitchFamily="34" charset="0"/>
              </a:rPr>
              <a:t> The set of outcomes that are possible in an uncertain future.</a:t>
            </a:r>
          </a:p>
          <a:p>
            <a:pPr eaLnBrk="1" hangingPunct="1"/>
            <a:endParaRPr lang="en-US" altLang="en-US" sz="1800">
              <a:latin typeface="Arial" panose="020B0604020202020204" pitchFamily="34" charset="0"/>
              <a:cs typeface="Arial" panose="020B0604020202020204" pitchFamily="34" charset="0"/>
            </a:endParaRPr>
          </a:p>
          <a:p>
            <a:pPr eaLnBrk="1" hangingPunct="1"/>
            <a:endParaRPr lang="en-US" altLang="en-US" sz="1800">
              <a:latin typeface="Arial" panose="020B0604020202020204" pitchFamily="34" charset="0"/>
              <a:cs typeface="Arial" panose="020B0604020202020204" pitchFamily="34" charset="0"/>
            </a:endParaRPr>
          </a:p>
        </p:txBody>
      </p:sp>
      <p:sp>
        <p:nvSpPr>
          <p:cNvPr id="21507" name="Rectangle 12">
            <a:extLst>
              <a:ext uri="{FF2B5EF4-FFF2-40B4-BE49-F238E27FC236}">
                <a16:creationId xmlns:a16="http://schemas.microsoft.com/office/drawing/2014/main" id="{C6E78273-D2C8-714D-8570-C1ADFAF28142}"/>
              </a:ext>
            </a:extLst>
          </p:cNvPr>
          <p:cNvSpPr>
            <a:spLocks noChangeArrowheads="1"/>
          </p:cNvSpPr>
          <p:nvPr/>
        </p:nvSpPr>
        <p:spPr bwMode="auto">
          <a:xfrm>
            <a:off x="912813" y="14890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rPr>
              <a:t>Why Do Individuals Value Insurance?</a:t>
            </a:r>
          </a:p>
        </p:txBody>
      </p:sp>
      <p:sp>
        <p:nvSpPr>
          <p:cNvPr id="21508" name="Rectangle 3">
            <a:extLst>
              <a:ext uri="{FF2B5EF4-FFF2-40B4-BE49-F238E27FC236}">
                <a16:creationId xmlns:a16="http://schemas.microsoft.com/office/drawing/2014/main" id="{57B4EC11-4D93-2B4B-876B-3B3F2D587C1E}"/>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5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5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5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0"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2">
            <a:extLst>
              <a:ext uri="{FF2B5EF4-FFF2-40B4-BE49-F238E27FC236}">
                <a16:creationId xmlns:a16="http://schemas.microsoft.com/office/drawing/2014/main" id="{95371B60-35F9-464D-8D02-05F2287C320D}"/>
              </a:ext>
            </a:extLst>
          </p:cNvPr>
          <p:cNvSpPr>
            <a:spLocks noChangeArrowheads="1"/>
          </p:cNvSpPr>
          <p:nvPr/>
        </p:nvSpPr>
        <p:spPr bwMode="auto">
          <a:xfrm>
            <a:off x="912813" y="9556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cs typeface="Arial" panose="020B0604020202020204" pitchFamily="34" charset="0"/>
              </a:rPr>
              <a:t>APPLICATION: Adverse Selection and Health Insurance “</a:t>
            </a:r>
            <a:r>
              <a:rPr lang="en-US" altLang="ja-JP">
                <a:solidFill>
                  <a:srgbClr val="3C8C93"/>
                </a:solidFill>
                <a:latin typeface="Arial" panose="020B0604020202020204" pitchFamily="34" charset="0"/>
                <a:cs typeface="Arial" panose="020B0604020202020204" pitchFamily="34" charset="0"/>
              </a:rPr>
              <a:t>Death Spirals”</a:t>
            </a:r>
            <a:endParaRPr lang="en-US" altLang="en-US">
              <a:solidFill>
                <a:srgbClr val="3C8C93"/>
              </a:solidFill>
              <a:latin typeface="Arial" panose="020B0604020202020204" pitchFamily="34" charset="0"/>
              <a:cs typeface="Arial" panose="020B0604020202020204" pitchFamily="34" charset="0"/>
            </a:endParaRPr>
          </a:p>
        </p:txBody>
      </p:sp>
      <p:sp>
        <p:nvSpPr>
          <p:cNvPr id="37891" name="Rectangle 5">
            <a:extLst>
              <a:ext uri="{FF2B5EF4-FFF2-40B4-BE49-F238E27FC236}">
                <a16:creationId xmlns:a16="http://schemas.microsoft.com/office/drawing/2014/main" id="{BCA2D431-2CE2-5B40-9289-F664BEB27E75}"/>
              </a:ext>
            </a:extLst>
          </p:cNvPr>
          <p:cNvSpPr>
            <a:spLocks noChangeArrowheads="1"/>
          </p:cNvSpPr>
          <p:nvPr/>
        </p:nvSpPr>
        <p:spPr bwMode="auto">
          <a:xfrm>
            <a:off x="914400" y="2093913"/>
            <a:ext cx="7315200" cy="354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Sylfaen" pitchFamily="18" charset="0"/>
                <a:ea typeface="ＭＳ Ｐゴシック" panose="020B0600070205080204" pitchFamily="34" charset="-128"/>
              </a:defRPr>
            </a:lvl1pPr>
            <a:lvl2pPr marL="800100" indent="-342900"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lnSpc>
                <a:spcPct val="90000"/>
              </a:lnSpc>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sym typeface="Wingdings 3" pitchFamily="2" charset="2"/>
              </a:rPr>
              <a:t>Because the less-healthy employees used much more medical care, the experience-rated premiums of the more generous plans increased substantially.</a:t>
            </a:r>
          </a:p>
          <a:p>
            <a:pPr eaLnBrk="1" hangingPunct="1">
              <a:lnSpc>
                <a:spcPct val="90000"/>
              </a:lnSpc>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sym typeface="Wingdings 3" pitchFamily="2" charset="2"/>
              </a:rPr>
              <a:t>By 1998, the most generous plan had gotten so expensive that it was no longer offered. </a:t>
            </a:r>
          </a:p>
          <a:p>
            <a:pPr lvl="1" eaLnBrk="1" hangingPunct="1">
              <a:lnSpc>
                <a:spcPct val="90000"/>
              </a:lnSpc>
              <a:spcBef>
                <a:spcPts val="600"/>
              </a:spcBef>
              <a:spcAft>
                <a:spcPts val="600"/>
              </a:spcAft>
              <a:buFont typeface="Courier New" panose="02070309020205020404" pitchFamily="49" charset="0"/>
              <a:buChar char="o"/>
            </a:pPr>
            <a:r>
              <a:rPr lang="en-US" altLang="en-US">
                <a:latin typeface="Calibri" panose="020F0502020204030204" pitchFamily="34" charset="0"/>
                <a:cs typeface="Calibri" panose="020F0502020204030204" pitchFamily="34" charset="0"/>
                <a:sym typeface="Wingdings 3" pitchFamily="2" charset="2"/>
              </a:rPr>
              <a:t>Adverse selection had led to a “</a:t>
            </a:r>
            <a:r>
              <a:rPr lang="en-US" altLang="ja-JP">
                <a:latin typeface="Calibri" panose="020F0502020204030204" pitchFamily="34" charset="0"/>
                <a:cs typeface="Calibri" panose="020F0502020204030204" pitchFamily="34" charset="0"/>
                <a:sym typeface="Wingdings 3" pitchFamily="2" charset="2"/>
              </a:rPr>
              <a:t>death spiral” for this plan.</a:t>
            </a:r>
          </a:p>
          <a:p>
            <a:pPr lvl="1" eaLnBrk="1" hangingPunct="1">
              <a:lnSpc>
                <a:spcPct val="90000"/>
              </a:lnSpc>
              <a:spcBef>
                <a:spcPts val="600"/>
              </a:spcBef>
              <a:spcAft>
                <a:spcPts val="600"/>
              </a:spcAft>
              <a:buFont typeface="Courier New" panose="02070309020205020404" pitchFamily="49" charset="0"/>
              <a:buChar char="o"/>
            </a:pPr>
            <a:r>
              <a:rPr lang="en-US" altLang="en-US">
                <a:latin typeface="Calibri" panose="020F0502020204030204" pitchFamily="34" charset="0"/>
                <a:cs typeface="Calibri" panose="020F0502020204030204" pitchFamily="34" charset="0"/>
                <a:sym typeface="Wingdings 3" pitchFamily="2" charset="2"/>
              </a:rPr>
              <a:t>It kept getting more expensive, and healthy people kept leaving, driving its price ever higher.</a:t>
            </a:r>
          </a:p>
        </p:txBody>
      </p:sp>
      <p:sp>
        <p:nvSpPr>
          <p:cNvPr id="58372" name="Rectangle 3">
            <a:extLst>
              <a:ext uri="{FF2B5EF4-FFF2-40B4-BE49-F238E27FC236}">
                <a16:creationId xmlns:a16="http://schemas.microsoft.com/office/drawing/2014/main" id="{F997615B-EF08-514C-A631-6BF4644D22E5}"/>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8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89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8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bldLvl="2"/>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5">
            <a:extLst>
              <a:ext uri="{FF2B5EF4-FFF2-40B4-BE49-F238E27FC236}">
                <a16:creationId xmlns:a16="http://schemas.microsoft.com/office/drawing/2014/main" id="{88F73689-4EE1-C44C-8902-08296249FE26}"/>
              </a:ext>
            </a:extLst>
          </p:cNvPr>
          <p:cNvSpPr>
            <a:spLocks noChangeArrowheads="1"/>
          </p:cNvSpPr>
          <p:nvPr/>
        </p:nvSpPr>
        <p:spPr bwMode="auto">
          <a:xfrm>
            <a:off x="914400" y="2362200"/>
            <a:ext cx="73152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lnSpc>
                <a:spcPct val="90000"/>
              </a:lnSpc>
              <a:spcBef>
                <a:spcPts val="600"/>
              </a:spcBef>
              <a:spcAft>
                <a:spcPts val="600"/>
              </a:spcAft>
            </a:pPr>
            <a:r>
              <a:rPr lang="en-US" altLang="en-US">
                <a:latin typeface="Calibri" panose="020F0502020204030204" pitchFamily="34" charset="0"/>
                <a:cs typeface="Calibri" panose="020F0502020204030204" pitchFamily="34" charset="0"/>
                <a:sym typeface="Wingdings 3" pitchFamily="2" charset="2"/>
              </a:rPr>
              <a:t>Adverse selection leads to market failure since healthy people may not be able to buy insurance.</a:t>
            </a:r>
          </a:p>
          <a:p>
            <a:pPr eaLnBrk="1" hangingPunct="1">
              <a:lnSpc>
                <a:spcPct val="90000"/>
              </a:lnSpc>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sym typeface="Wingdings 3" pitchFamily="2" charset="2"/>
              </a:rPr>
              <a:t>The government can address adverse selection, and improve market efficiency, in a number of ways…</a:t>
            </a:r>
          </a:p>
          <a:p>
            <a:pPr eaLnBrk="1" hangingPunct="1">
              <a:lnSpc>
                <a:spcPct val="90000"/>
              </a:lnSpc>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sym typeface="Wingdings 3" pitchFamily="2" charset="2"/>
              </a:rPr>
              <a:t>…but they involve redistribution from the healthy to the sick, which may be quite unpopular.</a:t>
            </a:r>
          </a:p>
          <a:p>
            <a:pPr eaLnBrk="1" hangingPunct="1">
              <a:lnSpc>
                <a:spcPct val="90000"/>
              </a:lnSpc>
              <a:spcBef>
                <a:spcPct val="10000"/>
              </a:spcBef>
              <a:spcAft>
                <a:spcPct val="20000"/>
              </a:spcAft>
              <a:buFont typeface="Wingdings 3" pitchFamily="2" charset="2"/>
              <a:buNone/>
            </a:pPr>
            <a:endParaRPr lang="en-US" altLang="en-US" sz="1800">
              <a:cs typeface="Calibri" panose="020F0502020204030204" pitchFamily="34" charset="0"/>
              <a:sym typeface="Wingdings 3" pitchFamily="2" charset="2"/>
            </a:endParaRPr>
          </a:p>
        </p:txBody>
      </p:sp>
      <p:sp>
        <p:nvSpPr>
          <p:cNvPr id="59395" name="Rectangle 12">
            <a:extLst>
              <a:ext uri="{FF2B5EF4-FFF2-40B4-BE49-F238E27FC236}">
                <a16:creationId xmlns:a16="http://schemas.microsoft.com/office/drawing/2014/main" id="{161AB219-D210-CF4C-940F-EF81FA66C165}"/>
              </a:ext>
            </a:extLst>
          </p:cNvPr>
          <p:cNvSpPr>
            <a:spLocks noChangeArrowheads="1"/>
          </p:cNvSpPr>
          <p:nvPr/>
        </p:nvSpPr>
        <p:spPr bwMode="auto">
          <a:xfrm>
            <a:off x="912813" y="12604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lnSpc>
                <a:spcPts val="2400"/>
              </a:lnSpc>
              <a:spcBef>
                <a:spcPts val="200"/>
              </a:spcBef>
              <a:spcAft>
                <a:spcPts val="200"/>
              </a:spcAft>
            </a:pPr>
            <a:r>
              <a:rPr lang="en-US" altLang="en-US">
                <a:solidFill>
                  <a:srgbClr val="3C8C93"/>
                </a:solidFill>
                <a:latin typeface="Arial" panose="020B0604020202020204" pitchFamily="34" charset="0"/>
              </a:rPr>
              <a:t>How Does the Government Address Adverse Selection?</a:t>
            </a:r>
          </a:p>
        </p:txBody>
      </p:sp>
      <p:sp>
        <p:nvSpPr>
          <p:cNvPr id="59396" name="Rectangle 3">
            <a:extLst>
              <a:ext uri="{FF2B5EF4-FFF2-40B4-BE49-F238E27FC236}">
                <a16:creationId xmlns:a16="http://schemas.microsoft.com/office/drawing/2014/main" id="{BDB258BE-5762-8540-8B2A-02494A4737D2}"/>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91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91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91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build="p" bldLvl="2"/>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 name="Rectangle 17">
            <a:extLst>
              <a:ext uri="{FF2B5EF4-FFF2-40B4-BE49-F238E27FC236}">
                <a16:creationId xmlns:a16="http://schemas.microsoft.com/office/drawing/2014/main" id="{61566A66-B59C-8941-B7AA-D7E0E389AEFB}"/>
              </a:ext>
            </a:extLst>
          </p:cNvPr>
          <p:cNvSpPr>
            <a:spLocks noChangeArrowheads="1"/>
          </p:cNvSpPr>
          <p:nvPr/>
        </p:nvSpPr>
        <p:spPr bwMode="auto">
          <a:xfrm>
            <a:off x="914400" y="1981200"/>
            <a:ext cx="7315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4161750" indent="-24161750" eaLnBrk="0" hangingPunct="0">
              <a:defRPr sz="2400">
                <a:solidFill>
                  <a:schemeClr val="tx1"/>
                </a:solidFill>
                <a:latin typeface="Sylfaen" pitchFamily="18" charset="0"/>
                <a:ea typeface="ＭＳ Ｐゴシック" panose="020B0600070205080204" pitchFamily="34" charset="-128"/>
              </a:defRPr>
            </a:lvl1pPr>
            <a:lvl2pPr marL="342900" indent="-342900"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lvl="1" eaLnBrk="1" hangingPunct="1">
              <a:lnSpc>
                <a:spcPct val="90000"/>
              </a:lnSpc>
              <a:spcBef>
                <a:spcPts val="600"/>
              </a:spcBef>
              <a:spcAft>
                <a:spcPts val="600"/>
              </a:spcAft>
              <a:buClr>
                <a:schemeClr val="tx1"/>
              </a:buClr>
              <a:buFont typeface="Arial" panose="020B0604020202020204" pitchFamily="34" charset="0"/>
              <a:buChar char="•"/>
            </a:pPr>
            <a:r>
              <a:rPr lang="en-US" altLang="en-US" b="1">
                <a:latin typeface="Calibri" panose="020F0502020204030204" pitchFamily="34" charset="0"/>
                <a:cs typeface="Calibri" panose="020F0502020204030204" pitchFamily="34" charset="0"/>
                <a:sym typeface="Wingdings 3" pitchFamily="2" charset="2"/>
              </a:rPr>
              <a:t>Externalities: </a:t>
            </a:r>
            <a:r>
              <a:rPr lang="en-US" altLang="en-US">
                <a:latin typeface="Calibri" panose="020F0502020204030204" pitchFamily="34" charset="0"/>
                <a:cs typeface="Calibri" panose="020F0502020204030204" pitchFamily="34" charset="0"/>
                <a:sym typeface="Wingdings 3" pitchFamily="2" charset="2"/>
              </a:rPr>
              <a:t>Vaccines have positive spillovers; car crashes negative ones.</a:t>
            </a:r>
          </a:p>
          <a:p>
            <a:pPr lvl="1" eaLnBrk="1" hangingPunct="1">
              <a:lnSpc>
                <a:spcPct val="90000"/>
              </a:lnSpc>
              <a:spcBef>
                <a:spcPts val="600"/>
              </a:spcBef>
              <a:spcAft>
                <a:spcPts val="600"/>
              </a:spcAft>
              <a:buClr>
                <a:schemeClr val="tx1"/>
              </a:buClr>
              <a:buFont typeface="Arial" panose="020B0604020202020204" pitchFamily="34" charset="0"/>
              <a:buChar char="•"/>
            </a:pPr>
            <a:r>
              <a:rPr lang="en-US" altLang="en-US" b="1">
                <a:latin typeface="Calibri" panose="020F0502020204030204" pitchFamily="34" charset="0"/>
                <a:cs typeface="Calibri" panose="020F0502020204030204" pitchFamily="34" charset="0"/>
                <a:sym typeface="Wingdings 3" pitchFamily="2" charset="2"/>
              </a:rPr>
              <a:t>Administrative costs: </a:t>
            </a:r>
            <a:r>
              <a:rPr lang="en-US" altLang="en-US">
                <a:latin typeface="Calibri" panose="020F0502020204030204" pitchFamily="34" charset="0"/>
                <a:cs typeface="Calibri" panose="020F0502020204030204" pitchFamily="34" charset="0"/>
                <a:sym typeface="Wingdings 3" pitchFamily="2" charset="2"/>
              </a:rPr>
              <a:t>Government-run health care has much lower administrative costs than private insurance.</a:t>
            </a:r>
          </a:p>
          <a:p>
            <a:pPr lvl="1" eaLnBrk="1" hangingPunct="1">
              <a:lnSpc>
                <a:spcPct val="90000"/>
              </a:lnSpc>
              <a:spcBef>
                <a:spcPts val="600"/>
              </a:spcBef>
              <a:spcAft>
                <a:spcPts val="600"/>
              </a:spcAft>
              <a:buClr>
                <a:schemeClr val="tx1"/>
              </a:buClr>
              <a:buFont typeface="Arial" panose="020B0604020202020204" pitchFamily="34" charset="0"/>
              <a:buChar char="•"/>
            </a:pPr>
            <a:r>
              <a:rPr lang="en-US" altLang="en-US" b="1">
                <a:latin typeface="Calibri" panose="020F0502020204030204" pitchFamily="34" charset="0"/>
                <a:cs typeface="Calibri" panose="020F0502020204030204" pitchFamily="34" charset="0"/>
                <a:sym typeface="Wingdings 3" pitchFamily="2" charset="2"/>
              </a:rPr>
              <a:t>Redistribution: </a:t>
            </a:r>
            <a:r>
              <a:rPr lang="en-US" altLang="en-US">
                <a:latin typeface="Calibri" panose="020F0502020204030204" pitchFamily="34" charset="0"/>
                <a:cs typeface="Calibri" panose="020F0502020204030204" pitchFamily="34" charset="0"/>
                <a:sym typeface="Wingdings 3" pitchFamily="2" charset="2"/>
              </a:rPr>
              <a:t>Governments may want to redistribute from healthy to sick.</a:t>
            </a:r>
          </a:p>
          <a:p>
            <a:pPr lvl="1" eaLnBrk="1" hangingPunct="1">
              <a:lnSpc>
                <a:spcPct val="90000"/>
              </a:lnSpc>
              <a:spcBef>
                <a:spcPts val="600"/>
              </a:spcBef>
              <a:spcAft>
                <a:spcPts val="600"/>
              </a:spcAft>
              <a:buClr>
                <a:schemeClr val="tx1"/>
              </a:buClr>
              <a:buFont typeface="Arial" panose="020B0604020202020204" pitchFamily="34" charset="0"/>
              <a:buChar char="•"/>
            </a:pPr>
            <a:r>
              <a:rPr lang="en-US" altLang="en-US" b="1">
                <a:latin typeface="Calibri" panose="020F0502020204030204" pitchFamily="34" charset="0"/>
                <a:cs typeface="Calibri" panose="020F0502020204030204" pitchFamily="34" charset="0"/>
                <a:sym typeface="Wingdings 3" pitchFamily="2" charset="2"/>
              </a:rPr>
              <a:t>Paternalism: </a:t>
            </a:r>
            <a:r>
              <a:rPr lang="en-US" altLang="en-US">
                <a:latin typeface="Calibri" panose="020F0502020204030204" pitchFamily="34" charset="0"/>
                <a:cs typeface="Calibri" panose="020F0502020204030204" pitchFamily="34" charset="0"/>
                <a:sym typeface="Wingdings 3" pitchFamily="2" charset="2"/>
              </a:rPr>
              <a:t>Governments may feel that people would choose to buy too little insurance for themselves.</a:t>
            </a:r>
          </a:p>
        </p:txBody>
      </p:sp>
      <p:sp>
        <p:nvSpPr>
          <p:cNvPr id="61443" name="Rectangle 12">
            <a:extLst>
              <a:ext uri="{FF2B5EF4-FFF2-40B4-BE49-F238E27FC236}">
                <a16:creationId xmlns:a16="http://schemas.microsoft.com/office/drawing/2014/main" id="{4803089A-9B32-C34E-9883-A32EAC0FFF97}"/>
              </a:ext>
            </a:extLst>
          </p:cNvPr>
          <p:cNvSpPr>
            <a:spLocks noChangeArrowheads="1"/>
          </p:cNvSpPr>
          <p:nvPr/>
        </p:nvSpPr>
        <p:spPr bwMode="auto">
          <a:xfrm>
            <a:off x="912813" y="10318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lnSpc>
                <a:spcPts val="2400"/>
              </a:lnSpc>
              <a:spcBef>
                <a:spcPts val="200"/>
              </a:spcBef>
              <a:spcAft>
                <a:spcPts val="200"/>
              </a:spcAft>
            </a:pPr>
            <a:r>
              <a:rPr lang="en-US" altLang="en-US">
                <a:solidFill>
                  <a:srgbClr val="3C8C93"/>
                </a:solidFill>
                <a:latin typeface="Arial" panose="020B0604020202020204" pitchFamily="34" charset="0"/>
              </a:rPr>
              <a:t>Other Reasons for Government Intervention in </a:t>
            </a:r>
            <a:br>
              <a:rPr lang="en-US" altLang="en-US">
                <a:solidFill>
                  <a:srgbClr val="3C8C93"/>
                </a:solidFill>
                <a:latin typeface="Arial" panose="020B0604020202020204" pitchFamily="34" charset="0"/>
              </a:rPr>
            </a:br>
            <a:r>
              <a:rPr lang="en-US" altLang="en-US">
                <a:solidFill>
                  <a:srgbClr val="3C8C93"/>
                </a:solidFill>
                <a:latin typeface="Arial" panose="020B0604020202020204" pitchFamily="34" charset="0"/>
              </a:rPr>
              <a:t>Insurance Markets</a:t>
            </a:r>
          </a:p>
        </p:txBody>
      </p:sp>
      <p:sp>
        <p:nvSpPr>
          <p:cNvPr id="61444" name="Rectangle 3">
            <a:extLst>
              <a:ext uri="{FF2B5EF4-FFF2-40B4-BE49-F238E27FC236}">
                <a16:creationId xmlns:a16="http://schemas.microsoft.com/office/drawing/2014/main" id="{BC0B8AFB-3E9B-224C-A7C3-B092EDCB69D9}"/>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bldLvl="3"/>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17">
            <a:extLst>
              <a:ext uri="{FF2B5EF4-FFF2-40B4-BE49-F238E27FC236}">
                <a16:creationId xmlns:a16="http://schemas.microsoft.com/office/drawing/2014/main" id="{76B43EAD-D5B8-6E43-903E-904049C8F76D}"/>
              </a:ext>
            </a:extLst>
          </p:cNvPr>
          <p:cNvSpPr>
            <a:spLocks noChangeArrowheads="1"/>
          </p:cNvSpPr>
          <p:nvPr/>
        </p:nvSpPr>
        <p:spPr bwMode="auto">
          <a:xfrm>
            <a:off x="914400" y="2540000"/>
            <a:ext cx="7315200" cy="462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566738" eaLnBrk="0" hangingPunct="0">
              <a:defRPr sz="2400">
                <a:solidFill>
                  <a:schemeClr val="tx1"/>
                </a:solidFill>
                <a:latin typeface="Sylfaen" pitchFamily="18" charset="0"/>
                <a:ea typeface="ＭＳ Ｐゴシック" panose="020B0600070205080204" pitchFamily="34" charset="-128"/>
              </a:defRPr>
            </a:lvl1pPr>
            <a:lvl2pPr marL="37931725" indent="-37474525" defTabSz="566738"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Even if private insurance markets do not function well, people may still be able to insure with self-insurance.</a:t>
            </a:r>
          </a:p>
          <a:p>
            <a:pPr eaLnBrk="1" hangingPunct="1">
              <a:spcBef>
                <a:spcPts val="600"/>
              </a:spcBef>
              <a:spcAft>
                <a:spcPts val="600"/>
              </a:spcAft>
              <a:buFont typeface="Arial" panose="020B0604020202020204" pitchFamily="34" charset="0"/>
              <a:buChar char="•"/>
            </a:pPr>
            <a:r>
              <a:rPr lang="en-US" altLang="en-US" b="1">
                <a:latin typeface="Calibri" panose="020F0502020204030204" pitchFamily="34" charset="0"/>
                <a:cs typeface="Calibri" panose="020F0502020204030204" pitchFamily="34" charset="0"/>
              </a:rPr>
              <a:t>Self-insurance:</a:t>
            </a:r>
            <a:r>
              <a:rPr lang="en-US" altLang="en-US">
                <a:latin typeface="Calibri" panose="020F0502020204030204" pitchFamily="34" charset="0"/>
                <a:cs typeface="Calibri" panose="020F0502020204030204" pitchFamily="34" charset="0"/>
              </a:rPr>
              <a:t> The private means of smoothing consumption over adverse events, such as through one’s own savings, labor supply of family members, or borrowing from friends.</a:t>
            </a:r>
          </a:p>
        </p:txBody>
      </p:sp>
      <p:sp>
        <p:nvSpPr>
          <p:cNvPr id="63491" name="Rectangle 9">
            <a:extLst>
              <a:ext uri="{FF2B5EF4-FFF2-40B4-BE49-F238E27FC236}">
                <a16:creationId xmlns:a16="http://schemas.microsoft.com/office/drawing/2014/main" id="{71FDDA14-2841-8A44-850B-156167C096F2}"/>
              </a:ext>
            </a:extLst>
          </p:cNvPr>
          <p:cNvSpPr>
            <a:spLocks noChangeArrowheads="1"/>
          </p:cNvSpPr>
          <p:nvPr/>
        </p:nvSpPr>
        <p:spPr bwMode="auto">
          <a:xfrm>
            <a:off x="912813" y="12604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lnSpc>
                <a:spcPts val="2400"/>
              </a:lnSpc>
              <a:spcBef>
                <a:spcPts val="200"/>
              </a:spcBef>
              <a:spcAft>
                <a:spcPts val="200"/>
              </a:spcAft>
            </a:pPr>
            <a:r>
              <a:rPr lang="en-US" altLang="en-US">
                <a:solidFill>
                  <a:srgbClr val="3C8C93"/>
                </a:solidFill>
                <a:latin typeface="Arial" panose="020B0604020202020204" pitchFamily="34" charset="0"/>
              </a:rPr>
              <a:t>Social Insurance versus Self-Insurance: How Much Consumption Smoothing?</a:t>
            </a:r>
          </a:p>
        </p:txBody>
      </p:sp>
      <p:sp>
        <p:nvSpPr>
          <p:cNvPr id="63492" name="Rectangle 3">
            <a:extLst>
              <a:ext uri="{FF2B5EF4-FFF2-40B4-BE49-F238E27FC236}">
                <a16:creationId xmlns:a16="http://schemas.microsoft.com/office/drawing/2014/main" id="{6ABE951E-0EBF-AA49-8A75-8D1233BAA8AB}"/>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13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3">
            <a:extLst>
              <a:ext uri="{FF2B5EF4-FFF2-40B4-BE49-F238E27FC236}">
                <a16:creationId xmlns:a16="http://schemas.microsoft.com/office/drawing/2014/main" id="{03876CC4-A9FA-A54E-BBAA-ECECF6FA3535}"/>
              </a:ext>
            </a:extLst>
          </p:cNvPr>
          <p:cNvSpPr>
            <a:spLocks noChangeArrowheads="1"/>
          </p:cNvSpPr>
          <p:nvPr/>
        </p:nvSpPr>
        <p:spPr bwMode="auto">
          <a:xfrm>
            <a:off x="912813" y="9556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lnSpc>
                <a:spcPts val="2400"/>
              </a:lnSpc>
              <a:spcBef>
                <a:spcPts val="200"/>
              </a:spcBef>
              <a:spcAft>
                <a:spcPts val="200"/>
              </a:spcAft>
            </a:pPr>
            <a:r>
              <a:rPr lang="en-US" altLang="en-US">
                <a:solidFill>
                  <a:srgbClr val="3C8C93"/>
                </a:solidFill>
                <a:latin typeface="Arial" panose="020B0604020202020204" pitchFamily="34" charset="0"/>
              </a:rPr>
              <a:t>Example: Unemployment Insurance</a:t>
            </a:r>
          </a:p>
        </p:txBody>
      </p:sp>
      <p:sp>
        <p:nvSpPr>
          <p:cNvPr id="50179" name="Rectangle 5">
            <a:extLst>
              <a:ext uri="{FF2B5EF4-FFF2-40B4-BE49-F238E27FC236}">
                <a16:creationId xmlns:a16="http://schemas.microsoft.com/office/drawing/2014/main" id="{2A711E9E-1C70-334D-A977-DB17CE120DB7}"/>
              </a:ext>
            </a:extLst>
          </p:cNvPr>
          <p:cNvSpPr>
            <a:spLocks noChangeArrowheads="1"/>
          </p:cNvSpPr>
          <p:nvPr/>
        </p:nvSpPr>
        <p:spPr bwMode="auto">
          <a:xfrm>
            <a:off x="914400" y="1617663"/>
            <a:ext cx="7315200" cy="336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66738" eaLnBrk="0" hangingPunct="0">
              <a:defRPr sz="2400">
                <a:solidFill>
                  <a:schemeClr val="tx1"/>
                </a:solidFill>
                <a:latin typeface="Sylfaen" pitchFamily="18" charset="0"/>
                <a:ea typeface="ＭＳ Ｐゴシック" panose="020B0600070205080204" pitchFamily="34" charset="-128"/>
              </a:defRPr>
            </a:lvl1pPr>
            <a:lvl2pPr marL="406400" indent="-292100" defTabSz="566738"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ts val="600"/>
              </a:spcBef>
              <a:spcAft>
                <a:spcPts val="600"/>
              </a:spcAft>
            </a:pPr>
            <a:r>
              <a:rPr lang="en-US" altLang="en-US">
                <a:latin typeface="Calibri" panose="020F0502020204030204" pitchFamily="34" charset="0"/>
                <a:cs typeface="Calibri" panose="020F0502020204030204" pitchFamily="34" charset="0"/>
              </a:rPr>
              <a:t>People can insure against unemployment in many ways:</a:t>
            </a:r>
          </a:p>
          <a:p>
            <a:pPr lvl="1" eaLnBrk="1" hangingPunct="1">
              <a:lnSpc>
                <a:spcPct val="90000"/>
              </a:lnSpc>
              <a:spcBef>
                <a:spcPts val="600"/>
              </a:spcBef>
              <a:spcAft>
                <a:spcPts val="600"/>
              </a:spcAft>
              <a:buSzPct val="90000"/>
              <a:buFont typeface="Arial" panose="020B0604020202020204" pitchFamily="34" charset="0"/>
              <a:buChar char="•"/>
            </a:pPr>
            <a:r>
              <a:rPr lang="en-US" altLang="en-US">
                <a:latin typeface="Calibri" panose="020F0502020204030204" pitchFamily="34" charset="0"/>
                <a:cs typeface="Calibri" panose="020F0502020204030204" pitchFamily="34" charset="0"/>
              </a:rPr>
              <a:t>They can draw on their own savings.</a:t>
            </a:r>
          </a:p>
          <a:p>
            <a:pPr lvl="1" eaLnBrk="1" hangingPunct="1">
              <a:lnSpc>
                <a:spcPct val="90000"/>
              </a:lnSpc>
              <a:spcBef>
                <a:spcPts val="600"/>
              </a:spcBef>
              <a:spcAft>
                <a:spcPts val="600"/>
              </a:spcAft>
              <a:buSzPct val="90000"/>
              <a:buFont typeface="Arial" panose="020B0604020202020204" pitchFamily="34" charset="0"/>
              <a:buChar char="•"/>
            </a:pPr>
            <a:r>
              <a:rPr lang="en-US" altLang="en-US">
                <a:latin typeface="Calibri" panose="020F0502020204030204" pitchFamily="34" charset="0"/>
                <a:cs typeface="Calibri" panose="020F0502020204030204" pitchFamily="34" charset="0"/>
              </a:rPr>
              <a:t>They can borrow, either in </a:t>
            </a:r>
            <a:r>
              <a:rPr lang="en-US" altLang="en-US" i="1">
                <a:latin typeface="Calibri" panose="020F0502020204030204" pitchFamily="34" charset="0"/>
                <a:cs typeface="Calibri" panose="020F0502020204030204" pitchFamily="34" charset="0"/>
              </a:rPr>
              <a:t>collateralized</a:t>
            </a:r>
            <a:r>
              <a:rPr lang="en-US" altLang="en-US">
                <a:latin typeface="Calibri" panose="020F0502020204030204" pitchFamily="34" charset="0"/>
                <a:cs typeface="Calibri" panose="020F0502020204030204" pitchFamily="34" charset="0"/>
              </a:rPr>
              <a:t> forms or in </a:t>
            </a:r>
            <a:r>
              <a:rPr lang="en-US" altLang="en-US" i="1">
                <a:latin typeface="Calibri" panose="020F0502020204030204" pitchFamily="34" charset="0"/>
                <a:cs typeface="Calibri" panose="020F0502020204030204" pitchFamily="34" charset="0"/>
              </a:rPr>
              <a:t>uncollateralized</a:t>
            </a:r>
            <a:r>
              <a:rPr lang="en-US" altLang="en-US">
                <a:latin typeface="Calibri" panose="020F0502020204030204" pitchFamily="34" charset="0"/>
                <a:cs typeface="Calibri" panose="020F0502020204030204" pitchFamily="34" charset="0"/>
              </a:rPr>
              <a:t> forms.</a:t>
            </a:r>
          </a:p>
          <a:p>
            <a:pPr lvl="1" eaLnBrk="1" hangingPunct="1">
              <a:lnSpc>
                <a:spcPct val="90000"/>
              </a:lnSpc>
              <a:spcBef>
                <a:spcPts val="600"/>
              </a:spcBef>
              <a:spcAft>
                <a:spcPts val="600"/>
              </a:spcAft>
              <a:buSzPct val="90000"/>
              <a:buFont typeface="Arial" panose="020B0604020202020204" pitchFamily="34" charset="0"/>
              <a:buChar char="•"/>
            </a:pPr>
            <a:r>
              <a:rPr lang="en-US" altLang="en-US">
                <a:latin typeface="Calibri" panose="020F0502020204030204" pitchFamily="34" charset="0"/>
                <a:cs typeface="Calibri" panose="020F0502020204030204" pitchFamily="34" charset="0"/>
              </a:rPr>
              <a:t>Other family members can increase their labor earnings.</a:t>
            </a:r>
          </a:p>
          <a:p>
            <a:pPr lvl="1" eaLnBrk="1" hangingPunct="1">
              <a:lnSpc>
                <a:spcPct val="90000"/>
              </a:lnSpc>
              <a:spcBef>
                <a:spcPct val="10000"/>
              </a:spcBef>
              <a:spcAft>
                <a:spcPct val="30000"/>
              </a:spcAft>
              <a:buSzPct val="90000"/>
              <a:buFont typeface="Arial" panose="020B0604020202020204" pitchFamily="34" charset="0"/>
              <a:buChar char="•"/>
            </a:pPr>
            <a:r>
              <a:rPr lang="en-US" altLang="en-US">
                <a:latin typeface="Calibri" panose="020F0502020204030204" pitchFamily="34" charset="0"/>
                <a:cs typeface="Calibri" panose="020F0502020204030204" pitchFamily="34" charset="0"/>
              </a:rPr>
              <a:t>They can receive transfers from their extended family, friends, or local organizations.</a:t>
            </a:r>
          </a:p>
        </p:txBody>
      </p:sp>
      <p:sp>
        <p:nvSpPr>
          <p:cNvPr id="65540" name="Rectangle 3">
            <a:extLst>
              <a:ext uri="{FF2B5EF4-FFF2-40B4-BE49-F238E27FC236}">
                <a16:creationId xmlns:a16="http://schemas.microsoft.com/office/drawing/2014/main" id="{3FCB0F89-0270-6E49-9002-EB3D2CBCC48C}"/>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017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17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017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01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bldLvl="2"/>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1" name="Rectangle 22">
            <a:extLst>
              <a:ext uri="{FF2B5EF4-FFF2-40B4-BE49-F238E27FC236}">
                <a16:creationId xmlns:a16="http://schemas.microsoft.com/office/drawing/2014/main" id="{8BB543FF-BDEB-0844-92D0-128FF3B97C62}"/>
              </a:ext>
            </a:extLst>
          </p:cNvPr>
          <p:cNvSpPr>
            <a:spLocks noChangeArrowheads="1"/>
          </p:cNvSpPr>
          <p:nvPr/>
        </p:nvSpPr>
        <p:spPr bwMode="auto">
          <a:xfrm>
            <a:off x="914400" y="1600200"/>
            <a:ext cx="7315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Unemployment insurance provides benefits through the replacement rate.</a:t>
            </a:r>
          </a:p>
          <a:p>
            <a:pPr eaLnBrk="1" hangingPunct="1">
              <a:spcBef>
                <a:spcPts val="600"/>
              </a:spcBef>
              <a:spcAft>
                <a:spcPts val="600"/>
              </a:spcAft>
              <a:buFont typeface="Arial" panose="020B0604020202020204" pitchFamily="34" charset="0"/>
              <a:buChar char="•"/>
            </a:pPr>
            <a:r>
              <a:rPr lang="en-US" altLang="en-US" b="1">
                <a:latin typeface="Calibri" panose="020F0502020204030204" pitchFamily="34" charset="0"/>
                <a:cs typeface="Calibri" panose="020F0502020204030204" pitchFamily="34" charset="0"/>
              </a:rPr>
              <a:t>UI replacement rate:</a:t>
            </a:r>
            <a:r>
              <a:rPr lang="en-US" altLang="en-US">
                <a:latin typeface="Calibri" panose="020F0502020204030204" pitchFamily="34" charset="0"/>
                <a:cs typeface="Calibri" panose="020F0502020204030204" pitchFamily="34" charset="0"/>
              </a:rPr>
              <a:t> The ratio of unemployment insurance benefits to pre-unemployment earnings.</a:t>
            </a:r>
          </a:p>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A higher replacement rate corresponds to more generous insurance.</a:t>
            </a:r>
          </a:p>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But private insurance reduces the consumption-smoothing value of this insurance.</a:t>
            </a:r>
          </a:p>
        </p:txBody>
      </p:sp>
      <p:sp>
        <p:nvSpPr>
          <p:cNvPr id="66563" name="Rectangle 15">
            <a:extLst>
              <a:ext uri="{FF2B5EF4-FFF2-40B4-BE49-F238E27FC236}">
                <a16:creationId xmlns:a16="http://schemas.microsoft.com/office/drawing/2014/main" id="{64121F56-49D4-5B42-80F0-FF58DC051887}"/>
              </a:ext>
            </a:extLst>
          </p:cNvPr>
          <p:cNvSpPr>
            <a:spLocks noChangeArrowheads="1"/>
          </p:cNvSpPr>
          <p:nvPr/>
        </p:nvSpPr>
        <p:spPr bwMode="auto">
          <a:xfrm>
            <a:off x="912813" y="10318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lnSpc>
                <a:spcPts val="2400"/>
              </a:lnSpc>
              <a:spcBef>
                <a:spcPts val="200"/>
              </a:spcBef>
              <a:spcAft>
                <a:spcPts val="200"/>
              </a:spcAft>
            </a:pPr>
            <a:r>
              <a:rPr lang="en-US" altLang="en-US">
                <a:solidFill>
                  <a:srgbClr val="3C8C93"/>
                </a:solidFill>
                <a:latin typeface="Arial" panose="020B0604020202020204" pitchFamily="34" charset="0"/>
              </a:rPr>
              <a:t>Example: Unemployment Insurance</a:t>
            </a:r>
          </a:p>
        </p:txBody>
      </p:sp>
      <p:sp>
        <p:nvSpPr>
          <p:cNvPr id="66564" name="Rectangle 3">
            <a:extLst>
              <a:ext uri="{FF2B5EF4-FFF2-40B4-BE49-F238E27FC236}">
                <a16:creationId xmlns:a16="http://schemas.microsoft.com/office/drawing/2014/main" id="{FF9EE0DF-ED49-A24E-80B0-4FD032457713}"/>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0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0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0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0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1" grpId="0" build="p"/>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15">
            <a:extLst>
              <a:ext uri="{FF2B5EF4-FFF2-40B4-BE49-F238E27FC236}">
                <a16:creationId xmlns:a16="http://schemas.microsoft.com/office/drawing/2014/main" id="{7538CB3B-FF3B-E64C-9516-165C5C64C417}"/>
              </a:ext>
            </a:extLst>
          </p:cNvPr>
          <p:cNvSpPr>
            <a:spLocks noChangeArrowheads="1"/>
          </p:cNvSpPr>
          <p:nvPr/>
        </p:nvSpPr>
        <p:spPr bwMode="auto">
          <a:xfrm>
            <a:off x="912813" y="9556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lnSpc>
                <a:spcPts val="2400"/>
              </a:lnSpc>
              <a:spcBef>
                <a:spcPts val="200"/>
              </a:spcBef>
              <a:spcAft>
                <a:spcPts val="200"/>
              </a:spcAft>
            </a:pPr>
            <a:r>
              <a:rPr lang="en-US" altLang="en-US">
                <a:solidFill>
                  <a:srgbClr val="3C8C93"/>
                </a:solidFill>
                <a:latin typeface="Arial" panose="020B0604020202020204" pitchFamily="34" charset="0"/>
              </a:rPr>
              <a:t>Example: Unemployment Insurance</a:t>
            </a:r>
          </a:p>
        </p:txBody>
      </p:sp>
      <p:pic>
        <p:nvPicPr>
          <p:cNvPr id="68611" name="Picture 2">
            <a:extLst>
              <a:ext uri="{FF2B5EF4-FFF2-40B4-BE49-F238E27FC236}">
                <a16:creationId xmlns:a16="http://schemas.microsoft.com/office/drawing/2014/main" id="{0D936387-1ECB-2D48-B166-6AC7A07363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2813" y="1600200"/>
            <a:ext cx="7315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2" name="Rectangle 3">
            <a:extLst>
              <a:ext uri="{FF2B5EF4-FFF2-40B4-BE49-F238E27FC236}">
                <a16:creationId xmlns:a16="http://schemas.microsoft.com/office/drawing/2014/main" id="{6992C5E3-2B0C-554F-BF0D-292C148327A0}"/>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14">
            <a:extLst>
              <a:ext uri="{FF2B5EF4-FFF2-40B4-BE49-F238E27FC236}">
                <a16:creationId xmlns:a16="http://schemas.microsoft.com/office/drawing/2014/main" id="{25983FEE-5FF1-4940-9400-2C9F3D411FBF}"/>
              </a:ext>
            </a:extLst>
          </p:cNvPr>
          <p:cNvSpPr>
            <a:spLocks noChangeArrowheads="1"/>
          </p:cNvSpPr>
          <p:nvPr/>
        </p:nvSpPr>
        <p:spPr bwMode="auto">
          <a:xfrm>
            <a:off x="927100" y="2286000"/>
            <a:ext cx="73025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66738" eaLnBrk="0" hangingPunct="0">
              <a:defRPr sz="2400">
                <a:solidFill>
                  <a:schemeClr val="tx1"/>
                </a:solidFill>
                <a:latin typeface="Sylfaen" pitchFamily="18" charset="0"/>
                <a:ea typeface="ＭＳ Ｐゴシック" panose="020B0600070205080204" pitchFamily="34" charset="-128"/>
              </a:defRPr>
            </a:lvl1pPr>
            <a:lvl2pPr indent="-342900" defTabSz="566738"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ts val="600"/>
              </a:spcBef>
              <a:spcAft>
                <a:spcPts val="600"/>
              </a:spcAft>
            </a:pPr>
            <a:r>
              <a:rPr lang="en-US" altLang="en-US">
                <a:latin typeface="Calibri" panose="020F0502020204030204" pitchFamily="34" charset="0"/>
                <a:cs typeface="Calibri" panose="020F0502020204030204" pitchFamily="34" charset="0"/>
              </a:rPr>
              <a:t>The importance of social insurance for consumption smoothing will depend on two factors: </a:t>
            </a:r>
          </a:p>
          <a:p>
            <a:pPr lvl="1" eaLnBrk="1" hangingPunct="1">
              <a:lnSpc>
                <a:spcPct val="90000"/>
              </a:lnSpc>
              <a:spcBef>
                <a:spcPts val="600"/>
              </a:spcBef>
              <a:spcAft>
                <a:spcPts val="600"/>
              </a:spcAft>
              <a:buSzPct val="90000"/>
              <a:buFont typeface="Arial" panose="020B0604020202020204" pitchFamily="34" charset="0"/>
              <a:buChar char="•"/>
            </a:pPr>
            <a:r>
              <a:rPr lang="en-US" altLang="en-US" i="1">
                <a:latin typeface="Calibri" panose="020F0502020204030204" pitchFamily="34" charset="0"/>
                <a:cs typeface="Calibri" panose="020F0502020204030204" pitchFamily="34" charset="0"/>
              </a:rPr>
              <a:t>Predictability of the event</a:t>
            </a:r>
            <a:r>
              <a:rPr lang="en-US" altLang="en-US">
                <a:latin typeface="Calibri" panose="020F0502020204030204" pitchFamily="34" charset="0"/>
                <a:cs typeface="Calibri" panose="020F0502020204030204" pitchFamily="34" charset="0"/>
              </a:rPr>
              <a:t>: Easier to self-insure against predict able events.</a:t>
            </a:r>
          </a:p>
          <a:p>
            <a:pPr lvl="1" eaLnBrk="1" hangingPunct="1">
              <a:lnSpc>
                <a:spcPct val="90000"/>
              </a:lnSpc>
              <a:spcBef>
                <a:spcPts val="600"/>
              </a:spcBef>
              <a:spcAft>
                <a:spcPts val="600"/>
              </a:spcAft>
              <a:buSzPct val="90000"/>
              <a:buFont typeface="Arial" panose="020B0604020202020204" pitchFamily="34" charset="0"/>
              <a:buChar char="•"/>
            </a:pPr>
            <a:r>
              <a:rPr lang="en-US" altLang="en-US" i="1">
                <a:latin typeface="Calibri" panose="020F0502020204030204" pitchFamily="34" charset="0"/>
                <a:cs typeface="Calibri" panose="020F0502020204030204" pitchFamily="34" charset="0"/>
              </a:rPr>
              <a:t>Cost of the event</a:t>
            </a:r>
            <a:r>
              <a:rPr lang="en-US" altLang="en-US">
                <a:latin typeface="Calibri" panose="020F0502020204030204" pitchFamily="34" charset="0"/>
                <a:cs typeface="Calibri" panose="020F0502020204030204" pitchFamily="34" charset="0"/>
              </a:rPr>
              <a:t>: Easier to self-insure against low-cost events.</a:t>
            </a:r>
          </a:p>
        </p:txBody>
      </p:sp>
      <p:sp>
        <p:nvSpPr>
          <p:cNvPr id="70659" name="Rectangle 5">
            <a:extLst>
              <a:ext uri="{FF2B5EF4-FFF2-40B4-BE49-F238E27FC236}">
                <a16:creationId xmlns:a16="http://schemas.microsoft.com/office/drawing/2014/main" id="{EDD6F611-D85D-474D-8356-B81FD8612A5D}"/>
              </a:ext>
            </a:extLst>
          </p:cNvPr>
          <p:cNvSpPr>
            <a:spLocks noChangeArrowheads="1"/>
          </p:cNvSpPr>
          <p:nvPr/>
        </p:nvSpPr>
        <p:spPr bwMode="auto">
          <a:xfrm>
            <a:off x="912813" y="12604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lnSpc>
                <a:spcPts val="2400"/>
              </a:lnSpc>
              <a:spcBef>
                <a:spcPts val="200"/>
              </a:spcBef>
              <a:spcAft>
                <a:spcPts val="200"/>
              </a:spcAft>
            </a:pPr>
            <a:r>
              <a:rPr lang="en-US" altLang="en-US">
                <a:solidFill>
                  <a:srgbClr val="3C8C93"/>
                </a:solidFill>
                <a:latin typeface="Arial" panose="020B0604020202020204" pitchFamily="34" charset="0"/>
              </a:rPr>
              <a:t>Lessons for Consumption-Smoothing Role of Social Insurance</a:t>
            </a:r>
          </a:p>
        </p:txBody>
      </p:sp>
      <p:sp>
        <p:nvSpPr>
          <p:cNvPr id="70660" name="Rectangle 3">
            <a:extLst>
              <a:ext uri="{FF2B5EF4-FFF2-40B4-BE49-F238E27FC236}">
                <a16:creationId xmlns:a16="http://schemas.microsoft.com/office/drawing/2014/main" id="{C447A595-0ED1-C940-9191-A7459354A345}"/>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29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298">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529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build="p" bldLvl="2"/>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 name="Rectangle 13">
            <a:extLst>
              <a:ext uri="{FF2B5EF4-FFF2-40B4-BE49-F238E27FC236}">
                <a16:creationId xmlns:a16="http://schemas.microsoft.com/office/drawing/2014/main" id="{D6DFF6AA-8C7F-BB4D-BCB7-604376CF8F65}"/>
              </a:ext>
            </a:extLst>
          </p:cNvPr>
          <p:cNvSpPr>
            <a:spLocks noChangeArrowheads="1"/>
          </p:cNvSpPr>
          <p:nvPr/>
        </p:nvSpPr>
        <p:spPr bwMode="auto">
          <a:xfrm>
            <a:off x="914400" y="1752600"/>
            <a:ext cx="73152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ts val="600"/>
              </a:spcBef>
              <a:spcAft>
                <a:spcPts val="600"/>
              </a:spcAft>
            </a:pPr>
            <a:r>
              <a:rPr lang="en-US" altLang="en-US">
                <a:latin typeface="Calibri" panose="020F0502020204030204" pitchFamily="34" charset="0"/>
                <a:cs typeface="Calibri" panose="020F0502020204030204" pitchFamily="34" charset="0"/>
              </a:rPr>
              <a:t>The cost of insurance is moral hazard.</a:t>
            </a:r>
          </a:p>
          <a:p>
            <a:pPr eaLnBrk="1" hangingPunct="1">
              <a:spcBef>
                <a:spcPts val="600"/>
              </a:spcBef>
              <a:spcAft>
                <a:spcPts val="600"/>
              </a:spcAft>
              <a:buFont typeface="Arial" panose="020B0604020202020204" pitchFamily="34" charset="0"/>
              <a:buChar char="•"/>
            </a:pPr>
            <a:r>
              <a:rPr lang="en-US" altLang="en-US" b="1">
                <a:latin typeface="Calibri" panose="020F0502020204030204" pitchFamily="34" charset="0"/>
                <a:cs typeface="Calibri" panose="020F0502020204030204" pitchFamily="34" charset="0"/>
              </a:rPr>
              <a:t>Moral hazard:</a:t>
            </a:r>
            <a:r>
              <a:rPr lang="en-US" altLang="en-US">
                <a:latin typeface="Calibri" panose="020F0502020204030204" pitchFamily="34" charset="0"/>
                <a:cs typeface="Calibri" panose="020F0502020204030204" pitchFamily="34" charset="0"/>
              </a:rPr>
              <a:t> Adverse actions taken by individuals or producers in response to insurance against adverse outcomes.</a:t>
            </a:r>
          </a:p>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The existence of moral hazard means that it may not be optimal for the government to provide the full insurance that is demanded by risk-averse consumers.</a:t>
            </a:r>
          </a:p>
          <a:p>
            <a:pPr eaLnBrk="1" hangingPunct="1"/>
            <a:endParaRPr lang="en-US" altLang="en-US" sz="180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E34FE809-04B8-3F4C-B80F-158C0DB6247C}"/>
              </a:ext>
            </a:extLst>
          </p:cNvPr>
          <p:cNvSpPr>
            <a:spLocks noChangeArrowheads="1"/>
          </p:cNvSpPr>
          <p:nvPr/>
        </p:nvSpPr>
        <p:spPr bwMode="auto">
          <a:xfrm>
            <a:off x="912813" y="879475"/>
            <a:ext cx="7315200" cy="492125"/>
          </a:xfrm>
          <a:prstGeom prst="rect">
            <a:avLst/>
          </a:prstGeom>
          <a:noFill/>
          <a:ln>
            <a:noFill/>
          </a:ln>
        </p:spPr>
        <p:txBody>
          <a:bodyPr/>
          <a:lstStyle/>
          <a:p>
            <a:pPr>
              <a:spcBef>
                <a:spcPct val="10000"/>
              </a:spcBef>
              <a:spcAft>
                <a:spcPct val="10000"/>
              </a:spcAft>
              <a:defRPr/>
            </a:pPr>
            <a:r>
              <a:rPr lang="en-US" sz="2400" kern="0" dirty="0">
                <a:solidFill>
                  <a:srgbClr val="3C8C93"/>
                </a:solidFill>
                <a:latin typeface="Arial" charset="0"/>
                <a:ea typeface="ＭＳ Ｐゴシック" charset="0"/>
              </a:rPr>
              <a:t>The Problem with Insurance: Moral Hazard</a:t>
            </a:r>
          </a:p>
        </p:txBody>
      </p:sp>
      <p:sp>
        <p:nvSpPr>
          <p:cNvPr id="72708" name="Rectangle 3">
            <a:extLst>
              <a:ext uri="{FF2B5EF4-FFF2-40B4-BE49-F238E27FC236}">
                <a16:creationId xmlns:a16="http://schemas.microsoft.com/office/drawing/2014/main" id="{46F85B20-18CD-7048-9B07-0BF1E434BA0E}"/>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bldLvl="2"/>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B36C14A-622F-C645-8FD7-BD425752A92C}"/>
              </a:ext>
            </a:extLst>
          </p:cNvPr>
          <p:cNvSpPr>
            <a:spLocks noChangeArrowheads="1"/>
          </p:cNvSpPr>
          <p:nvPr/>
        </p:nvSpPr>
        <p:spPr bwMode="auto">
          <a:xfrm>
            <a:off x="912813" y="879475"/>
            <a:ext cx="7315200" cy="492125"/>
          </a:xfrm>
          <a:prstGeom prst="rect">
            <a:avLst/>
          </a:prstGeom>
          <a:noFill/>
          <a:ln>
            <a:noFill/>
          </a:ln>
        </p:spPr>
        <p:txBody>
          <a:bodyPr/>
          <a:lstStyle/>
          <a:p>
            <a:pPr>
              <a:spcBef>
                <a:spcPct val="10000"/>
              </a:spcBef>
              <a:spcAft>
                <a:spcPct val="10000"/>
              </a:spcAft>
              <a:defRPr/>
            </a:pPr>
            <a:r>
              <a:rPr lang="en-US" sz="2400" kern="0" dirty="0">
                <a:solidFill>
                  <a:srgbClr val="3C8C93"/>
                </a:solidFill>
                <a:latin typeface="Arial" charset="0"/>
                <a:ea typeface="ＭＳ Ｐゴシック" charset="0"/>
              </a:rPr>
              <a:t>The Problem with Insurance: Moral Hazard</a:t>
            </a:r>
          </a:p>
        </p:txBody>
      </p:sp>
      <p:sp>
        <p:nvSpPr>
          <p:cNvPr id="74755" name="Rectangle 3">
            <a:extLst>
              <a:ext uri="{FF2B5EF4-FFF2-40B4-BE49-F238E27FC236}">
                <a16:creationId xmlns:a16="http://schemas.microsoft.com/office/drawing/2014/main" id="{C0F55A77-A495-CE49-8289-D4CFB92325B4}"/>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
        <p:nvSpPr>
          <p:cNvPr id="74756" name="Text Box 3">
            <a:extLst>
              <a:ext uri="{FF2B5EF4-FFF2-40B4-BE49-F238E27FC236}">
                <a16:creationId xmlns:a16="http://schemas.microsoft.com/office/drawing/2014/main" id="{0D520353-AE0F-4649-B4FD-79635A16BFE7}"/>
              </a:ext>
            </a:extLst>
          </p:cNvPr>
          <p:cNvSpPr txBox="1">
            <a:spLocks noChangeArrowheads="1"/>
          </p:cNvSpPr>
          <p:nvPr/>
        </p:nvSpPr>
        <p:spPr bwMode="auto">
          <a:xfrm>
            <a:off x="677863" y="1873250"/>
            <a:ext cx="8999537" cy="323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Sylfaen" pitchFamily="18" charset="0"/>
                <a:ea typeface="ＭＳ Ｐゴシック" panose="020B0600070205080204" pitchFamily="34" charset="-128"/>
              </a:defRPr>
            </a:lvl1pPr>
            <a:lvl2pPr marL="800100" indent="-342900"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Aft>
                <a:spcPct val="25000"/>
              </a:spcAft>
              <a:buFontTx/>
              <a:buChar char="•"/>
            </a:pPr>
            <a:r>
              <a:rPr lang="pt-PT" altLang="en-US">
                <a:latin typeface="Calibri" panose="020F0502020204030204" pitchFamily="34" charset="0"/>
                <a:cs typeface="Calibri" panose="020F0502020204030204" pitchFamily="34" charset="0"/>
              </a:rPr>
              <a:t>conflict between goals of </a:t>
            </a:r>
            <a:r>
              <a:rPr lang="pt-PT" altLang="en-US">
                <a:solidFill>
                  <a:srgbClr val="000099"/>
                </a:solidFill>
                <a:latin typeface="Calibri" panose="020F0502020204030204" pitchFamily="34" charset="0"/>
                <a:cs typeface="Calibri" panose="020F0502020204030204" pitchFamily="34" charset="0"/>
              </a:rPr>
              <a:t>principal</a:t>
            </a:r>
            <a:r>
              <a:rPr lang="pt-PT" altLang="en-US">
                <a:latin typeface="Calibri" panose="020F0502020204030204" pitchFamily="34" charset="0"/>
                <a:cs typeface="Calibri" panose="020F0502020204030204" pitchFamily="34" charset="0"/>
              </a:rPr>
              <a:t> and </a:t>
            </a:r>
            <a:r>
              <a:rPr lang="pt-PT" altLang="en-US">
                <a:solidFill>
                  <a:srgbClr val="000099"/>
                </a:solidFill>
                <a:latin typeface="Calibri" panose="020F0502020204030204" pitchFamily="34" charset="0"/>
                <a:cs typeface="Calibri" panose="020F0502020204030204" pitchFamily="34" charset="0"/>
              </a:rPr>
              <a:t>agent</a:t>
            </a:r>
            <a:r>
              <a:rPr lang="pt-PT" altLang="en-US">
                <a:latin typeface="Calibri" panose="020F0502020204030204" pitchFamily="34" charset="0"/>
                <a:cs typeface="Calibri" panose="020F0502020204030204" pitchFamily="34" charset="0"/>
              </a:rPr>
              <a:t>;</a:t>
            </a:r>
          </a:p>
          <a:p>
            <a:pPr eaLnBrk="1" hangingPunct="1">
              <a:spcAft>
                <a:spcPct val="25000"/>
              </a:spcAft>
              <a:buFontTx/>
              <a:buChar char="•"/>
            </a:pPr>
            <a:r>
              <a:rPr lang="pt-PT" altLang="en-US">
                <a:latin typeface="Calibri" panose="020F0502020204030204" pitchFamily="34" charset="0"/>
                <a:cs typeface="Calibri" panose="020F0502020204030204" pitchFamily="34" charset="0"/>
              </a:rPr>
              <a:t>agent’s actions may not be observable/verifiable</a:t>
            </a:r>
          </a:p>
          <a:p>
            <a:pPr eaLnBrk="1" hangingPunct="1">
              <a:spcAft>
                <a:spcPct val="25000"/>
              </a:spcAft>
              <a:buFontTx/>
              <a:buChar char="•"/>
            </a:pPr>
            <a:endParaRPr lang="pt-PT" altLang="en-US">
              <a:latin typeface="Calibri" panose="020F0502020204030204" pitchFamily="34" charset="0"/>
              <a:cs typeface="Calibri" panose="020F0502020204030204" pitchFamily="34" charset="0"/>
            </a:endParaRPr>
          </a:p>
          <a:p>
            <a:pPr eaLnBrk="1" hangingPunct="1">
              <a:spcAft>
                <a:spcPct val="25000"/>
              </a:spcAft>
              <a:buFontTx/>
              <a:buChar char="•"/>
            </a:pPr>
            <a:r>
              <a:rPr lang="pt-PT" altLang="en-US">
                <a:latin typeface="Calibri" panose="020F0502020204030204" pitchFamily="34" charset="0"/>
                <a:cs typeface="Calibri" panose="020F0502020204030204" pitchFamily="34" charset="0"/>
              </a:rPr>
              <a:t>examples: </a:t>
            </a:r>
          </a:p>
          <a:p>
            <a:pPr lvl="1" eaLnBrk="1" hangingPunct="1">
              <a:spcAft>
                <a:spcPct val="25000"/>
              </a:spcAft>
              <a:buFontTx/>
              <a:buChar char="•"/>
            </a:pPr>
            <a:r>
              <a:rPr lang="pt-PT" altLang="en-US">
                <a:latin typeface="Calibri" panose="020F0502020204030204" pitchFamily="34" charset="0"/>
                <a:cs typeface="Calibri" panose="020F0502020204030204" pitchFamily="34" charset="0"/>
              </a:rPr>
              <a:t>insurance firm/insured agent</a:t>
            </a:r>
          </a:p>
          <a:p>
            <a:pPr lvl="1" eaLnBrk="1" hangingPunct="1">
              <a:spcAft>
                <a:spcPct val="25000"/>
              </a:spcAft>
              <a:buFontTx/>
              <a:buChar char="•"/>
            </a:pPr>
            <a:r>
              <a:rPr lang="pt-PT" altLang="en-US">
                <a:latin typeface="Calibri" panose="020F0502020204030204" pitchFamily="34" charset="0"/>
                <a:cs typeface="Calibri" panose="020F0502020204030204" pitchFamily="34" charset="0"/>
              </a:rPr>
              <a:t>owner/manager</a:t>
            </a:r>
          </a:p>
          <a:p>
            <a:pPr lvl="1" eaLnBrk="1" hangingPunct="1">
              <a:spcAft>
                <a:spcPct val="25000"/>
              </a:spcAft>
              <a:buFontTx/>
              <a:buChar char="•"/>
            </a:pPr>
            <a:r>
              <a:rPr lang="pt-PT" altLang="en-US">
                <a:latin typeface="Calibri" panose="020F0502020204030204" pitchFamily="34" charset="0"/>
                <a:cs typeface="Calibri" panose="020F0502020204030204" pitchFamily="34" charset="0"/>
              </a:rPr>
              <a:t>service provider/client</a:t>
            </a:r>
            <a:endParaRPr lang="pt-PT" altLang="en-US" i="1">
              <a:latin typeface="Calibri" panose="020F0502020204030204" pitchFamily="34" charset="0"/>
              <a:cs typeface="Calibri" panose="020F0502020204030204" pitchFamily="34" charset="0"/>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50" name="Rectangle 10">
            <a:extLst>
              <a:ext uri="{FF2B5EF4-FFF2-40B4-BE49-F238E27FC236}">
                <a16:creationId xmlns:a16="http://schemas.microsoft.com/office/drawing/2014/main" id="{49E9AAB3-9FBB-394A-9BC9-8FDBA3EA530D}"/>
              </a:ext>
            </a:extLst>
          </p:cNvPr>
          <p:cNvSpPr>
            <a:spLocks noChangeArrowheads="1"/>
          </p:cNvSpPr>
          <p:nvPr/>
        </p:nvSpPr>
        <p:spPr bwMode="auto">
          <a:xfrm>
            <a:off x="914400" y="2743200"/>
            <a:ext cx="73152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ts val="600"/>
              </a:spcBef>
              <a:spcAft>
                <a:spcPts val="600"/>
              </a:spcAft>
              <a:buFont typeface="Arial" panose="020B0604020202020204" pitchFamily="34" charset="0"/>
              <a:buChar char="•"/>
            </a:pPr>
            <a:r>
              <a:rPr lang="en-US" altLang="en-US" dirty="0">
                <a:latin typeface="Calibri" panose="020F0502020204030204" pitchFamily="34" charset="0"/>
                <a:cs typeface="Calibri" panose="020F0502020204030204" pitchFamily="34" charset="0"/>
              </a:rPr>
              <a:t>Diminishing marginal utility means that the fourth slice of pizza is less important than the first. </a:t>
            </a:r>
          </a:p>
          <a:p>
            <a:pPr eaLnBrk="1" hangingPunct="1">
              <a:spcBef>
                <a:spcPts val="600"/>
              </a:spcBef>
              <a:spcAft>
                <a:spcPts val="600"/>
              </a:spcAft>
              <a:buFont typeface="Arial" panose="020B0604020202020204" pitchFamily="34" charset="0"/>
              <a:buChar char="•"/>
            </a:pPr>
            <a:r>
              <a:rPr lang="en-US" altLang="en-US" dirty="0">
                <a:latin typeface="Calibri" panose="020F0502020204030204" pitchFamily="34" charset="0"/>
                <a:cs typeface="Calibri" panose="020F0502020204030204" pitchFamily="34" charset="0"/>
              </a:rPr>
              <a:t>Always having two slices is better than having four and sometimes having zero.</a:t>
            </a:r>
          </a:p>
          <a:p>
            <a:pPr eaLnBrk="1" hangingPunct="1">
              <a:spcBef>
                <a:spcPts val="600"/>
              </a:spcBef>
              <a:spcAft>
                <a:spcPts val="600"/>
              </a:spcAft>
              <a:buFont typeface="Arial" panose="020B0604020202020204" pitchFamily="34" charset="0"/>
              <a:buChar char="•"/>
            </a:pPr>
            <a:r>
              <a:rPr lang="en-US" altLang="en-US" dirty="0">
                <a:latin typeface="Calibri" panose="020F0502020204030204" pitchFamily="34" charset="0"/>
                <a:cs typeface="Calibri" panose="020F0502020204030204" pitchFamily="34" charset="0"/>
              </a:rPr>
              <a:t>Always a moderate amount of consumption for sure is better than a 50–50 chance of having a lot or nothing.</a:t>
            </a:r>
          </a:p>
          <a:p>
            <a:pPr eaLnBrk="1" hangingPunct="1">
              <a:spcBef>
                <a:spcPts val="600"/>
              </a:spcBef>
              <a:spcAft>
                <a:spcPts val="600"/>
              </a:spcAft>
              <a:buFont typeface="Arial" panose="020B0604020202020204" pitchFamily="34" charset="0"/>
              <a:buChar char="•"/>
            </a:pPr>
            <a:r>
              <a:rPr lang="en-US" altLang="en-US" dirty="0">
                <a:latin typeface="Calibri" panose="020F0502020204030204" pitchFamily="34" charset="0"/>
                <a:cs typeface="Calibri" panose="020F0502020204030204" pitchFamily="34" charset="0"/>
              </a:rPr>
              <a:t>Individuals will demand </a:t>
            </a:r>
            <a:r>
              <a:rPr lang="en-US" altLang="en-US" i="1" dirty="0">
                <a:latin typeface="Calibri" panose="020F0502020204030204" pitchFamily="34" charset="0"/>
                <a:cs typeface="Calibri" panose="020F0502020204030204" pitchFamily="34" charset="0"/>
              </a:rPr>
              <a:t>full insurance in order to fully smooth their consumption across states of the world</a:t>
            </a:r>
            <a:r>
              <a:rPr lang="en-US" altLang="en-US" dirty="0">
                <a:latin typeface="Calibri" panose="020F0502020204030204" pitchFamily="34" charset="0"/>
                <a:cs typeface="Calibri" panose="020F0502020204030204" pitchFamily="34" charset="0"/>
              </a:rPr>
              <a:t>.</a:t>
            </a:r>
          </a:p>
          <a:p>
            <a:pPr eaLnBrk="1" hangingPunct="1"/>
            <a:endParaRPr lang="en-US" altLang="en-US" sz="1800" dirty="0">
              <a:latin typeface="Arial" panose="020B0604020202020204" pitchFamily="34" charset="0"/>
              <a:cs typeface="Arial" panose="020B0604020202020204" pitchFamily="34" charset="0"/>
            </a:endParaRPr>
          </a:p>
          <a:p>
            <a:pPr eaLnBrk="1" hangingPunct="1"/>
            <a:endParaRPr lang="en-US" altLang="en-US" sz="1800" dirty="0">
              <a:latin typeface="Arial" panose="020B0604020202020204" pitchFamily="34" charset="0"/>
              <a:cs typeface="Arial" panose="020B0604020202020204" pitchFamily="34" charset="0"/>
            </a:endParaRPr>
          </a:p>
        </p:txBody>
      </p:sp>
      <p:sp>
        <p:nvSpPr>
          <p:cNvPr id="23555" name="Rectangle 12">
            <a:extLst>
              <a:ext uri="{FF2B5EF4-FFF2-40B4-BE49-F238E27FC236}">
                <a16:creationId xmlns:a16="http://schemas.microsoft.com/office/drawing/2014/main" id="{A98B50A7-2D72-1741-AD7F-B9B65ADE1B6E}"/>
              </a:ext>
            </a:extLst>
          </p:cNvPr>
          <p:cNvSpPr>
            <a:spLocks noChangeArrowheads="1"/>
          </p:cNvSpPr>
          <p:nvPr/>
        </p:nvSpPr>
        <p:spPr bwMode="auto">
          <a:xfrm>
            <a:off x="912813" y="17176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rPr>
              <a:t>Why Do Individuals Value Insurance?</a:t>
            </a:r>
          </a:p>
          <a:p>
            <a:pPr eaLnBrk="1" hangingPunct="1">
              <a:spcBef>
                <a:spcPct val="10000"/>
              </a:spcBef>
              <a:spcAft>
                <a:spcPct val="10000"/>
              </a:spcAft>
            </a:pPr>
            <a:r>
              <a:rPr lang="en-US" altLang="en-US">
                <a:solidFill>
                  <a:srgbClr val="3C8C93"/>
                </a:solidFill>
                <a:latin typeface="Arial" panose="020B0604020202020204" pitchFamily="34" charset="0"/>
              </a:rPr>
              <a:t>Diminishing marginal utility</a:t>
            </a:r>
          </a:p>
        </p:txBody>
      </p:sp>
      <p:sp>
        <p:nvSpPr>
          <p:cNvPr id="23556" name="Rectangle 3">
            <a:extLst>
              <a:ext uri="{FF2B5EF4-FFF2-40B4-BE49-F238E27FC236}">
                <a16:creationId xmlns:a16="http://schemas.microsoft.com/office/drawing/2014/main" id="{4301203F-04C9-EB42-834E-46AAD6767EE2}"/>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5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5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50">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5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0" grpId="0" build="p"/>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Rectangle 19">
            <a:extLst>
              <a:ext uri="{FF2B5EF4-FFF2-40B4-BE49-F238E27FC236}">
                <a16:creationId xmlns:a16="http://schemas.microsoft.com/office/drawing/2014/main" id="{2F95BF5F-4471-AF47-8A2C-D19B557E1781}"/>
              </a:ext>
            </a:extLst>
          </p:cNvPr>
          <p:cNvSpPr>
            <a:spLocks noChangeArrowheads="1"/>
          </p:cNvSpPr>
          <p:nvPr/>
        </p:nvSpPr>
        <p:spPr bwMode="auto">
          <a:xfrm>
            <a:off x="914400" y="2057400"/>
            <a:ext cx="73152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763" defTabSz="566738" eaLnBrk="0" hangingPunct="0">
              <a:defRPr sz="2400">
                <a:solidFill>
                  <a:schemeClr val="tx1"/>
                </a:solidFill>
                <a:latin typeface="Sylfaen" pitchFamily="18" charset="0"/>
                <a:ea typeface="ＭＳ Ｐゴシック" panose="020B0600070205080204" pitchFamily="34" charset="-128"/>
              </a:defRPr>
            </a:lvl1pPr>
            <a:lvl2pPr marL="37931725" indent="-37474525" defTabSz="566738"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lnSpc>
                <a:spcPct val="90000"/>
              </a:lnSpc>
              <a:spcBef>
                <a:spcPts val="600"/>
              </a:spcBef>
              <a:spcAft>
                <a:spcPts val="600"/>
              </a:spcAft>
            </a:pPr>
            <a:r>
              <a:rPr lang="en-US" altLang="en-US">
                <a:latin typeface="Calibri" panose="020F0502020204030204" pitchFamily="34" charset="0"/>
                <a:cs typeface="Calibri" panose="020F0502020204030204" pitchFamily="34" charset="0"/>
              </a:rPr>
              <a:t>What determines moral hazard?</a:t>
            </a:r>
          </a:p>
          <a:p>
            <a:pPr eaLnBrk="1" hangingPunct="1">
              <a:lnSpc>
                <a:spcPct val="90000"/>
              </a:lnSpc>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How easy it is to observe whether the adverse event has happened.</a:t>
            </a:r>
          </a:p>
          <a:p>
            <a:pPr eaLnBrk="1" hangingPunct="1">
              <a:lnSpc>
                <a:spcPct val="90000"/>
              </a:lnSpc>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How easy it is to change behavior in order to establish the adverse event.</a:t>
            </a:r>
          </a:p>
        </p:txBody>
      </p:sp>
      <p:sp>
        <p:nvSpPr>
          <p:cNvPr id="12" name="Rectangle 11">
            <a:extLst>
              <a:ext uri="{FF2B5EF4-FFF2-40B4-BE49-F238E27FC236}">
                <a16:creationId xmlns:a16="http://schemas.microsoft.com/office/drawing/2014/main" id="{A9CB0E2E-AA2E-2A41-B021-DC053FE101A7}"/>
              </a:ext>
            </a:extLst>
          </p:cNvPr>
          <p:cNvSpPr>
            <a:spLocks noChangeArrowheads="1"/>
          </p:cNvSpPr>
          <p:nvPr/>
        </p:nvSpPr>
        <p:spPr bwMode="auto">
          <a:xfrm>
            <a:off x="912813" y="1108075"/>
            <a:ext cx="7315200" cy="492125"/>
          </a:xfrm>
          <a:prstGeom prst="rect">
            <a:avLst/>
          </a:prstGeom>
          <a:noFill/>
          <a:ln>
            <a:noFill/>
          </a:ln>
        </p:spPr>
        <p:txBody>
          <a:bodyPr/>
          <a:lstStyle/>
          <a:p>
            <a:pPr>
              <a:spcBef>
                <a:spcPct val="10000"/>
              </a:spcBef>
              <a:spcAft>
                <a:spcPct val="10000"/>
              </a:spcAft>
              <a:defRPr/>
            </a:pPr>
            <a:r>
              <a:rPr lang="en-US" sz="2400" kern="0" dirty="0">
                <a:solidFill>
                  <a:srgbClr val="3C8C93"/>
                </a:solidFill>
                <a:latin typeface="Arial" charset="0"/>
                <a:ea typeface="ＭＳ Ｐゴシック" charset="0"/>
              </a:rPr>
              <a:t>The Problem with Insurance: Moral Hazard</a:t>
            </a:r>
          </a:p>
        </p:txBody>
      </p:sp>
      <p:sp>
        <p:nvSpPr>
          <p:cNvPr id="76804" name="Rectangle 3">
            <a:extLst>
              <a:ext uri="{FF2B5EF4-FFF2-40B4-BE49-F238E27FC236}">
                <a16:creationId xmlns:a16="http://schemas.microsoft.com/office/drawing/2014/main" id="{A5032A8C-1238-184A-876D-1209078F535C}"/>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bldLvl="2"/>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Rectangle 19">
            <a:extLst>
              <a:ext uri="{FF2B5EF4-FFF2-40B4-BE49-F238E27FC236}">
                <a16:creationId xmlns:a16="http://schemas.microsoft.com/office/drawing/2014/main" id="{7B316308-164D-FD44-8F9E-A72ACCA113B4}"/>
              </a:ext>
            </a:extLst>
          </p:cNvPr>
          <p:cNvSpPr>
            <a:spLocks noChangeArrowheads="1"/>
          </p:cNvSpPr>
          <p:nvPr/>
        </p:nvSpPr>
        <p:spPr bwMode="auto">
          <a:xfrm>
            <a:off x="914400" y="2057400"/>
            <a:ext cx="73152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66738" eaLnBrk="0" hangingPunct="0">
              <a:defRPr sz="2400">
                <a:solidFill>
                  <a:schemeClr val="tx1"/>
                </a:solidFill>
                <a:latin typeface="Sylfaen" pitchFamily="18" charset="0"/>
                <a:ea typeface="ＭＳ Ｐゴシック" panose="020B0600070205080204" pitchFamily="34" charset="-128"/>
              </a:defRPr>
            </a:lvl1pPr>
            <a:lvl2pPr marL="406400" indent="-292100" defTabSz="566738"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ts val="600"/>
              </a:spcBef>
              <a:spcAft>
                <a:spcPts val="600"/>
              </a:spcAft>
            </a:pPr>
            <a:r>
              <a:rPr lang="en-US" altLang="en-US">
                <a:latin typeface="Calibri" panose="020F0502020204030204" pitchFamily="34" charset="0"/>
                <a:cs typeface="Calibri" panose="020F0502020204030204" pitchFamily="34" charset="0"/>
              </a:rPr>
              <a:t>In examining the effects of social insurance, four types of moral hazard play a particularly important role:</a:t>
            </a:r>
          </a:p>
          <a:p>
            <a:pPr lvl="1" eaLnBrk="1" hangingPunct="1">
              <a:lnSpc>
                <a:spcPct val="90000"/>
              </a:lnSpc>
              <a:spcBef>
                <a:spcPts val="600"/>
              </a:spcBef>
              <a:spcAft>
                <a:spcPts val="600"/>
              </a:spcAft>
              <a:buSzPct val="90000"/>
              <a:buFont typeface="Arial" panose="020B0604020202020204" pitchFamily="34" charset="0"/>
              <a:buChar char="•"/>
            </a:pPr>
            <a:r>
              <a:rPr lang="en-US" altLang="en-US" i="1">
                <a:latin typeface="Calibri" panose="020F0502020204030204" pitchFamily="34" charset="0"/>
                <a:cs typeface="Calibri" panose="020F0502020204030204" pitchFamily="34" charset="0"/>
              </a:rPr>
              <a:t>Reduced precaution against entering the adverse state. </a:t>
            </a:r>
          </a:p>
          <a:p>
            <a:pPr lvl="1" eaLnBrk="1" hangingPunct="1">
              <a:lnSpc>
                <a:spcPct val="90000"/>
              </a:lnSpc>
              <a:spcBef>
                <a:spcPts val="600"/>
              </a:spcBef>
              <a:spcAft>
                <a:spcPts val="600"/>
              </a:spcAft>
              <a:buSzPct val="90000"/>
              <a:buFont typeface="Arial" panose="020B0604020202020204" pitchFamily="34" charset="0"/>
              <a:buChar char="•"/>
            </a:pPr>
            <a:r>
              <a:rPr lang="en-US" altLang="en-US" i="1">
                <a:latin typeface="Calibri" panose="020F0502020204030204" pitchFamily="34" charset="0"/>
                <a:cs typeface="Calibri" panose="020F0502020204030204" pitchFamily="34" charset="0"/>
              </a:rPr>
              <a:t>Increased odds of entering the adverse state.</a:t>
            </a:r>
          </a:p>
          <a:p>
            <a:pPr lvl="1" eaLnBrk="1" hangingPunct="1">
              <a:lnSpc>
                <a:spcPct val="90000"/>
              </a:lnSpc>
              <a:spcBef>
                <a:spcPts val="600"/>
              </a:spcBef>
              <a:spcAft>
                <a:spcPts val="600"/>
              </a:spcAft>
              <a:buSzPct val="90000"/>
              <a:buFont typeface="Arial" panose="020B0604020202020204" pitchFamily="34" charset="0"/>
              <a:buChar char="•"/>
            </a:pPr>
            <a:r>
              <a:rPr lang="en-US" altLang="en-US" i="1">
                <a:latin typeface="Calibri" panose="020F0502020204030204" pitchFamily="34" charset="0"/>
                <a:cs typeface="Calibri" panose="020F0502020204030204" pitchFamily="34" charset="0"/>
              </a:rPr>
              <a:t>Increased expenditures when in the adverse state.</a:t>
            </a:r>
          </a:p>
          <a:p>
            <a:pPr lvl="1" eaLnBrk="1" hangingPunct="1">
              <a:lnSpc>
                <a:spcPct val="90000"/>
              </a:lnSpc>
              <a:spcBef>
                <a:spcPts val="600"/>
              </a:spcBef>
              <a:spcAft>
                <a:spcPts val="600"/>
              </a:spcAft>
              <a:buSzPct val="90000"/>
              <a:buFont typeface="Arial" panose="020B0604020202020204" pitchFamily="34" charset="0"/>
              <a:buChar char="•"/>
            </a:pPr>
            <a:r>
              <a:rPr lang="en-US" altLang="en-US" i="1">
                <a:latin typeface="Calibri" panose="020F0502020204030204" pitchFamily="34" charset="0"/>
                <a:cs typeface="Calibri" panose="020F0502020204030204" pitchFamily="34" charset="0"/>
              </a:rPr>
              <a:t>Supplier responses to insurance against the adverse state.</a:t>
            </a:r>
          </a:p>
        </p:txBody>
      </p:sp>
      <p:sp>
        <p:nvSpPr>
          <p:cNvPr id="12" name="Rectangle 11">
            <a:extLst>
              <a:ext uri="{FF2B5EF4-FFF2-40B4-BE49-F238E27FC236}">
                <a16:creationId xmlns:a16="http://schemas.microsoft.com/office/drawing/2014/main" id="{E4B6B5B6-9C68-424A-899F-4CC240A90CA7}"/>
              </a:ext>
            </a:extLst>
          </p:cNvPr>
          <p:cNvSpPr>
            <a:spLocks noChangeArrowheads="1"/>
          </p:cNvSpPr>
          <p:nvPr/>
        </p:nvSpPr>
        <p:spPr bwMode="auto">
          <a:xfrm>
            <a:off x="912813" y="1031875"/>
            <a:ext cx="7315200" cy="492125"/>
          </a:xfrm>
          <a:prstGeom prst="rect">
            <a:avLst/>
          </a:prstGeom>
          <a:noFill/>
          <a:ln>
            <a:noFill/>
          </a:ln>
        </p:spPr>
        <p:txBody>
          <a:bodyPr/>
          <a:lstStyle/>
          <a:p>
            <a:pPr>
              <a:spcBef>
                <a:spcPct val="10000"/>
              </a:spcBef>
              <a:spcAft>
                <a:spcPct val="10000"/>
              </a:spcAft>
              <a:defRPr/>
            </a:pPr>
            <a:r>
              <a:rPr lang="en-US" sz="2400" kern="0" dirty="0">
                <a:solidFill>
                  <a:srgbClr val="3C8C93"/>
                </a:solidFill>
                <a:latin typeface="Arial" charset="0"/>
                <a:ea typeface="ＭＳ Ｐゴシック" charset="0"/>
              </a:rPr>
              <a:t>The Problem with Insurance: Moral Hazard</a:t>
            </a:r>
          </a:p>
        </p:txBody>
      </p:sp>
      <p:sp>
        <p:nvSpPr>
          <p:cNvPr id="78852" name="Rectangle 3">
            <a:extLst>
              <a:ext uri="{FF2B5EF4-FFF2-40B4-BE49-F238E27FC236}">
                <a16:creationId xmlns:a16="http://schemas.microsoft.com/office/drawing/2014/main" id="{68E61E95-62DE-804D-9523-AE622EC5F822}"/>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bldLvl="2"/>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6">
            <a:extLst>
              <a:ext uri="{FF2B5EF4-FFF2-40B4-BE49-F238E27FC236}">
                <a16:creationId xmlns:a16="http://schemas.microsoft.com/office/drawing/2014/main" id="{E1E1F984-4227-984E-A69D-493364E5D3F3}"/>
              </a:ext>
            </a:extLst>
          </p:cNvPr>
          <p:cNvSpPr>
            <a:spLocks noChangeArrowheads="1"/>
          </p:cNvSpPr>
          <p:nvPr/>
        </p:nvSpPr>
        <p:spPr bwMode="auto">
          <a:xfrm>
            <a:off x="914400" y="1600200"/>
            <a:ext cx="73152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66738" eaLnBrk="0" hangingPunct="0">
              <a:defRPr sz="2400">
                <a:solidFill>
                  <a:schemeClr val="tx1"/>
                </a:solidFill>
                <a:latin typeface="Sylfaen" pitchFamily="18" charset="0"/>
                <a:ea typeface="ＭＳ Ｐゴシック" panose="020B0600070205080204" pitchFamily="34" charset="-128"/>
              </a:defRPr>
            </a:lvl1pPr>
            <a:lvl2pPr marL="565150" indent="-276225" defTabSz="566738"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ts val="600"/>
              </a:spcBef>
              <a:spcAft>
                <a:spcPts val="600"/>
              </a:spcAft>
            </a:pPr>
            <a:r>
              <a:rPr lang="en-US" altLang="en-US">
                <a:latin typeface="Calibri" panose="020F0502020204030204" pitchFamily="34" charset="0"/>
                <a:cs typeface="Calibri" panose="020F0502020204030204" pitchFamily="34" charset="0"/>
              </a:rPr>
              <a:t>Moral hazard is costly for two reasons:</a:t>
            </a:r>
          </a:p>
          <a:p>
            <a:pPr lvl="1" eaLnBrk="1" hangingPunct="1">
              <a:lnSpc>
                <a:spcPct val="90000"/>
              </a:lnSpc>
              <a:spcBef>
                <a:spcPts val="600"/>
              </a:spcBef>
              <a:spcAft>
                <a:spcPts val="600"/>
              </a:spcAft>
              <a:buFontTx/>
              <a:buChar char="•"/>
            </a:pPr>
            <a:r>
              <a:rPr lang="en-US" altLang="en-US">
                <a:latin typeface="Calibri" panose="020F0502020204030204" pitchFamily="34" charset="0"/>
                <a:cs typeface="Calibri" panose="020F0502020204030204" pitchFamily="34" charset="0"/>
              </a:rPr>
              <a:t>The adverse behavior encouraged by insurance lowers social efficiency because it reduces the provisions of socially efficient labor supply.</a:t>
            </a:r>
          </a:p>
          <a:p>
            <a:pPr lvl="1" eaLnBrk="1" hangingPunct="1">
              <a:lnSpc>
                <a:spcPct val="90000"/>
              </a:lnSpc>
              <a:spcBef>
                <a:spcPts val="600"/>
              </a:spcBef>
              <a:spcAft>
                <a:spcPts val="600"/>
              </a:spcAft>
              <a:buFontTx/>
              <a:buChar char="•"/>
            </a:pPr>
            <a:r>
              <a:rPr lang="en-US" altLang="en-US">
                <a:latin typeface="Calibri" panose="020F0502020204030204" pitchFamily="34" charset="0"/>
                <a:cs typeface="Calibri" panose="020F0502020204030204" pitchFamily="34" charset="0"/>
              </a:rPr>
              <a:t>When social insurance encourages adverse events, which raise the cost of the social insurance program, it increases taxes and lowers social efficiency further. </a:t>
            </a:r>
          </a:p>
        </p:txBody>
      </p:sp>
      <p:sp>
        <p:nvSpPr>
          <p:cNvPr id="80899" name="Rectangle 5">
            <a:extLst>
              <a:ext uri="{FF2B5EF4-FFF2-40B4-BE49-F238E27FC236}">
                <a16:creationId xmlns:a16="http://schemas.microsoft.com/office/drawing/2014/main" id="{D58C55F3-E5CE-8943-9CB5-EF8942CB0A6B}"/>
              </a:ext>
            </a:extLst>
          </p:cNvPr>
          <p:cNvSpPr>
            <a:spLocks noChangeArrowheads="1"/>
          </p:cNvSpPr>
          <p:nvPr/>
        </p:nvSpPr>
        <p:spPr bwMode="auto">
          <a:xfrm>
            <a:off x="912813" y="9556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rPr>
              <a:t>The Consequences of Moral Hazard</a:t>
            </a:r>
          </a:p>
        </p:txBody>
      </p:sp>
      <p:sp>
        <p:nvSpPr>
          <p:cNvPr id="80900" name="Rectangle 3">
            <a:extLst>
              <a:ext uri="{FF2B5EF4-FFF2-40B4-BE49-F238E27FC236}">
                <a16:creationId xmlns:a16="http://schemas.microsoft.com/office/drawing/2014/main" id="{F9699DE4-E537-3145-806A-A40E32912729}"/>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51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451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451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build="p" bldLvl="2"/>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6">
            <a:extLst>
              <a:ext uri="{FF2B5EF4-FFF2-40B4-BE49-F238E27FC236}">
                <a16:creationId xmlns:a16="http://schemas.microsoft.com/office/drawing/2014/main" id="{2AD14271-23A5-0547-98FE-BA31B03B4D0B}"/>
              </a:ext>
            </a:extLst>
          </p:cNvPr>
          <p:cNvSpPr>
            <a:spLocks noChangeArrowheads="1"/>
          </p:cNvSpPr>
          <p:nvPr/>
        </p:nvSpPr>
        <p:spPr bwMode="auto">
          <a:xfrm>
            <a:off x="914400" y="1600200"/>
            <a:ext cx="7315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defTabSz="566738" eaLnBrk="0" hangingPunct="0">
              <a:defRPr sz="2400">
                <a:solidFill>
                  <a:schemeClr val="tx1"/>
                </a:solidFill>
                <a:latin typeface="Sylfaen" pitchFamily="18" charset="0"/>
                <a:ea typeface="ＭＳ Ｐゴシック" panose="020B0600070205080204" pitchFamily="34" charset="-128"/>
              </a:defRPr>
            </a:lvl1pPr>
            <a:lvl2pPr marL="342900" indent="-342900" defTabSz="566738"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lvl="1" eaLnBrk="1" hangingPunct="1">
              <a:lnSpc>
                <a:spcPct val="90000"/>
              </a:lnSpc>
              <a:spcBef>
                <a:spcPts val="600"/>
              </a:spcBef>
              <a:spcAft>
                <a:spcPts val="600"/>
              </a:spcAft>
              <a:buFont typeface="Arial" panose="020B0604020202020204" pitchFamily="34" charset="0"/>
              <a:buChar char="•"/>
            </a:pPr>
            <a:r>
              <a:rPr lang="en-US" altLang="en-US" i="1">
                <a:latin typeface="Calibri" panose="020F0502020204030204" pitchFamily="34" charset="0"/>
                <a:cs typeface="Calibri" panose="020F0502020204030204" pitchFamily="34" charset="0"/>
              </a:rPr>
              <a:t>Optimal social insurance systems should partially, but not completely, insure individuals against adverse events</a:t>
            </a:r>
            <a:r>
              <a:rPr lang="en-US" altLang="en-US">
                <a:latin typeface="Calibri" panose="020F0502020204030204" pitchFamily="34" charset="0"/>
                <a:cs typeface="Calibri" panose="020F0502020204030204" pitchFamily="34" charset="0"/>
              </a:rPr>
              <a:t>.</a:t>
            </a:r>
          </a:p>
          <a:p>
            <a:pPr lvl="1" eaLnBrk="1" hangingPunct="1">
              <a:lnSpc>
                <a:spcPct val="90000"/>
              </a:lnSpc>
              <a:spcBef>
                <a:spcPts val="600"/>
              </a:spcBef>
              <a:spcAft>
                <a:spcPts val="600"/>
              </a:spcAft>
              <a:buFont typeface="Arial" panose="020B0604020202020204" pitchFamily="34" charset="0"/>
              <a:buChar char="•"/>
            </a:pPr>
            <a:r>
              <a:rPr lang="en-US" altLang="en-US" i="1">
                <a:latin typeface="Calibri" panose="020F0502020204030204" pitchFamily="34" charset="0"/>
                <a:cs typeface="Calibri" panose="020F0502020204030204" pitchFamily="34" charset="0"/>
              </a:rPr>
              <a:t>The main benefit of social insurance is the amount of consumption smoothing provided by social insurance programs</a:t>
            </a:r>
            <a:r>
              <a:rPr lang="en-US" altLang="en-US">
                <a:latin typeface="Calibri" panose="020F0502020204030204" pitchFamily="34" charset="0"/>
                <a:cs typeface="Calibri" panose="020F0502020204030204" pitchFamily="34" charset="0"/>
              </a:rPr>
              <a:t>.</a:t>
            </a:r>
          </a:p>
          <a:p>
            <a:pPr lvl="1" eaLnBrk="1" hangingPunct="1">
              <a:lnSpc>
                <a:spcPct val="90000"/>
              </a:lnSpc>
              <a:spcBef>
                <a:spcPts val="600"/>
              </a:spcBef>
              <a:spcAft>
                <a:spcPts val="600"/>
              </a:spcAft>
              <a:buFont typeface="Arial" panose="020B0604020202020204" pitchFamily="34" charset="0"/>
              <a:buChar char="•"/>
            </a:pPr>
            <a:r>
              <a:rPr lang="en-US" altLang="en-US" i="1">
                <a:latin typeface="Calibri" panose="020F0502020204030204" pitchFamily="34" charset="0"/>
                <a:cs typeface="Calibri" panose="020F0502020204030204" pitchFamily="34" charset="0"/>
              </a:rPr>
              <a:t>The cost of social insurance is the moral hazard caused by insuring against adverse events</a:t>
            </a:r>
            <a:r>
              <a:rPr lang="en-US" altLang="en-US">
                <a:latin typeface="Calibri" panose="020F0502020204030204" pitchFamily="34" charset="0"/>
                <a:cs typeface="Calibri" panose="020F0502020204030204" pitchFamily="34" charset="0"/>
              </a:rPr>
              <a:t>.</a:t>
            </a:r>
          </a:p>
          <a:p>
            <a:pPr eaLnBrk="1" hangingPunct="1">
              <a:spcBef>
                <a:spcPct val="10000"/>
              </a:spcBef>
              <a:spcAft>
                <a:spcPct val="100000"/>
              </a:spcAft>
              <a:buFont typeface="Arial" panose="020B0604020202020204" pitchFamily="34" charset="0"/>
              <a:buChar char="•"/>
            </a:pPr>
            <a:endParaRPr lang="en-US" altLang="en-US" sz="1800" i="1">
              <a:cs typeface="Calibri" panose="020F0502020204030204" pitchFamily="34" charset="0"/>
            </a:endParaRPr>
          </a:p>
        </p:txBody>
      </p:sp>
      <p:sp>
        <p:nvSpPr>
          <p:cNvPr id="5" name="Rectangle 4">
            <a:extLst>
              <a:ext uri="{FF2B5EF4-FFF2-40B4-BE49-F238E27FC236}">
                <a16:creationId xmlns:a16="http://schemas.microsoft.com/office/drawing/2014/main" id="{50DE887D-7ACE-0E41-83C6-8584F18B5B4D}"/>
              </a:ext>
            </a:extLst>
          </p:cNvPr>
          <p:cNvSpPr>
            <a:spLocks noChangeArrowheads="1"/>
          </p:cNvSpPr>
          <p:nvPr/>
        </p:nvSpPr>
        <p:spPr bwMode="auto">
          <a:xfrm>
            <a:off x="912813" y="1031875"/>
            <a:ext cx="7315200" cy="492125"/>
          </a:xfrm>
          <a:prstGeom prst="rect">
            <a:avLst/>
          </a:prstGeom>
          <a:noFill/>
          <a:ln>
            <a:noFill/>
          </a:ln>
        </p:spPr>
        <p:txBody>
          <a:bodyPr/>
          <a:lstStyle/>
          <a:p>
            <a:pPr>
              <a:spcBef>
                <a:spcPct val="10000"/>
              </a:spcBef>
              <a:spcAft>
                <a:spcPct val="10000"/>
              </a:spcAft>
              <a:defRPr/>
            </a:pPr>
            <a:r>
              <a:rPr lang="en-US" sz="2400" kern="0" dirty="0">
                <a:solidFill>
                  <a:srgbClr val="3C8C93"/>
                </a:solidFill>
                <a:latin typeface="Arial" charset="0"/>
                <a:ea typeface="ＭＳ Ｐゴシック" charset="0"/>
              </a:rPr>
              <a:t>Putting It All Together: Optimal Social Insurance</a:t>
            </a:r>
          </a:p>
        </p:txBody>
      </p:sp>
      <p:sp>
        <p:nvSpPr>
          <p:cNvPr id="82948" name="Rectangle 3">
            <a:extLst>
              <a:ext uri="{FF2B5EF4-FFF2-40B4-BE49-F238E27FC236}">
                <a16:creationId xmlns:a16="http://schemas.microsoft.com/office/drawing/2014/main" id="{84B00967-049B-A048-88D6-B21013C30476}"/>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56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656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656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build="p" bldLvl="2"/>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3">
            <a:extLst>
              <a:ext uri="{FF2B5EF4-FFF2-40B4-BE49-F238E27FC236}">
                <a16:creationId xmlns:a16="http://schemas.microsoft.com/office/drawing/2014/main" id="{A867D81C-878D-4B40-BABF-30C227B79AA1}"/>
              </a:ext>
            </a:extLst>
          </p:cNvPr>
          <p:cNvSpPr>
            <a:spLocks noChangeArrowheads="1"/>
          </p:cNvSpPr>
          <p:nvPr/>
        </p:nvSpPr>
        <p:spPr bwMode="auto">
          <a:xfrm>
            <a:off x="914400" y="1600200"/>
            <a:ext cx="7315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566738" eaLnBrk="0" hangingPunct="0">
              <a:defRPr sz="2400">
                <a:solidFill>
                  <a:schemeClr val="tx1"/>
                </a:solidFill>
                <a:latin typeface="Sylfaen" pitchFamily="18" charset="0"/>
                <a:ea typeface="ＭＳ Ｐゴシック" panose="020B0600070205080204" pitchFamily="34" charset="-128"/>
              </a:defRPr>
            </a:lvl1pPr>
            <a:lvl2pPr marL="37931725" indent="-37474525" defTabSz="566738" eaLnBrk="0" hangingPunct="0">
              <a:defRPr sz="2400">
                <a:solidFill>
                  <a:schemeClr val="tx1"/>
                </a:solidFill>
                <a:latin typeface="Sylfaen" pitchFamily="18" charset="0"/>
                <a:ea typeface="ＭＳ Ｐゴシック" panose="020B0600070205080204" pitchFamily="34" charset="-128"/>
              </a:defRPr>
            </a:lvl2pPr>
            <a:lvl3pPr marL="806450" indent="-342900" defTabSz="566738"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Asymmetric information in insurance markets has two important implications:</a:t>
            </a:r>
          </a:p>
          <a:p>
            <a:pPr lvl="2" eaLnBrk="1" hangingPunct="1">
              <a:lnSpc>
                <a:spcPct val="90000"/>
              </a:lnSpc>
              <a:spcBef>
                <a:spcPts val="600"/>
              </a:spcBef>
              <a:spcAft>
                <a:spcPts val="600"/>
              </a:spcAft>
              <a:buFont typeface="Courier New" panose="02070309020205020404" pitchFamily="49" charset="0"/>
              <a:buChar char="o"/>
            </a:pPr>
            <a:r>
              <a:rPr lang="en-US" altLang="en-US">
                <a:latin typeface="Calibri" panose="020F0502020204030204" pitchFamily="34" charset="0"/>
                <a:cs typeface="Calibri" panose="020F0502020204030204" pitchFamily="34" charset="0"/>
              </a:rPr>
              <a:t>It can cause </a:t>
            </a:r>
            <a:r>
              <a:rPr lang="en-US" altLang="en-US" i="1">
                <a:latin typeface="Calibri" panose="020F0502020204030204" pitchFamily="34" charset="0"/>
                <a:cs typeface="Calibri" panose="020F0502020204030204" pitchFamily="34" charset="0"/>
              </a:rPr>
              <a:t>adverse selection</a:t>
            </a:r>
            <a:r>
              <a:rPr lang="en-US" altLang="en-US">
                <a:latin typeface="Calibri" panose="020F0502020204030204" pitchFamily="34" charset="0"/>
                <a:cs typeface="Calibri" panose="020F0502020204030204" pitchFamily="34" charset="0"/>
              </a:rPr>
              <a:t>.</a:t>
            </a:r>
          </a:p>
          <a:p>
            <a:pPr lvl="2" eaLnBrk="1" hangingPunct="1">
              <a:lnSpc>
                <a:spcPct val="90000"/>
              </a:lnSpc>
              <a:spcBef>
                <a:spcPts val="600"/>
              </a:spcBef>
              <a:spcAft>
                <a:spcPts val="600"/>
              </a:spcAft>
              <a:buFont typeface="Courier New" panose="02070309020205020404" pitchFamily="49" charset="0"/>
              <a:buChar char="o"/>
            </a:pPr>
            <a:r>
              <a:rPr lang="en-US" altLang="en-US">
                <a:latin typeface="Calibri" panose="020F0502020204030204" pitchFamily="34" charset="0"/>
                <a:cs typeface="Calibri" panose="020F0502020204030204" pitchFamily="34" charset="0"/>
              </a:rPr>
              <a:t>It can cause </a:t>
            </a:r>
            <a:r>
              <a:rPr lang="en-US" altLang="en-US" i="1">
                <a:latin typeface="Calibri" panose="020F0502020204030204" pitchFamily="34" charset="0"/>
                <a:cs typeface="Calibri" panose="020F0502020204030204" pitchFamily="34" charset="0"/>
              </a:rPr>
              <a:t>moral hazard</a:t>
            </a:r>
            <a:r>
              <a:rPr lang="en-US" altLang="en-US">
                <a:latin typeface="Calibri" panose="020F0502020204030204" pitchFamily="34" charset="0"/>
                <a:cs typeface="Calibri" panose="020F0502020204030204" pitchFamily="34" charset="0"/>
              </a:rPr>
              <a:t>.</a:t>
            </a:r>
          </a:p>
          <a:p>
            <a:pPr eaLnBrk="1" hangingPunct="1">
              <a:spcBef>
                <a:spcPts val="600"/>
              </a:spcBef>
              <a:spcAft>
                <a:spcPts val="600"/>
              </a:spcAft>
              <a:buFont typeface="Arial" panose="020B0604020202020204" pitchFamily="34" charset="0"/>
              <a:buChar char="•"/>
            </a:pPr>
            <a:r>
              <a:rPr lang="en-US" altLang="en-US">
                <a:latin typeface="Calibri" panose="020F0502020204030204" pitchFamily="34" charset="0"/>
                <a:cs typeface="Calibri" panose="020F0502020204030204" pitchFamily="34" charset="0"/>
              </a:rPr>
              <a:t>The ironic feature of asymmetric information is therefore that it simultaneously motivates </a:t>
            </a:r>
            <a:r>
              <a:rPr lang="en-US" altLang="en-US" i="1">
                <a:latin typeface="Calibri" panose="020F0502020204030204" pitchFamily="34" charset="0"/>
                <a:cs typeface="Calibri" panose="020F0502020204030204" pitchFamily="34" charset="0"/>
              </a:rPr>
              <a:t>and</a:t>
            </a:r>
            <a:r>
              <a:rPr lang="en-US" altLang="en-US">
                <a:latin typeface="Calibri" panose="020F0502020204030204" pitchFamily="34" charset="0"/>
                <a:cs typeface="Calibri" panose="020F0502020204030204" pitchFamily="34" charset="0"/>
              </a:rPr>
              <a:t> undercuts the rationale for government intervention through social insurance.</a:t>
            </a:r>
          </a:p>
        </p:txBody>
      </p:sp>
      <p:sp>
        <p:nvSpPr>
          <p:cNvPr id="5" name="Rectangle 4">
            <a:extLst>
              <a:ext uri="{FF2B5EF4-FFF2-40B4-BE49-F238E27FC236}">
                <a16:creationId xmlns:a16="http://schemas.microsoft.com/office/drawing/2014/main" id="{AC7F6BB8-F773-3A49-80F1-61A997B674D7}"/>
              </a:ext>
            </a:extLst>
          </p:cNvPr>
          <p:cNvSpPr>
            <a:spLocks noChangeArrowheads="1"/>
          </p:cNvSpPr>
          <p:nvPr/>
        </p:nvSpPr>
        <p:spPr bwMode="auto">
          <a:xfrm>
            <a:off x="912813" y="879475"/>
            <a:ext cx="7315200" cy="492125"/>
          </a:xfrm>
          <a:prstGeom prst="rect">
            <a:avLst/>
          </a:prstGeom>
          <a:noFill/>
          <a:ln>
            <a:noFill/>
          </a:ln>
        </p:spPr>
        <p:txBody>
          <a:bodyPr/>
          <a:lstStyle/>
          <a:p>
            <a:pPr>
              <a:spcBef>
                <a:spcPct val="10000"/>
              </a:spcBef>
              <a:spcAft>
                <a:spcPct val="10000"/>
              </a:spcAft>
              <a:defRPr/>
            </a:pPr>
            <a:r>
              <a:rPr lang="en-US" sz="2400" kern="0" dirty="0">
                <a:solidFill>
                  <a:srgbClr val="3C8C93"/>
                </a:solidFill>
                <a:latin typeface="Arial" charset="0"/>
                <a:ea typeface="ＭＳ Ｐゴシック" charset="0"/>
              </a:rPr>
              <a:t>Conclusion</a:t>
            </a:r>
          </a:p>
        </p:txBody>
      </p:sp>
      <p:sp>
        <p:nvSpPr>
          <p:cNvPr id="84996" name="Rectangle 3">
            <a:extLst>
              <a:ext uri="{FF2B5EF4-FFF2-40B4-BE49-F238E27FC236}">
                <a16:creationId xmlns:a16="http://schemas.microsoft.com/office/drawing/2014/main" id="{1FAB7896-B3EE-F74F-8556-1514EFD86063}"/>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61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861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8610">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86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build="p" bldLvl="3"/>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Rectangle 13">
            <a:extLst>
              <a:ext uri="{FF2B5EF4-FFF2-40B4-BE49-F238E27FC236}">
                <a16:creationId xmlns:a16="http://schemas.microsoft.com/office/drawing/2014/main" id="{B11BC5B1-B5F4-B34D-9ED8-D026D3538900}"/>
              </a:ext>
            </a:extLst>
          </p:cNvPr>
          <p:cNvSpPr>
            <a:spLocks noRot="1" noChangeAspect="1" noMove="1" noResize="1" noEditPoints="1" noAdjustHandles="1" noChangeArrowheads="1" noChangeShapeType="1" noTextEdit="1"/>
          </p:cNvSpPr>
          <p:nvPr/>
        </p:nvSpPr>
        <p:spPr bwMode="auto">
          <a:xfrm>
            <a:off x="457200" y="1600200"/>
            <a:ext cx="7772399" cy="3810000"/>
          </a:xfrm>
          <a:prstGeom prst="rect">
            <a:avLst/>
          </a:prstGeom>
          <a:blipFill rotWithShape="1">
            <a:blip r:embed="rId3"/>
            <a:stretch>
              <a:fillRect t="-1280"/>
            </a:stretch>
          </a:blipFill>
          <a:ln>
            <a:noFill/>
          </a:ln>
        </p:spPr>
        <p:txBody>
          <a:bodyPr/>
          <a:lstStyle/>
          <a:p>
            <a:pPr>
              <a:defRPr/>
            </a:pPr>
            <a:r>
              <a:rPr lang="en-US">
                <a:noFill/>
                <a:latin typeface="Calibri" panose="020F0502020204030204" pitchFamily="34" charset="0"/>
                <a:ea typeface="+mn-ea"/>
                <a:cs typeface="Calibri" panose="020F0502020204030204" pitchFamily="34" charset="0"/>
              </a:rPr>
              <a:t> </a:t>
            </a:r>
          </a:p>
        </p:txBody>
      </p:sp>
      <p:sp>
        <p:nvSpPr>
          <p:cNvPr id="25603" name="Rectangle 12">
            <a:extLst>
              <a:ext uri="{FF2B5EF4-FFF2-40B4-BE49-F238E27FC236}">
                <a16:creationId xmlns:a16="http://schemas.microsoft.com/office/drawing/2014/main" id="{C7B8AFD2-4C3A-7741-BA69-1A403DB7A571}"/>
              </a:ext>
            </a:extLst>
          </p:cNvPr>
          <p:cNvSpPr>
            <a:spLocks noChangeArrowheads="1"/>
          </p:cNvSpPr>
          <p:nvPr/>
        </p:nvSpPr>
        <p:spPr bwMode="auto">
          <a:xfrm>
            <a:off x="912813" y="9556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rPr>
              <a:t>Formalizing This Intuition: Expected Utility Model</a:t>
            </a:r>
          </a:p>
        </p:txBody>
      </p:sp>
      <p:sp>
        <p:nvSpPr>
          <p:cNvPr id="25604" name="Rectangle 3">
            <a:extLst>
              <a:ext uri="{FF2B5EF4-FFF2-40B4-BE49-F238E27FC236}">
                <a16:creationId xmlns:a16="http://schemas.microsoft.com/office/drawing/2014/main" id="{6046398F-8F50-374E-AF0F-12BECC44B0C2}"/>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char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char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char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xEl>
                                              <p:char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12">
            <a:extLst>
              <a:ext uri="{FF2B5EF4-FFF2-40B4-BE49-F238E27FC236}">
                <a16:creationId xmlns:a16="http://schemas.microsoft.com/office/drawing/2014/main" id="{BBBED583-51A3-D247-A48A-73ABE5257AE0}"/>
              </a:ext>
            </a:extLst>
          </p:cNvPr>
          <p:cNvSpPr>
            <a:spLocks noChangeArrowheads="1"/>
          </p:cNvSpPr>
          <p:nvPr/>
        </p:nvSpPr>
        <p:spPr bwMode="auto">
          <a:xfrm>
            <a:off x="912813" y="9556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rPr>
              <a:t>Formalizing This Intuition: Expected Utility Model</a:t>
            </a:r>
          </a:p>
        </p:txBody>
      </p:sp>
      <p:sp>
        <p:nvSpPr>
          <p:cNvPr id="27651" name="Rectangle 3">
            <a:extLst>
              <a:ext uri="{FF2B5EF4-FFF2-40B4-BE49-F238E27FC236}">
                <a16:creationId xmlns:a16="http://schemas.microsoft.com/office/drawing/2014/main" id="{5DD7118E-3BA7-5B45-BCD8-065EC23092FA}"/>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graphicFrame>
        <p:nvGraphicFramePr>
          <p:cNvPr id="6" name="Group 33">
            <a:extLst>
              <a:ext uri="{FF2B5EF4-FFF2-40B4-BE49-F238E27FC236}">
                <a16:creationId xmlns:a16="http://schemas.microsoft.com/office/drawing/2014/main" id="{8F962D68-1C24-0B4D-A0CD-543EBF71E91B}"/>
              </a:ext>
            </a:extLst>
          </p:cNvPr>
          <p:cNvGraphicFramePr>
            <a:graphicFrameLocks noGrp="1"/>
          </p:cNvGraphicFramePr>
          <p:nvPr>
            <p:extLst>
              <p:ext uri="{D42A27DB-BD31-4B8C-83A1-F6EECF244321}">
                <p14:modId xmlns:p14="http://schemas.microsoft.com/office/powerpoint/2010/main" val="2344529939"/>
              </p:ext>
            </p:extLst>
          </p:nvPr>
        </p:nvGraphicFramePr>
        <p:xfrm>
          <a:off x="395536" y="1852613"/>
          <a:ext cx="8443664" cy="4929188"/>
        </p:xfrm>
        <a:graphic>
          <a:graphicData uri="http://schemas.openxmlformats.org/drawingml/2006/table">
            <a:tbl>
              <a:tblPr/>
              <a:tblGrid>
                <a:gridCol w="8443664">
                  <a:extLst>
                    <a:ext uri="{9D8B030D-6E8A-4147-A177-3AD203B41FA5}">
                      <a16:colId xmlns:a16="http://schemas.microsoft.com/office/drawing/2014/main" val="3957098423"/>
                    </a:ext>
                  </a:extLst>
                </a:gridCol>
              </a:tblGrid>
              <a:tr h="4471988">
                <a:tc>
                  <a:txBody>
                    <a:bodyPr/>
                    <a:lstStyle>
                      <a:lvl1pPr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PT" altLang="en-US" sz="2400" b="0" i="0" u="none" strike="noStrike" cap="none" normalizeH="0" baseline="0" dirty="0" err="1">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Examples</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a:t>
                      </a:r>
                      <a:r>
                        <a:rPr kumimoji="0" lang="pt-PT" altLang="en-US" sz="2400" b="0" i="0" u="none" strike="noStrike" cap="none" normalizeH="0" baseline="0" dirty="0" err="1">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of</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a:t>
                      </a:r>
                      <a:r>
                        <a:rPr kumimoji="0" lang="pt-PT" altLang="en-US" sz="2400" b="0" i="0" u="none" strike="noStrike" cap="none" normalizeH="0" baseline="0" dirty="0" err="1">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utility</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a:t>
                      </a:r>
                      <a:r>
                        <a:rPr kumimoji="0" lang="pt-PT" altLang="en-US" sz="2400" b="0" i="0" u="none" strike="noStrike" cap="none" normalizeH="0" baseline="0" dirty="0" err="1">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functions</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V(c</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1</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,c</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2</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a:t>
                      </a:r>
                      <a:r>
                        <a:rPr kumimoji="0" lang="el-GR"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π</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1</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a:t>
                      </a:r>
                      <a:r>
                        <a:rPr kumimoji="0" lang="el-GR"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π</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2</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a:t>
                      </a:r>
                      <a:r>
                        <a:rPr kumimoji="0" lang="el-GR"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π</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1</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c</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1</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a:t>
                      </a:r>
                      <a:r>
                        <a:rPr kumimoji="0" lang="el-GR"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π</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2</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c</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W(c</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1</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,c</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2</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a:t>
                      </a:r>
                      <a:r>
                        <a:rPr kumimoji="0" lang="el-GR"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π</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1</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a:t>
                      </a:r>
                      <a:r>
                        <a:rPr kumimoji="0" lang="el-GR"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π</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2</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a:t>
                      </a:r>
                      <a:r>
                        <a:rPr kumimoji="0" lang="el-GR"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π</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1</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ln(c</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1</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a:t>
                      </a:r>
                      <a:r>
                        <a:rPr kumimoji="0" lang="el-GR"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π</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2</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ln(c</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2</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PT" altLang="en-US" sz="2400" b="0" i="0" u="none" strike="noStrike" cap="none" normalizeH="0" baseline="0" dirty="0" err="1">
                          <a:ln>
                            <a:noFill/>
                          </a:ln>
                          <a:solidFill>
                            <a:srgbClr val="000099"/>
                          </a:solidFill>
                          <a:effectLst/>
                          <a:latin typeface="Calibri" panose="020F0502020204030204" pitchFamily="34" charset="0"/>
                          <a:ea typeface="ＭＳ Ｐゴシック" panose="020B0600070205080204" pitchFamily="34" charset="-128"/>
                          <a:cs typeface="Calibri" panose="020F0502020204030204" pitchFamily="34" charset="0"/>
                        </a:rPr>
                        <a:t>Expected</a:t>
                      </a:r>
                      <a:r>
                        <a:rPr kumimoji="0" lang="pt-PT" altLang="en-US" sz="2400" b="0" i="0" u="none" strike="noStrike" cap="none" normalizeH="0" baseline="0" dirty="0">
                          <a:ln>
                            <a:noFill/>
                          </a:ln>
                          <a:solidFill>
                            <a:srgbClr val="000099"/>
                          </a:solidFill>
                          <a:effectLst/>
                          <a:latin typeface="Calibri" panose="020F0502020204030204" pitchFamily="34" charset="0"/>
                          <a:ea typeface="ＭＳ Ｐゴシック" panose="020B0600070205080204" pitchFamily="34" charset="-128"/>
                          <a:cs typeface="Calibri" panose="020F0502020204030204" pitchFamily="34" charset="0"/>
                        </a:rPr>
                        <a:t> </a:t>
                      </a:r>
                      <a:r>
                        <a:rPr kumimoji="0" lang="pt-PT" altLang="en-US" sz="2400" b="0" i="0" u="none" strike="noStrike" cap="none" normalizeH="0" baseline="0" dirty="0" err="1">
                          <a:ln>
                            <a:noFill/>
                          </a:ln>
                          <a:solidFill>
                            <a:srgbClr val="000099"/>
                          </a:solidFill>
                          <a:effectLst/>
                          <a:latin typeface="Calibri" panose="020F0502020204030204" pitchFamily="34" charset="0"/>
                          <a:ea typeface="ＭＳ Ｐゴシック" panose="020B0600070205080204" pitchFamily="34" charset="-128"/>
                          <a:cs typeface="Calibri" panose="020F0502020204030204" pitchFamily="34" charset="0"/>
                        </a:rPr>
                        <a:t>Utility</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a:t>
                      </a:r>
                      <a:r>
                        <a:rPr kumimoji="0" lang="pt-PT" altLang="en-US" sz="2400" b="0" i="0" u="none" strike="noStrike" cap="none" normalizeH="0" baseline="0" dirty="0" err="1">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form</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a:t>
                      </a:r>
                      <a:r>
                        <a:rPr kumimoji="0" lang="pt-PT" altLang="en-US" sz="2400" b="0" i="0" u="none" strike="noStrike" cap="none" normalizeH="0" baseline="0" dirty="0" err="1">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von-Neumann</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a:t>
                      </a:r>
                      <a:r>
                        <a:rPr kumimoji="0" lang="pt-PT" altLang="en-US" sz="2400" b="0" i="0" u="none" strike="noStrike" cap="none" normalizeH="0" baseline="0" dirty="0" err="1">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Morgenstern</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U(c</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1</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,c</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2</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a:t>
                      </a:r>
                      <a:r>
                        <a:rPr kumimoji="0" lang="el-GR"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π</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1</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a:t>
                      </a:r>
                      <a:r>
                        <a:rPr kumimoji="0" lang="el-GR"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π</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2</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a:t>
                      </a:r>
                      <a:r>
                        <a:rPr kumimoji="0" lang="el-GR"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π</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1</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u(c</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1</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a:t>
                      </a:r>
                      <a:r>
                        <a:rPr kumimoji="0" lang="el-GR"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π</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2</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u(c</a:t>
                      </a:r>
                      <a:r>
                        <a:rPr kumimoji="0" lang="pt-PT" altLang="en-US" sz="2400" b="0" i="0" u="none" strike="noStrike" cap="none" normalizeH="0" baseline="-2500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2</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a:t>
                      </a:r>
                      <a:r>
                        <a:rPr kumimoji="0" lang="pt-PT" altLang="en-US" sz="2400" b="0" i="0" u="none" strike="noStrike" cap="none" normalizeH="0" baseline="0" dirty="0" err="1">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Examples</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u(c)=c </a:t>
                      </a:r>
                      <a:r>
                        <a:rPr kumimoji="0" lang="pt-PT" altLang="en-US" sz="2400" b="0" i="0" u="none" strike="noStrike" cap="none" normalizeH="0" baseline="0" dirty="0" err="1">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or</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u(c)=</a:t>
                      </a:r>
                      <a:r>
                        <a:rPr kumimoji="0" lang="pt-PT" altLang="en-US" sz="2400" b="0" i="0" u="none" strike="noStrike" cap="none" normalizeH="0" baseline="0" dirty="0" err="1">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ln</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(c)</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a:t>
                      </a:r>
                      <a:r>
                        <a:rPr kumimoji="0" lang="pt-PT" altLang="en-US" sz="2400" b="0" i="0" u="none" strike="noStrike" cap="none" normalizeH="0" baseline="0" dirty="0" err="1">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additive</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a:t>
                      </a:r>
                      <a:r>
                        <a:rPr kumimoji="0" lang="pt-PT" altLang="en-US" sz="2400" b="0" i="0" u="none" strike="noStrike" cap="none" normalizeH="0" baseline="0" dirty="0" err="1">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form</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linear in </a:t>
                      </a:r>
                      <a:r>
                        <a:rPr kumimoji="0" lang="pt-PT" altLang="en-US" sz="2400" b="0" i="0" u="none" strike="noStrike" cap="none" normalizeH="0" baseline="0" dirty="0" err="1">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probabilities</a:t>
                      </a:r>
                      <a:endPar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a:t>
                      </a:r>
                      <a:r>
                        <a:rPr kumimoji="0" lang="pt-PT" altLang="en-US" sz="2400" b="0" i="0" u="none" strike="noStrike" cap="none" normalizeH="0" baseline="0" dirty="0" err="1">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monotonic</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a:t>
                      </a:r>
                      <a:r>
                        <a:rPr kumimoji="0" lang="pt-PT" altLang="en-US" sz="2400" b="0" i="0" u="none" strike="noStrike" cap="none" normalizeH="0" baseline="0" dirty="0" err="1">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transformations</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a:t>
                      </a:r>
                      <a:r>
                        <a:rPr kumimoji="0" lang="pt-PT" altLang="en-US" sz="2400" b="0" i="0" u="none" strike="noStrike" cap="none" normalizeH="0" baseline="0" dirty="0" err="1">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only</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positive </a:t>
                      </a:r>
                      <a:r>
                        <a:rPr kumimoji="0" lang="pt-PT" altLang="en-US" sz="2400" b="0" i="0" u="none" strike="noStrike" cap="none" normalizeH="0" baseline="0" dirty="0" err="1">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affine</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a:t>
                      </a:r>
                      <a:r>
                        <a:rPr kumimoji="0" lang="pt-PT" altLang="en-US" sz="2400" b="0" i="0" u="none" strike="noStrike" cap="none" normalizeH="0" baseline="0" dirty="0" err="1">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transformations</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V(U)=</a:t>
                      </a:r>
                      <a:r>
                        <a:rPr kumimoji="0" lang="pt-PT" altLang="en-US" sz="2400" b="0" i="0" u="none" strike="noStrike" cap="none" normalizeH="0" baseline="0" dirty="0" err="1">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a+bU</a:t>
                      </a:r>
                      <a:r>
                        <a:rPr kumimoji="0" lang="pt-PT"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b&gt;0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224954541"/>
                  </a:ext>
                </a:extLst>
              </a:tr>
              <a:tr h="215900">
                <a:tc>
                  <a:txBody>
                    <a:bodyPr/>
                    <a:lstStyle>
                      <a:lvl1pPr eaLnBrk="0" hangingPunct="0">
                        <a:spcBef>
                          <a:spcPct val="20000"/>
                        </a:spcBef>
                        <a:defRPr sz="2800">
                          <a:solidFill>
                            <a:schemeClr val="tx1"/>
                          </a:solidFill>
                          <a:latin typeface="Sylfaen" pitchFamily="18" charset="0"/>
                          <a:ea typeface="ＭＳ Ｐゴシック" panose="020B0600070205080204" pitchFamily="34" charset="-128"/>
                        </a:defRPr>
                      </a:lvl1pPr>
                      <a:lvl2pPr marL="37931725" indent="-37474525" eaLnBrk="0" hangingPunct="0">
                        <a:spcBef>
                          <a:spcPct val="20000"/>
                        </a:spcBef>
                        <a:defRPr sz="2400">
                          <a:solidFill>
                            <a:schemeClr val="tx1"/>
                          </a:solidFill>
                          <a:latin typeface="Sylfaen" pitchFamily="18" charset="0"/>
                          <a:ea typeface="ＭＳ Ｐゴシック" panose="020B0600070205080204" pitchFamily="34" charset="-128"/>
                        </a:defRPr>
                      </a:lvl2pPr>
                      <a:lvl3pPr eaLnBrk="0" hangingPunct="0">
                        <a:spcBef>
                          <a:spcPct val="20000"/>
                        </a:spcBef>
                        <a:defRPr sz="2000">
                          <a:solidFill>
                            <a:schemeClr val="tx1"/>
                          </a:solidFill>
                          <a:latin typeface="Sylfaen" pitchFamily="18" charset="0"/>
                          <a:ea typeface="ＭＳ Ｐゴシック" panose="020B0600070205080204" pitchFamily="34" charset="-128"/>
                        </a:defRPr>
                      </a:lvl3pPr>
                      <a:lvl4pPr eaLnBrk="0" hangingPunct="0">
                        <a:spcBef>
                          <a:spcPct val="20000"/>
                        </a:spcBef>
                        <a:defRPr>
                          <a:solidFill>
                            <a:schemeClr val="tx1"/>
                          </a:solidFill>
                          <a:latin typeface="Sylfaen" pitchFamily="18" charset="0"/>
                          <a:ea typeface="ＭＳ Ｐゴシック" panose="020B0600070205080204" pitchFamily="34" charset="-128"/>
                        </a:defRPr>
                      </a:lvl4pPr>
                      <a:lvl5pPr eaLnBrk="0" hangingPunct="0">
                        <a:spcBef>
                          <a:spcPct val="20000"/>
                        </a:spcBef>
                        <a:defRPr>
                          <a:solidFill>
                            <a:schemeClr val="tx1"/>
                          </a:solidFill>
                          <a:latin typeface="Sylfaen"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Sylfaen"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905702328"/>
                  </a:ext>
                </a:extLst>
              </a:tr>
            </a:tbl>
          </a:graphicData>
        </a:graphic>
      </p:graphicFrame>
    </p:spTree>
    <p:extLst>
      <p:ext uri="{BB962C8B-B14F-4D97-AF65-F5344CB8AC3E}">
        <p14:creationId xmlns:p14="http://schemas.microsoft.com/office/powerpoint/2010/main" val="106820762"/>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12">
            <a:extLst>
              <a:ext uri="{FF2B5EF4-FFF2-40B4-BE49-F238E27FC236}">
                <a16:creationId xmlns:a16="http://schemas.microsoft.com/office/drawing/2014/main" id="{C7B8AFD2-4C3A-7741-BA69-1A403DB7A571}"/>
              </a:ext>
            </a:extLst>
          </p:cNvPr>
          <p:cNvSpPr>
            <a:spLocks noChangeArrowheads="1"/>
          </p:cNvSpPr>
          <p:nvPr/>
        </p:nvSpPr>
        <p:spPr bwMode="auto">
          <a:xfrm>
            <a:off x="912813" y="9556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rPr>
              <a:t>Formalizing This Intuition: Expected Utility Model</a:t>
            </a:r>
          </a:p>
        </p:txBody>
      </p:sp>
      <p:sp>
        <p:nvSpPr>
          <p:cNvPr id="25604" name="Rectangle 3">
            <a:extLst>
              <a:ext uri="{FF2B5EF4-FFF2-40B4-BE49-F238E27FC236}">
                <a16:creationId xmlns:a16="http://schemas.microsoft.com/office/drawing/2014/main" id="{6046398F-8F50-374E-AF0F-12BECC44B0C2}"/>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cxnSp>
        <p:nvCxnSpPr>
          <p:cNvPr id="5" name="Straight Connector 4">
            <a:extLst>
              <a:ext uri="{FF2B5EF4-FFF2-40B4-BE49-F238E27FC236}">
                <a16:creationId xmlns:a16="http://schemas.microsoft.com/office/drawing/2014/main" id="{23ABE7F4-2E32-0747-8F3B-4FD91280B8FB}"/>
              </a:ext>
            </a:extLst>
          </p:cNvPr>
          <p:cNvCxnSpPr/>
          <p:nvPr/>
        </p:nvCxnSpPr>
        <p:spPr>
          <a:xfrm>
            <a:off x="827584" y="3284984"/>
            <a:ext cx="172819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TextBox 5">
            <a:extLst>
              <a:ext uri="{FF2B5EF4-FFF2-40B4-BE49-F238E27FC236}">
                <a16:creationId xmlns:a16="http://schemas.microsoft.com/office/drawing/2014/main" id="{77702520-80AA-1C49-B77E-BC4CF2374985}"/>
              </a:ext>
            </a:extLst>
          </p:cNvPr>
          <p:cNvSpPr txBox="1"/>
          <p:nvPr/>
        </p:nvSpPr>
        <p:spPr>
          <a:xfrm>
            <a:off x="2627784" y="3131676"/>
            <a:ext cx="1245854"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2 thousand</a:t>
            </a:r>
          </a:p>
        </p:txBody>
      </p:sp>
      <p:sp>
        <p:nvSpPr>
          <p:cNvPr id="7" name="TextBox 6">
            <a:extLst>
              <a:ext uri="{FF2B5EF4-FFF2-40B4-BE49-F238E27FC236}">
                <a16:creationId xmlns:a16="http://schemas.microsoft.com/office/drawing/2014/main" id="{8E0A86E5-AF8B-E848-A136-AF6370231BB1}"/>
              </a:ext>
            </a:extLst>
          </p:cNvPr>
          <p:cNvSpPr txBox="1"/>
          <p:nvPr/>
        </p:nvSpPr>
        <p:spPr>
          <a:xfrm>
            <a:off x="1639614" y="2924944"/>
            <a:ext cx="300082"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1</a:t>
            </a:r>
          </a:p>
        </p:txBody>
      </p:sp>
      <p:cxnSp>
        <p:nvCxnSpPr>
          <p:cNvPr id="8" name="Straight Connector 7">
            <a:extLst>
              <a:ext uri="{FF2B5EF4-FFF2-40B4-BE49-F238E27FC236}">
                <a16:creationId xmlns:a16="http://schemas.microsoft.com/office/drawing/2014/main" id="{4700BB96-A6E7-0C46-A172-F73CA784A2DC}"/>
              </a:ext>
            </a:extLst>
          </p:cNvPr>
          <p:cNvCxnSpPr>
            <a:cxnSpLocks/>
          </p:cNvCxnSpPr>
          <p:nvPr/>
        </p:nvCxnSpPr>
        <p:spPr>
          <a:xfrm flipV="1">
            <a:off x="4932040" y="2636912"/>
            <a:ext cx="1584176" cy="597413"/>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841BE3C5-2395-474B-AF7B-D2709D78D10B}"/>
              </a:ext>
            </a:extLst>
          </p:cNvPr>
          <p:cNvCxnSpPr>
            <a:cxnSpLocks/>
          </p:cNvCxnSpPr>
          <p:nvPr/>
        </p:nvCxnSpPr>
        <p:spPr>
          <a:xfrm>
            <a:off x="4932040" y="3244335"/>
            <a:ext cx="1584176" cy="544705"/>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9165E2C3-01E0-1B4C-AB36-41A910036ECB}"/>
              </a:ext>
            </a:extLst>
          </p:cNvPr>
          <p:cNvSpPr txBox="1"/>
          <p:nvPr/>
        </p:nvSpPr>
        <p:spPr>
          <a:xfrm>
            <a:off x="6588224" y="2452246"/>
            <a:ext cx="1245854"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4 thousand</a:t>
            </a:r>
          </a:p>
        </p:txBody>
      </p:sp>
      <p:sp>
        <p:nvSpPr>
          <p:cNvPr id="12" name="TextBox 11">
            <a:extLst>
              <a:ext uri="{FF2B5EF4-FFF2-40B4-BE49-F238E27FC236}">
                <a16:creationId xmlns:a16="http://schemas.microsoft.com/office/drawing/2014/main" id="{236C822E-8B47-7B48-ABD0-EF32F5031BE7}"/>
              </a:ext>
            </a:extLst>
          </p:cNvPr>
          <p:cNvSpPr txBox="1"/>
          <p:nvPr/>
        </p:nvSpPr>
        <p:spPr>
          <a:xfrm>
            <a:off x="6588224" y="3604374"/>
            <a:ext cx="300082"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0</a:t>
            </a:r>
          </a:p>
        </p:txBody>
      </p:sp>
      <p:sp>
        <p:nvSpPr>
          <p:cNvPr id="13" name="TextBox 12">
            <a:extLst>
              <a:ext uri="{FF2B5EF4-FFF2-40B4-BE49-F238E27FC236}">
                <a16:creationId xmlns:a16="http://schemas.microsoft.com/office/drawing/2014/main" id="{258CBCD8-EA38-8940-9C5A-195F67891CF2}"/>
              </a:ext>
            </a:extLst>
          </p:cNvPr>
          <p:cNvSpPr txBox="1"/>
          <p:nvPr/>
        </p:nvSpPr>
        <p:spPr>
          <a:xfrm>
            <a:off x="5424046" y="2555612"/>
            <a:ext cx="508473"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1/2</a:t>
            </a:r>
          </a:p>
        </p:txBody>
      </p:sp>
      <p:sp>
        <p:nvSpPr>
          <p:cNvPr id="14" name="TextBox 13">
            <a:extLst>
              <a:ext uri="{FF2B5EF4-FFF2-40B4-BE49-F238E27FC236}">
                <a16:creationId xmlns:a16="http://schemas.microsoft.com/office/drawing/2014/main" id="{C84B1B91-830C-B542-B5C2-2DAB044700CF}"/>
              </a:ext>
            </a:extLst>
          </p:cNvPr>
          <p:cNvSpPr txBox="1"/>
          <p:nvPr/>
        </p:nvSpPr>
        <p:spPr>
          <a:xfrm>
            <a:off x="5428774" y="3604374"/>
            <a:ext cx="508473"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1/2</a:t>
            </a:r>
          </a:p>
        </p:txBody>
      </p:sp>
      <p:sp>
        <p:nvSpPr>
          <p:cNvPr id="15" name="TextBox 14">
            <a:extLst>
              <a:ext uri="{FF2B5EF4-FFF2-40B4-BE49-F238E27FC236}">
                <a16:creationId xmlns:a16="http://schemas.microsoft.com/office/drawing/2014/main" id="{E8123221-0B5D-4547-8A0C-A4E4A5CD1A7C}"/>
              </a:ext>
            </a:extLst>
          </p:cNvPr>
          <p:cNvSpPr txBox="1"/>
          <p:nvPr/>
        </p:nvSpPr>
        <p:spPr>
          <a:xfrm>
            <a:off x="1460555" y="4519448"/>
            <a:ext cx="2031325"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LOTTERY A	</a:t>
            </a:r>
          </a:p>
        </p:txBody>
      </p:sp>
      <p:sp>
        <p:nvSpPr>
          <p:cNvPr id="16" name="TextBox 15">
            <a:extLst>
              <a:ext uri="{FF2B5EF4-FFF2-40B4-BE49-F238E27FC236}">
                <a16:creationId xmlns:a16="http://schemas.microsoft.com/office/drawing/2014/main" id="{F73EDE27-6F3C-DC48-800B-061F5D36CFF4}"/>
              </a:ext>
            </a:extLst>
          </p:cNvPr>
          <p:cNvSpPr txBox="1"/>
          <p:nvPr/>
        </p:nvSpPr>
        <p:spPr>
          <a:xfrm>
            <a:off x="5276979" y="4509120"/>
            <a:ext cx="2031325"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LOTTERY B	</a:t>
            </a:r>
          </a:p>
        </p:txBody>
      </p:sp>
    </p:spTree>
    <p:extLst>
      <p:ext uri="{BB962C8B-B14F-4D97-AF65-F5344CB8AC3E}">
        <p14:creationId xmlns:p14="http://schemas.microsoft.com/office/powerpoint/2010/main" val="705454554"/>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Rectangle 13">
            <a:extLst>
              <a:ext uri="{FF2B5EF4-FFF2-40B4-BE49-F238E27FC236}">
                <a16:creationId xmlns:a16="http://schemas.microsoft.com/office/drawing/2014/main" id="{298DB439-7515-2A4D-8FA2-ECA6758D2539}"/>
              </a:ext>
            </a:extLst>
          </p:cNvPr>
          <p:cNvSpPr>
            <a:spLocks noRot="1" noChangeAspect="1" noMove="1" noResize="1" noEditPoints="1" noAdjustHandles="1" noChangeArrowheads="1" noChangeShapeType="1" noTextEdit="1"/>
          </p:cNvSpPr>
          <p:nvPr/>
        </p:nvSpPr>
        <p:spPr bwMode="auto">
          <a:xfrm>
            <a:off x="914400" y="1600200"/>
            <a:ext cx="7315200" cy="4267200"/>
          </a:xfrm>
          <a:prstGeom prst="rect">
            <a:avLst/>
          </a:prstGeom>
          <a:blipFill rotWithShape="1">
            <a:blip r:embed="rId3"/>
            <a:stretch>
              <a:fillRect l="-1083" t="-1143" r="-417"/>
            </a:stretch>
          </a:blipFill>
          <a:ln>
            <a:noFill/>
          </a:ln>
        </p:spPr>
        <p:txBody>
          <a:bodyPr/>
          <a:lstStyle/>
          <a:p>
            <a:pPr>
              <a:defRPr/>
            </a:pPr>
            <a:r>
              <a:rPr lang="en-US">
                <a:noFill/>
                <a:ea typeface="+mn-ea"/>
              </a:rPr>
              <a:t> </a:t>
            </a:r>
          </a:p>
        </p:txBody>
      </p:sp>
      <p:sp>
        <p:nvSpPr>
          <p:cNvPr id="29699" name="Rectangle 12">
            <a:extLst>
              <a:ext uri="{FF2B5EF4-FFF2-40B4-BE49-F238E27FC236}">
                <a16:creationId xmlns:a16="http://schemas.microsoft.com/office/drawing/2014/main" id="{6DC486C6-3820-1046-BFF7-4048862F6584}"/>
              </a:ext>
            </a:extLst>
          </p:cNvPr>
          <p:cNvSpPr>
            <a:spLocks noChangeArrowheads="1"/>
          </p:cNvSpPr>
          <p:nvPr/>
        </p:nvSpPr>
        <p:spPr bwMode="auto">
          <a:xfrm>
            <a:off x="912813" y="955675"/>
            <a:ext cx="7315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eaLnBrk="1" hangingPunct="1">
              <a:spcBef>
                <a:spcPct val="10000"/>
              </a:spcBef>
              <a:spcAft>
                <a:spcPct val="10000"/>
              </a:spcAft>
            </a:pPr>
            <a:r>
              <a:rPr lang="en-US" altLang="en-US">
                <a:solidFill>
                  <a:srgbClr val="3C8C93"/>
                </a:solidFill>
                <a:latin typeface="Arial" panose="020B0604020202020204" pitchFamily="34" charset="0"/>
              </a:rPr>
              <a:t>The Expected Utility Model: Health insurance</a:t>
            </a:r>
          </a:p>
        </p:txBody>
      </p:sp>
      <p:sp>
        <p:nvSpPr>
          <p:cNvPr id="29700" name="Rectangle 3">
            <a:extLst>
              <a:ext uri="{FF2B5EF4-FFF2-40B4-BE49-F238E27FC236}">
                <a16:creationId xmlns:a16="http://schemas.microsoft.com/office/drawing/2014/main" id="{1978FFD3-A7C9-914F-994C-9426E5E62986}"/>
              </a:ext>
            </a:extLst>
          </p:cNvPr>
          <p:cNvSpPr txBox="1">
            <a:spLocks noChangeArrowheads="1"/>
          </p:cNvSpPr>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Sylfaen" pitchFamily="18" charset="0"/>
                <a:ea typeface="ＭＳ Ｐゴシック" panose="020B0600070205080204" pitchFamily="34" charset="-128"/>
              </a:defRPr>
            </a:lvl1pPr>
            <a:lvl2pPr marL="37931725" indent="-37474525" eaLnBrk="0" hangingPunct="0">
              <a:defRPr sz="2400">
                <a:solidFill>
                  <a:schemeClr val="tx1"/>
                </a:solidFill>
                <a:latin typeface="Sylfaen" pitchFamily="18" charset="0"/>
                <a:ea typeface="ＭＳ Ｐゴシック" panose="020B0600070205080204" pitchFamily="34" charset="-128"/>
              </a:defRPr>
            </a:lvl2pPr>
            <a:lvl3pPr eaLnBrk="0" hangingPunct="0">
              <a:defRPr sz="2400">
                <a:solidFill>
                  <a:schemeClr val="tx1"/>
                </a:solidFill>
                <a:latin typeface="Sylfaen" pitchFamily="18" charset="0"/>
                <a:ea typeface="ＭＳ Ｐゴシック" panose="020B0600070205080204" pitchFamily="34" charset="-128"/>
              </a:defRPr>
            </a:lvl3pPr>
            <a:lvl4pPr eaLnBrk="0" hangingPunct="0">
              <a:defRPr sz="2400">
                <a:solidFill>
                  <a:schemeClr val="tx1"/>
                </a:solidFill>
                <a:latin typeface="Sylfaen" pitchFamily="18" charset="0"/>
                <a:ea typeface="ＭＳ Ｐゴシック" panose="020B0600070205080204" pitchFamily="34" charset="-128"/>
              </a:defRPr>
            </a:lvl4pPr>
            <a:lvl5pPr eaLnBrk="0" hangingPunct="0">
              <a:defRPr sz="2400">
                <a:solidFill>
                  <a:schemeClr val="tx1"/>
                </a:solidFill>
                <a:latin typeface="Sylfaen"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Sylfaen" pitchFamily="18" charset="0"/>
                <a:ea typeface="ＭＳ Ｐゴシック" panose="020B0600070205080204" pitchFamily="34" charset="-128"/>
              </a:defRPr>
            </a:lvl9pPr>
          </a:lstStyle>
          <a:p>
            <a:pPr algn="ctr" eaLnBrk="1" hangingPunct="1"/>
            <a:r>
              <a:rPr lang="pt-PT" altLang="en-US" sz="2800" b="1">
                <a:solidFill>
                  <a:schemeClr val="tx2"/>
                </a:solidFill>
                <a:latin typeface="Calibri" panose="020F0502020204030204" pitchFamily="34" charset="0"/>
                <a:cs typeface="Calibri" panose="020F0502020204030204" pitchFamily="34" charset="0"/>
              </a:rPr>
              <a:t>social insurance</a:t>
            </a:r>
          </a:p>
          <a:p>
            <a:pPr algn="ctr" eaLnBrk="1" hangingPunct="1"/>
            <a:br>
              <a:rPr lang="pt-PT" altLang="en-US" sz="2800" b="1">
                <a:solidFill>
                  <a:schemeClr val="tx2"/>
                </a:solidFill>
                <a:latin typeface="Calibri" panose="020F0502020204030204" pitchFamily="34" charset="0"/>
                <a:cs typeface="Calibri" panose="020F0502020204030204" pitchFamily="34" charset="0"/>
              </a:rPr>
            </a:br>
            <a:endParaRPr lang="en-US" altLang="en-US" sz="2800" b="1">
              <a:solidFill>
                <a:srgbClr val="5F5F5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0226531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char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char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char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char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bldLvl="3"/>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Sylfaen"/>
        <a:ea typeface=""/>
        <a:cs typeface=""/>
      </a:majorFont>
      <a:minorFont>
        <a:latin typeface="Sylfae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12756</TotalTime>
  <Words>3125</Words>
  <Application>Microsoft Macintosh PowerPoint</Application>
  <PresentationFormat>On-screen Show (4:3)</PresentationFormat>
  <Paragraphs>611</Paragraphs>
  <Slides>54</Slides>
  <Notes>37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54</vt:i4>
      </vt:variant>
    </vt:vector>
  </HeadingPairs>
  <TitlesOfParts>
    <vt:vector size="63" baseType="lpstr">
      <vt:lpstr>Arial</vt:lpstr>
      <vt:lpstr>Calibri</vt:lpstr>
      <vt:lpstr>Cambria Math</vt:lpstr>
      <vt:lpstr>Courier New</vt:lpstr>
      <vt:lpstr>Garamond</vt:lpstr>
      <vt:lpstr>Sylfaen</vt:lpstr>
      <vt:lpstr>Times New Roman</vt:lpstr>
      <vt:lpstr>Wingdings 3</vt:lpstr>
      <vt:lpstr>Default Design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Paulo Côrte-Real</dc:creator>
  <cp:lastModifiedBy>Paulo Pamplona Corte-Real</cp:lastModifiedBy>
  <cp:revision>74</cp:revision>
  <cp:lastPrinted>2013-11-10T23:18:58Z</cp:lastPrinted>
  <dcterms:created xsi:type="dcterms:W3CDTF">2013-11-10T18:30:37Z</dcterms:created>
  <dcterms:modified xsi:type="dcterms:W3CDTF">2023-11-02T07:55:27Z</dcterms:modified>
</cp:coreProperties>
</file>