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92" r:id="rId2"/>
    <p:sldId id="399" r:id="rId3"/>
    <p:sldId id="400" r:id="rId4"/>
    <p:sldId id="435" r:id="rId5"/>
    <p:sldId id="401" r:id="rId6"/>
    <p:sldId id="417" r:id="rId7"/>
    <p:sldId id="419" r:id="rId8"/>
    <p:sldId id="421" r:id="rId9"/>
    <p:sldId id="420" r:id="rId10"/>
    <p:sldId id="437" r:id="rId11"/>
    <p:sldId id="438" r:id="rId12"/>
    <p:sldId id="436" r:id="rId13"/>
    <p:sldId id="439" r:id="rId14"/>
    <p:sldId id="440" r:id="rId15"/>
    <p:sldId id="441" r:id="rId16"/>
    <p:sldId id="422" r:id="rId17"/>
    <p:sldId id="423" r:id="rId18"/>
    <p:sldId id="424" r:id="rId19"/>
    <p:sldId id="425" r:id="rId20"/>
    <p:sldId id="426" r:id="rId21"/>
    <p:sldId id="427" r:id="rId22"/>
    <p:sldId id="431" r:id="rId23"/>
    <p:sldId id="432" r:id="rId24"/>
    <p:sldId id="433" r:id="rId25"/>
    <p:sldId id="434" r:id="rId26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1F66162B-FFBA-AB4E-94F0-9F2ACF7216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37D2765B-5B8C-A143-9404-B6076C1F7C8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E907427C-D950-EE4E-8765-2519991D65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171FD36D-5437-F946-9DCB-B4DDF3BA9E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E161B5-D962-3E4D-BF08-DD82CF59A4C0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7BEC8F7-8396-3547-800B-F26EAA0344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9FE3854-FF17-4D44-8BD6-D9B14F26E4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D7592012-E352-9945-AB87-D01DCB835CE0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C388AD66-9755-3C49-9FC0-7F7A13038E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E1CC9EBA-1BCD-294F-BD76-BD54DA123D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D38015E3-660D-2C46-BFD7-D27F0B5E31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B05B2D-11C3-604D-BCFB-A0BE2A0DA7EF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DB27FC03-9C8A-C74C-9BAF-A28D0B4B70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11C15ACF-7592-BD4C-AA04-8EF145BCE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38E74157-EA37-D746-B5C9-57C607BD6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9CD8343-322C-D44F-ADE3-482BB305CCBF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C12CA1F9-7E16-354D-B723-B4A77C6046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F12968E3-E304-9244-A366-91275CBAB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A22EB8E9-34ED-B849-B070-42F97531DF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D3958D0-E2B2-0441-80C3-D1C2D784EA52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CAE86456-3FB2-5042-96DC-4097D846EC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955F7817-E083-F844-9FDB-5235F0A88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E7851125-264C-294B-BD9F-B3BF635A3F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833ED67-3E57-7842-B946-A22C90E5FB74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6DAFD916-D548-3742-A4D5-2EE18D9EE4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6B2A2F4E-A9F3-AE49-B2EA-10C4A5D09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A9750663-C6DB-5243-900D-A3B58B45A4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B5A5E5-B661-BB43-9BE1-7D0E78509FC0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EB63F404-65AC-6342-A06B-CE66EE90B4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8DB69AA8-56BC-BE48-9BBD-107DB4F84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68578EB4-2ECD-6B4B-BCDB-3E768D59A0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7C96C5-5C54-404A-A8B2-5DEF7663097C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329B8522-8A8F-A64D-8966-BBDACDC0C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02CB0-3F11-844B-8094-CBEFB58257C1}" type="slidenum">
              <a:rPr lang="pt-PT" altLang="en-US" sz="1200"/>
              <a:pPr eaLnBrk="1" hangingPunct="1"/>
              <a:t>11</a:t>
            </a:fld>
            <a:endParaRPr lang="pt-PT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5F37A09-920B-BE4C-8793-0E8313082E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3C3A0BA2-E169-344D-BFE7-473E439DDF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6F2DEFE3-BD66-C642-A789-E00B8ED444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4918E729-8919-A54B-B97C-9CCADBF02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391496DB-6AAF-604E-BCE2-F6C22FE5DB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50EE0B6-786C-B44D-9859-D877842196A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2E4BAF62-E990-CD46-9026-88D5CADD44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0E974EEC-3805-AC41-B908-D993C6ED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EE158913-C058-4640-B969-73650697F1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B8A1E05-0FE8-3744-B7B4-6C49C341307F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C578B176-C9C9-EE46-ACBA-3D1F3D1FA3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B297A6C9-D17D-9043-8DCC-DE385E4DF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95CF7B00-E199-8D42-B0F6-83016743EC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EE2B721-B6CD-FC47-A72F-D92C0BF0DE0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5C9B18CA-64F9-714F-A888-ADC867D42D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EA60AC40-24D5-8C42-8A31-32201079E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1660CCA-D39C-FF4E-9CB2-83A379A12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429F7B1-4BBF-9D4C-A95E-FB07DFD5ADBA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02E86BF9-4144-C343-951A-27B130B61A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68534718-1768-B74C-B6B0-81EF42727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C098EA2D-D0E7-6642-9D89-AE16399CFC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8A4818-91C1-BA4E-9B88-8C2400F00FFB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C99F2FD6-21AF-AC40-BB76-E2E3A768B0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4D792812-9A2C-0846-B0A3-F65ED121F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3848D8E6-3668-534E-8CFB-7FB5B79AEF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C3BD2D7-9929-D34A-965F-435761B5ACF0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22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520F75-81D5-754B-A204-9DD8A7AD8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D2BFBE-AAD4-1746-92E7-E747F39AF9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0BDFC-5649-E14C-AF42-5A67FFCDEB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01CF1-A6F3-5247-BBF3-3DA7F68BBBA0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04345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5C6BBB-8938-864A-8B45-4C6AABEBA9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02B44E-4C15-0047-AB20-41852A027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8DFA86-F300-C641-86C6-6F3D83A3C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7E75F-4DDD-284F-ADB9-47BF9D4C41AC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15304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34FF2E-BD41-0E42-ABEB-0A7D662142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A76FAE-9D66-A640-B336-C05852A22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DF4A7A-3166-0C45-A92E-F398553FF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2D45CE-0E65-0441-8887-FFB2F4DFB8C9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005424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FA7A7-5191-0F40-95CF-B406D70F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F99B8-34ED-8A4C-8D38-3399D3AE2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1C869-CED3-F045-9848-48D1ECE7C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475C1-DB27-F342-B1BC-336994913AAC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6865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361834-8D89-5D43-89FD-E986D00EDD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7C5B1C-ADCE-EB41-8B2D-4E02D0249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511C1-4CC0-3A46-AE3F-7AB679D9AD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6CA61-A3B5-FE4B-88B8-E8366FD9B9B8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88175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C71535-6382-AE4A-B9AC-5661184B0D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9319AE-8E76-E140-BA3B-E425B09C2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EDEC30-BB11-134E-BA2A-488BD8FD9F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84245A-0EEA-8B44-87F3-58C2753215EB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64416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08B216-1AE5-D34F-A740-61B35A1A2D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EB6F4E-DABE-0142-A401-412C75B74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43F7E-F77C-0C4A-938E-B20966C387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23D69-DD19-604F-97FA-93494C4E4DF1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9348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365254-FE55-454F-BF3B-B4D73B8F14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53FA0C-661F-8A47-975F-FAC19F76E4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877D92-BD73-3444-B9B1-4D5A2B2161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F58781-1FEE-6149-8231-1BA0E1DF5488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66582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C2A8B12-EB87-F74B-93FF-71B0433FD6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F4777DA-7A87-D74E-9CC4-C33F4A84E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ADE24B-F97C-3841-9ACB-838EC0DE62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0AF47-6237-A643-9CB9-73CF8BCADE5C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158722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67656B-7031-9B47-ABD9-521C3FE57D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02FBF4-1AEC-F542-BA06-49C5D9262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6D969E-90A7-C043-AC2B-52D909F39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E32C0-B28A-DC45-A500-5224BC0447A8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08875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6DBCD1-F7AE-824A-A147-D6B674F4C0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D90089-898B-0040-8E2B-6021074D7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06A414-3FB9-8C4F-9FF9-4A4F2308A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3BF6CA-9D6F-2349-BEF1-70F83F2894BA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243650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F201C0-C13B-4244-9504-558F679D50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BAB2B2-892E-B04A-89E0-EBF1F8F89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EFEA98-5955-564B-8526-A7E6770D3E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2B7CD-52F4-BF43-B5AA-BDBB51FB84FC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378334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6E60A1-9344-CC4E-ACF8-BAAB04ED89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D62960-B173-5841-92E8-949610A49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en-US"/>
              <a:t>Click to edit Master text styles</a:t>
            </a:r>
          </a:p>
          <a:p>
            <a:pPr lvl="1"/>
            <a:r>
              <a:rPr lang="pt-PT" altLang="en-US"/>
              <a:t>Second level</a:t>
            </a:r>
          </a:p>
          <a:p>
            <a:pPr lvl="2"/>
            <a:r>
              <a:rPr lang="pt-PT" altLang="en-US"/>
              <a:t>Third level</a:t>
            </a:r>
          </a:p>
          <a:p>
            <a:pPr lvl="3"/>
            <a:r>
              <a:rPr lang="pt-PT" altLang="en-US"/>
              <a:t>Fourth level</a:t>
            </a:r>
          </a:p>
          <a:p>
            <a:pPr lvl="4"/>
            <a:r>
              <a:rPr lang="pt-PT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4C1D5D-B9E5-F14F-AE0E-D30B6022B4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7929DDE-F0F9-8D44-BB38-039FBED40B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D84D529-5269-474F-A853-24EC40FA82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5BE36F-71D4-794E-9E91-316564423393}" type="slidenum">
              <a:rPr lang="pt-PT" altLang="en-US"/>
              <a:pPr/>
              <a:t>‹#›</a:t>
            </a:fld>
            <a:endParaRPr lang="pt-P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369A02A-ECF9-1745-8FEA-DC3E43F796D4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PT" altLang="en-US" sz="3600" b="1">
                <a:solidFill>
                  <a:srgbClr val="5F5F5F"/>
                </a:solidFill>
                <a:ea typeface="ＭＳ Ｐゴシック" panose="020B0600070205080204" pitchFamily="34" charset="-128"/>
              </a:rPr>
              <a:t> </a:t>
            </a:r>
            <a:endParaRPr lang="en-US" altLang="en-US" sz="3600" b="1">
              <a:solidFill>
                <a:srgbClr val="5F5F5F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6387" name="Rectangle 16">
            <a:extLst>
              <a:ext uri="{FF2B5EF4-FFF2-40B4-BE49-F238E27FC236}">
                <a16:creationId xmlns:a16="http://schemas.microsoft.com/office/drawing/2014/main" id="{17D9961C-B28C-2344-A083-6401C0D97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5573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definition and examples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optimal provision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	indivisibility and efficiency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	non-excludability and efficiency</a:t>
            </a:r>
          </a:p>
          <a:p>
            <a:pPr eaLnBrk="1" hangingPunct="1">
              <a:spcBef>
                <a:spcPct val="20000"/>
              </a:spcBef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private provision vs. public provision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C31D6B8-1298-CF44-AB75-B85ED9BBA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-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PT" altLang="en-US" sz="28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goods</a:t>
            </a:r>
            <a:br>
              <a:rPr lang="pt-PT" altLang="en-US" sz="2800" b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282DFD-024F-FE41-B90E-575938DCB783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</a:t>
            </a:r>
            <a:r>
              <a:rPr lang="en-US" altLang="en-US" sz="28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s: indivisibility</a:t>
            </a:r>
            <a:br>
              <a:rPr lang="en-US" altLang="en-US" sz="28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Samuelson condition</a:t>
            </a:r>
          </a:p>
        </p:txBody>
      </p:sp>
      <p:sp>
        <p:nvSpPr>
          <p:cNvPr id="28675" name="Rectangle 35">
            <a:extLst>
              <a:ext uri="{FF2B5EF4-FFF2-40B4-BE49-F238E27FC236}">
                <a16:creationId xmlns:a16="http://schemas.microsoft.com/office/drawing/2014/main" id="{FA6D73EF-4925-9043-A369-5B951384B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989138"/>
            <a:ext cx="8713788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pt-PT" altLang="en-US" sz="28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Samuelson condition: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 efficient level</a:t>
            </a:r>
          </a:p>
          <a:p>
            <a:pPr eaLnBrk="1" hangingPunct="1"/>
            <a:endParaRPr lang="pt-PT" alt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	Max U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(g,y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/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	s.t. 	U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(g,y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)≥ </a:t>
            </a:r>
            <a:r>
              <a:rPr lang="pt-PT" altLang="en-US" sz="2800" u="sng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  <a:p>
            <a:pPr eaLnBrk="1" hangingPunct="1"/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		F(g,y)=0</a:t>
            </a:r>
          </a:p>
          <a:p>
            <a:pPr eaLnBrk="1" hangingPunct="1"/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	 	y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+y</a:t>
            </a:r>
            <a:r>
              <a:rPr lang="pt-PT" altLang="en-US" sz="2800" baseline="30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=y</a:t>
            </a:r>
          </a:p>
          <a:p>
            <a:pPr eaLnBrk="1" hangingPunct="1"/>
            <a:endParaRPr lang="pt-PT" altLang="en-US" sz="2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t-PT" altLang="en-US" sz="2800"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→</a:t>
            </a:r>
            <a:r>
              <a:rPr lang="pt-PT" altLang="en-US" sz="28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l-GR" altLang="en-US" sz="28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r>
              <a:rPr lang="pt-PT" altLang="en-US" sz="2800" baseline="-250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t-PT" altLang="en-US" sz="28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MRS</a:t>
            </a:r>
            <a:r>
              <a:rPr lang="pt-PT" altLang="en-US" sz="2800" baseline="-250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pt-PT" altLang="en-US" sz="280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MRT</a:t>
            </a:r>
            <a:endParaRPr lang="el-GR" altLang="en-US" sz="280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rc 70">
            <a:extLst>
              <a:ext uri="{FF2B5EF4-FFF2-40B4-BE49-F238E27FC236}">
                <a16:creationId xmlns:a16="http://schemas.microsoft.com/office/drawing/2014/main" id="{03E7F33A-03E7-4E49-9E4E-3C8C9C6F72D2}"/>
              </a:ext>
            </a:extLst>
          </p:cNvPr>
          <p:cNvSpPr>
            <a:spLocks/>
          </p:cNvSpPr>
          <p:nvPr/>
        </p:nvSpPr>
        <p:spPr bwMode="auto">
          <a:xfrm flipV="1">
            <a:off x="2627313" y="2136775"/>
            <a:ext cx="2160587" cy="3740150"/>
          </a:xfrm>
          <a:custGeom>
            <a:avLst/>
            <a:gdLst>
              <a:gd name="T0" fmla="*/ 95826 w 21600"/>
              <a:gd name="T1" fmla="*/ 0 h 21579"/>
              <a:gd name="T2" fmla="*/ 2160587 w 21600"/>
              <a:gd name="T3" fmla="*/ 3740150 h 21579"/>
              <a:gd name="T4" fmla="*/ 0 w 21600"/>
              <a:gd name="T5" fmla="*/ 3740150 h 21579"/>
              <a:gd name="T6" fmla="*/ 0 60000 65536"/>
              <a:gd name="T7" fmla="*/ 0 60000 65536"/>
              <a:gd name="T8" fmla="*/ 0 60000 65536"/>
              <a:gd name="T9" fmla="*/ 0 w 21600"/>
              <a:gd name="T10" fmla="*/ 0 h 21579"/>
              <a:gd name="T11" fmla="*/ 21600 w 21600"/>
              <a:gd name="T12" fmla="*/ 21579 h 215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79" fill="none" extrusionOk="0">
                <a:moveTo>
                  <a:pt x="957" y="0"/>
                </a:moveTo>
                <a:cubicBezTo>
                  <a:pt x="12503" y="512"/>
                  <a:pt x="21600" y="10022"/>
                  <a:pt x="21600" y="21579"/>
                </a:cubicBezTo>
              </a:path>
              <a:path w="21600" h="21579" stroke="0" extrusionOk="0">
                <a:moveTo>
                  <a:pt x="957" y="0"/>
                </a:moveTo>
                <a:cubicBezTo>
                  <a:pt x="12503" y="512"/>
                  <a:pt x="21600" y="10022"/>
                  <a:pt x="21600" y="21579"/>
                </a:cubicBezTo>
                <a:lnTo>
                  <a:pt x="0" y="215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4B118919-5AD4-ED4B-B1D0-1195647F6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r>
              <a:rPr lang="en-US" altLang="en-US" sz="28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: </a:t>
            </a:r>
            <a:r>
              <a:rPr lang="pt-PT" altLang="en-US" sz="28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indivisibility </a:t>
            </a:r>
            <a:br>
              <a:rPr lang="pt-PT" altLang="en-US" sz="2800" b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efficiency</a:t>
            </a:r>
          </a:p>
        </p:txBody>
      </p:sp>
      <p:sp>
        <p:nvSpPr>
          <p:cNvPr id="29700" name="Line 6">
            <a:extLst>
              <a:ext uri="{FF2B5EF4-FFF2-40B4-BE49-F238E27FC236}">
                <a16:creationId xmlns:a16="http://schemas.microsoft.com/office/drawing/2014/main" id="{035B6A2F-6AC9-C346-9EC2-403F1C2FFB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0338" y="6381750"/>
            <a:ext cx="428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Line 7">
            <a:extLst>
              <a:ext uri="{FF2B5EF4-FFF2-40B4-BE49-F238E27FC236}">
                <a16:creationId xmlns:a16="http://schemas.microsoft.com/office/drawing/2014/main" id="{4FE49B1D-19FA-FD4E-B6B0-B7D5EEA3CB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1450" y="1557338"/>
            <a:ext cx="60325" cy="482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9">
            <a:extLst>
              <a:ext uri="{FF2B5EF4-FFF2-40B4-BE49-F238E27FC236}">
                <a16:creationId xmlns:a16="http://schemas.microsoft.com/office/drawing/2014/main" id="{05CB280E-2A10-DC49-9AA0-F2FC289743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43438" y="6351588"/>
            <a:ext cx="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24">
            <a:extLst>
              <a:ext uri="{FF2B5EF4-FFF2-40B4-BE49-F238E27FC236}">
                <a16:creationId xmlns:a16="http://schemas.microsoft.com/office/drawing/2014/main" id="{9F0705C8-3FFD-0349-B0BF-23EE4C9EE4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438" y="3357563"/>
            <a:ext cx="0" cy="30559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Text Box 29">
            <a:extLst>
              <a:ext uri="{FF2B5EF4-FFF2-40B4-BE49-F238E27FC236}">
                <a16:creationId xmlns:a16="http://schemas.microsoft.com/office/drawing/2014/main" id="{D6F48578-70C4-4B45-A39D-E7A6980B1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1888" y="1341438"/>
            <a:ext cx="3698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p</a:t>
            </a:r>
            <a:endParaRPr lang="en-US" altLang="en-US" sz="2800" baseline="-25000"/>
          </a:p>
        </p:txBody>
      </p:sp>
      <p:sp>
        <p:nvSpPr>
          <p:cNvPr id="29705" name="Text Box 54">
            <a:extLst>
              <a:ext uri="{FF2B5EF4-FFF2-40B4-BE49-F238E27FC236}">
                <a16:creationId xmlns:a16="http://schemas.microsoft.com/office/drawing/2014/main" id="{4175AEBB-251C-BB40-A58F-39A8E8A6B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475" y="6237288"/>
            <a:ext cx="3540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g</a:t>
            </a:r>
            <a:endParaRPr lang="en-US" altLang="en-US" sz="2800" baseline="-25000"/>
          </a:p>
        </p:txBody>
      </p:sp>
      <p:sp>
        <p:nvSpPr>
          <p:cNvPr id="29706" name="Text Box 55">
            <a:extLst>
              <a:ext uri="{FF2B5EF4-FFF2-40B4-BE49-F238E27FC236}">
                <a16:creationId xmlns:a16="http://schemas.microsoft.com/office/drawing/2014/main" id="{AC21FB15-4DCA-3D44-A73E-0C2E66B0F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6365875"/>
            <a:ext cx="4651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g*</a:t>
            </a:r>
            <a:endParaRPr lang="en-US" altLang="en-US" sz="2800" baseline="-25000"/>
          </a:p>
        </p:txBody>
      </p:sp>
      <p:sp>
        <p:nvSpPr>
          <p:cNvPr id="29707" name="Text Box 62">
            <a:extLst>
              <a:ext uri="{FF2B5EF4-FFF2-40B4-BE49-F238E27FC236}">
                <a16:creationId xmlns:a16="http://schemas.microsoft.com/office/drawing/2014/main" id="{2BDF5667-B205-D54A-B804-6175C535F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175" y="5573713"/>
            <a:ext cx="6127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D</a:t>
            </a:r>
            <a:r>
              <a:rPr lang="pt-PT" altLang="en-US" sz="2800" baseline="-25000"/>
              <a:t>A</a:t>
            </a:r>
            <a:endParaRPr lang="en-US" altLang="en-US" sz="2800" baseline="-25000"/>
          </a:p>
        </p:txBody>
      </p:sp>
      <p:sp>
        <p:nvSpPr>
          <p:cNvPr id="29708" name="Line 64">
            <a:extLst>
              <a:ext uri="{FF2B5EF4-FFF2-40B4-BE49-F238E27FC236}">
                <a16:creationId xmlns:a16="http://schemas.microsoft.com/office/drawing/2014/main" id="{9F38937C-4608-274D-83A9-CF494AEC5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508500"/>
            <a:ext cx="3671887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65">
            <a:extLst>
              <a:ext uri="{FF2B5EF4-FFF2-40B4-BE49-F238E27FC236}">
                <a16:creationId xmlns:a16="http://schemas.microsoft.com/office/drawing/2014/main" id="{6B3BCD24-47D8-1D4B-96C0-64271CF50D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3787775"/>
            <a:ext cx="367188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Text Box 66">
            <a:extLst>
              <a:ext uri="{FF2B5EF4-FFF2-40B4-BE49-F238E27FC236}">
                <a16:creationId xmlns:a16="http://schemas.microsoft.com/office/drawing/2014/main" id="{FF95701A-EFAD-A744-A2D5-41FF283CB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4638675"/>
            <a:ext cx="587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D</a:t>
            </a:r>
            <a:r>
              <a:rPr lang="pt-PT" altLang="en-US" sz="2800" baseline="-25000"/>
              <a:t>B</a:t>
            </a:r>
            <a:endParaRPr lang="en-US" altLang="en-US" sz="2800" baseline="-25000"/>
          </a:p>
        </p:txBody>
      </p:sp>
      <p:sp>
        <p:nvSpPr>
          <p:cNvPr id="29711" name="Line 67">
            <a:extLst>
              <a:ext uri="{FF2B5EF4-FFF2-40B4-BE49-F238E27FC236}">
                <a16:creationId xmlns:a16="http://schemas.microsoft.com/office/drawing/2014/main" id="{1985BFFB-3FAB-4745-B8DA-93FBE3170B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2636838"/>
            <a:ext cx="3671888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Text Box 68">
            <a:extLst>
              <a:ext uri="{FF2B5EF4-FFF2-40B4-BE49-F238E27FC236}">
                <a16:creationId xmlns:a16="http://schemas.microsoft.com/office/drawing/2014/main" id="{C7E3A944-17CE-5C47-9089-4093D50CB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3702050"/>
            <a:ext cx="879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D</a:t>
            </a:r>
            <a:r>
              <a:rPr lang="pt-PT" altLang="en-US" sz="2800" baseline="-25000"/>
              <a:t>A+B</a:t>
            </a:r>
            <a:endParaRPr lang="en-US" altLang="en-US" sz="2800" baseline="-25000"/>
          </a:p>
        </p:txBody>
      </p:sp>
      <p:sp>
        <p:nvSpPr>
          <p:cNvPr id="29713" name="AutoShape 53">
            <a:extLst>
              <a:ext uri="{FF2B5EF4-FFF2-40B4-BE49-F238E27FC236}">
                <a16:creationId xmlns:a16="http://schemas.microsoft.com/office/drawing/2014/main" id="{ADCAB8EB-C7BA-B348-8E8F-1E61ACFF0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3281363"/>
            <a:ext cx="76200" cy="76200"/>
          </a:xfrm>
          <a:prstGeom prst="flowChartConnector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9714" name="Text Box 71">
            <a:extLst>
              <a:ext uri="{FF2B5EF4-FFF2-40B4-BE49-F238E27FC236}">
                <a16:creationId xmlns:a16="http://schemas.microsoft.com/office/drawing/2014/main" id="{294306F1-EEF6-9A43-BEBF-C9430CE72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276475"/>
            <a:ext cx="1419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pt-PT" altLang="en-US" sz="2800"/>
              <a:t>Mg Cost</a:t>
            </a:r>
            <a:endParaRPr lang="en-US" altLang="en-US" sz="2800" baseline="-25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E620B13-3CCD-CF4F-B76D-E6CFEFD5BBC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indivisibility and efficiency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45D57FB5-A721-6A48-A41B-B0FF94804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997325"/>
            <a:ext cx="3960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0A0CE122-04EB-F842-9930-17DAFB9C66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27313" y="19812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CD7CC0E1-4858-8C44-B189-C2ACB5BE0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27313" y="3997325"/>
            <a:ext cx="23034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Freeform 6">
            <a:extLst>
              <a:ext uri="{FF2B5EF4-FFF2-40B4-BE49-F238E27FC236}">
                <a16:creationId xmlns:a16="http://schemas.microsoft.com/office/drawing/2014/main" id="{30534FB3-CCD9-C74E-8F71-E9282789D51B}"/>
              </a:ext>
            </a:extLst>
          </p:cNvPr>
          <p:cNvSpPr>
            <a:spLocks/>
          </p:cNvSpPr>
          <p:nvPr/>
        </p:nvSpPr>
        <p:spPr bwMode="auto">
          <a:xfrm>
            <a:off x="4930775" y="2917825"/>
            <a:ext cx="1657350" cy="1079500"/>
          </a:xfrm>
          <a:custGeom>
            <a:avLst/>
            <a:gdLst>
              <a:gd name="T0" fmla="*/ 0 w 1044"/>
              <a:gd name="T1" fmla="*/ 680 h 680"/>
              <a:gd name="T2" fmla="*/ 726 w 1044"/>
              <a:gd name="T3" fmla="*/ 453 h 680"/>
              <a:gd name="T4" fmla="*/ 1044 w 1044"/>
              <a:gd name="T5" fmla="*/ 0 h 680"/>
              <a:gd name="T6" fmla="*/ 0 60000 65536"/>
              <a:gd name="T7" fmla="*/ 0 60000 65536"/>
              <a:gd name="T8" fmla="*/ 0 60000 65536"/>
              <a:gd name="T9" fmla="*/ 0 w 1044"/>
              <a:gd name="T10" fmla="*/ 0 h 680"/>
              <a:gd name="T11" fmla="*/ 1044 w 1044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4" h="680">
                <a:moveTo>
                  <a:pt x="0" y="680"/>
                </a:moveTo>
                <a:cubicBezTo>
                  <a:pt x="276" y="623"/>
                  <a:pt x="552" y="566"/>
                  <a:pt x="726" y="453"/>
                </a:cubicBezTo>
                <a:cubicBezTo>
                  <a:pt x="900" y="340"/>
                  <a:pt x="972" y="170"/>
                  <a:pt x="1044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7655" name="Text Box 7">
            <a:extLst>
              <a:ext uri="{FF2B5EF4-FFF2-40B4-BE49-F238E27FC236}">
                <a16:creationId xmlns:a16="http://schemas.microsoft.com/office/drawing/2014/main" id="{3212BDF2-06F1-FE42-9DEA-34B0A6D48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25" y="1700213"/>
            <a:ext cx="1520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PT" altLang="en-US" sz="1800"/>
              <a:t>marginal cost </a:t>
            </a:r>
          </a:p>
          <a:p>
            <a:pPr eaLnBrk="1" hangingPunct="1"/>
            <a:r>
              <a:rPr lang="pt-PT" altLang="en-US" sz="1800"/>
              <a:t>of congestion</a:t>
            </a:r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CFED6D5C-5AF1-684B-BE71-A935982E7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4141788"/>
            <a:ext cx="350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PT" altLang="en-US" sz="1800"/>
              <a:t>N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011B751E-6A62-BE40-A2C9-D309049E7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4141788"/>
            <a:ext cx="4270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pt-PT" altLang="en-US" sz="1800"/>
              <a:t>N</a:t>
            </a:r>
            <a:r>
              <a:rPr lang="pt-PT" altLang="en-US" sz="1800" baseline="-25000"/>
              <a:t>0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DC8B576C-D26A-1749-BAA4-5DCB85000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491038"/>
            <a:ext cx="87137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pt-PT" altLang="en-US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optimal number of consumers?</a:t>
            </a:r>
          </a:p>
          <a:p>
            <a:pPr eaLnBrk="1" hangingPunct="1"/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if indivisible, N*=N</a:t>
            </a:r>
            <a:r>
              <a:rPr lang="pt-PT" altLang="en-US" baseline="-25000">
                <a:latin typeface="Calibri" panose="020F0502020204030204" pitchFamily="34" charset="0"/>
                <a:cs typeface="Calibri" panose="020F0502020204030204" pitchFamily="34" charset="0"/>
              </a:rPr>
              <a:t>max </a:t>
            </a: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(no consumer should be excluded)</a:t>
            </a:r>
          </a:p>
          <a:p>
            <a:pPr eaLnBrk="1" hangingPunct="1"/>
            <a:endParaRPr lang="pt-PT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pt-PT" altLang="en-US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optimal level of indivisible good?</a:t>
            </a:r>
          </a:p>
          <a:p>
            <a:pPr eaLnBrk="1" hangingPunct="1"/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Samuelson condition</a:t>
            </a: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87B97C8-B7D2-0141-AFCC-7B52AF0B519B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indivisibility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60C7270-8844-424C-B774-7BE3B6ABA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916113"/>
            <a:ext cx="8713788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optimal number of agents implies no exclusion prices</a:t>
            </a:r>
          </a:p>
          <a:p>
            <a:pPr eaLnBrk="1" hangingPunct="1">
              <a:buFontTx/>
              <a:buChar char="•"/>
            </a:pPr>
            <a:endParaRPr lang="pt-PT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optimal level of public good requires information</a:t>
            </a:r>
          </a:p>
          <a:p>
            <a:pPr lvl="1"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problem in perfect competition (uniform price) and in monopolies with a large number of agents (no perfect price discrimination, information)</a:t>
            </a:r>
          </a:p>
          <a:p>
            <a:pPr lvl="1"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in a monopoly with a small number of consumers, information cost is smaller – more feasible  </a:t>
            </a:r>
          </a:p>
          <a:p>
            <a:pPr lvl="1" eaLnBrk="1" hangingPunct="1">
              <a:buFontTx/>
              <a:buChar char="•"/>
            </a:pPr>
            <a:endParaRPr lang="pt-PT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information also a problem for public provision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1">
            <a:extLst>
              <a:ext uri="{FF2B5EF4-FFF2-40B4-BE49-F238E27FC236}">
                <a16:creationId xmlns:a16="http://schemas.microsoft.com/office/drawing/2014/main" id="{D101B27E-2496-954F-BEC1-D93112CB5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  <a:endParaRPr lang="pt-PT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aphicFrame>
        <p:nvGraphicFramePr>
          <p:cNvPr id="88068" name="Group 4">
            <a:extLst>
              <a:ext uri="{FF2B5EF4-FFF2-40B4-BE49-F238E27FC236}">
                <a16:creationId xmlns:a16="http://schemas.microsoft.com/office/drawing/2014/main" id="{D59F0DAE-B138-AC44-A932-46A9BD33B54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3087688">
                  <a:extLst>
                    <a:ext uri="{9D8B030D-6E8A-4147-A177-3AD203B41FA5}">
                      <a16:colId xmlns:a16="http://schemas.microsoft.com/office/drawing/2014/main" val="4109868400"/>
                    </a:ext>
                  </a:extLst>
                </a:gridCol>
                <a:gridCol w="2570162">
                  <a:extLst>
                    <a:ext uri="{9D8B030D-6E8A-4147-A177-3AD203B41FA5}">
                      <a16:colId xmlns:a16="http://schemas.microsoft.com/office/drawing/2014/main" val="390140288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53349172"/>
                    </a:ext>
                  </a:extLst>
                </a:gridCol>
              </a:tblGrid>
              <a:tr h="163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Contribute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Don’t contribute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858835"/>
                  </a:ext>
                </a:extLst>
              </a:tr>
              <a:tr h="144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Contribute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1/2,</a:t>
                      </a: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1/2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0</a:t>
                      </a: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110362"/>
                  </a:ext>
                </a:extLst>
              </a:tr>
              <a:tr h="144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Don’t contribute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0</a:t>
                      </a:r>
                      <a:r>
                        <a:rPr kumimoji="0" lang="pt-PT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pt-PT" altLang="en-US" sz="2800" b="0" i="0" u="sng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6310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B1F61D0-3FE4-8E48-882E-00FB6417761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1FB3E2E-3825-974C-96D3-B52A5736D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916113"/>
            <a:ext cx="87137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altLang="en-US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Free-riding problem</a:t>
            </a:r>
          </a:p>
          <a:p>
            <a:pPr eaLnBrk="1" hangingPunct="1">
              <a:buFontTx/>
              <a:buChar char="•"/>
            </a:pPr>
            <a:endParaRPr lang="pt-PT" altLang="en-US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no alternative to public provision (with large numbers)</a:t>
            </a:r>
          </a:p>
          <a:p>
            <a:pPr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private provision possible if small number of agents and coordination is possible</a:t>
            </a:r>
          </a:p>
          <a:p>
            <a:pPr lvl="1" eaLnBrk="1" hangingPunct="1">
              <a:buFontTx/>
              <a:buChar char="•"/>
            </a:pPr>
            <a:endParaRPr lang="pt-PT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Tx/>
              <a:buChar char="•"/>
            </a:pPr>
            <a:r>
              <a:rPr lang="pt-PT" altLang="en-US">
                <a:latin typeface="Calibri" panose="020F0502020204030204" pitchFamily="34" charset="0"/>
                <a:cs typeface="Calibri" panose="020F0502020204030204" pitchFamily="34" charset="0"/>
              </a:rPr>
              <a:t> Clarke-Groves mechanisms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8">
            <a:extLst>
              <a:ext uri="{FF2B5EF4-FFF2-40B4-BE49-F238E27FC236}">
                <a16:creationId xmlns:a16="http://schemas.microsoft.com/office/drawing/2014/main" id="{2CD0A21F-7765-A748-B243-09F41F339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438400"/>
            <a:ext cx="7315200" cy="4876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804863" indent="-347663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The free rider problem is one of the most powerful concepts in all of economics.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Radio and television programming: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WNYC has an estimated listening audience of about 1 million people, but only 7.5% of their listeners support the station.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The United Kingdom uses a non-market solution: The BBC charges an annual licensing fee to anyone who owns and operates a TV!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4CCE71-2DA4-C14E-BC77-1190A787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793875"/>
            <a:ext cx="7315200" cy="492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APPLICATION: </a:t>
            </a: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Free Rider Problem in Practice</a:t>
            </a:r>
            <a:endParaRPr lang="en-US" altLang="en-US">
              <a:solidFill>
                <a:srgbClr val="4597A0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B07C6B65-503A-6C4A-BE1A-104BF7E72E14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F01B06-8C2B-CB45-8A14-A9CA9A22D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8075"/>
            <a:ext cx="7315200" cy="4921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APPLICATION: </a:t>
            </a: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Free Rider Problem in Practice</a:t>
            </a:r>
            <a:endParaRPr lang="en-US" altLang="en-US">
              <a:solidFill>
                <a:srgbClr val="4597A0"/>
              </a:solidFill>
              <a:latin typeface="Arial" panose="020B0604020202020204" pitchFamily="34" charset="0"/>
            </a:endParaRPr>
          </a:p>
        </p:txBody>
      </p:sp>
      <p:sp>
        <p:nvSpPr>
          <p:cNvPr id="31747" name="Rectangle 5">
            <a:extLst>
              <a:ext uri="{FF2B5EF4-FFF2-40B4-BE49-F238E27FC236}">
                <a16:creationId xmlns:a16="http://schemas.microsoft.com/office/drawing/2014/main" id="{C733BA0B-4666-6D44-9F90-2BAC4BDE6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00200"/>
            <a:ext cx="73152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7663" indent="-347663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804863" indent="-347663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File sharing: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85% of users of a file sharing program download files only from others.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The file-sharing software Kazaa gives download priority to users according to their ratings, thus discouraging free riders.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Bicycle shares: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Users were expected to return each bike riding.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Within four days, not a single bicycle was left.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  <a:sym typeface="Wingdings 3" pitchFamily="2" charset="2"/>
              </a:rPr>
              <a:t>Literal example of a “free ride.”</a:t>
            </a: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D7A43C7B-0ABE-8C43-B0AC-783EAB5B8A7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>
            <a:extLst>
              <a:ext uri="{FF2B5EF4-FFF2-40B4-BE49-F238E27FC236}">
                <a16:creationId xmlns:a16="http://schemas.microsoft.com/office/drawing/2014/main" id="{7BCB8F59-24B0-304E-847A-657F094281A8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917575" y="1600200"/>
            <a:ext cx="7312025" cy="3352800"/>
          </a:xfrm>
          <a:prstGeom prst="rect">
            <a:avLst/>
          </a:prstGeom>
          <a:blipFill rotWithShape="1">
            <a:blip r:embed="rId3" cstate="print"/>
            <a:stretch>
              <a:fillRect l="-1334" t="-1455" r="-1835" b="-8727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ea typeface="+mn-ea"/>
              </a:rPr>
              <a:t> </a:t>
            </a:r>
          </a:p>
        </p:txBody>
      </p:sp>
      <p:sp>
        <p:nvSpPr>
          <p:cNvPr id="37891" name="Rectangle 6">
            <a:extLst>
              <a:ext uri="{FF2B5EF4-FFF2-40B4-BE49-F238E27FC236}">
                <a16:creationId xmlns:a16="http://schemas.microsoft.com/office/drawing/2014/main" id="{46260A78-5D8E-F846-8A62-77E3E6E48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8075"/>
            <a:ext cx="8077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Can Private Provision Overcome the Free Rider Problem?</a:t>
            </a: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1BD338A5-6E22-B247-AF62-75A9C85BD888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5">
            <a:extLst>
              <a:ext uri="{FF2B5EF4-FFF2-40B4-BE49-F238E27FC236}">
                <a16:creationId xmlns:a16="http://schemas.microsoft.com/office/drawing/2014/main" id="{CE7246B6-6546-074A-B099-CABBA1D3C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1600200"/>
            <a:ext cx="7300912" cy="2514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Private markets provide public goods when people are altruistic.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Altruistic: When individuals value the benefits and costs to others in making their consumption choices.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Many laboratory experiments provide evidence for altruism and show that people contribute to public goods.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How altruistic people are is measured by social capital.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Social capital: The value of altruistic and communal behavior in society.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Rectangle 13">
            <a:extLst>
              <a:ext uri="{FF2B5EF4-FFF2-40B4-BE49-F238E27FC236}">
                <a16:creationId xmlns:a16="http://schemas.microsoft.com/office/drawing/2014/main" id="{93D8ADD1-77C7-9A49-A6BB-3A948F295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80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Altruism and social capital.</a:t>
            </a: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DD5EA884-6747-1A41-9A4D-1DBEDC122836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D23AA080-E7D6-A841-B72D-0BC989F8D572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1A2E857B-3F82-FD40-AC30-6E8608F4F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lvl="1"/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examples: national defense, radio broadcast</a:t>
            </a:r>
          </a:p>
          <a:p>
            <a:pPr lvl="1"/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1st Welfare Theorem assumptions do not hold </a:t>
            </a:r>
          </a:p>
          <a:p>
            <a:endParaRPr lang="pt-PT" altLang="en-US" sz="240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definition</a:t>
            </a: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of a public good</a:t>
            </a:r>
          </a:p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determining the socially optimal level</a:t>
            </a: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of public good</a:t>
            </a:r>
          </a:p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achieving and financing the socially optimal level</a:t>
            </a: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of public good</a:t>
            </a:r>
          </a:p>
          <a:p>
            <a:endParaRPr lang="en-US" altLang="en-US" sz="280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>
            <a:extLst>
              <a:ext uri="{FF2B5EF4-FFF2-40B4-BE49-F238E27FC236}">
                <a16:creationId xmlns:a16="http://schemas.microsoft.com/office/drawing/2014/main" id="{359682D3-6A3A-F348-8C02-4E2FD8D52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25" y="1600200"/>
            <a:ext cx="7305675" cy="2057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People might simply feel good about contributing to public goods or charity.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Warm glow model: A model of the public goods provision in which individuals care about both the total amount of the public good and their particular contributions as well.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Different from altruism because people don’t care about just the amount of the public good.</a:t>
            </a:r>
          </a:p>
        </p:txBody>
      </p:sp>
      <p:sp>
        <p:nvSpPr>
          <p:cNvPr id="41987" name="Rectangle 9">
            <a:extLst>
              <a:ext uri="{FF2B5EF4-FFF2-40B4-BE49-F238E27FC236}">
                <a16:creationId xmlns:a16="http://schemas.microsoft.com/office/drawing/2014/main" id="{8AC9B4F9-1563-FB4D-A300-3FB6E116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842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Warm Glow</a:t>
            </a: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08419687-0456-2245-9581-A6E1F6982719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9">
            <a:extLst>
              <a:ext uri="{FF2B5EF4-FFF2-40B4-BE49-F238E27FC236}">
                <a16:creationId xmlns:a16="http://schemas.microsoft.com/office/drawing/2014/main" id="{C88F543E-2623-DE41-A9C2-640917FD3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604963"/>
            <a:ext cx="7315200" cy="37290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Despite private provision, there is a role for government provision of public goods: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Under private provision, not everyone contributes to the good, even though everyone benefits.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Government provision potentially solves the problem of non-contributors.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Nonetheless, there are several challenges to government provision.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alt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035" name="Rectangle 11">
            <a:extLst>
              <a:ext uri="{FF2B5EF4-FFF2-40B4-BE49-F238E27FC236}">
                <a16:creationId xmlns:a16="http://schemas.microsoft.com/office/drawing/2014/main" id="{CB48B86A-CF66-D04E-8796-8651C0BFA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80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Public Provision of Public Goods</a:t>
            </a: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323AC986-E28B-754B-AB30-A1401054C149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>
            <a:extLst>
              <a:ext uri="{FF2B5EF4-FFF2-40B4-BE49-F238E27FC236}">
                <a16:creationId xmlns:a16="http://schemas.microsoft.com/office/drawing/2014/main" id="{7DC2A7B7-CEC2-BC4E-8210-6AA4F751C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7315200" cy="3200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Optimal public good provision requires knowing the MRS for each person. How to measure this?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Consider the case of a highway. Cost include wages and materials.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What if, without this highway project, half of the workers on the project  would be unemployed?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How can the government take into account that it is not only paying wages but also providing a new job opportunity for these workers? </a:t>
            </a:r>
          </a:p>
        </p:txBody>
      </p:sp>
      <p:sp>
        <p:nvSpPr>
          <p:cNvPr id="46083" name="Rectangle 5">
            <a:extLst>
              <a:ext uri="{FF2B5EF4-FFF2-40B4-BE49-F238E27FC236}">
                <a16:creationId xmlns:a16="http://schemas.microsoft.com/office/drawing/2014/main" id="{83BB7580-EB20-E749-9A2F-A2E549695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842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Public Provision: Measuring the Costs and Benefits of Public Goods</a:t>
            </a: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C1FC7C56-B0F6-CB4F-8C0F-7F90D68EB3D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3">
            <a:extLst>
              <a:ext uri="{FF2B5EF4-FFF2-40B4-BE49-F238E27FC236}">
                <a16:creationId xmlns:a16="http://schemas.microsoft.com/office/drawing/2014/main" id="{E408CF00-636D-CE4C-B33E-85098987E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667000"/>
            <a:ext cx="7315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The benefits of highway construction are also difficult to measure.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What is the value of the time saved for commuters due to reduced traffic  jams?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And what is the value to society of the reduced number of deaths if the highway is improved?</a:t>
            </a:r>
          </a:p>
        </p:txBody>
      </p:sp>
      <p:sp>
        <p:nvSpPr>
          <p:cNvPr id="48131" name="Rectangle 5">
            <a:extLst>
              <a:ext uri="{FF2B5EF4-FFF2-40B4-BE49-F238E27FC236}">
                <a16:creationId xmlns:a16="http://schemas.microsoft.com/office/drawing/2014/main" id="{58D16FB1-19E4-EB49-8212-3E9EADF0A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890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Public Provision: Measuring the Costs and Benefits of Public Goods</a:t>
            </a: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FA94AE68-6E18-9F49-9F68-20A616589591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3">
            <a:extLst>
              <a:ext uri="{FF2B5EF4-FFF2-40B4-BE49-F238E27FC236}">
                <a16:creationId xmlns:a16="http://schemas.microsoft.com/office/drawing/2014/main" id="{ECB1B766-D4F9-DD4D-986E-9E56D6B28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981200"/>
            <a:ext cx="7315200" cy="4343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</a:rPr>
              <a:t>Three challenges in measuring preferences for public goods.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lfaen" pitchFamily="18" charset="0"/>
              <a:buAutoNum type="arabicPeriod"/>
            </a:pPr>
            <a:r>
              <a:rPr lang="en-US" altLang="en-US" i="1">
                <a:latin typeface="Calibri" panose="020F0502020204030204" pitchFamily="34" charset="0"/>
              </a:rPr>
              <a:t>Preference revelation</a:t>
            </a:r>
            <a:r>
              <a:rPr lang="en-US" altLang="en-US">
                <a:latin typeface="Calibri" panose="020F0502020204030204" pitchFamily="34" charset="0"/>
              </a:rPr>
              <a:t>: People may not want to reveal their true valuation because the government might charge them more for the good if they say that they value it highly.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lfaen" pitchFamily="18" charset="0"/>
              <a:buAutoNum type="arabicPeriod"/>
            </a:pPr>
            <a:r>
              <a:rPr lang="en-US" altLang="en-US" i="1">
                <a:latin typeface="Calibri" panose="020F0502020204030204" pitchFamily="34" charset="0"/>
              </a:rPr>
              <a:t>Preference knowledge</a:t>
            </a:r>
            <a:r>
              <a:rPr lang="en-US" altLang="en-US">
                <a:latin typeface="Calibri" panose="020F0502020204030204" pitchFamily="34" charset="0"/>
              </a:rPr>
              <a:t>: People may not know what their valuation is.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Sylfaen" pitchFamily="18" charset="0"/>
              <a:buAutoNum type="arabicPeriod"/>
            </a:pPr>
            <a:r>
              <a:rPr lang="en-US" altLang="en-US" i="1">
                <a:latin typeface="Calibri" panose="020F0502020204030204" pitchFamily="34" charset="0"/>
              </a:rPr>
              <a:t>Preference aggregation</a:t>
            </a:r>
            <a:r>
              <a:rPr lang="en-US" altLang="en-US">
                <a:latin typeface="Calibri" panose="020F0502020204030204" pitchFamily="34" charset="0"/>
              </a:rPr>
              <a:t>: How can the government combine the preferences of millions of citizens?</a:t>
            </a:r>
          </a:p>
        </p:txBody>
      </p:sp>
      <p:sp>
        <p:nvSpPr>
          <p:cNvPr id="50179" name="Rectangle 5">
            <a:extLst>
              <a:ext uri="{FF2B5EF4-FFF2-40B4-BE49-F238E27FC236}">
                <a16:creationId xmlns:a16="http://schemas.microsoft.com/office/drawing/2014/main" id="{45038D89-3FA8-FA42-A7FD-967A3CA8E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80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Public Provision: How Can We Measure Preferences for the Public Good?</a:t>
            </a: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E4654558-7CC7-084B-8FD6-311FF5D5F96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>
            <a:extLst>
              <a:ext uri="{FF2B5EF4-FFF2-40B4-BE49-F238E27FC236}">
                <a16:creationId xmlns:a16="http://schemas.microsoft.com/office/drawing/2014/main" id="{4C024638-7BAC-0F40-ADDF-52DE105A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0318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Conclusion</a:t>
            </a:r>
          </a:p>
        </p:txBody>
      </p:sp>
      <p:sp>
        <p:nvSpPr>
          <p:cNvPr id="54274" name="Rectangle 13">
            <a:extLst>
              <a:ext uri="{FF2B5EF4-FFF2-40B4-BE49-F238E27FC236}">
                <a16:creationId xmlns:a16="http://schemas.microsoft.com/office/drawing/2014/main" id="{2FF1B41A-88B1-D348-B475-E68809897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0200"/>
            <a:ext cx="7315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566738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1085850" indent="-342900" defTabSz="566738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</a:rPr>
              <a:t>A major function of governments at all levels is the provision of public goods.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</a:rPr>
              <a:t>Sometimes, the private sector can provide public goods, but usually not the optimal amount.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</a:rPr>
              <a:t>Government intervention can potentially increase efficiency.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</a:rPr>
              <a:t>Success of intervention depends 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</a:rPr>
              <a:t>Ability of government to measure costs and benefits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en-US">
                <a:latin typeface="Calibri" panose="020F0502020204030204" pitchFamily="34" charset="0"/>
              </a:rPr>
              <a:t>Ability to implement optimal plan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E6579714-DC78-6A4D-9766-5E56F9603374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non-excludability and efficiency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discussion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128ABAC-6AAB-7E4E-B470-F8E0C5ECC3D2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definition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2CA4A6A-8676-6E41-ABB3-710C305385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non-rivalry/indivisibility </a:t>
            </a:r>
          </a:p>
          <a:p>
            <a:pPr>
              <a:buFontTx/>
              <a:buNone/>
            </a:pPr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	</a:t>
            </a: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consumption by one agent does not reduce quantity available for consumption by another</a:t>
            </a:r>
          </a:p>
          <a:p>
            <a:pPr>
              <a:buFontTx/>
              <a:buNone/>
            </a:pPr>
            <a:endParaRPr lang="pt-PT" altLang="en-US" sz="240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non-excludability</a:t>
            </a:r>
          </a:p>
          <a:p>
            <a:pPr>
              <a:buFontTx/>
              <a:buNone/>
            </a:pP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	if supplied, no consumer can be excluded</a:t>
            </a:r>
          </a:p>
          <a:p>
            <a:r>
              <a:rPr lang="pt-PT" altLang="en-US" sz="2400">
                <a:solidFill>
                  <a:srgbClr val="00009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impossibility of rejection</a:t>
            </a:r>
          </a:p>
          <a:p>
            <a:pPr>
              <a:buFontTx/>
              <a:buNone/>
            </a:pPr>
            <a:r>
              <a:rPr lang="pt-PT" altLang="en-US" sz="2400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	if supplied, it must be consumed</a:t>
            </a:r>
          </a:p>
          <a:p>
            <a:endParaRPr lang="en-US" altLang="en-US" sz="2400"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12BD89A-63F1-1A46-BF06-8273A8AFF9A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definition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68C548-BD25-3A4C-B203-2DE85F73D22C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2544763"/>
          <a:ext cx="7848600" cy="256032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473354198"/>
                    </a:ext>
                  </a:extLst>
                </a:gridCol>
                <a:gridCol w="687388">
                  <a:extLst>
                    <a:ext uri="{9D8B030D-6E8A-4147-A177-3AD203B41FA5}">
                      <a16:colId xmlns:a16="http://schemas.microsoft.com/office/drawing/2014/main" val="1024341251"/>
                    </a:ext>
                  </a:extLst>
                </a:gridCol>
                <a:gridCol w="2779712">
                  <a:extLst>
                    <a:ext uri="{9D8B030D-6E8A-4147-A177-3AD203B41FA5}">
                      <a16:colId xmlns:a16="http://schemas.microsoft.com/office/drawing/2014/main" val="37877159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01734326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Is the good rival in consumption?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366761"/>
                  </a:ext>
                </a:extLst>
              </a:tr>
              <a:tr h="371475">
                <a:tc rowSpan="3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Is the good excludable?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022400"/>
                  </a:ext>
                </a:extLst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Private good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(ice cream)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Impure public good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(Cable TV)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128799"/>
                  </a:ext>
                </a:extLst>
              </a:tr>
              <a:tr h="371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Impure public good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(crowded sidewalk)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Public good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(defense)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9303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7D7CF3C-22CC-C342-81A9-8799F82ECAC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definition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  <p:graphicFrame>
        <p:nvGraphicFramePr>
          <p:cNvPr id="72775" name="Group 71">
            <a:extLst>
              <a:ext uri="{FF2B5EF4-FFF2-40B4-BE49-F238E27FC236}">
                <a16:creationId xmlns:a16="http://schemas.microsoft.com/office/drawing/2014/main" id="{7528CD91-F1B5-D44A-9D08-8417A2B5DD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229600" cy="4319588"/>
        </p:xfrm>
        <a:graphic>
          <a:graphicData uri="http://schemas.openxmlformats.org/drawingml/2006/table">
            <a:tbl>
              <a:tblPr/>
              <a:tblGrid>
                <a:gridCol w="3087688">
                  <a:extLst>
                    <a:ext uri="{9D8B030D-6E8A-4147-A177-3AD203B41FA5}">
                      <a16:colId xmlns:a16="http://schemas.microsoft.com/office/drawing/2014/main" val="2188667642"/>
                    </a:ext>
                  </a:extLst>
                </a:gridCol>
                <a:gridCol w="2570162">
                  <a:extLst>
                    <a:ext uri="{9D8B030D-6E8A-4147-A177-3AD203B41FA5}">
                      <a16:colId xmlns:a16="http://schemas.microsoft.com/office/drawing/2014/main" val="552163187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8279447"/>
                    </a:ext>
                  </a:extLst>
                </a:gridCol>
              </a:tblGrid>
              <a:tr h="1423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rival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non-rival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04205"/>
                  </a:ext>
                </a:extLst>
              </a:tr>
              <a:tr h="144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excludable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club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3842"/>
                  </a:ext>
                </a:extLst>
              </a:tr>
              <a:tr h="1447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non-excludable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common property resource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Sylfaen" pitchFamily="18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  <a:cs typeface="Calibri" panose="020F0502020204030204" pitchFamily="34" charset="0"/>
                        </a:rPr>
                        <a:t>public</a:t>
                      </a:r>
                      <a:endParaRPr kumimoji="0" lang="pt-PT" altLang="en-US" sz="24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4480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4">
            <a:extLst>
              <a:ext uri="{FF2B5EF4-FFF2-40B4-BE49-F238E27FC236}">
                <a16:creationId xmlns:a16="http://schemas.microsoft.com/office/drawing/2014/main" id="{6295946E-4A35-7946-9774-8EB255E7E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2743200"/>
            <a:ext cx="7300912" cy="3810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How much of the public good should society provide?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Markets will not provide the correct amount.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To answer this question, start by reconsidering the market for a private good, ice cream cones.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Ben and Jerry have different tastes for ice cream (ic), relative to the other good (c). How does the market aggregate their preferences?</a:t>
            </a:r>
          </a:p>
        </p:txBody>
      </p:sp>
      <p:sp>
        <p:nvSpPr>
          <p:cNvPr id="21507" name="Line 30">
            <a:extLst>
              <a:ext uri="{FF2B5EF4-FFF2-40B4-BE49-F238E27FC236}">
                <a16:creationId xmlns:a16="http://schemas.microsoft.com/office/drawing/2014/main" id="{06F062CB-50CB-7347-ABBC-8E99545D3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00800"/>
            <a:ext cx="73152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eaVert">
            <a:spAutoFit/>
          </a:bodyPr>
          <a:lstStyle/>
          <a:p>
            <a:endParaRPr lang="en-US"/>
          </a:p>
        </p:txBody>
      </p:sp>
      <p:sp>
        <p:nvSpPr>
          <p:cNvPr id="21508" name="Rectangle 12">
            <a:extLst>
              <a:ext uri="{FF2B5EF4-FFF2-40B4-BE49-F238E27FC236}">
                <a16:creationId xmlns:a16="http://schemas.microsoft.com/office/drawing/2014/main" id="{B21B69C9-F1B5-5D44-80A8-6856AB037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5652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Optimal Provision of Public Goods</a:t>
            </a: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237653FB-28E3-F34C-ADD0-6955EDE81BAF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</a:t>
            </a:r>
            <a:b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</a:b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optimal provision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98A09474-4C15-DD44-879E-78513E0B9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2117725"/>
            <a:ext cx="8715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Price </a:t>
            </a:r>
          </a:p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of ice cream cone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BBA7E4-AF35-124F-A425-D2959FFB0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13" y="2117725"/>
            <a:ext cx="8715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Price </a:t>
            </a:r>
          </a:p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of ice cream cone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AA7B251-AAA1-A24D-A8E4-A4F5E5C45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08200"/>
            <a:ext cx="873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Price </a:t>
            </a:r>
          </a:p>
          <a:p>
            <a:pPr algn="r" eaLnBrk="1" hangingPunct="1"/>
            <a:r>
              <a:rPr lang="en-US" altLang="en-US" sz="1400" b="1">
                <a:latin typeface="Calibri" panose="020F0502020204030204" pitchFamily="34" charset="0"/>
              </a:rPr>
              <a:t>of ice cream cone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7DE967-1482-DA42-92B2-E07C9D6D1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235575"/>
            <a:ext cx="949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cones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E53BB4-2FE9-6F41-A086-7EDF35DD9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0738" y="5246688"/>
            <a:ext cx="9477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cones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F8C396-CC9B-0240-B194-755988867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738" y="5235575"/>
            <a:ext cx="949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cones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5E3DAE-DE1D-B54E-B7B3-B256DDD16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500" y="3714750"/>
            <a:ext cx="366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$2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FC5372-CD0A-014A-AEA4-33D006680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613" y="3724275"/>
            <a:ext cx="366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$2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ADF44B-0D08-3E4D-B096-47665C3DA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4238" y="3724275"/>
            <a:ext cx="366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$2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2C05DE-4D18-3845-BF06-CD8CF519B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863" y="5235575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D7DAAB-1BF7-584D-9EF8-394BE99C9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775" y="5246688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7CDF20-6E68-0246-8363-8AAABC03E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1388" y="523557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3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939AC58-E51D-4C41-8A95-F9F76B88E79B}"/>
              </a:ext>
            </a:extLst>
          </p:cNvPr>
          <p:cNvCxnSpPr/>
          <p:nvPr/>
        </p:nvCxnSpPr>
        <p:spPr>
          <a:xfrm>
            <a:off x="1193800" y="3887788"/>
            <a:ext cx="787400" cy="1587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B57B8F7-3C19-134D-AE3D-F57ACF01D563}"/>
              </a:ext>
            </a:extLst>
          </p:cNvPr>
          <p:cNvCxnSpPr/>
          <p:nvPr/>
        </p:nvCxnSpPr>
        <p:spPr>
          <a:xfrm>
            <a:off x="3765550" y="3883025"/>
            <a:ext cx="417513" cy="3175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8E0C46C-8AAC-A046-874A-8EF677185E3F}"/>
              </a:ext>
            </a:extLst>
          </p:cNvPr>
          <p:cNvCxnSpPr/>
          <p:nvPr/>
        </p:nvCxnSpPr>
        <p:spPr>
          <a:xfrm>
            <a:off x="6330950" y="3887788"/>
            <a:ext cx="1098550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4AA3299-24CA-0B48-A4C1-EF50F4F58DA3}"/>
              </a:ext>
            </a:extLst>
          </p:cNvPr>
          <p:cNvCxnSpPr/>
          <p:nvPr/>
        </p:nvCxnSpPr>
        <p:spPr>
          <a:xfrm>
            <a:off x="1981200" y="3889375"/>
            <a:ext cx="0" cy="140176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28E6718-55D5-3445-9CE0-144435045889}"/>
              </a:ext>
            </a:extLst>
          </p:cNvPr>
          <p:cNvCxnSpPr/>
          <p:nvPr/>
        </p:nvCxnSpPr>
        <p:spPr>
          <a:xfrm>
            <a:off x="4179888" y="3889375"/>
            <a:ext cx="0" cy="140176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E1E6CF0-D315-D344-8B81-C74999AB1A82}"/>
              </a:ext>
            </a:extLst>
          </p:cNvPr>
          <p:cNvCxnSpPr/>
          <p:nvPr/>
        </p:nvCxnSpPr>
        <p:spPr>
          <a:xfrm>
            <a:off x="7429500" y="3889375"/>
            <a:ext cx="0" cy="140176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9B526DD-7D6F-1E49-96D0-EFFDBC4E29C7}"/>
              </a:ext>
            </a:extLst>
          </p:cNvPr>
          <p:cNvCxnSpPr/>
          <p:nvPr/>
        </p:nvCxnSpPr>
        <p:spPr>
          <a:xfrm>
            <a:off x="1193800" y="2446338"/>
            <a:ext cx="1558925" cy="2862262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6FCD74F-3E80-C84E-9ABD-9634A4B16F21}"/>
              </a:ext>
            </a:extLst>
          </p:cNvPr>
          <p:cNvCxnSpPr/>
          <p:nvPr/>
        </p:nvCxnSpPr>
        <p:spPr>
          <a:xfrm>
            <a:off x="3757613" y="2490788"/>
            <a:ext cx="852487" cy="2806700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E8277CD-D2D1-E54E-8D9F-4D6518462B2F}"/>
              </a:ext>
            </a:extLst>
          </p:cNvPr>
          <p:cNvCxnSpPr/>
          <p:nvPr/>
        </p:nvCxnSpPr>
        <p:spPr>
          <a:xfrm>
            <a:off x="6329363" y="2420938"/>
            <a:ext cx="2141537" cy="2870200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C0C9F82-F609-224C-B2E3-0EB91F23482C}"/>
              </a:ext>
            </a:extLst>
          </p:cNvPr>
          <p:cNvCxnSpPr/>
          <p:nvPr/>
        </p:nvCxnSpPr>
        <p:spPr>
          <a:xfrm flipV="1">
            <a:off x="6604000" y="2713038"/>
            <a:ext cx="1679575" cy="2274887"/>
          </a:xfrm>
          <a:prstGeom prst="line">
            <a:avLst/>
          </a:prstGeom>
          <a:ln w="254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D8298D4D-2D99-9A48-8485-03218785B7EB}"/>
              </a:ext>
            </a:extLst>
          </p:cNvPr>
          <p:cNvSpPr/>
          <p:nvPr/>
        </p:nvSpPr>
        <p:spPr>
          <a:xfrm>
            <a:off x="1938338" y="3843338"/>
            <a:ext cx="92075" cy="9048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B1DC127-6091-A843-B947-FE8D30BE6241}"/>
              </a:ext>
            </a:extLst>
          </p:cNvPr>
          <p:cNvSpPr/>
          <p:nvPr/>
        </p:nvSpPr>
        <p:spPr>
          <a:xfrm>
            <a:off x="4132263" y="3832225"/>
            <a:ext cx="90487" cy="920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98EF65A-BC43-4146-BD7D-E1F4DE93C05A}"/>
              </a:ext>
            </a:extLst>
          </p:cNvPr>
          <p:cNvSpPr/>
          <p:nvPr/>
        </p:nvSpPr>
        <p:spPr>
          <a:xfrm>
            <a:off x="7383463" y="3843338"/>
            <a:ext cx="92075" cy="90487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6A49507-B7ED-3344-BB66-CCD444AC5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5233988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0D5B423-6AA6-AA4C-B487-09681EDBB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46688"/>
            <a:ext cx="325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989C9E4-9762-1646-8B3A-D5179D9B4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5229225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C27FA77-0E3B-DC4E-976B-806CF622E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0413" y="3732213"/>
            <a:ext cx="488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B</a:t>
            </a:r>
            <a:endParaRPr lang="en-US" altLang="en-US" sz="1400" b="1" i="1">
              <a:latin typeface="Calibri" panose="020F050202020403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BD57A08-69F4-B441-BEDD-5298B9307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550" y="3709988"/>
            <a:ext cx="490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J</a:t>
            </a:r>
            <a:endParaRPr lang="en-US" altLang="en-US" sz="1400" b="1" i="1">
              <a:latin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1079782-F20E-874D-8042-5B1CE8E55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0" y="3697288"/>
            <a:ext cx="490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E</a:t>
            </a:r>
            <a:endParaRPr lang="en-US" altLang="en-US" sz="1400" b="1">
              <a:latin typeface="Calibri" panose="020F050202020403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5F9E948-3E9C-204C-9662-91ACF327A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1450" y="3214688"/>
            <a:ext cx="7651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S </a:t>
            </a:r>
            <a:r>
              <a:rPr lang="en-US" altLang="en-US" sz="1400" b="1">
                <a:latin typeface="Calibri" panose="020F0502020204030204" pitchFamily="34" charset="0"/>
              </a:rPr>
              <a:t>=</a:t>
            </a:r>
            <a:r>
              <a:rPr lang="en-US" altLang="en-US" sz="1400" b="1" i="1">
                <a:latin typeface="Calibri" panose="020F0502020204030204" pitchFamily="34" charset="0"/>
              </a:rPr>
              <a:t> SMC</a:t>
            </a:r>
            <a:endParaRPr lang="en-US" altLang="en-US" sz="1400" b="1">
              <a:latin typeface="Calibri" panose="020F050202020403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16EDE58-7F49-6D4E-86F1-8E5D1638E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4625" y="4156075"/>
            <a:ext cx="1352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B&amp;J</a:t>
            </a:r>
            <a:r>
              <a:rPr lang="en-US" altLang="en-US" sz="1400" b="1" i="1">
                <a:latin typeface="Calibri" panose="020F0502020204030204" pitchFamily="34" charset="0"/>
              </a:rPr>
              <a:t> </a:t>
            </a:r>
            <a:r>
              <a:rPr lang="en-US" altLang="en-US" sz="1400" b="1">
                <a:latin typeface="Calibri" panose="020F0502020204030204" pitchFamily="34" charset="0"/>
              </a:rPr>
              <a:t>=</a:t>
            </a:r>
            <a:r>
              <a:rPr lang="en-US" altLang="en-US" sz="1400" b="1" i="1">
                <a:latin typeface="Calibri" panose="020F0502020204030204" pitchFamily="34" charset="0"/>
              </a:rPr>
              <a:t> SMB</a:t>
            </a:r>
            <a:endParaRPr lang="en-US" altLang="en-US" sz="1400" b="1">
              <a:latin typeface="Calibri" panose="020F0502020204030204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5B9F871-7A8F-F64D-8B8E-C7DB4EC36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800" y="5951538"/>
            <a:ext cx="70437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>
                <a:latin typeface="Calibri" panose="020F0502020204030204" pitchFamily="34" charset="0"/>
                <a:cs typeface="Calibri" panose="020F0502020204030204" pitchFamily="34" charset="0"/>
              </a:rPr>
              <a:t>To find social demand curve, add quantity at each price—sum horizontally.</a:t>
            </a:r>
          </a:p>
        </p:txBody>
      </p:sp>
      <p:sp>
        <p:nvSpPr>
          <p:cNvPr id="23588" name="Rectangle 12">
            <a:extLst>
              <a:ext uri="{FF2B5EF4-FFF2-40B4-BE49-F238E27FC236}">
                <a16:creationId xmlns:a16="http://schemas.microsoft.com/office/drawing/2014/main" id="{9375C422-208D-E84E-970A-FF8C929F7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039813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Horizontal Summation in the Private Goods Market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9323DE-E946-404D-B6A4-63EC30F49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1649413"/>
            <a:ext cx="279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latin typeface="Calibri" panose="020F0502020204030204" pitchFamily="34" charset="0"/>
              </a:rPr>
              <a:t>Ben’s Marginal</a:t>
            </a:r>
          </a:p>
          <a:p>
            <a:pPr algn="ctr" eaLnBrk="1" hangingPunct="1"/>
            <a:r>
              <a:rPr lang="en-US" altLang="en-US" sz="1800">
                <a:latin typeface="Calibri" panose="020F0502020204030204" pitchFamily="34" charset="0"/>
              </a:rPr>
              <a:t>Benefit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AA4C763-3063-8D43-AC8C-9CB1E54C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825" y="1652588"/>
            <a:ext cx="2474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latin typeface="Calibri" panose="020F0502020204030204" pitchFamily="34" charset="0"/>
              </a:rPr>
              <a:t>Jerry’s Marginal</a:t>
            </a:r>
          </a:p>
          <a:p>
            <a:pPr algn="ctr" eaLnBrk="1" hangingPunct="1"/>
            <a:r>
              <a:rPr lang="en-US" altLang="en-US" sz="1800">
                <a:latin typeface="Calibri" panose="020F0502020204030204" pitchFamily="34" charset="0"/>
              </a:rPr>
              <a:t>Benefit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9EFDC43-6DC6-EF40-83F9-89E41AB7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3650" y="1654175"/>
            <a:ext cx="2079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800">
                <a:latin typeface="Calibri" panose="020F0502020204030204" pitchFamily="34" charset="0"/>
              </a:rPr>
              <a:t>Market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876B71-939B-544C-B595-5BE65045F192}"/>
              </a:ext>
            </a:extLst>
          </p:cNvPr>
          <p:cNvCxnSpPr/>
          <p:nvPr/>
        </p:nvCxnSpPr>
        <p:spPr>
          <a:xfrm>
            <a:off x="1192213" y="5299075"/>
            <a:ext cx="18288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1E27B6-8F7D-DF4D-B6BD-38F4629AC740}"/>
              </a:ext>
            </a:extLst>
          </p:cNvPr>
          <p:cNvCxnSpPr/>
          <p:nvPr/>
        </p:nvCxnSpPr>
        <p:spPr>
          <a:xfrm flipH="1">
            <a:off x="1192213" y="2108200"/>
            <a:ext cx="1587" cy="319087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7283C0-AEA1-F749-9B1A-BF73516570DB}"/>
              </a:ext>
            </a:extLst>
          </p:cNvPr>
          <p:cNvCxnSpPr/>
          <p:nvPr/>
        </p:nvCxnSpPr>
        <p:spPr>
          <a:xfrm flipH="1">
            <a:off x="3763963" y="2117725"/>
            <a:ext cx="1587" cy="319087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67DB02A-5F09-564E-8EA2-822D1F097DD0}"/>
              </a:ext>
            </a:extLst>
          </p:cNvPr>
          <p:cNvCxnSpPr/>
          <p:nvPr/>
        </p:nvCxnSpPr>
        <p:spPr>
          <a:xfrm>
            <a:off x="3763963" y="5308600"/>
            <a:ext cx="1679575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D12A11B-F8FF-E04F-8A0B-E8BF41401B02}"/>
              </a:ext>
            </a:extLst>
          </p:cNvPr>
          <p:cNvCxnSpPr/>
          <p:nvPr/>
        </p:nvCxnSpPr>
        <p:spPr>
          <a:xfrm flipV="1">
            <a:off x="6330950" y="5291138"/>
            <a:ext cx="213995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170584-AD14-7F4A-81EA-7D1907D4085B}"/>
              </a:ext>
            </a:extLst>
          </p:cNvPr>
          <p:cNvCxnSpPr/>
          <p:nvPr/>
        </p:nvCxnSpPr>
        <p:spPr>
          <a:xfrm flipH="1">
            <a:off x="6329363" y="2117725"/>
            <a:ext cx="1587" cy="3190875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98" name="Rectangle 2">
            <a:extLst>
              <a:ext uri="{FF2B5EF4-FFF2-40B4-BE49-F238E27FC236}">
                <a16:creationId xmlns:a16="http://schemas.microsoft.com/office/drawing/2014/main" id="{207E13B2-E018-124A-9775-F51118C8B503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</a:t>
            </a: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optimal provision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5" grpId="0"/>
      <p:bldP spid="36" grpId="0"/>
      <p:bldP spid="37" grpId="0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4" grpId="0"/>
      <p:bldP spid="85" grpId="0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E977152-0477-4F4C-85CB-9C81908E5C47}"/>
              </a:ext>
            </a:extLst>
          </p:cNvPr>
          <p:cNvCxnSpPr/>
          <p:nvPr/>
        </p:nvCxnSpPr>
        <p:spPr>
          <a:xfrm flipH="1">
            <a:off x="1485900" y="1498600"/>
            <a:ext cx="1588" cy="1074738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C78A8CD-6F51-2A4A-8B35-A99E9ABC2DF7}"/>
              </a:ext>
            </a:extLst>
          </p:cNvPr>
          <p:cNvCxnSpPr/>
          <p:nvPr/>
        </p:nvCxnSpPr>
        <p:spPr>
          <a:xfrm>
            <a:off x="1473200" y="2573338"/>
            <a:ext cx="61341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889EC4-AF4D-2D48-B9C1-90E19F3CAA76}"/>
              </a:ext>
            </a:extLst>
          </p:cNvPr>
          <p:cNvCxnSpPr/>
          <p:nvPr/>
        </p:nvCxnSpPr>
        <p:spPr>
          <a:xfrm>
            <a:off x="1470025" y="6586538"/>
            <a:ext cx="61341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788B3A0-709A-E647-A160-DBF53A595207}"/>
              </a:ext>
            </a:extLst>
          </p:cNvPr>
          <p:cNvCxnSpPr/>
          <p:nvPr/>
        </p:nvCxnSpPr>
        <p:spPr>
          <a:xfrm>
            <a:off x="1470025" y="4676775"/>
            <a:ext cx="0" cy="191135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F0CDD8D-D23A-EE42-850C-65A7FA193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1389063"/>
            <a:ext cx="1017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Price of missiles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45D61E-4A37-8745-864F-A60231D4F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2503488"/>
            <a:ext cx="14541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Price of </a:t>
            </a:r>
          </a:p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missiles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575FA7-15CD-0242-9E90-ADB2BFC99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" y="4575175"/>
            <a:ext cx="10175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Price of missiles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F5A198-AAC1-184B-9178-2D2D85225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150" y="2522538"/>
            <a:ext cx="2181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missiles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C3D2F1F-795C-6241-9E14-F9D2111E8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3" y="4330700"/>
            <a:ext cx="2181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missiles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9F21CA-58B9-5A43-B339-3C7DA4DFB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850" y="6550025"/>
            <a:ext cx="21828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latin typeface="Calibri" panose="020F0502020204030204" pitchFamily="34" charset="0"/>
              </a:rPr>
              <a:t>Quantity of missiles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E390EC2-C6B3-564D-9349-4927B78652E7}"/>
              </a:ext>
            </a:extLst>
          </p:cNvPr>
          <p:cNvCxnSpPr/>
          <p:nvPr/>
        </p:nvCxnSpPr>
        <p:spPr>
          <a:xfrm>
            <a:off x="1492250" y="1992313"/>
            <a:ext cx="4165600" cy="414337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5A4ED0-717E-9248-995C-E4062B5C81D1}"/>
              </a:ext>
            </a:extLst>
          </p:cNvPr>
          <p:cNvCxnSpPr/>
          <p:nvPr/>
        </p:nvCxnSpPr>
        <p:spPr>
          <a:xfrm>
            <a:off x="1479550" y="5080000"/>
            <a:ext cx="4311650" cy="1311275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D783B0-3085-D142-A115-1ABA45918D85}"/>
              </a:ext>
            </a:extLst>
          </p:cNvPr>
          <p:cNvCxnSpPr/>
          <p:nvPr/>
        </p:nvCxnSpPr>
        <p:spPr>
          <a:xfrm>
            <a:off x="1473200" y="3303588"/>
            <a:ext cx="4311650" cy="898525"/>
          </a:xfrm>
          <a:prstGeom prst="line">
            <a:avLst/>
          </a:prstGeom>
          <a:ln w="25400">
            <a:solidFill>
              <a:srgbClr val="3366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38E534F-6F82-8348-ACB2-B8EE10D0AFAB}"/>
              </a:ext>
            </a:extLst>
          </p:cNvPr>
          <p:cNvCxnSpPr/>
          <p:nvPr/>
        </p:nvCxnSpPr>
        <p:spPr>
          <a:xfrm flipV="1">
            <a:off x="1922463" y="5472113"/>
            <a:ext cx="3924300" cy="936625"/>
          </a:xfrm>
          <a:prstGeom prst="line">
            <a:avLst/>
          </a:prstGeom>
          <a:ln w="254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FDBFB4B-5368-1F45-9734-FA16EBFB3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2254250"/>
            <a:ext cx="4905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B</a:t>
            </a:r>
            <a:endParaRPr lang="en-US" altLang="en-US" sz="1400" b="1" i="1">
              <a:latin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9946E41-EA2A-6047-8C05-8933D29F2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150" y="4048125"/>
            <a:ext cx="488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J</a:t>
            </a:r>
            <a:endParaRPr lang="en-US" altLang="en-US" sz="1400" b="1" i="1">
              <a:latin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33B0FE-E374-E74F-9861-2EA6E15B0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775" y="5318125"/>
            <a:ext cx="7667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S </a:t>
            </a:r>
            <a:r>
              <a:rPr lang="en-US" altLang="en-US" sz="1400" b="1">
                <a:latin typeface="Calibri" panose="020F0502020204030204" pitchFamily="34" charset="0"/>
              </a:rPr>
              <a:t>=</a:t>
            </a:r>
            <a:r>
              <a:rPr lang="en-US" altLang="en-US" sz="1400" b="1" i="1">
                <a:latin typeface="Calibri" panose="020F0502020204030204" pitchFamily="34" charset="0"/>
              </a:rPr>
              <a:t> SMC</a:t>
            </a:r>
            <a:endParaRPr lang="en-US" altLang="en-US" sz="1400" b="1">
              <a:latin typeface="Calibri" panose="020F050202020403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B4D8F1-56AC-F448-A3A2-22CAE6A92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6254750"/>
            <a:ext cx="1352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i="1">
                <a:latin typeface="Calibri" panose="020F0502020204030204" pitchFamily="34" charset="0"/>
              </a:rPr>
              <a:t>D</a:t>
            </a:r>
            <a:r>
              <a:rPr lang="en-US" altLang="en-US" sz="1400" b="1" i="1" baseline="-25000">
                <a:latin typeface="Calibri" panose="020F0502020204030204" pitchFamily="34" charset="0"/>
              </a:rPr>
              <a:t>B&amp;J</a:t>
            </a:r>
            <a:r>
              <a:rPr lang="en-US" altLang="en-US" sz="1400" b="1" i="1">
                <a:latin typeface="Calibri" panose="020F0502020204030204" pitchFamily="34" charset="0"/>
              </a:rPr>
              <a:t> </a:t>
            </a:r>
            <a:r>
              <a:rPr lang="en-US" altLang="en-US" sz="1400" b="1">
                <a:latin typeface="Calibri" panose="020F0502020204030204" pitchFamily="34" charset="0"/>
              </a:rPr>
              <a:t>=</a:t>
            </a:r>
            <a:r>
              <a:rPr lang="en-US" altLang="en-US" sz="1400" b="1" i="1">
                <a:latin typeface="Calibri" panose="020F0502020204030204" pitchFamily="34" charset="0"/>
              </a:rPr>
              <a:t> SMB</a:t>
            </a:r>
            <a:endParaRPr lang="en-US" altLang="en-US" sz="1400" b="1">
              <a:latin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1380056-1465-B14D-8486-BB5DEABB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4275" y="1897063"/>
            <a:ext cx="3667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$2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920BABD-7297-B24D-A9E3-4EE98E59F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211137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C7CF9C-AA77-8846-A749-55130EF1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6543675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6530A61-B9F0-584F-94C7-9E53A8EE2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4325938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28EBB9-1D31-5F4B-B66B-9BC3B2D72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488" y="2522538"/>
            <a:ext cx="325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408A8BC-5ECC-B34B-85CB-95634DDC4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3273425"/>
            <a:ext cx="36671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$4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725CEEB-48AD-3B49-97CC-3D5F652E5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5100638"/>
            <a:ext cx="366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$6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C0E8459-F542-0340-91FF-9CEEE8E42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3700463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E0F0BF-C451-824A-91F0-90DC89A1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725" y="5730875"/>
            <a:ext cx="2762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29FB07-BC7E-0C4D-B355-2488F0BE1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2547938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A4ED562-C943-4A4C-9C5B-C91598024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2547938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847B00B-021C-C94B-814C-1E1EC0EE0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463" y="433070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0C2F9C9-CA57-1246-A5DB-2CACC16C2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3200" y="4330700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337A2F0-670F-7342-A70A-4485E10DD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1350" y="654367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E00FAE5-D972-0145-837C-D13BE988B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675" y="6550025"/>
            <a:ext cx="276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>
                <a:latin typeface="Calibri" panose="020F0502020204030204" pitchFamily="34" charset="0"/>
              </a:rPr>
              <a:t>5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5C8E3CF-EAAC-6949-B444-2DBA38F0FE4D}"/>
              </a:ext>
            </a:extLst>
          </p:cNvPr>
          <p:cNvCxnSpPr/>
          <p:nvPr/>
        </p:nvCxnSpPr>
        <p:spPr>
          <a:xfrm>
            <a:off x="2049463" y="5260975"/>
            <a:ext cx="0" cy="13271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9C2B1DE-AF15-B146-A3FB-B1EEA489D418}"/>
              </a:ext>
            </a:extLst>
          </p:cNvPr>
          <p:cNvCxnSpPr/>
          <p:nvPr/>
        </p:nvCxnSpPr>
        <p:spPr>
          <a:xfrm>
            <a:off x="1470025" y="5260975"/>
            <a:ext cx="579438" cy="3175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52017B4-55CA-384A-8524-8A634E772EB4}"/>
              </a:ext>
            </a:extLst>
          </p:cNvPr>
          <p:cNvCxnSpPr/>
          <p:nvPr/>
        </p:nvCxnSpPr>
        <p:spPr>
          <a:xfrm>
            <a:off x="1493838" y="3433763"/>
            <a:ext cx="577850" cy="1587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499B424-07F8-C64D-B41F-F4FFF1D613CF}"/>
              </a:ext>
            </a:extLst>
          </p:cNvPr>
          <p:cNvCxnSpPr/>
          <p:nvPr/>
        </p:nvCxnSpPr>
        <p:spPr>
          <a:xfrm>
            <a:off x="1493838" y="2051050"/>
            <a:ext cx="579437" cy="1588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CE42F2B-1AC3-A047-A136-5A0C2B74855C}"/>
              </a:ext>
            </a:extLst>
          </p:cNvPr>
          <p:cNvCxnSpPr/>
          <p:nvPr/>
        </p:nvCxnSpPr>
        <p:spPr>
          <a:xfrm>
            <a:off x="1492250" y="2265363"/>
            <a:ext cx="2625725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7DB2D6D-B571-0A46-891C-8E3C8852EB2D}"/>
              </a:ext>
            </a:extLst>
          </p:cNvPr>
          <p:cNvCxnSpPr/>
          <p:nvPr/>
        </p:nvCxnSpPr>
        <p:spPr>
          <a:xfrm>
            <a:off x="1490663" y="3854450"/>
            <a:ext cx="2625725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8325B8A-2185-E84D-B85A-CDE05AD62DBC}"/>
              </a:ext>
            </a:extLst>
          </p:cNvPr>
          <p:cNvCxnSpPr/>
          <p:nvPr/>
        </p:nvCxnSpPr>
        <p:spPr>
          <a:xfrm>
            <a:off x="1470025" y="5876925"/>
            <a:ext cx="2625725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8B8CAB6-F63A-7244-BFFB-5DA20BBB8412}"/>
              </a:ext>
            </a:extLst>
          </p:cNvPr>
          <p:cNvCxnSpPr/>
          <p:nvPr/>
        </p:nvCxnSpPr>
        <p:spPr>
          <a:xfrm>
            <a:off x="2055813" y="3432175"/>
            <a:ext cx="0" cy="936625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B9263A75-0CD8-D143-B17E-8AE0B8557F77}"/>
              </a:ext>
            </a:extLst>
          </p:cNvPr>
          <p:cNvCxnSpPr/>
          <p:nvPr/>
        </p:nvCxnSpPr>
        <p:spPr>
          <a:xfrm>
            <a:off x="2062163" y="2049463"/>
            <a:ext cx="0" cy="511175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4400AE2-DFB3-FF42-8D78-7FC1888A2469}"/>
              </a:ext>
            </a:extLst>
          </p:cNvPr>
          <p:cNvCxnSpPr/>
          <p:nvPr/>
        </p:nvCxnSpPr>
        <p:spPr>
          <a:xfrm>
            <a:off x="4148138" y="2265363"/>
            <a:ext cx="0" cy="315912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019533E-A6C0-874D-8856-F14677789BB4}"/>
              </a:ext>
            </a:extLst>
          </p:cNvPr>
          <p:cNvCxnSpPr/>
          <p:nvPr/>
        </p:nvCxnSpPr>
        <p:spPr>
          <a:xfrm>
            <a:off x="4143375" y="3854450"/>
            <a:ext cx="0" cy="51435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95F6F34-D931-7F48-943A-7FCCC2AE571A}"/>
              </a:ext>
            </a:extLst>
          </p:cNvPr>
          <p:cNvCxnSpPr/>
          <p:nvPr/>
        </p:nvCxnSpPr>
        <p:spPr>
          <a:xfrm>
            <a:off x="4140200" y="5870575"/>
            <a:ext cx="0" cy="72231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443EDF9A-32B1-B541-852E-FAD3B62D77B7}"/>
              </a:ext>
            </a:extLst>
          </p:cNvPr>
          <p:cNvSpPr/>
          <p:nvPr/>
        </p:nvSpPr>
        <p:spPr>
          <a:xfrm>
            <a:off x="4094163" y="5838825"/>
            <a:ext cx="90487" cy="9048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2855616-9EFF-A54E-AAE7-3E361D59408F}"/>
              </a:ext>
            </a:extLst>
          </p:cNvPr>
          <p:cNvSpPr/>
          <p:nvPr/>
        </p:nvSpPr>
        <p:spPr>
          <a:xfrm>
            <a:off x="2009775" y="3381375"/>
            <a:ext cx="90488" cy="90488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7C10025B-C9D8-6F47-BD33-252BDB6271DD}"/>
              </a:ext>
            </a:extLst>
          </p:cNvPr>
          <p:cNvSpPr/>
          <p:nvPr/>
        </p:nvSpPr>
        <p:spPr>
          <a:xfrm>
            <a:off x="4094163" y="3808413"/>
            <a:ext cx="90487" cy="920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BF04ED62-8C18-2540-BE86-C29BCB39A3E8}"/>
              </a:ext>
            </a:extLst>
          </p:cNvPr>
          <p:cNvSpPr/>
          <p:nvPr/>
        </p:nvSpPr>
        <p:spPr>
          <a:xfrm>
            <a:off x="2005013" y="5208588"/>
            <a:ext cx="90487" cy="920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AA1B423-655E-4042-BE69-E810FEDA1A1B}"/>
              </a:ext>
            </a:extLst>
          </p:cNvPr>
          <p:cNvSpPr/>
          <p:nvPr/>
        </p:nvSpPr>
        <p:spPr>
          <a:xfrm>
            <a:off x="4100513" y="2205038"/>
            <a:ext cx="90487" cy="920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FAD8B23-54DB-3242-9924-18266F3438EE}"/>
              </a:ext>
            </a:extLst>
          </p:cNvPr>
          <p:cNvSpPr/>
          <p:nvPr/>
        </p:nvSpPr>
        <p:spPr>
          <a:xfrm>
            <a:off x="2016125" y="2003425"/>
            <a:ext cx="90488" cy="92075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26677" name="Rectangle 9">
            <a:extLst>
              <a:ext uri="{FF2B5EF4-FFF2-40B4-BE49-F238E27FC236}">
                <a16:creationId xmlns:a16="http://schemas.microsoft.com/office/drawing/2014/main" id="{6D8F6164-5F27-8F4D-B36B-0D05785DA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700088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Vertical Summation in the Public Goods Market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62D974-740F-9441-95E5-701437D1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395413"/>
            <a:ext cx="2401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Ben’s marginal benefit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63B7AB-50FA-F247-A2EA-1E99654D6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2450" y="3021013"/>
            <a:ext cx="3363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Jerry’s marginal benefit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C96EE8C-BF9D-A043-8B49-F3B1BC4FD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4941888"/>
            <a:ext cx="4656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Social marginal benefit and cost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90B95C-DFCF-E74F-8CE4-209BD50B4CF7}"/>
              </a:ext>
            </a:extLst>
          </p:cNvPr>
          <p:cNvCxnSpPr/>
          <p:nvPr/>
        </p:nvCxnSpPr>
        <p:spPr>
          <a:xfrm>
            <a:off x="1485900" y="2870200"/>
            <a:ext cx="1588" cy="149860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D7C0D4-4E18-D04C-8200-7C8F6046803F}"/>
              </a:ext>
            </a:extLst>
          </p:cNvPr>
          <p:cNvCxnSpPr/>
          <p:nvPr/>
        </p:nvCxnSpPr>
        <p:spPr>
          <a:xfrm>
            <a:off x="1470025" y="4368800"/>
            <a:ext cx="6134100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83" name="Rectangle 2">
            <a:extLst>
              <a:ext uri="{FF2B5EF4-FFF2-40B4-BE49-F238E27FC236}">
                <a16:creationId xmlns:a16="http://schemas.microsoft.com/office/drawing/2014/main" id="{3395E0D4-6CAA-4B4C-BA4E-ADE2193D2246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</a:t>
            </a: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optimal provision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69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2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6">
            <a:extLst>
              <a:ext uri="{FF2B5EF4-FFF2-40B4-BE49-F238E27FC236}">
                <a16:creationId xmlns:a16="http://schemas.microsoft.com/office/drawing/2014/main" id="{42605AE1-DCBA-FC45-8A6F-F52C0319D916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895350" y="1600200"/>
            <a:ext cx="7334250" cy="3429000"/>
          </a:xfrm>
          <a:prstGeom prst="rect">
            <a:avLst/>
          </a:prstGeom>
          <a:blipFill rotWithShape="1">
            <a:blip r:embed="rId3" cstate="print"/>
            <a:stretch>
              <a:fillRect l="-1164" t="-1423" b="-5338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  <a:ea typeface="+mn-ea"/>
              </a:rPr>
              <a:t> </a:t>
            </a:r>
          </a:p>
        </p:txBody>
      </p:sp>
      <p:sp>
        <p:nvSpPr>
          <p:cNvPr id="24579" name="Rectangle 8">
            <a:extLst>
              <a:ext uri="{FF2B5EF4-FFF2-40B4-BE49-F238E27FC236}">
                <a16:creationId xmlns:a16="http://schemas.microsoft.com/office/drawing/2014/main" id="{F0B12D05-7FA7-C540-8F67-2333C6014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031875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ylfaen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4597A0"/>
                </a:solidFill>
                <a:latin typeface="Arial" panose="020B0604020202020204" pitchFamily="34" charset="0"/>
              </a:rPr>
              <a:t>Optimal Provision of Public Goods</a:t>
            </a: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D543732D-8A53-3448-AB50-FCB9A7C9AAF0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noFill/>
        </p:spPr>
        <p:txBody>
          <a:bodyPr/>
          <a:lstStyle/>
          <a:p>
            <a:r>
              <a:rPr lang="en-US" altLang="en-US" sz="2800" b="1"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public goods: </a:t>
            </a:r>
            <a:r>
              <a:rPr lang="en-US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optimal provision</a:t>
            </a:r>
            <a:r>
              <a:rPr lang="pt-PT" altLang="en-US" sz="2800" b="1">
                <a:solidFill>
                  <a:srgbClr val="5F5F5F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 </a:t>
            </a:r>
            <a:endParaRPr lang="en-US" altLang="en-US" sz="2800" b="1">
              <a:solidFill>
                <a:srgbClr val="5F5F5F"/>
              </a:solidFill>
              <a:latin typeface="Calibri" panose="020F0502020204030204" pitchFamily="34" charset="0"/>
              <a:ea typeface="ＭＳ Ｐゴシック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Sylfaen"/>
        <a:ea typeface=""/>
        <a:cs typeface=""/>
      </a:majorFont>
      <a:minorFont>
        <a:latin typeface="Sylfae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17503</TotalTime>
  <Words>1373</Words>
  <Application>Microsoft Macintosh PowerPoint</Application>
  <PresentationFormat>On-screen Show (4:3)</PresentationFormat>
  <Paragraphs>262</Paragraphs>
  <Slides>25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Sylfaen</vt:lpstr>
      <vt:lpstr>ＭＳ Ｐゴシック</vt:lpstr>
      <vt:lpstr>Arial</vt:lpstr>
      <vt:lpstr>Calibri</vt:lpstr>
      <vt:lpstr>Arial Unicode MS</vt:lpstr>
      <vt:lpstr>Wingdings 3</vt:lpstr>
      <vt:lpstr>Courier New</vt:lpstr>
      <vt:lpstr>ＭＳ Ｐゴシック</vt:lpstr>
      <vt:lpstr>Times New Roman</vt:lpstr>
      <vt:lpstr>Default Design</vt:lpstr>
      <vt:lpstr> </vt:lpstr>
      <vt:lpstr>public goods </vt:lpstr>
      <vt:lpstr>public goods definition </vt:lpstr>
      <vt:lpstr>public goods definition </vt:lpstr>
      <vt:lpstr>public goods definition </vt:lpstr>
      <vt:lpstr>public goods optimal provision </vt:lpstr>
      <vt:lpstr>public goods: optimal provision </vt:lpstr>
      <vt:lpstr>public goods: optimal provision </vt:lpstr>
      <vt:lpstr>public goods: optimal provision </vt:lpstr>
      <vt:lpstr>public goods: indivisibility Samuelson condition</vt:lpstr>
      <vt:lpstr>public goods: indivisibility  efficiency</vt:lpstr>
      <vt:lpstr>public goods indivisibility and efficiency</vt:lpstr>
      <vt:lpstr>public goods: indivisibility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  <vt:lpstr>public goods: non-excludability and efficiency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Côrte-Real</dc:creator>
  <cp:lastModifiedBy>Paulo Pamplona Corte-Real</cp:lastModifiedBy>
  <cp:revision>78</cp:revision>
  <dcterms:created xsi:type="dcterms:W3CDTF">2013-10-09T01:04:59Z</dcterms:created>
  <dcterms:modified xsi:type="dcterms:W3CDTF">2020-09-21T14:09:28Z</dcterms:modified>
</cp:coreProperties>
</file>