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5" r:id="rId2"/>
    <p:sldId id="371" r:id="rId3"/>
    <p:sldId id="372" r:id="rId4"/>
    <p:sldId id="373" r:id="rId5"/>
    <p:sldId id="369" r:id="rId6"/>
    <p:sldId id="370" r:id="rId7"/>
    <p:sldId id="345" r:id="rId8"/>
    <p:sldId id="376" r:id="rId9"/>
    <p:sldId id="377" r:id="rId10"/>
    <p:sldId id="349" r:id="rId11"/>
    <p:sldId id="350" r:id="rId12"/>
    <p:sldId id="351" r:id="rId13"/>
    <p:sldId id="352" r:id="rId14"/>
    <p:sldId id="353" r:id="rId15"/>
    <p:sldId id="354" r:id="rId16"/>
    <p:sldId id="358" r:id="rId17"/>
    <p:sldId id="378" r:id="rId18"/>
    <p:sldId id="379" r:id="rId19"/>
    <p:sldId id="380" r:id="rId20"/>
    <p:sldId id="381" r:id="rId21"/>
    <p:sldId id="382" r:id="rId22"/>
    <p:sldId id="383" r:id="rId23"/>
    <p:sldId id="355" r:id="rId24"/>
    <p:sldId id="359" r:id="rId25"/>
    <p:sldId id="374" r:id="rId26"/>
    <p:sldId id="384" r:id="rId27"/>
    <p:sldId id="386" r:id="rId28"/>
    <p:sldId id="385" r:id="rId29"/>
    <p:sldId id="387" r:id="rId30"/>
    <p:sldId id="364" r:id="rId3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F5A8882-B17E-7F4E-8B9B-D500BC54C6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CEFA341-7A2F-ED4F-885C-C5AE6024E0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0045A494-EDFA-014A-B939-4BA28B74DF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F1C7C1F1-9744-6E4D-88F9-F70DE82589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EF8A9F-3980-AC4B-9B39-8C4DF4987630}" type="slidenum">
              <a:rPr lang="pt-PT" altLang="en-US"/>
              <a:pPr/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103C54-4B69-804D-8CE5-23342FEE8B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700A78-B388-B041-9138-214264E1EE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496E692-00EA-8249-997D-20B35E53540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029F8D4-1BF7-2B4A-9DAF-BF16C576A3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83E8307-B337-2647-AE66-B8E71EC522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D3DEE64D-E347-B541-9BEE-EA0022850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58171-61AF-394A-B7B3-2010060B1262}" type="slidenum">
              <a:rPr lang="pt-PT" altLang="en-US"/>
              <a:pPr/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4AECCA5-A6A8-B447-8F14-4F8C6CC86E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0E2EC82-A5C8-9F4F-89CC-255C1F200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5AF21E2-F9BD-F540-878E-9FD6C7124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419CD3-9E31-A848-9694-4DEB87833E52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0CCEC40-9BF4-F04A-B437-D830DF5C9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F8FB9DA-BB9A-F34E-8F19-AECE2EEB6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EEAC8E5-0E82-F846-AD06-C4BBE3F31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A22C49-3A56-DC44-B576-20C4FDA51060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7EB6C8C-44BE-4D47-898E-B9EB18AA08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846CBDA-DADA-EE48-A6D6-490A1D765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7E3E232-8B36-AE4D-AC82-98CF1B890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BDCA95-D90F-584D-A134-51809F38211A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3769CDD-73D6-BC49-803C-D118D0F5F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3ACEE68-1ECE-754F-A858-6C3F1B9B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2E66D56-4C3C-4A42-B279-A408316D3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7AC7B9-2F98-6947-953F-3E1F528BE826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0E19854-4FE5-944C-A5C3-DA3C0AB6D1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8AAC231-672D-AC40-9D5A-DFB930ADD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6F89447-F52A-314F-A46E-8FDD55327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621CF1-101B-7446-B522-790B57E3E3B2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C647361-CCC8-5B44-B668-AD0B0A9E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1516F9-5B52-154B-89FE-533A19E9C05F}" type="slidenum">
              <a:rPr lang="pt-PT" altLang="en-US" sz="1200"/>
              <a:pPr eaLnBrk="1" hangingPunct="1"/>
              <a:t>16</a:t>
            </a:fld>
            <a:endParaRPr lang="pt-PT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658249-C4B6-7C43-BDF7-8FD74F2A83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A62E94-49B3-894D-8893-950409FC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C647361-CCC8-5B44-B668-AD0B0A9E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1516F9-5B52-154B-89FE-533A19E9C05F}" type="slidenum">
              <a:rPr lang="pt-PT" altLang="en-US" sz="1200"/>
              <a:pPr eaLnBrk="1" hangingPunct="1"/>
              <a:t>17</a:t>
            </a:fld>
            <a:endParaRPr lang="pt-PT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658249-C4B6-7C43-BDF7-8FD74F2A83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A62E94-49B3-894D-8893-950409FC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2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C647361-CCC8-5B44-B668-AD0B0A9E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1516F9-5B52-154B-89FE-533A19E9C05F}" type="slidenum">
              <a:rPr lang="pt-PT" altLang="en-US" sz="1200"/>
              <a:pPr eaLnBrk="1" hangingPunct="1"/>
              <a:t>18</a:t>
            </a:fld>
            <a:endParaRPr lang="pt-PT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658249-C4B6-7C43-BDF7-8FD74F2A83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A62E94-49B3-894D-8893-950409FC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33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19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78022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C647361-CCC8-5B44-B668-AD0B0A9E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1516F9-5B52-154B-89FE-533A19E9C05F}" type="slidenum">
              <a:rPr lang="pt-PT" altLang="en-US" sz="1200"/>
              <a:pPr eaLnBrk="1" hangingPunct="1"/>
              <a:t>20</a:t>
            </a:fld>
            <a:endParaRPr lang="pt-PT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658249-C4B6-7C43-BDF7-8FD74F2A83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A62E94-49B3-894D-8893-950409FC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98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C647361-CCC8-5B44-B668-AD0B0A9E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1516F9-5B52-154B-89FE-533A19E9C05F}" type="slidenum">
              <a:rPr lang="pt-PT" altLang="en-US" sz="1200"/>
              <a:pPr eaLnBrk="1" hangingPunct="1"/>
              <a:t>21</a:t>
            </a:fld>
            <a:endParaRPr lang="pt-PT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658249-C4B6-7C43-BDF7-8FD74F2A83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6A62E94-49B3-894D-8893-950409FC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53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7B07606-3D3B-AF4D-9CE0-76086629D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0BA1C89-22F1-7E40-BAF4-2D64C3BF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FC56395-A8B6-334C-80E0-8DF5EAD82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D7740F-18F3-E64C-976B-FC9536BDDB7D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22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47962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15ED7F7-1F57-CC4E-8E9E-E7303AEC3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F86700C-0CC5-9449-AF98-D66D2D7A0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C32858B-1F6A-9F41-9B5C-1639AEB46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9D33F8-B17B-8247-886C-982539FB947E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00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CE70207-E2EB-8D41-9B17-18B84F22B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7AE8E1-611F-D64D-A390-155897D726DE}" type="slidenum">
              <a:rPr lang="pt-PT" altLang="en-US" sz="1200"/>
              <a:pPr eaLnBrk="1" hangingPunct="1"/>
              <a:t>24</a:t>
            </a:fld>
            <a:endParaRPr lang="pt-PT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979FBDB-B6B8-124A-8160-3F70D6B3FB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09D40E3-D413-6A4F-9435-272770600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26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68717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27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98289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28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71559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29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6160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C157DA1-9B75-9B40-AA3E-5619F9D016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A216379-FDF6-7E46-A92B-1F717A7A8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1723A0F-5DE6-9F4C-BC30-08A6C570A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1A6D94-C76A-FE46-B74B-234D488F261D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B3D5247-47CC-FA4D-A366-F9BC0F98F6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E5B01D2-4F8B-8348-8AA8-12867C06E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CB7BD1A-81D7-3942-B9E1-0B7128D5A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2DEAE8-6377-1747-BC05-40C271B7ED11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F1A3402-5B09-DC47-966A-C90407B02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2F3803E-0F0C-5E4A-9DFE-AC6FF1EA1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244606E-A8AD-0F47-8655-C84EE54D2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0D88CC-5304-A74D-9008-AAF226ECF170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AD9FEB5-6AE3-144D-BCFD-10A0801FB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07EB55D-C298-714E-8AFD-B0EE9D51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903D5A4-0316-D741-BFB2-4B979E270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F995F5-FDC3-E041-BEB5-F6B659A8FD88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8171-61AF-394A-B7B3-2010060B1262}" type="slidenum">
              <a:rPr lang="pt-PT" altLang="en-US" smtClean="0"/>
              <a:pPr/>
              <a:t>9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97674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01F5D31-74D6-074C-9BF9-ECD2D3BEB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F2CCEAA-DB4D-F44D-9984-B2755A94C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DFA080A-7E15-6246-892E-5BDD9DAA9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2ED0FA-900F-8C40-8BBE-18EFC2707797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4C6C41C-363F-3343-8E66-8DD7EBA1DE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30C4A91-561B-2344-8D4A-0A1BB4AF8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38D2462-6EF2-5E48-98E8-E01ABD5CC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52633E-4E4D-9B47-BC6A-7D71EA47EB9D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EED098-269E-AC4F-A9EB-CE6CBD1A7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BB952-A188-4149-871A-F44801568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0E4EB-86D1-574C-AEA0-42ADD09FC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92C-68B4-0045-A2F7-44616DFF8077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8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45E3FC-59D3-2F4A-A516-0F6424694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9FAB7-22C2-8F47-B141-2377AD60C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9B805-C01D-3B4A-A5BD-11691CD3B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2DC54-99A0-354F-BC9E-86F5CCE44B77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045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CD3272-8351-5247-85EF-EC6EBC30B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29BE4E-CA38-6842-884E-3DB50207E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6ED4DE-028A-9E43-A381-E27F21C32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06D46-9FDD-C940-8733-349F8012EA1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83378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03F0F-DC92-C64D-A711-61F377219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3BFF49-939B-CC4D-BBF9-B149E22ED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EA606-4105-7841-AFDE-E56BB1A3D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AFF95-D2B7-064A-B2D9-CC9697D8F4E7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93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CB88E-1888-AB4D-BCAD-E8DE275F3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831C4-8E6E-A342-8B49-33B887AA9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FB885-780A-5F4C-A963-E7A90546A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86530-3899-5F4F-935F-CFB82EE2A76A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0192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DD947-B515-4E4D-ACC1-9663A7268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42388-146C-5146-B313-AC0914D8D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F6488-B4AC-8B47-B59C-8D2AEA033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4624F-6705-8646-814B-275CDA2A750E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542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AACC32-81D5-574B-A3A5-BB779FF0E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D8E118-E63E-7647-9DCA-87540A0DA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D8CF77-93F1-7B45-BFF2-3427690ED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BC0E1-F733-CA45-881D-D107593F1602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562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A2C5C-C5A7-2145-9FC1-19BF151C2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D07348-C2F6-6641-9FA0-A2782AB73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7F1FB9-837B-534D-AE71-6B1CDBE13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673AD-7316-424F-9DEC-CABD31AE6DED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284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C98272-7F71-4F4B-8EB7-2D3605BF5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9DA5D-386A-0C40-8555-5C90F011F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F1490B-3E04-EB48-B2CD-3B21AD413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7497F-C15E-8E45-AA38-123DFFA4EC92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51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EF566-A9BA-344D-83B1-5874B4EEC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609A0-CE39-C841-B48B-A97A06147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90C79-9576-7841-8279-01F9015CD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41B01-52AF-864C-8625-BD4B2E67D7AD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4518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33EB8-73FB-1A43-A4CD-6F0F105CD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84A54-8002-FA4F-8ED3-68CCB8953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1E292-E612-F14F-8300-2EE590293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31525-051A-4346-AF8C-A086AE59D48E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7640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018AE9-8FC1-CD46-8B6E-8E50E4520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3F87C0-2034-454B-BB10-1FDBB1F58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Click to edit Master text styles</a:t>
            </a:r>
          </a:p>
          <a:p>
            <a:pPr lvl="1"/>
            <a:r>
              <a:rPr lang="pt-PT" altLang="en-US"/>
              <a:t>Second level</a:t>
            </a:r>
          </a:p>
          <a:p>
            <a:pPr lvl="2"/>
            <a:r>
              <a:rPr lang="pt-PT" altLang="en-US"/>
              <a:t>Third level</a:t>
            </a:r>
          </a:p>
          <a:p>
            <a:pPr lvl="3"/>
            <a:r>
              <a:rPr lang="pt-PT" altLang="en-US"/>
              <a:t>Fourth level</a:t>
            </a:r>
          </a:p>
          <a:p>
            <a:pPr lvl="4"/>
            <a:r>
              <a:rPr lang="pt-PT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371D27-D24A-B24A-B537-01C66ED51B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34CB22-FB26-AB41-BDC3-D6118AECE1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1324FD-744B-7B43-A0B0-CE3C476796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A2311E-EBF4-F94B-BBCB-68F7B4126154}" type="slidenum">
              <a:rPr lang="pt-PT" altLang="en-US"/>
              <a:pPr/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261265-1CC6-2440-A332-AC232A0A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8138"/>
            <a:ext cx="731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the Government Intervene in the Economy?</a:t>
            </a:r>
          </a:p>
        </p:txBody>
      </p:sp>
      <p:sp>
        <p:nvSpPr>
          <p:cNvPr id="1007627" name="Rectangle 11">
            <a:extLst>
              <a:ext uri="{FF2B5EF4-FFF2-40B4-BE49-F238E27FC236}">
                <a16:creationId xmlns:a16="http://schemas.microsoft.com/office/drawing/2014/main" id="{FAB260DF-0AAC-5048-A656-ED578259E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13013"/>
            <a:ext cx="71628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Economics generally presumes that markets deliver efficient outcomes, so why should government do anything?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Primary motive for government intervention when efficiency is the concern is therefore market failure.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Market failure: Problem that causes the market economy to deliver an outcome that does not maximize efficiency.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4E210C-D145-3B48-AE9A-4D00E297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intervention in a market economy</a:t>
            </a: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objectives</a:t>
            </a:r>
            <a:endParaRPr lang="en-US" altLang="en-US" sz="2800" b="1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1F4D8D8-9756-2242-A2E9-D013BDDF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1524000"/>
            <a:ext cx="773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Equilibrium: Graphical Representation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703D120-6CB4-034E-A5CE-C61AAE48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272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>
            <a:extLst>
              <a:ext uri="{FF2B5EF4-FFF2-40B4-BE49-F238E27FC236}">
                <a16:creationId xmlns:a16="http://schemas.microsoft.com/office/drawing/2014/main" id="{C1E9409C-DFD3-8C45-BF7C-E2BA39711A6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C3B87D8B-77B1-D041-94AA-D7660B325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7800"/>
            <a:ext cx="773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4572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Efficiency</a:t>
            </a:r>
          </a:p>
        </p:txBody>
      </p:sp>
      <p:sp>
        <p:nvSpPr>
          <p:cNvPr id="1085453" name="Rectangle 13">
            <a:extLst>
              <a:ext uri="{FF2B5EF4-FFF2-40B4-BE49-F238E27FC236}">
                <a16:creationId xmlns:a16="http://schemas.microsoft.com/office/drawing/2014/main" id="{85099DB3-2551-6443-9984-43D51F12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2488"/>
            <a:ext cx="726916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Social efficiency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represents the net gains to society from all trades that are made in a market, and it consists of the sum of two components: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producer surplus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 Also called total social surplus.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Consumer surplus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The benefit that consumers derive from consuming a good, above and beyond the price they paid for the good.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Producer surplus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The benefit that producers derive from selling a good, above and beyond the cost of producing that good.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D4ABF9A-8FFE-4048-85F4-D09526A658C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F9D48DC-C834-934D-BCFC-6359E48D9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848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Surplus: Graphical Representation</a:t>
            </a: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B2F8E399-9B7C-3F4A-8528-BD5E9296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15000"/>
            <a:ext cx="7373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42900" indent="-34290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10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Consumer surplus is the area under the demand curve since demand = willingness to pay.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3F653196-6E36-E642-B0B0-141ECB2D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1463"/>
            <a:ext cx="7373938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>
            <a:extLst>
              <a:ext uri="{FF2B5EF4-FFF2-40B4-BE49-F238E27FC236}">
                <a16:creationId xmlns:a16="http://schemas.microsoft.com/office/drawing/2014/main" id="{059415DC-18A2-F34B-9006-9DE58C40373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>
            <a:extLst>
              <a:ext uri="{FF2B5EF4-FFF2-40B4-BE49-F238E27FC236}">
                <a16:creationId xmlns:a16="http://schemas.microsoft.com/office/drawing/2014/main" id="{DEF8ABE3-8703-1A4C-8EAA-8C8409EB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sz="1800">
              <a:solidFill>
                <a:srgbClr val="5EA076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BB5FC943-0158-BD4C-B218-23440B3F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5722938"/>
            <a:ext cx="731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800100" indent="-34290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10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Producer surplus is the area above the supply curve since supply = marginal cost.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C96E28B1-035E-484A-AF73-E792862B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752600"/>
            <a:ext cx="74596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C0BCD1B-C483-6B48-B816-37C97C31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Producer Surplus: Graphical Representation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1297C79-DBFB-1F4C-A968-8DB024D2F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alt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>
            <a:extLst>
              <a:ext uri="{FF2B5EF4-FFF2-40B4-BE49-F238E27FC236}">
                <a16:creationId xmlns:a16="http://schemas.microsoft.com/office/drawing/2014/main" id="{94905E2D-A1B5-2247-8B59-4B7B36F6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192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sz="1800">
              <a:solidFill>
                <a:srgbClr val="5EA076"/>
              </a:solidFill>
              <a:latin typeface="Arial" panose="020B0604020202020204" pitchFamily="34" charset="0"/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1B88F9F0-2B4E-CE42-BC2A-10823FBC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258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DCA35D6-AC31-0647-B7A1-32CE2266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Social Surplus: Graphical Representation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E82B0DC5-D39E-124A-BEA0-EA9536AAE19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13C0C14-B267-3543-8D85-05401D5D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Equilibrium Maximizes Social Efficiency</a:t>
            </a:r>
          </a:p>
        </p:txBody>
      </p:sp>
      <p:sp>
        <p:nvSpPr>
          <p:cNvPr id="38915" name="Rectangle 12">
            <a:extLst>
              <a:ext uri="{FF2B5EF4-FFF2-40B4-BE49-F238E27FC236}">
                <a16:creationId xmlns:a16="http://schemas.microsoft.com/office/drawing/2014/main" id="{6CFA06DA-3F4D-7840-A9E2-55A76ADF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773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sz="2000">
              <a:solidFill>
                <a:srgbClr val="573FA1"/>
              </a:solidFill>
              <a:latin typeface="Arial" panose="020B0604020202020204" pitchFamily="34" charset="0"/>
            </a:endParaRPr>
          </a:p>
        </p:txBody>
      </p:sp>
      <p:sp>
        <p:nvSpPr>
          <p:cNvPr id="1091597" name="Rectangle 13">
            <a:extLst>
              <a:ext uri="{FF2B5EF4-FFF2-40B4-BE49-F238E27FC236}">
                <a16:creationId xmlns:a16="http://schemas.microsoft.com/office/drawing/2014/main" id="{D81FBF5B-07B4-DF45-9CD2-D1B169F8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7391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First fundamental theorem of welfare economics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 The competitive equilibrium, where supply equals demand, maximizes social efficiency.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Deadweight loss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The reduction in social efficiency from preventing trades for which benefits exceed costs.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Quick hint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Deadweight loss is a triangle that points toward the equilibrium price and grows away from it.</a:t>
            </a:r>
          </a:p>
        </p:txBody>
      </p:sp>
      <p:sp>
        <p:nvSpPr>
          <p:cNvPr id="38917" name="Line 25">
            <a:extLst>
              <a:ext uri="{FF2B5EF4-FFF2-40B4-BE49-F238E27FC236}">
                <a16:creationId xmlns:a16="http://schemas.microsoft.com/office/drawing/2014/main" id="{A88C9DE5-2E43-8C43-B654-A671653B9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350" y="6553200"/>
            <a:ext cx="7410450" cy="0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2038E26F-57A5-5242-8273-795CD31A625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6">
            <a:extLst>
              <a:ext uri="{FF2B5EF4-FFF2-40B4-BE49-F238E27FC236}">
                <a16:creationId xmlns:a16="http://schemas.microsoft.com/office/drawing/2014/main" id="{F1910BCC-FC9C-8E4F-AD10-4A78108D4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400" y="6413500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7">
            <a:extLst>
              <a:ext uri="{FF2B5EF4-FFF2-40B4-BE49-F238E27FC236}">
                <a16:creationId xmlns:a16="http://schemas.microsoft.com/office/drawing/2014/main" id="{265C5D6D-0C76-C14F-81D6-41C32B22F8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1771650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9">
            <a:extLst>
              <a:ext uri="{FF2B5EF4-FFF2-40B4-BE49-F238E27FC236}">
                <a16:creationId xmlns:a16="http://schemas.microsoft.com/office/drawing/2014/main" id="{A5D508A6-F482-4547-9333-BBD88F34A4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21050" y="6413500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24">
            <a:extLst>
              <a:ext uri="{FF2B5EF4-FFF2-40B4-BE49-F238E27FC236}">
                <a16:creationId xmlns:a16="http://schemas.microsoft.com/office/drawing/2014/main" id="{BFB75D86-F1E9-984E-BF03-9A97940E7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2638" y="2620963"/>
            <a:ext cx="34925" cy="37925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Arc 28">
            <a:extLst>
              <a:ext uri="{FF2B5EF4-FFF2-40B4-BE49-F238E27FC236}">
                <a16:creationId xmlns:a16="http://schemas.microsoft.com/office/drawing/2014/main" id="{838EEAEC-C4F7-5143-86FC-854663A3958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787650" y="2511425"/>
            <a:ext cx="3810000" cy="3886200"/>
          </a:xfrm>
          <a:custGeom>
            <a:avLst/>
            <a:gdLst>
              <a:gd name="T0" fmla="*/ 0 w 21600"/>
              <a:gd name="T1" fmla="*/ 0 h 21600"/>
              <a:gd name="T2" fmla="*/ 3810000 w 21600"/>
              <a:gd name="T3" fmla="*/ 3886200 h 21600"/>
              <a:gd name="T4" fmla="*/ 0 w 21600"/>
              <a:gd name="T5" fmla="*/ 388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7" name="Text Box 29">
            <a:extLst>
              <a:ext uri="{FF2B5EF4-FFF2-40B4-BE49-F238E27FC236}">
                <a16:creationId xmlns:a16="http://schemas.microsoft.com/office/drawing/2014/main" id="{9D68553F-7546-3342-AEDA-5F2C6645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15668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40968" name="AutoShape 51">
            <a:extLst>
              <a:ext uri="{FF2B5EF4-FFF2-40B4-BE49-F238E27FC236}">
                <a16:creationId xmlns:a16="http://schemas.microsoft.com/office/drawing/2014/main" id="{FF9EA53A-8799-1640-AEBF-4F59172EC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4133850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9" name="AutoShape 53">
            <a:extLst>
              <a:ext uri="{FF2B5EF4-FFF2-40B4-BE49-F238E27FC236}">
                <a16:creationId xmlns:a16="http://schemas.microsoft.com/office/drawing/2014/main" id="{5DC80090-DB80-0C41-A251-405B465F8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2549525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0" name="Text Box 54">
            <a:extLst>
              <a:ext uri="{FF2B5EF4-FFF2-40B4-BE49-F238E27FC236}">
                <a16:creationId xmlns:a16="http://schemas.microsoft.com/office/drawing/2014/main" id="{C95F4173-63DD-BC40-BE69-7C4C6408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6350000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40971" name="Text Box 55">
            <a:extLst>
              <a:ext uri="{FF2B5EF4-FFF2-40B4-BE49-F238E27FC236}">
                <a16:creationId xmlns:a16="http://schemas.microsoft.com/office/drawing/2014/main" id="{99DC0456-CF36-4649-914B-DBC70D64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6365875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 u="sng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40972" name="AutoShape 56">
            <a:extLst>
              <a:ext uri="{FF2B5EF4-FFF2-40B4-BE49-F238E27FC236}">
                <a16:creationId xmlns:a16="http://schemas.microsoft.com/office/drawing/2014/main" id="{0183A3C1-FDC9-C64C-9634-400F2A80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2692400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3" name="AutoShape 57">
            <a:extLst>
              <a:ext uri="{FF2B5EF4-FFF2-40B4-BE49-F238E27FC236}">
                <a16:creationId xmlns:a16="http://schemas.microsoft.com/office/drawing/2014/main" id="{AE7A0F7C-B4A1-E34D-9245-E71BADA6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4489450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4" name="AutoShape 58">
            <a:extLst>
              <a:ext uri="{FF2B5EF4-FFF2-40B4-BE49-F238E27FC236}">
                <a16:creationId xmlns:a16="http://schemas.microsoft.com/office/drawing/2014/main" id="{E3D6D1BA-8073-AC43-BA9E-A61AA864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3265488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5" name="Text Box 59">
            <a:extLst>
              <a:ext uri="{FF2B5EF4-FFF2-40B4-BE49-F238E27FC236}">
                <a16:creationId xmlns:a16="http://schemas.microsoft.com/office/drawing/2014/main" id="{B2549747-EAF4-1E4E-A5F1-C99659D1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0304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Q</a:t>
            </a:r>
            <a:endParaRPr lang="en-US" altLang="en-US" sz="2800" baseline="-25000"/>
          </a:p>
        </p:txBody>
      </p:sp>
      <p:sp>
        <p:nvSpPr>
          <p:cNvPr id="40976" name="Text Box 60">
            <a:extLst>
              <a:ext uri="{FF2B5EF4-FFF2-40B4-BE49-F238E27FC236}">
                <a16:creationId xmlns:a16="http://schemas.microsoft.com/office/drawing/2014/main" id="{A1FFA046-972A-2447-99F4-42F46A25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2173288"/>
            <a:ext cx="436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V</a:t>
            </a:r>
            <a:endParaRPr lang="en-US" altLang="en-US" sz="2800" baseline="-25000"/>
          </a:p>
        </p:txBody>
      </p:sp>
      <p:sp>
        <p:nvSpPr>
          <p:cNvPr id="40977" name="Text Box 61">
            <a:extLst>
              <a:ext uri="{FF2B5EF4-FFF2-40B4-BE49-F238E27FC236}">
                <a16:creationId xmlns:a16="http://schemas.microsoft.com/office/drawing/2014/main" id="{0717FAB6-2955-1C45-8BAA-5A78C14A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2822575"/>
            <a:ext cx="3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T</a:t>
            </a:r>
            <a:endParaRPr lang="en-US" altLang="en-US" sz="2800" baseline="-25000"/>
          </a:p>
        </p:txBody>
      </p:sp>
      <p:sp>
        <p:nvSpPr>
          <p:cNvPr id="40978" name="Text Box 62">
            <a:extLst>
              <a:ext uri="{FF2B5EF4-FFF2-40B4-BE49-F238E27FC236}">
                <a16:creationId xmlns:a16="http://schemas.microsoft.com/office/drawing/2014/main" id="{6ADF5E20-68E3-2D4C-95F1-2497E08E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4117975"/>
            <a:ext cx="415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R</a:t>
            </a:r>
            <a:endParaRPr lang="en-US" altLang="en-US" sz="2800" baseline="-25000"/>
          </a:p>
        </p:txBody>
      </p:sp>
      <p:sp>
        <p:nvSpPr>
          <p:cNvPr id="40979" name="Text Box 63">
            <a:extLst>
              <a:ext uri="{FF2B5EF4-FFF2-40B4-BE49-F238E27FC236}">
                <a16:creationId xmlns:a16="http://schemas.microsoft.com/office/drawing/2014/main" id="{633A952D-8C4C-1241-BCFF-5C0F12B1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05288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S</a:t>
            </a:r>
            <a:endParaRPr lang="en-US" altLang="en-US" sz="2800" baseline="-25000"/>
          </a:p>
        </p:txBody>
      </p:sp>
      <p:sp>
        <p:nvSpPr>
          <p:cNvPr id="40980" name="Rectangle 3">
            <a:extLst>
              <a:ext uri="{FF2B5EF4-FFF2-40B4-BE49-F238E27FC236}">
                <a16:creationId xmlns:a16="http://schemas.microsoft.com/office/drawing/2014/main" id="{C952183B-533A-0E40-BB98-FB325D581B6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675CA78-AF71-4E45-A10B-0983A2A7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Efficiency and the Utility Possibility Frontier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0" name="Rectangle 3">
            <a:extLst>
              <a:ext uri="{FF2B5EF4-FFF2-40B4-BE49-F238E27FC236}">
                <a16:creationId xmlns:a16="http://schemas.microsoft.com/office/drawing/2014/main" id="{C952183B-533A-0E40-BB98-FB325D581B6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675CA78-AF71-4E45-A10B-0983A2A7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finding a Utility Possibility Frontier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/>
              <p:nvPr/>
            </p:nvSpPr>
            <p:spPr>
              <a:xfrm>
                <a:off x="522312" y="1857013"/>
                <a:ext cx="6858000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=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            	</a:t>
                </a:r>
                <a:endParaRPr lang="pt-PT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=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		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unit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x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unit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y in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economy</a:t>
                </a:r>
                <a:endParaRPr lang="pt-PT" alt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eaLnBrk="1" hangingPunct="1">
                  <a:spcAft>
                    <a:spcPct val="25000"/>
                  </a:spcAft>
                  <a:buAutoNum type="arabicPeriod"/>
                </a:pPr>
                <a:r>
                  <a:rPr lang="pt-PT" altLang="en-US" sz="2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What’s</a:t>
                </a:r>
                <a:r>
                  <a:rPr lang="pt-PT" alt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efficient</a:t>
                </a:r>
                <a:r>
                  <a:rPr lang="pt-PT" alt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US" sz="1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s.t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pt-PT" altLang="en-US" sz="2000" u="sng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pt-PT" altLang="en-US" sz="2000" baseline="-25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       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</a:t>
                </a:r>
                <a:endParaRPr lang="pt-PT" alt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       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</a:t>
                </a:r>
              </a:p>
              <a:p>
                <a:pPr>
                  <a:spcAft>
                    <a:spcPct val="25000"/>
                  </a:spcAft>
                </a:pPr>
                <a:endParaRPr lang="pt-PT" altLang="en-US" sz="1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have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(1-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pt-PT" altLang="en-US" sz="2000" u="sng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i="1" dirty="0">
                    <a:solidFill>
                      <a:srgbClr val="000099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1- </a:t>
                </a:r>
                <a:r>
                  <a:rPr lang="pt-PT" altLang="en-US" sz="2000" u="sng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/(1-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Aft>
                    <a:spcPct val="25000"/>
                  </a:spcAft>
                </a:pPr>
                <a:endParaRPr lang="pt-PT" altLang="en-US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2" y="1857013"/>
                <a:ext cx="6858000" cy="4985980"/>
              </a:xfrm>
              <a:prstGeom prst="rect">
                <a:avLst/>
              </a:prstGeom>
              <a:blipFill>
                <a:blip r:embed="rId3"/>
                <a:stretch>
                  <a:fillRect l="-926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16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0" name="Rectangle 3">
            <a:extLst>
              <a:ext uri="{FF2B5EF4-FFF2-40B4-BE49-F238E27FC236}">
                <a16:creationId xmlns:a16="http://schemas.microsoft.com/office/drawing/2014/main" id="{C952183B-533A-0E40-BB98-FB325D581B6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51792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675CA78-AF71-4E45-A10B-0983A2A7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67408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finding a Utility Possibility Frontier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/>
              <p:nvPr/>
            </p:nvSpPr>
            <p:spPr>
              <a:xfrm>
                <a:off x="457200" y="1744474"/>
                <a:ext cx="8686800" cy="455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ct val="25000"/>
                  </a:spcAft>
                </a:pP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Replacing in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objective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US" sz="2000" i="1" baseline="-250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PT" altLang="en-US" sz="200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sup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1− </m:t>
                                </m:r>
                                <m:r>
                                  <a:rPr lang="pt-PT" altLang="en-US" sz="2000" i="1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altLang="en-US" sz="2000" i="1" baseline="-25000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FOC: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US" sz="2000" i="1" baseline="-250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PT" altLang="en-US" sz="200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sup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1− </m:t>
                                </m:r>
                                <m:r>
                                  <a:rPr lang="pt-PT" altLang="en-US" sz="2000" i="1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altLang="en-US" sz="2000" i="1" baseline="-25000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US" sz="2000" i="1" baseline="-250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PT" altLang="en-US" sz="200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sup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1− </m:t>
                                </m:r>
                                <m:r>
                                  <a:rPr lang="pt-PT" altLang="en-US" sz="2000" i="1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altLang="en-US" sz="2000" i="1" baseline="-25000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US" sz="2000" b="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t-PT" altLang="en-US" sz="2000" b="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 </m:t>
                                    </m:r>
                                    <m:r>
                                      <a:rPr lang="pt-PT" altLang="en-US" sz="2000" i="1" dirty="0" err="1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altLang="en-US" sz="2000" i="1" baseline="-25000" dirty="0" err="1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0</a:t>
                </a:r>
              </a:p>
              <a:p>
                <a:pPr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PT" altLang="en-US" sz="200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sup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1− </m:t>
                                </m:r>
                                <m:r>
                                  <a:rPr lang="pt-PT" altLang="en-US" sz="2000" i="1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altLang="en-US" sz="2000" i="1" baseline="-25000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/>
                    </m:sSup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altLang="en-US" sz="200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altLang="en-US" sz="2000" b="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t-PT" altLang="en-US" sz="2000" b="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 </m:t>
                                    </m:r>
                                    <m:r>
                                      <a:rPr lang="pt-PT" altLang="en-US" sz="2000" i="1" dirty="0" err="1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altLang="en-US" sz="2000" i="1" baseline="-25000" dirty="0" err="1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0  </a:t>
                </a:r>
                <a14:m>
                  <m:oMath xmlns:m="http://schemas.openxmlformats.org/officeDocument/2006/math"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 </m:t>
                            </m:r>
                            <m:r>
                              <a:rPr lang="pt-PT" altLang="en-US" sz="2000" i="1" dirty="0" err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US" sz="2000" i="1" baseline="-25000" dirty="0" err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PT" altLang="en-US" sz="2000" i="1" baseline="-25000" dirty="0" err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/>
                    </m:sSup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altLang="en-US" sz="2000" b="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altLang="en-US" sz="200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yielding the efficient allocations:</a:t>
                </a:r>
                <a14:m>
                  <m:oMath xmlns:m="http://schemas.openxmlformats.org/officeDocument/2006/math">
                    <m:r>
                      <a:rPr lang="pt-PT" alt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altLang="en-US" sz="200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altLang="en-US" sz="200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altLang="en-US" sz="2000" b="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pt-PT" altLang="en-US" sz="2000" b="0" i="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altLang="en-US" sz="2000" b="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ct val="25000"/>
                  </a:spcAft>
                </a:pP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Replacing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A’s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utility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get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1-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utility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possibility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frontier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therefore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44474"/>
                <a:ext cx="8686800" cy="4553170"/>
              </a:xfrm>
              <a:prstGeom prst="rect">
                <a:avLst/>
              </a:prstGeom>
              <a:blipFill>
                <a:blip r:embed="rId3"/>
                <a:stretch>
                  <a:fillRect l="-731" t="-838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78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26053F2-A5BB-D948-80D3-C1E28BCCD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400" y="6413500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17C13F-D374-6F4B-ABDE-DD20A3164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1771650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F8EAA4F4-CD0C-BF40-82D9-E288EADDD9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421" y="4160832"/>
            <a:ext cx="159553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4">
            <a:extLst>
              <a:ext uri="{FF2B5EF4-FFF2-40B4-BE49-F238E27FC236}">
                <a16:creationId xmlns:a16="http://schemas.microsoft.com/office/drawing/2014/main" id="{820FD289-3347-2A4B-A3B1-46BCF64AEA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11450" y="2564903"/>
            <a:ext cx="3409790" cy="386445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D3AF0320-6DA0-7D47-9096-145A5C4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15668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12" name="Text Box 54">
            <a:extLst>
              <a:ext uri="{FF2B5EF4-FFF2-40B4-BE49-F238E27FC236}">
                <a16:creationId xmlns:a16="http://schemas.microsoft.com/office/drawing/2014/main" id="{2F648ACE-BD92-944E-8EDA-83C0FC0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6350000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id="{478606A5-9743-0741-9AB1-01491E97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3985900"/>
            <a:ext cx="607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 u="sng" dirty="0" err="1"/>
              <a:t>u</a:t>
            </a:r>
            <a:r>
              <a:rPr lang="pt-PT" altLang="en-US" sz="2800" baseline="-25000" dirty="0" err="1"/>
              <a:t>B</a:t>
            </a:r>
            <a:endParaRPr lang="en-US" altLang="en-US" sz="28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4F664-3404-094C-B344-CC205868809F}"/>
              </a:ext>
            </a:extLst>
          </p:cNvPr>
          <p:cNvSpPr txBox="1"/>
          <p:nvPr/>
        </p:nvSpPr>
        <p:spPr>
          <a:xfrm>
            <a:off x="6000110" y="64533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FDEDF-0DDB-7C4D-B0F3-833E69E38AAC}"/>
              </a:ext>
            </a:extLst>
          </p:cNvPr>
          <p:cNvSpPr txBox="1"/>
          <p:nvPr/>
        </p:nvSpPr>
        <p:spPr>
          <a:xfrm>
            <a:off x="2305777" y="2380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62016A8-D7A4-0A4C-ADCA-7EDE1838A25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51792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55F349F-0ACB-294F-84BC-AB87E95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67408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finding a Utility Possibility Frontier</a:t>
            </a:r>
          </a:p>
        </p:txBody>
      </p:sp>
    </p:spTree>
    <p:extLst>
      <p:ext uri="{BB962C8B-B14F-4D97-AF65-F5344CB8AC3E}">
        <p14:creationId xmlns:p14="http://schemas.microsoft.com/office/powerpoint/2010/main" val="4370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240438B-32C8-5F46-ABF8-2A1B2183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8138"/>
            <a:ext cx="731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the Government Intervene in the Economy?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8361F3-B537-3B45-BB8C-5655B149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intervention in a market economy</a:t>
            </a: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objectives</a:t>
            </a:r>
            <a:endParaRPr lang="en-US" altLang="en-US" sz="2800" b="1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79CDD09-D45B-104A-96D4-DDC634E40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55888"/>
            <a:ext cx="7239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Even if the market is well-functioning, an efficient outcome is not necessarily socially desirable.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Redistribution is a second reason for government intervention.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Redistribution: The shifting of resources from some groups in society to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0" name="Rectangle 3">
            <a:extLst>
              <a:ext uri="{FF2B5EF4-FFF2-40B4-BE49-F238E27FC236}">
                <a16:creationId xmlns:a16="http://schemas.microsoft.com/office/drawing/2014/main" id="{C952183B-533A-0E40-BB98-FB325D581B6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675CA78-AF71-4E45-A10B-0983A2A7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finding a Utility Possibility Frontier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/>
              <p:nvPr/>
            </p:nvSpPr>
            <p:spPr>
              <a:xfrm>
                <a:off x="522312" y="1857013"/>
                <a:ext cx="6858000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What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=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pt-PT" altLang="en-US" sz="20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pt-PT" altLang="en-US" sz="20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	</a:t>
                </a:r>
                <a:endParaRPr lang="pt-PT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=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		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unit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x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unit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y in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economy</a:t>
                </a:r>
                <a:endParaRPr lang="pt-PT" alt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eaLnBrk="1" hangingPunct="1">
                  <a:spcAft>
                    <a:spcPct val="25000"/>
                  </a:spcAft>
                  <a:buAutoNum type="arabicPeriod"/>
                </a:pPr>
                <a:r>
                  <a:rPr lang="pt-PT" altLang="en-US" sz="2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What’s</a:t>
                </a:r>
                <a:r>
                  <a:rPr lang="pt-PT" alt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efficient</a:t>
                </a:r>
                <a:r>
                  <a:rPr lang="pt-PT" alt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eaLnBrk="1" hangingPunct="1">
                  <a:spcAft>
                    <a:spcPct val="25000"/>
                  </a:spcAft>
                </a:pPr>
                <a:endParaRPr lang="pt-PT" altLang="en-US" sz="1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pt-PT" altLang="en-US" sz="20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pt-PT" altLang="en-US" sz="20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s.t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pt-PT" altLang="en-US" sz="2000" u="sng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pt-PT" altLang="en-US" sz="2000" baseline="-25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Aft>
                    <a:spcPct val="25000"/>
                  </a:spcAft>
                </a:pP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       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</a:t>
                </a:r>
                <a:endParaRPr lang="pt-PT" alt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       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</a:t>
                </a:r>
              </a:p>
              <a:p>
                <a:pPr>
                  <a:spcAft>
                    <a:spcPct val="25000"/>
                  </a:spcAft>
                </a:pPr>
                <a:endParaRPr lang="pt-PT" altLang="en-US" sz="1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have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(1-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1/2 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pt-PT" altLang="en-US" sz="2000" u="sng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i="1" dirty="0">
                    <a:solidFill>
                      <a:srgbClr val="000099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1- </a:t>
                </a:r>
                <a:r>
                  <a:rPr lang="pt-PT" altLang="en-US" sz="2000" u="sng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/(1-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Aft>
                    <a:spcPct val="25000"/>
                  </a:spcAft>
                </a:pPr>
                <a:endParaRPr lang="pt-PT" altLang="en-US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2" y="1857013"/>
                <a:ext cx="6858000" cy="4985980"/>
              </a:xfrm>
              <a:prstGeom prst="rect">
                <a:avLst/>
              </a:prstGeom>
              <a:blipFill>
                <a:blip r:embed="rId3"/>
                <a:stretch>
                  <a:fillRect l="-926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30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0" name="Rectangle 3">
            <a:extLst>
              <a:ext uri="{FF2B5EF4-FFF2-40B4-BE49-F238E27FC236}">
                <a16:creationId xmlns:a16="http://schemas.microsoft.com/office/drawing/2014/main" id="{C952183B-533A-0E40-BB98-FB325D581B6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51792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675CA78-AF71-4E45-A10B-0983A2A7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67408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finding a Utility Possibility Frontier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/>
              <p:nvPr/>
            </p:nvSpPr>
            <p:spPr>
              <a:xfrm>
                <a:off x="457200" y="2091871"/>
                <a:ext cx="8686800" cy="381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ct val="25000"/>
                  </a:spcAft>
                </a:pP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Replacing in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objective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US" sz="2000" i="1" baseline="-250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pt-PT" alt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altLang="en-US" sz="200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altLang="en-US" sz="2000" i="1" dirty="0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t-PT" altLang="en-US" sz="200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pt-PT" altLang="en-US" sz="2000" b="0" i="1" dirty="0" smtClean="0">
                                                <a:solidFill>
                                                  <a:srgbClr val="00009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sup>
                                    <m:r>
                                      <a:rPr lang="pt-PT" altLang="en-US" sz="2000" b="0" i="1" dirty="0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altLang="en-US" sz="2000" i="1" dirty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1− </m:t>
                                </m:r>
                                <m:r>
                                  <a:rPr lang="pt-PT" altLang="en-US" sz="2000" i="1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altLang="en-US" sz="2000" i="1" baseline="-25000" dirty="0" err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altLang="en-US" sz="20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pt-PT" alt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endParaRPr lang="pt-PT" alt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yielding</a:t>
                </a:r>
                <a:r>
                  <a:rPr lang="pt-PT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i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i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same</a:t>
                </a:r>
                <a:r>
                  <a:rPr lang="pt-PT" altLang="en-US" sz="20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i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efficient</a:t>
                </a:r>
                <a:r>
                  <a:rPr lang="pt-PT" altLang="en-US" sz="20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allocations</a:t>
                </a:r>
                <a:r>
                  <a:rPr lang="pt-PT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pt-PT" alt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pt-PT" alt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altLang="en-US" sz="200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altLang="en-US" sz="200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US" sz="20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altLang="en-US" sz="2000" b="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pt-PT" altLang="en-US" sz="2000" b="0" i="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altLang="en-US" sz="20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altLang="en-US" sz="2000" b="0" i="1" baseline="-250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ct val="25000"/>
                  </a:spcAft>
                </a:pP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Replacing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A’s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utility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get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x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pt-PT" altLang="en-US" sz="20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y</a:t>
                </a:r>
                <a:r>
                  <a:rPr lang="pt-PT" altLang="en-US" sz="20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</a:t>
                </a:r>
                <a:r>
                  <a:rPr lang="pt-PT" altLang="en-US" sz="20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pt-PT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altLang="en-US" sz="20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PT" altLang="en-US" sz="200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altLang="en-US" sz="2000" b="0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pt-PT" alt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pt-PT" altLang="en-US" sz="2000" baseline="30000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1/</m:t>
                    </m:r>
                    <m:r>
                      <m:rPr>
                        <m:nor/>
                      </m:rPr>
                      <a:rPr lang="pt-PT" altLang="en-US" sz="2000" b="0" i="0" baseline="300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ct val="25000"/>
                  </a:spcAft>
                </a:pP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utility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possibility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frontier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pt-PT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therefore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1- </a:t>
                </a:r>
                <a:r>
                  <a:rPr lang="pt-PT" altLang="en-US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20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2000" baseline="30000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altLang="en-US" sz="2000" b="0" i="0" baseline="300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lang="pt-PT" altLang="en-US" sz="2000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229252-EE49-7D44-BF4C-C72A250C1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1871"/>
                <a:ext cx="8686800" cy="3810082"/>
              </a:xfrm>
              <a:prstGeom prst="rect">
                <a:avLst/>
              </a:prstGeom>
              <a:blipFill>
                <a:blip r:embed="rId3"/>
                <a:stretch>
                  <a:fillRect l="-731" t="-66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38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26053F2-A5BB-D948-80D3-C1E28BCCD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400" y="6413500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17C13F-D374-6F4B-ABDE-DD20A3164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1771650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F8EAA4F4-CD0C-BF40-82D9-E288EADDD9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421" y="4123885"/>
            <a:ext cx="2963683" cy="3694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D3AF0320-6DA0-7D47-9096-145A5C4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15668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12" name="Text Box 54">
            <a:extLst>
              <a:ext uri="{FF2B5EF4-FFF2-40B4-BE49-F238E27FC236}">
                <a16:creationId xmlns:a16="http://schemas.microsoft.com/office/drawing/2014/main" id="{2F648ACE-BD92-944E-8EDA-83C0FC0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6350000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id="{478606A5-9743-0741-9AB1-01491E97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3985900"/>
            <a:ext cx="607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 u="sng" dirty="0" err="1"/>
              <a:t>u</a:t>
            </a:r>
            <a:r>
              <a:rPr lang="pt-PT" altLang="en-US" sz="2800" baseline="-25000" dirty="0" err="1"/>
              <a:t>B</a:t>
            </a:r>
            <a:endParaRPr lang="en-US" altLang="en-US" sz="28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4F664-3404-094C-B344-CC205868809F}"/>
              </a:ext>
            </a:extLst>
          </p:cNvPr>
          <p:cNvSpPr txBox="1"/>
          <p:nvPr/>
        </p:nvSpPr>
        <p:spPr>
          <a:xfrm>
            <a:off x="6000110" y="64533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FDEDF-0DDB-7C4D-B0F3-833E69E38AAC}"/>
              </a:ext>
            </a:extLst>
          </p:cNvPr>
          <p:cNvSpPr txBox="1"/>
          <p:nvPr/>
        </p:nvSpPr>
        <p:spPr>
          <a:xfrm>
            <a:off x="2305777" y="2380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62016A8-D7A4-0A4C-ADCA-7EDE1838A25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51792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55F349F-0ACB-294F-84BC-AB87E95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67408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finding a Utility Possibility Frontier</a:t>
            </a:r>
          </a:p>
        </p:txBody>
      </p:sp>
      <p:sp>
        <p:nvSpPr>
          <p:cNvPr id="14" name="Arc 7">
            <a:extLst>
              <a:ext uri="{FF2B5EF4-FFF2-40B4-BE49-F238E27FC236}">
                <a16:creationId xmlns:a16="http://schemas.microsoft.com/office/drawing/2014/main" id="{C2471752-DD64-714E-82C8-AA45C8B707F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543933" y="2801257"/>
            <a:ext cx="3801915" cy="3422571"/>
          </a:xfrm>
          <a:custGeom>
            <a:avLst/>
            <a:gdLst>
              <a:gd name="T0" fmla="*/ 0 w 21600"/>
              <a:gd name="T1" fmla="*/ 0 h 21600"/>
              <a:gd name="T2" fmla="*/ 3810000 w 21600"/>
              <a:gd name="T3" fmla="*/ 3886200 h 21600"/>
              <a:gd name="T4" fmla="*/ 0 w 21600"/>
              <a:gd name="T5" fmla="*/ 388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9365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E8F8ACCC-8541-DA49-89EE-A8ED84285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</a:rPr>
              <a:t>From Social Efficiency to Social Welfare: The Role of Equity</a:t>
            </a:r>
          </a:p>
        </p:txBody>
      </p:sp>
      <p:sp>
        <p:nvSpPr>
          <p:cNvPr id="45060" name="Content Placeholder 3">
            <a:extLst>
              <a:ext uri="{FF2B5EF4-FFF2-40B4-BE49-F238E27FC236}">
                <a16:creationId xmlns:a16="http://schemas.microsoft.com/office/drawing/2014/main" id="{8CFB47BB-337C-814F-B641-82BC7455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27238"/>
            <a:ext cx="7315200" cy="4373562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Social welfare: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level of well-being in society.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Determined by both how much gets produced, and how it is distributed. </a:t>
            </a:r>
          </a:p>
          <a:p>
            <a:pPr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Second fundamental theorem of welfare economics: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Society can attain any efficient outcome by suitably redistributing resources among individuals and then allowing them to freely trade.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Difficult in practice to redistribute like this.</a:t>
            </a:r>
          </a:p>
          <a:p>
            <a:pPr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Equity–efficiency trade-off: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choice society must make between the total size of the economic pie and its distribution among individuals.</a:t>
            </a:r>
          </a:p>
          <a:p>
            <a:pPr eaLnBrk="1" hangingPunct="1"/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3574F86-0099-554E-9DEC-97E6D0204A6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redistribution and fairness</a:t>
            </a:r>
            <a:br>
              <a:rPr lang="pt-PT" altLang="en-US" sz="2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 and social welfare</a:t>
            </a:r>
            <a:endParaRPr lang="en-US" altLang="en-US" sz="2800" b="1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42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3">
            <a:extLst>
              <a:ext uri="{FF2B5EF4-FFF2-40B4-BE49-F238E27FC236}">
                <a16:creationId xmlns:a16="http://schemas.microsoft.com/office/drawing/2014/main" id="{1977A31E-0F3C-B340-93C3-8290E8C89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6173788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72CFF1E0-1A17-3343-ADBD-6B2B20386B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9025" y="1531938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Arc 7">
            <a:extLst>
              <a:ext uri="{FF2B5EF4-FFF2-40B4-BE49-F238E27FC236}">
                <a16:creationId xmlns:a16="http://schemas.microsoft.com/office/drawing/2014/main" id="{0490B1E2-AE0C-D645-AD18-364B5AECA5A3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435225" y="2271713"/>
            <a:ext cx="3810000" cy="3886200"/>
          </a:xfrm>
          <a:custGeom>
            <a:avLst/>
            <a:gdLst>
              <a:gd name="T0" fmla="*/ 0 w 21600"/>
              <a:gd name="T1" fmla="*/ 0 h 21600"/>
              <a:gd name="T2" fmla="*/ 3810000 w 21600"/>
              <a:gd name="T3" fmla="*/ 3886200 h 21600"/>
              <a:gd name="T4" fmla="*/ 0 w 21600"/>
              <a:gd name="T5" fmla="*/ 388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1" name="Text Box 8">
            <a:extLst>
              <a:ext uri="{FF2B5EF4-FFF2-40B4-BE49-F238E27FC236}">
                <a16:creationId xmlns:a16="http://schemas.microsoft.com/office/drawing/2014/main" id="{0A664740-AD91-E843-9EA6-48743FB0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1327150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45062" name="AutoShape 9">
            <a:extLst>
              <a:ext uri="{FF2B5EF4-FFF2-40B4-BE49-F238E27FC236}">
                <a16:creationId xmlns:a16="http://schemas.microsoft.com/office/drawing/2014/main" id="{2C933CB9-1AD5-4642-98A1-14F20CE8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549650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3" name="Text Box 11">
            <a:extLst>
              <a:ext uri="{FF2B5EF4-FFF2-40B4-BE49-F238E27FC236}">
                <a16:creationId xmlns:a16="http://schemas.microsoft.com/office/drawing/2014/main" id="{126BE505-39AC-7647-97D3-9D8DF608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6110288"/>
            <a:ext cx="547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45064" name="AutoShape 14">
            <a:extLst>
              <a:ext uri="{FF2B5EF4-FFF2-40B4-BE49-F238E27FC236}">
                <a16:creationId xmlns:a16="http://schemas.microsoft.com/office/drawing/2014/main" id="{0C285BE4-1A66-824C-B365-13B1D2290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75" y="5432425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5" name="AutoShape 15">
            <a:extLst>
              <a:ext uri="{FF2B5EF4-FFF2-40B4-BE49-F238E27FC236}">
                <a16:creationId xmlns:a16="http://schemas.microsoft.com/office/drawing/2014/main" id="{78AC9FCA-212A-7847-9A3C-86462B69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3487738"/>
            <a:ext cx="76200" cy="762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6" name="Text Box 18">
            <a:extLst>
              <a:ext uri="{FF2B5EF4-FFF2-40B4-BE49-F238E27FC236}">
                <a16:creationId xmlns:a16="http://schemas.microsoft.com/office/drawing/2014/main" id="{170575F3-2B7E-4A46-B25A-81800FEB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3044825"/>
            <a:ext cx="3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T</a:t>
            </a:r>
            <a:endParaRPr lang="en-US" altLang="en-US" sz="2800" baseline="-25000"/>
          </a:p>
        </p:txBody>
      </p:sp>
      <p:sp>
        <p:nvSpPr>
          <p:cNvPr id="45067" name="Text Box 19">
            <a:extLst>
              <a:ext uri="{FF2B5EF4-FFF2-40B4-BE49-F238E27FC236}">
                <a16:creationId xmlns:a16="http://schemas.microsoft.com/office/drawing/2014/main" id="{98A27328-B692-7642-BCF2-83B00BFE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060950"/>
            <a:ext cx="415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R</a:t>
            </a:r>
            <a:endParaRPr lang="en-US" altLang="en-US" sz="2800" baseline="-25000"/>
          </a:p>
        </p:txBody>
      </p:sp>
      <p:sp>
        <p:nvSpPr>
          <p:cNvPr id="45068" name="Text Box 20">
            <a:extLst>
              <a:ext uri="{FF2B5EF4-FFF2-40B4-BE49-F238E27FC236}">
                <a16:creationId xmlns:a16="http://schemas.microsoft.com/office/drawing/2014/main" id="{72BCE641-C11C-E54D-A623-80A3CD5F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3621088"/>
            <a:ext cx="35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S</a:t>
            </a:r>
            <a:endParaRPr lang="en-US" altLang="en-US" sz="2800" baseline="-25000"/>
          </a:p>
        </p:txBody>
      </p:sp>
      <p:sp>
        <p:nvSpPr>
          <p:cNvPr id="45069" name="Arc 21">
            <a:extLst>
              <a:ext uri="{FF2B5EF4-FFF2-40B4-BE49-F238E27FC236}">
                <a16:creationId xmlns:a16="http://schemas.microsoft.com/office/drawing/2014/main" id="{8EFCCF25-733A-8445-9A44-4D9E44C1B36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195638" y="1725612"/>
            <a:ext cx="3810000" cy="3857625"/>
          </a:xfrm>
          <a:custGeom>
            <a:avLst/>
            <a:gdLst>
              <a:gd name="T0" fmla="*/ 458788 w 21600"/>
              <a:gd name="T1" fmla="*/ 0 h 21443"/>
              <a:gd name="T2" fmla="*/ 3810000 w 21600"/>
              <a:gd name="T3" fmla="*/ 3857625 h 21443"/>
              <a:gd name="T4" fmla="*/ 0 w 21600"/>
              <a:gd name="T5" fmla="*/ 3857625 h 21443"/>
              <a:gd name="T6" fmla="*/ 0 60000 65536"/>
              <a:gd name="T7" fmla="*/ 0 60000 65536"/>
              <a:gd name="T8" fmla="*/ 0 60000 65536"/>
              <a:gd name="T9" fmla="*/ 0 w 21600"/>
              <a:gd name="T10" fmla="*/ 0 h 21443"/>
              <a:gd name="T11" fmla="*/ 21600 w 21600"/>
              <a:gd name="T12" fmla="*/ 21443 h 214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43" fill="none" extrusionOk="0">
                <a:moveTo>
                  <a:pt x="2600" y="0"/>
                </a:moveTo>
                <a:cubicBezTo>
                  <a:pt x="13444" y="1315"/>
                  <a:pt x="21600" y="10519"/>
                  <a:pt x="21600" y="21443"/>
                </a:cubicBezTo>
              </a:path>
              <a:path w="21600" h="21443" stroke="0" extrusionOk="0">
                <a:moveTo>
                  <a:pt x="2600" y="0"/>
                </a:moveTo>
                <a:cubicBezTo>
                  <a:pt x="13444" y="1315"/>
                  <a:pt x="21600" y="10519"/>
                  <a:pt x="21600" y="21443"/>
                </a:cubicBezTo>
                <a:lnTo>
                  <a:pt x="0" y="21443"/>
                </a:lnTo>
                <a:close/>
              </a:path>
            </a:pathLst>
          </a:cu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5070" name="Arc 22">
            <a:extLst>
              <a:ext uri="{FF2B5EF4-FFF2-40B4-BE49-F238E27FC236}">
                <a16:creationId xmlns:a16="http://schemas.microsoft.com/office/drawing/2014/main" id="{70D132B5-83C6-824E-97B4-E4EBB64EDEF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752975" y="844551"/>
            <a:ext cx="3475037" cy="4240212"/>
          </a:xfrm>
          <a:custGeom>
            <a:avLst/>
            <a:gdLst>
              <a:gd name="T0" fmla="*/ 880235 w 20517"/>
              <a:gd name="T1" fmla="*/ 0 h 20965"/>
              <a:gd name="T2" fmla="*/ 3475038 w 20517"/>
              <a:gd name="T3" fmla="*/ 2874202 h 20965"/>
              <a:gd name="T4" fmla="*/ 0 w 20517"/>
              <a:gd name="T5" fmla="*/ 4240212 h 20965"/>
              <a:gd name="T6" fmla="*/ 0 60000 65536"/>
              <a:gd name="T7" fmla="*/ 0 60000 65536"/>
              <a:gd name="T8" fmla="*/ 0 60000 65536"/>
              <a:gd name="T9" fmla="*/ 0 w 20517"/>
              <a:gd name="T10" fmla="*/ 0 h 20965"/>
              <a:gd name="T11" fmla="*/ 20517 w 20517"/>
              <a:gd name="T12" fmla="*/ 20965 h 209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17" h="20965" fill="none" extrusionOk="0">
                <a:moveTo>
                  <a:pt x="5197" y="-1"/>
                </a:moveTo>
                <a:cubicBezTo>
                  <a:pt x="12407" y="1787"/>
                  <a:pt x="18193" y="7154"/>
                  <a:pt x="20516" y="14211"/>
                </a:cubicBezTo>
              </a:path>
              <a:path w="20517" h="20965" stroke="0" extrusionOk="0">
                <a:moveTo>
                  <a:pt x="5197" y="-1"/>
                </a:moveTo>
                <a:cubicBezTo>
                  <a:pt x="12407" y="1787"/>
                  <a:pt x="18193" y="7154"/>
                  <a:pt x="20516" y="14211"/>
                </a:cubicBezTo>
                <a:lnTo>
                  <a:pt x="0" y="20965"/>
                </a:lnTo>
                <a:close/>
              </a:path>
            </a:pathLst>
          </a:cu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5071" name="Arc 23">
            <a:extLst>
              <a:ext uri="{FF2B5EF4-FFF2-40B4-BE49-F238E27FC236}">
                <a16:creationId xmlns:a16="http://schemas.microsoft.com/office/drawing/2014/main" id="{05E7ACAB-3901-6B41-9B38-FFDBB6B0873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624263" y="1408113"/>
            <a:ext cx="3810000" cy="3771900"/>
          </a:xfrm>
          <a:custGeom>
            <a:avLst/>
            <a:gdLst>
              <a:gd name="T0" fmla="*/ 916693 w 21600"/>
              <a:gd name="T1" fmla="*/ 0 h 20965"/>
              <a:gd name="T2" fmla="*/ 3810000 w 21600"/>
              <a:gd name="T3" fmla="*/ 3771900 h 20965"/>
              <a:gd name="T4" fmla="*/ 0 w 21600"/>
              <a:gd name="T5" fmla="*/ 3771900 h 20965"/>
              <a:gd name="T6" fmla="*/ 0 60000 65536"/>
              <a:gd name="T7" fmla="*/ 0 60000 65536"/>
              <a:gd name="T8" fmla="*/ 0 60000 65536"/>
              <a:gd name="T9" fmla="*/ 0 w 21600"/>
              <a:gd name="T10" fmla="*/ 0 h 20965"/>
              <a:gd name="T11" fmla="*/ 21600 w 21600"/>
              <a:gd name="T12" fmla="*/ 20965 h 209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65" fill="none" extrusionOk="0">
                <a:moveTo>
                  <a:pt x="5197" y="-1"/>
                </a:moveTo>
                <a:cubicBezTo>
                  <a:pt x="14833" y="2388"/>
                  <a:pt x="21600" y="11037"/>
                  <a:pt x="21600" y="20965"/>
                </a:cubicBezTo>
              </a:path>
              <a:path w="21600" h="20965" stroke="0" extrusionOk="0">
                <a:moveTo>
                  <a:pt x="5197" y="-1"/>
                </a:moveTo>
                <a:cubicBezTo>
                  <a:pt x="14833" y="2388"/>
                  <a:pt x="21600" y="11037"/>
                  <a:pt x="21600" y="20965"/>
                </a:cubicBezTo>
                <a:lnTo>
                  <a:pt x="0" y="20965"/>
                </a:lnTo>
                <a:close/>
              </a:path>
            </a:pathLst>
          </a:cu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5072" name="Line 24">
            <a:extLst>
              <a:ext uri="{FF2B5EF4-FFF2-40B4-BE49-F238E27FC236}">
                <a16:creationId xmlns:a16="http://schemas.microsoft.com/office/drawing/2014/main" id="{9E7F2193-DFD1-E14E-B42F-C7F8F61A41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9075" y="3765550"/>
            <a:ext cx="1081088" cy="1871663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Rectangle 3">
            <a:extLst>
              <a:ext uri="{FF2B5EF4-FFF2-40B4-BE49-F238E27FC236}">
                <a16:creationId xmlns:a16="http://schemas.microsoft.com/office/drawing/2014/main" id="{5A3F2E0B-7592-444F-8EEF-3598AC3CE09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redistribution and fairness</a:t>
            </a:r>
            <a:br>
              <a:rPr lang="pt-PT" altLang="en-US" sz="2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equilibrium and social welfare</a:t>
            </a:r>
            <a:endParaRPr lang="en-US" altLang="en-US" sz="2800" b="1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DDC69BC-5430-2545-A7AF-76798D6E883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altLang="en-US" sz="3600" b="1">
                <a:solidFill>
                  <a:srgbClr val="5F5F5F"/>
                </a:solidFill>
              </a:rPr>
              <a:t> </a:t>
            </a:r>
            <a:endParaRPr lang="en-US" altLang="en-US" sz="3600" b="1">
              <a:solidFill>
                <a:srgbClr val="5F5F5F"/>
              </a:solidFill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1BA9BE8-38E5-5043-AABC-8FE39AD8E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76400"/>
            <a:ext cx="8435975" cy="4525963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pt-PT" altLang="en-US" sz="2400" dirty="0">
              <a:solidFill>
                <a:srgbClr val="3C8C9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altLang="en-US" sz="2400" dirty="0">
              <a:solidFill>
                <a:srgbClr val="3C8C93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16">
            <a:extLst>
              <a:ext uri="{FF2B5EF4-FFF2-40B4-BE49-F238E27FC236}">
                <a16:creationId xmlns:a16="http://schemas.microsoft.com/office/drawing/2014/main" id="{4CCB17B5-79A0-6D4A-8EAA-63D45213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" y="1066800"/>
            <a:ext cx="8796784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PT" altLang="en-US" dirty="0" err="1">
                <a:solidFill>
                  <a:srgbClr val="3C8C93"/>
                </a:solidFill>
                <a:latin typeface="Arial" panose="020B0604020202020204" pitchFamily="34" charset="0"/>
              </a:rPr>
              <a:t>Bergson-Samuelson</a:t>
            </a:r>
            <a:r>
              <a:rPr lang="pt-PT" altLang="en-US" dirty="0">
                <a:solidFill>
                  <a:srgbClr val="3C8C93"/>
                </a:solidFill>
                <a:latin typeface="Arial" panose="020B0604020202020204" pitchFamily="34" charset="0"/>
              </a:rPr>
              <a:t> Social </a:t>
            </a:r>
            <a:r>
              <a:rPr lang="pt-PT" altLang="en-US" dirty="0" err="1">
                <a:solidFill>
                  <a:srgbClr val="3C8C93"/>
                </a:solidFill>
                <a:latin typeface="Arial" panose="020B0604020202020204" pitchFamily="34" charset="0"/>
              </a:rPr>
              <a:t>Welfare</a:t>
            </a:r>
            <a:r>
              <a:rPr lang="pt-PT" altLang="en-US" dirty="0">
                <a:solidFill>
                  <a:srgbClr val="3C8C93"/>
                </a:solidFill>
                <a:latin typeface="Arial" panose="020B0604020202020204" pitchFamily="34" charset="0"/>
              </a:rPr>
              <a:t> </a:t>
            </a:r>
            <a:r>
              <a:rPr lang="pt-PT" altLang="en-US" dirty="0" err="1">
                <a:solidFill>
                  <a:srgbClr val="3C8C93"/>
                </a:solidFill>
                <a:latin typeface="Arial" panose="020B0604020202020204" pitchFamily="34" charset="0"/>
              </a:rPr>
              <a:t>Functions</a:t>
            </a:r>
            <a:endParaRPr lang="pt-PT" altLang="en-US" dirty="0">
              <a:solidFill>
                <a:srgbClr val="3C8C9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altLang="en-US" dirty="0" err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interpersonal</a:t>
            </a: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comparison</a:t>
            </a: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utilities</a:t>
            </a: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pt-PT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PT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PT" altLang="en-US" dirty="0" err="1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utilitarianism</a:t>
            </a:r>
            <a:r>
              <a:rPr lang="pt-PT" altLang="en-US" dirty="0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</a:rPr>
              <a:t>(Bentham)</a:t>
            </a: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	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Max W=</a:t>
            </a:r>
            <a:r>
              <a:rPr lang="el-GR" altLang="en-US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Σ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u</a:t>
            </a:r>
            <a:r>
              <a:rPr lang="pt-PT" altLang="en-US" baseline="-25000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</a:t>
            </a:r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y</a:t>
            </a:r>
            <a:r>
              <a:rPr lang="pt-PT" altLang="en-US" baseline="-25000" dirty="0" err="1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	</a:t>
            </a:r>
            <a:r>
              <a:rPr lang="pt-PT" altLang="en-US" dirty="0" err="1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Harsanyi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W=</a:t>
            </a:r>
            <a:r>
              <a:rPr lang="el-GR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PT" altLang="en-US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PT" altLang="en-US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ignorance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p</a:t>
            </a:r>
            <a:r>
              <a:rPr lang="pt-PT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=1/N</a:t>
            </a:r>
          </a:p>
          <a:p>
            <a:pPr eaLnBrk="1" hangingPunct="1">
              <a:spcBef>
                <a:spcPct val="20000"/>
              </a:spcBef>
            </a:pPr>
            <a:endParaRPr lang="pt-PT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PT" altLang="en-US" dirty="0" err="1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Rawls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original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veil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ignorance</a:t>
            </a:r>
            <a:endParaRPr lang="pt-PT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Maximin rule: </a:t>
            </a:r>
            <a:r>
              <a:rPr lang="en-US" altLang="en-US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min {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</a:t>
            </a:r>
            <a:r>
              <a:rPr lang="pt-PT" altLang="en-US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u</a:t>
            </a:r>
            <a:r>
              <a:rPr lang="pt-PT" altLang="en-US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</a:t>
            </a:r>
            <a:r>
              <a:rPr lang="pt-PT" altLang="en-US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..., </a:t>
            </a:r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PT" altLang="en-US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maximize utility of agent with lowest welfare; extreme degree of risk aversion (only information on worst possible outcome is considered) </a:t>
            </a:r>
          </a:p>
          <a:p>
            <a:pPr eaLnBrk="1" hangingPunct="1">
              <a:spcBef>
                <a:spcPct val="20000"/>
              </a:spcBef>
            </a:pPr>
            <a:r>
              <a:rPr lang="pt-PT" altLang="en-US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B10EE4-D8F3-6044-A852-CBC25BF8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redistribution and fairness</a:t>
            </a:r>
            <a:br>
              <a:rPr lang="pt-PT" alt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utility-based fairness criteria</a:t>
            </a:r>
            <a:endParaRPr lang="en-US" altLang="en-US" sz="2800" b="1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26053F2-A5BB-D948-80D3-C1E28BCCD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790" y="6429771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17C13F-D374-6F4B-ABDE-DD20A3164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840" y="1787921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4">
            <a:extLst>
              <a:ext uri="{FF2B5EF4-FFF2-40B4-BE49-F238E27FC236}">
                <a16:creationId xmlns:a16="http://schemas.microsoft.com/office/drawing/2014/main" id="{820FD289-3347-2A4B-A3B1-46BCF64AEA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1840" y="2581174"/>
            <a:ext cx="3409790" cy="3864459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D3AF0320-6DA0-7D47-9096-145A5C4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83134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12" name="Text Box 54">
            <a:extLst>
              <a:ext uri="{FF2B5EF4-FFF2-40B4-BE49-F238E27FC236}">
                <a16:creationId xmlns:a16="http://schemas.microsoft.com/office/drawing/2014/main" id="{2F648ACE-BD92-944E-8EDA-83C0FC0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628" y="6366271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4F664-3404-094C-B344-CC205868809F}"/>
              </a:ext>
            </a:extLst>
          </p:cNvPr>
          <p:cNvSpPr txBox="1"/>
          <p:nvPr/>
        </p:nvSpPr>
        <p:spPr>
          <a:xfrm>
            <a:off x="4080500" y="64696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FDEDF-0DDB-7C4D-B0F3-833E69E38AAC}"/>
              </a:ext>
            </a:extLst>
          </p:cNvPr>
          <p:cNvSpPr txBox="1"/>
          <p:nvPr/>
        </p:nvSpPr>
        <p:spPr>
          <a:xfrm>
            <a:off x="386167" y="23965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55F349F-0ACB-294F-84BC-AB87E95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8" y="1136947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Utilitarian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556B1FD-098B-2847-8920-FFB895DD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redistribution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b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utility-based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F6826804-678B-E842-B10F-FBC5A30DC3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4240" y="2221135"/>
            <a:ext cx="3409790" cy="3864459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7570B634-1783-0D48-B3DA-D00B834759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0832" y="1885068"/>
            <a:ext cx="3409790" cy="3864459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29091D82-F46A-4446-9763-689B704075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789" y="3244766"/>
            <a:ext cx="2743696" cy="3121465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78FEF3D-2A5B-8D43-8EF8-7A10EE74B7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91971" y="3826251"/>
            <a:ext cx="1081088" cy="1871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D5EA3-E554-C34B-B116-C15B36EFA15C}"/>
              </a:ext>
            </a:extLst>
          </p:cNvPr>
          <p:cNvSpPr txBox="1"/>
          <p:nvPr/>
        </p:nvSpPr>
        <p:spPr>
          <a:xfrm>
            <a:off x="2835016" y="538948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34CE3-1246-714A-9233-A54AF6D843AD}"/>
              </a:ext>
            </a:extLst>
          </p:cNvPr>
          <p:cNvSpPr txBox="1"/>
          <p:nvPr/>
        </p:nvSpPr>
        <p:spPr>
          <a:xfrm>
            <a:off x="3405967" y="394003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Isowelfare</a:t>
            </a:r>
            <a:r>
              <a:rPr lang="en-US" dirty="0">
                <a:solidFill>
                  <a:schemeClr val="accent2"/>
                </a:solidFill>
              </a:rPr>
              <a:t> Curves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4FD64-5BBD-4441-BF45-48157ABFD5D5}"/>
              </a:ext>
            </a:extLst>
          </p:cNvPr>
          <p:cNvSpPr txBox="1"/>
          <p:nvPr/>
        </p:nvSpPr>
        <p:spPr>
          <a:xfrm>
            <a:off x="6779172" y="2028497"/>
            <a:ext cx="14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altLang="en-US" sz="1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s.t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1-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96C884-AE7C-0749-B6FD-D4288B279F74}"/>
              </a:ext>
            </a:extLst>
          </p:cNvPr>
          <p:cNvCxnSpPr/>
          <p:nvPr/>
        </p:nvCxnSpPr>
        <p:spPr>
          <a:xfrm>
            <a:off x="7524328" y="299695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24">
            <a:extLst>
              <a:ext uri="{FF2B5EF4-FFF2-40B4-BE49-F238E27FC236}">
                <a16:creationId xmlns:a16="http://schemas.microsoft.com/office/drawing/2014/main" id="{51B4129C-D002-9747-9519-25394A67E6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576" y="2564904"/>
            <a:ext cx="3409790" cy="3864459"/>
          </a:xfrm>
          <a:prstGeom prst="line">
            <a:avLst/>
          </a:prstGeom>
          <a:noFill/>
          <a:ln w="19050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23874-6D8C-6A45-97AE-EC1849BA2576}"/>
              </a:ext>
            </a:extLst>
          </p:cNvPr>
          <p:cNvSpPr/>
          <p:nvPr/>
        </p:nvSpPr>
        <p:spPr>
          <a:xfrm>
            <a:off x="6991256" y="3745738"/>
            <a:ext cx="175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1-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F0FB7C-96F2-E044-A45E-703429E785C1}"/>
              </a:ext>
            </a:extLst>
          </p:cNvPr>
          <p:cNvSpPr txBox="1"/>
          <p:nvPr/>
        </p:nvSpPr>
        <p:spPr>
          <a:xfrm>
            <a:off x="6284743" y="4309367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points on the UPF </a:t>
            </a:r>
          </a:p>
          <a:p>
            <a:pPr algn="ctr"/>
            <a:r>
              <a:rPr lang="en-US" dirty="0"/>
              <a:t>are optimal</a:t>
            </a:r>
          </a:p>
        </p:txBody>
      </p:sp>
    </p:spTree>
    <p:extLst>
      <p:ext uri="{BB962C8B-B14F-4D97-AF65-F5344CB8AC3E}">
        <p14:creationId xmlns:p14="http://schemas.microsoft.com/office/powerpoint/2010/main" val="47489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26053F2-A5BB-D948-80D3-C1E28BCCD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790" y="6429771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17C13F-D374-6F4B-ABDE-DD20A3164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840" y="1787921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D3AF0320-6DA0-7D47-9096-145A5C4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83134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12" name="Text Box 54">
            <a:extLst>
              <a:ext uri="{FF2B5EF4-FFF2-40B4-BE49-F238E27FC236}">
                <a16:creationId xmlns:a16="http://schemas.microsoft.com/office/drawing/2014/main" id="{2F648ACE-BD92-944E-8EDA-83C0FC0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628" y="6366271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4F664-3404-094C-B344-CC205868809F}"/>
              </a:ext>
            </a:extLst>
          </p:cNvPr>
          <p:cNvSpPr txBox="1"/>
          <p:nvPr/>
        </p:nvSpPr>
        <p:spPr>
          <a:xfrm>
            <a:off x="3923928" y="64696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FDEDF-0DDB-7C4D-B0F3-833E69E38AAC}"/>
              </a:ext>
            </a:extLst>
          </p:cNvPr>
          <p:cNvSpPr txBox="1"/>
          <p:nvPr/>
        </p:nvSpPr>
        <p:spPr>
          <a:xfrm>
            <a:off x="386167" y="23965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55F349F-0ACB-294F-84BC-AB87E95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944" y="1124744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Utilitarian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556B1FD-098B-2847-8920-FFB895DD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redistribution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b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utility-based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F6826804-678B-E842-B10F-FBC5A30DC3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4240" y="2221135"/>
            <a:ext cx="3409790" cy="3864459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7570B634-1783-0D48-B3DA-D00B834759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0202" y="1508757"/>
            <a:ext cx="3409790" cy="3864459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29091D82-F46A-4446-9763-689B704075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789" y="3244766"/>
            <a:ext cx="2743696" cy="3121465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78FEF3D-2A5B-8D43-8EF8-7A10EE74B7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0812" y="3084035"/>
            <a:ext cx="1081088" cy="1871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D5EA3-E554-C34B-B116-C15B36EFA15C}"/>
              </a:ext>
            </a:extLst>
          </p:cNvPr>
          <p:cNvSpPr txBox="1"/>
          <p:nvPr/>
        </p:nvSpPr>
        <p:spPr>
          <a:xfrm>
            <a:off x="4172893" y="555228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34CE3-1246-714A-9233-A54AF6D843AD}"/>
              </a:ext>
            </a:extLst>
          </p:cNvPr>
          <p:cNvSpPr txBox="1"/>
          <p:nvPr/>
        </p:nvSpPr>
        <p:spPr>
          <a:xfrm>
            <a:off x="2364154" y="232581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Isowelfare</a:t>
            </a:r>
            <a:r>
              <a:rPr lang="en-US" dirty="0">
                <a:solidFill>
                  <a:schemeClr val="accent2"/>
                </a:solidFill>
              </a:rPr>
              <a:t> Curves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4FD64-5BBD-4441-BF45-48157ABFD5D5}"/>
              </a:ext>
            </a:extLst>
          </p:cNvPr>
          <p:cNvSpPr txBox="1"/>
          <p:nvPr/>
        </p:nvSpPr>
        <p:spPr>
          <a:xfrm>
            <a:off x="6779172" y="2028497"/>
            <a:ext cx="151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altLang="en-US" sz="1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s.t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1- u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baseline="30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aseline="30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96C884-AE7C-0749-B6FD-D4288B279F74}"/>
              </a:ext>
            </a:extLst>
          </p:cNvPr>
          <p:cNvCxnSpPr/>
          <p:nvPr/>
        </p:nvCxnSpPr>
        <p:spPr>
          <a:xfrm>
            <a:off x="7524328" y="299695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23874-6D8C-6A45-97AE-EC1849BA2576}"/>
              </a:ext>
            </a:extLst>
          </p:cNvPr>
          <p:cNvSpPr/>
          <p:nvPr/>
        </p:nvSpPr>
        <p:spPr>
          <a:xfrm>
            <a:off x="6991256" y="3745738"/>
            <a:ext cx="175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½</a:t>
            </a:r>
          </a:p>
          <a:p>
            <a:r>
              <a:rPr lang="pt-PT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¾ </a:t>
            </a:r>
            <a:endParaRPr lang="en-US" dirty="0"/>
          </a:p>
        </p:txBody>
      </p:sp>
      <p:sp>
        <p:nvSpPr>
          <p:cNvPr id="24" name="Arc 7">
            <a:extLst>
              <a:ext uri="{FF2B5EF4-FFF2-40B4-BE49-F238E27FC236}">
                <a16:creationId xmlns:a16="http://schemas.microsoft.com/office/drawing/2014/main" id="{9335D5AF-7E87-FB46-A1E6-60D263B2B7A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02685" y="2959058"/>
            <a:ext cx="3701893" cy="3253735"/>
          </a:xfrm>
          <a:custGeom>
            <a:avLst/>
            <a:gdLst>
              <a:gd name="T0" fmla="*/ 0 w 21600"/>
              <a:gd name="T1" fmla="*/ 0 h 21600"/>
              <a:gd name="T2" fmla="*/ 3810000 w 21600"/>
              <a:gd name="T3" fmla="*/ 3886200 h 21600"/>
              <a:gd name="T4" fmla="*/ 0 w 21600"/>
              <a:gd name="T5" fmla="*/ 388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ED9DF0-1D7E-054F-A9F1-9024381B91D1}"/>
              </a:ext>
            </a:extLst>
          </p:cNvPr>
          <p:cNvSpPr/>
          <p:nvPr/>
        </p:nvSpPr>
        <p:spPr>
          <a:xfrm rot="21377129" flipH="1">
            <a:off x="2918755" y="3648318"/>
            <a:ext cx="104744" cy="9412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26053F2-A5BB-D948-80D3-C1E28BCCD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2400" y="6413500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17C13F-D374-6F4B-ABDE-DD20A3164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1771650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4">
            <a:extLst>
              <a:ext uri="{FF2B5EF4-FFF2-40B4-BE49-F238E27FC236}">
                <a16:creationId xmlns:a16="http://schemas.microsoft.com/office/drawing/2014/main" id="{820FD289-3347-2A4B-A3B1-46BCF64AEA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11450" y="2564903"/>
            <a:ext cx="3409790" cy="386445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D3AF0320-6DA0-7D47-9096-145A5C4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15668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12" name="Text Box 54">
            <a:extLst>
              <a:ext uri="{FF2B5EF4-FFF2-40B4-BE49-F238E27FC236}">
                <a16:creationId xmlns:a16="http://schemas.microsoft.com/office/drawing/2014/main" id="{2F648ACE-BD92-944E-8EDA-83C0FC0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6350000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4F664-3404-094C-B344-CC205868809F}"/>
              </a:ext>
            </a:extLst>
          </p:cNvPr>
          <p:cNvSpPr txBox="1"/>
          <p:nvPr/>
        </p:nvSpPr>
        <p:spPr>
          <a:xfrm>
            <a:off x="5975312" y="6400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FDEDF-0DDB-7C4D-B0F3-833E69E38AAC}"/>
              </a:ext>
            </a:extLst>
          </p:cNvPr>
          <p:cNvSpPr txBox="1"/>
          <p:nvPr/>
        </p:nvSpPr>
        <p:spPr>
          <a:xfrm>
            <a:off x="2305777" y="2380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55F349F-0ACB-294F-84BC-AB87E95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67408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Rawls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556B1FD-098B-2847-8920-FFB895DD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redistribution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b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utility-based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AAAB6-92CE-6942-A0EC-E20A291D5657}"/>
              </a:ext>
            </a:extLst>
          </p:cNvPr>
          <p:cNvSpPr txBox="1"/>
          <p:nvPr/>
        </p:nvSpPr>
        <p:spPr>
          <a:xfrm>
            <a:off x="6779172" y="2028497"/>
            <a:ext cx="176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min{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s.t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1-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2C3F-32D2-E546-9375-375F1401F9BE}"/>
              </a:ext>
            </a:extLst>
          </p:cNvPr>
          <p:cNvCxnSpPr/>
          <p:nvPr/>
        </p:nvCxnSpPr>
        <p:spPr>
          <a:xfrm>
            <a:off x="7524328" y="299695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1DE79D-3DF9-314C-94AE-241BCA2EF301}"/>
              </a:ext>
            </a:extLst>
          </p:cNvPr>
          <p:cNvSpPr/>
          <p:nvPr/>
        </p:nvSpPr>
        <p:spPr>
          <a:xfrm>
            <a:off x="6991256" y="3745738"/>
            <a:ext cx="1757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1/2</a:t>
            </a:r>
            <a:endParaRPr lang="en-US" dirty="0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12F1CCFC-0AF2-FD49-B6A0-33B0C1754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2400" y="2749569"/>
            <a:ext cx="3428840" cy="36561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409E158D-A15D-CD45-A467-4F8B04CDAB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39952" y="1043608"/>
            <a:ext cx="0" cy="37828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31BB7E3A-AB3B-9747-95F9-1FDD873400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9872" y="1806352"/>
            <a:ext cx="0" cy="37828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5D789FD5-54BB-A54B-87F7-B34DB77B05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7984" y="1043608"/>
            <a:ext cx="0" cy="346551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F4A1F885-83B2-2F40-BB40-6A8402EB33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984" y="4509120"/>
            <a:ext cx="3960292" cy="1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E943B62A-9985-C341-B8F4-C8D570EB1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9952" y="4869160"/>
            <a:ext cx="3960292" cy="1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6B3BE3B4-807D-7D4F-A143-44F4702A79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872" y="5589239"/>
            <a:ext cx="3960292" cy="1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A96160-F3F6-DC47-8920-9E93D8CBE0B2}"/>
              </a:ext>
            </a:extLst>
          </p:cNvPr>
          <p:cNvSpPr/>
          <p:nvPr/>
        </p:nvSpPr>
        <p:spPr>
          <a:xfrm>
            <a:off x="5405002" y="230213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t-PT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A4031E-FCC4-2B45-9010-B81093D90F81}"/>
              </a:ext>
            </a:extLst>
          </p:cNvPr>
          <p:cNvSpPr/>
          <p:nvPr/>
        </p:nvSpPr>
        <p:spPr>
          <a:xfrm rot="21377129" flipH="1">
            <a:off x="4385031" y="4476229"/>
            <a:ext cx="111794" cy="101384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87DF2A7D-3726-1D40-95A9-01616E5A25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4770" y="2525067"/>
            <a:ext cx="1502289" cy="17873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26053F2-A5BB-D948-80D3-C1E28BCCD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790" y="6429771"/>
            <a:ext cx="428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17C13F-D374-6F4B-ABDE-DD20A3164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840" y="1787921"/>
            <a:ext cx="34925" cy="461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D3AF0320-6DA0-7D47-9096-145A5C41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83134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B</a:t>
            </a:r>
            <a:endParaRPr lang="en-US" altLang="en-US" sz="2800" baseline="-25000"/>
          </a:p>
        </p:txBody>
      </p:sp>
      <p:sp>
        <p:nvSpPr>
          <p:cNvPr id="12" name="Text Box 54">
            <a:extLst>
              <a:ext uri="{FF2B5EF4-FFF2-40B4-BE49-F238E27FC236}">
                <a16:creationId xmlns:a16="http://schemas.microsoft.com/office/drawing/2014/main" id="{2F648ACE-BD92-944E-8EDA-83C0FC0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628" y="6366271"/>
            <a:ext cx="54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en-US" sz="2800"/>
              <a:t>u</a:t>
            </a:r>
            <a:r>
              <a:rPr lang="pt-PT" altLang="en-US" sz="2800" baseline="-25000"/>
              <a:t>A</a:t>
            </a:r>
            <a:endParaRPr lang="en-US" altLang="en-US" sz="2800" baseline="-25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44F664-3404-094C-B344-CC205868809F}"/>
              </a:ext>
            </a:extLst>
          </p:cNvPr>
          <p:cNvSpPr txBox="1"/>
          <p:nvPr/>
        </p:nvSpPr>
        <p:spPr>
          <a:xfrm>
            <a:off x="3923928" y="64696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CFDEDF-0DDB-7C4D-B0F3-833E69E38AAC}"/>
              </a:ext>
            </a:extLst>
          </p:cNvPr>
          <p:cNvSpPr txBox="1"/>
          <p:nvPr/>
        </p:nvSpPr>
        <p:spPr>
          <a:xfrm>
            <a:off x="386167" y="23965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55F349F-0ACB-294F-84BC-AB87E95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864" y="1008126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3C8C93"/>
                </a:solidFill>
                <a:latin typeface="Calibri"/>
                <a:ea typeface="+mn-ea"/>
                <a:cs typeface="Calibri"/>
              </a:rPr>
              <a:t>Example: Rawls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556B1FD-098B-2847-8920-FFB895DD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redistribution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br>
              <a:rPr lang="pt-PT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utility-based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D5EA3-E554-C34B-B116-C15B36EFA15C}"/>
              </a:ext>
            </a:extLst>
          </p:cNvPr>
          <p:cNvSpPr txBox="1"/>
          <p:nvPr/>
        </p:nvSpPr>
        <p:spPr>
          <a:xfrm>
            <a:off x="4172893" y="555228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4FD64-5BBD-4441-BF45-48157ABFD5D5}"/>
              </a:ext>
            </a:extLst>
          </p:cNvPr>
          <p:cNvSpPr txBox="1"/>
          <p:nvPr/>
        </p:nvSpPr>
        <p:spPr>
          <a:xfrm>
            <a:off x="6779172" y="2028497"/>
            <a:ext cx="176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min{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pt-PT" altLang="en-US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s.t</a:t>
            </a:r>
            <a:r>
              <a:rPr lang="pt-PT" altLang="en-US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altLang="en-US" sz="18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1- u</a:t>
            </a:r>
            <a:r>
              <a:rPr lang="pt-PT" altLang="en-US" sz="1800" baseline="-25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baseline="300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aseline="30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96C884-AE7C-0749-B6FD-D4288B279F74}"/>
              </a:ext>
            </a:extLst>
          </p:cNvPr>
          <p:cNvCxnSpPr/>
          <p:nvPr/>
        </p:nvCxnSpPr>
        <p:spPr>
          <a:xfrm>
            <a:off x="7524328" y="299695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523874-6D8C-6A45-97AE-EC1849BA2576}"/>
                  </a:ext>
                </a:extLst>
              </p:cNvPr>
              <p:cNvSpPr/>
              <p:nvPr/>
            </p:nvSpPr>
            <p:spPr>
              <a:xfrm>
                <a:off x="6991255" y="3745738"/>
                <a:ext cx="1973229" cy="389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altLang="en-US" sz="18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18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pt-PT" altLang="en-US" sz="18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pt-PT" altLang="en-US" sz="18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pt-PT" altLang="en-US" sz="1800" baseline="-25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pt-PT" altLang="en-US" sz="1800" baseline="-25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t-PT" altLang="en-US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pt-PT" altLang="en-US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√</m:t>
                    </m:r>
                  </m:oMath>
                </a14:m>
                <a:r>
                  <a:rPr lang="pt-PT" altLang="en-US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5-1)/2</a:t>
                </a:r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E523874-6D8C-6A45-97AE-EC1849BA2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255" y="3745738"/>
                <a:ext cx="1973229" cy="389979"/>
              </a:xfrm>
              <a:prstGeom prst="rect">
                <a:avLst/>
              </a:prstGeom>
              <a:blipFill>
                <a:blip r:embed="rId3"/>
                <a:stretch>
                  <a:fillRect l="-256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7">
            <a:extLst>
              <a:ext uri="{FF2B5EF4-FFF2-40B4-BE49-F238E27FC236}">
                <a16:creationId xmlns:a16="http://schemas.microsoft.com/office/drawing/2014/main" id="{9335D5AF-7E87-FB46-A1E6-60D263B2B7A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02685" y="2959058"/>
            <a:ext cx="3701893" cy="3253735"/>
          </a:xfrm>
          <a:custGeom>
            <a:avLst/>
            <a:gdLst>
              <a:gd name="T0" fmla="*/ 0 w 21600"/>
              <a:gd name="T1" fmla="*/ 0 h 21600"/>
              <a:gd name="T2" fmla="*/ 3810000 w 21600"/>
              <a:gd name="T3" fmla="*/ 3886200 h 21600"/>
              <a:gd name="T4" fmla="*/ 0 w 21600"/>
              <a:gd name="T5" fmla="*/ 388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2A8810EA-293D-984F-8E8F-3763413551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7644" y="1816498"/>
            <a:ext cx="8172" cy="240459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B7EEFE76-7E15-5841-9417-0E93F9BEA2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90033" y="1962088"/>
            <a:ext cx="21727" cy="277218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5DF4FDCA-254C-0144-822A-068694861A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3848" y="1583134"/>
            <a:ext cx="0" cy="2277914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5C8384A5-1434-1A4F-8CB2-3C26F28A1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848" y="3861047"/>
            <a:ext cx="3428838" cy="7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43453D39-5DCF-B249-BAE0-1B9FDBB6F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5964" y="4221087"/>
            <a:ext cx="3960292" cy="1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8AC72063-0C95-CD46-804B-9326B7B912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908" y="4734271"/>
            <a:ext cx="3960292" cy="1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8D3579-1D37-6448-97AD-9A9656F69875}"/>
              </a:ext>
            </a:extLst>
          </p:cNvPr>
          <p:cNvSpPr/>
          <p:nvPr/>
        </p:nvSpPr>
        <p:spPr>
          <a:xfrm>
            <a:off x="4224010" y="2351662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PT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t-PT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PT" alt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PT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EDCDBFC-56FE-7F40-94F6-E44EF41869C0}"/>
              </a:ext>
            </a:extLst>
          </p:cNvPr>
          <p:cNvSpPr/>
          <p:nvPr/>
        </p:nvSpPr>
        <p:spPr>
          <a:xfrm rot="21377129" flipH="1">
            <a:off x="3160895" y="3828157"/>
            <a:ext cx="111794" cy="101384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4">
            <a:extLst>
              <a:ext uri="{FF2B5EF4-FFF2-40B4-BE49-F238E27FC236}">
                <a16:creationId xmlns:a16="http://schemas.microsoft.com/office/drawing/2014/main" id="{CA2D43DC-97FD-B843-91CF-FBD5DD955B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8626" y="1670099"/>
            <a:ext cx="1502289" cy="17873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4">
            <a:extLst>
              <a:ext uri="{FF2B5EF4-FFF2-40B4-BE49-F238E27FC236}">
                <a16:creationId xmlns:a16="http://schemas.microsoft.com/office/drawing/2014/main" id="{4C6DDF22-2F2E-EF47-B878-CE86D80FE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584" y="2749569"/>
            <a:ext cx="3428840" cy="365615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5A32920-0CCA-B24E-BEF6-8446C7F7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intervention in a market economy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589B207-774D-454F-ADF3-B4CC8CCF7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51125"/>
            <a:ext cx="7315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Tax or Subsidize Private Sale or Purchase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Use the </a:t>
            </a:r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price mechanism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, changing the price of a good to encourage or discourage use.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raise the price for private sales or purchases of goods that are overproduced.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ubsidies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lower the price for private sales or purchases of goods that are under-produced.</a:t>
            </a:r>
          </a:p>
        </p:txBody>
      </p:sp>
      <p:sp>
        <p:nvSpPr>
          <p:cNvPr id="19460" name="Rectangle 34">
            <a:extLst>
              <a:ext uri="{FF2B5EF4-FFF2-40B4-BE49-F238E27FC236}">
                <a16:creationId xmlns:a16="http://schemas.microsoft.com/office/drawing/2014/main" id="{6CF8D7D5-071D-864D-9F53-B9C89047E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9050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</a:rPr>
              <a:t>How Might Governments Intervene?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C978735A-08B9-0D41-BA97-92ABA4565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95400"/>
            <a:ext cx="8229600" cy="50403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Social welfare functions may reflect different possible equity criteria, including: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Commodity egalitarianism: The principle that society should ensure that individuals meet a set of basic needs, but that beyond that point income distribution is irrelevant.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Equality of opportunity: The principle that society should ensure that all individuals have equal opportunities for success but not focus on the outcomes of choices made.</a:t>
            </a:r>
          </a:p>
          <a:p>
            <a:pPr eaLnBrk="1" hangingPunct="1">
              <a:buFontTx/>
              <a:buNone/>
            </a:pP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pt-PT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interpersonal</a:t>
            </a:r>
            <a:r>
              <a:rPr lang="pt-PT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  <a:r>
              <a:rPr lang="pt-PT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cardinal vs. ordinal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comparability</a:t>
            </a:r>
            <a:endParaRPr lang="pt-PT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pt-PT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equity</a:t>
            </a:r>
            <a:r>
              <a:rPr lang="pt-PT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pt-PT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no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lump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-sum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transfers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distortionary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creates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deadweight</a:t>
            </a:r>
            <a:r>
              <a:rPr lang="pt-P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endParaRPr lang="pt-PT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A62CF2-8F62-E540-B574-2A58E72E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redistribution and fairness</a:t>
            </a:r>
            <a:br>
              <a:rPr lang="pt-PT" alt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utility-based fairness criteria</a:t>
            </a:r>
            <a:endParaRPr lang="en-US" altLang="en-US" sz="2800" b="1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A7FEAEE-A0E5-8043-A1BB-52A01A24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intervention in a market economy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Rectangle 34">
            <a:extLst>
              <a:ext uri="{FF2B5EF4-FFF2-40B4-BE49-F238E27FC236}">
                <a16:creationId xmlns:a16="http://schemas.microsoft.com/office/drawing/2014/main" id="{92CCAE03-7DE3-294E-BE2C-5F2A0C6EB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6764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</a:rPr>
              <a:t>How Might Governments Intervene?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6B6B300-72CD-E848-AC94-20C51F5C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03463"/>
            <a:ext cx="7315200" cy="6078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 or Mandate Private Sale or Purchase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Quotas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 private sale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of goods that are overproduced.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Mandates require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private purchase of goods that are under-produced.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Provision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The government can provide the good directly.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Public Financing of Private Provision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Governments pays, private companies produce.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5EA07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5EA0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92" name="Rectangle 20">
            <a:extLst>
              <a:ext uri="{FF2B5EF4-FFF2-40B4-BE49-F238E27FC236}">
                <a16:creationId xmlns:a16="http://schemas.microsoft.com/office/drawing/2014/main" id="{994B6AA7-4798-C249-980C-FB4A044D9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7315200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Interventions have direct and indirect effects.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Direct effects: The effects that would be predicted if individuals did not change their behavior in response to the interventions.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With 49 million uninsured, providing universal health insurance covers 49 million people.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Indirect effects: The effects that arise only because individuals change their behavior in response to the interventions.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If people drop private coverage, many more people may end up covered by the public plan.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5" name="Rectangle 34">
            <a:extLst>
              <a:ext uri="{FF2B5EF4-FFF2-40B4-BE49-F238E27FC236}">
                <a16:creationId xmlns:a16="http://schemas.microsoft.com/office/drawing/2014/main" id="{C1276619-1DD1-7340-AF38-20EC12B9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4478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</a:rPr>
              <a:t>What Are the Effects of Alternative Interventions?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56A7E9-AA49-6A4A-88AB-5CEA6075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intervention in a market economy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9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34" name="Rectangle 14">
            <a:extLst>
              <a:ext uri="{FF2B5EF4-FFF2-40B4-BE49-F238E27FC236}">
                <a16:creationId xmlns:a16="http://schemas.microsoft.com/office/drawing/2014/main" id="{21706B98-84C8-4048-807C-8157B45A2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Governments do not always choose efficient or socially desirable outcomes.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Political economy: The theory of how the political process produces decisions that affect individuals and the economy.</a:t>
            </a:r>
          </a:p>
        </p:txBody>
      </p:sp>
      <p:sp>
        <p:nvSpPr>
          <p:cNvPr id="25603" name="Line 16">
            <a:extLst>
              <a:ext uri="{FF2B5EF4-FFF2-40B4-BE49-F238E27FC236}">
                <a16:creationId xmlns:a16="http://schemas.microsoft.com/office/drawing/2014/main" id="{8E94BFDE-6B70-DB49-AD9E-2E702CBD5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8450" y="-939800"/>
            <a:ext cx="3276600" cy="0"/>
          </a:xfrm>
          <a:prstGeom prst="line">
            <a:avLst/>
          </a:prstGeom>
          <a:noFill/>
          <a:ln w="31750">
            <a:solidFill>
              <a:srgbClr val="FA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25604" name="Rectangle 12">
            <a:extLst>
              <a:ext uri="{FF2B5EF4-FFF2-40B4-BE49-F238E27FC236}">
                <a16:creationId xmlns:a16="http://schemas.microsoft.com/office/drawing/2014/main" id="{C77EB3AB-B64F-914F-9BC6-8BF4102B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716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C8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Governments Do What They Do?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33D239C-44FE-874B-A44A-46D7C67D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intervention in a market economy</a:t>
            </a:r>
            <a: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PT" altLang="en-US" sz="2800" b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11D13C4-DDD7-CE4C-A690-A62650F706D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57DA70D4-DD29-404D-924B-ED3034C7B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pt-PT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Pareto efficiency</a:t>
            </a:r>
            <a:r>
              <a:rPr lang="pt-PT" altLang="en-US" sz="2400">
                <a:latin typeface="Calibri" panose="020F0502020204030204" pitchFamily="34" charset="0"/>
                <a:cs typeface="Calibri" panose="020F0502020204030204" pitchFamily="34" charset="0"/>
              </a:rPr>
              <a:t>: it is not possible to improve the welfare of one agent without reducing the welfare of another agent.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pt-PT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Pareto improvement</a:t>
            </a:r>
            <a:r>
              <a:rPr lang="pt-PT" altLang="en-US" sz="2400">
                <a:latin typeface="Calibri" panose="020F0502020204030204" pitchFamily="34" charset="0"/>
                <a:cs typeface="Calibri" panose="020F0502020204030204" pitchFamily="34" charset="0"/>
              </a:rPr>
              <a:t>: change that makes one agent better off without making any other agent worse off.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endParaRPr lang="pt-PT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pt-PT" altLang="en-US" sz="2400">
                <a:latin typeface="Calibri" panose="020F0502020204030204" pitchFamily="34" charset="0"/>
                <a:cs typeface="Calibri" panose="020F0502020204030204" pitchFamily="34" charset="0"/>
              </a:rPr>
              <a:t>promotion of efficiency requires: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PT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identification and study of market failure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PT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identification of motives for public corrective action (issues of information, avaliable instruments and motivation)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3794918-984D-864B-AD4C-7E6A106EDAB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2C7F3E0-49DB-734D-AC47-4E218B5F7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7800"/>
            <a:ext cx="773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4572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21D9606-49DB-C140-98D2-18CBEC83F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2488"/>
            <a:ext cx="726916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Representatives from three neighboring regions (X, Y, and Z) are faced with three possibilities of improving the quality of life of their co-citizens: building a bridge from X to Y (option B), building a new cultural center in X (option C), and building new sport facilities (option S). Their preferences are given by: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Find the Pareto optimal choices and indicate a change that constitutes a Pareto improvement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4B2C60C-0DDF-E640-99EF-7E779A92E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32266"/>
              </p:ext>
            </p:extLst>
          </p:nvPr>
        </p:nvGraphicFramePr>
        <p:xfrm>
          <a:off x="1403648" y="39268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8393672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71531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753205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51248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2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93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3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40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9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3794918-984D-864B-AD4C-7E6A106EDAB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PT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br>
              <a:rPr lang="pt-PT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2C7F3E0-49DB-734D-AC47-4E218B5F7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64704"/>
            <a:ext cx="773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4572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>
                <a:solidFill>
                  <a:srgbClr val="3C8C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21D9606-49DB-C140-98D2-18CBEC83F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72" y="2198688"/>
            <a:ext cx="2883644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Identify a change in wake-up time that is a Pareto improvement. Are there Pareto-optimal wake-up times?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A84D6F97-58EA-154B-99EF-B8FA1125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428" y="1380501"/>
            <a:ext cx="5789910" cy="4293831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98C6420E-8025-D548-850F-0F649D54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72" y="1412776"/>
            <a:ext cx="2769444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defTabSz="566738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Three students share the same room and therefore need to wake up at the same time. Their utility levels as a function of wake-up time are represented in the graph.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ylfaen"/>
        <a:ea typeface=""/>
        <a:cs typeface=""/>
      </a:majorFont>
      <a:minorFont>
        <a:latin typeface="Sylfa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1826</Words>
  <Application>Microsoft Macintosh PowerPoint</Application>
  <PresentationFormat>On-screen Show (4:3)</PresentationFormat>
  <Paragraphs>282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Sylfaen</vt:lpstr>
      <vt:lpstr>ＭＳ Ｐゴシック</vt:lpstr>
      <vt:lpstr>Arial</vt:lpstr>
      <vt:lpstr>Calibri</vt:lpstr>
      <vt:lpstr>Courier New</vt:lpstr>
      <vt:lpstr>Times New Roman</vt:lpstr>
      <vt:lpstr>Arial Unicode MS</vt:lpstr>
      <vt:lpstr>ＭＳ Ｐゴシック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efficiency </vt:lpstr>
      <vt:lpstr>efficiency </vt:lpstr>
      <vt:lpstr>efficiency </vt:lpstr>
      <vt:lpstr>efficiency </vt:lpstr>
      <vt:lpstr>efficiency </vt:lpstr>
      <vt:lpstr>efficiency </vt:lpstr>
      <vt:lpstr>PowerPoint Presentation</vt:lpstr>
      <vt:lpstr>efficiency </vt:lpstr>
      <vt:lpstr>efficiency equilibrium and social welfare</vt:lpstr>
      <vt:lpstr>efficiency equilibrium and social welfare</vt:lpstr>
      <vt:lpstr>efficiency equilibrium and social welfare</vt:lpstr>
      <vt:lpstr>efficiency equilibrium and social welfare</vt:lpstr>
      <vt:lpstr>efficiency equilibrium and social welfare</vt:lpstr>
      <vt:lpstr>efficiency equilibrium and social welfare</vt:lpstr>
      <vt:lpstr>efficiency equilibrium and social welfare</vt:lpstr>
      <vt:lpstr>efficiency equilibrium and social welfare</vt:lpstr>
      <vt:lpstr>redistribution and fairness equilibrium and social welfare</vt:lpstr>
      <vt:lpstr>redistribution and fairness equilibrium and social welfare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Côrte-Real</dc:creator>
  <cp:lastModifiedBy>Paulo Pamplona Corte-Real</cp:lastModifiedBy>
  <cp:revision>82</cp:revision>
  <dcterms:created xsi:type="dcterms:W3CDTF">2013-09-15T15:12:29Z</dcterms:created>
  <dcterms:modified xsi:type="dcterms:W3CDTF">2020-08-29T17:57:31Z</dcterms:modified>
</cp:coreProperties>
</file>