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0" r:id="rId4"/>
    <p:sldMasterId id="2147483707" r:id="rId5"/>
    <p:sldMasterId id="2147483695" r:id="rId6"/>
    <p:sldMasterId id="2147483676" r:id="rId7"/>
  </p:sldMasterIdLst>
  <p:notesMasterIdLst>
    <p:notesMasterId r:id="rId17"/>
  </p:notesMasterIdLst>
  <p:sldIdLst>
    <p:sldId id="330" r:id="rId8"/>
    <p:sldId id="520" r:id="rId9"/>
    <p:sldId id="526" r:id="rId10"/>
    <p:sldId id="527" r:id="rId11"/>
    <p:sldId id="332" r:id="rId12"/>
    <p:sldId id="522" r:id="rId13"/>
    <p:sldId id="524" r:id="rId14"/>
    <p:sldId id="523" r:id="rId15"/>
    <p:sldId id="525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39E00D-E74C-4A04-D32F-3FAD70C880F9}" name="Rúben Gonçalo Godinho Bento" initials="RGGB" userId="Rúben Gonçalo Godinho Bento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30C"/>
    <a:srgbClr val="184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0E37E-9185-4B04-BC73-1FA2AF90C70A}" v="28" dt="2023-04-15T18:05:26.63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6" autoAdjust="0"/>
    <p:restoredTop sz="79217" autoAdjust="0"/>
  </p:normalViewPr>
  <p:slideViewPr>
    <p:cSldViewPr snapToGrid="0">
      <p:cViewPr varScale="1">
        <p:scale>
          <a:sx n="45" d="100"/>
          <a:sy n="45" d="100"/>
        </p:scale>
        <p:origin x="192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89716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9604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8085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909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274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1 - </a:t>
            </a:r>
            <a:r>
              <a:rPr lang="en-US" dirty="0">
                <a:latin typeface="Open Sans "/>
              </a:rPr>
              <a:t>(Fall 2003)</a:t>
            </a:r>
          </a:p>
          <a:p>
            <a:r>
              <a:rPr lang="pt-PT" dirty="0"/>
              <a:t>2 – (Spring 2018)</a:t>
            </a:r>
          </a:p>
        </p:txBody>
      </p:sp>
    </p:spTree>
    <p:extLst>
      <p:ext uri="{BB962C8B-B14F-4D97-AF65-F5344CB8AC3E}">
        <p14:creationId xmlns:p14="http://schemas.microsoft.com/office/powerpoint/2010/main" val="1897561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Fall</a:t>
            </a:r>
            <a:r>
              <a:rPr lang="pt-PT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285937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Fall</a:t>
            </a:r>
            <a:r>
              <a:rPr lang="pt-PT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1476645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Spring 2018</a:t>
            </a:r>
          </a:p>
        </p:txBody>
      </p:sp>
    </p:spTree>
    <p:extLst>
      <p:ext uri="{BB962C8B-B14F-4D97-AF65-F5344CB8AC3E}">
        <p14:creationId xmlns:p14="http://schemas.microsoft.com/office/powerpoint/2010/main" val="3256837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Spring 2018</a:t>
            </a:r>
          </a:p>
        </p:txBody>
      </p:sp>
    </p:spTree>
    <p:extLst>
      <p:ext uri="{BB962C8B-B14F-4D97-AF65-F5344CB8AC3E}">
        <p14:creationId xmlns:p14="http://schemas.microsoft.com/office/powerpoint/2010/main" val="316662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860" y="8473439"/>
            <a:ext cx="23081241" cy="157734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Cover title goes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8860" y="10180955"/>
            <a:ext cx="23081241" cy="1363663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0" i="0" u="none" strike="noStrike" cap="all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  <p:sp>
        <p:nvSpPr>
          <p:cNvPr id="15" name="Line"/>
          <p:cNvSpPr/>
          <p:nvPr userDrawn="1"/>
        </p:nvSpPr>
        <p:spPr>
          <a:xfrm>
            <a:off x="675307" y="1238474"/>
            <a:ext cx="114339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" name="Line"/>
          <p:cNvSpPr/>
          <p:nvPr userDrawn="1"/>
        </p:nvSpPr>
        <p:spPr>
          <a:xfrm>
            <a:off x="22560529" y="1238474"/>
            <a:ext cx="1143392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22680" y="729549"/>
            <a:ext cx="9648445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Place project name here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14150340" y="729702"/>
            <a:ext cx="9553581" cy="44368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DATE | CARCAVELOS CAMPUS 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11827995"/>
            <a:ext cx="24384000" cy="1370388"/>
            <a:chOff x="0" y="11827995"/>
            <a:chExt cx="24384000" cy="137038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2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94810657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718393" y="8247698"/>
            <a:ext cx="114339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8393" y="7522423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Playfair Display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Main title goes here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3311" y="8751054"/>
            <a:ext cx="10830180" cy="235466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235533" y="8751054"/>
            <a:ext cx="7512387" cy="2169119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200" b="0" i="0" u="none" strike="noStrike" cap="all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  <p:sp>
        <p:nvSpPr>
          <p:cNvPr id="10" name="Line"/>
          <p:cNvSpPr/>
          <p:nvPr userDrawn="1"/>
        </p:nvSpPr>
        <p:spPr>
          <a:xfrm>
            <a:off x="16301318" y="8247698"/>
            <a:ext cx="744660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4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01073260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0">
    <p:bg>
      <p:bgPr>
        <a:solidFill>
          <a:srgbClr val="EE2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718393" y="8247698"/>
            <a:ext cx="114339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8393" y="7522423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Playfair Display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Main title goes here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3311" y="8751054"/>
            <a:ext cx="10830180" cy="235466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235533" y="8751054"/>
            <a:ext cx="7512387" cy="2169119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200" b="0" i="0" u="none" strike="noStrike" cap="all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  <p:sp>
        <p:nvSpPr>
          <p:cNvPr id="10" name="Line"/>
          <p:cNvSpPr/>
          <p:nvPr userDrawn="1"/>
        </p:nvSpPr>
        <p:spPr>
          <a:xfrm>
            <a:off x="16301318" y="8247698"/>
            <a:ext cx="744660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4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8276790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675307" y="1238474"/>
            <a:ext cx="114339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22680" y="729549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Place project name here | DATE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2680" y="2698909"/>
            <a:ext cx="10830180" cy="108061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2680" y="4198383"/>
            <a:ext cx="10830180" cy="39647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530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257774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1827995"/>
            <a:ext cx="24384000" cy="38362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4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680" y="12627832"/>
            <a:ext cx="3418564" cy="5705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331129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675307" y="1238474"/>
            <a:ext cx="114339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22680" y="729549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Place project name here | DATE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2680" y="2698909"/>
            <a:ext cx="10830180" cy="108061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2680" y="4198383"/>
            <a:ext cx="10830180" cy="39647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530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257774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6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49144097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4">
    <p:bg>
      <p:bgPr>
        <a:solidFill>
          <a:srgbClr val="EE2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675307" y="1238474"/>
            <a:ext cx="114339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22680" y="729549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Place project name here | DATE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2680" y="2698909"/>
            <a:ext cx="10830180" cy="108061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2680" y="4198383"/>
            <a:ext cx="10830180" cy="39647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530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257774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6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402525092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675307" y="1238474"/>
            <a:ext cx="114339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22680" y="729549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Place project name here | DATE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2680" y="2698909"/>
            <a:ext cx="10830180" cy="108061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2680" y="4198383"/>
            <a:ext cx="10830180" cy="39647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530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827995"/>
            <a:ext cx="24384000" cy="38362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3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680" y="12627832"/>
            <a:ext cx="3418564" cy="57055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12390120" y="-7620"/>
            <a:ext cx="11993880" cy="118356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Double click to add </a:t>
            </a:r>
            <a:br>
              <a:rPr lang="en-GB" dirty="0"/>
            </a:br>
            <a:r>
              <a:rPr lang="en-GB" dirty="0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88296449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675307" y="1238474"/>
            <a:ext cx="114339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22680" y="729549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Place project name here | DATE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2680" y="2698909"/>
            <a:ext cx="10830180" cy="108061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2680" y="4198383"/>
            <a:ext cx="10830180" cy="39647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530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5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12390120" y="-7620"/>
            <a:ext cx="11993880" cy="118356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Double click to add </a:t>
            </a:r>
            <a:br>
              <a:rPr lang="en-GB" dirty="0"/>
            </a:br>
            <a:r>
              <a:rPr lang="en-GB" dirty="0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10856292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8">
    <p:bg>
      <p:bgPr>
        <a:solidFill>
          <a:srgbClr val="EE2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675307" y="1238474"/>
            <a:ext cx="114339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22680" y="729549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Place project name here | DATE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2680" y="2698909"/>
            <a:ext cx="10830180" cy="108061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2680" y="4198383"/>
            <a:ext cx="10830180" cy="39647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530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5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12390120" y="-7620"/>
            <a:ext cx="11993880" cy="118356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Double click to add </a:t>
            </a:r>
            <a:br>
              <a:rPr lang="en-GB" dirty="0"/>
            </a:br>
            <a:r>
              <a:rPr lang="en-GB" dirty="0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22304148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12920647" y="1238474"/>
            <a:ext cx="114339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2868020" y="729549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Place project name here | DATE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2868020" y="2698909"/>
            <a:ext cx="10830180" cy="108061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868020" y="4198383"/>
            <a:ext cx="10830180" cy="39647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92064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827995"/>
            <a:ext cx="24384000" cy="38362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3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680" y="12627832"/>
            <a:ext cx="3418564" cy="57055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-7620"/>
            <a:ext cx="11993880" cy="118356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Double click to add </a:t>
            </a:r>
            <a:br>
              <a:rPr lang="en-GB" dirty="0"/>
            </a:br>
            <a:r>
              <a:rPr lang="en-GB" dirty="0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409637767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12920647" y="1238474"/>
            <a:ext cx="114339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2920647" y="729549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Place project name here | DATE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2920647" y="2698909"/>
            <a:ext cx="10830180" cy="108061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920647" y="4198383"/>
            <a:ext cx="10830180" cy="39647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973274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5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-7620"/>
            <a:ext cx="11993880" cy="118356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Double click to add </a:t>
            </a:r>
            <a:br>
              <a:rPr lang="en-GB" dirty="0"/>
            </a:br>
            <a:r>
              <a:rPr lang="en-GB" dirty="0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4049826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3">
    <p:bg>
      <p:bgPr>
        <a:solidFill>
          <a:srgbClr val="EE2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860" y="8473439"/>
            <a:ext cx="23081241" cy="157734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Cover title goes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8860" y="10180955"/>
            <a:ext cx="23081241" cy="1363663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0" i="0" u="none" strike="noStrike" cap="all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  <p:sp>
        <p:nvSpPr>
          <p:cNvPr id="15" name="Line"/>
          <p:cNvSpPr/>
          <p:nvPr userDrawn="1"/>
        </p:nvSpPr>
        <p:spPr>
          <a:xfrm>
            <a:off x="675307" y="1238474"/>
            <a:ext cx="114339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" name="Line"/>
          <p:cNvSpPr/>
          <p:nvPr userDrawn="1"/>
        </p:nvSpPr>
        <p:spPr>
          <a:xfrm>
            <a:off x="22560529" y="1238474"/>
            <a:ext cx="1143392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22680" y="729549"/>
            <a:ext cx="9648445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Place project name here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14150340" y="729702"/>
            <a:ext cx="9553581" cy="44368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DATE | CARCAVELOS CAMPUS 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2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09266853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2">
    <p:bg>
      <p:bgPr>
        <a:solidFill>
          <a:srgbClr val="EE2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12920647" y="1238474"/>
            <a:ext cx="114339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2920647" y="729549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Place project name here | DATE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2920647" y="2698909"/>
            <a:ext cx="10830180" cy="108061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920647" y="4198383"/>
            <a:ext cx="10830180" cy="39647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973274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5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-7620"/>
            <a:ext cx="11993880" cy="118356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Double click to add </a:t>
            </a:r>
            <a:br>
              <a:rPr lang="en-GB" dirty="0"/>
            </a:br>
            <a:r>
              <a:rPr lang="en-GB" dirty="0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92621612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675307" y="1238474"/>
            <a:ext cx="114339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22680" y="729549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Place project name here | DATE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2680" y="2698909"/>
            <a:ext cx="10830180" cy="108061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2680" y="4198383"/>
            <a:ext cx="10830180" cy="39647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530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3919931" y="2698909"/>
            <a:ext cx="9617645" cy="8431773"/>
          </a:xfrm>
          <a:prstGeom prst="rect">
            <a:avLst/>
          </a:prstGeom>
        </p:spPr>
        <p:txBody>
          <a:bodyPr/>
          <a:lstStyle>
            <a:lvl1pPr marL="0" marR="0" indent="0" algn="l" defTabSz="8255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US" dirty="0"/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US" dirty="0"/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US" dirty="0"/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US" dirty="0"/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US" dirty="0"/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11827995"/>
            <a:ext cx="24384000" cy="38362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9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2680" y="12627832"/>
            <a:ext cx="3418564" cy="5705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0580757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22680" y="4314294"/>
            <a:ext cx="9350375" cy="3000852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Cover title goes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2680" y="7445320"/>
            <a:ext cx="9350375" cy="1363663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0" i="0" u="none" strike="noStrike" cap="all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  <p:sp>
        <p:nvSpPr>
          <p:cNvPr id="15" name="Line"/>
          <p:cNvSpPr/>
          <p:nvPr userDrawn="1"/>
        </p:nvSpPr>
        <p:spPr>
          <a:xfrm>
            <a:off x="675307" y="1238474"/>
            <a:ext cx="114339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22680" y="729549"/>
            <a:ext cx="9648445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Place project name here | DATE</a:t>
            </a:r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12390120" y="-7620"/>
            <a:ext cx="11993880" cy="1183561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Double click to add </a:t>
            </a:r>
            <a:br>
              <a:rPr lang="en-GB" dirty="0"/>
            </a:br>
            <a:r>
              <a:rPr lang="en-GB" dirty="0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71798940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31340" y="2759868"/>
            <a:ext cx="22260180" cy="734425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31340" y="10696509"/>
            <a:ext cx="9648445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Author Name, job description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51424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31340" y="2759868"/>
            <a:ext cx="22260180" cy="734425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31340" y="10696509"/>
            <a:ext cx="9648445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Author Name, job description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11077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04">
    <p:bg>
      <p:bgPr>
        <a:solidFill>
          <a:srgbClr val="EE2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31340" y="2759868"/>
            <a:ext cx="22260180" cy="734425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31340" y="10696509"/>
            <a:ext cx="9648445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Author Name, job description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35466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Quote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/>
          <p:cNvSpPr/>
          <p:nvPr userDrawn="1"/>
        </p:nvSpPr>
        <p:spPr>
          <a:xfrm>
            <a:off x="12301811" y="-77042"/>
            <a:ext cx="12082190" cy="1387008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411200" y="2759868"/>
            <a:ext cx="10180320" cy="734425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600" b="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11200" y="10043160"/>
            <a:ext cx="10180320" cy="109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Author Name, job description </a:t>
            </a:r>
            <a:endParaRPr lang="en-GB" dirty="0"/>
          </a:p>
        </p:txBody>
      </p:sp>
      <p:sp>
        <p:nvSpPr>
          <p:cNvPr id="7" name="Line"/>
          <p:cNvSpPr/>
          <p:nvPr userDrawn="1"/>
        </p:nvSpPr>
        <p:spPr>
          <a:xfrm>
            <a:off x="675307" y="1238474"/>
            <a:ext cx="114339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22680" y="729549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Place project name here | DATE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2680" y="2698909"/>
            <a:ext cx="10830180" cy="108061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2680" y="4198383"/>
            <a:ext cx="10830180" cy="39647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530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827995"/>
            <a:ext cx="24384000" cy="38362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3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680" y="12627832"/>
            <a:ext cx="3418564" cy="5705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5924738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Quote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/>
          <p:cNvSpPr/>
          <p:nvPr userDrawn="1"/>
        </p:nvSpPr>
        <p:spPr>
          <a:xfrm>
            <a:off x="12301811" y="-77042"/>
            <a:ext cx="12082189" cy="13870084"/>
          </a:xfrm>
          <a:prstGeom prst="rect">
            <a:avLst/>
          </a:prstGeom>
          <a:solidFill>
            <a:srgbClr val="EE230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411200" y="2759868"/>
            <a:ext cx="10180320" cy="734425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600" b="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11200" y="10043160"/>
            <a:ext cx="10180320" cy="109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Author Name, job description </a:t>
            </a:r>
            <a:endParaRPr lang="en-GB" dirty="0"/>
          </a:p>
        </p:txBody>
      </p:sp>
      <p:sp>
        <p:nvSpPr>
          <p:cNvPr id="7" name="Line"/>
          <p:cNvSpPr/>
          <p:nvPr userDrawn="1"/>
        </p:nvSpPr>
        <p:spPr>
          <a:xfrm>
            <a:off x="675307" y="1238474"/>
            <a:ext cx="114339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22680" y="729549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Place project name here | DATE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2680" y="2698909"/>
            <a:ext cx="10830180" cy="108061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2680" y="4198383"/>
            <a:ext cx="10830180" cy="39647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530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827995"/>
            <a:ext cx="24384000" cy="38362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3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680" y="12627832"/>
            <a:ext cx="3418564" cy="5705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2971769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p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827995"/>
            <a:ext cx="24384000" cy="38362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680" y="12627832"/>
            <a:ext cx="3418564" cy="5705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5826632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p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32752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860" y="5377018"/>
            <a:ext cx="23081241" cy="1577341"/>
          </a:xfrm>
          <a:prstGeom prst="rect">
            <a:avLst/>
          </a:prstGeom>
        </p:spPr>
        <p:txBody>
          <a:bodyPr/>
          <a:lstStyle>
            <a:lvl1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2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Cover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8859" y="8496935"/>
            <a:ext cx="23081241" cy="784225"/>
          </a:xfrm>
          <a:prstGeom prst="rect">
            <a:avLst/>
          </a:prstGeom>
        </p:spPr>
        <p:txBody>
          <a:bodyPr/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0" i="0" u="none" strike="noStrike" cap="all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  <p:sp>
        <p:nvSpPr>
          <p:cNvPr id="7" name="Line"/>
          <p:cNvSpPr/>
          <p:nvPr userDrawn="1"/>
        </p:nvSpPr>
        <p:spPr>
          <a:xfrm>
            <a:off x="11620304" y="4802182"/>
            <a:ext cx="1143393" cy="1"/>
          </a:xfrm>
          <a:prstGeom prst="line">
            <a:avLst/>
          </a:pr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38859" y="3976641"/>
            <a:ext cx="23081241" cy="501409"/>
          </a:xfrm>
          <a:prstGeom prst="rect">
            <a:avLst/>
          </a:prstGeom>
        </p:spPr>
        <p:txBody>
          <a:bodyPr/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2900" b="0" i="0" u="none" strike="noStrike" cap="all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1827995"/>
            <a:ext cx="24384000" cy="38362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1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680" y="12627832"/>
            <a:ext cx="3418564" cy="5705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6913289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page 05">
    <p:bg>
      <p:bgPr>
        <a:solidFill>
          <a:srgbClr val="EE2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84374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860" y="5377018"/>
            <a:ext cx="23081241" cy="1577341"/>
          </a:xfrm>
          <a:prstGeom prst="rect">
            <a:avLst/>
          </a:prstGeom>
        </p:spPr>
        <p:txBody>
          <a:bodyPr/>
          <a:lstStyle>
            <a:lvl1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Cover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8859" y="8496935"/>
            <a:ext cx="23081241" cy="784225"/>
          </a:xfrm>
          <a:prstGeom prst="rect">
            <a:avLst/>
          </a:prstGeom>
        </p:spPr>
        <p:txBody>
          <a:bodyPr/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0" i="0" u="none" strike="noStrike" cap="all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/>
                <a:cs typeface="Open Sans Light"/>
                <a:sym typeface="Open Sans Ligh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  <p:sp>
        <p:nvSpPr>
          <p:cNvPr id="7" name="Line"/>
          <p:cNvSpPr/>
          <p:nvPr userDrawn="1"/>
        </p:nvSpPr>
        <p:spPr>
          <a:xfrm>
            <a:off x="11620304" y="4802182"/>
            <a:ext cx="1143393" cy="1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38859" y="3976641"/>
            <a:ext cx="23081241" cy="501409"/>
          </a:xfrm>
          <a:prstGeom prst="rect">
            <a:avLst/>
          </a:prstGeom>
        </p:spPr>
        <p:txBody>
          <a:bodyPr/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2900" b="0" i="0" u="none" strike="noStrike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5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41491907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2">
    <p:bg>
      <p:bgPr>
        <a:solidFill>
          <a:srgbClr val="EE2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860" y="5377018"/>
            <a:ext cx="23081241" cy="1577341"/>
          </a:xfrm>
          <a:prstGeom prst="rect">
            <a:avLst/>
          </a:prstGeom>
        </p:spPr>
        <p:txBody>
          <a:bodyPr/>
          <a:lstStyle>
            <a:lvl1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Cover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8859" y="8496935"/>
            <a:ext cx="23081241" cy="784225"/>
          </a:xfrm>
          <a:prstGeom prst="rect">
            <a:avLst/>
          </a:prstGeom>
        </p:spPr>
        <p:txBody>
          <a:bodyPr/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0" i="0" u="none" strike="noStrike" cap="all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/>
                <a:cs typeface="Open Sans Light"/>
                <a:sym typeface="Open Sans Ligh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  <p:sp>
        <p:nvSpPr>
          <p:cNvPr id="7" name="Line"/>
          <p:cNvSpPr/>
          <p:nvPr userDrawn="1"/>
        </p:nvSpPr>
        <p:spPr>
          <a:xfrm>
            <a:off x="11620304" y="4802182"/>
            <a:ext cx="1143393" cy="1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38859" y="3976641"/>
            <a:ext cx="23081241" cy="501409"/>
          </a:xfrm>
          <a:prstGeom prst="rect">
            <a:avLst/>
          </a:prstGeom>
        </p:spPr>
        <p:txBody>
          <a:bodyPr/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2900" b="0" i="0" u="none" strike="noStrike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3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06863417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717762" y="8247698"/>
            <a:ext cx="1143393" cy="1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7762" y="7522423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tx1"/>
                </a:solidFill>
                <a:latin typeface="Playfair Display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Main title goes here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2680" y="8751054"/>
            <a:ext cx="10830180" cy="235466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1827995"/>
            <a:ext cx="24384000" cy="38362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0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680" y="12627832"/>
            <a:ext cx="3418564" cy="5705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6380159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718393" y="8247698"/>
            <a:ext cx="114339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8393" y="7522423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Playfair Display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Main title goes here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3311" y="8751054"/>
            <a:ext cx="10830180" cy="235466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1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42633415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6">
    <p:bg>
      <p:bgPr>
        <a:solidFill>
          <a:srgbClr val="EE2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718393" y="8247698"/>
            <a:ext cx="114339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8393" y="7522423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Playfair Display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Main title goes here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3311" y="8751054"/>
            <a:ext cx="10830180" cy="235466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1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4804947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717762" y="8247698"/>
            <a:ext cx="1143393" cy="1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7762" y="7522423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tx1"/>
                </a:solidFill>
                <a:latin typeface="Playfair Display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Main title goes here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2680" y="8751054"/>
            <a:ext cx="10830180" cy="235466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235533" y="8751054"/>
            <a:ext cx="7512387" cy="2169119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200" b="0" i="0" u="none" strike="noStrike" cap="all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  <p:sp>
        <p:nvSpPr>
          <p:cNvPr id="10" name="Line"/>
          <p:cNvSpPr/>
          <p:nvPr userDrawn="1"/>
        </p:nvSpPr>
        <p:spPr>
          <a:xfrm>
            <a:off x="16301318" y="8247698"/>
            <a:ext cx="7446603" cy="1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11827995"/>
            <a:ext cx="24384000" cy="38362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2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680" y="12627832"/>
            <a:ext cx="3418564" cy="5705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1041918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05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85" r:id="rId3"/>
    <p:sldLayoutId id="2147483690" r:id="rId4"/>
    <p:sldLayoutId id="2147483689" r:id="rId5"/>
    <p:sldLayoutId id="2147483732" r:id="rId6"/>
    <p:sldLayoutId id="2147483735" r:id="rId7"/>
    <p:sldLayoutId id="2147483734" r:id="rId8"/>
    <p:sldLayoutId id="2147483736" r:id="rId9"/>
    <p:sldLayoutId id="2147483737" r:id="rId10"/>
    <p:sldLayoutId id="2147483739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79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9" r:id="rId3"/>
    <p:sldLayoutId id="2147483712" r:id="rId4"/>
    <p:sldLayoutId id="2147483715" r:id="rId5"/>
    <p:sldLayoutId id="2147483717" r:id="rId6"/>
    <p:sldLayoutId id="2147483718" r:id="rId7"/>
    <p:sldLayoutId id="2147483723" r:id="rId8"/>
    <p:sldLayoutId id="2147483725" r:id="rId9"/>
    <p:sldLayoutId id="2147483730" r:id="rId10"/>
    <p:sldLayoutId id="2147483740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5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1" r:id="rId2"/>
    <p:sldLayoutId id="2147483703" r:id="rId3"/>
    <p:sldLayoutId id="2147483704" r:id="rId4"/>
    <p:sldLayoutId id="2147483706" r:id="rId5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5" name="Image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0888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0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09641" y="4321297"/>
            <a:ext cx="19164718" cy="1363663"/>
          </a:xfrm>
        </p:spPr>
        <p:txBody>
          <a:bodyPr/>
          <a:lstStyle/>
          <a:p>
            <a:pPr algn="ctr"/>
            <a:r>
              <a:rPr lang="en-GB" sz="13400" dirty="0"/>
              <a:t>Industrial</a:t>
            </a:r>
            <a:r>
              <a:rPr lang="en-GB" dirty="0"/>
              <a:t> </a:t>
            </a:r>
            <a:r>
              <a:rPr lang="en-GB" sz="13400" dirty="0"/>
              <a:t>Organization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0482" y="6721572"/>
            <a:ext cx="12644622" cy="136366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3600" cap="none" dirty="0"/>
              <a:t>Midterm revision</a:t>
            </a:r>
          </a:p>
          <a:p>
            <a:endParaRPr lang="en-GB" sz="3600" dirty="0"/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Spring 2024 | Practical Sessions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4C45EC5-9B3D-C1E5-8AE6-FC19F6D58105}"/>
              </a:ext>
            </a:extLst>
          </p:cNvPr>
          <p:cNvSpPr txBox="1">
            <a:spLocks/>
          </p:cNvSpPr>
          <p:nvPr/>
        </p:nvSpPr>
        <p:spPr>
          <a:xfrm>
            <a:off x="6977606" y="9121847"/>
            <a:ext cx="9350375" cy="1363663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0" i="0" u="none" strike="noStrike" cap="all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/>
            <a:r>
              <a:rPr lang="en-US" sz="3600" b="1" cap="none" dirty="0"/>
              <a:t>Week 10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614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Spring 2024| Practical Sessions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2679" y="1876929"/>
            <a:ext cx="19654541" cy="1080611"/>
          </a:xfrm>
        </p:spPr>
        <p:txBody>
          <a:bodyPr/>
          <a:lstStyle/>
          <a:p>
            <a:r>
              <a:rPr lang="en-GB" dirty="0"/>
              <a:t>Information about the midterm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5D0FEA6-3806-FAFA-AAB2-5B61FCCC6C70}"/>
              </a:ext>
            </a:extLst>
          </p:cNvPr>
          <p:cNvSpPr txBox="1">
            <a:spLocks/>
          </p:cNvSpPr>
          <p:nvPr/>
        </p:nvSpPr>
        <p:spPr>
          <a:xfrm>
            <a:off x="622680" y="3959766"/>
            <a:ext cx="10446373" cy="130832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600" b="1" dirty="0"/>
              <a:t>Midterm topics: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The Extremes: Perfect Competition and Monopoly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Market Structure:</a:t>
            </a:r>
          </a:p>
          <a:p>
            <a:pPr algn="just"/>
            <a:r>
              <a:rPr lang="en-US" sz="2800" dirty="0"/>
              <a:t>	- </a:t>
            </a:r>
            <a:r>
              <a:rPr lang="en-US" sz="2000" dirty="0"/>
              <a:t>Measures of Concentration</a:t>
            </a:r>
          </a:p>
          <a:p>
            <a:pPr algn="just"/>
            <a:r>
              <a:rPr lang="en-US" sz="2800" dirty="0"/>
              <a:t>	- </a:t>
            </a:r>
            <a:r>
              <a:rPr lang="en-US" sz="2000" dirty="0"/>
              <a:t>Measures of Volatility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Game Theory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Oligopoly models:</a:t>
            </a:r>
          </a:p>
          <a:p>
            <a:pPr algn="just"/>
            <a:r>
              <a:rPr lang="en-US" sz="3600" dirty="0"/>
              <a:t>	</a:t>
            </a:r>
            <a:r>
              <a:rPr lang="en-US" sz="2000" dirty="0"/>
              <a:t>- Dominant Firm and Monopolistic Competition </a:t>
            </a:r>
          </a:p>
          <a:p>
            <a:pPr algn="just"/>
            <a:r>
              <a:rPr lang="en-US" sz="2000" dirty="0"/>
              <a:t>	- Cournot</a:t>
            </a:r>
          </a:p>
          <a:p>
            <a:pPr algn="just"/>
            <a:r>
              <a:rPr lang="en-US" sz="2000" dirty="0"/>
              <a:t>	- Stackelberg </a:t>
            </a:r>
          </a:p>
          <a:p>
            <a:pPr algn="just"/>
            <a:r>
              <a:rPr lang="en-US" sz="2000" dirty="0"/>
              <a:t>	- Bertrand</a:t>
            </a:r>
          </a:p>
          <a:p>
            <a:pPr algn="just"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CC46C-4357-5DB2-51FD-48AE23F2B84C}"/>
              </a:ext>
            </a:extLst>
          </p:cNvPr>
          <p:cNvSpPr txBox="1">
            <a:spLocks/>
          </p:cNvSpPr>
          <p:nvPr/>
        </p:nvSpPr>
        <p:spPr>
          <a:xfrm>
            <a:off x="11452860" y="3959765"/>
            <a:ext cx="10446373" cy="7879306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600" b="1" dirty="0"/>
              <a:t>Midterm structure: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2 True or False questions (8 points)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2 Exercises (12 points)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en-US" sz="3600" b="1" dirty="0"/>
              <a:t>Check Moodle for OH days!</a:t>
            </a:r>
          </a:p>
          <a:p>
            <a:pPr algn="just"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86173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983F911-230F-47F8-5BAA-D11E242F5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9270"/>
            <a:ext cx="22236224" cy="1250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619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707EA7-0754-1AF0-C108-96DA2608B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0031"/>
            <a:ext cx="24384000" cy="138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2232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Spring 2024 | Practical Sessions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2680" y="2698909"/>
            <a:ext cx="14627152" cy="1080611"/>
          </a:xfrm>
        </p:spPr>
        <p:txBody>
          <a:bodyPr/>
          <a:lstStyle/>
          <a:p>
            <a:r>
              <a:rPr lang="en-GB" dirty="0"/>
              <a:t>True or False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F9B0C74-7AC8-C48F-583A-AA1737CD7612}"/>
              </a:ext>
            </a:extLst>
          </p:cNvPr>
          <p:cNvSpPr txBox="1">
            <a:spLocks/>
          </p:cNvSpPr>
          <p:nvPr/>
        </p:nvSpPr>
        <p:spPr>
          <a:xfrm>
            <a:off x="622680" y="3959766"/>
            <a:ext cx="22915746" cy="130832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pic>
        <p:nvPicPr>
          <p:cNvPr id="5" name="Graphic 2" descr="Badge outline">
            <a:extLst>
              <a:ext uri="{FF2B5EF4-FFF2-40B4-BE49-F238E27FC236}">
                <a16:creationId xmlns:a16="http://schemas.microsoft.com/office/drawing/2014/main" id="{26628A84-BC28-83A4-226F-55282398B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680" y="7769449"/>
            <a:ext cx="914400" cy="914400"/>
          </a:xfrm>
          <a:prstGeom prst="rect">
            <a:avLst/>
          </a:prstGeom>
        </p:spPr>
      </p:pic>
      <p:pic>
        <p:nvPicPr>
          <p:cNvPr id="7" name="Graphic 4" descr="Badge 1 outline">
            <a:extLst>
              <a:ext uri="{FF2B5EF4-FFF2-40B4-BE49-F238E27FC236}">
                <a16:creationId xmlns:a16="http://schemas.microsoft.com/office/drawing/2014/main" id="{0B430657-5EE3-DC59-4681-472100680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680" y="5871494"/>
            <a:ext cx="914400" cy="9144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14AE17E-645F-4E53-27D7-D87FC601BA97}"/>
              </a:ext>
            </a:extLst>
          </p:cNvPr>
          <p:cNvSpPr txBox="1">
            <a:spLocks/>
          </p:cNvSpPr>
          <p:nvPr/>
        </p:nvSpPr>
        <p:spPr>
          <a:xfrm>
            <a:off x="1748953" y="3898993"/>
            <a:ext cx="8118061" cy="6168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2400" b="1" err="1">
                <a:solidFill>
                  <a:schemeClr val="bg1"/>
                </a:solidFill>
              </a:rPr>
              <a:t>Exercise</a:t>
            </a:r>
            <a:endParaRPr lang="pt-PT" sz="2400" b="1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pic>
        <p:nvPicPr>
          <p:cNvPr id="10" name="Graphic 8" descr="Mathematics outline">
            <a:extLst>
              <a:ext uri="{FF2B5EF4-FFF2-40B4-BE49-F238E27FC236}">
                <a16:creationId xmlns:a16="http://schemas.microsoft.com/office/drawing/2014/main" id="{FE28F85F-E3E0-3DD7-7460-A5DDE8BBC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4553" y="3774764"/>
            <a:ext cx="914400" cy="9144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C972F5A-6648-A000-C4FF-9EC10CDC8948}"/>
              </a:ext>
            </a:extLst>
          </p:cNvPr>
          <p:cNvSpPr txBox="1"/>
          <p:nvPr/>
        </p:nvSpPr>
        <p:spPr>
          <a:xfrm>
            <a:off x="1748953" y="5969220"/>
            <a:ext cx="20084352" cy="3334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“Entry of new firms is always good for consumers and bad for incumbents.”</a:t>
            </a:r>
          </a:p>
          <a:p>
            <a:pPr algn="just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“In a duopoly, price may be equal to both firm’s constant average and marginal cost, i.e., both firms may be making no profit whatsoever and yet the Herfindahl-Hirschman index may be approximately 1.”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530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Spring 2024 | Practical Sessions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2680" y="2698909"/>
            <a:ext cx="14627152" cy="1080611"/>
          </a:xfrm>
        </p:spPr>
        <p:txBody>
          <a:bodyPr/>
          <a:lstStyle/>
          <a:p>
            <a:r>
              <a:rPr lang="en-GB" dirty="0"/>
              <a:t>Competition in Quantities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F9B0C74-7AC8-C48F-583A-AA1737CD7612}"/>
              </a:ext>
            </a:extLst>
          </p:cNvPr>
          <p:cNvSpPr txBox="1">
            <a:spLocks/>
          </p:cNvSpPr>
          <p:nvPr/>
        </p:nvSpPr>
        <p:spPr>
          <a:xfrm>
            <a:off x="622680" y="3959766"/>
            <a:ext cx="22915746" cy="130832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14AE17E-645F-4E53-27D7-D87FC601BA97}"/>
              </a:ext>
            </a:extLst>
          </p:cNvPr>
          <p:cNvSpPr txBox="1">
            <a:spLocks/>
          </p:cNvSpPr>
          <p:nvPr/>
        </p:nvSpPr>
        <p:spPr>
          <a:xfrm>
            <a:off x="1748953" y="3898993"/>
            <a:ext cx="8118061" cy="6168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2400" b="1" err="1">
                <a:solidFill>
                  <a:schemeClr val="bg1"/>
                </a:solidFill>
              </a:rPr>
              <a:t>Exercise</a:t>
            </a:r>
            <a:endParaRPr lang="pt-PT" sz="2400" b="1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pic>
        <p:nvPicPr>
          <p:cNvPr id="10" name="Graphic 8" descr="Mathematics outline">
            <a:extLst>
              <a:ext uri="{FF2B5EF4-FFF2-40B4-BE49-F238E27FC236}">
                <a16:creationId xmlns:a16="http://schemas.microsoft.com/office/drawing/2014/main" id="{FE28F85F-E3E0-3DD7-7460-A5DDE8BBC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553" y="3774764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9">
                <a:extLst>
                  <a:ext uri="{FF2B5EF4-FFF2-40B4-BE49-F238E27FC236}">
                    <a16:creationId xmlns:a16="http://schemas.microsoft.com/office/drawing/2014/main" id="{621E700E-2AD9-1FD9-CBA4-91D48B87A9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0095" y="5448333"/>
                <a:ext cx="20557376" cy="1308321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 kumimoji="0" lang="en-US" sz="24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 "/>
                    <a:ea typeface="Open Sans Light" panose="020B0306030504020204" pitchFamily="34" charset="0"/>
                    <a:cs typeface="Open Sans Light" panose="020B0306030504020204" pitchFamily="34" charset="0"/>
                    <a:sym typeface="Helvetica Neue"/>
                  </a:defRPr>
                </a:lvl1pPr>
                <a:lvl2pPr marL="1270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905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2540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3175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3810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4445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5080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5715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sz="2800" b="1" dirty="0"/>
                  <a:t>Two firms, 1 and 2, supply a market for an homogeneous product whose demand equals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800" b="1" dirty="0"/>
                  <a:t>. They do so at a constant marginal and average cost of 2 while competing in quantities.</a:t>
                </a:r>
              </a:p>
              <a:p>
                <a:pPr marL="571500" indent="-571500" algn="just">
                  <a:lnSpc>
                    <a:spcPct val="150000"/>
                  </a:lnSpc>
                  <a:buAutoNum type="romanLcParenBoth"/>
                </a:pPr>
                <a:r>
                  <a:rPr lang="en-US" sz="2800" dirty="0"/>
                  <a:t>How much will each </a:t>
                </a:r>
                <a:r>
                  <a:rPr lang="en-US" sz="2800" b="1" dirty="0"/>
                  <a:t>produce</a:t>
                </a:r>
                <a:r>
                  <a:rPr lang="en-US" sz="2800" dirty="0"/>
                  <a:t>? What </a:t>
                </a:r>
                <a:r>
                  <a:rPr lang="en-US" sz="2800" b="1" dirty="0"/>
                  <a:t>price</a:t>
                </a:r>
                <a:r>
                  <a:rPr lang="en-US" sz="2800" dirty="0"/>
                  <a:t> will prevail? How much will each </a:t>
                </a:r>
                <a:r>
                  <a:rPr lang="en-US" sz="2800" b="1" dirty="0"/>
                  <a:t>profit</a:t>
                </a:r>
                <a:r>
                  <a:rPr lang="en-US" sz="2800" dirty="0"/>
                  <a:t>?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2800" dirty="0"/>
                  <a:t>Firm 2’s factory has partially burned down. As a result, </a:t>
                </a:r>
                <a:r>
                  <a:rPr lang="en-US" sz="2800" b="1" dirty="0"/>
                  <a:t>firm 2 can produce at most 2 units of output</a:t>
                </a:r>
                <a:r>
                  <a:rPr lang="en-US" sz="2800" dirty="0"/>
                  <a:t>.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2800" dirty="0"/>
                  <a:t>(ii) How does this affect firm 2’s </a:t>
                </a:r>
                <a:r>
                  <a:rPr lang="en-US" sz="2800" b="1" dirty="0"/>
                  <a:t>best-reply function</a:t>
                </a:r>
                <a:r>
                  <a:rPr lang="en-US" sz="2800" dirty="0"/>
                  <a:t>? Draw a figure. And firm 1’s? Complete the figure.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/>
                  <a:t>(iii) What is firm 2’s </a:t>
                </a:r>
                <a:r>
                  <a:rPr lang="en-US" sz="2800" b="1" dirty="0"/>
                  <a:t>output</a:t>
                </a:r>
                <a:r>
                  <a:rPr lang="en-US" sz="2800" dirty="0"/>
                  <a:t>? And firm 1’s? What is firm 2’s </a:t>
                </a:r>
                <a:r>
                  <a:rPr lang="en-US" sz="2800" b="1" dirty="0"/>
                  <a:t>profit</a:t>
                </a:r>
                <a:r>
                  <a:rPr lang="en-US" sz="2800" dirty="0"/>
                  <a:t>? And firm 1’s?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4" name="Text Placeholder 9">
                <a:extLst>
                  <a:ext uri="{FF2B5EF4-FFF2-40B4-BE49-F238E27FC236}">
                    <a16:creationId xmlns:a16="http://schemas.microsoft.com/office/drawing/2014/main" id="{621E700E-2AD9-1FD9-CBA4-91D48B87A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095" y="5448333"/>
                <a:ext cx="20557376" cy="1308321"/>
              </a:xfrm>
              <a:prstGeom prst="rect">
                <a:avLst/>
              </a:prstGeom>
              <a:blipFill>
                <a:blip r:embed="rId5"/>
                <a:stretch>
                  <a:fillRect l="-741" r="-593" b="-2887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áfico 12" descr="Distintivo 3 destaque">
            <a:extLst>
              <a:ext uri="{FF2B5EF4-FFF2-40B4-BE49-F238E27FC236}">
                <a16:creationId xmlns:a16="http://schemas.microsoft.com/office/drawing/2014/main" id="{232C0302-B493-26CD-5703-4B0BFB2265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53" y="53829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06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Spring 2024 | Practical Sessions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2680" y="2698909"/>
            <a:ext cx="14627152" cy="1080611"/>
          </a:xfrm>
        </p:spPr>
        <p:txBody>
          <a:bodyPr/>
          <a:lstStyle/>
          <a:p>
            <a:r>
              <a:rPr lang="en-GB" dirty="0"/>
              <a:t>Competition in Quantities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F9B0C74-7AC8-C48F-583A-AA1737CD7612}"/>
              </a:ext>
            </a:extLst>
          </p:cNvPr>
          <p:cNvSpPr txBox="1">
            <a:spLocks/>
          </p:cNvSpPr>
          <p:nvPr/>
        </p:nvSpPr>
        <p:spPr>
          <a:xfrm>
            <a:off x="622680" y="3959766"/>
            <a:ext cx="22915746" cy="130832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14AE17E-645F-4E53-27D7-D87FC601BA97}"/>
              </a:ext>
            </a:extLst>
          </p:cNvPr>
          <p:cNvSpPr txBox="1">
            <a:spLocks/>
          </p:cNvSpPr>
          <p:nvPr/>
        </p:nvSpPr>
        <p:spPr>
          <a:xfrm>
            <a:off x="1748953" y="3898993"/>
            <a:ext cx="8118061" cy="6168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2400" b="1" err="1">
                <a:solidFill>
                  <a:schemeClr val="bg1"/>
                </a:solidFill>
              </a:rPr>
              <a:t>Exercise</a:t>
            </a:r>
            <a:endParaRPr lang="pt-PT" sz="2400" b="1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pic>
        <p:nvPicPr>
          <p:cNvPr id="10" name="Graphic 8" descr="Mathematics outline">
            <a:extLst>
              <a:ext uri="{FF2B5EF4-FFF2-40B4-BE49-F238E27FC236}">
                <a16:creationId xmlns:a16="http://schemas.microsoft.com/office/drawing/2014/main" id="{FE28F85F-E3E0-3DD7-7460-A5DDE8BBC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553" y="3774764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9">
                <a:extLst>
                  <a:ext uri="{FF2B5EF4-FFF2-40B4-BE49-F238E27FC236}">
                    <a16:creationId xmlns:a16="http://schemas.microsoft.com/office/drawing/2014/main" id="{621E700E-2AD9-1FD9-CBA4-91D48B87A9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0095" y="5448333"/>
                <a:ext cx="20557376" cy="1308321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 kumimoji="0" lang="en-US" sz="24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 "/>
                    <a:ea typeface="Open Sans Light" panose="020B0306030504020204" pitchFamily="34" charset="0"/>
                    <a:cs typeface="Open Sans Light" panose="020B0306030504020204" pitchFamily="34" charset="0"/>
                    <a:sym typeface="Helvetica Neue"/>
                  </a:defRPr>
                </a:lvl1pPr>
                <a:lvl2pPr marL="1270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905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2540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3175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3810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4445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5080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5715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sz="2800" b="1" dirty="0"/>
                  <a:t>Two firms, 1 and 2, supply a market for an homogeneous product whose demand equals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800" b="1" dirty="0"/>
                  <a:t>. They do so at a constant marginal and average cost of 2 while competing in quantities.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2800" b="1" dirty="0"/>
                  <a:t>Suppose that firm 1’s manager is unaware of the fire.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2800" dirty="0"/>
                  <a:t>(iv) What is firm 1’s </a:t>
                </a:r>
                <a:r>
                  <a:rPr lang="en-US" sz="2800" b="1" dirty="0"/>
                  <a:t>output</a:t>
                </a:r>
                <a:r>
                  <a:rPr lang="en-US" sz="2800" dirty="0"/>
                  <a:t>? And firm 2’s? What is firm 2’s </a:t>
                </a:r>
                <a:r>
                  <a:rPr lang="en-US" sz="2800" b="1" dirty="0"/>
                  <a:t>profit</a:t>
                </a:r>
                <a:r>
                  <a:rPr lang="en-US" sz="2800" dirty="0"/>
                  <a:t>? And firm 1’s?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/>
                  <a:t>(v) </a:t>
                </a:r>
                <a:r>
                  <a:rPr lang="en-US" sz="2800" b="1" dirty="0"/>
                  <a:t>Is it preferable for consumers </a:t>
                </a:r>
                <a:r>
                  <a:rPr lang="en-US" sz="2800" dirty="0"/>
                  <a:t>that firm 1’s manager remain unaware of the fire? Compute and explain.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/>
                  <a:t>(vi) And for </a:t>
                </a:r>
                <a:r>
                  <a:rPr lang="en-US" sz="2800" b="1" dirty="0"/>
                  <a:t>society</a:t>
                </a:r>
                <a:r>
                  <a:rPr lang="en-US" sz="2800" dirty="0"/>
                  <a:t> as a whole? Compute and explain.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4" name="Text Placeholder 9">
                <a:extLst>
                  <a:ext uri="{FF2B5EF4-FFF2-40B4-BE49-F238E27FC236}">
                    <a16:creationId xmlns:a16="http://schemas.microsoft.com/office/drawing/2014/main" id="{621E700E-2AD9-1FD9-CBA4-91D48B87A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095" y="5448333"/>
                <a:ext cx="20557376" cy="1308321"/>
              </a:xfrm>
              <a:prstGeom prst="rect">
                <a:avLst/>
              </a:prstGeom>
              <a:blipFill>
                <a:blip r:embed="rId5"/>
                <a:stretch>
                  <a:fillRect l="-623" r="-593" b="-2887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áfico 12" descr="Distintivo 3 destaque">
            <a:extLst>
              <a:ext uri="{FF2B5EF4-FFF2-40B4-BE49-F238E27FC236}">
                <a16:creationId xmlns:a16="http://schemas.microsoft.com/office/drawing/2014/main" id="{232C0302-B493-26CD-5703-4B0BFB2265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53" y="53829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92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Spring 2024 | Practical Sessions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2680" y="2698909"/>
            <a:ext cx="14627152" cy="1080611"/>
          </a:xfrm>
        </p:spPr>
        <p:txBody>
          <a:bodyPr/>
          <a:lstStyle/>
          <a:p>
            <a:r>
              <a:rPr lang="en-GB" dirty="0"/>
              <a:t>Competition in Prices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F9B0C74-7AC8-C48F-583A-AA1737CD7612}"/>
              </a:ext>
            </a:extLst>
          </p:cNvPr>
          <p:cNvSpPr txBox="1">
            <a:spLocks/>
          </p:cNvSpPr>
          <p:nvPr/>
        </p:nvSpPr>
        <p:spPr>
          <a:xfrm>
            <a:off x="622680" y="3959766"/>
            <a:ext cx="22915746" cy="130832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14AE17E-645F-4E53-27D7-D87FC601BA97}"/>
              </a:ext>
            </a:extLst>
          </p:cNvPr>
          <p:cNvSpPr txBox="1">
            <a:spLocks/>
          </p:cNvSpPr>
          <p:nvPr/>
        </p:nvSpPr>
        <p:spPr>
          <a:xfrm>
            <a:off x="1748953" y="3898993"/>
            <a:ext cx="8118061" cy="6168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2400" b="1" err="1">
                <a:solidFill>
                  <a:schemeClr val="bg1"/>
                </a:solidFill>
              </a:rPr>
              <a:t>Exercise</a:t>
            </a:r>
            <a:endParaRPr lang="pt-PT" sz="2400" b="1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pic>
        <p:nvPicPr>
          <p:cNvPr id="10" name="Graphic 8" descr="Mathematics outline">
            <a:extLst>
              <a:ext uri="{FF2B5EF4-FFF2-40B4-BE49-F238E27FC236}">
                <a16:creationId xmlns:a16="http://schemas.microsoft.com/office/drawing/2014/main" id="{FE28F85F-E3E0-3DD7-7460-A5DDE8BBC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553" y="3774764"/>
            <a:ext cx="914400" cy="914400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21E700E-2AD9-1FD9-CBA4-91D48B87A927}"/>
              </a:ext>
            </a:extLst>
          </p:cNvPr>
          <p:cNvSpPr txBox="1">
            <a:spLocks/>
          </p:cNvSpPr>
          <p:nvPr/>
        </p:nvSpPr>
        <p:spPr>
          <a:xfrm>
            <a:off x="622680" y="4860131"/>
            <a:ext cx="23181217" cy="130832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800" dirty="0"/>
          </a:p>
        </p:txBody>
      </p:sp>
      <p:grpSp>
        <p:nvGrpSpPr>
          <p:cNvPr id="14" name="Gráfico 12" descr="Distintivo 4 destaque">
            <a:extLst>
              <a:ext uri="{FF2B5EF4-FFF2-40B4-BE49-F238E27FC236}">
                <a16:creationId xmlns:a16="http://schemas.microsoft.com/office/drawing/2014/main" id="{24FB9FC6-B22A-5560-FA3D-65CECC679C89}"/>
              </a:ext>
            </a:extLst>
          </p:cNvPr>
          <p:cNvGrpSpPr/>
          <p:nvPr/>
        </p:nvGrpSpPr>
        <p:grpSpPr>
          <a:xfrm>
            <a:off x="908738" y="5478420"/>
            <a:ext cx="723499" cy="723500"/>
            <a:chOff x="16803503" y="5930148"/>
            <a:chExt cx="723499" cy="723500"/>
          </a:xfrm>
          <a:solidFill>
            <a:srgbClr val="000000"/>
          </a:solidFill>
        </p:grpSpPr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5EC6E94E-89D4-80F2-464C-5CBA17DE932A}"/>
                </a:ext>
              </a:extLst>
            </p:cNvPr>
            <p:cNvSpPr/>
            <p:nvPr/>
          </p:nvSpPr>
          <p:spPr>
            <a:xfrm>
              <a:off x="16803503" y="5930148"/>
              <a:ext cx="723499" cy="723500"/>
            </a:xfrm>
            <a:custGeom>
              <a:avLst/>
              <a:gdLst>
                <a:gd name="connsiteX0" fmla="*/ 361750 w 723499"/>
                <a:gd name="connsiteY0" fmla="*/ 19050 h 723500"/>
                <a:gd name="connsiteX1" fmla="*/ 704450 w 723499"/>
                <a:gd name="connsiteY1" fmla="*/ 361750 h 723500"/>
                <a:gd name="connsiteX2" fmla="*/ 361750 w 723499"/>
                <a:gd name="connsiteY2" fmla="*/ 704450 h 723500"/>
                <a:gd name="connsiteX3" fmla="*/ 19050 w 723499"/>
                <a:gd name="connsiteY3" fmla="*/ 361750 h 723500"/>
                <a:gd name="connsiteX4" fmla="*/ 361750 w 723499"/>
                <a:gd name="connsiteY4" fmla="*/ 19050 h 723500"/>
                <a:gd name="connsiteX5" fmla="*/ 361750 w 723499"/>
                <a:gd name="connsiteY5" fmla="*/ 0 h 723500"/>
                <a:gd name="connsiteX6" fmla="*/ 0 w 723499"/>
                <a:gd name="connsiteY6" fmla="*/ 361750 h 723500"/>
                <a:gd name="connsiteX7" fmla="*/ 361750 w 723499"/>
                <a:gd name="connsiteY7" fmla="*/ 723500 h 723500"/>
                <a:gd name="connsiteX8" fmla="*/ 723500 w 723499"/>
                <a:gd name="connsiteY8" fmla="*/ 361750 h 723500"/>
                <a:gd name="connsiteX9" fmla="*/ 362093 w 723499"/>
                <a:gd name="connsiteY9" fmla="*/ 0 h 723500"/>
                <a:gd name="connsiteX10" fmla="*/ 361750 w 723499"/>
                <a:gd name="connsiteY10" fmla="*/ 0 h 72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3499" h="723500">
                  <a:moveTo>
                    <a:pt x="361750" y="19050"/>
                  </a:moveTo>
                  <a:cubicBezTo>
                    <a:pt x="551018" y="19050"/>
                    <a:pt x="704450" y="172482"/>
                    <a:pt x="704450" y="361750"/>
                  </a:cubicBezTo>
                  <a:cubicBezTo>
                    <a:pt x="704450" y="551019"/>
                    <a:pt x="551018" y="704450"/>
                    <a:pt x="361750" y="704450"/>
                  </a:cubicBezTo>
                  <a:cubicBezTo>
                    <a:pt x="172482" y="704450"/>
                    <a:pt x="19050" y="551019"/>
                    <a:pt x="19050" y="361750"/>
                  </a:cubicBezTo>
                  <a:cubicBezTo>
                    <a:pt x="19265" y="172571"/>
                    <a:pt x="172571" y="19265"/>
                    <a:pt x="361750" y="19050"/>
                  </a:cubicBezTo>
                  <a:moveTo>
                    <a:pt x="361750" y="0"/>
                  </a:moveTo>
                  <a:cubicBezTo>
                    <a:pt x="161961" y="0"/>
                    <a:pt x="0" y="161961"/>
                    <a:pt x="0" y="361750"/>
                  </a:cubicBezTo>
                  <a:cubicBezTo>
                    <a:pt x="0" y="561539"/>
                    <a:pt x="161961" y="723500"/>
                    <a:pt x="361750" y="723500"/>
                  </a:cubicBezTo>
                  <a:cubicBezTo>
                    <a:pt x="561539" y="723500"/>
                    <a:pt x="723500" y="561539"/>
                    <a:pt x="723500" y="361750"/>
                  </a:cubicBezTo>
                  <a:cubicBezTo>
                    <a:pt x="723594" y="162056"/>
                    <a:pt x="561787" y="94"/>
                    <a:pt x="362093" y="0"/>
                  </a:cubicBezTo>
                  <a:cubicBezTo>
                    <a:pt x="361979" y="0"/>
                    <a:pt x="361864" y="0"/>
                    <a:pt x="361750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EFA0F45E-AB1C-2A22-2418-2063050DE855}"/>
                </a:ext>
              </a:extLst>
            </p:cNvPr>
            <p:cNvSpPr/>
            <p:nvPr/>
          </p:nvSpPr>
          <p:spPr>
            <a:xfrm>
              <a:off x="17035436" y="6127697"/>
              <a:ext cx="223275" cy="313467"/>
            </a:xfrm>
            <a:custGeom>
              <a:avLst/>
              <a:gdLst>
                <a:gd name="connsiteX0" fmla="*/ 151581 w 223275"/>
                <a:gd name="connsiteY0" fmla="*/ 313468 h 313467"/>
                <a:gd name="connsiteX1" fmla="*/ 151581 w 223275"/>
                <a:gd name="connsiteY1" fmla="*/ 234001 h 313467"/>
                <a:gd name="connsiteX2" fmla="*/ 0 w 223275"/>
                <a:gd name="connsiteY2" fmla="*/ 234001 h 313467"/>
                <a:gd name="connsiteX3" fmla="*/ 0 w 223275"/>
                <a:gd name="connsiteY3" fmla="*/ 212331 h 313467"/>
                <a:gd name="connsiteX4" fmla="*/ 42253 w 223275"/>
                <a:gd name="connsiteY4" fmla="*/ 162049 h 313467"/>
                <a:gd name="connsiteX5" fmla="*/ 84001 w 223275"/>
                <a:gd name="connsiteY5" fmla="*/ 106299 h 313467"/>
                <a:gd name="connsiteX6" fmla="*/ 120739 w 223275"/>
                <a:gd name="connsiteY6" fmla="*/ 50302 h 313467"/>
                <a:gd name="connsiteX7" fmla="*/ 148133 w 223275"/>
                <a:gd name="connsiteY7" fmla="*/ 0 h 313467"/>
                <a:gd name="connsiteX8" fmla="*/ 173269 w 223275"/>
                <a:gd name="connsiteY8" fmla="*/ 0 h 313467"/>
                <a:gd name="connsiteX9" fmla="*/ 173269 w 223275"/>
                <a:gd name="connsiteY9" fmla="*/ 214760 h 313467"/>
                <a:gd name="connsiteX10" fmla="*/ 223276 w 223275"/>
                <a:gd name="connsiteY10" fmla="*/ 214760 h 313467"/>
                <a:gd name="connsiteX11" fmla="*/ 223276 w 223275"/>
                <a:gd name="connsiteY11" fmla="*/ 234001 h 313467"/>
                <a:gd name="connsiteX12" fmla="*/ 173269 w 223275"/>
                <a:gd name="connsiteY12" fmla="*/ 234001 h 313467"/>
                <a:gd name="connsiteX13" fmla="*/ 173269 w 223275"/>
                <a:gd name="connsiteY13" fmla="*/ 313468 h 313467"/>
                <a:gd name="connsiteX14" fmla="*/ 145361 w 223275"/>
                <a:gd name="connsiteY14" fmla="*/ 40777 h 313467"/>
                <a:gd name="connsiteX15" fmla="*/ 112652 w 223275"/>
                <a:gd name="connsiteY15" fmla="*/ 93850 h 313467"/>
                <a:gd name="connsiteX16" fmla="*/ 81143 w 223275"/>
                <a:gd name="connsiteY16" fmla="*/ 139494 h 313467"/>
                <a:gd name="connsiteX17" fmla="*/ 51997 w 223275"/>
                <a:gd name="connsiteY17" fmla="*/ 177870 h 313467"/>
                <a:gd name="connsiteX18" fmla="*/ 26460 w 223275"/>
                <a:gd name="connsiteY18" fmla="*/ 209302 h 313467"/>
                <a:gd name="connsiteX19" fmla="*/ 21984 w 223275"/>
                <a:gd name="connsiteY19" fmla="*/ 214732 h 313467"/>
                <a:gd name="connsiteX20" fmla="*/ 21984 w 223275"/>
                <a:gd name="connsiteY20" fmla="*/ 214732 h 313467"/>
                <a:gd name="connsiteX21" fmla="*/ 151581 w 223275"/>
                <a:gd name="connsiteY21" fmla="*/ 214732 h 313467"/>
                <a:gd name="connsiteX22" fmla="*/ 151581 w 223275"/>
                <a:gd name="connsiteY22" fmla="*/ 30042 h 313467"/>
                <a:gd name="connsiteX23" fmla="*/ 151581 w 223275"/>
                <a:gd name="connsiteY23" fmla="*/ 30042 h 31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275" h="313467">
                  <a:moveTo>
                    <a:pt x="151581" y="313468"/>
                  </a:moveTo>
                  <a:lnTo>
                    <a:pt x="151581" y="234001"/>
                  </a:lnTo>
                  <a:lnTo>
                    <a:pt x="0" y="234001"/>
                  </a:lnTo>
                  <a:lnTo>
                    <a:pt x="0" y="212331"/>
                  </a:lnTo>
                  <a:cubicBezTo>
                    <a:pt x="13697" y="197091"/>
                    <a:pt x="27984" y="179946"/>
                    <a:pt x="42253" y="162049"/>
                  </a:cubicBezTo>
                  <a:cubicBezTo>
                    <a:pt x="56712" y="143885"/>
                    <a:pt x="70761" y="125120"/>
                    <a:pt x="84001" y="106299"/>
                  </a:cubicBezTo>
                  <a:cubicBezTo>
                    <a:pt x="97241" y="87478"/>
                    <a:pt x="109604" y="68637"/>
                    <a:pt x="120739" y="50302"/>
                  </a:cubicBezTo>
                  <a:cubicBezTo>
                    <a:pt x="130723" y="34013"/>
                    <a:pt x="139866" y="17224"/>
                    <a:pt x="148133" y="0"/>
                  </a:cubicBezTo>
                  <a:lnTo>
                    <a:pt x="173269" y="0"/>
                  </a:lnTo>
                  <a:lnTo>
                    <a:pt x="173269" y="214760"/>
                  </a:lnTo>
                  <a:lnTo>
                    <a:pt x="223276" y="214760"/>
                  </a:lnTo>
                  <a:lnTo>
                    <a:pt x="223276" y="234001"/>
                  </a:lnTo>
                  <a:lnTo>
                    <a:pt x="173269" y="234001"/>
                  </a:lnTo>
                  <a:lnTo>
                    <a:pt x="173269" y="313468"/>
                  </a:lnTo>
                  <a:close/>
                  <a:moveTo>
                    <a:pt x="145361" y="40777"/>
                  </a:moveTo>
                  <a:cubicBezTo>
                    <a:pt x="134464" y="59617"/>
                    <a:pt x="123454" y="77476"/>
                    <a:pt x="112652" y="93850"/>
                  </a:cubicBezTo>
                  <a:cubicBezTo>
                    <a:pt x="101851" y="110223"/>
                    <a:pt x="91278" y="125511"/>
                    <a:pt x="81143" y="139494"/>
                  </a:cubicBezTo>
                  <a:cubicBezTo>
                    <a:pt x="71009" y="153476"/>
                    <a:pt x="61208" y="166373"/>
                    <a:pt x="51997" y="177870"/>
                  </a:cubicBezTo>
                  <a:cubicBezTo>
                    <a:pt x="42786" y="189367"/>
                    <a:pt x="34195" y="199939"/>
                    <a:pt x="26460" y="209302"/>
                  </a:cubicBezTo>
                  <a:lnTo>
                    <a:pt x="21984" y="214732"/>
                  </a:lnTo>
                  <a:lnTo>
                    <a:pt x="21984" y="214732"/>
                  </a:lnTo>
                  <a:lnTo>
                    <a:pt x="151581" y="214732"/>
                  </a:lnTo>
                  <a:lnTo>
                    <a:pt x="151581" y="30042"/>
                  </a:lnTo>
                  <a:lnTo>
                    <a:pt x="151581" y="30042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9">
                <a:extLst>
                  <a:ext uri="{FF2B5EF4-FFF2-40B4-BE49-F238E27FC236}">
                    <a16:creationId xmlns:a16="http://schemas.microsoft.com/office/drawing/2014/main" id="{7943CB26-A361-5BCF-4F88-1861653AC5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0095" y="5448333"/>
                <a:ext cx="20557376" cy="1308321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 kumimoji="0" lang="en-US" sz="24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 "/>
                    <a:ea typeface="Open Sans Light" panose="020B0306030504020204" pitchFamily="34" charset="0"/>
                    <a:cs typeface="Open Sans Light" panose="020B0306030504020204" pitchFamily="34" charset="0"/>
                    <a:sym typeface="Helvetica Neue"/>
                  </a:defRPr>
                </a:lvl1pPr>
                <a:lvl2pPr marL="1270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905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2540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3175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3810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4445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5080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5715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sz="2800" b="1" dirty="0"/>
                  <a:t>One firm, denoted 1, supplies a medicine whose demand is equal to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800" b="1" dirty="0"/>
                  <a:t>, producing it at a constant marginal and average cost of 2.</a:t>
                </a:r>
              </a:p>
              <a:p>
                <a:pPr marL="571500" indent="-571500" algn="just">
                  <a:lnSpc>
                    <a:spcPct val="150000"/>
                  </a:lnSpc>
                  <a:buAutoNum type="romanLcParenBoth"/>
                </a:pPr>
                <a:r>
                  <a:rPr lang="en-US" sz="2800" dirty="0"/>
                  <a:t>What </a:t>
                </a:r>
                <a:r>
                  <a:rPr lang="en-US" sz="2800" b="1" dirty="0"/>
                  <a:t>price</a:t>
                </a:r>
                <a:r>
                  <a:rPr lang="en-US" sz="2800" dirty="0"/>
                  <a:t> will firm 1 set? What will its profit be? Quantify.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/>
                  <a:t>Another </a:t>
                </a:r>
                <a:r>
                  <a:rPr lang="en-US" sz="2800" b="1" dirty="0"/>
                  <a:t>firm, denoted 2</a:t>
                </a:r>
                <a:r>
                  <a:rPr lang="en-US" sz="2800" dirty="0"/>
                  <a:t>, comes up with another medicine that is a </a:t>
                </a:r>
                <a:r>
                  <a:rPr lang="en-US" sz="2800" b="1" dirty="0"/>
                  <a:t>perfect substitute </a:t>
                </a:r>
                <a:r>
                  <a:rPr lang="en-US" sz="2800" dirty="0"/>
                  <a:t>for the medicine produced by firm 1. Firm 2 also produces at a marginal and average cost of 2. </a:t>
                </a:r>
                <a:r>
                  <a:rPr lang="en-US" sz="2800" b="1" dirty="0"/>
                  <a:t>Both firms quote prices</a:t>
                </a:r>
                <a:r>
                  <a:rPr lang="en-US" sz="2800" dirty="0"/>
                  <a:t>, which they choose simultaneously and independently.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/>
                  <a:t>(ii) What is the </a:t>
                </a:r>
                <a:r>
                  <a:rPr lang="en-US" sz="2800" b="1" dirty="0"/>
                  <a:t>value of firm 2’s </a:t>
                </a:r>
                <a:r>
                  <a:rPr lang="en-US" sz="2800" dirty="0"/>
                  <a:t>new medicine to its shareholders?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/>
                  <a:t>(iii) </a:t>
                </a:r>
                <a:r>
                  <a:rPr lang="en-US" sz="2800" b="1" dirty="0"/>
                  <a:t>Who benefits</a:t>
                </a:r>
                <a:r>
                  <a:rPr lang="en-US" sz="2800" dirty="0"/>
                  <a:t> from firm 2’s invention? </a:t>
                </a:r>
                <a:r>
                  <a:rPr lang="en-US" sz="2800" b="1" dirty="0"/>
                  <a:t>Who is hurt </a:t>
                </a:r>
                <a:r>
                  <a:rPr lang="en-US" sz="2800" dirty="0"/>
                  <a:t>by firm 2’s invention? What is the value of firm 2’s new medicine for society as a whole? Compute and explain.</a:t>
                </a:r>
              </a:p>
            </p:txBody>
          </p:sp>
        </mc:Choice>
        <mc:Fallback xmlns="">
          <p:sp>
            <p:nvSpPr>
              <p:cNvPr id="5" name="Text Placeholder 9">
                <a:extLst>
                  <a:ext uri="{FF2B5EF4-FFF2-40B4-BE49-F238E27FC236}">
                    <a16:creationId xmlns:a16="http://schemas.microsoft.com/office/drawing/2014/main" id="{7943CB26-A361-5BCF-4F88-1861653AC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095" y="5448333"/>
                <a:ext cx="20557376" cy="1308321"/>
              </a:xfrm>
              <a:prstGeom prst="rect">
                <a:avLst/>
              </a:prstGeom>
              <a:blipFill>
                <a:blip r:embed="rId5"/>
                <a:stretch>
                  <a:fillRect l="-741" r="-593" b="-40327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60191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Spring 2024 | Practical Sessions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2680" y="2698909"/>
            <a:ext cx="14627152" cy="1080611"/>
          </a:xfrm>
        </p:spPr>
        <p:txBody>
          <a:bodyPr/>
          <a:lstStyle/>
          <a:p>
            <a:r>
              <a:rPr lang="en-GB" dirty="0"/>
              <a:t>Competition in Prices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F9B0C74-7AC8-C48F-583A-AA1737CD7612}"/>
              </a:ext>
            </a:extLst>
          </p:cNvPr>
          <p:cNvSpPr txBox="1">
            <a:spLocks/>
          </p:cNvSpPr>
          <p:nvPr/>
        </p:nvSpPr>
        <p:spPr>
          <a:xfrm>
            <a:off x="622680" y="3959766"/>
            <a:ext cx="22915746" cy="130832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14AE17E-645F-4E53-27D7-D87FC601BA97}"/>
              </a:ext>
            </a:extLst>
          </p:cNvPr>
          <p:cNvSpPr txBox="1">
            <a:spLocks/>
          </p:cNvSpPr>
          <p:nvPr/>
        </p:nvSpPr>
        <p:spPr>
          <a:xfrm>
            <a:off x="1748953" y="3898993"/>
            <a:ext cx="8118061" cy="6168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2400" b="1" err="1">
                <a:solidFill>
                  <a:schemeClr val="bg1"/>
                </a:solidFill>
              </a:rPr>
              <a:t>Exercise</a:t>
            </a:r>
            <a:endParaRPr lang="pt-PT" sz="2400" b="1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pic>
        <p:nvPicPr>
          <p:cNvPr id="10" name="Graphic 8" descr="Mathematics outline">
            <a:extLst>
              <a:ext uri="{FF2B5EF4-FFF2-40B4-BE49-F238E27FC236}">
                <a16:creationId xmlns:a16="http://schemas.microsoft.com/office/drawing/2014/main" id="{FE28F85F-E3E0-3DD7-7460-A5DDE8BBC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553" y="3774764"/>
            <a:ext cx="914400" cy="914400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21E700E-2AD9-1FD9-CBA4-91D48B87A927}"/>
              </a:ext>
            </a:extLst>
          </p:cNvPr>
          <p:cNvSpPr txBox="1">
            <a:spLocks/>
          </p:cNvSpPr>
          <p:nvPr/>
        </p:nvSpPr>
        <p:spPr>
          <a:xfrm>
            <a:off x="622680" y="4860131"/>
            <a:ext cx="23181217" cy="130832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800" dirty="0"/>
          </a:p>
        </p:txBody>
      </p:sp>
      <p:grpSp>
        <p:nvGrpSpPr>
          <p:cNvPr id="14" name="Gráfico 12" descr="Distintivo 4 destaque">
            <a:extLst>
              <a:ext uri="{FF2B5EF4-FFF2-40B4-BE49-F238E27FC236}">
                <a16:creationId xmlns:a16="http://schemas.microsoft.com/office/drawing/2014/main" id="{24FB9FC6-B22A-5560-FA3D-65CECC679C89}"/>
              </a:ext>
            </a:extLst>
          </p:cNvPr>
          <p:cNvGrpSpPr/>
          <p:nvPr/>
        </p:nvGrpSpPr>
        <p:grpSpPr>
          <a:xfrm>
            <a:off x="908738" y="5478420"/>
            <a:ext cx="723499" cy="723500"/>
            <a:chOff x="16803503" y="5930148"/>
            <a:chExt cx="723499" cy="723500"/>
          </a:xfrm>
          <a:solidFill>
            <a:srgbClr val="000000"/>
          </a:solidFill>
        </p:grpSpPr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5EC6E94E-89D4-80F2-464C-5CBA17DE932A}"/>
                </a:ext>
              </a:extLst>
            </p:cNvPr>
            <p:cNvSpPr/>
            <p:nvPr/>
          </p:nvSpPr>
          <p:spPr>
            <a:xfrm>
              <a:off x="16803503" y="5930148"/>
              <a:ext cx="723499" cy="723500"/>
            </a:xfrm>
            <a:custGeom>
              <a:avLst/>
              <a:gdLst>
                <a:gd name="connsiteX0" fmla="*/ 361750 w 723499"/>
                <a:gd name="connsiteY0" fmla="*/ 19050 h 723500"/>
                <a:gd name="connsiteX1" fmla="*/ 704450 w 723499"/>
                <a:gd name="connsiteY1" fmla="*/ 361750 h 723500"/>
                <a:gd name="connsiteX2" fmla="*/ 361750 w 723499"/>
                <a:gd name="connsiteY2" fmla="*/ 704450 h 723500"/>
                <a:gd name="connsiteX3" fmla="*/ 19050 w 723499"/>
                <a:gd name="connsiteY3" fmla="*/ 361750 h 723500"/>
                <a:gd name="connsiteX4" fmla="*/ 361750 w 723499"/>
                <a:gd name="connsiteY4" fmla="*/ 19050 h 723500"/>
                <a:gd name="connsiteX5" fmla="*/ 361750 w 723499"/>
                <a:gd name="connsiteY5" fmla="*/ 0 h 723500"/>
                <a:gd name="connsiteX6" fmla="*/ 0 w 723499"/>
                <a:gd name="connsiteY6" fmla="*/ 361750 h 723500"/>
                <a:gd name="connsiteX7" fmla="*/ 361750 w 723499"/>
                <a:gd name="connsiteY7" fmla="*/ 723500 h 723500"/>
                <a:gd name="connsiteX8" fmla="*/ 723500 w 723499"/>
                <a:gd name="connsiteY8" fmla="*/ 361750 h 723500"/>
                <a:gd name="connsiteX9" fmla="*/ 362093 w 723499"/>
                <a:gd name="connsiteY9" fmla="*/ 0 h 723500"/>
                <a:gd name="connsiteX10" fmla="*/ 361750 w 723499"/>
                <a:gd name="connsiteY10" fmla="*/ 0 h 72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3499" h="723500">
                  <a:moveTo>
                    <a:pt x="361750" y="19050"/>
                  </a:moveTo>
                  <a:cubicBezTo>
                    <a:pt x="551018" y="19050"/>
                    <a:pt x="704450" y="172482"/>
                    <a:pt x="704450" y="361750"/>
                  </a:cubicBezTo>
                  <a:cubicBezTo>
                    <a:pt x="704450" y="551019"/>
                    <a:pt x="551018" y="704450"/>
                    <a:pt x="361750" y="704450"/>
                  </a:cubicBezTo>
                  <a:cubicBezTo>
                    <a:pt x="172482" y="704450"/>
                    <a:pt x="19050" y="551019"/>
                    <a:pt x="19050" y="361750"/>
                  </a:cubicBezTo>
                  <a:cubicBezTo>
                    <a:pt x="19265" y="172571"/>
                    <a:pt x="172571" y="19265"/>
                    <a:pt x="361750" y="19050"/>
                  </a:cubicBezTo>
                  <a:moveTo>
                    <a:pt x="361750" y="0"/>
                  </a:moveTo>
                  <a:cubicBezTo>
                    <a:pt x="161961" y="0"/>
                    <a:pt x="0" y="161961"/>
                    <a:pt x="0" y="361750"/>
                  </a:cubicBezTo>
                  <a:cubicBezTo>
                    <a:pt x="0" y="561539"/>
                    <a:pt x="161961" y="723500"/>
                    <a:pt x="361750" y="723500"/>
                  </a:cubicBezTo>
                  <a:cubicBezTo>
                    <a:pt x="561539" y="723500"/>
                    <a:pt x="723500" y="561539"/>
                    <a:pt x="723500" y="361750"/>
                  </a:cubicBezTo>
                  <a:cubicBezTo>
                    <a:pt x="723594" y="162056"/>
                    <a:pt x="561787" y="94"/>
                    <a:pt x="362093" y="0"/>
                  </a:cubicBezTo>
                  <a:cubicBezTo>
                    <a:pt x="361979" y="0"/>
                    <a:pt x="361864" y="0"/>
                    <a:pt x="361750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EFA0F45E-AB1C-2A22-2418-2063050DE855}"/>
                </a:ext>
              </a:extLst>
            </p:cNvPr>
            <p:cNvSpPr/>
            <p:nvPr/>
          </p:nvSpPr>
          <p:spPr>
            <a:xfrm>
              <a:off x="17035436" y="6127697"/>
              <a:ext cx="223275" cy="313467"/>
            </a:xfrm>
            <a:custGeom>
              <a:avLst/>
              <a:gdLst>
                <a:gd name="connsiteX0" fmla="*/ 151581 w 223275"/>
                <a:gd name="connsiteY0" fmla="*/ 313468 h 313467"/>
                <a:gd name="connsiteX1" fmla="*/ 151581 w 223275"/>
                <a:gd name="connsiteY1" fmla="*/ 234001 h 313467"/>
                <a:gd name="connsiteX2" fmla="*/ 0 w 223275"/>
                <a:gd name="connsiteY2" fmla="*/ 234001 h 313467"/>
                <a:gd name="connsiteX3" fmla="*/ 0 w 223275"/>
                <a:gd name="connsiteY3" fmla="*/ 212331 h 313467"/>
                <a:gd name="connsiteX4" fmla="*/ 42253 w 223275"/>
                <a:gd name="connsiteY4" fmla="*/ 162049 h 313467"/>
                <a:gd name="connsiteX5" fmla="*/ 84001 w 223275"/>
                <a:gd name="connsiteY5" fmla="*/ 106299 h 313467"/>
                <a:gd name="connsiteX6" fmla="*/ 120739 w 223275"/>
                <a:gd name="connsiteY6" fmla="*/ 50302 h 313467"/>
                <a:gd name="connsiteX7" fmla="*/ 148133 w 223275"/>
                <a:gd name="connsiteY7" fmla="*/ 0 h 313467"/>
                <a:gd name="connsiteX8" fmla="*/ 173269 w 223275"/>
                <a:gd name="connsiteY8" fmla="*/ 0 h 313467"/>
                <a:gd name="connsiteX9" fmla="*/ 173269 w 223275"/>
                <a:gd name="connsiteY9" fmla="*/ 214760 h 313467"/>
                <a:gd name="connsiteX10" fmla="*/ 223276 w 223275"/>
                <a:gd name="connsiteY10" fmla="*/ 214760 h 313467"/>
                <a:gd name="connsiteX11" fmla="*/ 223276 w 223275"/>
                <a:gd name="connsiteY11" fmla="*/ 234001 h 313467"/>
                <a:gd name="connsiteX12" fmla="*/ 173269 w 223275"/>
                <a:gd name="connsiteY12" fmla="*/ 234001 h 313467"/>
                <a:gd name="connsiteX13" fmla="*/ 173269 w 223275"/>
                <a:gd name="connsiteY13" fmla="*/ 313468 h 313467"/>
                <a:gd name="connsiteX14" fmla="*/ 145361 w 223275"/>
                <a:gd name="connsiteY14" fmla="*/ 40777 h 313467"/>
                <a:gd name="connsiteX15" fmla="*/ 112652 w 223275"/>
                <a:gd name="connsiteY15" fmla="*/ 93850 h 313467"/>
                <a:gd name="connsiteX16" fmla="*/ 81143 w 223275"/>
                <a:gd name="connsiteY16" fmla="*/ 139494 h 313467"/>
                <a:gd name="connsiteX17" fmla="*/ 51997 w 223275"/>
                <a:gd name="connsiteY17" fmla="*/ 177870 h 313467"/>
                <a:gd name="connsiteX18" fmla="*/ 26460 w 223275"/>
                <a:gd name="connsiteY18" fmla="*/ 209302 h 313467"/>
                <a:gd name="connsiteX19" fmla="*/ 21984 w 223275"/>
                <a:gd name="connsiteY19" fmla="*/ 214732 h 313467"/>
                <a:gd name="connsiteX20" fmla="*/ 21984 w 223275"/>
                <a:gd name="connsiteY20" fmla="*/ 214732 h 313467"/>
                <a:gd name="connsiteX21" fmla="*/ 151581 w 223275"/>
                <a:gd name="connsiteY21" fmla="*/ 214732 h 313467"/>
                <a:gd name="connsiteX22" fmla="*/ 151581 w 223275"/>
                <a:gd name="connsiteY22" fmla="*/ 30042 h 313467"/>
                <a:gd name="connsiteX23" fmla="*/ 151581 w 223275"/>
                <a:gd name="connsiteY23" fmla="*/ 30042 h 31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275" h="313467">
                  <a:moveTo>
                    <a:pt x="151581" y="313468"/>
                  </a:moveTo>
                  <a:lnTo>
                    <a:pt x="151581" y="234001"/>
                  </a:lnTo>
                  <a:lnTo>
                    <a:pt x="0" y="234001"/>
                  </a:lnTo>
                  <a:lnTo>
                    <a:pt x="0" y="212331"/>
                  </a:lnTo>
                  <a:cubicBezTo>
                    <a:pt x="13697" y="197091"/>
                    <a:pt x="27984" y="179946"/>
                    <a:pt x="42253" y="162049"/>
                  </a:cubicBezTo>
                  <a:cubicBezTo>
                    <a:pt x="56712" y="143885"/>
                    <a:pt x="70761" y="125120"/>
                    <a:pt x="84001" y="106299"/>
                  </a:cubicBezTo>
                  <a:cubicBezTo>
                    <a:pt x="97241" y="87478"/>
                    <a:pt x="109604" y="68637"/>
                    <a:pt x="120739" y="50302"/>
                  </a:cubicBezTo>
                  <a:cubicBezTo>
                    <a:pt x="130723" y="34013"/>
                    <a:pt x="139866" y="17224"/>
                    <a:pt x="148133" y="0"/>
                  </a:cubicBezTo>
                  <a:lnTo>
                    <a:pt x="173269" y="0"/>
                  </a:lnTo>
                  <a:lnTo>
                    <a:pt x="173269" y="214760"/>
                  </a:lnTo>
                  <a:lnTo>
                    <a:pt x="223276" y="214760"/>
                  </a:lnTo>
                  <a:lnTo>
                    <a:pt x="223276" y="234001"/>
                  </a:lnTo>
                  <a:lnTo>
                    <a:pt x="173269" y="234001"/>
                  </a:lnTo>
                  <a:lnTo>
                    <a:pt x="173269" y="313468"/>
                  </a:lnTo>
                  <a:close/>
                  <a:moveTo>
                    <a:pt x="145361" y="40777"/>
                  </a:moveTo>
                  <a:cubicBezTo>
                    <a:pt x="134464" y="59617"/>
                    <a:pt x="123454" y="77476"/>
                    <a:pt x="112652" y="93850"/>
                  </a:cubicBezTo>
                  <a:cubicBezTo>
                    <a:pt x="101851" y="110223"/>
                    <a:pt x="91278" y="125511"/>
                    <a:pt x="81143" y="139494"/>
                  </a:cubicBezTo>
                  <a:cubicBezTo>
                    <a:pt x="71009" y="153476"/>
                    <a:pt x="61208" y="166373"/>
                    <a:pt x="51997" y="177870"/>
                  </a:cubicBezTo>
                  <a:cubicBezTo>
                    <a:pt x="42786" y="189367"/>
                    <a:pt x="34195" y="199939"/>
                    <a:pt x="26460" y="209302"/>
                  </a:cubicBezTo>
                  <a:lnTo>
                    <a:pt x="21984" y="214732"/>
                  </a:lnTo>
                  <a:lnTo>
                    <a:pt x="21984" y="214732"/>
                  </a:lnTo>
                  <a:lnTo>
                    <a:pt x="151581" y="214732"/>
                  </a:lnTo>
                  <a:lnTo>
                    <a:pt x="151581" y="30042"/>
                  </a:lnTo>
                  <a:lnTo>
                    <a:pt x="151581" y="30042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9">
                <a:extLst>
                  <a:ext uri="{FF2B5EF4-FFF2-40B4-BE49-F238E27FC236}">
                    <a16:creationId xmlns:a16="http://schemas.microsoft.com/office/drawing/2014/main" id="{7943CB26-A361-5BCF-4F88-1861653AC5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0095" y="5448333"/>
                <a:ext cx="20557376" cy="1308321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 kumimoji="0" lang="en-US" sz="24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 "/>
                    <a:ea typeface="Open Sans Light" panose="020B0306030504020204" pitchFamily="34" charset="0"/>
                    <a:cs typeface="Open Sans Light" panose="020B0306030504020204" pitchFamily="34" charset="0"/>
                    <a:sym typeface="Helvetica Neue"/>
                  </a:defRPr>
                </a:lvl1pPr>
                <a:lvl2pPr marL="1270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905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2540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3175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3810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4445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5080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5715000" marR="0" indent="-635000" algn="l" defTabSz="82550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5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sz="2800" b="1" dirty="0"/>
                  <a:t>One firm, denoted 1, supplies a medicine whose demand is equal to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800" b="1" dirty="0"/>
                  <a:t>, producing it at a constant marginal and average cost of 2.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2800" b="1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/>
                  <a:t>(iv) Suppose that a </a:t>
                </a:r>
                <a:r>
                  <a:rPr lang="en-US" sz="2800" b="1" dirty="0"/>
                  <a:t>third firm</a:t>
                </a:r>
                <a:r>
                  <a:rPr lang="en-US" sz="2800" dirty="0"/>
                  <a:t>, denoted 3, has invented yet another perfect substitute for the two medicines offered by firms 1 and 2, which it also produces at a constant marginal and average cost. </a:t>
                </a:r>
                <a:r>
                  <a:rPr lang="en-US" sz="2800" b="1" dirty="0"/>
                  <a:t>Under what condition will this new medicine be privately and socially beneficial? </a:t>
                </a:r>
                <a:r>
                  <a:rPr lang="en-US" sz="2800" dirty="0"/>
                  <a:t>Quantify and explain.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Text Placeholder 9">
                <a:extLst>
                  <a:ext uri="{FF2B5EF4-FFF2-40B4-BE49-F238E27FC236}">
                    <a16:creationId xmlns:a16="http://schemas.microsoft.com/office/drawing/2014/main" id="{7943CB26-A361-5BCF-4F88-1861653AC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095" y="5448333"/>
                <a:ext cx="20557376" cy="1308321"/>
              </a:xfrm>
              <a:prstGeom prst="rect">
                <a:avLst/>
              </a:prstGeom>
              <a:blipFill>
                <a:blip r:embed="rId5"/>
                <a:stretch>
                  <a:fillRect l="-623" r="-593" b="-23271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77644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itl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ontent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Quotes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Endpag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10DF474-9CD5-47D3-97A4-FC327EEF6DA5}">
  <we:reference id="026e7b2b-fa4d-4fe0-bf3b-b965f6f25bee" version="1.0.0.56" store="EXCatalog" storeType="EXCatalog"/>
  <we:alternateReferences>
    <we:reference id="WA200000565" version="1.0.0.56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C757EF02F0F4249A72AFA41B1E39135" ma:contentTypeVersion="4" ma:contentTypeDescription="Criar um novo documento." ma:contentTypeScope="" ma:versionID="c9db0a7d86703b3555b189ed527aca70">
  <xsd:schema xmlns:xsd="http://www.w3.org/2001/XMLSchema" xmlns:xs="http://www.w3.org/2001/XMLSchema" xmlns:p="http://schemas.microsoft.com/office/2006/metadata/properties" xmlns:ns2="21b9acd7-7725-4a11-8341-c4146aaeea42" targetNamespace="http://schemas.microsoft.com/office/2006/metadata/properties" ma:root="true" ma:fieldsID="f236f4df8f2e83f01df07774421ce07a" ns2:_="">
    <xsd:import namespace="21b9acd7-7725-4a11-8341-c4146aaeea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9acd7-7725-4a11-8341-c4146aaeea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58B213-F41B-4FF9-A306-4D7E12572F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b9acd7-7725-4a11-8341-c4146aaeea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E51284-4D76-45F1-A51B-2400D04F50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DBDC25-3209-4E04-8C17-E545D50F58FD}">
  <ds:schemaRefs>
    <ds:schemaRef ds:uri="http://schemas.microsoft.com/office/infopath/2007/PartnerControls"/>
    <ds:schemaRef ds:uri="http://purl.org/dc/dcmitype/"/>
    <ds:schemaRef ds:uri="acff3ced-2f66-49e7-9cea-47a2fda40360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14976</TotalTime>
  <Words>684</Words>
  <Application>Microsoft Office PowerPoint</Application>
  <PresentationFormat>Personalizados</PresentationFormat>
  <Paragraphs>66</Paragraphs>
  <Slides>9</Slides>
  <Notes>9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dos diapositivos</vt:lpstr>
      </vt:variant>
      <vt:variant>
        <vt:i4>9</vt:i4>
      </vt:variant>
    </vt:vector>
  </HeadingPairs>
  <TitlesOfParts>
    <vt:vector size="20" baseType="lpstr">
      <vt:lpstr>Cambria Math</vt:lpstr>
      <vt:lpstr>Helvetica Neue</vt:lpstr>
      <vt:lpstr>Helvetica Neue Medium</vt:lpstr>
      <vt:lpstr>Open Sans</vt:lpstr>
      <vt:lpstr>Open Sans </vt:lpstr>
      <vt:lpstr>Playfair Display</vt:lpstr>
      <vt:lpstr>Wingdings</vt:lpstr>
      <vt:lpstr>Title</vt:lpstr>
      <vt:lpstr>Content</vt:lpstr>
      <vt:lpstr>Quotes</vt:lpstr>
      <vt:lpstr>Endpage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Castela</dc:creator>
  <cp:lastModifiedBy>Mariana Costa</cp:lastModifiedBy>
  <cp:revision>96</cp:revision>
  <cp:lastPrinted>2018-07-19T09:42:38Z</cp:lastPrinted>
  <dcterms:modified xsi:type="dcterms:W3CDTF">2025-04-28T23:08:11Z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0x0101006C757EF02F0F4249A72AFA41B1E39135</vt:lpwstr>
  </property>
</Properties>
</file>