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317" r:id="rId3"/>
    <p:sldId id="310" r:id="rId4"/>
    <p:sldId id="298" r:id="rId5"/>
    <p:sldId id="312" r:id="rId6"/>
    <p:sldId id="314" r:id="rId7"/>
    <p:sldId id="319" r:id="rId8"/>
    <p:sldId id="320" r:id="rId9"/>
    <p:sldId id="321" r:id="rId10"/>
    <p:sldId id="315" r:id="rId11"/>
    <p:sldId id="316" r:id="rId12"/>
    <p:sldId id="322" r:id="rId13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A8CA34-3FE8-9748-9E93-759023BAF6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A78170-E108-E547-A5D3-9527B4CC36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1F0B06-8723-674D-8FD9-A700E00A80CA}" type="datetime1">
              <a:rPr lang="en-US" altLang="en-US"/>
              <a:pPr/>
              <a:t>8/29/20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5E596F-D67D-224C-ACF2-1B841F699E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0E1A71-5F77-1440-AF7D-B1A278CFF8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8276C5-8B5D-6E4F-9737-229018AEA8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8EC9683-B6C4-7045-AADB-95EB322357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F3FB774-8360-0546-B98D-4FECFE17DC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F863A86-ADFD-794E-93DE-0D03EDA4107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CC780D83-6A28-C54A-8709-078644270E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Click to edit Master text styles</a:t>
            </a:r>
          </a:p>
          <a:p>
            <a:pPr lvl="1"/>
            <a:r>
              <a:rPr lang="pt-PT" noProof="0"/>
              <a:t>Second level</a:t>
            </a:r>
          </a:p>
          <a:p>
            <a:pPr lvl="2"/>
            <a:r>
              <a:rPr lang="pt-PT" noProof="0"/>
              <a:t>Third level</a:t>
            </a:r>
          </a:p>
          <a:p>
            <a:pPr lvl="3"/>
            <a:r>
              <a:rPr lang="pt-PT" noProof="0"/>
              <a:t>Fourth level</a:t>
            </a:r>
          </a:p>
          <a:p>
            <a:pPr lvl="4"/>
            <a:r>
              <a:rPr lang="pt-PT" noProof="0"/>
              <a:t>Fifth level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1345FFBD-32A2-B94C-851C-90597B0E1F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EF4BF783-A6BD-DC4B-8F74-223CA92B55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0D27FD-4ADF-A840-938E-1721D777B059}" type="slidenum">
              <a:rPr lang="pt-PT" altLang="en-US"/>
              <a:pPr/>
              <a:t>‹#›</a:t>
            </a:fld>
            <a:endParaRPr lang="pt-P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pitchFamily="-104" charset="-128"/>
        <a:cs typeface="ＭＳ Ｐゴシック" pitchFamily="-10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pitchFamily="-10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pitchFamily="-10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pitchFamily="-10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pitchFamily="-10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D27FD-4ADF-A840-938E-1721D777B059}" type="slidenum">
              <a:rPr lang="pt-PT" altLang="en-US" smtClean="0"/>
              <a:pPr/>
              <a:t>1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853269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C8B05C-4841-8547-B1F4-504A8F29C3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CB8975-2953-6544-8AC1-54C2BF5E76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F35F28-4197-BE46-B2B7-43A5C55520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E471D-3226-6140-975D-E08122C6977D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47142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5220EB-35C4-E945-8C22-DE8F40ED0A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91D99C-AC66-3A43-9D74-118E3B519D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9B05DD-D573-214E-A5AE-70FD624CFB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B8C625-8FCC-8746-A984-4245B4932B2E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222206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439373-5FDB-3A4B-9310-F6F27DF9E2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C5909C-C399-DB46-83A6-9FB7DAA732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F1CFCC-1C57-C143-B8F0-65C6BFD8F9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6D8ED-AB60-B547-863E-277B89F5BA07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351936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F8C628-935E-CA49-994D-B51017C34A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F367D5-1526-3745-AAD7-AC31370391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B6ACC5-21BE-4041-81ED-3287E7CCC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CF8FE-20BD-6043-BD1C-4B976120A35E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15900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4728D5-4180-E142-BF26-8E10482E4D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B0C58F-9E9E-C042-BC58-1EEB7D6B81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F6EA67-B2A4-5F44-AE8F-1796BE4509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3F0739-030A-6741-B20D-3E7DD3D06D0E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390884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C9D9CA-A9C1-1A4B-AAD4-1CB945EA5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3F4199-CC44-3143-A69B-9E7D236589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E35013-C2B5-BC48-99BD-06DB8542FB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31614-A0B9-D947-BA57-D955DFFCE45E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417081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4E31F7-BFEB-0F45-9BF2-4F6D1B68D8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2698B24-3F93-F54A-B0E3-E1FB62F564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107456-A037-9142-ABF7-3E7683AA2C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8B7BDB-0FE8-484F-81CD-3E2628724596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39087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246097C-1B32-8242-9299-A334693498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E6F4CB-2156-9B4B-B917-B6B9DA70BB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F94C379-F5D3-304B-AFD9-5BFC552BC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609FA1-8647-A94E-9300-F86D5C666EFF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94835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8A5304-9BE4-4645-B949-01E1516D51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6D6F11B-EDCB-6747-B213-AF0DB68220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B44C9D-788D-6845-B75E-C6FAC4F625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B57FA-42F5-3F4E-B477-8D5574FBAE95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94057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D1FB0F-5D53-CD42-924F-DED3256405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7976DC-3821-C246-BDE3-671832A69C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11AACD-1C9D-3547-B93F-F088990666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010663-137E-BB4C-B469-08FF90E65DF8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43894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1DB214-3183-E241-875C-84F2D95574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E72B89-88F1-B347-B18E-A90C34E24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424DAA-24B8-3D47-8720-B2C9F65656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4C0433-BB7C-9344-8CBB-8CE19714C06F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10953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47614D4-AE30-B640-9198-F60B2E860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1E9149-471D-2C41-B5E9-84639127F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en-US"/>
              <a:t>Click to edit Master text styles</a:t>
            </a:r>
          </a:p>
          <a:p>
            <a:pPr lvl="1"/>
            <a:r>
              <a:rPr lang="pt-PT" altLang="en-US"/>
              <a:t>Second level</a:t>
            </a:r>
          </a:p>
          <a:p>
            <a:pPr lvl="2"/>
            <a:r>
              <a:rPr lang="pt-PT" altLang="en-US"/>
              <a:t>Third level</a:t>
            </a:r>
          </a:p>
          <a:p>
            <a:pPr lvl="3"/>
            <a:r>
              <a:rPr lang="pt-PT" altLang="en-US"/>
              <a:t>Fourth level</a:t>
            </a:r>
          </a:p>
          <a:p>
            <a:pPr lvl="4"/>
            <a:r>
              <a:rPr lang="pt-PT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D7B11A-0572-D54E-ABCA-EE5F38862D8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4793FCF-504E-534A-912D-A0B436AC89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2E1CA0-3498-9C47-93FE-5B5C54C9A70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0DE5FC8-7A2C-F349-9F80-425A6BD76434}" type="slidenum">
              <a:rPr lang="pt-PT" altLang="en-US"/>
              <a:pPr/>
              <a:t>‹#›</a:t>
            </a:fld>
            <a:endParaRPr lang="pt-P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4" charset="-128"/>
          <a:cs typeface="ＭＳ Ｐゴシック" pitchFamily="-10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pitchFamily="-104" charset="-128"/>
          <a:cs typeface="ＭＳ Ｐゴシック" pitchFamily="-10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pitchFamily="-104" charset="-128"/>
          <a:cs typeface="ＭＳ Ｐゴシック" pitchFamily="-10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pitchFamily="-104" charset="-128"/>
          <a:cs typeface="ＭＳ Ｐゴシック" pitchFamily="-10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pitchFamily="-104" charset="-128"/>
          <a:cs typeface="ＭＳ Ｐゴシック" pitchFamily="-10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4" charset="-128"/>
          <a:cs typeface="ＭＳ Ｐゴシック" pitchFamily="-10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81" name="Group 137">
            <a:extLst>
              <a:ext uri="{FF2B5EF4-FFF2-40B4-BE49-F238E27FC236}">
                <a16:creationId xmlns:a16="http://schemas.microsoft.com/office/drawing/2014/main" id="{230BF449-289C-4441-8FFA-4C14E2A655DA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989138"/>
          <a:ext cx="8064500" cy="3169920"/>
        </p:xfrm>
        <a:graphic>
          <a:graphicData uri="http://schemas.openxmlformats.org/drawingml/2006/table">
            <a:tbl>
              <a:tblPr/>
              <a:tblGrid>
                <a:gridCol w="8064500">
                  <a:extLst>
                    <a:ext uri="{9D8B030D-6E8A-4147-A177-3AD203B41FA5}">
                      <a16:colId xmlns:a16="http://schemas.microsoft.com/office/drawing/2014/main" val="3322230270"/>
                    </a:ext>
                  </a:extLst>
                </a:gridCol>
              </a:tblGrid>
              <a:tr h="2159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anose="02020603050405020304" pitchFamily="18" charset="0"/>
                        </a:rPr>
                        <a:t>walrasian equilibrium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anose="02020603050405020304" pitchFamily="18" charset="0"/>
                        </a:rPr>
                        <a:t>definition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anose="02020603050405020304" pitchFamily="18" charset="0"/>
                        </a:rPr>
                        <a:t>aggregate excess demand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anose="02020603050405020304" pitchFamily="18" charset="0"/>
                        </a:rPr>
                        <a:t>example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anose="02020603050405020304" pitchFamily="18" charset="0"/>
                        </a:rPr>
                        <a:t>Walras’ law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anose="02020603050405020304" pitchFamily="18" charset="0"/>
                        </a:rPr>
                        <a:t>relative prices</a:t>
                      </a:r>
                      <a:endParaRPr kumimoji="0" lang="pt-PT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  <a:ea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874812"/>
                  </a:ext>
                </a:extLst>
              </a:tr>
              <a:tr h="215900">
                <a:tc>
                  <a:txBody>
                    <a:bodyPr/>
                    <a:lstStyle>
                      <a:lvl1pPr marL="24161750" indent="-2416175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  <a:ea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557234"/>
                  </a:ext>
                </a:extLst>
              </a:tr>
            </a:tbl>
          </a:graphicData>
        </a:graphic>
      </p:graphicFrame>
      <p:sp>
        <p:nvSpPr>
          <p:cNvPr id="15365" name="Rectangle 92">
            <a:extLst>
              <a:ext uri="{FF2B5EF4-FFF2-40B4-BE49-F238E27FC236}">
                <a16:creationId xmlns:a16="http://schemas.microsoft.com/office/drawing/2014/main" id="{9F50DD89-20A5-7D47-84F6-B28FA2F60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07963"/>
            <a:ext cx="741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 b="1">
                <a:solidFill>
                  <a:srgbClr val="000000"/>
                </a:solidFill>
                <a:cs typeface="Times New Roman" panose="02020603050405020304" pitchFamily="18" charset="0"/>
              </a:rPr>
              <a:t>general equilibrium </a:t>
            </a:r>
          </a:p>
          <a:p>
            <a:pPr algn="ctr" eaLnBrk="1" hangingPunct="1"/>
            <a:r>
              <a:rPr lang="pt-PT" altLang="en-US" sz="3600" b="1">
                <a:solidFill>
                  <a:srgbClr val="000000"/>
                </a:solidFill>
                <a:cs typeface="Times New Roman" panose="02020603050405020304" pitchFamily="18" charset="0"/>
              </a:rPr>
              <a:t>in a pure exchange economy</a:t>
            </a:r>
            <a:endParaRPr lang="en-US" altLang="en-US" sz="360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6889E65-0859-7847-A5D8-F18F1F65C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>
                <a:solidFill>
                  <a:schemeClr val="bg2"/>
                </a:solidFill>
              </a:rPr>
              <a:t>Walras’ law</a:t>
            </a:r>
            <a:endParaRPr lang="en-US" altLang="en-US" sz="3600">
              <a:solidFill>
                <a:schemeClr val="bg2"/>
              </a:solidFill>
            </a:endParaRPr>
          </a:p>
        </p:txBody>
      </p:sp>
      <p:sp>
        <p:nvSpPr>
          <p:cNvPr id="23555" name="Text Box 4">
            <a:extLst>
              <a:ext uri="{FF2B5EF4-FFF2-40B4-BE49-F238E27FC236}">
                <a16:creationId xmlns:a16="http://schemas.microsoft.com/office/drawing/2014/main" id="{1BF1135C-6125-1E4D-A229-3A7C8441D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3" y="1600200"/>
            <a:ext cx="8748712" cy="450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ct val="25000"/>
              </a:spcAft>
            </a:pPr>
            <a:r>
              <a:rPr lang="pt-PT" altLang="en-US" sz="2800" dirty="0"/>
              <a:t>	</a:t>
            </a:r>
            <a:r>
              <a:rPr lang="pt-PT" altLang="en-US" dirty="0" err="1"/>
              <a:t>Since</a:t>
            </a:r>
            <a:r>
              <a:rPr lang="pt-PT" altLang="en-US" dirty="0"/>
              <a:t> for </a:t>
            </a:r>
            <a:r>
              <a:rPr lang="pt-PT" altLang="en-US" dirty="0" err="1"/>
              <a:t>all</a:t>
            </a:r>
            <a:r>
              <a:rPr lang="pt-PT" altLang="en-US" dirty="0"/>
              <a:t> i </a:t>
            </a:r>
            <a:r>
              <a:rPr lang="pt-PT" altLang="en-US" dirty="0" err="1"/>
              <a:t>and</a:t>
            </a:r>
            <a:r>
              <a:rPr lang="pt-PT" altLang="en-US" dirty="0"/>
              <a:t> for </a:t>
            </a:r>
            <a:r>
              <a:rPr lang="pt-PT" altLang="en-US" dirty="0" err="1"/>
              <a:t>all</a:t>
            </a:r>
            <a:r>
              <a:rPr lang="pt-PT" altLang="en-US" dirty="0"/>
              <a:t> </a:t>
            </a:r>
            <a:r>
              <a:rPr lang="pt-PT" altLang="en-US" dirty="0">
                <a:solidFill>
                  <a:srgbClr val="000099"/>
                </a:solidFill>
              </a:rPr>
              <a:t>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</a:t>
            </a:r>
            <a:r>
              <a:rPr lang="pt-PT" altLang="en-US" dirty="0"/>
              <a:t>,</a:t>
            </a:r>
            <a:r>
              <a:rPr lang="pt-PT" altLang="en-US" dirty="0">
                <a:solidFill>
                  <a:srgbClr val="000099"/>
                </a:solidFill>
              </a:rPr>
              <a:t> </a:t>
            </a:r>
          </a:p>
          <a:p>
            <a:pPr eaLnBrk="1" hangingPunct="1">
              <a:spcAft>
                <a:spcPct val="25000"/>
              </a:spcAft>
            </a:pPr>
            <a:r>
              <a:rPr lang="pt-PT" altLang="en-US" dirty="0">
                <a:solidFill>
                  <a:srgbClr val="000099"/>
                </a:solidFill>
              </a:rPr>
              <a:t>	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x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baseline="30000" dirty="0">
                <a:solidFill>
                  <a:srgbClr val="000099"/>
                </a:solidFill>
              </a:rPr>
              <a:t>i</a:t>
            </a:r>
            <a:r>
              <a:rPr lang="pt-PT" altLang="en-US" dirty="0">
                <a:solidFill>
                  <a:srgbClr val="000099"/>
                </a:solidFill>
              </a:rPr>
              <a:t>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)+p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x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baseline="30000" dirty="0">
                <a:solidFill>
                  <a:srgbClr val="000099"/>
                </a:solidFill>
              </a:rPr>
              <a:t>i</a:t>
            </a:r>
            <a:r>
              <a:rPr lang="pt-PT" altLang="en-US" dirty="0">
                <a:solidFill>
                  <a:srgbClr val="000099"/>
                </a:solidFill>
              </a:rPr>
              <a:t> 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)= 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baseline="30000" dirty="0">
                <a:solidFill>
                  <a:srgbClr val="000099"/>
                </a:solidFill>
              </a:rPr>
              <a:t>i</a:t>
            </a:r>
            <a:r>
              <a:rPr lang="pt-PT" altLang="en-US" baseline="-25000" dirty="0">
                <a:solidFill>
                  <a:srgbClr val="000099"/>
                </a:solidFill>
              </a:rPr>
              <a:t> </a:t>
            </a:r>
            <a:r>
              <a:rPr lang="pt-PT" altLang="en-US" dirty="0">
                <a:solidFill>
                  <a:srgbClr val="000099"/>
                </a:solidFill>
              </a:rPr>
              <a:t>+p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baseline="30000" dirty="0">
                <a:solidFill>
                  <a:srgbClr val="000099"/>
                </a:solidFill>
              </a:rPr>
              <a:t>i</a:t>
            </a:r>
          </a:p>
          <a:p>
            <a:pPr eaLnBrk="1" hangingPunct="1">
              <a:spcAft>
                <a:spcPct val="25000"/>
              </a:spcAft>
            </a:pPr>
            <a:endParaRPr lang="pt-PT" altLang="en-US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dirty="0">
                <a:solidFill>
                  <a:srgbClr val="000000"/>
                </a:solidFill>
              </a:rPr>
              <a:t>	</a:t>
            </a:r>
            <a:r>
              <a:rPr lang="pt-PT" altLang="en-US" dirty="0" err="1">
                <a:solidFill>
                  <a:srgbClr val="000000"/>
                </a:solidFill>
              </a:rPr>
              <a:t>then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>
                <a:solidFill>
                  <a:srgbClr val="000099"/>
                </a:solidFill>
              </a:rPr>
              <a:t>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z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)+p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z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 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)= 0</a:t>
            </a:r>
          </a:p>
          <a:p>
            <a:pPr eaLnBrk="1" hangingPunct="1">
              <a:spcAft>
                <a:spcPct val="25000"/>
              </a:spcAft>
            </a:pPr>
            <a:endParaRPr lang="pt-PT" altLang="en-US" dirty="0">
              <a:solidFill>
                <a:srgbClr val="000099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dirty="0">
                <a:solidFill>
                  <a:srgbClr val="000000"/>
                </a:solidFill>
              </a:rPr>
              <a:t>i.e. </a:t>
            </a:r>
            <a:r>
              <a:rPr lang="pt-PT" altLang="en-US" dirty="0" err="1">
                <a:solidFill>
                  <a:srgbClr val="000000"/>
                </a:solidFill>
              </a:rPr>
              <a:t>the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value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of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aggregate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excess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demand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is</a:t>
            </a:r>
            <a:r>
              <a:rPr lang="pt-PT" altLang="en-US" dirty="0">
                <a:solidFill>
                  <a:srgbClr val="000000"/>
                </a:solidFill>
              </a:rPr>
              <a:t> 0 </a:t>
            </a:r>
            <a:r>
              <a:rPr lang="pt-PT" altLang="en-US" i="1" dirty="0">
                <a:solidFill>
                  <a:srgbClr val="000000"/>
                </a:solidFill>
              </a:rPr>
              <a:t>for </a:t>
            </a:r>
            <a:r>
              <a:rPr lang="pt-PT" altLang="en-US" i="1" dirty="0" err="1">
                <a:solidFill>
                  <a:srgbClr val="000000"/>
                </a:solidFill>
              </a:rPr>
              <a:t>all</a:t>
            </a:r>
            <a:r>
              <a:rPr lang="pt-PT" altLang="en-US" i="1" dirty="0">
                <a:solidFill>
                  <a:srgbClr val="000000"/>
                </a:solidFill>
              </a:rPr>
              <a:t> </a:t>
            </a:r>
            <a:r>
              <a:rPr lang="pt-PT" altLang="en-US" i="1" dirty="0" err="1">
                <a:solidFill>
                  <a:srgbClr val="000000"/>
                </a:solidFill>
              </a:rPr>
              <a:t>prices</a:t>
            </a:r>
            <a:endParaRPr lang="pt-PT" altLang="en-US" i="1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endParaRPr lang="pt-PT" altLang="en-US" i="1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dirty="0" err="1">
                <a:solidFill>
                  <a:srgbClr val="000000"/>
                </a:solidFill>
              </a:rPr>
              <a:t>Implication</a:t>
            </a:r>
            <a:r>
              <a:rPr lang="pt-PT" altLang="en-US" dirty="0">
                <a:solidFill>
                  <a:srgbClr val="000000"/>
                </a:solidFill>
              </a:rPr>
              <a:t>: 	</a:t>
            </a:r>
            <a:r>
              <a:rPr lang="pt-PT" altLang="en-US" dirty="0" err="1">
                <a:solidFill>
                  <a:srgbClr val="000000"/>
                </a:solidFill>
              </a:rPr>
              <a:t>only</a:t>
            </a:r>
            <a:r>
              <a:rPr lang="pt-PT" altLang="en-US" dirty="0">
                <a:solidFill>
                  <a:srgbClr val="000000"/>
                </a:solidFill>
              </a:rPr>
              <a:t> 1 out </a:t>
            </a:r>
            <a:r>
              <a:rPr lang="pt-PT" altLang="en-US" dirty="0" err="1">
                <a:solidFill>
                  <a:srgbClr val="000000"/>
                </a:solidFill>
              </a:rPr>
              <a:t>of</a:t>
            </a:r>
            <a:r>
              <a:rPr lang="pt-PT" altLang="en-US" dirty="0">
                <a:solidFill>
                  <a:srgbClr val="000000"/>
                </a:solidFill>
              </a:rPr>
              <a:t> 2 </a:t>
            </a:r>
            <a:r>
              <a:rPr lang="pt-PT" altLang="en-US" dirty="0" err="1">
                <a:solidFill>
                  <a:srgbClr val="000000"/>
                </a:solidFill>
              </a:rPr>
              <a:t>equilibrium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equations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is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linearly</a:t>
            </a:r>
            <a:r>
              <a:rPr lang="pt-PT" altLang="en-US" dirty="0">
                <a:solidFill>
                  <a:srgbClr val="000000"/>
                </a:solidFill>
              </a:rPr>
              <a:t> 			</a:t>
            </a:r>
            <a:r>
              <a:rPr lang="pt-PT" altLang="en-US" dirty="0" err="1">
                <a:solidFill>
                  <a:srgbClr val="000000"/>
                </a:solidFill>
              </a:rPr>
              <a:t>independent</a:t>
            </a:r>
            <a:r>
              <a:rPr lang="pt-PT" altLang="en-US" dirty="0">
                <a:solidFill>
                  <a:srgbClr val="000000"/>
                </a:solidFill>
              </a:rPr>
              <a:t> (</a:t>
            </a:r>
            <a:r>
              <a:rPr lang="pt-PT" altLang="en-US" dirty="0" err="1">
                <a:solidFill>
                  <a:srgbClr val="000000"/>
                </a:solidFill>
              </a:rPr>
              <a:t>and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only</a:t>
            </a:r>
            <a:r>
              <a:rPr lang="pt-PT" altLang="en-US" dirty="0">
                <a:solidFill>
                  <a:srgbClr val="000000"/>
                </a:solidFill>
              </a:rPr>
              <a:t> k-1 out </a:t>
            </a:r>
            <a:r>
              <a:rPr lang="pt-PT" altLang="en-US" dirty="0" err="1">
                <a:solidFill>
                  <a:srgbClr val="000000"/>
                </a:solidFill>
              </a:rPr>
              <a:t>of</a:t>
            </a:r>
            <a:r>
              <a:rPr lang="pt-PT" altLang="en-US" dirty="0">
                <a:solidFill>
                  <a:srgbClr val="000000"/>
                </a:solidFill>
              </a:rPr>
              <a:t> k, in </a:t>
            </a:r>
            <a:r>
              <a:rPr lang="pt-PT" altLang="en-US" dirty="0" err="1">
                <a:solidFill>
                  <a:srgbClr val="000000"/>
                </a:solidFill>
              </a:rPr>
              <a:t>the</a:t>
            </a:r>
            <a:r>
              <a:rPr lang="pt-PT" altLang="en-US" dirty="0">
                <a:solidFill>
                  <a:srgbClr val="000000"/>
                </a:solidFill>
              </a:rPr>
              <a:t> general 		case </a:t>
            </a:r>
            <a:r>
              <a:rPr lang="pt-PT" altLang="en-US" dirty="0" err="1">
                <a:solidFill>
                  <a:srgbClr val="000000"/>
                </a:solidFill>
              </a:rPr>
              <a:t>with</a:t>
            </a:r>
            <a:r>
              <a:rPr lang="pt-PT" altLang="en-US" dirty="0">
                <a:solidFill>
                  <a:srgbClr val="000000"/>
                </a:solidFill>
              </a:rPr>
              <a:t> k </a:t>
            </a:r>
            <a:r>
              <a:rPr lang="pt-PT" altLang="en-US" dirty="0" err="1">
                <a:solidFill>
                  <a:srgbClr val="000000"/>
                </a:solidFill>
              </a:rPr>
              <a:t>goods</a:t>
            </a:r>
            <a:r>
              <a:rPr lang="pt-PT" altLang="en-US" dirty="0">
                <a:solidFill>
                  <a:srgbClr val="000000"/>
                </a:solidFill>
              </a:rPr>
              <a:t>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80610F4-3B42-2B4D-90BD-D5A91E4DD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>
                <a:solidFill>
                  <a:schemeClr val="bg2"/>
                </a:solidFill>
              </a:rPr>
              <a:t>relative prices</a:t>
            </a:r>
            <a:endParaRPr lang="en-US" altLang="en-US" sz="3600">
              <a:solidFill>
                <a:schemeClr val="bg2"/>
              </a:solidFill>
            </a:endParaRPr>
          </a:p>
        </p:txBody>
      </p:sp>
      <p:sp>
        <p:nvSpPr>
          <p:cNvPr id="24579" name="Text Box 4">
            <a:extLst>
              <a:ext uri="{FF2B5EF4-FFF2-40B4-BE49-F238E27FC236}">
                <a16:creationId xmlns:a16="http://schemas.microsoft.com/office/drawing/2014/main" id="{A7CBB97E-194F-D541-AAD5-29F60F581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3" y="1600200"/>
            <a:ext cx="8748712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ct val="25000"/>
              </a:spcAft>
            </a:pPr>
            <a:r>
              <a:rPr lang="pt-PT" altLang="en-US" dirty="0" err="1"/>
              <a:t>Multiplying</a:t>
            </a:r>
            <a:r>
              <a:rPr lang="pt-PT" altLang="en-US" dirty="0"/>
              <a:t> </a:t>
            </a:r>
            <a:r>
              <a:rPr lang="pt-PT" altLang="en-US" dirty="0" err="1"/>
              <a:t>all</a:t>
            </a:r>
            <a:r>
              <a:rPr lang="pt-PT" altLang="en-US" dirty="0"/>
              <a:t> </a:t>
            </a:r>
            <a:r>
              <a:rPr lang="pt-PT" altLang="en-US" dirty="0" err="1"/>
              <a:t>prices</a:t>
            </a:r>
            <a:r>
              <a:rPr lang="pt-PT" altLang="en-US" dirty="0"/>
              <a:t> </a:t>
            </a:r>
            <a:r>
              <a:rPr lang="pt-PT" altLang="en-US" dirty="0">
                <a:solidFill>
                  <a:srgbClr val="000099"/>
                </a:solidFill>
              </a:rPr>
              <a:t>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</a:t>
            </a:r>
            <a:r>
              <a:rPr lang="pt-PT" altLang="en-US" dirty="0"/>
              <a:t> </a:t>
            </a:r>
            <a:r>
              <a:rPr lang="pt-PT" altLang="en-US" dirty="0" err="1"/>
              <a:t>by</a:t>
            </a:r>
            <a:r>
              <a:rPr lang="pt-PT" altLang="en-US" dirty="0"/>
              <a:t> t &gt; 0, gross </a:t>
            </a:r>
            <a:r>
              <a:rPr lang="pt-PT" altLang="en-US" dirty="0" err="1"/>
              <a:t>demands</a:t>
            </a:r>
            <a:r>
              <a:rPr lang="pt-PT" altLang="en-US" dirty="0"/>
              <a:t> </a:t>
            </a:r>
            <a:r>
              <a:rPr lang="pt-PT" altLang="en-US" dirty="0" err="1"/>
              <a:t>remain</a:t>
            </a:r>
            <a:r>
              <a:rPr lang="pt-PT" altLang="en-US" dirty="0"/>
              <a:t> </a:t>
            </a:r>
            <a:r>
              <a:rPr lang="pt-PT" altLang="en-US" dirty="0" err="1"/>
              <a:t>the</a:t>
            </a:r>
            <a:r>
              <a:rPr lang="pt-PT" altLang="en-US" dirty="0"/>
              <a:t> </a:t>
            </a:r>
            <a:r>
              <a:rPr lang="pt-PT" altLang="en-US" dirty="0" err="1"/>
              <a:t>same</a:t>
            </a:r>
            <a:r>
              <a:rPr lang="pt-PT" altLang="en-US" dirty="0"/>
              <a:t> </a:t>
            </a:r>
            <a:r>
              <a:rPr lang="pt-PT" altLang="en-US" dirty="0" err="1"/>
              <a:t>since</a:t>
            </a:r>
            <a:r>
              <a:rPr lang="pt-PT" altLang="en-US" dirty="0"/>
              <a:t> </a:t>
            </a:r>
            <a:r>
              <a:rPr lang="pt-PT" altLang="en-US" dirty="0" err="1"/>
              <a:t>the</a:t>
            </a:r>
            <a:r>
              <a:rPr lang="pt-PT" altLang="en-US" dirty="0"/>
              <a:t> budget </a:t>
            </a:r>
            <a:r>
              <a:rPr lang="pt-PT" altLang="en-US" dirty="0" err="1"/>
              <a:t>constraint</a:t>
            </a:r>
            <a:r>
              <a:rPr lang="pt-PT" altLang="en-US" dirty="0"/>
              <a:t> does </a:t>
            </a:r>
            <a:r>
              <a:rPr lang="pt-PT" altLang="en-US" dirty="0" err="1"/>
              <a:t>not</a:t>
            </a:r>
            <a:r>
              <a:rPr lang="pt-PT" altLang="en-US" dirty="0"/>
              <a:t> </a:t>
            </a:r>
            <a:r>
              <a:rPr lang="pt-PT" altLang="en-US" dirty="0" err="1"/>
              <a:t>change</a:t>
            </a:r>
            <a:r>
              <a:rPr lang="pt-PT" altLang="en-US" dirty="0"/>
              <a:t>. </a:t>
            </a:r>
            <a:r>
              <a:rPr lang="pt-PT" altLang="en-US" dirty="0">
                <a:solidFill>
                  <a:srgbClr val="000099"/>
                </a:solidFill>
              </a:rPr>
              <a:t> </a:t>
            </a:r>
          </a:p>
          <a:p>
            <a:pPr eaLnBrk="1" hangingPunct="1">
              <a:spcAft>
                <a:spcPct val="25000"/>
              </a:spcAft>
            </a:pPr>
            <a:r>
              <a:rPr lang="pt-PT" altLang="en-US" dirty="0" err="1">
                <a:solidFill>
                  <a:srgbClr val="000000"/>
                </a:solidFill>
              </a:rPr>
              <a:t>But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then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only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relative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prices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matter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and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we</a:t>
            </a:r>
            <a:r>
              <a:rPr lang="pt-PT" altLang="en-US" dirty="0">
                <a:solidFill>
                  <a:srgbClr val="000000"/>
                </a:solidFill>
              </a:rPr>
              <a:t> can </a:t>
            </a:r>
            <a:r>
              <a:rPr lang="pt-PT" altLang="en-US" dirty="0" err="1">
                <a:solidFill>
                  <a:srgbClr val="000000"/>
                </a:solidFill>
              </a:rPr>
              <a:t>fix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one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of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the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goods</a:t>
            </a:r>
            <a:r>
              <a:rPr lang="pt-PT" altLang="en-US" dirty="0">
                <a:solidFill>
                  <a:srgbClr val="000000"/>
                </a:solidFill>
              </a:rPr>
              <a:t> to </a:t>
            </a:r>
            <a:r>
              <a:rPr lang="pt-PT" altLang="en-US" dirty="0" err="1">
                <a:solidFill>
                  <a:srgbClr val="000000"/>
                </a:solidFill>
              </a:rPr>
              <a:t>become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the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numeraire</a:t>
            </a:r>
            <a:r>
              <a:rPr lang="pt-PT" altLang="en-US" dirty="0">
                <a:solidFill>
                  <a:srgbClr val="000000"/>
                </a:solidFill>
              </a:rPr>
              <a:t>!</a:t>
            </a:r>
          </a:p>
          <a:p>
            <a:pPr eaLnBrk="1" hangingPunct="1">
              <a:spcAft>
                <a:spcPct val="25000"/>
              </a:spcAft>
            </a:pPr>
            <a:endParaRPr lang="pt-PT" altLang="en-US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dirty="0" err="1">
                <a:solidFill>
                  <a:srgbClr val="000000"/>
                </a:solidFill>
              </a:rPr>
              <a:t>Implication</a:t>
            </a:r>
            <a:r>
              <a:rPr lang="pt-PT" altLang="en-US" dirty="0">
                <a:solidFill>
                  <a:srgbClr val="000000"/>
                </a:solidFill>
              </a:rPr>
              <a:t>: 	</a:t>
            </a:r>
            <a:r>
              <a:rPr lang="pt-PT" altLang="en-US" dirty="0" err="1">
                <a:solidFill>
                  <a:srgbClr val="000000"/>
                </a:solidFill>
              </a:rPr>
              <a:t>only</a:t>
            </a:r>
            <a:r>
              <a:rPr lang="pt-PT" altLang="en-US" dirty="0">
                <a:solidFill>
                  <a:srgbClr val="000000"/>
                </a:solidFill>
              </a:rPr>
              <a:t> 1 out </a:t>
            </a:r>
            <a:r>
              <a:rPr lang="pt-PT" altLang="en-US" dirty="0" err="1">
                <a:solidFill>
                  <a:srgbClr val="000000"/>
                </a:solidFill>
              </a:rPr>
              <a:t>of</a:t>
            </a:r>
            <a:r>
              <a:rPr lang="pt-PT" altLang="en-US" dirty="0">
                <a:solidFill>
                  <a:srgbClr val="000000"/>
                </a:solidFill>
              </a:rPr>
              <a:t> 2 </a:t>
            </a:r>
            <a:r>
              <a:rPr lang="pt-PT" altLang="en-US" dirty="0" err="1">
                <a:solidFill>
                  <a:srgbClr val="000000"/>
                </a:solidFill>
              </a:rPr>
              <a:t>equilibrium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prices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needs</a:t>
            </a:r>
            <a:r>
              <a:rPr lang="pt-PT" altLang="en-US" dirty="0">
                <a:solidFill>
                  <a:srgbClr val="000000"/>
                </a:solidFill>
              </a:rPr>
              <a:t> to </a:t>
            </a:r>
            <a:r>
              <a:rPr lang="pt-PT" altLang="en-US" dirty="0" err="1">
                <a:solidFill>
                  <a:srgbClr val="000000"/>
                </a:solidFill>
              </a:rPr>
              <a:t>be</a:t>
            </a:r>
            <a:r>
              <a:rPr lang="pt-PT" altLang="en-US" dirty="0">
                <a:solidFill>
                  <a:srgbClr val="000000"/>
                </a:solidFill>
              </a:rPr>
              <a:t> 			</a:t>
            </a:r>
            <a:r>
              <a:rPr lang="pt-PT" altLang="en-US" dirty="0" err="1">
                <a:solidFill>
                  <a:srgbClr val="000000"/>
                </a:solidFill>
              </a:rPr>
              <a:t>determined</a:t>
            </a:r>
            <a:r>
              <a:rPr lang="pt-PT" altLang="en-US" dirty="0">
                <a:solidFill>
                  <a:srgbClr val="000000"/>
                </a:solidFill>
              </a:rPr>
              <a:t> (</a:t>
            </a:r>
            <a:r>
              <a:rPr lang="pt-PT" altLang="en-US" dirty="0" err="1">
                <a:solidFill>
                  <a:srgbClr val="000000"/>
                </a:solidFill>
              </a:rPr>
              <a:t>and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only</a:t>
            </a:r>
            <a:r>
              <a:rPr lang="pt-PT" altLang="en-US" dirty="0">
                <a:solidFill>
                  <a:srgbClr val="000000"/>
                </a:solidFill>
              </a:rPr>
              <a:t> k-1 out </a:t>
            </a:r>
            <a:r>
              <a:rPr lang="pt-PT" altLang="en-US" dirty="0" err="1">
                <a:solidFill>
                  <a:srgbClr val="000000"/>
                </a:solidFill>
              </a:rPr>
              <a:t>of</a:t>
            </a:r>
            <a:r>
              <a:rPr lang="pt-PT" altLang="en-US" dirty="0">
                <a:solidFill>
                  <a:srgbClr val="000000"/>
                </a:solidFill>
              </a:rPr>
              <a:t> k, in </a:t>
            </a:r>
            <a:r>
              <a:rPr lang="pt-PT" altLang="en-US" dirty="0" err="1">
                <a:solidFill>
                  <a:srgbClr val="000000"/>
                </a:solidFill>
              </a:rPr>
              <a:t>the</a:t>
            </a:r>
            <a:r>
              <a:rPr lang="pt-PT" altLang="en-US" dirty="0">
                <a:solidFill>
                  <a:srgbClr val="000000"/>
                </a:solidFill>
              </a:rPr>
              <a:t> general 			case </a:t>
            </a:r>
            <a:r>
              <a:rPr lang="pt-PT" altLang="en-US" dirty="0" err="1">
                <a:solidFill>
                  <a:srgbClr val="000000"/>
                </a:solidFill>
              </a:rPr>
              <a:t>with</a:t>
            </a:r>
            <a:r>
              <a:rPr lang="pt-PT" altLang="en-US" dirty="0">
                <a:solidFill>
                  <a:srgbClr val="000000"/>
                </a:solidFill>
              </a:rPr>
              <a:t> k </a:t>
            </a:r>
            <a:r>
              <a:rPr lang="pt-PT" altLang="en-US" dirty="0" err="1">
                <a:solidFill>
                  <a:srgbClr val="000000"/>
                </a:solidFill>
              </a:rPr>
              <a:t>goods</a:t>
            </a:r>
            <a:r>
              <a:rPr lang="pt-PT" altLang="en-US" dirty="0">
                <a:solidFill>
                  <a:srgbClr val="000000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3A41B3A-B51A-8A4E-8EB2-4ECBC873A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 dirty="0" err="1">
                <a:solidFill>
                  <a:schemeClr val="bg2"/>
                </a:solidFill>
              </a:rPr>
              <a:t>walrasian</a:t>
            </a:r>
            <a:r>
              <a:rPr lang="pt-PT" altLang="en-US" sz="3600" dirty="0">
                <a:solidFill>
                  <a:schemeClr val="bg2"/>
                </a:solidFill>
              </a:rPr>
              <a:t> </a:t>
            </a:r>
            <a:r>
              <a:rPr lang="pt-PT" altLang="en-US" sz="3600" dirty="0" err="1">
                <a:solidFill>
                  <a:schemeClr val="bg2"/>
                </a:solidFill>
              </a:rPr>
              <a:t>equilibrium</a:t>
            </a:r>
            <a:endParaRPr lang="en-US" altLang="en-US" sz="3600" dirty="0">
              <a:solidFill>
                <a:schemeClr val="bg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226B2FF-4FDE-8F45-BC09-70C90DBCC9B4}"/>
                  </a:ext>
                </a:extLst>
              </p:cNvPr>
              <p:cNvSpPr/>
              <p:nvPr/>
            </p:nvSpPr>
            <p:spPr>
              <a:xfrm>
                <a:off x="611560" y="1556792"/>
                <a:ext cx="8229600" cy="3277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rgbClr val="000000"/>
                    </a:solidFill>
                  </a:rPr>
                  <a:t>Back to </a:t>
                </a:r>
                <a:r>
                  <a:rPr lang="pt-PT" altLang="en-US" sz="2400" dirty="0" err="1">
                    <a:solidFill>
                      <a:srgbClr val="000000"/>
                    </a:solidFill>
                  </a:rPr>
                  <a:t>example</a:t>
                </a:r>
                <a:r>
                  <a:rPr lang="pt-PT" altLang="en-US" sz="2400" dirty="0">
                    <a:solidFill>
                      <a:srgbClr val="000000"/>
                    </a:solidFill>
                  </a:rPr>
                  <a:t>:</a:t>
                </a:r>
                <a:endParaRPr lang="pt-PT" altLang="en-US" sz="1200" dirty="0">
                  <a:solidFill>
                    <a:srgbClr val="000000"/>
                  </a:solidFill>
                </a:endParaRPr>
              </a:p>
              <a:p>
                <a:pPr>
                  <a:spcAft>
                    <a:spcPct val="25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PT" altLang="en-US" sz="2400" b="0" i="0" dirty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pt-PT" altLang="en-US" sz="2400" b="0" i="0" baseline="-25000" dirty="0" smtClean="0">
                          <a:solidFill>
                            <a:srgbClr val="000099"/>
                          </a:solidFill>
                        </a:rPr>
                        <m:t>1</m:t>
                      </m:r>
                      <m:r>
                        <m:rPr>
                          <m:nor/>
                        </m:rPr>
                        <a:rPr lang="pt-PT" altLang="en-US" sz="2400" b="0" i="0" dirty="0" smtClean="0">
                          <a:solidFill>
                            <a:srgbClr val="000099"/>
                          </a:solidFill>
                        </a:rPr>
                        <m:t>*</m:t>
                      </m:r>
                      <m:r>
                        <m:rPr>
                          <m:nor/>
                        </m:rPr>
                        <a:rPr lang="pt-PT" altLang="en-US" sz="2400" dirty="0" smtClean="0">
                          <a:solidFill>
                            <a:srgbClr val="000099"/>
                          </a:solidFill>
                        </a:rPr>
                        <m:t>/</m:t>
                      </m:r>
                      <m:r>
                        <m:rPr>
                          <m:nor/>
                        </m:rPr>
                        <a:rPr lang="pt-PT" altLang="en-US" sz="2400" dirty="0" smtClean="0">
                          <a:solidFill>
                            <a:srgbClr val="000099"/>
                          </a:solidFill>
                        </a:rPr>
                        <m:t>p</m:t>
                      </m:r>
                      <m:r>
                        <m:rPr>
                          <m:nor/>
                        </m:rPr>
                        <a:rPr lang="pt-PT" altLang="en-US" sz="2400" b="0" i="0" baseline="-25000" dirty="0" smtClean="0">
                          <a:solidFill>
                            <a:srgbClr val="000099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pt-PT" altLang="en-US" sz="2400" b="0" i="0" dirty="0" smtClean="0">
                          <a:solidFill>
                            <a:srgbClr val="000099"/>
                          </a:solidFill>
                        </a:rPr>
                        <m:t>*</m:t>
                      </m:r>
                      <m:r>
                        <m:rPr>
                          <m:nor/>
                        </m:rPr>
                        <a:rPr lang="pt-PT" altLang="en-US" sz="2400" dirty="0" smtClean="0">
                          <a:solidFill>
                            <a:srgbClr val="000099"/>
                          </a:solidFill>
                        </a:rPr>
                        <m:t>=</m:t>
                      </m:r>
                      <m:r>
                        <m:rPr>
                          <m:nor/>
                        </m:rPr>
                        <a:rPr lang="pt-PT" altLang="en-US" sz="2400" b="0" i="0" dirty="0" smtClean="0">
                          <a:solidFill>
                            <a:srgbClr val="000099"/>
                          </a:solidFill>
                        </a:rPr>
                        <m:t>2</m:t>
                      </m:r>
                    </m:oMath>
                  </m:oMathPara>
                </a14:m>
                <a:endParaRPr lang="pt-PT" altLang="en-US" sz="2400" dirty="0">
                  <a:solidFill>
                    <a:srgbClr val="000099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endParaRPr lang="pt-PT" altLang="en-US" sz="1200" dirty="0">
                  <a:solidFill>
                    <a:srgbClr val="000000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 err="1">
                    <a:solidFill>
                      <a:srgbClr val="000000"/>
                    </a:solidFill>
                  </a:rPr>
                  <a:t>yielding</a:t>
                </a:r>
                <a:r>
                  <a:rPr lang="pt-PT" altLang="en-US" sz="2400" dirty="0">
                    <a:solidFill>
                      <a:srgbClr val="000000"/>
                    </a:solidFill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x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A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(p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*, 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*) = 2 + 3p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*/p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*= 7/2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 </a:t>
                </a:r>
                <a:endParaRPr lang="pt-PT" altLang="en-US" sz="2400" dirty="0">
                  <a:solidFill>
                    <a:srgbClr val="000000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 err="1">
                    <a:solidFill>
                      <a:srgbClr val="000000"/>
                    </a:solidFill>
                  </a:rPr>
                  <a:t>and</a:t>
                </a:r>
                <a:r>
                  <a:rPr lang="pt-PT" altLang="en-US" sz="2400" dirty="0">
                    <a:solidFill>
                      <a:srgbClr val="000000"/>
                    </a:solidFill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x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A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(p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*, 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*) = 2p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*/p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+ 3 = 7</a:t>
                </a: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 err="1">
                    <a:solidFill>
                      <a:srgbClr val="000000"/>
                    </a:solidFill>
                  </a:rPr>
                  <a:t>and</a:t>
                </a:r>
                <a:r>
                  <a:rPr lang="pt-PT" altLang="en-US" sz="2400" dirty="0">
                    <a:solidFill>
                      <a:srgbClr val="000000"/>
                    </a:solidFill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x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B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(p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*, 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*) = 3 + 7p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*/p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 = 13/2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 </a:t>
                </a:r>
                <a:endParaRPr lang="pt-PT" altLang="en-US" sz="2400" dirty="0">
                  <a:solidFill>
                    <a:srgbClr val="000000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 err="1">
                    <a:solidFill>
                      <a:srgbClr val="000000"/>
                    </a:solidFill>
                  </a:rPr>
                  <a:t>and</a:t>
                </a:r>
                <a:r>
                  <a:rPr lang="pt-PT" altLang="en-US" sz="2400" dirty="0">
                    <a:solidFill>
                      <a:srgbClr val="000000"/>
                    </a:solidFill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x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B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(p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*, 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*) = 3p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*/p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*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+ 7 = 13</a:t>
                </a:r>
              </a:p>
              <a:p>
                <a:pPr eaLnBrk="1" hangingPunct="1">
                  <a:spcAft>
                    <a:spcPct val="25000"/>
                  </a:spcAft>
                </a:pPr>
                <a:endParaRPr lang="pt-PT" altLang="en-US" sz="1800" baseline="30000" dirty="0">
                  <a:solidFill>
                    <a:srgbClr val="000099"/>
                  </a:solidFill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226B2FF-4FDE-8F45-BC09-70C90DBCC9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56792"/>
                <a:ext cx="8229600" cy="3277820"/>
              </a:xfrm>
              <a:prstGeom prst="rect">
                <a:avLst/>
              </a:prstGeom>
              <a:blipFill>
                <a:blip r:embed="rId2"/>
                <a:stretch>
                  <a:fillRect l="-1235" t="-1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3019C09-C28F-2743-BA37-7731B27392CB}"/>
              </a:ext>
            </a:extLst>
          </p:cNvPr>
          <p:cNvSpPr txBox="1"/>
          <p:nvPr/>
        </p:nvSpPr>
        <p:spPr>
          <a:xfrm>
            <a:off x="594465" y="5201905"/>
            <a:ext cx="78967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WE is </a:t>
            </a:r>
            <a:r>
              <a:rPr lang="pt-PT" altLang="en-US" sz="2400" dirty="0">
                <a:solidFill>
                  <a:srgbClr val="000000"/>
                </a:solidFill>
              </a:rPr>
              <a:t>(</a:t>
            </a:r>
            <a:r>
              <a:rPr lang="pt-PT" altLang="en-US" sz="2400" dirty="0">
                <a:solidFill>
                  <a:srgbClr val="000099"/>
                </a:solidFill>
              </a:rPr>
              <a:t>p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400" dirty="0">
                <a:solidFill>
                  <a:srgbClr val="000099"/>
                </a:solidFill>
              </a:rPr>
              <a:t>*=2, p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400" dirty="0">
                <a:solidFill>
                  <a:srgbClr val="000099"/>
                </a:solidFill>
              </a:rPr>
              <a:t>*=1,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400" baseline="30000" dirty="0">
                <a:solidFill>
                  <a:srgbClr val="000099"/>
                </a:solidFill>
              </a:rPr>
              <a:t>A</a:t>
            </a:r>
            <a:r>
              <a:rPr lang="pt-PT" altLang="en-US" sz="2400" dirty="0">
                <a:solidFill>
                  <a:srgbClr val="000099"/>
                </a:solidFill>
              </a:rPr>
              <a:t>*=7/2,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400" baseline="30000" dirty="0">
                <a:solidFill>
                  <a:srgbClr val="000099"/>
                </a:solidFill>
              </a:rPr>
              <a:t>A</a:t>
            </a:r>
            <a:r>
              <a:rPr lang="pt-PT" altLang="en-US" sz="2400" dirty="0">
                <a:solidFill>
                  <a:srgbClr val="000099"/>
                </a:solidFill>
              </a:rPr>
              <a:t>*=7,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400" baseline="30000" dirty="0">
                <a:solidFill>
                  <a:srgbClr val="000099"/>
                </a:solidFill>
              </a:rPr>
              <a:t>B</a:t>
            </a:r>
            <a:r>
              <a:rPr lang="pt-PT" altLang="en-US" sz="2400" dirty="0">
                <a:solidFill>
                  <a:srgbClr val="000099"/>
                </a:solidFill>
              </a:rPr>
              <a:t>*=13/2,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400" baseline="30000" dirty="0">
                <a:solidFill>
                  <a:srgbClr val="000099"/>
                </a:solidFill>
              </a:rPr>
              <a:t>B</a:t>
            </a:r>
            <a:r>
              <a:rPr lang="pt-PT" altLang="en-US" sz="2400" dirty="0">
                <a:solidFill>
                  <a:srgbClr val="000099"/>
                </a:solidFill>
              </a:rPr>
              <a:t>*=13</a:t>
            </a:r>
            <a:r>
              <a:rPr lang="pt-PT" altLang="en-US" sz="2400" dirty="0">
                <a:solidFill>
                  <a:srgbClr val="000000"/>
                </a:solidFill>
              </a:rPr>
              <a:t>)</a:t>
            </a:r>
          </a:p>
          <a:p>
            <a:r>
              <a:rPr lang="pt-PT" altLang="en-US" sz="2400" dirty="0">
                <a:solidFill>
                  <a:srgbClr val="000000"/>
                </a:solidFill>
              </a:rPr>
              <a:t>... </a:t>
            </a:r>
            <a:r>
              <a:rPr lang="pt-PT" altLang="en-US" sz="2400" dirty="0" err="1">
                <a:solidFill>
                  <a:srgbClr val="000000"/>
                </a:solidFill>
              </a:rPr>
              <a:t>or</a:t>
            </a:r>
            <a:r>
              <a:rPr lang="pt-PT" altLang="en-US" sz="2400" dirty="0">
                <a:solidFill>
                  <a:srgbClr val="000000"/>
                </a:solidFill>
              </a:rPr>
              <a:t> (</a:t>
            </a:r>
            <a:r>
              <a:rPr lang="pt-PT" altLang="en-US" sz="2400" dirty="0">
                <a:solidFill>
                  <a:srgbClr val="000099"/>
                </a:solidFill>
              </a:rPr>
              <a:t>p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400" dirty="0">
                <a:solidFill>
                  <a:srgbClr val="000099"/>
                </a:solidFill>
              </a:rPr>
              <a:t>*=1, p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400" dirty="0">
                <a:solidFill>
                  <a:srgbClr val="000099"/>
                </a:solidFill>
              </a:rPr>
              <a:t>*=1/2,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400" baseline="30000" dirty="0">
                <a:solidFill>
                  <a:srgbClr val="000099"/>
                </a:solidFill>
              </a:rPr>
              <a:t>A</a:t>
            </a:r>
            <a:r>
              <a:rPr lang="pt-PT" altLang="en-US" sz="2400" dirty="0">
                <a:solidFill>
                  <a:srgbClr val="000099"/>
                </a:solidFill>
              </a:rPr>
              <a:t>*=7/2,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400" baseline="30000" dirty="0">
                <a:solidFill>
                  <a:srgbClr val="000099"/>
                </a:solidFill>
              </a:rPr>
              <a:t>A</a:t>
            </a:r>
            <a:r>
              <a:rPr lang="pt-PT" altLang="en-US" sz="2400" dirty="0">
                <a:solidFill>
                  <a:srgbClr val="000099"/>
                </a:solidFill>
              </a:rPr>
              <a:t>*=7,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400" baseline="30000" dirty="0">
                <a:solidFill>
                  <a:srgbClr val="000099"/>
                </a:solidFill>
              </a:rPr>
              <a:t>B</a:t>
            </a:r>
            <a:r>
              <a:rPr lang="pt-PT" altLang="en-US" sz="2400" dirty="0">
                <a:solidFill>
                  <a:srgbClr val="000099"/>
                </a:solidFill>
              </a:rPr>
              <a:t>*=13/2,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400" baseline="30000" dirty="0">
                <a:solidFill>
                  <a:srgbClr val="000099"/>
                </a:solidFill>
              </a:rPr>
              <a:t>B</a:t>
            </a:r>
            <a:r>
              <a:rPr lang="pt-PT" altLang="en-US" sz="2400" dirty="0">
                <a:solidFill>
                  <a:srgbClr val="000099"/>
                </a:solidFill>
              </a:rPr>
              <a:t>*=13</a:t>
            </a:r>
            <a:r>
              <a:rPr lang="pt-PT" altLang="en-US" sz="2400" dirty="0">
                <a:solidFill>
                  <a:srgbClr val="000000"/>
                </a:solidFill>
              </a:rPr>
              <a:t>)</a:t>
            </a:r>
          </a:p>
          <a:p>
            <a:r>
              <a:rPr lang="pt-PT" altLang="en-US" sz="2400" dirty="0">
                <a:solidFill>
                  <a:srgbClr val="000000"/>
                </a:solidFill>
              </a:rPr>
              <a:t>... </a:t>
            </a:r>
            <a:r>
              <a:rPr lang="pt-PT" altLang="en-US" sz="2400" dirty="0" err="1">
                <a:solidFill>
                  <a:srgbClr val="000000"/>
                </a:solidFill>
              </a:rPr>
              <a:t>or</a:t>
            </a:r>
            <a:r>
              <a:rPr lang="pt-PT" altLang="en-US" sz="2400" dirty="0">
                <a:solidFill>
                  <a:srgbClr val="000000"/>
                </a:solidFill>
              </a:rPr>
              <a:t> (</a:t>
            </a:r>
            <a:r>
              <a:rPr lang="pt-PT" altLang="en-US" sz="2400" dirty="0">
                <a:solidFill>
                  <a:srgbClr val="000099"/>
                </a:solidFill>
              </a:rPr>
              <a:t>p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400" dirty="0">
                <a:solidFill>
                  <a:srgbClr val="000099"/>
                </a:solidFill>
              </a:rPr>
              <a:t>*=4, p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400" dirty="0">
                <a:solidFill>
                  <a:srgbClr val="000099"/>
                </a:solidFill>
              </a:rPr>
              <a:t>*=2,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400" baseline="30000" dirty="0">
                <a:solidFill>
                  <a:srgbClr val="000099"/>
                </a:solidFill>
              </a:rPr>
              <a:t>A</a:t>
            </a:r>
            <a:r>
              <a:rPr lang="pt-PT" altLang="en-US" sz="2400" dirty="0">
                <a:solidFill>
                  <a:srgbClr val="000099"/>
                </a:solidFill>
              </a:rPr>
              <a:t>*=7/2,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400" baseline="30000" dirty="0">
                <a:solidFill>
                  <a:srgbClr val="000099"/>
                </a:solidFill>
              </a:rPr>
              <a:t>A</a:t>
            </a:r>
            <a:r>
              <a:rPr lang="pt-PT" altLang="en-US" sz="2400" dirty="0">
                <a:solidFill>
                  <a:srgbClr val="000099"/>
                </a:solidFill>
              </a:rPr>
              <a:t>*=7,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400" baseline="30000" dirty="0">
                <a:solidFill>
                  <a:srgbClr val="000099"/>
                </a:solidFill>
              </a:rPr>
              <a:t>B</a:t>
            </a:r>
            <a:r>
              <a:rPr lang="pt-PT" altLang="en-US" sz="2400" dirty="0">
                <a:solidFill>
                  <a:srgbClr val="000099"/>
                </a:solidFill>
              </a:rPr>
              <a:t>*=13/2, x</a:t>
            </a:r>
            <a:r>
              <a:rPr lang="pt-PT" altLang="en-US" sz="24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400" baseline="30000" dirty="0">
                <a:solidFill>
                  <a:srgbClr val="000099"/>
                </a:solidFill>
              </a:rPr>
              <a:t>B</a:t>
            </a:r>
            <a:r>
              <a:rPr lang="pt-PT" altLang="en-US" sz="2400" dirty="0">
                <a:solidFill>
                  <a:srgbClr val="000099"/>
                </a:solidFill>
              </a:rPr>
              <a:t>*=13</a:t>
            </a:r>
            <a:r>
              <a:rPr lang="pt-PT" altLang="en-US" sz="2400" dirty="0">
                <a:solidFill>
                  <a:srgbClr val="000000"/>
                </a:solidFill>
              </a:rPr>
              <a:t>)</a:t>
            </a:r>
          </a:p>
          <a:p>
            <a:r>
              <a:rPr lang="en-US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1518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 descr="disequilibrium.tiff">
            <a:extLst>
              <a:ext uri="{FF2B5EF4-FFF2-40B4-BE49-F238E27FC236}">
                <a16:creationId xmlns:a16="http://schemas.microsoft.com/office/drawing/2014/main" id="{D0590C90-A183-4B49-B881-8C7EB5AC5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1574800"/>
            <a:ext cx="7327900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2">
            <a:extLst>
              <a:ext uri="{FF2B5EF4-FFF2-40B4-BE49-F238E27FC236}">
                <a16:creationId xmlns:a16="http://schemas.microsoft.com/office/drawing/2014/main" id="{1115BD1F-CE95-C142-A11A-693700AE4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>
                <a:solidFill>
                  <a:schemeClr val="bg2"/>
                </a:solidFill>
              </a:rPr>
              <a:t>example: disequilibrium</a:t>
            </a:r>
            <a:endParaRPr lang="en-US" altLang="en-US" sz="36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89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9BAF6FA-C7C6-BA49-81FA-FEAC66B3947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05200" y="3124200"/>
            <a:ext cx="2057400" cy="2286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30.04</a:t>
            </a:r>
          </a:p>
        </p:txBody>
      </p:sp>
      <p:pic>
        <p:nvPicPr>
          <p:cNvPr id="16387" name="Picture 3" descr="C:\Documents and Settings\sobrien\My Documents\NML_Varian-IntMicroeconomics\VarianTiff-files-images\F3004.tiff">
            <a:extLst>
              <a:ext uri="{FF2B5EF4-FFF2-40B4-BE49-F238E27FC236}">
                <a16:creationId xmlns:a16="http://schemas.microsoft.com/office/drawing/2014/main" id="{B2C82029-B2F8-4D4D-8E94-93CB64AAD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57"/>
          <a:stretch>
            <a:fillRect/>
          </a:stretch>
        </p:blipFill>
        <p:spPr bwMode="auto">
          <a:xfrm>
            <a:off x="798513" y="1676400"/>
            <a:ext cx="7546975" cy="514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4">
            <a:extLst>
              <a:ext uri="{FF2B5EF4-FFF2-40B4-BE49-F238E27FC236}">
                <a16:creationId xmlns:a16="http://schemas.microsoft.com/office/drawing/2014/main" id="{A07E2B59-3FDA-0B43-BD26-EC3E61422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54113"/>
            <a:ext cx="533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pt-PT" dirty="0">
                <a:latin typeface="+mn-lt"/>
                <a:ea typeface="Calibri" pitchFamily="-104" charset="0"/>
                <a:cs typeface="Calibri" pitchFamily="-104" charset="0"/>
              </a:rPr>
              <a:t>2-good, 2-agent case: </a:t>
            </a:r>
            <a:r>
              <a:rPr lang="pt-PT" dirty="0" err="1">
                <a:latin typeface="+mn-lt"/>
                <a:ea typeface="Calibri" pitchFamily="-104" charset="0"/>
                <a:cs typeface="Calibri" pitchFamily="-104" charset="0"/>
              </a:rPr>
              <a:t>walrasian</a:t>
            </a:r>
            <a:r>
              <a:rPr lang="pt-PT" dirty="0">
                <a:latin typeface="+mn-lt"/>
                <a:ea typeface="Calibri" pitchFamily="-104" charset="0"/>
                <a:cs typeface="Calibri" pitchFamily="-104" charset="0"/>
              </a:rPr>
              <a:t> </a:t>
            </a:r>
            <a:r>
              <a:rPr lang="pt-PT" dirty="0" err="1">
                <a:latin typeface="+mn-lt"/>
                <a:ea typeface="Calibri" pitchFamily="-104" charset="0"/>
                <a:cs typeface="Calibri" pitchFamily="-104" charset="0"/>
              </a:rPr>
              <a:t>equilibrium</a:t>
            </a:r>
            <a:endParaRPr lang="pt-PT" dirty="0">
              <a:latin typeface="+mn-lt"/>
              <a:ea typeface="Calibri" pitchFamily="-104" charset="0"/>
              <a:cs typeface="Calibri" pitchFamily="-104" charset="0"/>
            </a:endParaRPr>
          </a:p>
        </p:txBody>
      </p:sp>
      <p:sp>
        <p:nvSpPr>
          <p:cNvPr id="16389" name="Rectangle 2">
            <a:extLst>
              <a:ext uri="{FF2B5EF4-FFF2-40B4-BE49-F238E27FC236}">
                <a16:creationId xmlns:a16="http://schemas.microsoft.com/office/drawing/2014/main" id="{5FF669B2-B251-9040-8C1A-F5F2E5FC5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>
                <a:solidFill>
                  <a:schemeClr val="bg2"/>
                </a:solidFill>
              </a:rPr>
              <a:t>Edgeworth box</a:t>
            </a:r>
            <a:endParaRPr lang="en-US" altLang="en-US" sz="36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1C94CA7-AD16-684D-90D3-36B33887A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>
                <a:solidFill>
                  <a:schemeClr val="bg2"/>
                </a:solidFill>
              </a:rPr>
              <a:t>walrasian equilibrium</a:t>
            </a:r>
            <a:endParaRPr lang="en-US" altLang="en-US" sz="3600">
              <a:solidFill>
                <a:schemeClr val="bg2"/>
              </a:solidFill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1AFC411-2B66-5A4E-937F-AB028CF32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3" y="2154238"/>
            <a:ext cx="874871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177800" indent="-177800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ct val="25000"/>
              </a:spcAft>
            </a:pPr>
            <a:r>
              <a:rPr lang="pt-PT" altLang="en-US" sz="2800">
                <a:solidFill>
                  <a:srgbClr val="000000"/>
                </a:solidFill>
              </a:rPr>
              <a:t>(</a:t>
            </a:r>
            <a:r>
              <a:rPr lang="pt-PT" altLang="en-US" sz="2800">
                <a:solidFill>
                  <a:srgbClr val="000099"/>
                </a:solidFill>
              </a:rPr>
              <a:t>p</a:t>
            </a:r>
            <a:r>
              <a:rPr lang="pt-PT" altLang="en-US" sz="2800" baseline="-25000">
                <a:solidFill>
                  <a:srgbClr val="000099"/>
                </a:solidFill>
              </a:rPr>
              <a:t>1</a:t>
            </a:r>
            <a:r>
              <a:rPr lang="pt-PT" altLang="en-US" sz="2800">
                <a:solidFill>
                  <a:srgbClr val="000099"/>
                </a:solidFill>
              </a:rPr>
              <a:t>*, p</a:t>
            </a:r>
            <a:r>
              <a:rPr lang="pt-PT" altLang="en-US" sz="2800" baseline="-25000">
                <a:solidFill>
                  <a:srgbClr val="000099"/>
                </a:solidFill>
              </a:rPr>
              <a:t>2</a:t>
            </a:r>
            <a:r>
              <a:rPr lang="pt-PT" altLang="en-US" sz="2800">
                <a:solidFill>
                  <a:srgbClr val="000099"/>
                </a:solidFill>
              </a:rPr>
              <a:t>*, x</a:t>
            </a:r>
            <a:r>
              <a:rPr lang="pt-PT" altLang="en-US" sz="2800" baseline="-25000">
                <a:solidFill>
                  <a:srgbClr val="000099"/>
                </a:solidFill>
              </a:rPr>
              <a:t>1</a:t>
            </a:r>
            <a:r>
              <a:rPr lang="pt-PT" altLang="en-US" sz="2800" baseline="30000">
                <a:solidFill>
                  <a:srgbClr val="000099"/>
                </a:solidFill>
              </a:rPr>
              <a:t>A</a:t>
            </a:r>
            <a:r>
              <a:rPr lang="pt-PT" altLang="en-US" sz="2800">
                <a:solidFill>
                  <a:srgbClr val="000099"/>
                </a:solidFill>
              </a:rPr>
              <a:t>*, x</a:t>
            </a:r>
            <a:r>
              <a:rPr lang="pt-PT" altLang="en-US" sz="2800" baseline="-25000">
                <a:solidFill>
                  <a:srgbClr val="000099"/>
                </a:solidFill>
              </a:rPr>
              <a:t>2</a:t>
            </a:r>
            <a:r>
              <a:rPr lang="pt-PT" altLang="en-US" sz="2800" baseline="30000">
                <a:solidFill>
                  <a:srgbClr val="000099"/>
                </a:solidFill>
              </a:rPr>
              <a:t>A</a:t>
            </a:r>
            <a:r>
              <a:rPr lang="pt-PT" altLang="en-US" sz="2800">
                <a:solidFill>
                  <a:srgbClr val="000099"/>
                </a:solidFill>
              </a:rPr>
              <a:t>*, x</a:t>
            </a:r>
            <a:r>
              <a:rPr lang="pt-PT" altLang="en-US" sz="2800" baseline="-25000">
                <a:solidFill>
                  <a:srgbClr val="000099"/>
                </a:solidFill>
              </a:rPr>
              <a:t>1</a:t>
            </a:r>
            <a:r>
              <a:rPr lang="pt-PT" altLang="en-US" sz="2800" baseline="30000">
                <a:solidFill>
                  <a:srgbClr val="000099"/>
                </a:solidFill>
              </a:rPr>
              <a:t>B</a:t>
            </a:r>
            <a:r>
              <a:rPr lang="pt-PT" altLang="en-US" sz="2800">
                <a:solidFill>
                  <a:srgbClr val="000099"/>
                </a:solidFill>
              </a:rPr>
              <a:t>*, x</a:t>
            </a:r>
            <a:r>
              <a:rPr lang="pt-PT" altLang="en-US" sz="2800" baseline="-25000">
                <a:solidFill>
                  <a:srgbClr val="000099"/>
                </a:solidFill>
              </a:rPr>
              <a:t>2</a:t>
            </a:r>
            <a:r>
              <a:rPr lang="pt-PT" altLang="en-US" sz="2800" baseline="30000">
                <a:solidFill>
                  <a:srgbClr val="000099"/>
                </a:solidFill>
              </a:rPr>
              <a:t>B</a:t>
            </a:r>
            <a:r>
              <a:rPr lang="pt-PT" altLang="en-US" sz="2800">
                <a:solidFill>
                  <a:srgbClr val="000099"/>
                </a:solidFill>
              </a:rPr>
              <a:t>*</a:t>
            </a:r>
            <a:r>
              <a:rPr lang="pt-PT" altLang="en-US" sz="2800">
                <a:solidFill>
                  <a:srgbClr val="000000"/>
                </a:solidFill>
              </a:rPr>
              <a:t>) </a:t>
            </a:r>
          </a:p>
          <a:p>
            <a:pPr algn="ctr" eaLnBrk="1" hangingPunct="1">
              <a:spcAft>
                <a:spcPct val="25000"/>
              </a:spcAft>
            </a:pPr>
            <a:r>
              <a:rPr lang="pt-PT" altLang="en-US" sz="2800">
                <a:solidFill>
                  <a:srgbClr val="000000"/>
                </a:solidFill>
              </a:rPr>
              <a:t>is a walrasian equilibrium if:</a:t>
            </a:r>
          </a:p>
          <a:p>
            <a:pPr eaLnBrk="1" hangingPunct="1">
              <a:spcAft>
                <a:spcPct val="25000"/>
              </a:spcAft>
            </a:pPr>
            <a:endParaRPr lang="pt-PT" altLang="en-US" sz="280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  <a:buFontTx/>
              <a:buChar char="-"/>
            </a:pPr>
            <a:r>
              <a:rPr lang="pt-PT" altLang="en-US" sz="2800">
                <a:solidFill>
                  <a:srgbClr val="000000"/>
                </a:solidFill>
              </a:rPr>
              <a:t>all agents maximize utility subject to budget constraint</a:t>
            </a:r>
          </a:p>
          <a:p>
            <a:pPr eaLnBrk="1" hangingPunct="1">
              <a:spcAft>
                <a:spcPct val="25000"/>
              </a:spcAft>
              <a:buFontTx/>
              <a:buChar char="-"/>
            </a:pPr>
            <a:r>
              <a:rPr lang="pt-PT" altLang="en-US" sz="2800">
                <a:solidFill>
                  <a:srgbClr val="000000"/>
                </a:solidFill>
              </a:rPr>
              <a:t>all markets clear</a:t>
            </a:r>
            <a:r>
              <a:rPr lang="pt-PT" altLang="en-US" sz="2800"/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F3124CF-CF9E-7746-B864-EE29F59CD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 dirty="0" err="1">
                <a:solidFill>
                  <a:schemeClr val="bg2"/>
                </a:solidFill>
              </a:rPr>
              <a:t>walrasian</a:t>
            </a:r>
            <a:r>
              <a:rPr lang="pt-PT" altLang="en-US" sz="3600" dirty="0">
                <a:solidFill>
                  <a:schemeClr val="bg2"/>
                </a:solidFill>
              </a:rPr>
              <a:t> </a:t>
            </a:r>
            <a:r>
              <a:rPr lang="pt-PT" altLang="en-US" sz="3600" dirty="0" err="1">
                <a:solidFill>
                  <a:schemeClr val="bg2"/>
                </a:solidFill>
              </a:rPr>
              <a:t>equilibrium</a:t>
            </a:r>
            <a:endParaRPr lang="en-US" altLang="en-US" sz="3600" dirty="0">
              <a:solidFill>
                <a:schemeClr val="bg2"/>
              </a:solidFill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C3C24218-59FD-EA46-9AFD-0277A26A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3" y="1600200"/>
            <a:ext cx="8748712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177800" indent="-177800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ct val="25000"/>
              </a:spcAft>
            </a:pPr>
            <a:r>
              <a:rPr lang="pt-PT" altLang="en-US" sz="2800" dirty="0">
                <a:solidFill>
                  <a:srgbClr val="000000"/>
                </a:solidFill>
              </a:rPr>
              <a:t>(</a:t>
            </a:r>
            <a:r>
              <a:rPr lang="pt-PT" altLang="en-US" sz="2800" dirty="0">
                <a:solidFill>
                  <a:srgbClr val="000099"/>
                </a:solidFill>
              </a:rPr>
              <a:t>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dirty="0">
                <a:solidFill>
                  <a:srgbClr val="000099"/>
                </a:solidFill>
              </a:rPr>
              <a:t>*, 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dirty="0">
                <a:solidFill>
                  <a:srgbClr val="000099"/>
                </a:solidFill>
              </a:rPr>
              <a:t>*, 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A</a:t>
            </a:r>
            <a:r>
              <a:rPr lang="pt-PT" altLang="en-US" sz="2800" dirty="0">
                <a:solidFill>
                  <a:srgbClr val="000099"/>
                </a:solidFill>
              </a:rPr>
              <a:t>*, 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A</a:t>
            </a:r>
            <a:r>
              <a:rPr lang="pt-PT" altLang="en-US" sz="2800" dirty="0">
                <a:solidFill>
                  <a:srgbClr val="000099"/>
                </a:solidFill>
              </a:rPr>
              <a:t>*, 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B</a:t>
            </a:r>
            <a:r>
              <a:rPr lang="pt-PT" altLang="en-US" sz="2800" dirty="0">
                <a:solidFill>
                  <a:srgbClr val="000099"/>
                </a:solidFill>
              </a:rPr>
              <a:t>*, 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B</a:t>
            </a:r>
            <a:r>
              <a:rPr lang="pt-PT" altLang="en-US" sz="2800" dirty="0">
                <a:solidFill>
                  <a:srgbClr val="000099"/>
                </a:solidFill>
              </a:rPr>
              <a:t>*</a:t>
            </a:r>
            <a:r>
              <a:rPr lang="pt-PT" altLang="en-US" sz="2800" dirty="0">
                <a:solidFill>
                  <a:srgbClr val="000000"/>
                </a:solidFill>
              </a:rPr>
              <a:t>) </a:t>
            </a:r>
          </a:p>
          <a:p>
            <a:pPr algn="ctr" eaLnBrk="1" hangingPunct="1">
              <a:spcAft>
                <a:spcPct val="25000"/>
              </a:spcAft>
            </a:pPr>
            <a:r>
              <a:rPr lang="pt-PT" altLang="en-US" sz="2800" dirty="0" err="1">
                <a:solidFill>
                  <a:srgbClr val="000000"/>
                </a:solidFill>
              </a:rPr>
              <a:t>is</a:t>
            </a:r>
            <a:r>
              <a:rPr lang="pt-PT" altLang="en-US" sz="2800" dirty="0">
                <a:solidFill>
                  <a:srgbClr val="000000"/>
                </a:solidFill>
              </a:rPr>
              <a:t> a </a:t>
            </a:r>
            <a:r>
              <a:rPr lang="pt-PT" altLang="en-US" sz="2800" dirty="0" err="1">
                <a:solidFill>
                  <a:srgbClr val="000000"/>
                </a:solidFill>
              </a:rPr>
              <a:t>walrasian</a:t>
            </a:r>
            <a:r>
              <a:rPr lang="pt-PT" altLang="en-US" sz="2800" dirty="0">
                <a:solidFill>
                  <a:srgbClr val="000000"/>
                </a:solidFill>
              </a:rPr>
              <a:t> </a:t>
            </a:r>
            <a:r>
              <a:rPr lang="pt-PT" altLang="en-US" sz="2800" dirty="0" err="1">
                <a:solidFill>
                  <a:srgbClr val="000000"/>
                </a:solidFill>
              </a:rPr>
              <a:t>equilibrium</a:t>
            </a:r>
            <a:r>
              <a:rPr lang="pt-PT" altLang="en-US" sz="2800" dirty="0">
                <a:solidFill>
                  <a:srgbClr val="000000"/>
                </a:solidFill>
              </a:rPr>
              <a:t> </a:t>
            </a:r>
            <a:r>
              <a:rPr lang="pt-PT" altLang="en-US" sz="2800" dirty="0" err="1">
                <a:solidFill>
                  <a:srgbClr val="000000"/>
                </a:solidFill>
              </a:rPr>
              <a:t>if</a:t>
            </a:r>
            <a:r>
              <a:rPr lang="pt-PT" altLang="en-US" sz="2800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spcAft>
                <a:spcPct val="25000"/>
              </a:spcAft>
            </a:pPr>
            <a:endParaRPr lang="pt-PT" altLang="en-US" sz="2800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  <a:buFontTx/>
              <a:buChar char="-"/>
            </a:pPr>
            <a:r>
              <a:rPr lang="pt-PT" altLang="en-US" sz="2800" dirty="0">
                <a:solidFill>
                  <a:srgbClr val="000000"/>
                </a:solidFill>
              </a:rPr>
              <a:t>for </a:t>
            </a:r>
            <a:r>
              <a:rPr lang="pt-PT" altLang="en-US" sz="2800" dirty="0" err="1">
                <a:solidFill>
                  <a:srgbClr val="000000"/>
                </a:solidFill>
              </a:rPr>
              <a:t>all</a:t>
            </a:r>
            <a:r>
              <a:rPr lang="pt-PT" altLang="en-US" sz="2800" dirty="0">
                <a:solidFill>
                  <a:srgbClr val="000000"/>
                </a:solidFill>
              </a:rPr>
              <a:t> i, (</a:t>
            </a:r>
            <a:r>
              <a:rPr lang="pt-PT" altLang="en-US" sz="2800" dirty="0">
                <a:solidFill>
                  <a:srgbClr val="000099"/>
                </a:solidFill>
              </a:rPr>
              <a:t>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i</a:t>
            </a:r>
            <a:r>
              <a:rPr lang="pt-PT" altLang="en-US" sz="2800" dirty="0">
                <a:solidFill>
                  <a:srgbClr val="000099"/>
                </a:solidFill>
              </a:rPr>
              <a:t>*, 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i</a:t>
            </a:r>
            <a:r>
              <a:rPr lang="pt-PT" altLang="en-US" sz="2800" dirty="0">
                <a:solidFill>
                  <a:srgbClr val="000099"/>
                </a:solidFill>
              </a:rPr>
              <a:t>*</a:t>
            </a:r>
            <a:r>
              <a:rPr lang="pt-PT" altLang="en-US" sz="2800" dirty="0"/>
              <a:t>) solve</a:t>
            </a:r>
          </a:p>
          <a:p>
            <a:pPr eaLnBrk="1" hangingPunct="1">
              <a:spcAft>
                <a:spcPct val="25000"/>
              </a:spcAft>
            </a:pPr>
            <a:r>
              <a:rPr lang="pt-PT" altLang="en-US" sz="2800" dirty="0">
                <a:solidFill>
                  <a:srgbClr val="000099"/>
                </a:solidFill>
              </a:rPr>
              <a:t> </a:t>
            </a:r>
            <a:r>
              <a:rPr lang="pt-PT" altLang="en-US" sz="2800" dirty="0" err="1">
                <a:solidFill>
                  <a:srgbClr val="000099"/>
                </a:solidFill>
              </a:rPr>
              <a:t>max</a:t>
            </a:r>
            <a:r>
              <a:rPr lang="pt-PT" altLang="en-US" sz="2800" dirty="0">
                <a:solidFill>
                  <a:srgbClr val="000099"/>
                </a:solidFill>
              </a:rPr>
              <a:t> u</a:t>
            </a:r>
            <a:r>
              <a:rPr lang="pt-PT" altLang="en-US" sz="2800" baseline="30000" dirty="0">
                <a:solidFill>
                  <a:srgbClr val="000099"/>
                </a:solidFill>
              </a:rPr>
              <a:t>i</a:t>
            </a:r>
            <a:r>
              <a:rPr lang="pt-PT" altLang="en-US" sz="2800" dirty="0">
                <a:solidFill>
                  <a:srgbClr val="000099"/>
                </a:solidFill>
              </a:rPr>
              <a:t>(x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i</a:t>
            </a:r>
            <a:r>
              <a:rPr lang="pt-PT" altLang="en-US" sz="2800" dirty="0">
                <a:solidFill>
                  <a:srgbClr val="000099"/>
                </a:solidFill>
              </a:rPr>
              <a:t>, 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i</a:t>
            </a:r>
            <a:r>
              <a:rPr lang="pt-PT" altLang="en-US" sz="2800" dirty="0">
                <a:solidFill>
                  <a:srgbClr val="000099"/>
                </a:solidFill>
              </a:rPr>
              <a:t>) </a:t>
            </a:r>
            <a:r>
              <a:rPr lang="pt-PT" altLang="en-US" sz="2800" dirty="0" err="1">
                <a:solidFill>
                  <a:srgbClr val="000099"/>
                </a:solidFill>
              </a:rPr>
              <a:t>s.t</a:t>
            </a:r>
            <a:r>
              <a:rPr lang="pt-PT" altLang="en-US" sz="2800" dirty="0">
                <a:solidFill>
                  <a:srgbClr val="000099"/>
                </a:solidFill>
              </a:rPr>
              <a:t>. 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dirty="0">
                <a:solidFill>
                  <a:srgbClr val="000099"/>
                </a:solidFill>
              </a:rPr>
              <a:t>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i</a:t>
            </a:r>
            <a:r>
              <a:rPr lang="pt-PT" altLang="en-US" sz="2800" dirty="0">
                <a:solidFill>
                  <a:srgbClr val="000099"/>
                </a:solidFill>
              </a:rPr>
              <a:t>+p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dirty="0">
                <a:solidFill>
                  <a:srgbClr val="000099"/>
                </a:solidFill>
              </a:rPr>
              <a:t>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i</a:t>
            </a:r>
            <a:r>
              <a:rPr lang="pt-PT" altLang="en-US" sz="2800" dirty="0">
                <a:solidFill>
                  <a:srgbClr val="000099"/>
                </a:solidFill>
              </a:rPr>
              <a:t> ≤ 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i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800" dirty="0">
                <a:solidFill>
                  <a:srgbClr val="000099"/>
                </a:solidFill>
              </a:rPr>
              <a:t>+p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i</a:t>
            </a:r>
            <a:endParaRPr lang="pt-PT" altLang="en-US" sz="2800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  <a:buFontTx/>
              <a:buChar char="-"/>
            </a:pPr>
            <a:r>
              <a:rPr lang="pt-PT" altLang="en-US" sz="2800" dirty="0" err="1">
                <a:solidFill>
                  <a:srgbClr val="000000"/>
                </a:solidFill>
              </a:rPr>
              <a:t>all</a:t>
            </a:r>
            <a:r>
              <a:rPr lang="pt-PT" altLang="en-US" sz="2800" dirty="0">
                <a:solidFill>
                  <a:srgbClr val="000000"/>
                </a:solidFill>
              </a:rPr>
              <a:t> </a:t>
            </a:r>
            <a:r>
              <a:rPr lang="pt-PT" altLang="en-US" sz="2800" dirty="0" err="1">
                <a:solidFill>
                  <a:srgbClr val="000000"/>
                </a:solidFill>
              </a:rPr>
              <a:t>markets</a:t>
            </a:r>
            <a:r>
              <a:rPr lang="pt-PT" altLang="en-US" sz="2800" dirty="0">
                <a:solidFill>
                  <a:srgbClr val="000000"/>
                </a:solidFill>
              </a:rPr>
              <a:t> clear i.e. </a:t>
            </a:r>
          </a:p>
          <a:p>
            <a:pPr eaLnBrk="1" hangingPunct="1">
              <a:spcAft>
                <a:spcPct val="25000"/>
              </a:spcAft>
            </a:pPr>
            <a:r>
              <a:rPr lang="pt-PT" altLang="en-US" sz="2800" dirty="0"/>
              <a:t>	</a:t>
            </a:r>
            <a:r>
              <a:rPr lang="pt-PT" altLang="en-US" sz="2800" dirty="0">
                <a:solidFill>
                  <a:srgbClr val="000099"/>
                </a:solidFill>
              </a:rPr>
              <a:t>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A</a:t>
            </a:r>
            <a:r>
              <a:rPr lang="pt-PT" altLang="en-US" sz="2800" dirty="0">
                <a:solidFill>
                  <a:srgbClr val="000099"/>
                </a:solidFill>
              </a:rPr>
              <a:t>+x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B</a:t>
            </a:r>
            <a:r>
              <a:rPr lang="pt-PT" altLang="en-US" sz="2800" dirty="0">
                <a:solidFill>
                  <a:srgbClr val="000099"/>
                </a:solidFill>
              </a:rPr>
              <a:t> = </a:t>
            </a:r>
            <a:r>
              <a:rPr lang="pt-PT" altLang="en-US" sz="28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A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800" dirty="0">
                <a:solidFill>
                  <a:srgbClr val="000099"/>
                </a:solidFill>
              </a:rPr>
              <a:t>+</a:t>
            </a:r>
            <a:r>
              <a:rPr lang="pt-PT" altLang="en-US" sz="28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B</a:t>
            </a:r>
          </a:p>
          <a:p>
            <a:pPr eaLnBrk="1" hangingPunct="1">
              <a:spcAft>
                <a:spcPct val="25000"/>
              </a:spcAft>
            </a:pPr>
            <a:r>
              <a:rPr lang="pt-PT" altLang="en-US" sz="2800" dirty="0"/>
              <a:t>	</a:t>
            </a:r>
            <a:r>
              <a:rPr lang="pt-PT" altLang="en-US" sz="2800" dirty="0">
                <a:solidFill>
                  <a:srgbClr val="000099"/>
                </a:solidFill>
              </a:rPr>
              <a:t>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A</a:t>
            </a:r>
            <a:r>
              <a:rPr lang="pt-PT" altLang="en-US" sz="2800" dirty="0">
                <a:solidFill>
                  <a:srgbClr val="000099"/>
                </a:solidFill>
              </a:rPr>
              <a:t>+x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B</a:t>
            </a:r>
            <a:r>
              <a:rPr lang="pt-PT" altLang="en-US" sz="2800" dirty="0">
                <a:solidFill>
                  <a:srgbClr val="000099"/>
                </a:solidFill>
              </a:rPr>
              <a:t> = </a:t>
            </a:r>
            <a:r>
              <a:rPr lang="pt-PT" altLang="en-US" sz="28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A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800" dirty="0">
                <a:solidFill>
                  <a:srgbClr val="000099"/>
                </a:solidFill>
              </a:rPr>
              <a:t>+</a:t>
            </a:r>
            <a:r>
              <a:rPr lang="pt-PT" altLang="en-US" sz="28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B</a:t>
            </a:r>
          </a:p>
          <a:p>
            <a:pPr eaLnBrk="1" hangingPunct="1">
              <a:spcAft>
                <a:spcPct val="25000"/>
              </a:spcAft>
            </a:pPr>
            <a:endParaRPr lang="pt-PT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6FB656F-9CD6-AE4E-87ED-C1CBC4D2B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 dirty="0" err="1">
                <a:solidFill>
                  <a:schemeClr val="bg2"/>
                </a:solidFill>
              </a:rPr>
              <a:t>walrasian</a:t>
            </a:r>
            <a:r>
              <a:rPr lang="pt-PT" altLang="en-US" sz="3600" dirty="0">
                <a:solidFill>
                  <a:schemeClr val="bg2"/>
                </a:solidFill>
              </a:rPr>
              <a:t> </a:t>
            </a:r>
            <a:r>
              <a:rPr lang="pt-PT" altLang="en-US" sz="3600" dirty="0" err="1">
                <a:solidFill>
                  <a:schemeClr val="bg2"/>
                </a:solidFill>
              </a:rPr>
              <a:t>equilibrium</a:t>
            </a:r>
            <a:endParaRPr lang="en-US" altLang="en-US" sz="3600" dirty="0">
              <a:solidFill>
                <a:schemeClr val="bg2"/>
              </a:solidFill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EF305E27-CC3C-3841-BAFD-301CBFB51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3" y="1600200"/>
            <a:ext cx="8748712" cy="506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177800" indent="-177800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ct val="25000"/>
              </a:spcAft>
              <a:buFontTx/>
              <a:buChar char="-"/>
            </a:pPr>
            <a:r>
              <a:rPr lang="pt-PT" altLang="en-US" dirty="0" err="1">
                <a:solidFill>
                  <a:srgbClr val="000000"/>
                </a:solidFill>
              </a:rPr>
              <a:t>aggregate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excess</a:t>
            </a:r>
            <a:r>
              <a:rPr lang="pt-PT" altLang="en-US" dirty="0">
                <a:solidFill>
                  <a:srgbClr val="000000"/>
                </a:solidFill>
              </a:rPr>
              <a:t> </a:t>
            </a:r>
            <a:r>
              <a:rPr lang="pt-PT" altLang="en-US" dirty="0" err="1">
                <a:solidFill>
                  <a:srgbClr val="000000"/>
                </a:solidFill>
              </a:rPr>
              <a:t>demands</a:t>
            </a:r>
            <a:endParaRPr lang="pt-PT" altLang="en-US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dirty="0"/>
              <a:t>	</a:t>
            </a:r>
            <a:r>
              <a:rPr lang="pt-PT" altLang="en-US" dirty="0">
                <a:solidFill>
                  <a:srgbClr val="000099"/>
                </a:solidFill>
              </a:rPr>
              <a:t>z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baseline="30000" dirty="0">
                <a:solidFill>
                  <a:srgbClr val="000099"/>
                </a:solidFill>
              </a:rPr>
              <a:t> </a:t>
            </a:r>
            <a:r>
              <a:rPr lang="pt-PT" altLang="en-US" dirty="0">
                <a:solidFill>
                  <a:srgbClr val="000099"/>
                </a:solidFill>
              </a:rPr>
              <a:t>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)= x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baseline="30000" dirty="0">
                <a:solidFill>
                  <a:srgbClr val="000099"/>
                </a:solidFill>
              </a:rPr>
              <a:t>A</a:t>
            </a:r>
            <a:r>
              <a:rPr lang="pt-PT" altLang="en-US" dirty="0">
                <a:solidFill>
                  <a:srgbClr val="000099"/>
                </a:solidFill>
              </a:rPr>
              <a:t>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</a:t>
            </a:r>
            <a:r>
              <a:rPr lang="pt-PT" altLang="en-US" baseline="30000" dirty="0">
                <a:solidFill>
                  <a:srgbClr val="000099"/>
                </a:solidFill>
              </a:rPr>
              <a:t> </a:t>
            </a:r>
            <a:r>
              <a:rPr lang="pt-PT" altLang="en-US" dirty="0">
                <a:solidFill>
                  <a:srgbClr val="000099"/>
                </a:solidFill>
              </a:rPr>
              <a:t>+ x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baseline="30000" dirty="0">
                <a:solidFill>
                  <a:srgbClr val="000099"/>
                </a:solidFill>
              </a:rPr>
              <a:t>B</a:t>
            </a:r>
            <a:r>
              <a:rPr lang="pt-PT" altLang="en-US" dirty="0">
                <a:solidFill>
                  <a:srgbClr val="000099"/>
                </a:solidFill>
              </a:rPr>
              <a:t>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</a:t>
            </a:r>
            <a:r>
              <a:rPr lang="pt-PT" altLang="en-US" baseline="30000" dirty="0">
                <a:solidFill>
                  <a:srgbClr val="000099"/>
                </a:solidFill>
              </a:rPr>
              <a:t> </a:t>
            </a:r>
            <a:r>
              <a:rPr lang="pt-PT" altLang="en-US" dirty="0">
                <a:solidFill>
                  <a:srgbClr val="000099"/>
                </a:solidFill>
              </a:rPr>
              <a:t>– </a:t>
            </a:r>
            <a:r>
              <a:rPr lang="pt-PT" altLang="en-US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baseline="30000" dirty="0">
                <a:solidFill>
                  <a:srgbClr val="000099"/>
                </a:solidFill>
              </a:rPr>
              <a:t>A</a:t>
            </a:r>
            <a:r>
              <a:rPr lang="pt-PT" altLang="en-US" baseline="-25000" dirty="0">
                <a:solidFill>
                  <a:srgbClr val="000099"/>
                </a:solidFill>
              </a:rPr>
              <a:t> </a:t>
            </a:r>
            <a:r>
              <a:rPr lang="pt-PT" altLang="en-US" dirty="0">
                <a:solidFill>
                  <a:srgbClr val="000099"/>
                </a:solidFill>
              </a:rPr>
              <a:t> - </a:t>
            </a:r>
            <a:r>
              <a:rPr lang="pt-PT" altLang="en-US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baseline="30000" dirty="0">
                <a:solidFill>
                  <a:srgbClr val="000099"/>
                </a:solidFill>
              </a:rPr>
              <a:t>B</a:t>
            </a:r>
            <a:r>
              <a:rPr lang="pt-PT" altLang="en-US" baseline="-25000" dirty="0">
                <a:solidFill>
                  <a:srgbClr val="000099"/>
                </a:solidFill>
              </a:rPr>
              <a:t> </a:t>
            </a:r>
          </a:p>
          <a:p>
            <a:pPr eaLnBrk="1" hangingPunct="1">
              <a:spcAft>
                <a:spcPct val="25000"/>
              </a:spcAft>
            </a:pPr>
            <a:r>
              <a:rPr lang="pt-PT" altLang="en-US" dirty="0">
                <a:solidFill>
                  <a:srgbClr val="000099"/>
                </a:solidFill>
              </a:rPr>
              <a:t>	z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baseline="30000" dirty="0">
                <a:solidFill>
                  <a:srgbClr val="000099"/>
                </a:solidFill>
              </a:rPr>
              <a:t> </a:t>
            </a:r>
            <a:r>
              <a:rPr lang="pt-PT" altLang="en-US" dirty="0">
                <a:solidFill>
                  <a:srgbClr val="000099"/>
                </a:solidFill>
              </a:rPr>
              <a:t>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)= x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baseline="30000" dirty="0">
                <a:solidFill>
                  <a:srgbClr val="000099"/>
                </a:solidFill>
              </a:rPr>
              <a:t>A</a:t>
            </a:r>
            <a:r>
              <a:rPr lang="pt-PT" altLang="en-US" dirty="0">
                <a:solidFill>
                  <a:srgbClr val="000099"/>
                </a:solidFill>
              </a:rPr>
              <a:t>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</a:t>
            </a:r>
            <a:r>
              <a:rPr lang="pt-PT" altLang="en-US" baseline="30000" dirty="0">
                <a:solidFill>
                  <a:srgbClr val="000099"/>
                </a:solidFill>
              </a:rPr>
              <a:t> </a:t>
            </a:r>
            <a:r>
              <a:rPr lang="pt-PT" altLang="en-US" dirty="0">
                <a:solidFill>
                  <a:srgbClr val="000099"/>
                </a:solidFill>
              </a:rPr>
              <a:t>+ x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baseline="30000" dirty="0">
                <a:solidFill>
                  <a:srgbClr val="000099"/>
                </a:solidFill>
              </a:rPr>
              <a:t>B</a:t>
            </a:r>
            <a:r>
              <a:rPr lang="pt-PT" altLang="en-US" dirty="0">
                <a:solidFill>
                  <a:srgbClr val="000099"/>
                </a:solidFill>
              </a:rPr>
              <a:t>(p</a:t>
            </a:r>
            <a:r>
              <a:rPr lang="pt-PT" altLang="en-US" baseline="-25000" dirty="0">
                <a:solidFill>
                  <a:srgbClr val="000099"/>
                </a:solidFill>
              </a:rPr>
              <a:t>1</a:t>
            </a:r>
            <a:r>
              <a:rPr lang="pt-PT" altLang="en-US" dirty="0">
                <a:solidFill>
                  <a:srgbClr val="000099"/>
                </a:solidFill>
              </a:rPr>
              <a:t>, p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dirty="0">
                <a:solidFill>
                  <a:srgbClr val="000099"/>
                </a:solidFill>
              </a:rPr>
              <a:t>)</a:t>
            </a:r>
            <a:r>
              <a:rPr lang="pt-PT" altLang="en-US" baseline="30000" dirty="0">
                <a:solidFill>
                  <a:srgbClr val="000099"/>
                </a:solidFill>
              </a:rPr>
              <a:t> </a:t>
            </a:r>
            <a:r>
              <a:rPr lang="pt-PT" altLang="en-US" dirty="0">
                <a:solidFill>
                  <a:srgbClr val="000099"/>
                </a:solidFill>
              </a:rPr>
              <a:t>– </a:t>
            </a:r>
            <a:r>
              <a:rPr lang="pt-PT" altLang="en-US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baseline="30000" dirty="0">
                <a:solidFill>
                  <a:srgbClr val="000099"/>
                </a:solidFill>
              </a:rPr>
              <a:t>A</a:t>
            </a:r>
            <a:r>
              <a:rPr lang="pt-PT" altLang="en-US" baseline="-25000" dirty="0">
                <a:solidFill>
                  <a:srgbClr val="000099"/>
                </a:solidFill>
              </a:rPr>
              <a:t> </a:t>
            </a:r>
            <a:r>
              <a:rPr lang="pt-PT" altLang="en-US" dirty="0">
                <a:solidFill>
                  <a:srgbClr val="000099"/>
                </a:solidFill>
              </a:rPr>
              <a:t> - </a:t>
            </a:r>
            <a:r>
              <a:rPr lang="pt-PT" altLang="en-US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baseline="-25000" dirty="0">
                <a:solidFill>
                  <a:srgbClr val="000099"/>
                </a:solidFill>
              </a:rPr>
              <a:t>2</a:t>
            </a:r>
            <a:r>
              <a:rPr lang="pt-PT" altLang="en-US" baseline="30000" dirty="0">
                <a:solidFill>
                  <a:srgbClr val="000099"/>
                </a:solidFill>
              </a:rPr>
              <a:t>B</a:t>
            </a:r>
            <a:r>
              <a:rPr lang="pt-PT" altLang="en-US" baseline="-25000" dirty="0">
                <a:solidFill>
                  <a:srgbClr val="000099"/>
                </a:solidFill>
              </a:rPr>
              <a:t> </a:t>
            </a:r>
          </a:p>
          <a:p>
            <a:pPr algn="ctr" eaLnBrk="1" hangingPunct="1">
              <a:spcAft>
                <a:spcPct val="25000"/>
              </a:spcAft>
            </a:pPr>
            <a:endParaRPr lang="pt-PT" altLang="en-US" dirty="0">
              <a:solidFill>
                <a:srgbClr val="000000"/>
              </a:solidFill>
            </a:endParaRPr>
          </a:p>
          <a:p>
            <a:pPr algn="ctr" eaLnBrk="1" hangingPunct="1">
              <a:spcAft>
                <a:spcPct val="25000"/>
              </a:spcAft>
            </a:pPr>
            <a:r>
              <a:rPr lang="pt-PT" altLang="en-US" sz="2800" dirty="0">
                <a:solidFill>
                  <a:srgbClr val="000000"/>
                </a:solidFill>
              </a:rPr>
              <a:t>(</a:t>
            </a:r>
            <a:r>
              <a:rPr lang="pt-PT" altLang="en-US" sz="2800" dirty="0">
                <a:solidFill>
                  <a:srgbClr val="000099"/>
                </a:solidFill>
              </a:rPr>
              <a:t>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dirty="0">
                <a:solidFill>
                  <a:srgbClr val="000099"/>
                </a:solidFill>
              </a:rPr>
              <a:t>*, 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dirty="0">
                <a:solidFill>
                  <a:srgbClr val="000099"/>
                </a:solidFill>
              </a:rPr>
              <a:t>*, 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A</a:t>
            </a:r>
            <a:r>
              <a:rPr lang="pt-PT" altLang="en-US" sz="2800" dirty="0">
                <a:solidFill>
                  <a:srgbClr val="000099"/>
                </a:solidFill>
              </a:rPr>
              <a:t>*, 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A</a:t>
            </a:r>
            <a:r>
              <a:rPr lang="pt-PT" altLang="en-US" sz="2800" dirty="0">
                <a:solidFill>
                  <a:srgbClr val="000099"/>
                </a:solidFill>
              </a:rPr>
              <a:t>*, 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B</a:t>
            </a:r>
            <a:r>
              <a:rPr lang="pt-PT" altLang="en-US" sz="2800" dirty="0">
                <a:solidFill>
                  <a:srgbClr val="000099"/>
                </a:solidFill>
              </a:rPr>
              <a:t>*, x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B</a:t>
            </a:r>
            <a:r>
              <a:rPr lang="pt-PT" altLang="en-US" sz="2800" dirty="0">
                <a:solidFill>
                  <a:srgbClr val="000099"/>
                </a:solidFill>
              </a:rPr>
              <a:t>*</a:t>
            </a:r>
            <a:r>
              <a:rPr lang="pt-PT" altLang="en-US" sz="2800" dirty="0">
                <a:solidFill>
                  <a:srgbClr val="000000"/>
                </a:solidFill>
              </a:rPr>
              <a:t>) </a:t>
            </a:r>
          </a:p>
          <a:p>
            <a:pPr algn="ctr" eaLnBrk="1" hangingPunct="1">
              <a:spcAft>
                <a:spcPct val="25000"/>
              </a:spcAft>
            </a:pPr>
            <a:r>
              <a:rPr lang="pt-PT" altLang="en-US" sz="2800" dirty="0" err="1">
                <a:solidFill>
                  <a:srgbClr val="000000"/>
                </a:solidFill>
              </a:rPr>
              <a:t>is</a:t>
            </a:r>
            <a:r>
              <a:rPr lang="pt-PT" altLang="en-US" sz="2800" dirty="0">
                <a:solidFill>
                  <a:srgbClr val="000000"/>
                </a:solidFill>
              </a:rPr>
              <a:t> a </a:t>
            </a:r>
            <a:r>
              <a:rPr lang="pt-PT" altLang="en-US" sz="2800" dirty="0" err="1">
                <a:solidFill>
                  <a:srgbClr val="000000"/>
                </a:solidFill>
              </a:rPr>
              <a:t>walrasian</a:t>
            </a:r>
            <a:r>
              <a:rPr lang="pt-PT" altLang="en-US" sz="2800" dirty="0">
                <a:solidFill>
                  <a:srgbClr val="000000"/>
                </a:solidFill>
              </a:rPr>
              <a:t> </a:t>
            </a:r>
            <a:r>
              <a:rPr lang="pt-PT" altLang="en-US" sz="2800" dirty="0" err="1">
                <a:solidFill>
                  <a:srgbClr val="000000"/>
                </a:solidFill>
              </a:rPr>
              <a:t>equilibrium</a:t>
            </a:r>
            <a:r>
              <a:rPr lang="pt-PT" altLang="en-US" sz="2800" dirty="0">
                <a:solidFill>
                  <a:srgbClr val="000000"/>
                </a:solidFill>
              </a:rPr>
              <a:t> </a:t>
            </a:r>
            <a:r>
              <a:rPr lang="pt-PT" altLang="en-US" sz="2800" dirty="0" err="1">
                <a:solidFill>
                  <a:srgbClr val="000000"/>
                </a:solidFill>
              </a:rPr>
              <a:t>if</a:t>
            </a:r>
            <a:r>
              <a:rPr lang="pt-PT" altLang="en-US" sz="2800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spcAft>
                <a:spcPct val="25000"/>
              </a:spcAft>
            </a:pPr>
            <a:endParaRPr lang="pt-PT" altLang="en-US" sz="2800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sz="2800" dirty="0">
                <a:solidFill>
                  <a:srgbClr val="000099"/>
                </a:solidFill>
              </a:rPr>
              <a:t>				z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baseline="30000" dirty="0">
                <a:solidFill>
                  <a:srgbClr val="000099"/>
                </a:solidFill>
              </a:rPr>
              <a:t> </a:t>
            </a:r>
            <a:r>
              <a:rPr lang="pt-PT" altLang="en-US" sz="2800" dirty="0">
                <a:solidFill>
                  <a:srgbClr val="000099"/>
                </a:solidFill>
              </a:rPr>
              <a:t>(p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dirty="0">
                <a:solidFill>
                  <a:srgbClr val="000099"/>
                </a:solidFill>
              </a:rPr>
              <a:t>*, 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dirty="0">
                <a:solidFill>
                  <a:srgbClr val="000099"/>
                </a:solidFill>
              </a:rPr>
              <a:t>*) = 0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 </a:t>
            </a:r>
          </a:p>
          <a:p>
            <a:pPr eaLnBrk="1" hangingPunct="1">
              <a:spcAft>
                <a:spcPct val="25000"/>
              </a:spcAft>
            </a:pPr>
            <a:r>
              <a:rPr lang="pt-PT" altLang="en-US" sz="2800" dirty="0">
                <a:solidFill>
                  <a:srgbClr val="000099"/>
                </a:solidFill>
              </a:rPr>
              <a:t>				z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baseline="30000" dirty="0">
                <a:solidFill>
                  <a:srgbClr val="000099"/>
                </a:solidFill>
              </a:rPr>
              <a:t> </a:t>
            </a:r>
            <a:r>
              <a:rPr lang="pt-PT" altLang="en-US" sz="2800" dirty="0">
                <a:solidFill>
                  <a:srgbClr val="000099"/>
                </a:solidFill>
              </a:rPr>
              <a:t>(p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800" dirty="0">
                <a:solidFill>
                  <a:srgbClr val="000099"/>
                </a:solidFill>
              </a:rPr>
              <a:t>*, p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800" dirty="0">
                <a:solidFill>
                  <a:srgbClr val="000099"/>
                </a:solidFill>
              </a:rPr>
              <a:t>*) = 0</a:t>
            </a:r>
            <a:r>
              <a:rPr lang="pt-PT" altLang="en-US" sz="2800" baseline="-25000" dirty="0">
                <a:solidFill>
                  <a:srgbClr val="000099"/>
                </a:solidFill>
              </a:rPr>
              <a:t> </a:t>
            </a:r>
          </a:p>
          <a:p>
            <a:pPr eaLnBrk="1" hangingPunct="1">
              <a:spcAft>
                <a:spcPct val="25000"/>
              </a:spcAft>
            </a:pPr>
            <a:endParaRPr lang="pt-PT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3A41B3A-B51A-8A4E-8EB2-4ECBC873A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 dirty="0" err="1">
                <a:solidFill>
                  <a:schemeClr val="bg2"/>
                </a:solidFill>
              </a:rPr>
              <a:t>walrasian</a:t>
            </a:r>
            <a:r>
              <a:rPr lang="pt-PT" altLang="en-US" sz="3600" dirty="0">
                <a:solidFill>
                  <a:schemeClr val="bg2"/>
                </a:solidFill>
              </a:rPr>
              <a:t> </a:t>
            </a:r>
            <a:r>
              <a:rPr lang="pt-PT" altLang="en-US" sz="3600" dirty="0" err="1">
                <a:solidFill>
                  <a:schemeClr val="bg2"/>
                </a:solidFill>
              </a:rPr>
              <a:t>equilibrium</a:t>
            </a:r>
            <a:endParaRPr lang="en-US" altLang="en-US" sz="3600" dirty="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26B2FF-4FDE-8F45-BC09-70C90DBCC9B4}"/>
              </a:ext>
            </a:extLst>
          </p:cNvPr>
          <p:cNvSpPr/>
          <p:nvPr/>
        </p:nvSpPr>
        <p:spPr>
          <a:xfrm>
            <a:off x="611560" y="1222295"/>
            <a:ext cx="822960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Aft>
                <a:spcPct val="25000"/>
              </a:spcAft>
            </a:pPr>
            <a:r>
              <a:rPr lang="pt-PT" altLang="en-US" sz="2000" dirty="0" err="1">
                <a:solidFill>
                  <a:srgbClr val="000000"/>
                </a:solidFill>
              </a:rPr>
              <a:t>Example</a:t>
            </a:r>
            <a:r>
              <a:rPr lang="pt-PT" altLang="en-US" sz="2000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spcAft>
                <a:spcPct val="25000"/>
              </a:spcAft>
            </a:pPr>
            <a:endParaRPr lang="pt-PT" altLang="en-US" sz="2000" dirty="0">
              <a:solidFill>
                <a:srgbClr val="000000"/>
              </a:solidFill>
            </a:endParaRPr>
          </a:p>
          <a:p>
            <a:pPr>
              <a:spcAft>
                <a:spcPct val="25000"/>
              </a:spcAft>
            </a:pPr>
            <a:r>
              <a:rPr lang="pt-PT" altLang="en-US" sz="2000" dirty="0" err="1">
                <a:solidFill>
                  <a:srgbClr val="000099"/>
                </a:solidFill>
              </a:rPr>
              <a:t>u</a:t>
            </a:r>
            <a:r>
              <a:rPr lang="pt-PT" altLang="en-US" sz="2000" baseline="30000" dirty="0" err="1">
                <a:solidFill>
                  <a:srgbClr val="000099"/>
                </a:solidFill>
              </a:rPr>
              <a:t>A</a:t>
            </a:r>
            <a:r>
              <a:rPr lang="pt-PT" altLang="en-US" sz="2000" dirty="0">
                <a:solidFill>
                  <a:srgbClr val="000099"/>
                </a:solidFill>
              </a:rPr>
              <a:t>(x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dirty="0">
                <a:solidFill>
                  <a:srgbClr val="000099"/>
                </a:solidFill>
              </a:rPr>
              <a:t>, 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dirty="0">
                <a:solidFill>
                  <a:srgbClr val="000099"/>
                </a:solidFill>
              </a:rPr>
              <a:t>) = 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dirty="0">
                <a:solidFill>
                  <a:srgbClr val="000099"/>
                </a:solidFill>
              </a:rPr>
              <a:t>. 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             	</a:t>
            </a:r>
            <a:r>
              <a:rPr lang="pt-PT" altLang="en-US" sz="2000" dirty="0" err="1"/>
              <a:t>and</a:t>
            </a:r>
            <a:r>
              <a:rPr lang="pt-PT" altLang="en-US" sz="2000" dirty="0"/>
              <a:t>      	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= 4, 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= 6 </a:t>
            </a:r>
            <a:endParaRPr lang="pt-PT" altLang="en-US" sz="2000" dirty="0"/>
          </a:p>
          <a:p>
            <a:pPr eaLnBrk="1" hangingPunct="1">
              <a:spcAft>
                <a:spcPct val="25000"/>
              </a:spcAft>
            </a:pPr>
            <a:r>
              <a:rPr lang="pt-PT" altLang="en-US" sz="2000" dirty="0" err="1">
                <a:solidFill>
                  <a:srgbClr val="000099"/>
                </a:solidFill>
              </a:rPr>
              <a:t>u</a:t>
            </a:r>
            <a:r>
              <a:rPr lang="pt-PT" altLang="en-US" sz="2000" baseline="30000" dirty="0" err="1">
                <a:solidFill>
                  <a:srgbClr val="000099"/>
                </a:solidFill>
              </a:rPr>
              <a:t>B</a:t>
            </a:r>
            <a:r>
              <a:rPr lang="pt-PT" altLang="en-US" sz="2000" dirty="0">
                <a:solidFill>
                  <a:srgbClr val="000099"/>
                </a:solidFill>
              </a:rPr>
              <a:t>(x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dirty="0">
                <a:solidFill>
                  <a:srgbClr val="000099"/>
                </a:solidFill>
              </a:rPr>
              <a:t>, 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dirty="0">
                <a:solidFill>
                  <a:srgbClr val="000099"/>
                </a:solidFill>
              </a:rPr>
              <a:t>) = 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dirty="0">
                <a:solidFill>
                  <a:srgbClr val="000099"/>
                </a:solidFill>
              </a:rPr>
              <a:t>. 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 		</a:t>
            </a:r>
            <a:r>
              <a:rPr lang="pt-PT" altLang="en-US" sz="2000" dirty="0" err="1"/>
              <a:t>and</a:t>
            </a:r>
            <a:r>
              <a:rPr lang="pt-PT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= 6, 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 </a:t>
            </a:r>
            <a:r>
              <a:rPr lang="pt-PT" altLang="en-US" sz="2000" dirty="0">
                <a:solidFill>
                  <a:srgbClr val="000099"/>
                </a:solidFill>
              </a:rPr>
              <a:t>= 14</a:t>
            </a:r>
            <a:endParaRPr lang="pt-PT" altLang="en-US" sz="2000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endParaRPr lang="pt-PT" altLang="en-US" sz="2000" dirty="0">
              <a:solidFill>
                <a:srgbClr val="000000"/>
              </a:solidFill>
            </a:endParaRPr>
          </a:p>
          <a:p>
            <a:pPr marL="342900" indent="-342900" eaLnBrk="1" hangingPunct="1">
              <a:spcAft>
                <a:spcPct val="25000"/>
              </a:spcAft>
              <a:buAutoNum type="arabicPeriod"/>
            </a:pPr>
            <a:r>
              <a:rPr lang="pt-PT" altLang="en-US" sz="2000" dirty="0">
                <a:solidFill>
                  <a:srgbClr val="000000"/>
                </a:solidFill>
              </a:rPr>
              <a:t>Individual </a:t>
            </a:r>
            <a:r>
              <a:rPr lang="pt-PT" altLang="en-US" sz="2000" dirty="0" err="1">
                <a:solidFill>
                  <a:srgbClr val="000000"/>
                </a:solidFill>
              </a:rPr>
              <a:t>demands</a:t>
            </a:r>
            <a:endParaRPr lang="pt-PT" altLang="en-US" sz="2000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sz="20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spcAft>
                <a:spcPct val="25000"/>
              </a:spcAft>
            </a:pPr>
            <a:r>
              <a:rPr lang="pt-PT" altLang="en-US" sz="2000" dirty="0">
                <a:solidFill>
                  <a:srgbClr val="000000"/>
                </a:solidFill>
              </a:rPr>
              <a:t>- A solves </a:t>
            </a:r>
            <a:r>
              <a:rPr lang="pt-PT" altLang="en-US" sz="2000" dirty="0" err="1">
                <a:solidFill>
                  <a:srgbClr val="000099"/>
                </a:solidFill>
              </a:rPr>
              <a:t>max</a:t>
            </a:r>
            <a:r>
              <a:rPr lang="pt-PT" altLang="en-US" sz="2000" dirty="0">
                <a:solidFill>
                  <a:srgbClr val="000099"/>
                </a:solidFill>
              </a:rPr>
              <a:t> 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dirty="0">
                <a:solidFill>
                  <a:srgbClr val="000099"/>
                </a:solidFill>
              </a:rPr>
              <a:t>. 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  </a:t>
            </a:r>
            <a:r>
              <a:rPr lang="pt-PT" altLang="en-US" sz="2000" dirty="0" err="1">
                <a:solidFill>
                  <a:srgbClr val="000099"/>
                </a:solidFill>
              </a:rPr>
              <a:t>s.t</a:t>
            </a:r>
            <a:r>
              <a:rPr lang="pt-PT" altLang="en-US" sz="2000" dirty="0">
                <a:solidFill>
                  <a:srgbClr val="000099"/>
                </a:solidFill>
              </a:rPr>
              <a:t>. 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dirty="0">
                <a:solidFill>
                  <a:srgbClr val="000099"/>
                </a:solidFill>
              </a:rPr>
              <a:t>+p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dirty="0">
                <a:solidFill>
                  <a:srgbClr val="000099"/>
                </a:solidFill>
              </a:rPr>
              <a:t> ≤ 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+p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endParaRPr lang="pt-PT" altLang="en-US" sz="2000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sz="2000" dirty="0" err="1">
                <a:solidFill>
                  <a:srgbClr val="000000"/>
                </a:solidFill>
              </a:rPr>
              <a:t>yielding</a:t>
            </a:r>
            <a:r>
              <a:rPr lang="pt-PT" altLang="en-US" sz="2000" dirty="0">
                <a:solidFill>
                  <a:srgbClr val="000000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dirty="0">
                <a:solidFill>
                  <a:srgbClr val="000099"/>
                </a:solidFill>
              </a:rPr>
              <a:t>(p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, 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) = [p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+p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dirty="0">
                <a:solidFill>
                  <a:srgbClr val="000099"/>
                </a:solidFill>
              </a:rPr>
              <a:t>] / 2p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 </a:t>
            </a:r>
            <a:r>
              <a:rPr lang="pt-PT" altLang="en-US" sz="2000" dirty="0">
                <a:solidFill>
                  <a:srgbClr val="000099"/>
                </a:solidFill>
              </a:rPr>
              <a:t>= [4p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+6p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] / 2p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 = 2 + 3p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/p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 </a:t>
            </a:r>
            <a:endParaRPr lang="pt-PT" altLang="en-US" sz="2000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sz="2000" dirty="0" err="1">
                <a:solidFill>
                  <a:srgbClr val="000000"/>
                </a:solidFill>
              </a:rPr>
              <a:t>and</a:t>
            </a:r>
            <a:r>
              <a:rPr lang="pt-PT" altLang="en-US" sz="2000" dirty="0">
                <a:solidFill>
                  <a:srgbClr val="000000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dirty="0">
                <a:solidFill>
                  <a:srgbClr val="000099"/>
                </a:solidFill>
              </a:rPr>
              <a:t>(p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, 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) = [p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+p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A</a:t>
            </a:r>
            <a:r>
              <a:rPr lang="pt-PT" altLang="en-US" sz="2000" dirty="0">
                <a:solidFill>
                  <a:srgbClr val="000099"/>
                </a:solidFill>
              </a:rPr>
              <a:t>] / 2p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 </a:t>
            </a:r>
            <a:r>
              <a:rPr lang="pt-PT" altLang="en-US" sz="2000" dirty="0">
                <a:solidFill>
                  <a:srgbClr val="000099"/>
                </a:solidFill>
              </a:rPr>
              <a:t>= [4p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+6p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] / 2p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 = 2p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/p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 </a:t>
            </a:r>
            <a:r>
              <a:rPr lang="pt-PT" altLang="en-US" sz="2000" dirty="0">
                <a:solidFill>
                  <a:srgbClr val="000099"/>
                </a:solidFill>
              </a:rPr>
              <a:t>+ 3</a:t>
            </a:r>
          </a:p>
          <a:p>
            <a:pPr eaLnBrk="1" hangingPunct="1">
              <a:spcAft>
                <a:spcPct val="25000"/>
              </a:spcAft>
            </a:pPr>
            <a:endParaRPr lang="pt-PT" altLang="en-US" sz="2000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sz="2000" dirty="0">
                <a:solidFill>
                  <a:srgbClr val="000000"/>
                </a:solidFill>
              </a:rPr>
              <a:t>- B solves </a:t>
            </a:r>
            <a:r>
              <a:rPr lang="pt-PT" altLang="en-US" sz="2000" dirty="0" err="1">
                <a:solidFill>
                  <a:srgbClr val="000099"/>
                </a:solidFill>
              </a:rPr>
              <a:t>max</a:t>
            </a:r>
            <a:r>
              <a:rPr lang="pt-PT" altLang="en-US" sz="2000" dirty="0">
                <a:solidFill>
                  <a:srgbClr val="000099"/>
                </a:solidFill>
              </a:rPr>
              <a:t> 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dirty="0">
                <a:solidFill>
                  <a:srgbClr val="000099"/>
                </a:solidFill>
              </a:rPr>
              <a:t>. 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  </a:t>
            </a:r>
            <a:r>
              <a:rPr lang="pt-PT" altLang="en-US" sz="2000" dirty="0" err="1">
                <a:solidFill>
                  <a:srgbClr val="000099"/>
                </a:solidFill>
              </a:rPr>
              <a:t>s.t</a:t>
            </a:r>
            <a:r>
              <a:rPr lang="pt-PT" altLang="en-US" sz="2000" dirty="0">
                <a:solidFill>
                  <a:srgbClr val="000099"/>
                </a:solidFill>
              </a:rPr>
              <a:t>. 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dirty="0">
                <a:solidFill>
                  <a:srgbClr val="000099"/>
                </a:solidFill>
              </a:rPr>
              <a:t>+p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dirty="0">
                <a:solidFill>
                  <a:srgbClr val="000099"/>
                </a:solidFill>
              </a:rPr>
              <a:t> ≤ 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+p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endParaRPr lang="pt-PT" altLang="en-US" sz="2000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sz="2000" dirty="0" err="1">
                <a:solidFill>
                  <a:srgbClr val="000000"/>
                </a:solidFill>
              </a:rPr>
              <a:t>yielding</a:t>
            </a:r>
            <a:r>
              <a:rPr lang="pt-PT" altLang="en-US" sz="2000" dirty="0">
                <a:solidFill>
                  <a:srgbClr val="000000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dirty="0">
                <a:solidFill>
                  <a:srgbClr val="000099"/>
                </a:solidFill>
              </a:rPr>
              <a:t>(p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, 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) = [p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+p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dirty="0">
                <a:solidFill>
                  <a:srgbClr val="000099"/>
                </a:solidFill>
              </a:rPr>
              <a:t>] / 2p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 </a:t>
            </a:r>
            <a:r>
              <a:rPr lang="pt-PT" altLang="en-US" sz="2000" dirty="0">
                <a:solidFill>
                  <a:srgbClr val="000099"/>
                </a:solidFill>
              </a:rPr>
              <a:t>= [6p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+14p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] / 2p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 = 3 + 7p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/p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 </a:t>
            </a:r>
            <a:endParaRPr lang="pt-PT" altLang="en-US" sz="2000" dirty="0">
              <a:solidFill>
                <a:srgbClr val="000000"/>
              </a:solidFill>
            </a:endParaRPr>
          </a:p>
          <a:p>
            <a:pPr eaLnBrk="1" hangingPunct="1">
              <a:spcAft>
                <a:spcPct val="25000"/>
              </a:spcAft>
            </a:pPr>
            <a:r>
              <a:rPr lang="pt-PT" altLang="en-US" sz="2000" dirty="0" err="1">
                <a:solidFill>
                  <a:srgbClr val="000000"/>
                </a:solidFill>
              </a:rPr>
              <a:t>and</a:t>
            </a:r>
            <a:r>
              <a:rPr lang="pt-PT" altLang="en-US" sz="2000" dirty="0">
                <a:solidFill>
                  <a:srgbClr val="000000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x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dirty="0">
                <a:solidFill>
                  <a:srgbClr val="000099"/>
                </a:solidFill>
              </a:rPr>
              <a:t>(p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, 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) = [p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 </a:t>
            </a:r>
            <a:r>
              <a:rPr lang="pt-PT" altLang="en-US" sz="2000" dirty="0">
                <a:solidFill>
                  <a:srgbClr val="000099"/>
                </a:solidFill>
              </a:rPr>
              <a:t>+p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  <a:latin typeface="Symbol" pitchFamily="2" charset="2"/>
              </a:rPr>
              <a:t>w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baseline="30000" dirty="0">
                <a:solidFill>
                  <a:srgbClr val="000099"/>
                </a:solidFill>
              </a:rPr>
              <a:t>B</a:t>
            </a:r>
            <a:r>
              <a:rPr lang="pt-PT" altLang="en-US" sz="2000" dirty="0">
                <a:solidFill>
                  <a:srgbClr val="000099"/>
                </a:solidFill>
              </a:rPr>
              <a:t>] / 2p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 </a:t>
            </a:r>
            <a:r>
              <a:rPr lang="pt-PT" altLang="en-US" sz="2000" dirty="0">
                <a:solidFill>
                  <a:srgbClr val="000099"/>
                </a:solidFill>
              </a:rPr>
              <a:t>= [6p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+14p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] / 2p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</a:t>
            </a:r>
            <a:r>
              <a:rPr lang="pt-PT" altLang="en-US" sz="2000" dirty="0">
                <a:solidFill>
                  <a:srgbClr val="000099"/>
                </a:solidFill>
              </a:rPr>
              <a:t> = 3p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1</a:t>
            </a:r>
            <a:r>
              <a:rPr lang="pt-PT" altLang="en-US" sz="2000" dirty="0">
                <a:solidFill>
                  <a:srgbClr val="000099"/>
                </a:solidFill>
              </a:rPr>
              <a:t>/p</a:t>
            </a:r>
            <a:r>
              <a:rPr lang="pt-PT" altLang="en-US" sz="2000" baseline="-25000" dirty="0">
                <a:solidFill>
                  <a:srgbClr val="000099"/>
                </a:solidFill>
              </a:rPr>
              <a:t>2 </a:t>
            </a:r>
            <a:r>
              <a:rPr lang="pt-PT" altLang="en-US" sz="2000" dirty="0">
                <a:solidFill>
                  <a:srgbClr val="000099"/>
                </a:solidFill>
              </a:rPr>
              <a:t>+ 7</a:t>
            </a:r>
          </a:p>
          <a:p>
            <a:pPr eaLnBrk="1" hangingPunct="1">
              <a:spcAft>
                <a:spcPct val="25000"/>
              </a:spcAft>
            </a:pPr>
            <a:endParaRPr lang="pt-PT" altLang="en-US" sz="1800" baseline="300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37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3A41B3A-B51A-8A4E-8EB2-4ECBC873A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 dirty="0" err="1">
                <a:solidFill>
                  <a:schemeClr val="bg2"/>
                </a:solidFill>
              </a:rPr>
              <a:t>walrasian</a:t>
            </a:r>
            <a:r>
              <a:rPr lang="pt-PT" altLang="en-US" sz="3600" dirty="0">
                <a:solidFill>
                  <a:schemeClr val="bg2"/>
                </a:solidFill>
              </a:rPr>
              <a:t> </a:t>
            </a:r>
            <a:r>
              <a:rPr lang="pt-PT" altLang="en-US" sz="3600" dirty="0" err="1">
                <a:solidFill>
                  <a:schemeClr val="bg2"/>
                </a:solidFill>
              </a:rPr>
              <a:t>equilibrium</a:t>
            </a:r>
            <a:endParaRPr lang="en-US" altLang="en-US" sz="3600" dirty="0">
              <a:solidFill>
                <a:schemeClr val="bg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226B2FF-4FDE-8F45-BC09-70C90DBCC9B4}"/>
                  </a:ext>
                </a:extLst>
              </p:cNvPr>
              <p:cNvSpPr/>
              <p:nvPr/>
            </p:nvSpPr>
            <p:spPr>
              <a:xfrm>
                <a:off x="611560" y="1556792"/>
                <a:ext cx="8229600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rgbClr val="000000"/>
                    </a:solidFill>
                  </a:rPr>
                  <a:t>Example:</a:t>
                </a:r>
              </a:p>
              <a:p>
                <a:pPr eaLnBrk="1" hangingPunct="1">
                  <a:spcAft>
                    <a:spcPct val="25000"/>
                  </a:spcAft>
                </a:pPr>
                <a:endParaRPr lang="pt-PT" altLang="en-US" sz="2400" dirty="0">
                  <a:solidFill>
                    <a:srgbClr val="000000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rgbClr val="000000"/>
                    </a:solidFill>
                  </a:rPr>
                  <a:t>2. </a:t>
                </a:r>
                <a:r>
                  <a:rPr lang="pt-PT" altLang="en-US" sz="2400" dirty="0" err="1">
                    <a:solidFill>
                      <a:srgbClr val="000000"/>
                    </a:solidFill>
                  </a:rPr>
                  <a:t>Market</a:t>
                </a:r>
                <a:r>
                  <a:rPr lang="pt-PT" altLang="en-US" sz="2400" dirty="0">
                    <a:solidFill>
                      <a:srgbClr val="000000"/>
                    </a:solidFill>
                  </a:rPr>
                  <a:t> clearing</a:t>
                </a:r>
              </a:p>
              <a:p>
                <a:pPr eaLnBrk="1" hangingPunct="1">
                  <a:spcAft>
                    <a:spcPct val="25000"/>
                  </a:spcAft>
                </a:pPr>
                <a:endParaRPr lang="pt-PT" altLang="en-US" sz="2400" dirty="0">
                  <a:solidFill>
                    <a:srgbClr val="000000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 err="1">
                    <a:solidFill>
                      <a:srgbClr val="000000"/>
                    </a:solidFill>
                  </a:rPr>
                  <a:t>Good</a:t>
                </a:r>
                <a:r>
                  <a:rPr lang="pt-PT" altLang="en-US" sz="2400" dirty="0">
                    <a:solidFill>
                      <a:srgbClr val="000000"/>
                    </a:solidFill>
                  </a:rPr>
                  <a:t> 1:</a:t>
                </a:r>
              </a:p>
              <a:p>
                <a:pPr eaLnBrk="1" hangingPunct="1">
                  <a:spcAft>
                    <a:spcPct val="25000"/>
                  </a:spcAft>
                </a:pPr>
                <a:endParaRPr lang="pt-PT" altLang="en-US" sz="2400" dirty="0">
                  <a:solidFill>
                    <a:srgbClr val="000000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rgbClr val="000099"/>
                    </a:solidFill>
                  </a:rPr>
                  <a:t>x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A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 (p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, 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) +x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B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 (p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, 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) = 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Symbol" pitchFamily="2" charset="2"/>
                  </a:rPr>
                  <a:t>w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A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+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Symbol" pitchFamily="2" charset="2"/>
                  </a:rPr>
                  <a:t>w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B</a:t>
                </a: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rgbClr val="000099"/>
                    </a:solidFill>
                  </a:rPr>
                  <a:t>2 + 3p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/p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+ 3 + 7p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/p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 = 4 + 6 </a:t>
                </a:r>
                <a14:m>
                  <m:oMath xmlns:m="http://schemas.openxmlformats.org/officeDocument/2006/math">
                    <m:r>
                      <a:rPr lang="pt-PT" altLang="en-US" sz="2400" i="1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r>
                  <a:rPr lang="pt-PT" altLang="en-US" sz="2400" dirty="0">
                    <a:solidFill>
                      <a:srgbClr val="000099"/>
                    </a:solidFill>
                  </a:rPr>
                  <a:t> 10p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/p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 = 5</a:t>
                </a:r>
                <a:r>
                  <a:rPr lang="pt-PT" altLang="en-US" sz="2400" dirty="0">
                    <a:solidFill>
                      <a:srgbClr val="000099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en-US" sz="2400" i="1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rgbClr val="000099"/>
                        </a:solidFill>
                      </a:rPr>
                      <m:t>p</m:t>
                    </m:r>
                    <m:r>
                      <m:rPr>
                        <m:nor/>
                      </m:rPr>
                      <a:rPr lang="pt-PT" altLang="en-US" sz="2400" baseline="-25000" dirty="0" smtClean="0">
                        <a:solidFill>
                          <a:srgbClr val="000099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rgbClr val="000099"/>
                        </a:solidFill>
                      </a:rPr>
                      <m:t>/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rgbClr val="000099"/>
                        </a:solidFill>
                      </a:rPr>
                      <m:t>p</m:t>
                    </m:r>
                    <m:r>
                      <m:rPr>
                        <m:nor/>
                      </m:rPr>
                      <a:rPr lang="pt-PT" altLang="en-US" sz="2400" baseline="-25000" dirty="0" smtClean="0">
                        <a:solidFill>
                          <a:srgbClr val="000099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rgbClr val="000099"/>
                        </a:solidFill>
                      </a:rPr>
                      <m:t> = </m:t>
                    </m:r>
                    <m:r>
                      <m:rPr>
                        <m:nor/>
                      </m:rPr>
                      <a:rPr lang="pt-PT" altLang="en-US" sz="2400" b="0" i="0" dirty="0" smtClean="0">
                        <a:solidFill>
                          <a:srgbClr val="000099"/>
                        </a:solidFill>
                      </a:rPr>
                      <m:t>1/2</m:t>
                    </m:r>
                  </m:oMath>
                </a14:m>
                <a:endParaRPr lang="pt-PT" altLang="en-US" sz="2400" dirty="0">
                  <a:solidFill>
                    <a:srgbClr val="000099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endParaRPr lang="pt-PT" altLang="en-US" sz="1800" baseline="30000" dirty="0">
                  <a:solidFill>
                    <a:srgbClr val="000099"/>
                  </a:solidFill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226B2FF-4FDE-8F45-BC09-70C90DBCC9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56792"/>
                <a:ext cx="8229600" cy="3970318"/>
              </a:xfrm>
              <a:prstGeom prst="rect">
                <a:avLst/>
              </a:prstGeom>
              <a:blipFill>
                <a:blip r:embed="rId2"/>
                <a:stretch>
                  <a:fillRect l="-1235" t="-1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768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3A41B3A-B51A-8A4E-8EB2-4ECBC873A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3600" dirty="0" err="1">
                <a:solidFill>
                  <a:schemeClr val="bg2"/>
                </a:solidFill>
              </a:rPr>
              <a:t>walrasian</a:t>
            </a:r>
            <a:r>
              <a:rPr lang="pt-PT" altLang="en-US" sz="3600" dirty="0">
                <a:solidFill>
                  <a:schemeClr val="bg2"/>
                </a:solidFill>
              </a:rPr>
              <a:t> </a:t>
            </a:r>
            <a:r>
              <a:rPr lang="pt-PT" altLang="en-US" sz="3600" dirty="0" err="1">
                <a:solidFill>
                  <a:schemeClr val="bg2"/>
                </a:solidFill>
              </a:rPr>
              <a:t>equilibrium</a:t>
            </a:r>
            <a:endParaRPr lang="en-US" altLang="en-US" sz="3600" dirty="0">
              <a:solidFill>
                <a:schemeClr val="bg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226B2FF-4FDE-8F45-BC09-70C90DBCC9B4}"/>
                  </a:ext>
                </a:extLst>
              </p:cNvPr>
              <p:cNvSpPr/>
              <p:nvPr/>
            </p:nvSpPr>
            <p:spPr>
              <a:xfrm>
                <a:off x="611560" y="1556792"/>
                <a:ext cx="8229600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rgbClr val="000000"/>
                    </a:solidFill>
                  </a:rPr>
                  <a:t>Example:</a:t>
                </a:r>
              </a:p>
              <a:p>
                <a:pPr eaLnBrk="1" hangingPunct="1">
                  <a:spcAft>
                    <a:spcPct val="25000"/>
                  </a:spcAft>
                </a:pPr>
                <a:endParaRPr lang="pt-PT" altLang="en-US" sz="2400" dirty="0">
                  <a:solidFill>
                    <a:srgbClr val="000000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rgbClr val="000000"/>
                    </a:solidFill>
                  </a:rPr>
                  <a:t>2. </a:t>
                </a:r>
                <a:r>
                  <a:rPr lang="pt-PT" altLang="en-US" sz="2400" dirty="0" err="1">
                    <a:solidFill>
                      <a:srgbClr val="000000"/>
                    </a:solidFill>
                  </a:rPr>
                  <a:t>Market</a:t>
                </a:r>
                <a:r>
                  <a:rPr lang="pt-PT" altLang="en-US" sz="2400" dirty="0">
                    <a:solidFill>
                      <a:srgbClr val="000000"/>
                    </a:solidFill>
                  </a:rPr>
                  <a:t> clearing</a:t>
                </a:r>
              </a:p>
              <a:p>
                <a:pPr eaLnBrk="1" hangingPunct="1">
                  <a:spcAft>
                    <a:spcPct val="25000"/>
                  </a:spcAft>
                </a:pPr>
                <a:endParaRPr lang="pt-PT" altLang="en-US" sz="2400" dirty="0">
                  <a:solidFill>
                    <a:srgbClr val="000000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 err="1">
                    <a:solidFill>
                      <a:srgbClr val="000000"/>
                    </a:solidFill>
                  </a:rPr>
                  <a:t>Good</a:t>
                </a:r>
                <a:r>
                  <a:rPr lang="pt-PT" altLang="en-US" sz="2400" dirty="0">
                    <a:solidFill>
                      <a:srgbClr val="000000"/>
                    </a:solidFill>
                  </a:rPr>
                  <a:t> 2:</a:t>
                </a:r>
              </a:p>
              <a:p>
                <a:pPr eaLnBrk="1" hangingPunct="1">
                  <a:spcAft>
                    <a:spcPct val="25000"/>
                  </a:spcAft>
                </a:pPr>
                <a:endParaRPr lang="pt-PT" altLang="en-US" sz="2400" dirty="0">
                  <a:solidFill>
                    <a:srgbClr val="000000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rgbClr val="000099"/>
                    </a:solidFill>
                  </a:rPr>
                  <a:t>x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A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 (p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, 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) +x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B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 (p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, 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) = 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Symbol" pitchFamily="2" charset="2"/>
                  </a:rPr>
                  <a:t>w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A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+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Symbol" pitchFamily="2" charset="2"/>
                  </a:rPr>
                  <a:t>w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baseline="30000" dirty="0">
                    <a:solidFill>
                      <a:srgbClr val="000099"/>
                    </a:solidFill>
                  </a:rPr>
                  <a:t>B</a:t>
                </a: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rgbClr val="000099"/>
                    </a:solidFill>
                  </a:rPr>
                  <a:t>2p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/p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+ 3 + 3p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/p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 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+ 7 = 6 + 14 </a:t>
                </a:r>
                <a14:m>
                  <m:oMath xmlns:m="http://schemas.openxmlformats.org/officeDocument/2006/math">
                    <m:r>
                      <a:rPr lang="pt-PT" altLang="en-US" sz="2400" i="1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r>
                  <a:rPr lang="pt-PT" altLang="en-US" sz="2400" dirty="0">
                    <a:solidFill>
                      <a:srgbClr val="000099"/>
                    </a:solidFill>
                  </a:rPr>
                  <a:t> 5p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1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/p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</a:rPr>
                  <a:t>2</a:t>
                </a:r>
                <a:r>
                  <a:rPr lang="pt-PT" altLang="en-US" sz="2400" dirty="0">
                    <a:solidFill>
                      <a:srgbClr val="000099"/>
                    </a:solidFill>
                  </a:rPr>
                  <a:t> = 10</a:t>
                </a:r>
                <a:r>
                  <a:rPr lang="pt-PT" altLang="en-US" sz="2400" dirty="0">
                    <a:solidFill>
                      <a:srgbClr val="000099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en-US" sz="2400" i="1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rgbClr val="000099"/>
                        </a:solidFill>
                      </a:rPr>
                      <m:t>p</m:t>
                    </m:r>
                    <m:r>
                      <m:rPr>
                        <m:nor/>
                      </m:rPr>
                      <a:rPr lang="pt-PT" altLang="en-US" sz="2400" b="0" i="0" baseline="-25000" dirty="0" smtClean="0">
                        <a:solidFill>
                          <a:srgbClr val="000099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rgbClr val="000099"/>
                        </a:solidFill>
                      </a:rPr>
                      <m:t>/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rgbClr val="000099"/>
                        </a:solidFill>
                      </a:rPr>
                      <m:t>p</m:t>
                    </m:r>
                    <m:r>
                      <m:rPr>
                        <m:nor/>
                      </m:rPr>
                      <a:rPr lang="pt-PT" altLang="en-US" sz="2400" b="0" i="0" baseline="-25000" dirty="0" smtClean="0">
                        <a:solidFill>
                          <a:srgbClr val="000099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rgbClr val="000099"/>
                        </a:solidFill>
                      </a:rPr>
                      <m:t> =</m:t>
                    </m:r>
                    <m:r>
                      <m:rPr>
                        <m:nor/>
                      </m:rPr>
                      <a:rPr lang="pt-PT" altLang="en-US" sz="2400" b="0" i="0" dirty="0" smtClean="0">
                        <a:solidFill>
                          <a:srgbClr val="000099"/>
                        </a:solidFill>
                      </a:rPr>
                      <m:t>2</m:t>
                    </m:r>
                  </m:oMath>
                </a14:m>
                <a:endParaRPr lang="pt-PT" altLang="en-US" sz="2400" dirty="0">
                  <a:solidFill>
                    <a:srgbClr val="000099"/>
                  </a:solidFill>
                </a:endParaRPr>
              </a:p>
              <a:p>
                <a:pPr eaLnBrk="1" hangingPunct="1">
                  <a:spcAft>
                    <a:spcPct val="25000"/>
                  </a:spcAft>
                </a:pPr>
                <a:endParaRPr lang="pt-PT" altLang="en-US" sz="1800" baseline="30000" dirty="0">
                  <a:solidFill>
                    <a:srgbClr val="000099"/>
                  </a:solidFill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226B2FF-4FDE-8F45-BC09-70C90DBCC9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56792"/>
                <a:ext cx="8229600" cy="3970318"/>
              </a:xfrm>
              <a:prstGeom prst="rect">
                <a:avLst/>
              </a:prstGeom>
              <a:blipFill>
                <a:blip r:embed="rId2"/>
                <a:stretch>
                  <a:fillRect l="-1235" t="-1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49569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Sylfaen"/>
        <a:ea typeface=""/>
        <a:cs typeface=""/>
      </a:majorFont>
      <a:minorFont>
        <a:latin typeface="Sylfae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</TotalTime>
  <Words>873</Words>
  <Application>Microsoft Macintosh PowerPoint</Application>
  <PresentationFormat>On-screen Show (4:3)</PresentationFormat>
  <Paragraphs>97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Sylfaen</vt:lpstr>
      <vt:lpstr>ＭＳ Ｐゴシック</vt:lpstr>
      <vt:lpstr>Arial</vt:lpstr>
      <vt:lpstr>Times New Roman</vt:lpstr>
      <vt:lpstr>Calibri</vt:lpstr>
      <vt:lpstr>Symbol</vt:lpstr>
      <vt:lpstr>Default Design</vt:lpstr>
      <vt:lpstr>PowerPoint Presentation</vt:lpstr>
      <vt:lpstr>PowerPoint Presentation</vt:lpstr>
      <vt:lpstr>30.04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 Côrte-Real</dc:creator>
  <cp:lastModifiedBy>Paulo Pamplona Corte-Real</cp:lastModifiedBy>
  <cp:revision>45</cp:revision>
  <cp:lastPrinted>2014-09-16T21:10:57Z</cp:lastPrinted>
  <dcterms:created xsi:type="dcterms:W3CDTF">2014-09-16T09:24:17Z</dcterms:created>
  <dcterms:modified xsi:type="dcterms:W3CDTF">2020-08-29T15:22:29Z</dcterms:modified>
</cp:coreProperties>
</file>